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9" r:id="rId6"/>
    <p:sldId id="259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7D47"/>
    <a:srgbClr val="FDF8F1"/>
    <a:srgbClr val="F8E7C4"/>
    <a:srgbClr val="28597A"/>
    <a:srgbClr val="FDFDFD"/>
    <a:srgbClr val="F7F7F7"/>
    <a:srgbClr val="1E6284"/>
    <a:srgbClr val="F9EED3"/>
    <a:srgbClr val="FFFFFF"/>
    <a:srgbClr val="EBA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92CA-27BA-48D5-B9B9-4E9A3862C39B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7864" y="476672"/>
            <a:ext cx="2520280" cy="1224136"/>
          </a:xfrm>
          <a:prstGeom prst="roundRect">
            <a:avLst/>
          </a:prstGeom>
          <a:solidFill>
            <a:srgbClr val="FDF8F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DE7D47"/>
                </a:solidFill>
              </a:rPr>
              <a:t>Board of Governors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520" y="5013176"/>
            <a:ext cx="2016224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28597A"/>
                </a:solidFill>
              </a:rPr>
              <a:t>Specification</a:t>
            </a:r>
          </a:p>
          <a:p>
            <a:pPr algn="ctr"/>
            <a:r>
              <a:rPr lang="en-US" sz="2200" b="1" dirty="0">
                <a:solidFill>
                  <a:srgbClr val="28597A"/>
                </a:solidFill>
              </a:rPr>
              <a:t>Program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483768" y="5013176"/>
            <a:ext cx="2016224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28597A"/>
                </a:solidFill>
              </a:rPr>
              <a:t>Clinical Models</a:t>
            </a:r>
          </a:p>
          <a:p>
            <a:pPr algn="ctr"/>
            <a:r>
              <a:rPr lang="en-US" sz="2200" b="1" dirty="0">
                <a:solidFill>
                  <a:srgbClr val="28597A"/>
                </a:solidFill>
              </a:rPr>
              <a:t>Program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16016" y="5013176"/>
            <a:ext cx="2016224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28597A"/>
                </a:solidFill>
              </a:rPr>
              <a:t>Software</a:t>
            </a:r>
          </a:p>
          <a:p>
            <a:pPr algn="ctr"/>
            <a:r>
              <a:rPr lang="en-US" sz="2200" b="1" dirty="0">
                <a:solidFill>
                  <a:srgbClr val="28597A"/>
                </a:solidFill>
              </a:rPr>
              <a:t>Program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48264" y="5013176"/>
            <a:ext cx="2016224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solidFill>
                  <a:srgbClr val="28597A"/>
                </a:solidFill>
              </a:rPr>
              <a:t>Localisation</a:t>
            </a:r>
            <a:endParaRPr lang="en-US" sz="2200" b="1" dirty="0">
              <a:solidFill>
                <a:srgbClr val="28597A"/>
              </a:solidFill>
            </a:endParaRPr>
          </a:p>
          <a:p>
            <a:pPr algn="ctr"/>
            <a:r>
              <a:rPr lang="en-US" sz="2200" b="1" dirty="0">
                <a:solidFill>
                  <a:srgbClr val="28597A"/>
                </a:solidFill>
              </a:rPr>
              <a:t>Program</a:t>
            </a:r>
          </a:p>
        </p:txBody>
      </p:sp>
      <p:cxnSp>
        <p:nvCxnSpPr>
          <p:cNvPr id="42" name="Elbow Connector 41"/>
          <p:cNvCxnSpPr>
            <a:stCxn id="15" idx="2"/>
            <a:endCxn id="13" idx="0"/>
          </p:cNvCxnSpPr>
          <p:nvPr/>
        </p:nvCxnSpPr>
        <p:spPr>
          <a:xfrm rot="5400000">
            <a:off x="2213738" y="2618910"/>
            <a:ext cx="1440160" cy="3348372"/>
          </a:xfrm>
          <a:prstGeom prst="bentConnector3">
            <a:avLst>
              <a:gd name="adj1" fmla="val 65392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5" idx="2"/>
            <a:endCxn id="30" idx="0"/>
          </p:cNvCxnSpPr>
          <p:nvPr/>
        </p:nvCxnSpPr>
        <p:spPr>
          <a:xfrm rot="5400000">
            <a:off x="3329862" y="3735034"/>
            <a:ext cx="1440160" cy="1116124"/>
          </a:xfrm>
          <a:prstGeom prst="bentConnector3">
            <a:avLst>
              <a:gd name="adj1" fmla="val 65392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5" idx="2"/>
            <a:endCxn id="32" idx="0"/>
          </p:cNvCxnSpPr>
          <p:nvPr/>
        </p:nvCxnSpPr>
        <p:spPr>
          <a:xfrm rot="16200000" flipH="1">
            <a:off x="5562110" y="2618910"/>
            <a:ext cx="1440160" cy="3348372"/>
          </a:xfrm>
          <a:prstGeom prst="bentConnector3">
            <a:avLst>
              <a:gd name="adj1" fmla="val 65392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5" idx="2"/>
            <a:endCxn id="31" idx="0"/>
          </p:cNvCxnSpPr>
          <p:nvPr/>
        </p:nvCxnSpPr>
        <p:spPr>
          <a:xfrm rot="16200000" flipH="1">
            <a:off x="4445986" y="3735034"/>
            <a:ext cx="1440160" cy="1116124"/>
          </a:xfrm>
          <a:prstGeom prst="bentConnector3">
            <a:avLst>
              <a:gd name="adj1" fmla="val 65392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347864" y="2312876"/>
            <a:ext cx="2520280" cy="1260140"/>
          </a:xfrm>
          <a:prstGeom prst="roundRect">
            <a:avLst/>
          </a:prstGeom>
          <a:solidFill>
            <a:srgbClr val="F8E7C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DE7D47"/>
                </a:solidFill>
              </a:rPr>
              <a:t>Management</a:t>
            </a:r>
          </a:p>
          <a:p>
            <a:pPr algn="ctr"/>
            <a:r>
              <a:rPr lang="en-US" sz="2400" b="1" dirty="0">
                <a:solidFill>
                  <a:srgbClr val="DE7D47"/>
                </a:solidFill>
              </a:rPr>
              <a:t>Board</a:t>
            </a:r>
          </a:p>
        </p:txBody>
      </p:sp>
      <p:cxnSp>
        <p:nvCxnSpPr>
          <p:cNvPr id="27" name="Elbow Connector 47"/>
          <p:cNvCxnSpPr>
            <a:stCxn id="4" idx="2"/>
            <a:endCxn id="15" idx="0"/>
          </p:cNvCxnSpPr>
          <p:nvPr/>
        </p:nvCxnSpPr>
        <p:spPr>
          <a:xfrm>
            <a:off x="4608004" y="1700808"/>
            <a:ext cx="0" cy="61206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2"/>
          <p:cNvSpPr/>
          <p:nvPr/>
        </p:nvSpPr>
        <p:spPr>
          <a:xfrm>
            <a:off x="467544" y="1844824"/>
            <a:ext cx="1944216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Committee</a:t>
            </a:r>
          </a:p>
        </p:txBody>
      </p:sp>
      <p:sp>
        <p:nvSpPr>
          <p:cNvPr id="37" name="Rectangle 12"/>
          <p:cNvSpPr/>
          <p:nvPr/>
        </p:nvSpPr>
        <p:spPr>
          <a:xfrm>
            <a:off x="467544" y="3032957"/>
            <a:ext cx="1944216" cy="972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Infrastructure Admin</a:t>
            </a:r>
          </a:p>
        </p:txBody>
      </p:sp>
      <p:cxnSp>
        <p:nvCxnSpPr>
          <p:cNvPr id="44" name="Elbow Connector 41"/>
          <p:cNvCxnSpPr>
            <a:stCxn id="15" idx="1"/>
            <a:endCxn id="37" idx="3"/>
          </p:cNvCxnSpPr>
          <p:nvPr/>
        </p:nvCxnSpPr>
        <p:spPr>
          <a:xfrm rot="10800000" flipV="1">
            <a:off x="2411760" y="2942945"/>
            <a:ext cx="936104" cy="57606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1"/>
          <p:cNvCxnSpPr>
            <a:stCxn id="15" idx="1"/>
            <a:endCxn id="35" idx="3"/>
          </p:cNvCxnSpPr>
          <p:nvPr/>
        </p:nvCxnSpPr>
        <p:spPr>
          <a:xfrm rot="10800000">
            <a:off x="2411760" y="2312876"/>
            <a:ext cx="936104" cy="63007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Ref-sets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framework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care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&amp; mgt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Deploy</a:t>
            </a: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5">
                    <a:lumMod val="50000"/>
                  </a:schemeClr>
                </a:solidFill>
              </a:rPr>
              <a:t>Domain </a:t>
            </a:r>
            <a:br>
              <a:rPr lang="en-GB" sz="1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accent5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>
                <a:solidFill>
                  <a:schemeClr val="tx2">
                    <a:lumMod val="75000"/>
                  </a:schemeClr>
                </a:solidFill>
              </a:rPr>
              <a:t>Vendors</a:t>
            </a:r>
          </a:p>
        </p:txBody>
      </p:sp>
      <p:sp>
        <p:nvSpPr>
          <p:cNvPr id="129" name="Down Arrow 128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Down Arrow 129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Freeform 130"/>
          <p:cNvSpPr/>
          <p:nvPr/>
        </p:nvSpPr>
        <p:spPr>
          <a:xfrm>
            <a:off x="413995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6" name="Straight Connector 135"/>
          <p:cNvCxnSpPr>
            <a:stCxn id="131" idx="10"/>
          </p:cNvCxnSpPr>
          <p:nvPr/>
        </p:nvCxnSpPr>
        <p:spPr>
          <a:xfrm flipV="1">
            <a:off x="4549527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miley Face 136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2" name="Smiley Face 141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7" name="Smiley Face 146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2" name="Smiley Face 151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7" name="Smiley Face 156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2" name="Smiley Face 161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6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pic>
        <p:nvPicPr>
          <p:cNvPr id="72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20064">
                <a:tint val="45000"/>
                <a:satMod val="400000"/>
              </a:srgbClr>
            </a:duotone>
            <a:lum bright="-20000"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73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50000"/>
                  </a:schemeClr>
                </a:solidFill>
              </a:rPr>
              <a:t>Universities</a:t>
            </a:r>
          </a:p>
        </p:txBody>
      </p:sp>
      <p:sp>
        <p:nvSpPr>
          <p:cNvPr id="74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279"/>
          <p:cNvCxnSpPr/>
          <p:nvPr/>
        </p:nvCxnSpPr>
        <p:spPr>
          <a:xfrm>
            <a:off x="2915816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4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284"/>
          <p:cNvCxnSpPr/>
          <p:nvPr/>
        </p:nvCxnSpPr>
        <p:spPr>
          <a:xfrm>
            <a:off x="3779912" y="3532820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0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50000"/>
                  </a:schemeClr>
                </a:solidFill>
              </a:rPr>
              <a:t>Researchers</a:t>
            </a:r>
          </a:p>
        </p:txBody>
      </p:sp>
      <p:sp>
        <p:nvSpPr>
          <p:cNvPr id="91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E13A0D"/>
                </a:solidFill>
              </a:rPr>
              <a:t>Model </a:t>
            </a:r>
            <a:br>
              <a:rPr lang="en-GB" dirty="0">
                <a:solidFill>
                  <a:srgbClr val="E13A0D"/>
                </a:solidFill>
              </a:rPr>
            </a:br>
            <a:r>
              <a:rPr lang="en-GB" dirty="0">
                <a:solidFill>
                  <a:srgbClr val="E13A0D"/>
                </a:solidFill>
              </a:rPr>
              <a:t>tool platform</a:t>
            </a:r>
          </a:p>
        </p:txBody>
      </p:sp>
      <p:sp>
        <p:nvSpPr>
          <p:cNvPr id="92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3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4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5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E13A0D"/>
                </a:solidFill>
              </a:rPr>
              <a:t>Model Repository</a:t>
            </a:r>
            <a:endParaRPr lang="en-GB" sz="2000" dirty="0">
              <a:solidFill>
                <a:srgbClr val="E13A0D"/>
              </a:solidFill>
            </a:endParaRPr>
          </a:p>
        </p:txBody>
      </p:sp>
      <p:sp>
        <p:nvSpPr>
          <p:cNvPr id="96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>
                <a:solidFill>
                  <a:srgbClr val="E13A0D"/>
                </a:solidFill>
              </a:rPr>
              <a:t>Governance Tools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E13A0D"/>
                </a:solidFill>
              </a:rPr>
              <a:t>Model </a:t>
            </a:r>
            <a:br>
              <a:rPr lang="en-GB" dirty="0">
                <a:solidFill>
                  <a:srgbClr val="E13A0D"/>
                </a:solidFill>
              </a:rPr>
            </a:br>
            <a:r>
              <a:rPr lang="en-GB" dirty="0">
                <a:solidFill>
                  <a:srgbClr val="E13A0D"/>
                </a:solidFill>
              </a:rPr>
              <a:t>tool platform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6301" y="3168130"/>
            <a:ext cx="1291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(Archetypes)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Templates </a:t>
            </a:r>
            <a:b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Ref-sets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framework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 dev tool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 dev tool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 dev tool</a:t>
            </a:r>
          </a:p>
        </p:txBody>
      </p:sp>
      <p:sp>
        <p:nvSpPr>
          <p:cNvPr id="12" name="Down Arrow 1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rgbClr val="94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health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services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rgbClr val="94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health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care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services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&amp; mgt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Deploy</a:t>
            </a:r>
          </a:p>
        </p:txBody>
      </p:sp>
      <p:sp>
        <p:nvSpPr>
          <p:cNvPr id="28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E13A0D"/>
                </a:solidFill>
              </a:rPr>
              <a:t>Model Repository</a:t>
            </a:r>
            <a:endParaRPr lang="en-GB" sz="2000" dirty="0">
              <a:solidFill>
                <a:srgbClr val="E13A0D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>
                <a:solidFill>
                  <a:srgbClr val="E13A0D"/>
                </a:solidFill>
              </a:rPr>
              <a:t>Governance Tools</a:t>
            </a:r>
          </a:p>
        </p:txBody>
      </p:sp>
      <p:sp>
        <p:nvSpPr>
          <p:cNvPr id="31" name="Freeform 30"/>
          <p:cNvSpPr/>
          <p:nvPr/>
        </p:nvSpPr>
        <p:spPr>
          <a:xfrm>
            <a:off x="412128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rgbClr val="94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80834" y="1412776"/>
            <a:ext cx="956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Standard</a:t>
            </a:r>
          </a:p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schemas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76857" y="935882"/>
            <a:ext cx="986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specifiers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898383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Vendors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931975" y="4824314"/>
            <a:ext cx="1197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Operational</a:t>
            </a:r>
            <a:b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templates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5F"/>
                </a:solidFill>
              </a:rPr>
              <a:t>Government Bodies</a:t>
            </a:r>
          </a:p>
        </p:txBody>
      </p:sp>
      <p:cxnSp>
        <p:nvCxnSpPr>
          <p:cNvPr id="124" name="Straight Connector 123"/>
          <p:cNvCxnSpPr>
            <a:stCxn id="31" idx="10"/>
          </p:cNvCxnSpPr>
          <p:nvPr/>
        </p:nvCxnSpPr>
        <p:spPr>
          <a:xfrm flipV="1">
            <a:off x="4530857" y="2348880"/>
            <a:ext cx="10294" cy="163166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miley Face 129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0" name="Smiley Face 149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5" name="Smiley Face 154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0" name="Smiley Face 219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5" name="Smiley Face 224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0" name="Smiley Face 229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Connector 230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5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7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pic>
        <p:nvPicPr>
          <p:cNvPr id="75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76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Universities</a:t>
            </a:r>
          </a:p>
        </p:txBody>
      </p:sp>
      <p:sp>
        <p:nvSpPr>
          <p:cNvPr id="77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1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Connector 284"/>
          <p:cNvCxnSpPr/>
          <p:nvPr/>
        </p:nvCxnSpPr>
        <p:spPr>
          <a:xfrm>
            <a:off x="3781994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1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Researchers</a:t>
            </a:r>
          </a:p>
        </p:txBody>
      </p:sp>
      <p:cxnSp>
        <p:nvCxnSpPr>
          <p:cNvPr id="92" name="Straight Connector 284"/>
          <p:cNvCxnSpPr/>
          <p:nvPr/>
        </p:nvCxnSpPr>
        <p:spPr>
          <a:xfrm>
            <a:off x="2915816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5F"/>
                </a:solidFill>
              </a:rPr>
              <a:t>Vendors / Developers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Model 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tool platform</a:t>
            </a:r>
          </a:p>
        </p:txBody>
      </p:sp>
      <p:sp>
        <p:nvSpPr>
          <p:cNvPr id="242" name="Rounded Rectangle 241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Modelling Tool</a:t>
            </a:r>
          </a:p>
        </p:txBody>
      </p:sp>
      <p:sp>
        <p:nvSpPr>
          <p:cNvPr id="243" name="Rounded Rectangle 242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Modelling Tool</a:t>
            </a:r>
          </a:p>
        </p:txBody>
      </p:sp>
      <p:sp>
        <p:nvSpPr>
          <p:cNvPr id="244" name="Rounded Rectangle 243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Modelling Tool</a:t>
            </a:r>
          </a:p>
        </p:txBody>
      </p:sp>
      <p:sp>
        <p:nvSpPr>
          <p:cNvPr id="245" name="Down Arrow 244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Ref-sets </a:t>
            </a:r>
          </a:p>
        </p:txBody>
      </p:sp>
      <p:sp>
        <p:nvSpPr>
          <p:cNvPr id="254" name="Down Arrow 253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rgbClr val="94C9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732240" y="3354438"/>
            <a:ext cx="78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Deploy</a:t>
            </a:r>
          </a:p>
        </p:txBody>
      </p:sp>
      <p:sp>
        <p:nvSpPr>
          <p:cNvPr id="265" name="Can 264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</a:p>
        </p:txBody>
      </p:sp>
      <p:sp>
        <p:nvSpPr>
          <p:cNvPr id="351" name="Down Arrow 350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2" name="Down Arrow 351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3" name="Freeform 352"/>
          <p:cNvSpPr/>
          <p:nvPr/>
        </p:nvSpPr>
        <p:spPr>
          <a:xfrm>
            <a:off x="413995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4" name="Straight Connector 353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8" name="Straight Connector 357"/>
          <p:cNvCxnSpPr>
            <a:stCxn id="353" idx="10"/>
          </p:cNvCxnSpPr>
          <p:nvPr/>
        </p:nvCxnSpPr>
        <p:spPr>
          <a:xfrm flipV="1">
            <a:off x="4549527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888219" y="935882"/>
            <a:ext cx="1141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1" dirty="0">
                <a:solidFill>
                  <a:schemeClr val="tx2">
                    <a:lumMod val="75000"/>
                  </a:schemeClr>
                </a:solidFill>
              </a:rPr>
              <a:t>Vendors</a:t>
            </a:r>
          </a:p>
        </p:txBody>
      </p:sp>
      <p:sp>
        <p:nvSpPr>
          <p:cNvPr id="361" name="Smiley Face 360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2" name="Straight Connector 36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6" name="Smiley Face 365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7" name="Straight Connector 366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1" name="Smiley Face 370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6" name="Smiley Face 375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1" name="Smiley Face 380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2" name="Straight Connector 381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6" name="Smiley Face 385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7" name="Straight Connector 386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1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pic>
        <p:nvPicPr>
          <p:cNvPr id="78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79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Universities</a:t>
            </a:r>
          </a:p>
        </p:txBody>
      </p:sp>
      <p:sp>
        <p:nvSpPr>
          <p:cNvPr id="80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279"/>
          <p:cNvCxnSpPr/>
          <p:nvPr/>
        </p:nvCxnSpPr>
        <p:spPr>
          <a:xfrm>
            <a:off x="2915816" y="353702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5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0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Straight Connector 284"/>
          <p:cNvCxnSpPr/>
          <p:nvPr/>
        </p:nvCxnSpPr>
        <p:spPr>
          <a:xfrm>
            <a:off x="3781994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5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Researchers</a:t>
            </a:r>
          </a:p>
        </p:txBody>
      </p:sp>
      <p:sp>
        <p:nvSpPr>
          <p:cNvPr id="96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framework</a:t>
            </a:r>
          </a:p>
        </p:txBody>
      </p:sp>
      <p:sp>
        <p:nvSpPr>
          <p:cNvPr id="97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98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99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100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101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02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103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104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care</a:t>
            </a:r>
          </a:p>
        </p:txBody>
      </p:sp>
      <p:sp>
        <p:nvSpPr>
          <p:cNvPr id="105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106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&amp; mgt</a:t>
            </a:r>
          </a:p>
        </p:txBody>
      </p:sp>
      <p:sp>
        <p:nvSpPr>
          <p:cNvPr id="107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08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09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0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1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2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5F"/>
                </a:solidFill>
              </a:rPr>
              <a:t>Providers / Clinicians</a:t>
            </a: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79085" y="3168130"/>
            <a:ext cx="11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Archetypes</a:t>
            </a: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(Templates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Ref-sets) </a:t>
            </a:r>
          </a:p>
        </p:txBody>
      </p:sp>
      <p:sp>
        <p:nvSpPr>
          <p:cNvPr id="146" name="Can 145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13995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549527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78810" y="107422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Clinicians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Vendors</a:t>
            </a: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Rounded Rectangle 292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framework</a:t>
            </a:r>
          </a:p>
        </p:txBody>
      </p:sp>
      <p:sp>
        <p:nvSpPr>
          <p:cNvPr id="294" name="Rounded Rectangle 293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 dev tool</a:t>
            </a:r>
          </a:p>
        </p:txBody>
      </p:sp>
      <p:sp>
        <p:nvSpPr>
          <p:cNvPr id="295" name="Rounded Rectangle 294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 dev tool</a:t>
            </a:r>
          </a:p>
        </p:txBody>
      </p:sp>
      <p:sp>
        <p:nvSpPr>
          <p:cNvPr id="296" name="Rounded Rectangle 295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 dev tool</a:t>
            </a:r>
          </a:p>
        </p:txBody>
      </p:sp>
      <p:sp>
        <p:nvSpPr>
          <p:cNvPr id="297" name="Rounded Rectangle 296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health</a:t>
            </a:r>
          </a:p>
        </p:txBody>
      </p:sp>
      <p:sp>
        <p:nvSpPr>
          <p:cNvPr id="298" name="Rounded Rectangle 297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299" name="Rounded Rectangle 298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services</a:t>
            </a:r>
          </a:p>
        </p:txBody>
      </p:sp>
      <p:sp>
        <p:nvSpPr>
          <p:cNvPr id="300" name="Down Arrow 299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health</a:t>
            </a:r>
          </a:p>
        </p:txBody>
      </p:sp>
      <p:sp>
        <p:nvSpPr>
          <p:cNvPr id="302" name="Rounded Rectangle 301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care</a:t>
            </a:r>
          </a:p>
        </p:txBody>
      </p:sp>
      <p:sp>
        <p:nvSpPr>
          <p:cNvPr id="303" name="Rounded Rectangle 302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services</a:t>
            </a:r>
          </a:p>
        </p:txBody>
      </p:sp>
      <p:sp>
        <p:nvSpPr>
          <p:cNvPr id="304" name="Rounded Rectangle 303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&amp; mgt</a:t>
            </a:r>
          </a:p>
        </p:txBody>
      </p:sp>
      <p:sp>
        <p:nvSpPr>
          <p:cNvPr id="305" name="Rounded Rectangle 304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306" name="Rounded Rectangle 305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307" name="Rounded Rectangle 306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308" name="Rounded Rectangle 307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309" name="Rounded Rectangle 308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app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Deploy</a:t>
            </a:r>
          </a:p>
        </p:txBody>
      </p:sp>
      <p:sp>
        <p:nvSpPr>
          <p:cNvPr id="311" name="Can 310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2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pic>
        <p:nvPicPr>
          <p:cNvPr id="76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77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Universities</a:t>
            </a:r>
          </a:p>
        </p:txBody>
      </p:sp>
      <p:sp>
        <p:nvSpPr>
          <p:cNvPr id="78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2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7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1" name="Straight Connector 284"/>
          <p:cNvCxnSpPr/>
          <p:nvPr/>
        </p:nvCxnSpPr>
        <p:spPr>
          <a:xfrm>
            <a:off x="3781994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2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Researchers</a:t>
            </a:r>
          </a:p>
        </p:txBody>
      </p:sp>
      <p:cxnSp>
        <p:nvCxnSpPr>
          <p:cNvPr id="93" name="Straight Connector 284"/>
          <p:cNvCxnSpPr/>
          <p:nvPr/>
        </p:nvCxnSpPr>
        <p:spPr>
          <a:xfrm>
            <a:off x="2915816" y="3530473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4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E13A0D"/>
                </a:solidFill>
              </a:rPr>
              <a:t>Model </a:t>
            </a:r>
            <a:br>
              <a:rPr lang="en-GB" dirty="0">
                <a:solidFill>
                  <a:srgbClr val="E13A0D"/>
                </a:solidFill>
              </a:rPr>
            </a:br>
            <a:r>
              <a:rPr lang="en-GB" dirty="0">
                <a:solidFill>
                  <a:srgbClr val="E13A0D"/>
                </a:solidFill>
              </a:rPr>
              <a:t>tool platform</a:t>
            </a:r>
          </a:p>
        </p:txBody>
      </p:sp>
      <p:sp>
        <p:nvSpPr>
          <p:cNvPr id="95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6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7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5F"/>
                </a:solidFill>
              </a:rPr>
              <a:t>Universities / Research</a:t>
            </a: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Ref-sets </a:t>
            </a:r>
          </a:p>
        </p:txBody>
      </p:sp>
      <p:sp>
        <p:nvSpPr>
          <p:cNvPr id="135" name="Down Arrow 134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Deploy</a:t>
            </a: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139952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549527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>
                <a:solidFill>
                  <a:schemeClr val="bg1">
                    <a:lumMod val="50000"/>
                  </a:schemeClr>
                </a:solidFill>
              </a:rPr>
              <a:t>Vendors</a:t>
            </a: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20064">
                <a:tint val="45000"/>
                <a:satMod val="400000"/>
              </a:srgbClr>
            </a:duotone>
            <a:lum bright="-20000"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276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915816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1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6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3779912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1">
                    <a:lumMod val="50000"/>
                  </a:schemeClr>
                </a:solidFill>
              </a:rPr>
              <a:t>Researchers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1">
                    <a:lumMod val="50000"/>
                  </a:schemeClr>
                </a:solidFill>
              </a:rPr>
              <a:t>Universities</a:t>
            </a:r>
          </a:p>
        </p:txBody>
      </p:sp>
      <p:pic>
        <p:nvPicPr>
          <p:cNvPr id="2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  <p:sp>
        <p:nvSpPr>
          <p:cNvPr id="91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E13A0D"/>
                </a:solidFill>
              </a:rPr>
              <a:t>Model </a:t>
            </a:r>
            <a:br>
              <a:rPr lang="en-GB" dirty="0">
                <a:solidFill>
                  <a:srgbClr val="E13A0D"/>
                </a:solidFill>
              </a:rPr>
            </a:br>
            <a:r>
              <a:rPr lang="en-GB" dirty="0">
                <a:solidFill>
                  <a:srgbClr val="E13A0D"/>
                </a:solidFill>
              </a:rPr>
              <a:t>tool platform</a:t>
            </a:r>
          </a:p>
        </p:txBody>
      </p:sp>
      <p:sp>
        <p:nvSpPr>
          <p:cNvPr id="92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3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4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rgbClr val="E13A0D"/>
                </a:solidFill>
              </a:rPr>
              <a:t>Modelling Tool</a:t>
            </a:r>
          </a:p>
        </p:txBody>
      </p:sp>
      <p:sp>
        <p:nvSpPr>
          <p:cNvPr id="95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E13A0D"/>
                </a:solidFill>
              </a:rPr>
              <a:t>Model Repository</a:t>
            </a:r>
            <a:endParaRPr lang="en-GB" sz="2000" dirty="0">
              <a:solidFill>
                <a:srgbClr val="E13A0D"/>
              </a:solidFill>
            </a:endParaRPr>
          </a:p>
        </p:txBody>
      </p:sp>
      <p:sp>
        <p:nvSpPr>
          <p:cNvPr id="96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>
                <a:solidFill>
                  <a:srgbClr val="E13A0D"/>
                </a:solidFill>
              </a:rPr>
              <a:t>Governance Tools</a:t>
            </a:r>
          </a:p>
        </p:txBody>
      </p:sp>
      <p:sp>
        <p:nvSpPr>
          <p:cNvPr id="97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framework</a:t>
            </a:r>
          </a:p>
        </p:txBody>
      </p:sp>
      <p:sp>
        <p:nvSpPr>
          <p:cNvPr id="98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99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100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</a:p>
        </p:txBody>
      </p:sp>
      <p:sp>
        <p:nvSpPr>
          <p:cNvPr id="101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102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03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104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health</a:t>
            </a:r>
          </a:p>
        </p:txBody>
      </p:sp>
      <p:sp>
        <p:nvSpPr>
          <p:cNvPr id="105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care</a:t>
            </a:r>
          </a:p>
        </p:txBody>
      </p:sp>
      <p:sp>
        <p:nvSpPr>
          <p:cNvPr id="106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</p:txBody>
      </p:sp>
      <p:sp>
        <p:nvSpPr>
          <p:cNvPr id="107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&amp; mgt</a:t>
            </a:r>
          </a:p>
        </p:txBody>
      </p:sp>
      <p:sp>
        <p:nvSpPr>
          <p:cNvPr id="108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09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0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1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2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113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mplat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320478"/>
            <a:ext cx="1439863" cy="12525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rchetyp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214"/>
            <a:ext cx="1296144" cy="12239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67" y="5195912"/>
            <a:ext cx="2160017" cy="10414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30813" y="980728"/>
            <a:ext cx="2205038" cy="1273175"/>
            <a:chOff x="1990" y="814"/>
            <a:chExt cx="1389" cy="802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990" y="814"/>
              <a:ext cx="138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Screen Forms - GUI</a:t>
              </a:r>
              <a:endParaRPr lang="en-US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2290" y="1117"/>
              <a:ext cx="1007" cy="499"/>
              <a:chOff x="2290" y="1117"/>
              <a:chExt cx="1007" cy="499"/>
            </a:xfrm>
          </p:grpSpPr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 flipH="1" flipV="1">
                <a:off x="2290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0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2971" y="1253"/>
                <a:ext cx="3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1:N</a:t>
                </a:r>
                <a:endParaRPr lang="en-US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3059362" y="2348880"/>
            <a:ext cx="2692400" cy="1511301"/>
            <a:chOff x="1882" y="1571"/>
            <a:chExt cx="1696" cy="952"/>
          </a:xfrm>
        </p:grpSpPr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882" y="1571"/>
              <a:ext cx="169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Business-event specific </a:t>
              </a:r>
            </a:p>
            <a:p>
              <a:pPr algn="ctr"/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data sets - Templates</a:t>
              </a:r>
              <a:endParaRPr lang="en-US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2290" y="2024"/>
              <a:ext cx="1007" cy="499"/>
              <a:chOff x="2290" y="1117"/>
              <a:chExt cx="1007" cy="499"/>
            </a:xfrm>
          </p:grpSpPr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 flipH="1" flipV="1">
                <a:off x="2290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0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18" name="Text Box 19"/>
              <p:cNvSpPr txBox="1">
                <a:spLocks noChangeArrowheads="1"/>
              </p:cNvSpPr>
              <p:nvPr/>
            </p:nvSpPr>
            <p:spPr bwMode="auto">
              <a:xfrm>
                <a:off x="2971" y="1253"/>
                <a:ext cx="3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1:N</a:t>
                </a:r>
                <a:endParaRPr lang="en-US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3130799" y="5457418"/>
            <a:ext cx="29785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</a:rPr>
              <a:t>Data Representation and</a:t>
            </a:r>
          </a:p>
          <a:p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</a:rPr>
              <a:t>sharing - Reference Model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3130799" y="3956050"/>
            <a:ext cx="2670175" cy="1489075"/>
            <a:chOff x="1927" y="2492"/>
            <a:chExt cx="1682" cy="938"/>
          </a:xfrm>
        </p:grpSpPr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927" y="2492"/>
              <a:ext cx="168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Theme-based models </a:t>
              </a:r>
            </a:p>
            <a:p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of content - Archetypes</a:t>
              </a:r>
              <a:endParaRPr lang="en-US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22" name="Group 23"/>
            <p:cNvGrpSpPr>
              <a:grpSpLocks/>
            </p:cNvGrpSpPr>
            <p:nvPr/>
          </p:nvGrpSpPr>
          <p:grpSpPr bwMode="auto">
            <a:xfrm>
              <a:off x="2290" y="2931"/>
              <a:ext cx="1007" cy="499"/>
              <a:chOff x="2290" y="1117"/>
              <a:chExt cx="1007" cy="499"/>
            </a:xfrm>
          </p:grpSpPr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 flipH="1" flipV="1">
                <a:off x="2290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409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 flipV="1">
                <a:off x="2699" y="1117"/>
                <a:ext cx="0" cy="499"/>
              </a:xfrm>
              <a:prstGeom prst="line">
                <a:avLst/>
              </a:prstGeom>
              <a:noFill/>
              <a:ln w="63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b="1"/>
              </a:p>
            </p:txBody>
          </p:sp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2971" y="1253"/>
                <a:ext cx="3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1:N</a:t>
                </a:r>
                <a:endParaRPr lang="en-US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6156575" y="4149725"/>
            <a:ext cx="2160588" cy="1511300"/>
            <a:chOff x="3833" y="2614"/>
            <a:chExt cx="1361" cy="952"/>
          </a:xfrm>
        </p:grpSpPr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4460" y="2614"/>
              <a:ext cx="7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Querying</a:t>
              </a:r>
              <a:endParaRPr lang="en-US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3833" y="2750"/>
              <a:ext cx="589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 b="1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H="1">
              <a:off x="3923" y="2750"/>
              <a:ext cx="499" cy="81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GB" b="1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31" name="Group 32"/>
          <p:cNvGrpSpPr>
            <a:grpSpLocks/>
          </p:cNvGrpSpPr>
          <p:nvPr/>
        </p:nvGrpSpPr>
        <p:grpSpPr bwMode="auto">
          <a:xfrm>
            <a:off x="6154987" y="2565475"/>
            <a:ext cx="2449513" cy="1582738"/>
            <a:chOff x="3832" y="1661"/>
            <a:chExt cx="1543" cy="997"/>
          </a:xfrm>
        </p:grpSpPr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4429" y="1661"/>
              <a:ext cx="9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Terminology</a:t>
              </a:r>
              <a:endParaRPr lang="en-US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3833" y="1797"/>
              <a:ext cx="589" cy="0"/>
            </a:xfrm>
            <a:prstGeom prst="line">
              <a:avLst/>
            </a:prstGeom>
            <a:noFill/>
            <a:ln w="63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="1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 flipV="1">
              <a:off x="3832" y="1842"/>
              <a:ext cx="590" cy="816"/>
            </a:xfrm>
            <a:prstGeom prst="line">
              <a:avLst/>
            </a:prstGeom>
            <a:noFill/>
            <a:ln w="63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="1"/>
            </a:p>
          </p:txBody>
        </p:sp>
      </p:grpSp>
      <p:pic>
        <p:nvPicPr>
          <p:cNvPr id="35" name="Picture 36" descr="diag_for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1440160" cy="17272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5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ál 10"/>
          <p:cNvSpPr/>
          <p:nvPr/>
        </p:nvSpPr>
        <p:spPr>
          <a:xfrm>
            <a:off x="251520" y="144016"/>
            <a:ext cx="8424936" cy="64533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ál 28"/>
          <p:cNvSpPr/>
          <p:nvPr/>
        </p:nvSpPr>
        <p:spPr>
          <a:xfrm>
            <a:off x="1072411" y="714603"/>
            <a:ext cx="6739949" cy="51626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ovéPole 11"/>
          <p:cNvSpPr txBox="1"/>
          <p:nvPr/>
        </p:nvSpPr>
        <p:spPr>
          <a:xfrm>
            <a:off x="3032829" y="5949280"/>
            <a:ext cx="283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>
                    <a:lumMod val="65000"/>
                  </a:schemeClr>
                </a:solidFill>
              </a:rPr>
              <a:t>User Community</a:t>
            </a:r>
          </a:p>
        </p:txBody>
      </p:sp>
      <p:sp>
        <p:nvSpPr>
          <p:cNvPr id="30" name="TextovéPole 29"/>
          <p:cNvSpPr txBox="1"/>
          <p:nvPr/>
        </p:nvSpPr>
        <p:spPr>
          <a:xfrm>
            <a:off x="3104837" y="5229200"/>
            <a:ext cx="283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>
                    <a:lumMod val="50000"/>
                  </a:schemeClr>
                </a:solidFill>
              </a:rPr>
              <a:t>Informal Members</a:t>
            </a:r>
          </a:p>
        </p:txBody>
      </p:sp>
      <p:sp>
        <p:nvSpPr>
          <p:cNvPr id="34" name="Ovál 30"/>
          <p:cNvSpPr/>
          <p:nvPr/>
        </p:nvSpPr>
        <p:spPr>
          <a:xfrm rot="10800000">
            <a:off x="1907705" y="1268760"/>
            <a:ext cx="2527481" cy="3872001"/>
          </a:xfrm>
          <a:custGeom>
            <a:avLst/>
            <a:gdLst>
              <a:gd name="connsiteX0" fmla="*/ 0 w 4493299"/>
              <a:gd name="connsiteY0" fmla="*/ 1792999 h 3585998"/>
              <a:gd name="connsiteX1" fmla="*/ 2246650 w 4493299"/>
              <a:gd name="connsiteY1" fmla="*/ 0 h 3585998"/>
              <a:gd name="connsiteX2" fmla="*/ 4493300 w 4493299"/>
              <a:gd name="connsiteY2" fmla="*/ 1792999 h 3585998"/>
              <a:gd name="connsiteX3" fmla="*/ 2246650 w 4493299"/>
              <a:gd name="connsiteY3" fmla="*/ 3585998 h 3585998"/>
              <a:gd name="connsiteX4" fmla="*/ 0 w 4493299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91440 w 4493300"/>
              <a:gd name="connsiteY4" fmla="*/ 188443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1892531 w 4493300"/>
              <a:gd name="connsiteY4" fmla="*/ 2133820 h 3585998"/>
              <a:gd name="connsiteX0" fmla="*/ 520617 w 2935735"/>
              <a:gd name="connsiteY0" fmla="*/ 934601 h 3586582"/>
              <a:gd name="connsiteX1" fmla="*/ 689085 w 2935735"/>
              <a:gd name="connsiteY1" fmla="*/ 584 h 3586582"/>
              <a:gd name="connsiteX2" fmla="*/ 2935735 w 2935735"/>
              <a:gd name="connsiteY2" fmla="*/ 1793583 h 3586582"/>
              <a:gd name="connsiteX3" fmla="*/ 689085 w 2935735"/>
              <a:gd name="connsiteY3" fmla="*/ 3586582 h 3586582"/>
              <a:gd name="connsiteX4" fmla="*/ 334966 w 2935735"/>
              <a:gd name="connsiteY4" fmla="*/ 2134404 h 3586582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610185 w 2845194"/>
              <a:gd name="connsiteY0" fmla="*/ 1266526 h 3585998"/>
              <a:gd name="connsiteX1" fmla="*/ 598544 w 2845194"/>
              <a:gd name="connsiteY1" fmla="*/ 0 h 3585998"/>
              <a:gd name="connsiteX2" fmla="*/ 2845194 w 2845194"/>
              <a:gd name="connsiteY2" fmla="*/ 1792999 h 3585998"/>
              <a:gd name="connsiteX3" fmla="*/ 598544 w 2845194"/>
              <a:gd name="connsiteY3" fmla="*/ 3585998 h 3585998"/>
              <a:gd name="connsiteX4" fmla="*/ 507662 w 2845194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1990 w 3132127"/>
              <a:gd name="connsiteY0" fmla="*/ 1737581 h 3585998"/>
              <a:gd name="connsiteX1" fmla="*/ 885477 w 3132127"/>
              <a:gd name="connsiteY1" fmla="*/ 0 h 3585998"/>
              <a:gd name="connsiteX2" fmla="*/ 3132127 w 3132127"/>
              <a:gd name="connsiteY2" fmla="*/ 1792999 h 3585998"/>
              <a:gd name="connsiteX3" fmla="*/ 885477 w 3132127"/>
              <a:gd name="connsiteY3" fmla="*/ 3585998 h 3585998"/>
              <a:gd name="connsiteX4" fmla="*/ 794595 w 3132127"/>
              <a:gd name="connsiteY4" fmla="*/ 2286220 h 3585998"/>
              <a:gd name="connsiteX0" fmla="*/ 356756 w 2868857"/>
              <a:gd name="connsiteY0" fmla="*/ 684636 h 3585998"/>
              <a:gd name="connsiteX1" fmla="*/ 622207 w 2868857"/>
              <a:gd name="connsiteY1" fmla="*/ 0 h 3585998"/>
              <a:gd name="connsiteX2" fmla="*/ 2868857 w 2868857"/>
              <a:gd name="connsiteY2" fmla="*/ 1792999 h 3585998"/>
              <a:gd name="connsiteX3" fmla="*/ 622207 w 2868857"/>
              <a:gd name="connsiteY3" fmla="*/ 3585998 h 3585998"/>
              <a:gd name="connsiteX4" fmla="*/ 531325 w 2868857"/>
              <a:gd name="connsiteY4" fmla="*/ 2286220 h 3585998"/>
              <a:gd name="connsiteX0" fmla="*/ 363306 w 2875407"/>
              <a:gd name="connsiteY0" fmla="*/ 684636 h 3585998"/>
              <a:gd name="connsiteX1" fmla="*/ 628757 w 2875407"/>
              <a:gd name="connsiteY1" fmla="*/ 0 h 3585998"/>
              <a:gd name="connsiteX2" fmla="*/ 2875407 w 2875407"/>
              <a:gd name="connsiteY2" fmla="*/ 1792999 h 3585998"/>
              <a:gd name="connsiteX3" fmla="*/ 628757 w 2875407"/>
              <a:gd name="connsiteY3" fmla="*/ 3585998 h 3585998"/>
              <a:gd name="connsiteX4" fmla="*/ 316202 w 2875407"/>
              <a:gd name="connsiteY4" fmla="*/ 3186766 h 3585998"/>
              <a:gd name="connsiteX0" fmla="*/ 628757 w 2875407"/>
              <a:gd name="connsiteY0" fmla="*/ 0 h 3585998"/>
              <a:gd name="connsiteX1" fmla="*/ 2875407 w 2875407"/>
              <a:gd name="connsiteY1" fmla="*/ 1792999 h 3585998"/>
              <a:gd name="connsiteX2" fmla="*/ 628757 w 2875407"/>
              <a:gd name="connsiteY2" fmla="*/ 3585998 h 3585998"/>
              <a:gd name="connsiteX3" fmla="*/ 316202 w 2875407"/>
              <a:gd name="connsiteY3" fmla="*/ 3186766 h 3585998"/>
              <a:gd name="connsiteX0" fmla="*/ 0 w 2246650"/>
              <a:gd name="connsiteY0" fmla="*/ 0 h 3585998"/>
              <a:gd name="connsiteX1" fmla="*/ 2246650 w 2246650"/>
              <a:gd name="connsiteY1" fmla="*/ 1792999 h 3585998"/>
              <a:gd name="connsiteX2" fmla="*/ 0 w 2246650"/>
              <a:gd name="connsiteY2" fmla="*/ 3585998 h 358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6650" h="3585998">
                <a:moveTo>
                  <a:pt x="0" y="0"/>
                </a:moveTo>
                <a:cubicBezTo>
                  <a:pt x="1240791" y="0"/>
                  <a:pt x="2246650" y="802753"/>
                  <a:pt x="2246650" y="1792999"/>
                </a:cubicBezTo>
                <a:cubicBezTo>
                  <a:pt x="2246650" y="2783245"/>
                  <a:pt x="1240791" y="3585998"/>
                  <a:pt x="0" y="3585998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ál 30"/>
          <p:cNvSpPr/>
          <p:nvPr/>
        </p:nvSpPr>
        <p:spPr>
          <a:xfrm>
            <a:off x="4427985" y="1285191"/>
            <a:ext cx="2527481" cy="3872001"/>
          </a:xfrm>
          <a:custGeom>
            <a:avLst/>
            <a:gdLst>
              <a:gd name="connsiteX0" fmla="*/ 0 w 4493299"/>
              <a:gd name="connsiteY0" fmla="*/ 1792999 h 3585998"/>
              <a:gd name="connsiteX1" fmla="*/ 2246650 w 4493299"/>
              <a:gd name="connsiteY1" fmla="*/ 0 h 3585998"/>
              <a:gd name="connsiteX2" fmla="*/ 4493300 w 4493299"/>
              <a:gd name="connsiteY2" fmla="*/ 1792999 h 3585998"/>
              <a:gd name="connsiteX3" fmla="*/ 2246650 w 4493299"/>
              <a:gd name="connsiteY3" fmla="*/ 3585998 h 3585998"/>
              <a:gd name="connsiteX4" fmla="*/ 0 w 4493299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91440 w 4493300"/>
              <a:gd name="connsiteY4" fmla="*/ 188443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1892531 w 4493300"/>
              <a:gd name="connsiteY4" fmla="*/ 2133820 h 3585998"/>
              <a:gd name="connsiteX0" fmla="*/ 520617 w 2935735"/>
              <a:gd name="connsiteY0" fmla="*/ 934601 h 3586582"/>
              <a:gd name="connsiteX1" fmla="*/ 689085 w 2935735"/>
              <a:gd name="connsiteY1" fmla="*/ 584 h 3586582"/>
              <a:gd name="connsiteX2" fmla="*/ 2935735 w 2935735"/>
              <a:gd name="connsiteY2" fmla="*/ 1793583 h 3586582"/>
              <a:gd name="connsiteX3" fmla="*/ 689085 w 2935735"/>
              <a:gd name="connsiteY3" fmla="*/ 3586582 h 3586582"/>
              <a:gd name="connsiteX4" fmla="*/ 334966 w 2935735"/>
              <a:gd name="connsiteY4" fmla="*/ 2134404 h 3586582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610185 w 2845194"/>
              <a:gd name="connsiteY0" fmla="*/ 1266526 h 3585998"/>
              <a:gd name="connsiteX1" fmla="*/ 598544 w 2845194"/>
              <a:gd name="connsiteY1" fmla="*/ 0 h 3585998"/>
              <a:gd name="connsiteX2" fmla="*/ 2845194 w 2845194"/>
              <a:gd name="connsiteY2" fmla="*/ 1792999 h 3585998"/>
              <a:gd name="connsiteX3" fmla="*/ 598544 w 2845194"/>
              <a:gd name="connsiteY3" fmla="*/ 3585998 h 3585998"/>
              <a:gd name="connsiteX4" fmla="*/ 507662 w 2845194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1990 w 3132127"/>
              <a:gd name="connsiteY0" fmla="*/ 1737581 h 3585998"/>
              <a:gd name="connsiteX1" fmla="*/ 885477 w 3132127"/>
              <a:gd name="connsiteY1" fmla="*/ 0 h 3585998"/>
              <a:gd name="connsiteX2" fmla="*/ 3132127 w 3132127"/>
              <a:gd name="connsiteY2" fmla="*/ 1792999 h 3585998"/>
              <a:gd name="connsiteX3" fmla="*/ 885477 w 3132127"/>
              <a:gd name="connsiteY3" fmla="*/ 3585998 h 3585998"/>
              <a:gd name="connsiteX4" fmla="*/ 794595 w 3132127"/>
              <a:gd name="connsiteY4" fmla="*/ 2286220 h 3585998"/>
              <a:gd name="connsiteX0" fmla="*/ 356756 w 2868857"/>
              <a:gd name="connsiteY0" fmla="*/ 684636 h 3585998"/>
              <a:gd name="connsiteX1" fmla="*/ 622207 w 2868857"/>
              <a:gd name="connsiteY1" fmla="*/ 0 h 3585998"/>
              <a:gd name="connsiteX2" fmla="*/ 2868857 w 2868857"/>
              <a:gd name="connsiteY2" fmla="*/ 1792999 h 3585998"/>
              <a:gd name="connsiteX3" fmla="*/ 622207 w 2868857"/>
              <a:gd name="connsiteY3" fmla="*/ 3585998 h 3585998"/>
              <a:gd name="connsiteX4" fmla="*/ 531325 w 2868857"/>
              <a:gd name="connsiteY4" fmla="*/ 2286220 h 3585998"/>
              <a:gd name="connsiteX0" fmla="*/ 363306 w 2875407"/>
              <a:gd name="connsiteY0" fmla="*/ 684636 h 3585998"/>
              <a:gd name="connsiteX1" fmla="*/ 628757 w 2875407"/>
              <a:gd name="connsiteY1" fmla="*/ 0 h 3585998"/>
              <a:gd name="connsiteX2" fmla="*/ 2875407 w 2875407"/>
              <a:gd name="connsiteY2" fmla="*/ 1792999 h 3585998"/>
              <a:gd name="connsiteX3" fmla="*/ 628757 w 2875407"/>
              <a:gd name="connsiteY3" fmla="*/ 3585998 h 3585998"/>
              <a:gd name="connsiteX4" fmla="*/ 316202 w 2875407"/>
              <a:gd name="connsiteY4" fmla="*/ 3186766 h 3585998"/>
              <a:gd name="connsiteX0" fmla="*/ 628757 w 2875407"/>
              <a:gd name="connsiteY0" fmla="*/ 0 h 3585998"/>
              <a:gd name="connsiteX1" fmla="*/ 2875407 w 2875407"/>
              <a:gd name="connsiteY1" fmla="*/ 1792999 h 3585998"/>
              <a:gd name="connsiteX2" fmla="*/ 628757 w 2875407"/>
              <a:gd name="connsiteY2" fmla="*/ 3585998 h 3585998"/>
              <a:gd name="connsiteX3" fmla="*/ 316202 w 2875407"/>
              <a:gd name="connsiteY3" fmla="*/ 3186766 h 3585998"/>
              <a:gd name="connsiteX0" fmla="*/ 0 w 2246650"/>
              <a:gd name="connsiteY0" fmla="*/ 0 h 3585998"/>
              <a:gd name="connsiteX1" fmla="*/ 2246650 w 2246650"/>
              <a:gd name="connsiteY1" fmla="*/ 1792999 h 3585998"/>
              <a:gd name="connsiteX2" fmla="*/ 0 w 2246650"/>
              <a:gd name="connsiteY2" fmla="*/ 3585998 h 358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6650" h="3585998">
                <a:moveTo>
                  <a:pt x="0" y="0"/>
                </a:moveTo>
                <a:cubicBezTo>
                  <a:pt x="1240791" y="0"/>
                  <a:pt x="2246650" y="802753"/>
                  <a:pt x="2246650" y="1792999"/>
                </a:cubicBezTo>
                <a:cubicBezTo>
                  <a:pt x="2246650" y="2783245"/>
                  <a:pt x="1240791" y="3585998"/>
                  <a:pt x="0" y="3585998"/>
                </a:cubicBezTo>
              </a:path>
            </a:pathLst>
          </a:custGeom>
          <a:solidFill>
            <a:srgbClr val="FDF8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ovéPole 34"/>
          <p:cNvSpPr txBox="1"/>
          <p:nvPr/>
        </p:nvSpPr>
        <p:spPr>
          <a:xfrm>
            <a:off x="2411760" y="2852936"/>
            <a:ext cx="1760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28597A"/>
                </a:solidFill>
              </a:rPr>
              <a:t>Subscribing Members</a:t>
            </a:r>
          </a:p>
        </p:txBody>
      </p:sp>
      <p:sp>
        <p:nvSpPr>
          <p:cNvPr id="36" name="Ovál 30"/>
          <p:cNvSpPr/>
          <p:nvPr/>
        </p:nvSpPr>
        <p:spPr>
          <a:xfrm>
            <a:off x="4420802" y="1268760"/>
            <a:ext cx="2534664" cy="2047104"/>
          </a:xfrm>
          <a:custGeom>
            <a:avLst/>
            <a:gdLst>
              <a:gd name="connsiteX0" fmla="*/ 0 w 4493299"/>
              <a:gd name="connsiteY0" fmla="*/ 1792999 h 3585998"/>
              <a:gd name="connsiteX1" fmla="*/ 2246650 w 4493299"/>
              <a:gd name="connsiteY1" fmla="*/ 0 h 3585998"/>
              <a:gd name="connsiteX2" fmla="*/ 4493300 w 4493299"/>
              <a:gd name="connsiteY2" fmla="*/ 1792999 h 3585998"/>
              <a:gd name="connsiteX3" fmla="*/ 2246650 w 4493299"/>
              <a:gd name="connsiteY3" fmla="*/ 3585998 h 3585998"/>
              <a:gd name="connsiteX4" fmla="*/ 0 w 4493299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0 w 4493300"/>
              <a:gd name="connsiteY4" fmla="*/ 179299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91440 w 4493300"/>
              <a:gd name="connsiteY4" fmla="*/ 1884439 h 3585998"/>
              <a:gd name="connsiteX0" fmla="*/ 0 w 4493300"/>
              <a:gd name="connsiteY0" fmla="*/ 1792999 h 3585998"/>
              <a:gd name="connsiteX1" fmla="*/ 2246650 w 4493300"/>
              <a:gd name="connsiteY1" fmla="*/ 0 h 3585998"/>
              <a:gd name="connsiteX2" fmla="*/ 4493300 w 4493300"/>
              <a:gd name="connsiteY2" fmla="*/ 1792999 h 3585998"/>
              <a:gd name="connsiteX3" fmla="*/ 2246650 w 4493300"/>
              <a:gd name="connsiteY3" fmla="*/ 3585998 h 3585998"/>
              <a:gd name="connsiteX4" fmla="*/ 1892531 w 4493300"/>
              <a:gd name="connsiteY4" fmla="*/ 2133820 h 3585998"/>
              <a:gd name="connsiteX0" fmla="*/ 520617 w 2935735"/>
              <a:gd name="connsiteY0" fmla="*/ 934601 h 3586582"/>
              <a:gd name="connsiteX1" fmla="*/ 689085 w 2935735"/>
              <a:gd name="connsiteY1" fmla="*/ 584 h 3586582"/>
              <a:gd name="connsiteX2" fmla="*/ 2935735 w 2935735"/>
              <a:gd name="connsiteY2" fmla="*/ 1793583 h 3586582"/>
              <a:gd name="connsiteX3" fmla="*/ 689085 w 2935735"/>
              <a:gd name="connsiteY3" fmla="*/ 3586582 h 3586582"/>
              <a:gd name="connsiteX4" fmla="*/ 334966 w 2935735"/>
              <a:gd name="connsiteY4" fmla="*/ 2134404 h 3586582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700726 w 2935735"/>
              <a:gd name="connsiteY0" fmla="*/ 1266526 h 3585998"/>
              <a:gd name="connsiteX1" fmla="*/ 689085 w 2935735"/>
              <a:gd name="connsiteY1" fmla="*/ 0 h 3585998"/>
              <a:gd name="connsiteX2" fmla="*/ 2935735 w 2935735"/>
              <a:gd name="connsiteY2" fmla="*/ 1792999 h 3585998"/>
              <a:gd name="connsiteX3" fmla="*/ 689085 w 2935735"/>
              <a:gd name="connsiteY3" fmla="*/ 3585998 h 3585998"/>
              <a:gd name="connsiteX4" fmla="*/ 334966 w 2935735"/>
              <a:gd name="connsiteY4" fmla="*/ 2133820 h 3585998"/>
              <a:gd name="connsiteX0" fmla="*/ 610185 w 2845194"/>
              <a:gd name="connsiteY0" fmla="*/ 1266526 h 3585998"/>
              <a:gd name="connsiteX1" fmla="*/ 598544 w 2845194"/>
              <a:gd name="connsiteY1" fmla="*/ 0 h 3585998"/>
              <a:gd name="connsiteX2" fmla="*/ 2845194 w 2845194"/>
              <a:gd name="connsiteY2" fmla="*/ 1792999 h 3585998"/>
              <a:gd name="connsiteX3" fmla="*/ 598544 w 2845194"/>
              <a:gd name="connsiteY3" fmla="*/ 3585998 h 3585998"/>
              <a:gd name="connsiteX4" fmla="*/ 507662 w 2845194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73371 w 2808380"/>
              <a:gd name="connsiteY0" fmla="*/ 1266526 h 3585998"/>
              <a:gd name="connsiteX1" fmla="*/ 561730 w 2808380"/>
              <a:gd name="connsiteY1" fmla="*/ 0 h 3585998"/>
              <a:gd name="connsiteX2" fmla="*/ 2808380 w 2808380"/>
              <a:gd name="connsiteY2" fmla="*/ 1792999 h 3585998"/>
              <a:gd name="connsiteX3" fmla="*/ 561730 w 2808380"/>
              <a:gd name="connsiteY3" fmla="*/ 3585998 h 3585998"/>
              <a:gd name="connsiteX4" fmla="*/ 470848 w 2808380"/>
              <a:gd name="connsiteY4" fmla="*/ 2286220 h 3585998"/>
              <a:gd name="connsiteX0" fmla="*/ 51990 w 3132127"/>
              <a:gd name="connsiteY0" fmla="*/ 1737581 h 3585998"/>
              <a:gd name="connsiteX1" fmla="*/ 885477 w 3132127"/>
              <a:gd name="connsiteY1" fmla="*/ 0 h 3585998"/>
              <a:gd name="connsiteX2" fmla="*/ 3132127 w 3132127"/>
              <a:gd name="connsiteY2" fmla="*/ 1792999 h 3585998"/>
              <a:gd name="connsiteX3" fmla="*/ 885477 w 3132127"/>
              <a:gd name="connsiteY3" fmla="*/ 3585998 h 3585998"/>
              <a:gd name="connsiteX4" fmla="*/ 794595 w 3132127"/>
              <a:gd name="connsiteY4" fmla="*/ 2286220 h 3585998"/>
              <a:gd name="connsiteX0" fmla="*/ 356756 w 2868857"/>
              <a:gd name="connsiteY0" fmla="*/ 684636 h 3585998"/>
              <a:gd name="connsiteX1" fmla="*/ 622207 w 2868857"/>
              <a:gd name="connsiteY1" fmla="*/ 0 h 3585998"/>
              <a:gd name="connsiteX2" fmla="*/ 2868857 w 2868857"/>
              <a:gd name="connsiteY2" fmla="*/ 1792999 h 3585998"/>
              <a:gd name="connsiteX3" fmla="*/ 622207 w 2868857"/>
              <a:gd name="connsiteY3" fmla="*/ 3585998 h 3585998"/>
              <a:gd name="connsiteX4" fmla="*/ 531325 w 2868857"/>
              <a:gd name="connsiteY4" fmla="*/ 2286220 h 3585998"/>
              <a:gd name="connsiteX0" fmla="*/ 363306 w 2875407"/>
              <a:gd name="connsiteY0" fmla="*/ 684636 h 3585998"/>
              <a:gd name="connsiteX1" fmla="*/ 628757 w 2875407"/>
              <a:gd name="connsiteY1" fmla="*/ 0 h 3585998"/>
              <a:gd name="connsiteX2" fmla="*/ 2875407 w 2875407"/>
              <a:gd name="connsiteY2" fmla="*/ 1792999 h 3585998"/>
              <a:gd name="connsiteX3" fmla="*/ 628757 w 2875407"/>
              <a:gd name="connsiteY3" fmla="*/ 3585998 h 3585998"/>
              <a:gd name="connsiteX4" fmla="*/ 316202 w 2875407"/>
              <a:gd name="connsiteY4" fmla="*/ 3186766 h 3585998"/>
              <a:gd name="connsiteX0" fmla="*/ 628757 w 2875407"/>
              <a:gd name="connsiteY0" fmla="*/ 0 h 3585998"/>
              <a:gd name="connsiteX1" fmla="*/ 2875407 w 2875407"/>
              <a:gd name="connsiteY1" fmla="*/ 1792999 h 3585998"/>
              <a:gd name="connsiteX2" fmla="*/ 628757 w 2875407"/>
              <a:gd name="connsiteY2" fmla="*/ 3585998 h 3585998"/>
              <a:gd name="connsiteX3" fmla="*/ 316202 w 2875407"/>
              <a:gd name="connsiteY3" fmla="*/ 3186766 h 3585998"/>
              <a:gd name="connsiteX0" fmla="*/ 0 w 2246650"/>
              <a:gd name="connsiteY0" fmla="*/ 0 h 3585998"/>
              <a:gd name="connsiteX1" fmla="*/ 2246650 w 2246650"/>
              <a:gd name="connsiteY1" fmla="*/ 1792999 h 3585998"/>
              <a:gd name="connsiteX2" fmla="*/ 0 w 2246650"/>
              <a:gd name="connsiteY2" fmla="*/ 3585998 h 3585998"/>
              <a:gd name="connsiteX0" fmla="*/ 0 w 2246650"/>
              <a:gd name="connsiteY0" fmla="*/ 0 h 2265513"/>
              <a:gd name="connsiteX1" fmla="*/ 2246650 w 2246650"/>
              <a:gd name="connsiteY1" fmla="*/ 1792999 h 2265513"/>
              <a:gd name="connsiteX2" fmla="*/ 27709 w 2246650"/>
              <a:gd name="connsiteY2" fmla="*/ 1909598 h 2265513"/>
              <a:gd name="connsiteX0" fmla="*/ 0 w 2246650"/>
              <a:gd name="connsiteY0" fmla="*/ 0 h 1909598"/>
              <a:gd name="connsiteX1" fmla="*/ 2246650 w 2246650"/>
              <a:gd name="connsiteY1" fmla="*/ 1792999 h 1909598"/>
              <a:gd name="connsiteX2" fmla="*/ 27709 w 2246650"/>
              <a:gd name="connsiteY2" fmla="*/ 1909598 h 1909598"/>
              <a:gd name="connsiteX0" fmla="*/ 0 w 2246650"/>
              <a:gd name="connsiteY0" fmla="*/ 0 h 1854180"/>
              <a:gd name="connsiteX1" fmla="*/ 2246650 w 2246650"/>
              <a:gd name="connsiteY1" fmla="*/ 1792999 h 1854180"/>
              <a:gd name="connsiteX2" fmla="*/ 27709 w 2246650"/>
              <a:gd name="connsiteY2" fmla="*/ 1854180 h 1854180"/>
              <a:gd name="connsiteX0" fmla="*/ 0 w 2246650"/>
              <a:gd name="connsiteY0" fmla="*/ 0 h 1854180"/>
              <a:gd name="connsiteX1" fmla="*/ 2246650 w 2246650"/>
              <a:gd name="connsiteY1" fmla="*/ 1792999 h 1854180"/>
              <a:gd name="connsiteX2" fmla="*/ 55418 w 2246650"/>
              <a:gd name="connsiteY2" fmla="*/ 1820435 h 1854180"/>
              <a:gd name="connsiteX3" fmla="*/ 27709 w 2246650"/>
              <a:gd name="connsiteY3" fmla="*/ 1854180 h 1854180"/>
              <a:gd name="connsiteX0" fmla="*/ 0 w 2246650"/>
              <a:gd name="connsiteY0" fmla="*/ 0 h 1854180"/>
              <a:gd name="connsiteX1" fmla="*/ 2246650 w 2246650"/>
              <a:gd name="connsiteY1" fmla="*/ 1792999 h 1854180"/>
              <a:gd name="connsiteX2" fmla="*/ 41563 w 2246650"/>
              <a:gd name="connsiteY2" fmla="*/ 1806581 h 1854180"/>
              <a:gd name="connsiteX3" fmla="*/ 27709 w 2246650"/>
              <a:gd name="connsiteY3" fmla="*/ 1854180 h 1854180"/>
              <a:gd name="connsiteX0" fmla="*/ 0 w 2246650"/>
              <a:gd name="connsiteY0" fmla="*/ 0 h 1854180"/>
              <a:gd name="connsiteX1" fmla="*/ 2246650 w 2246650"/>
              <a:gd name="connsiteY1" fmla="*/ 1792999 h 1854180"/>
              <a:gd name="connsiteX2" fmla="*/ 41563 w 2246650"/>
              <a:gd name="connsiteY2" fmla="*/ 1806581 h 1854180"/>
              <a:gd name="connsiteX3" fmla="*/ 27709 w 2246650"/>
              <a:gd name="connsiteY3" fmla="*/ 1854180 h 1854180"/>
              <a:gd name="connsiteX0" fmla="*/ 0 w 2274359"/>
              <a:gd name="connsiteY0" fmla="*/ 0 h 1854180"/>
              <a:gd name="connsiteX1" fmla="*/ 2274359 w 2274359"/>
              <a:gd name="connsiteY1" fmla="*/ 1792999 h 1854180"/>
              <a:gd name="connsiteX2" fmla="*/ 41563 w 2274359"/>
              <a:gd name="connsiteY2" fmla="*/ 1806581 h 1854180"/>
              <a:gd name="connsiteX3" fmla="*/ 27709 w 2274359"/>
              <a:gd name="connsiteY3" fmla="*/ 1854180 h 1854180"/>
              <a:gd name="connsiteX0" fmla="*/ 0 w 2246650"/>
              <a:gd name="connsiteY0" fmla="*/ 0 h 1895744"/>
              <a:gd name="connsiteX1" fmla="*/ 2246650 w 2246650"/>
              <a:gd name="connsiteY1" fmla="*/ 1834563 h 1895744"/>
              <a:gd name="connsiteX2" fmla="*/ 13854 w 2246650"/>
              <a:gd name="connsiteY2" fmla="*/ 1848145 h 1895744"/>
              <a:gd name="connsiteX3" fmla="*/ 0 w 2246650"/>
              <a:gd name="connsiteY3" fmla="*/ 1895744 h 1895744"/>
              <a:gd name="connsiteX0" fmla="*/ 0 w 2252601"/>
              <a:gd name="connsiteY0" fmla="*/ 0 h 1895744"/>
              <a:gd name="connsiteX1" fmla="*/ 2246650 w 2252601"/>
              <a:gd name="connsiteY1" fmla="*/ 1834563 h 1895744"/>
              <a:gd name="connsiteX2" fmla="*/ 13854 w 2252601"/>
              <a:gd name="connsiteY2" fmla="*/ 1848145 h 1895744"/>
              <a:gd name="connsiteX3" fmla="*/ 0 w 2252601"/>
              <a:gd name="connsiteY3" fmla="*/ 1895744 h 1895744"/>
              <a:gd name="connsiteX0" fmla="*/ 0 w 2253035"/>
              <a:gd name="connsiteY0" fmla="*/ 4806 h 1900550"/>
              <a:gd name="connsiteX1" fmla="*/ 2246650 w 2253035"/>
              <a:gd name="connsiteY1" fmla="*/ 1839369 h 1900550"/>
              <a:gd name="connsiteX2" fmla="*/ 13854 w 2253035"/>
              <a:gd name="connsiteY2" fmla="*/ 1852951 h 1900550"/>
              <a:gd name="connsiteX3" fmla="*/ 0 w 2253035"/>
              <a:gd name="connsiteY3" fmla="*/ 1900550 h 1900550"/>
              <a:gd name="connsiteX0" fmla="*/ 0 w 2253035"/>
              <a:gd name="connsiteY0" fmla="*/ 152 h 1895896"/>
              <a:gd name="connsiteX1" fmla="*/ 2246650 w 2253035"/>
              <a:gd name="connsiteY1" fmla="*/ 1834715 h 1895896"/>
              <a:gd name="connsiteX2" fmla="*/ 13854 w 2253035"/>
              <a:gd name="connsiteY2" fmla="*/ 1848297 h 1895896"/>
              <a:gd name="connsiteX3" fmla="*/ 0 w 2253035"/>
              <a:gd name="connsiteY3" fmla="*/ 1895896 h 189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3035" h="1895896">
                <a:moveTo>
                  <a:pt x="0" y="152"/>
                </a:moveTo>
                <a:cubicBezTo>
                  <a:pt x="1323918" y="-13702"/>
                  <a:pt x="2343632" y="927596"/>
                  <a:pt x="2246650" y="1834715"/>
                </a:cubicBezTo>
                <a:cubicBezTo>
                  <a:pt x="1520858" y="1853097"/>
                  <a:pt x="739646" y="1829915"/>
                  <a:pt x="13854" y="1848297"/>
                </a:cubicBezTo>
                <a:lnTo>
                  <a:pt x="0" y="1895896"/>
                </a:lnTo>
              </a:path>
            </a:pathLst>
          </a:custGeom>
          <a:solidFill>
            <a:srgbClr val="F8E7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ovéPole 37"/>
          <p:cNvSpPr txBox="1"/>
          <p:nvPr/>
        </p:nvSpPr>
        <p:spPr>
          <a:xfrm>
            <a:off x="4599614" y="3645024"/>
            <a:ext cx="1760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DE7D47"/>
                </a:solidFill>
              </a:rPr>
              <a:t>Industry</a:t>
            </a:r>
          </a:p>
          <a:p>
            <a:pPr algn="ctr"/>
            <a:r>
              <a:rPr lang="en-GB" sz="2400" b="1" dirty="0">
                <a:solidFill>
                  <a:srgbClr val="DE7D47"/>
                </a:solidFill>
              </a:rPr>
              <a:t>Partners</a:t>
            </a:r>
          </a:p>
        </p:txBody>
      </p:sp>
      <p:sp>
        <p:nvSpPr>
          <p:cNvPr id="39" name="TextovéPole 38"/>
          <p:cNvSpPr txBox="1"/>
          <p:nvPr/>
        </p:nvSpPr>
        <p:spPr>
          <a:xfrm>
            <a:off x="4450486" y="2292312"/>
            <a:ext cx="213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DE7D47"/>
                </a:solidFill>
              </a:rPr>
              <a:t>Organisational</a:t>
            </a:r>
          </a:p>
          <a:p>
            <a:pPr algn="ctr"/>
            <a:r>
              <a:rPr lang="en-GB" sz="2400" b="1" dirty="0">
                <a:solidFill>
                  <a:srgbClr val="DE7D47"/>
                </a:solidFill>
              </a:rPr>
              <a:t>Partners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>
            <a:stCxn id="2" idx="2"/>
            <a:endCxn id="15" idx="0"/>
          </p:cNvCxnSpPr>
          <p:nvPr/>
        </p:nvCxnSpPr>
        <p:spPr>
          <a:xfrm>
            <a:off x="4608004" y="191683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475656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0152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475656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Local </a:t>
            </a:r>
            <a:r>
              <a:rPr lang="en-US" sz="1600" b="1" dirty="0" err="1">
                <a:solidFill>
                  <a:srgbClr val="00335F"/>
                </a:solidFill>
              </a:rPr>
              <a:t>openEHR</a:t>
            </a:r>
            <a:r>
              <a:rPr lang="en-US" sz="1600" b="1" dirty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707904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Local </a:t>
            </a:r>
            <a:r>
              <a:rPr lang="en-US" sz="1600" b="1" dirty="0" err="1">
                <a:solidFill>
                  <a:srgbClr val="00335F"/>
                </a:solidFill>
              </a:rPr>
              <a:t>openEHR</a:t>
            </a:r>
            <a:r>
              <a:rPr lang="en-US" sz="1600" b="1" dirty="0">
                <a:solidFill>
                  <a:srgbClr val="00335F"/>
                </a:solidFill>
              </a:rPr>
              <a:t> Representative(s</a:t>
            </a:r>
            <a:r>
              <a:rPr lang="en-US" sz="1600" dirty="0">
                <a:solidFill>
                  <a:srgbClr val="00335F"/>
                </a:solidFill>
              </a:rPr>
              <a:t>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335F"/>
                </a:solidFill>
              </a:rPr>
              <a:t>Localisation</a:t>
            </a:r>
            <a:r>
              <a:rPr lang="en-US" b="1" dirty="0">
                <a:solidFill>
                  <a:srgbClr val="00335F"/>
                </a:solidFill>
              </a:rPr>
              <a:t> Program</a:t>
            </a:r>
          </a:p>
          <a:p>
            <a:pPr algn="ctr"/>
            <a:r>
              <a:rPr lang="en-US" b="1" dirty="0">
                <a:solidFill>
                  <a:srgbClr val="00335F"/>
                </a:solidFill>
              </a:rPr>
              <a:t>Committee</a:t>
            </a:r>
          </a:p>
          <a:p>
            <a:pPr algn="ctr"/>
            <a:r>
              <a:rPr lang="en-US" b="1" dirty="0">
                <a:solidFill>
                  <a:srgbClr val="00335F"/>
                </a:solidFill>
              </a:rPr>
              <a:t>(LPC)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40152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Local </a:t>
            </a:r>
            <a:r>
              <a:rPr lang="en-US" sz="1600" b="1" dirty="0" err="1">
                <a:solidFill>
                  <a:srgbClr val="00335F"/>
                </a:solidFill>
              </a:rPr>
              <a:t>openEHR</a:t>
            </a:r>
            <a:r>
              <a:rPr lang="en-US" sz="1600" b="1" dirty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07904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07904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Qualified Members (QM)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Up to 2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Size: min 5, max 9 members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Localisation</a:t>
            </a:r>
            <a:r>
              <a:rPr lang="en-US" sz="2400" dirty="0"/>
              <a:t> Program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16624" y="2348880"/>
            <a:ext cx="327585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Elected based on criteria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No time or size limit</a:t>
            </a:r>
          </a:p>
        </p:txBody>
      </p:sp>
      <p:cxnSp>
        <p:nvCxnSpPr>
          <p:cNvPr id="62" name="Straight Connector 61"/>
          <p:cNvCxnSpPr>
            <a:stCxn id="15" idx="2"/>
            <a:endCxn id="27" idx="0"/>
          </p:cNvCxnSpPr>
          <p:nvPr/>
        </p:nvCxnSpPr>
        <p:spPr>
          <a:xfrm>
            <a:off x="4608004" y="314096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2"/>
            <a:endCxn id="5" idx="0"/>
          </p:cNvCxnSpPr>
          <p:nvPr/>
        </p:nvCxnSpPr>
        <p:spPr>
          <a:xfrm>
            <a:off x="4608004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8" idx="2"/>
            <a:endCxn id="30" idx="0"/>
          </p:cNvCxnSpPr>
          <p:nvPr/>
        </p:nvCxnSpPr>
        <p:spPr>
          <a:xfrm>
            <a:off x="2375756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2"/>
            <a:endCxn id="29" idx="0"/>
          </p:cNvCxnSpPr>
          <p:nvPr/>
        </p:nvCxnSpPr>
        <p:spPr>
          <a:xfrm>
            <a:off x="6840252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8" idx="0"/>
            <a:endCxn id="15" idx="2"/>
          </p:cNvCxnSpPr>
          <p:nvPr/>
        </p:nvCxnSpPr>
        <p:spPr>
          <a:xfrm rot="5400000" flipH="1" flipV="1">
            <a:off x="3167844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" idx="0"/>
            <a:endCxn id="15" idx="2"/>
          </p:cNvCxnSpPr>
          <p:nvPr/>
        </p:nvCxnSpPr>
        <p:spPr>
          <a:xfrm rot="16200000" flipV="1">
            <a:off x="5400092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331640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331640" y="6165304"/>
            <a:ext cx="208823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419872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33164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277180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56388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63888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652120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6388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00404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796136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796136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788436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79613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723629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07704" y="63093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Country A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139952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Country B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372200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Country C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15616" y="42210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7504" y="362586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Chapter</a:t>
            </a:r>
          </a:p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Organisation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-36512" y="4365104"/>
            <a:ext cx="14036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Legal entities designated by </a:t>
            </a:r>
            <a:r>
              <a:rPr lang="en-US" sz="1100" dirty="0" err="1"/>
              <a:t>openEHR</a:t>
            </a:r>
            <a:r>
              <a:rPr lang="en-US" sz="1100" dirty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New </a:t>
            </a:r>
            <a:r>
              <a:rPr lang="en-US" sz="1100" dirty="0" err="1"/>
              <a:t>organisations</a:t>
            </a:r>
            <a:r>
              <a:rPr lang="en-US" sz="1100" dirty="0"/>
              <a:t> or part of existing relevant </a:t>
            </a:r>
            <a:r>
              <a:rPr lang="en-US" sz="1100" dirty="0" err="1"/>
              <a:t>organisation</a:t>
            </a:r>
            <a:r>
              <a:rPr lang="en-US" sz="1100" dirty="0"/>
              <a:t> (e.g. HL7 affiliates, health informatics associations etc.)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884368" y="380413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Appointed by </a:t>
            </a:r>
            <a:r>
              <a:rPr lang="en-US" sz="1100" dirty="0" err="1"/>
              <a:t>openEHR</a:t>
            </a:r>
            <a:r>
              <a:rPr lang="en-US" sz="1100" dirty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One or more </a:t>
            </a:r>
            <a:r>
              <a:rPr lang="en-US" sz="1100" dirty="0" err="1"/>
              <a:t>reprsentatives</a:t>
            </a:r>
            <a:endParaRPr lang="en-US" sz="1100" dirty="0"/>
          </a:p>
        </p:txBody>
      </p:sp>
      <p:sp>
        <p:nvSpPr>
          <p:cNvPr id="153" name="TextBox 152"/>
          <p:cNvSpPr txBox="1"/>
          <p:nvPr/>
        </p:nvSpPr>
        <p:spPr>
          <a:xfrm>
            <a:off x="7884368" y="501317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Appointed by </a:t>
            </a:r>
            <a:r>
              <a:rPr lang="en-US" sz="1100" dirty="0" err="1"/>
              <a:t>openEHR</a:t>
            </a:r>
            <a:r>
              <a:rPr lang="en-US" sz="1100" dirty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/>
              <a:t> One or more </a:t>
            </a:r>
            <a:r>
              <a:rPr lang="en-US" sz="1100" dirty="0" err="1"/>
              <a:t>reprsentatives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512" y="4725144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IHTSDO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3608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HL7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9512" y="3284984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WS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3608" y="3573016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9512" y="1844824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AM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5616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RM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Editorial</a:t>
            </a:r>
          </a:p>
          <a:p>
            <a:pPr algn="ctr"/>
            <a:r>
              <a:rPr lang="en-US" b="1" dirty="0">
                <a:solidFill>
                  <a:srgbClr val="00335F"/>
                </a:solidFill>
              </a:rPr>
              <a:t>Committee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51720" y="3861048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XML</a:t>
            </a:r>
          </a:p>
        </p:txBody>
      </p:sp>
      <p:cxnSp>
        <p:nvCxnSpPr>
          <p:cNvPr id="10" name="Elbow Connector 6"/>
          <p:cNvCxnSpPr>
            <a:stCxn id="9" idx="3"/>
            <a:endCxn id="8" idx="2"/>
          </p:cNvCxnSpPr>
          <p:nvPr/>
        </p:nvCxnSpPr>
        <p:spPr>
          <a:xfrm flipV="1">
            <a:off x="3851920" y="1916832"/>
            <a:ext cx="756084" cy="244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051720" y="5301208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13606</a:t>
            </a:r>
          </a:p>
        </p:txBody>
      </p:sp>
      <p:cxnSp>
        <p:nvCxnSpPr>
          <p:cNvPr id="12" name="Straight Connector 24"/>
          <p:cNvCxnSpPr>
            <a:endCxn id="8" idx="2"/>
          </p:cNvCxnSpPr>
          <p:nvPr/>
        </p:nvCxnSpPr>
        <p:spPr>
          <a:xfrm flipV="1">
            <a:off x="2987824" y="1916832"/>
            <a:ext cx="1620180" cy="1080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051720" y="2420888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>
                <a:solidFill>
                  <a:srgbClr val="00335F"/>
                </a:solidFill>
              </a:rPr>
              <a:t>Archetypes</a:t>
            </a:r>
          </a:p>
        </p:txBody>
      </p:sp>
      <p:cxnSp>
        <p:nvCxnSpPr>
          <p:cNvPr id="14" name="Straight Connector 24"/>
          <p:cNvCxnSpPr>
            <a:stCxn id="11" idx="3"/>
            <a:endCxn id="8" idx="2"/>
          </p:cNvCxnSpPr>
          <p:nvPr/>
        </p:nvCxnSpPr>
        <p:spPr>
          <a:xfrm flipV="1">
            <a:off x="3851920" y="1916832"/>
            <a:ext cx="756084" cy="38884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52528" y="2636912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Maintain core specification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Minimum 3 members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Entry by Program vote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2528" y="4005064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Maintain other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Entry by Program vote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2528" y="5426640"/>
            <a:ext cx="327585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Advise on standards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Liaise with SDOs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Entry by Program vote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Specification Program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Up to 3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/>
              <a:t> Size: min 8 members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77935" y="548681"/>
            <a:ext cx="4996983" cy="6192688"/>
          </a:xfrm>
          <a:prstGeom prst="roundRect">
            <a:avLst>
              <a:gd name="adj" fmla="val 5875"/>
            </a:avLst>
          </a:prstGeom>
          <a:solidFill>
            <a:srgbClr val="F7E8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Specifications Editorial Committee  (SEC)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86584" y="5024431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Reference Model (RM)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Specification Program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41542" y="4979347"/>
            <a:ext cx="2639026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= SEC elected co-chair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= SEC member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= SEC Component Maintainer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= Change requests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= Problem Reports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= Specifications Component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486584" y="4466369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Archetype Model (AM)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486584" y="3905276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Service Model (SM)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486584" y="6115418"/>
            <a:ext cx="2016224" cy="4680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Terminology (TERM)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486584" y="2794141"/>
            <a:ext cx="201622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Querying (QUERY)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486584" y="3347215"/>
            <a:ext cx="201622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Integration (INTG)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486584" y="1125380"/>
            <a:ext cx="2016224" cy="4680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Conformance (CONF)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486584" y="2234564"/>
            <a:ext cx="201622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Clinical Decision Support (CDS)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2293" y="3580412"/>
            <a:ext cx="216024" cy="382265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2" name="Oval 1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744681" y="3039035"/>
            <a:ext cx="216024" cy="382265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248" name="Oval 24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Oval 24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2082329" y="3398022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53" name="Oval 25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Oval 25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2082329" y="3913190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58" name="Oval 25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Oval 25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2082329" y="4502181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63" name="Oval 26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Oval 26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082329" y="5017349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68" name="Oval 26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Oval 26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2088566" y="1199199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73" name="Oval 27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088566" y="2263974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78" name="Oval 27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2088566" y="2852965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83" name="Oval 28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Oval 28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2088566" y="6131348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88" name="Oval 28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Oval 28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1515041" y="3164810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93" name="Oval 29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511346" y="3637085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98" name="Oval 29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Oval 29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1240462" y="3169711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03" name="Oval 30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4" name="Oval 30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1236767" y="3641986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08" name="Oval 30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Oval 30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1544225" y="4228484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13" name="Oval 31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Oval 31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1248879" y="4217874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18" name="Oval 31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Oval 31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6015818" y="4963846"/>
            <a:ext cx="138283" cy="244699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333" name="Oval 33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4" name="Oval 33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6044710" y="5542109"/>
            <a:ext cx="125898" cy="272533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338" name="Oval 33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Oval 33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842307" y="5267927"/>
            <a:ext cx="138283" cy="244699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28" name="Oval 12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Oval 12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Can 3"/>
          <p:cNvSpPr/>
          <p:nvPr/>
        </p:nvSpPr>
        <p:spPr>
          <a:xfrm>
            <a:off x="4657250" y="1124744"/>
            <a:ext cx="562822" cy="468052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25" name="Can 124"/>
          <p:cNvSpPr/>
          <p:nvPr/>
        </p:nvSpPr>
        <p:spPr>
          <a:xfrm>
            <a:off x="4657250" y="2234564"/>
            <a:ext cx="562822" cy="468052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26" name="Can 125"/>
          <p:cNvSpPr/>
          <p:nvPr/>
        </p:nvSpPr>
        <p:spPr>
          <a:xfrm>
            <a:off x="4657250" y="2794777"/>
            <a:ext cx="562822" cy="468052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2" name="Can 131"/>
          <p:cNvSpPr/>
          <p:nvPr/>
        </p:nvSpPr>
        <p:spPr>
          <a:xfrm>
            <a:off x="4657250" y="6118205"/>
            <a:ext cx="562822" cy="46805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3" name="Can 132"/>
          <p:cNvSpPr/>
          <p:nvPr/>
        </p:nvSpPr>
        <p:spPr>
          <a:xfrm>
            <a:off x="4657250" y="3335691"/>
            <a:ext cx="562822" cy="468052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4" name="Can 133"/>
          <p:cNvSpPr/>
          <p:nvPr/>
        </p:nvSpPr>
        <p:spPr>
          <a:xfrm>
            <a:off x="4657250" y="3895904"/>
            <a:ext cx="562822" cy="46805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5" name="Can 134"/>
          <p:cNvSpPr/>
          <p:nvPr/>
        </p:nvSpPr>
        <p:spPr>
          <a:xfrm>
            <a:off x="4657250" y="4456117"/>
            <a:ext cx="562822" cy="46805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6" name="Can 135"/>
          <p:cNvSpPr/>
          <p:nvPr/>
        </p:nvSpPr>
        <p:spPr>
          <a:xfrm>
            <a:off x="4657250" y="5016327"/>
            <a:ext cx="562822" cy="46805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7" name="Can 136"/>
          <p:cNvSpPr/>
          <p:nvPr/>
        </p:nvSpPr>
        <p:spPr>
          <a:xfrm>
            <a:off x="5482230" y="3755211"/>
            <a:ext cx="562822" cy="46805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PRs</a:t>
            </a:r>
          </a:p>
        </p:txBody>
      </p:sp>
      <p:sp>
        <p:nvSpPr>
          <p:cNvPr id="138" name="Can 137"/>
          <p:cNvSpPr/>
          <p:nvPr/>
        </p:nvSpPr>
        <p:spPr>
          <a:xfrm>
            <a:off x="5956772" y="5873260"/>
            <a:ext cx="243385" cy="224088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solidFill>
                  <a:srgbClr val="002060"/>
                </a:solidFill>
              </a:rPr>
              <a:t>CRs</a:t>
            </a:r>
          </a:p>
        </p:txBody>
      </p:sp>
      <p:sp>
        <p:nvSpPr>
          <p:cNvPr id="139" name="Can 138"/>
          <p:cNvSpPr/>
          <p:nvPr/>
        </p:nvSpPr>
        <p:spPr>
          <a:xfrm>
            <a:off x="5954723" y="6154613"/>
            <a:ext cx="243385" cy="22408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solidFill>
                  <a:srgbClr val="002060"/>
                </a:solidFill>
              </a:rPr>
              <a:t>PRs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5796136" y="6483677"/>
            <a:ext cx="410431" cy="144017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 err="1">
                <a:solidFill>
                  <a:srgbClr val="00335F"/>
                </a:solidFill>
              </a:rPr>
              <a:t>aaa</a:t>
            </a:r>
            <a:endParaRPr lang="en-US" sz="1050" b="1" dirty="0">
              <a:solidFill>
                <a:srgbClr val="00335F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539916" y="2541103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42" name="Oval 141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244570" y="2530493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47" name="Oval 146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Oval 147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2483768" y="1671637"/>
            <a:ext cx="2016224" cy="4680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Implementation Technologies (ITS)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2079513" y="1722444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160" name="Oval 159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Oval 160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4" name="Can 163"/>
          <p:cNvSpPr/>
          <p:nvPr/>
        </p:nvSpPr>
        <p:spPr>
          <a:xfrm>
            <a:off x="4654434" y="1660113"/>
            <a:ext cx="562822" cy="468052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6037211" y="5242393"/>
            <a:ext cx="125898" cy="272533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166" name="Oval 165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Oval 166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6804248" y="3552788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71" name="Oval 170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Oval 171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405016" y="3583789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76" name="Oval 175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Oval 176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548480" y="3870185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81" name="Oval 180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Oval 181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912260" y="3962111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86" name="Oval 185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Oval 186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6215870" y="4034119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91" name="Oval 190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Oval 191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08304" y="3768812"/>
            <a:ext cx="124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</a:t>
            </a:r>
            <a:br>
              <a:rPr lang="en-GB" dirty="0"/>
            </a:br>
            <a:r>
              <a:rPr lang="en-GB" dirty="0"/>
              <a:t>community</a:t>
            </a:r>
          </a:p>
        </p:txBody>
      </p:sp>
      <p:grpSp>
        <p:nvGrpSpPr>
          <p:cNvPr id="196" name="Group 195"/>
          <p:cNvGrpSpPr/>
          <p:nvPr/>
        </p:nvGrpSpPr>
        <p:grpSpPr>
          <a:xfrm>
            <a:off x="6444715" y="4156601"/>
            <a:ext cx="216024" cy="382265"/>
            <a:chOff x="2771800" y="1369443"/>
            <a:chExt cx="216024" cy="382265"/>
          </a:xfrm>
          <a:solidFill>
            <a:schemeClr val="bg1">
              <a:lumMod val="95000"/>
            </a:schemeClr>
          </a:solidFill>
        </p:grpSpPr>
        <p:sp>
          <p:nvSpPr>
            <p:cNvPr id="197" name="Oval 196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val 197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1" name="Rounded Rectangle 200"/>
          <p:cNvSpPr/>
          <p:nvPr/>
        </p:nvSpPr>
        <p:spPr>
          <a:xfrm>
            <a:off x="2486584" y="5575358"/>
            <a:ext cx="2016224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solidFill>
                  <a:srgbClr val="00335F"/>
                </a:solidFill>
              </a:rPr>
              <a:t>Base (BASE)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2082329" y="5568276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03" name="Oval 20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Oval 20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7" name="Can 206"/>
          <p:cNvSpPr/>
          <p:nvPr/>
        </p:nvSpPr>
        <p:spPr>
          <a:xfrm>
            <a:off x="4657250" y="5567254"/>
            <a:ext cx="562822" cy="468052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CRs</a:t>
            </a:r>
          </a:p>
        </p:txBody>
      </p:sp>
    </p:spTree>
    <p:extLst>
      <p:ext uri="{BB962C8B-B14F-4D97-AF65-F5344CB8AC3E}">
        <p14:creationId xmlns:p14="http://schemas.microsoft.com/office/powerpoint/2010/main" val="415759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4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5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8" name="Can 7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Can 5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</a:p>
          </p:txBody>
        </p:sp>
      </p:grpSp>
      <p:sp>
        <p:nvSpPr>
          <p:cNvPr id="10" name="Right Arrow 9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Archetypes</a:t>
            </a:r>
          </a:p>
        </p:txBody>
      </p:sp>
      <p:sp>
        <p:nvSpPr>
          <p:cNvPr id="12" name="Flowchart: Multidocument 11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Templates</a:t>
            </a:r>
          </a:p>
        </p:txBody>
      </p:sp>
      <p:sp>
        <p:nvSpPr>
          <p:cNvPr id="13" name="Can 12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Java API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C# API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XSD</a:t>
            </a:r>
          </a:p>
        </p:txBody>
      </p:sp>
      <p:sp>
        <p:nvSpPr>
          <p:cNvPr id="20" name="Right Arrow 19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ultidocument 22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Operational Template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Forms</a:t>
            </a:r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Software</a:t>
            </a:r>
          </a:p>
        </p:txBody>
      </p:sp>
      <p:sp>
        <p:nvSpPr>
          <p:cNvPr id="33" name="Can 32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System</a:t>
            </a:r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596336" y="4653136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rgbClr val="94C9E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5F"/>
                </a:solidFill>
              </a:rPr>
              <a:t>Reference </a:t>
            </a:r>
          </a:p>
          <a:p>
            <a:pPr algn="ctr"/>
            <a:r>
              <a:rPr lang="en-US" b="1" dirty="0">
                <a:solidFill>
                  <a:srgbClr val="00335F"/>
                </a:solidFill>
              </a:rPr>
              <a:t>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3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4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7" name="Can 6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" name="Can 4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</a:p>
          </p:txBody>
        </p:sp>
        <p:sp>
          <p:nvSpPr>
            <p:cNvPr id="6" name="Can 5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</a:p>
          </p:txBody>
        </p:sp>
      </p:grpSp>
      <p:sp>
        <p:nvSpPr>
          <p:cNvPr id="9" name="Right Arrow 8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10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Templates</a:t>
            </a:r>
          </a:p>
        </p:txBody>
      </p:sp>
      <p:sp>
        <p:nvSpPr>
          <p:cNvPr id="12" name="Can 11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335F"/>
                </a:solidFill>
              </a:rPr>
              <a:t>Java API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335F"/>
                </a:solidFill>
              </a:rPr>
              <a:t>C# API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335F"/>
                </a:solidFill>
              </a:rPr>
              <a:t>XSD</a:t>
            </a:r>
          </a:p>
        </p:txBody>
      </p:sp>
      <p:sp>
        <p:nvSpPr>
          <p:cNvPr id="19" name="Right Arrow 18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ultidocument 21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rgbClr val="EDC87A"/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>
                <a:solidFill>
                  <a:srgbClr val="00335F"/>
                </a:solidFill>
              </a:rPr>
              <a:t>Operational Template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0335F"/>
                </a:solidFill>
              </a:rPr>
              <a:t>Forms</a:t>
            </a:r>
          </a:p>
        </p:txBody>
      </p:sp>
      <p:sp>
        <p:nvSpPr>
          <p:cNvPr id="24" name="Right Arrow 23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Software</a:t>
            </a:r>
          </a:p>
        </p:txBody>
      </p:sp>
      <p:sp>
        <p:nvSpPr>
          <p:cNvPr id="32" name="Can 31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System</a:t>
            </a:r>
          </a:p>
        </p:txBody>
      </p:sp>
      <p:sp>
        <p:nvSpPr>
          <p:cNvPr id="34" name="Bent Arrow 33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Model</a:t>
            </a:r>
          </a:p>
        </p:txBody>
      </p:sp>
      <p:sp>
        <p:nvSpPr>
          <p:cNvPr id="37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Archetypes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83299" y="57016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generate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72200" y="33265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generate</a:t>
            </a:r>
          </a:p>
        </p:txBody>
      </p:sp>
      <p:sp>
        <p:nvSpPr>
          <p:cNvPr id="40" name="Right Arrow 39"/>
          <p:cNvSpPr/>
          <p:nvPr/>
        </p:nvSpPr>
        <p:spPr>
          <a:xfrm rot="16200000" flipH="1">
            <a:off x="7704348" y="4761148"/>
            <a:ext cx="216024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740352" y="4716518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7740352" y="4635884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740352" y="4555250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7188213" y="4572502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13321" y="4941168"/>
            <a:ext cx="87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retrieval</a:t>
            </a:r>
          </a:p>
        </p:txBody>
      </p:sp>
      <p:sp>
        <p:nvSpPr>
          <p:cNvPr id="46" name="Right Arrow 45"/>
          <p:cNvSpPr/>
          <p:nvPr/>
        </p:nvSpPr>
        <p:spPr>
          <a:xfrm rot="3757402">
            <a:off x="6749307" y="2265301"/>
            <a:ext cx="491975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4932040" y="4941168"/>
            <a:ext cx="2736304" cy="1224136"/>
          </a:xfrm>
          <a:prstGeom prst="can">
            <a:avLst/>
          </a:prstGeom>
          <a:solidFill>
            <a:srgbClr val="00335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Health 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3" name="Can 2"/>
          <p:cNvSpPr/>
          <p:nvPr/>
        </p:nvSpPr>
        <p:spPr>
          <a:xfrm>
            <a:off x="899592" y="4005064"/>
            <a:ext cx="2088232" cy="93610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Terminology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899592" y="2564904"/>
            <a:ext cx="2088232" cy="1296144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</a:rPr>
              <a:t>Clinical</a:t>
            </a:r>
          </a:p>
          <a:p>
            <a:pPr algn="ctr"/>
            <a:r>
              <a:rPr lang="en-GB" sz="2000" b="1" dirty="0">
                <a:solidFill>
                  <a:srgbClr val="002060"/>
                </a:solidFill>
              </a:rPr>
              <a:t>Models</a:t>
            </a:r>
          </a:p>
        </p:txBody>
      </p:sp>
      <p:sp>
        <p:nvSpPr>
          <p:cNvPr id="6" name="Right Arrow 5"/>
          <p:cNvSpPr/>
          <p:nvPr/>
        </p:nvSpPr>
        <p:spPr>
          <a:xfrm rot="5400000" flipH="1">
            <a:off x="680424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6200000" flipH="1">
            <a:off x="536408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293096"/>
            <a:ext cx="820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16172" y="4293096"/>
            <a:ext cx="668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932040" y="2708920"/>
            <a:ext cx="2736304" cy="136815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335F"/>
                </a:solidFill>
              </a:rPr>
              <a:t>openEHR</a:t>
            </a:r>
            <a:endParaRPr lang="en-US" sz="2400" b="1" dirty="0">
              <a:solidFill>
                <a:srgbClr val="00335F"/>
              </a:solidFill>
            </a:endParaRPr>
          </a:p>
          <a:p>
            <a:pPr algn="ctr"/>
            <a:r>
              <a:rPr lang="en-US" sz="2400" b="1" dirty="0">
                <a:solidFill>
                  <a:srgbClr val="00335F"/>
                </a:solidFill>
              </a:rPr>
              <a:t>Platform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75856" y="3140968"/>
            <a:ext cx="1368152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493204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335F"/>
                </a:solidFill>
              </a:rPr>
              <a:t>Record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7220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335F"/>
                </a:solidFill>
              </a:rPr>
              <a:t>Analyze</a:t>
            </a:r>
          </a:p>
        </p:txBody>
      </p:sp>
      <p:sp>
        <p:nvSpPr>
          <p:cNvPr id="14" name="Right Arrow 13"/>
          <p:cNvSpPr/>
          <p:nvPr/>
        </p:nvSpPr>
        <p:spPr>
          <a:xfrm rot="16200000" flipH="1">
            <a:off x="536408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 flipH="1">
            <a:off x="680424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33265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28184" y="3326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Conclusions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2040" y="1196752"/>
            <a:ext cx="3672408" cy="5184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Vendor product</a:t>
            </a:r>
          </a:p>
        </p:txBody>
      </p:sp>
      <p:sp>
        <p:nvSpPr>
          <p:cNvPr id="3" name="Can 2"/>
          <p:cNvSpPr/>
          <p:nvPr/>
        </p:nvSpPr>
        <p:spPr>
          <a:xfrm>
            <a:off x="5436096" y="4797152"/>
            <a:ext cx="2736304" cy="1224136"/>
          </a:xfrm>
          <a:prstGeom prst="can">
            <a:avLst/>
          </a:prstGeom>
          <a:solidFill>
            <a:srgbClr val="00335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EHR, Demographics</a:t>
            </a:r>
          </a:p>
        </p:txBody>
      </p:sp>
      <p:sp>
        <p:nvSpPr>
          <p:cNvPr id="4" name="Can 3"/>
          <p:cNvSpPr/>
          <p:nvPr/>
        </p:nvSpPr>
        <p:spPr>
          <a:xfrm>
            <a:off x="611560" y="4509120"/>
            <a:ext cx="2088232" cy="936104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Terminology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11560" y="3140968"/>
            <a:ext cx="2088232" cy="1296144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</a:rPr>
              <a:t>Clinical</a:t>
            </a:r>
          </a:p>
          <a:p>
            <a:pPr algn="ctr"/>
            <a:r>
              <a:rPr lang="en-GB" sz="2000" b="1" dirty="0">
                <a:solidFill>
                  <a:srgbClr val="002060"/>
                </a:solidFill>
              </a:rPr>
              <a:t>Models</a:t>
            </a:r>
          </a:p>
        </p:txBody>
      </p:sp>
      <p:sp>
        <p:nvSpPr>
          <p:cNvPr id="6" name="Right Arrow 5"/>
          <p:cNvSpPr/>
          <p:nvPr/>
        </p:nvSpPr>
        <p:spPr>
          <a:xfrm rot="5400000" flipH="1">
            <a:off x="716428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6200000" flipH="1">
            <a:off x="6228184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080" y="4293096"/>
            <a:ext cx="982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commit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2320" y="4293096"/>
            <a:ext cx="788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query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36096" y="3140968"/>
            <a:ext cx="2736304" cy="936104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335F"/>
                </a:solidFill>
              </a:rPr>
              <a:t>openEHR</a:t>
            </a:r>
            <a:endParaRPr lang="en-US" sz="2400" b="1" dirty="0">
              <a:solidFill>
                <a:srgbClr val="00335F"/>
              </a:solidFill>
            </a:endParaRPr>
          </a:p>
          <a:p>
            <a:pPr algn="ctr"/>
            <a:r>
              <a:rPr lang="en-US" sz="2400" b="1" dirty="0">
                <a:solidFill>
                  <a:srgbClr val="00335F"/>
                </a:solidFill>
              </a:rPr>
              <a:t>Platform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788024" y="3429000"/>
            <a:ext cx="576064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5436096" y="1516722"/>
            <a:ext cx="1296144" cy="97617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335F"/>
                </a:solidFill>
              </a:rPr>
              <a:t>Data capture apps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76256" y="1516722"/>
            <a:ext cx="1296144" cy="97617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335F"/>
                </a:solidFill>
              </a:rPr>
              <a:t>View, Analysis apps</a:t>
            </a:r>
          </a:p>
        </p:txBody>
      </p:sp>
      <p:sp>
        <p:nvSpPr>
          <p:cNvPr id="14" name="Right Arrow 13"/>
          <p:cNvSpPr/>
          <p:nvPr/>
        </p:nvSpPr>
        <p:spPr>
          <a:xfrm rot="16200000" flipH="1">
            <a:off x="5868144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 flipH="1">
            <a:off x="7308304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2180" y="304495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Users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2807804" y="3284984"/>
            <a:ext cx="576064" cy="288032"/>
          </a:xfrm>
          <a:prstGeom prst="rightArrow">
            <a:avLst/>
          </a:prstGeom>
          <a:solidFill>
            <a:srgbClr val="BADDEE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419872" y="3175464"/>
            <a:ext cx="1296144" cy="792088"/>
          </a:xfrm>
          <a:prstGeom prst="ellipse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transform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825806" y="3573016"/>
            <a:ext cx="576064" cy="2880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>
            <a:off x="251520" y="764704"/>
            <a:ext cx="3024336" cy="2240128"/>
            <a:chOff x="251520" y="548680"/>
            <a:chExt cx="3024336" cy="2240128"/>
          </a:xfrm>
        </p:grpSpPr>
        <p:sp>
          <p:nvSpPr>
            <p:cNvPr id="21" name="Cloud 20"/>
            <p:cNvSpPr/>
            <p:nvPr/>
          </p:nvSpPr>
          <p:spPr>
            <a:xfrm>
              <a:off x="251520" y="548680"/>
              <a:ext cx="3024336" cy="1584176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0070C0"/>
                  </a:solidFill>
                </a:rPr>
                <a:t>International, national clinical experts</a:t>
              </a: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1403648" y="2212744"/>
              <a:ext cx="432048" cy="576064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5436096" y="2596842"/>
            <a:ext cx="2736304" cy="47211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335F"/>
                </a:solidFill>
              </a:rPr>
              <a:t>services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63" y="112078"/>
            <a:ext cx="663609" cy="7966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89" y="81741"/>
            <a:ext cx="622835" cy="82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746</Words>
  <Application>Microsoft Office PowerPoint</Application>
  <PresentationFormat>On-screen Show (4:3)</PresentationFormat>
  <Paragraphs>361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Narrow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adversary</dc:creator>
  <cp:lastModifiedBy>Thomas Beale</cp:lastModifiedBy>
  <cp:revision>177</cp:revision>
  <dcterms:created xsi:type="dcterms:W3CDTF">2012-07-20T16:44:45Z</dcterms:created>
  <dcterms:modified xsi:type="dcterms:W3CDTF">2017-08-08T08:36:48Z</dcterms:modified>
</cp:coreProperties>
</file>