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62" r:id="rId3"/>
    <p:sldId id="273" r:id="rId4"/>
    <p:sldId id="280" r:id="rId5"/>
    <p:sldId id="28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0D7F2"/>
    <a:srgbClr val="D6E7FE"/>
    <a:srgbClr val="72B8E8"/>
    <a:srgbClr val="A50021"/>
    <a:srgbClr val="EDF22A"/>
    <a:srgbClr val="FCBEE7"/>
    <a:srgbClr val="D2649E"/>
    <a:srgbClr val="FF505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6" autoAdjust="0"/>
    <p:restoredTop sz="94599" autoAdjust="0"/>
  </p:normalViewPr>
  <p:slideViewPr>
    <p:cSldViewPr>
      <p:cViewPr varScale="1">
        <p:scale>
          <a:sx n="91" d="100"/>
          <a:sy n="91" d="100"/>
        </p:scale>
        <p:origin x="-85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"/>
    </p:cViewPr>
  </p:sorterViewPr>
  <p:notesViewPr>
    <p:cSldViewPr>
      <p:cViewPr varScale="1">
        <p:scale>
          <a:sx n="63" d="100"/>
          <a:sy n="63" d="100"/>
        </p:scale>
        <p:origin x="-2454" y="-12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321C798-EF56-42D0-A72E-FBEE6F9EF1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07F9D-EF18-415F-9B06-5D1385786DCE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>
            <a:off x="6964363" y="1198563"/>
            <a:ext cx="0" cy="5038725"/>
          </a:xfrm>
          <a:prstGeom prst="line">
            <a:avLst/>
          </a:prstGeom>
          <a:noFill/>
          <a:ln w="9525">
            <a:solidFill>
              <a:srgbClr val="008DC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8300" y="898525"/>
            <a:ext cx="6494463" cy="2133600"/>
          </a:xfrm>
        </p:spPr>
        <p:txBody>
          <a:bodyPr/>
          <a:lstStyle>
            <a:lvl1pPr algn="r">
              <a:defRPr sz="4800">
                <a:solidFill>
                  <a:srgbClr val="040305"/>
                </a:solidFill>
              </a:defRPr>
            </a:lvl1pPr>
          </a:lstStyle>
          <a:p>
            <a:r>
              <a:rPr lang="en-US" altLang="en-US"/>
              <a:t>Presentation Title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95738" y="3481388"/>
            <a:ext cx="2867025" cy="23622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en-US" altLang="en-US"/>
              <a:t>Author</a:t>
            </a:r>
          </a:p>
          <a:p>
            <a:r>
              <a:rPr lang="en-AU" altLang="en-US"/>
              <a:t>Date</a:t>
            </a:r>
            <a:endParaRPr lang="en-US" alt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en-US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974725" y="3251200"/>
            <a:ext cx="7558088" cy="0"/>
          </a:xfrm>
          <a:prstGeom prst="line">
            <a:avLst/>
          </a:prstGeom>
          <a:noFill/>
          <a:ln w="6350">
            <a:solidFill>
              <a:srgbClr val="008DC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BACB3512-2601-4F88-9265-40961367B1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CEC449A3-FEB9-48D3-92F4-52BC00D7E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FE4F21C8-5259-4C05-A169-1579EB6F20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9A25B7FE-95AF-4390-BBAD-DBCA36A3FB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52513"/>
            <a:ext cx="39973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052513"/>
            <a:ext cx="39973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AD178873-5811-490F-9F2D-E67FBDF210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261001AF-F352-49BF-94CB-0C861F3F9F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B910D8EA-0D0B-4F97-BA1E-3F1AB18902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A8DB3B50-76EA-4018-B8C8-8DD2513E77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91D430EA-B76E-421A-9648-1D304D01B4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9BDA42FB-7DA1-45D9-974C-CABB22E072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184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Page Title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52513"/>
            <a:ext cx="81470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28000" y="6237288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 altLang="en-US"/>
          </a:p>
          <a:p>
            <a:r>
              <a:rPr lang="en-US" altLang="en-US"/>
              <a:t>9.</a:t>
            </a:r>
            <a:fld id="{054A7398-58E0-4E95-BC54-28A100D5B8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843213" y="6437313"/>
            <a:ext cx="345697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20638" algn="ctr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1000" b="0" dirty="0">
                <a:solidFill>
                  <a:srgbClr val="292627"/>
                </a:solidFill>
              </a:rPr>
              <a:t>© </a:t>
            </a:r>
            <a:r>
              <a:rPr lang="en-US" sz="1000" b="0" dirty="0" smtClean="0">
                <a:solidFill>
                  <a:srgbClr val="292627"/>
                </a:solidFill>
              </a:rPr>
              <a:t>2013 Ocean Informatics</a:t>
            </a:r>
            <a:endParaRPr lang="en-US" sz="1000" b="0" dirty="0">
              <a:solidFill>
                <a:srgbClr val="29262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900" b="1">
          <a:solidFill>
            <a:srgbClr val="008DC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00" b="1">
          <a:solidFill>
            <a:srgbClr val="008DC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900" b="1">
          <a:solidFill>
            <a:srgbClr val="008DC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900" b="1">
          <a:solidFill>
            <a:srgbClr val="008DC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900" b="1">
          <a:solidFill>
            <a:srgbClr val="008DC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900" b="1">
          <a:solidFill>
            <a:srgbClr val="008DC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900" b="1">
          <a:solidFill>
            <a:srgbClr val="008DC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900" b="1">
          <a:solidFill>
            <a:srgbClr val="008DC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900" b="1">
          <a:solidFill>
            <a:srgbClr val="008DC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defRPr sz="3000">
          <a:solidFill>
            <a:srgbClr val="292627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rgbClr val="008DC9"/>
        </a:buClr>
        <a:buSzPct val="70000"/>
        <a:buFont typeface="Wingdings" pitchFamily="2" charset="2"/>
        <a:buChar char="l"/>
        <a:defRPr sz="2600">
          <a:solidFill>
            <a:srgbClr val="292627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CB05"/>
        </a:buClr>
        <a:buSzPct val="70000"/>
        <a:buFont typeface="Wingdings" pitchFamily="2" charset="2"/>
        <a:buChar char="l"/>
        <a:defRPr sz="2300">
          <a:solidFill>
            <a:srgbClr val="292627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rgbClr val="008DC9"/>
        </a:buClr>
        <a:buSzPct val="75000"/>
        <a:buFont typeface="Wingdings" pitchFamily="2" charset="2"/>
        <a:buChar char="§"/>
        <a:defRPr sz="2000">
          <a:solidFill>
            <a:srgbClr val="292627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rgbClr val="FFCB05"/>
        </a:buClr>
        <a:buSzPct val="80000"/>
        <a:buFont typeface="Wingdings" pitchFamily="2" charset="2"/>
        <a:buChar char="§"/>
        <a:defRPr sz="2000">
          <a:solidFill>
            <a:srgbClr val="292627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FFCB05"/>
        </a:buClr>
        <a:buSzPct val="80000"/>
        <a:buFont typeface="Wingdings" pitchFamily="2" charset="2"/>
        <a:buChar char="§"/>
        <a:defRPr sz="2000">
          <a:solidFill>
            <a:srgbClr val="292627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FFCB05"/>
        </a:buClr>
        <a:buSzPct val="80000"/>
        <a:buFont typeface="Wingdings" pitchFamily="2" charset="2"/>
        <a:buChar char="§"/>
        <a:defRPr sz="2000">
          <a:solidFill>
            <a:srgbClr val="292627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FFCB05"/>
        </a:buClr>
        <a:buSzPct val="80000"/>
        <a:buFont typeface="Wingdings" pitchFamily="2" charset="2"/>
        <a:buChar char="§"/>
        <a:defRPr sz="2000">
          <a:solidFill>
            <a:srgbClr val="292627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FFCB05"/>
        </a:buClr>
        <a:buSzPct val="80000"/>
        <a:buFont typeface="Wingdings" pitchFamily="2" charset="2"/>
        <a:buChar char="§"/>
        <a:defRPr sz="2000">
          <a:solidFill>
            <a:srgbClr val="29262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3481388"/>
            <a:ext cx="3298825" cy="2362200"/>
          </a:xfrm>
        </p:spPr>
        <p:txBody>
          <a:bodyPr/>
          <a:lstStyle/>
          <a:p>
            <a:pPr algn="r"/>
            <a:r>
              <a:rPr lang="en-GB" dirty="0" smtClean="0"/>
              <a:t>Thomas </a:t>
            </a:r>
            <a:r>
              <a:rPr lang="en-GB" dirty="0"/>
              <a:t>Beale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EHR platform diagrams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578" name="Group 2"/>
          <p:cNvGrpSpPr>
            <a:grpSpLocks/>
          </p:cNvGrpSpPr>
          <p:nvPr/>
        </p:nvGrpSpPr>
        <p:grpSpPr bwMode="auto">
          <a:xfrm>
            <a:off x="914400" y="838200"/>
            <a:ext cx="7162800" cy="5105400"/>
            <a:chOff x="576" y="528"/>
            <a:chExt cx="4512" cy="3216"/>
          </a:xfrm>
        </p:grpSpPr>
        <p:sp>
          <p:nvSpPr>
            <p:cNvPr id="536579" name="Oval 3"/>
            <p:cNvSpPr>
              <a:spLocks noChangeArrowheads="1"/>
            </p:cNvSpPr>
            <p:nvPr/>
          </p:nvSpPr>
          <p:spPr bwMode="auto">
            <a:xfrm>
              <a:off x="576" y="528"/>
              <a:ext cx="4512" cy="321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sz="1400" b="0">
                <a:solidFill>
                  <a:srgbClr val="000000"/>
                </a:solidFill>
              </a:endParaRPr>
            </a:p>
          </p:txBody>
        </p:sp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710" y="1639"/>
              <a:ext cx="6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rgbClr val="000000"/>
                  </a:solidFill>
                </a:rPr>
                <a:t>Enterprise</a:t>
              </a:r>
              <a:endParaRPr lang="en-AU" sz="1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536581" name="Group 5"/>
          <p:cNvGrpSpPr>
            <a:grpSpLocks/>
          </p:cNvGrpSpPr>
          <p:nvPr/>
        </p:nvGrpSpPr>
        <p:grpSpPr bwMode="auto">
          <a:xfrm>
            <a:off x="1828800" y="1600200"/>
            <a:ext cx="5562600" cy="4114800"/>
            <a:chOff x="1152" y="1008"/>
            <a:chExt cx="3504" cy="2592"/>
          </a:xfrm>
        </p:grpSpPr>
        <p:sp>
          <p:nvSpPr>
            <p:cNvPr id="536582" name="Oval 6"/>
            <p:cNvSpPr>
              <a:spLocks noChangeArrowheads="1"/>
            </p:cNvSpPr>
            <p:nvPr/>
          </p:nvSpPr>
          <p:spPr bwMode="auto">
            <a:xfrm>
              <a:off x="1152" y="1008"/>
              <a:ext cx="3504" cy="25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sz="1400" b="0">
                <a:solidFill>
                  <a:srgbClr val="000000"/>
                </a:solidFill>
              </a:endParaRPr>
            </a:p>
          </p:txBody>
        </p:sp>
        <p:sp>
          <p:nvSpPr>
            <p:cNvPr id="536583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8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rgbClr val="000000"/>
                  </a:solidFill>
                </a:rPr>
                <a:t>Comprehensive</a:t>
              </a:r>
              <a:endParaRPr lang="en-AU" sz="1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536584" name="Group 8"/>
          <p:cNvGrpSpPr>
            <a:grpSpLocks/>
          </p:cNvGrpSpPr>
          <p:nvPr/>
        </p:nvGrpSpPr>
        <p:grpSpPr bwMode="auto">
          <a:xfrm>
            <a:off x="3124200" y="2514600"/>
            <a:ext cx="2971800" cy="2438400"/>
            <a:chOff x="1968" y="1584"/>
            <a:chExt cx="1872" cy="1536"/>
          </a:xfrm>
        </p:grpSpPr>
        <p:sp>
          <p:nvSpPr>
            <p:cNvPr id="536585" name="Oval 9"/>
            <p:cNvSpPr>
              <a:spLocks noChangeArrowheads="1"/>
            </p:cNvSpPr>
            <p:nvPr/>
          </p:nvSpPr>
          <p:spPr bwMode="auto">
            <a:xfrm>
              <a:off x="1968" y="1584"/>
              <a:ext cx="1872" cy="15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6586" name="Text Box 10"/>
            <p:cNvSpPr txBox="1">
              <a:spLocks noChangeArrowheads="1"/>
            </p:cNvSpPr>
            <p:nvPr/>
          </p:nvSpPr>
          <p:spPr bwMode="auto">
            <a:xfrm>
              <a:off x="2112" y="1872"/>
              <a:ext cx="3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rgbClr val="000000"/>
                  </a:solidFill>
                </a:rPr>
                <a:t>Basic</a:t>
              </a:r>
              <a:endParaRPr lang="en-AU" sz="1400" b="0">
                <a:solidFill>
                  <a:srgbClr val="000000"/>
                </a:solidFill>
              </a:endParaRPr>
            </a:p>
          </p:txBody>
        </p:sp>
      </p:grpSp>
      <p:sp>
        <p:nvSpPr>
          <p:cNvPr id="536587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3352800" cy="533400"/>
          </a:xfrm>
        </p:spPr>
        <p:txBody>
          <a:bodyPr/>
          <a:lstStyle/>
          <a:p>
            <a:r>
              <a:rPr lang="en-US"/>
              <a:t>Components</a:t>
            </a:r>
            <a:endParaRPr lang="en-AU"/>
          </a:p>
        </p:txBody>
      </p:sp>
      <p:sp>
        <p:nvSpPr>
          <p:cNvPr id="536588" name="AutoShape 12"/>
          <p:cNvSpPr>
            <a:spLocks noChangeArrowheads="1"/>
          </p:cNvSpPr>
          <p:nvPr/>
        </p:nvSpPr>
        <p:spPr bwMode="auto">
          <a:xfrm>
            <a:off x="4191000" y="2971800"/>
            <a:ext cx="27432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400" b="0">
                <a:solidFill>
                  <a:schemeClr val="tx2"/>
                </a:solidFill>
              </a:rPr>
              <a:t>EHR</a:t>
            </a:r>
            <a:endParaRPr lang="en-AU" sz="1400" b="0">
              <a:solidFill>
                <a:schemeClr val="tx2"/>
              </a:solidFill>
            </a:endParaRPr>
          </a:p>
        </p:txBody>
      </p:sp>
      <p:grpSp>
        <p:nvGrpSpPr>
          <p:cNvPr id="536589" name="Group 13"/>
          <p:cNvGrpSpPr>
            <a:grpSpLocks/>
          </p:cNvGrpSpPr>
          <p:nvPr/>
        </p:nvGrpSpPr>
        <p:grpSpPr bwMode="auto">
          <a:xfrm>
            <a:off x="4902200" y="3124200"/>
            <a:ext cx="1919288" cy="762000"/>
            <a:chOff x="3024" y="2304"/>
            <a:chExt cx="1056" cy="480"/>
          </a:xfrm>
        </p:grpSpPr>
        <p:sp>
          <p:nvSpPr>
            <p:cNvPr id="536590" name="AutoShape 14"/>
            <p:cNvSpPr>
              <a:spLocks noChangeArrowheads="1"/>
            </p:cNvSpPr>
            <p:nvPr/>
          </p:nvSpPr>
          <p:spPr bwMode="auto">
            <a:xfrm>
              <a:off x="3648" y="2304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55000"/>
                </a:lnSpc>
                <a:spcBef>
                  <a:spcPct val="50000"/>
                </a:spcBef>
              </a:pPr>
              <a:r>
                <a:rPr lang="en-US" sz="1200" b="0">
                  <a:solidFill>
                    <a:schemeClr val="tx2"/>
                  </a:solidFill>
                </a:rPr>
                <a:t>Multimedia</a:t>
              </a:r>
            </a:p>
            <a:p>
              <a:pPr algn="ctr">
                <a:lnSpc>
                  <a:spcPct val="55000"/>
                </a:lnSpc>
                <a:spcBef>
                  <a:spcPct val="50000"/>
                </a:spcBef>
              </a:pPr>
              <a:r>
                <a:rPr lang="en-US" sz="1200" b="0">
                  <a:solidFill>
                    <a:schemeClr val="tx2"/>
                  </a:solidFill>
                </a:rPr>
                <a:t>genetics</a:t>
              </a:r>
              <a:endParaRPr lang="en-AU" sz="1200" b="0">
                <a:solidFill>
                  <a:schemeClr val="tx2"/>
                </a:solidFill>
              </a:endParaRPr>
            </a:p>
          </p:txBody>
        </p:sp>
        <p:sp>
          <p:nvSpPr>
            <p:cNvPr id="536591" name="AutoShape 15"/>
            <p:cNvSpPr>
              <a:spLocks noChangeArrowheads="1"/>
            </p:cNvSpPr>
            <p:nvPr/>
          </p:nvSpPr>
          <p:spPr bwMode="auto">
            <a:xfrm>
              <a:off x="3648" y="2592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 b="0">
                  <a:solidFill>
                    <a:schemeClr val="tx2"/>
                  </a:solidFill>
                </a:rPr>
                <a:t>workflow</a:t>
              </a:r>
              <a:endParaRPr lang="en-AU" sz="1400" b="0">
                <a:solidFill>
                  <a:schemeClr val="tx2"/>
                </a:solidFill>
              </a:endParaRPr>
            </a:p>
          </p:txBody>
        </p:sp>
        <p:sp>
          <p:nvSpPr>
            <p:cNvPr id="536592" name="Line 16"/>
            <p:cNvSpPr>
              <a:spLocks noChangeShapeType="1"/>
            </p:cNvSpPr>
            <p:nvPr/>
          </p:nvSpPr>
          <p:spPr bwMode="auto">
            <a:xfrm flipV="1">
              <a:off x="3024" y="2400"/>
              <a:ext cx="624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36593" name="Line 17"/>
            <p:cNvSpPr>
              <a:spLocks noChangeShapeType="1"/>
            </p:cNvSpPr>
            <p:nvPr/>
          </p:nvSpPr>
          <p:spPr bwMode="auto">
            <a:xfrm>
              <a:off x="3024" y="2544"/>
              <a:ext cx="624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36594" name="Group 18"/>
          <p:cNvGrpSpPr>
            <a:grpSpLocks/>
          </p:cNvGrpSpPr>
          <p:nvPr/>
        </p:nvGrpSpPr>
        <p:grpSpPr bwMode="auto">
          <a:xfrm>
            <a:off x="3200400" y="3352800"/>
            <a:ext cx="2590800" cy="1524000"/>
            <a:chOff x="2016" y="2112"/>
            <a:chExt cx="1632" cy="960"/>
          </a:xfrm>
        </p:grpSpPr>
        <p:grpSp>
          <p:nvGrpSpPr>
            <p:cNvPr id="536595" name="Group 19"/>
            <p:cNvGrpSpPr>
              <a:grpSpLocks/>
            </p:cNvGrpSpPr>
            <p:nvPr/>
          </p:nvGrpSpPr>
          <p:grpSpPr bwMode="auto">
            <a:xfrm>
              <a:off x="2016" y="2112"/>
              <a:ext cx="624" cy="214"/>
              <a:chOff x="1872" y="2448"/>
              <a:chExt cx="624" cy="214"/>
            </a:xfrm>
          </p:grpSpPr>
          <p:sp>
            <p:nvSpPr>
              <p:cNvPr id="536596" name="AutoShape 20"/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494" cy="21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2"/>
                    </a:solidFill>
                  </a:rPr>
                  <a:t>identity</a:t>
                </a:r>
                <a:endParaRPr lang="en-AU" sz="14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6597" name="Line 21"/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598" name="Group 22"/>
            <p:cNvGrpSpPr>
              <a:grpSpLocks/>
            </p:cNvGrpSpPr>
            <p:nvPr/>
          </p:nvGrpSpPr>
          <p:grpSpPr bwMode="auto">
            <a:xfrm>
              <a:off x="2064" y="2496"/>
              <a:ext cx="624" cy="480"/>
              <a:chOff x="1920" y="2832"/>
              <a:chExt cx="624" cy="480"/>
            </a:xfrm>
          </p:grpSpPr>
          <p:sp>
            <p:nvSpPr>
              <p:cNvPr id="536599" name="AutoShape 23"/>
              <p:cNvSpPr>
                <a:spLocks noChangeArrowheads="1"/>
              </p:cNvSpPr>
              <p:nvPr/>
            </p:nvSpPr>
            <p:spPr bwMode="auto">
              <a:xfrm>
                <a:off x="1920" y="2976"/>
                <a:ext cx="479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Clinical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ref data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36600" name="Line 24"/>
              <p:cNvSpPr>
                <a:spLocks noChangeShapeType="1"/>
              </p:cNvSpPr>
              <p:nvPr/>
            </p:nvSpPr>
            <p:spPr bwMode="auto">
              <a:xfrm flipV="1">
                <a:off x="2352" y="2832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601" name="Group 25"/>
            <p:cNvGrpSpPr>
              <a:grpSpLocks/>
            </p:cNvGrpSpPr>
            <p:nvPr/>
          </p:nvGrpSpPr>
          <p:grpSpPr bwMode="auto">
            <a:xfrm>
              <a:off x="2688" y="2544"/>
              <a:ext cx="479" cy="528"/>
              <a:chOff x="2544" y="2880"/>
              <a:chExt cx="479" cy="528"/>
            </a:xfrm>
          </p:grpSpPr>
          <p:sp>
            <p:nvSpPr>
              <p:cNvPr id="536602" name="AutoShape 26"/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479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Clinical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models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36603" name="Line 27"/>
              <p:cNvSpPr>
                <a:spLocks noChangeShapeType="1"/>
              </p:cNvSpPr>
              <p:nvPr/>
            </p:nvSpPr>
            <p:spPr bwMode="auto">
              <a:xfrm flipV="1">
                <a:off x="27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604" name="Group 28"/>
            <p:cNvGrpSpPr>
              <a:grpSpLocks/>
            </p:cNvGrpSpPr>
            <p:nvPr/>
          </p:nvGrpSpPr>
          <p:grpSpPr bwMode="auto">
            <a:xfrm>
              <a:off x="3216" y="2544"/>
              <a:ext cx="432" cy="336"/>
              <a:chOff x="3072" y="2880"/>
              <a:chExt cx="432" cy="336"/>
            </a:xfrm>
          </p:grpSpPr>
          <p:sp>
            <p:nvSpPr>
              <p:cNvPr id="536605" name="AutoShape 29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432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terms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36606" name="Line 30"/>
              <p:cNvSpPr>
                <a:spLocks noChangeShapeType="1"/>
              </p:cNvSpPr>
              <p:nvPr/>
            </p:nvSpPr>
            <p:spPr bwMode="auto">
              <a:xfrm flipV="1">
                <a:off x="3264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36607" name="Group 31"/>
          <p:cNvGrpSpPr>
            <a:grpSpLocks/>
          </p:cNvGrpSpPr>
          <p:nvPr/>
        </p:nvGrpSpPr>
        <p:grpSpPr bwMode="auto">
          <a:xfrm>
            <a:off x="2133600" y="1905000"/>
            <a:ext cx="2209800" cy="1066800"/>
            <a:chOff x="1344" y="1200"/>
            <a:chExt cx="1392" cy="672"/>
          </a:xfrm>
        </p:grpSpPr>
        <p:sp>
          <p:nvSpPr>
            <p:cNvPr id="536608" name="AutoShape 32"/>
            <p:cNvSpPr>
              <a:spLocks noChangeArrowheads="1"/>
            </p:cNvSpPr>
            <p:nvPr/>
          </p:nvSpPr>
          <p:spPr bwMode="auto">
            <a:xfrm rot="2592417">
              <a:off x="1344" y="1200"/>
              <a:ext cx="139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 b="0">
                  <a:solidFill>
                    <a:srgbClr val="FF0000"/>
                  </a:solidFill>
                </a:rPr>
                <a:t>Security / access control</a:t>
              </a:r>
              <a:endParaRPr lang="en-AU" sz="1400" b="0">
                <a:solidFill>
                  <a:srgbClr val="FF0000"/>
                </a:solidFill>
              </a:endParaRPr>
            </a:p>
          </p:txBody>
        </p:sp>
        <p:sp>
          <p:nvSpPr>
            <p:cNvPr id="536609" name="Line 33"/>
            <p:cNvSpPr>
              <a:spLocks noChangeShapeType="1"/>
            </p:cNvSpPr>
            <p:nvPr/>
          </p:nvSpPr>
          <p:spPr bwMode="auto">
            <a:xfrm>
              <a:off x="2544" y="1776"/>
              <a:ext cx="14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36610" name="Group 34"/>
          <p:cNvGrpSpPr>
            <a:grpSpLocks/>
          </p:cNvGrpSpPr>
          <p:nvPr/>
        </p:nvGrpSpPr>
        <p:grpSpPr bwMode="auto">
          <a:xfrm>
            <a:off x="6553200" y="3886200"/>
            <a:ext cx="2209800" cy="990600"/>
            <a:chOff x="4128" y="2448"/>
            <a:chExt cx="1392" cy="624"/>
          </a:xfrm>
        </p:grpSpPr>
        <p:sp>
          <p:nvSpPr>
            <p:cNvPr id="536611" name="AutoShape 35"/>
            <p:cNvSpPr>
              <a:spLocks noChangeArrowheads="1"/>
            </p:cNvSpPr>
            <p:nvPr/>
          </p:nvSpPr>
          <p:spPr bwMode="auto">
            <a:xfrm>
              <a:off x="4128" y="2448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 b="0">
                  <a:solidFill>
                    <a:srgbClr val="CC0099"/>
                  </a:solidFill>
                </a:rPr>
                <a:t>realtime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 b="0">
                  <a:solidFill>
                    <a:srgbClr val="CC0099"/>
                  </a:solidFill>
                </a:rPr>
                <a:t>gateway</a:t>
              </a:r>
              <a:endParaRPr lang="en-AU" sz="1400" b="0">
                <a:solidFill>
                  <a:srgbClr val="CC0099"/>
                </a:solidFill>
              </a:endParaRPr>
            </a:p>
          </p:txBody>
        </p:sp>
        <p:grpSp>
          <p:nvGrpSpPr>
            <p:cNvPr id="536612" name="Group 36"/>
            <p:cNvGrpSpPr>
              <a:grpSpLocks/>
            </p:cNvGrpSpPr>
            <p:nvPr/>
          </p:nvGrpSpPr>
          <p:grpSpPr bwMode="auto">
            <a:xfrm>
              <a:off x="4608" y="2688"/>
              <a:ext cx="912" cy="384"/>
              <a:chOff x="4608" y="2688"/>
              <a:chExt cx="912" cy="384"/>
            </a:xfrm>
          </p:grpSpPr>
          <p:sp>
            <p:nvSpPr>
              <p:cNvPr id="536613" name="AutoShape 37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2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telemedicine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536614" name="Line 38"/>
              <p:cNvSpPr>
                <a:spLocks noChangeShapeType="1"/>
              </p:cNvSpPr>
              <p:nvPr/>
            </p:nvSpPr>
            <p:spPr bwMode="auto">
              <a:xfrm>
                <a:off x="4608" y="2688"/>
                <a:ext cx="288" cy="19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36615" name="Group 39"/>
          <p:cNvGrpSpPr>
            <a:grpSpLocks/>
          </p:cNvGrpSpPr>
          <p:nvPr/>
        </p:nvGrpSpPr>
        <p:grpSpPr bwMode="auto">
          <a:xfrm>
            <a:off x="5029200" y="1066800"/>
            <a:ext cx="762000" cy="1219200"/>
            <a:chOff x="3168" y="672"/>
            <a:chExt cx="480" cy="768"/>
          </a:xfrm>
        </p:grpSpPr>
        <p:sp>
          <p:nvSpPr>
            <p:cNvPr id="536616" name="AutoShape 40"/>
            <p:cNvSpPr>
              <a:spLocks noChangeArrowheads="1"/>
            </p:cNvSpPr>
            <p:nvPr/>
          </p:nvSpPr>
          <p:spPr bwMode="auto">
            <a:xfrm>
              <a:off x="3216" y="672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 b="0">
                  <a:solidFill>
                    <a:srgbClr val="CC0099"/>
                  </a:solidFill>
                </a:rPr>
                <a:t>HILS</a:t>
              </a:r>
              <a:endParaRPr lang="en-AU" sz="1400" b="0">
                <a:solidFill>
                  <a:srgbClr val="CC0099"/>
                </a:solidFill>
              </a:endParaRPr>
            </a:p>
          </p:txBody>
        </p:sp>
        <p:sp>
          <p:nvSpPr>
            <p:cNvPr id="536617" name="Line 41"/>
            <p:cNvSpPr>
              <a:spLocks noChangeShapeType="1"/>
            </p:cNvSpPr>
            <p:nvPr/>
          </p:nvSpPr>
          <p:spPr bwMode="auto">
            <a:xfrm flipV="1">
              <a:off x="3168" y="864"/>
              <a:ext cx="240" cy="576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36618" name="Group 42"/>
          <p:cNvGrpSpPr>
            <a:grpSpLocks/>
          </p:cNvGrpSpPr>
          <p:nvPr/>
        </p:nvGrpSpPr>
        <p:grpSpPr bwMode="auto">
          <a:xfrm>
            <a:off x="5029200" y="304800"/>
            <a:ext cx="2362200" cy="609600"/>
            <a:chOff x="3168" y="192"/>
            <a:chExt cx="1488" cy="384"/>
          </a:xfrm>
        </p:grpSpPr>
        <p:sp>
          <p:nvSpPr>
            <p:cNvPr id="536619" name="Oval 43"/>
            <p:cNvSpPr>
              <a:spLocks noChangeArrowheads="1"/>
            </p:cNvSpPr>
            <p:nvPr/>
          </p:nvSpPr>
          <p:spPr bwMode="auto">
            <a:xfrm>
              <a:off x="4032" y="192"/>
              <a:ext cx="624" cy="33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other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provider</a:t>
              </a:r>
              <a:endParaRPr lang="en-AU" sz="1400">
                <a:solidFill>
                  <a:schemeClr val="tx2"/>
                </a:solidFill>
              </a:endParaRPr>
            </a:p>
          </p:txBody>
        </p:sp>
        <p:sp>
          <p:nvSpPr>
            <p:cNvPr id="536620" name="Line 44"/>
            <p:cNvSpPr>
              <a:spLocks noChangeShapeType="1"/>
            </p:cNvSpPr>
            <p:nvPr/>
          </p:nvSpPr>
          <p:spPr bwMode="auto">
            <a:xfrm flipV="1">
              <a:off x="3168" y="384"/>
              <a:ext cx="86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36621" name="Group 45"/>
          <p:cNvGrpSpPr>
            <a:grpSpLocks/>
          </p:cNvGrpSpPr>
          <p:nvPr/>
        </p:nvGrpSpPr>
        <p:grpSpPr bwMode="auto">
          <a:xfrm>
            <a:off x="2068513" y="1676400"/>
            <a:ext cx="4559300" cy="3962400"/>
            <a:chOff x="1303" y="1056"/>
            <a:chExt cx="2872" cy="2496"/>
          </a:xfrm>
        </p:grpSpPr>
        <p:sp>
          <p:nvSpPr>
            <p:cNvPr id="536622" name="Line 46"/>
            <p:cNvSpPr>
              <a:spLocks noChangeShapeType="1"/>
            </p:cNvSpPr>
            <p:nvPr/>
          </p:nvSpPr>
          <p:spPr bwMode="auto">
            <a:xfrm>
              <a:off x="3024" y="1728"/>
              <a:ext cx="0" cy="144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6623" name="Group 47"/>
            <p:cNvGrpSpPr>
              <a:grpSpLocks/>
            </p:cNvGrpSpPr>
            <p:nvPr/>
          </p:nvGrpSpPr>
          <p:grpSpPr bwMode="auto">
            <a:xfrm>
              <a:off x="1303" y="1056"/>
              <a:ext cx="2872" cy="2496"/>
              <a:chOff x="1303" y="1056"/>
              <a:chExt cx="2872" cy="2496"/>
            </a:xfrm>
          </p:grpSpPr>
          <p:sp>
            <p:nvSpPr>
              <p:cNvPr id="536624" name="AutoShape 48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UPDATE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QUERY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grpSp>
            <p:nvGrpSpPr>
              <p:cNvPr id="536625" name="Group 49"/>
              <p:cNvGrpSpPr>
                <a:grpSpLocks/>
              </p:cNvGrpSpPr>
              <p:nvPr/>
            </p:nvGrpSpPr>
            <p:grpSpPr bwMode="auto">
              <a:xfrm>
                <a:off x="1303" y="1440"/>
                <a:ext cx="2872" cy="2112"/>
                <a:chOff x="1303" y="1440"/>
                <a:chExt cx="2872" cy="2112"/>
              </a:xfrm>
            </p:grpSpPr>
            <p:grpSp>
              <p:nvGrpSpPr>
                <p:cNvPr id="536626" name="Group 50"/>
                <p:cNvGrpSpPr>
                  <a:grpSpLocks/>
                </p:cNvGrpSpPr>
                <p:nvPr/>
              </p:nvGrpSpPr>
              <p:grpSpPr bwMode="auto">
                <a:xfrm>
                  <a:off x="1303" y="2400"/>
                  <a:ext cx="2872" cy="1152"/>
                  <a:chOff x="1303" y="2400"/>
                  <a:chExt cx="2872" cy="1152"/>
                </a:xfrm>
              </p:grpSpPr>
              <p:grpSp>
                <p:nvGrpSpPr>
                  <p:cNvPr id="536627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1303" y="2400"/>
                    <a:ext cx="1337" cy="214"/>
                    <a:chOff x="1159" y="2736"/>
                    <a:chExt cx="1337" cy="214"/>
                  </a:xfrm>
                </p:grpSpPr>
                <p:sp>
                  <p:nvSpPr>
                    <p:cNvPr id="536628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" y="2736"/>
                      <a:ext cx="841" cy="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chemeClr val="tx2"/>
                          </a:solidFill>
                        </a:rPr>
                        <a:t>demographics</a:t>
                      </a:r>
                      <a:endParaRPr lang="en-AU" sz="1400" b="0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536629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736"/>
                      <a:ext cx="48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3663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696" y="2544"/>
                    <a:ext cx="479" cy="624"/>
                    <a:chOff x="3696" y="2544"/>
                    <a:chExt cx="479" cy="624"/>
                  </a:xfrm>
                </p:grpSpPr>
                <p:sp>
                  <p:nvSpPr>
                    <p:cNvPr id="536631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2832"/>
                      <a:ext cx="479" cy="33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guidelines</a:t>
                      </a:r>
                    </a:p>
                    <a:p>
                      <a:pPr algn="ctr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protocols</a:t>
                      </a:r>
                      <a:endParaRPr lang="en-AU" sz="1400" b="0">
                        <a:solidFill>
                          <a:srgbClr val="009900"/>
                        </a:solidFill>
                      </a:endParaRPr>
                    </a:p>
                  </p:txBody>
                </p:sp>
                <p:sp>
                  <p:nvSpPr>
                    <p:cNvPr id="536632" name="Line 5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40" y="2544"/>
                      <a:ext cx="95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3663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1747" y="2544"/>
                    <a:ext cx="989" cy="694"/>
                    <a:chOff x="1603" y="2880"/>
                    <a:chExt cx="989" cy="694"/>
                  </a:xfrm>
                </p:grpSpPr>
                <p:sp>
                  <p:nvSpPr>
                    <p:cNvPr id="536634" name="AutoShap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3" y="3360"/>
                      <a:ext cx="906" cy="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Interactions DS</a:t>
                      </a:r>
                      <a:endParaRPr lang="en-AU" sz="1400" b="0">
                        <a:solidFill>
                          <a:srgbClr val="009900"/>
                        </a:solidFill>
                      </a:endParaRPr>
                    </a:p>
                  </p:txBody>
                </p:sp>
                <p:sp>
                  <p:nvSpPr>
                    <p:cNvPr id="536635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2880"/>
                      <a:ext cx="144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36636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544" y="3072"/>
                    <a:ext cx="624" cy="480"/>
                    <a:chOff x="2400" y="3408"/>
                    <a:chExt cx="624" cy="480"/>
                  </a:xfrm>
                </p:grpSpPr>
                <p:sp>
                  <p:nvSpPr>
                    <p:cNvPr id="536637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600"/>
                      <a:ext cx="624" cy="28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Local </a:t>
                      </a:r>
                    </a:p>
                    <a:p>
                      <a:pPr algn="ctr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modelling</a:t>
                      </a:r>
                      <a:endParaRPr lang="en-AU" sz="1400" b="0">
                        <a:solidFill>
                          <a:srgbClr val="009900"/>
                        </a:solidFill>
                      </a:endParaRPr>
                    </a:p>
                  </p:txBody>
                </p:sp>
                <p:sp>
                  <p:nvSpPr>
                    <p:cNvPr id="536638" name="Line 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4" y="340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36639" name="Group 63"/>
                <p:cNvGrpSpPr>
                  <a:grpSpLocks/>
                </p:cNvGrpSpPr>
                <p:nvPr/>
              </p:nvGrpSpPr>
              <p:grpSpPr bwMode="auto">
                <a:xfrm>
                  <a:off x="3348" y="1440"/>
                  <a:ext cx="732" cy="432"/>
                  <a:chOff x="3204" y="1776"/>
                  <a:chExt cx="732" cy="432"/>
                </a:xfrm>
              </p:grpSpPr>
              <p:sp>
                <p:nvSpPr>
                  <p:cNvPr id="53664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776"/>
                    <a:ext cx="732" cy="21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400" b="0">
                        <a:solidFill>
                          <a:schemeClr val="tx2"/>
                        </a:solidFill>
                      </a:rPr>
                      <a:t>notifications</a:t>
                    </a:r>
                    <a:endParaRPr lang="en-AU" sz="1400" b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536641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968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36642" name="Group 66"/>
              <p:cNvGrpSpPr>
                <a:grpSpLocks/>
              </p:cNvGrpSpPr>
              <p:nvPr/>
            </p:nvGrpSpPr>
            <p:grpSpPr bwMode="auto">
              <a:xfrm>
                <a:off x="2389" y="1056"/>
                <a:ext cx="371" cy="384"/>
                <a:chOff x="2245" y="1392"/>
                <a:chExt cx="371" cy="384"/>
              </a:xfrm>
            </p:grpSpPr>
            <p:sp>
              <p:nvSpPr>
                <p:cNvPr id="536643" name="AutoShape 67"/>
                <p:cNvSpPr>
                  <a:spLocks noChangeArrowheads="1"/>
                </p:cNvSpPr>
                <p:nvPr/>
              </p:nvSpPr>
              <p:spPr bwMode="auto">
                <a:xfrm>
                  <a:off x="2245" y="1392"/>
                  <a:ext cx="371" cy="21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0">
                      <a:solidFill>
                        <a:schemeClr val="tx2"/>
                      </a:solidFill>
                    </a:rPr>
                    <a:t>DSS</a:t>
                  </a:r>
                  <a:endParaRPr lang="en-AU" sz="1400" b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36644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2448" y="1584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536645" name="Group 69"/>
          <p:cNvGrpSpPr>
            <a:grpSpLocks/>
          </p:cNvGrpSpPr>
          <p:nvPr/>
        </p:nvGrpSpPr>
        <p:grpSpPr bwMode="auto">
          <a:xfrm>
            <a:off x="5105400" y="1295400"/>
            <a:ext cx="1819275" cy="990600"/>
            <a:chOff x="3216" y="816"/>
            <a:chExt cx="1146" cy="624"/>
          </a:xfrm>
        </p:grpSpPr>
        <p:grpSp>
          <p:nvGrpSpPr>
            <p:cNvPr id="536646" name="Group 70"/>
            <p:cNvGrpSpPr>
              <a:grpSpLocks/>
            </p:cNvGrpSpPr>
            <p:nvPr/>
          </p:nvGrpSpPr>
          <p:grpSpPr bwMode="auto">
            <a:xfrm>
              <a:off x="3216" y="816"/>
              <a:ext cx="795" cy="624"/>
              <a:chOff x="3216" y="816"/>
              <a:chExt cx="795" cy="624"/>
            </a:xfrm>
          </p:grpSpPr>
          <p:sp>
            <p:nvSpPr>
              <p:cNvPr id="536647" name="AutoShape 71"/>
              <p:cNvSpPr>
                <a:spLocks noChangeArrowheads="1"/>
              </p:cNvSpPr>
              <p:nvPr/>
            </p:nvSpPr>
            <p:spPr bwMode="auto">
              <a:xfrm>
                <a:off x="3650" y="816"/>
                <a:ext cx="361" cy="21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2"/>
                    </a:solidFill>
                  </a:rPr>
                  <a:t>PAS</a:t>
                </a:r>
                <a:endParaRPr lang="en-AU" sz="14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6648" name="Line 72"/>
              <p:cNvSpPr>
                <a:spLocks noChangeShapeType="1"/>
              </p:cNvSpPr>
              <p:nvPr/>
            </p:nvSpPr>
            <p:spPr bwMode="auto">
              <a:xfrm flipV="1">
                <a:off x="3216" y="100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649" name="Group 73"/>
            <p:cNvGrpSpPr>
              <a:grpSpLocks/>
            </p:cNvGrpSpPr>
            <p:nvPr/>
          </p:nvGrpSpPr>
          <p:grpSpPr bwMode="auto">
            <a:xfrm>
              <a:off x="3264" y="1056"/>
              <a:ext cx="1098" cy="384"/>
              <a:chOff x="3264" y="1056"/>
              <a:chExt cx="1098" cy="384"/>
            </a:xfrm>
          </p:grpSpPr>
          <p:sp>
            <p:nvSpPr>
              <p:cNvPr id="536650" name="AutoShape 74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426" cy="21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2"/>
                    </a:solidFill>
                  </a:rPr>
                  <a:t>billing</a:t>
                </a:r>
                <a:endParaRPr lang="en-AU" sz="14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6651" name="Line 75"/>
              <p:cNvSpPr>
                <a:spLocks noChangeShapeType="1"/>
              </p:cNvSpPr>
              <p:nvPr/>
            </p:nvSpPr>
            <p:spPr bwMode="auto">
              <a:xfrm flipV="1">
                <a:off x="3264" y="1200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36652" name="Group 76"/>
          <p:cNvGrpSpPr>
            <a:grpSpLocks/>
          </p:cNvGrpSpPr>
          <p:nvPr/>
        </p:nvGrpSpPr>
        <p:grpSpPr bwMode="auto">
          <a:xfrm>
            <a:off x="3124200" y="228600"/>
            <a:ext cx="2895600" cy="2057400"/>
            <a:chOff x="1968" y="144"/>
            <a:chExt cx="1824" cy="1296"/>
          </a:xfrm>
        </p:grpSpPr>
        <p:grpSp>
          <p:nvGrpSpPr>
            <p:cNvPr id="536653" name="Group 77"/>
            <p:cNvGrpSpPr>
              <a:grpSpLocks/>
            </p:cNvGrpSpPr>
            <p:nvPr/>
          </p:nvGrpSpPr>
          <p:grpSpPr bwMode="auto">
            <a:xfrm>
              <a:off x="2736" y="576"/>
              <a:ext cx="432" cy="864"/>
              <a:chOff x="2736" y="576"/>
              <a:chExt cx="432" cy="864"/>
            </a:xfrm>
          </p:grpSpPr>
          <p:sp>
            <p:nvSpPr>
              <p:cNvPr id="536654" name="AutoShape 78"/>
              <p:cNvSpPr>
                <a:spLocks noChangeArrowheads="1"/>
              </p:cNvSpPr>
              <p:nvPr/>
            </p:nvSpPr>
            <p:spPr bwMode="auto">
              <a:xfrm>
                <a:off x="2736" y="576"/>
                <a:ext cx="432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portal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536655" name="Line 79"/>
              <p:cNvSpPr>
                <a:spLocks noChangeShapeType="1"/>
              </p:cNvSpPr>
              <p:nvPr/>
            </p:nvSpPr>
            <p:spPr bwMode="auto">
              <a:xfrm flipV="1">
                <a:off x="2928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656" name="Group 80"/>
            <p:cNvGrpSpPr>
              <a:grpSpLocks/>
            </p:cNvGrpSpPr>
            <p:nvPr/>
          </p:nvGrpSpPr>
          <p:grpSpPr bwMode="auto">
            <a:xfrm>
              <a:off x="3072" y="144"/>
              <a:ext cx="720" cy="432"/>
              <a:chOff x="3072" y="144"/>
              <a:chExt cx="720" cy="432"/>
            </a:xfrm>
          </p:grpSpPr>
          <p:sp>
            <p:nvSpPr>
              <p:cNvPr id="536657" name="Oval 81"/>
              <p:cNvSpPr>
                <a:spLocks noChangeArrowheads="1"/>
              </p:cNvSpPr>
              <p:nvPr/>
            </p:nvSpPr>
            <p:spPr bwMode="auto">
              <a:xfrm>
                <a:off x="3264" y="144"/>
                <a:ext cx="52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Allied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health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536658" name="Line 82"/>
              <p:cNvSpPr>
                <a:spLocks noChangeShapeType="1"/>
              </p:cNvSpPr>
              <p:nvPr/>
            </p:nvSpPr>
            <p:spPr bwMode="auto">
              <a:xfrm flipV="1">
                <a:off x="3072" y="384"/>
                <a:ext cx="288" cy="19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659" name="Group 83"/>
            <p:cNvGrpSpPr>
              <a:grpSpLocks/>
            </p:cNvGrpSpPr>
            <p:nvPr/>
          </p:nvGrpSpPr>
          <p:grpSpPr bwMode="auto">
            <a:xfrm>
              <a:off x="2640" y="192"/>
              <a:ext cx="528" cy="384"/>
              <a:chOff x="2640" y="192"/>
              <a:chExt cx="528" cy="384"/>
            </a:xfrm>
          </p:grpSpPr>
          <p:sp>
            <p:nvSpPr>
              <p:cNvPr id="536660" name="Oval 84"/>
              <p:cNvSpPr>
                <a:spLocks noChangeArrowheads="1"/>
              </p:cNvSpPr>
              <p:nvPr/>
            </p:nvSpPr>
            <p:spPr bwMode="auto">
              <a:xfrm>
                <a:off x="2640" y="192"/>
                <a:ext cx="528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patient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536661" name="Line 85"/>
              <p:cNvSpPr>
                <a:spLocks noChangeShapeType="1"/>
              </p:cNvSpPr>
              <p:nvPr/>
            </p:nvSpPr>
            <p:spPr bwMode="auto">
              <a:xfrm flipV="1">
                <a:off x="2928" y="38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662" name="Group 86"/>
            <p:cNvGrpSpPr>
              <a:grpSpLocks/>
            </p:cNvGrpSpPr>
            <p:nvPr/>
          </p:nvGrpSpPr>
          <p:grpSpPr bwMode="auto">
            <a:xfrm>
              <a:off x="1968" y="240"/>
              <a:ext cx="864" cy="336"/>
              <a:chOff x="1968" y="240"/>
              <a:chExt cx="864" cy="336"/>
            </a:xfrm>
          </p:grpSpPr>
          <p:sp>
            <p:nvSpPr>
              <p:cNvPr id="536663" name="Oval 87"/>
              <p:cNvSpPr>
                <a:spLocks noChangeArrowheads="1"/>
              </p:cNvSpPr>
              <p:nvPr/>
            </p:nvSpPr>
            <p:spPr bwMode="auto">
              <a:xfrm>
                <a:off x="1968" y="240"/>
                <a:ext cx="528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PAYER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536664" name="Line 88"/>
              <p:cNvSpPr>
                <a:spLocks noChangeShapeType="1"/>
              </p:cNvSpPr>
              <p:nvPr/>
            </p:nvSpPr>
            <p:spPr bwMode="auto">
              <a:xfrm flipH="1" flipV="1">
                <a:off x="2448" y="432"/>
                <a:ext cx="384" cy="14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36665" name="Group 89"/>
          <p:cNvGrpSpPr>
            <a:grpSpLocks/>
          </p:cNvGrpSpPr>
          <p:nvPr/>
        </p:nvGrpSpPr>
        <p:grpSpPr bwMode="auto">
          <a:xfrm>
            <a:off x="6400800" y="1066800"/>
            <a:ext cx="2743200" cy="2549525"/>
            <a:chOff x="4032" y="672"/>
            <a:chExt cx="1728" cy="1606"/>
          </a:xfrm>
        </p:grpSpPr>
        <p:sp>
          <p:nvSpPr>
            <p:cNvPr id="536666" name="AutoShape 90"/>
            <p:cNvSpPr>
              <a:spLocks noChangeArrowheads="1"/>
            </p:cNvSpPr>
            <p:nvPr/>
          </p:nvSpPr>
          <p:spPr bwMode="auto">
            <a:xfrm>
              <a:off x="4032" y="1776"/>
              <a:ext cx="720" cy="1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 b="0">
                  <a:solidFill>
                    <a:srgbClr val="CC0099"/>
                  </a:solidFill>
                </a:rPr>
                <a:t>Msg gateway</a:t>
              </a:r>
              <a:endParaRPr lang="en-AU" sz="1400" b="0">
                <a:solidFill>
                  <a:srgbClr val="CC0099"/>
                </a:solidFill>
              </a:endParaRPr>
            </a:p>
          </p:txBody>
        </p:sp>
        <p:grpSp>
          <p:nvGrpSpPr>
            <p:cNvPr id="536667" name="Group 91"/>
            <p:cNvGrpSpPr>
              <a:grpSpLocks/>
            </p:cNvGrpSpPr>
            <p:nvPr/>
          </p:nvGrpSpPr>
          <p:grpSpPr bwMode="auto">
            <a:xfrm>
              <a:off x="4464" y="672"/>
              <a:ext cx="1296" cy="1152"/>
              <a:chOff x="4464" y="672"/>
              <a:chExt cx="1296" cy="1152"/>
            </a:xfrm>
          </p:grpSpPr>
          <p:grpSp>
            <p:nvGrpSpPr>
              <p:cNvPr id="536668" name="Group 92"/>
              <p:cNvGrpSpPr>
                <a:grpSpLocks/>
              </p:cNvGrpSpPr>
              <p:nvPr/>
            </p:nvGrpSpPr>
            <p:grpSpPr bwMode="auto">
              <a:xfrm>
                <a:off x="4464" y="672"/>
                <a:ext cx="720" cy="1104"/>
                <a:chOff x="4464" y="672"/>
                <a:chExt cx="720" cy="1104"/>
              </a:xfrm>
            </p:grpSpPr>
            <p:sp>
              <p:nvSpPr>
                <p:cNvPr id="536669" name="Oval 93"/>
                <p:cNvSpPr>
                  <a:spLocks noChangeArrowheads="1"/>
                </p:cNvSpPr>
                <p:nvPr/>
              </p:nvSpPr>
              <p:spPr bwMode="auto">
                <a:xfrm>
                  <a:off x="4560" y="672"/>
                  <a:ext cx="624" cy="24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0">
                      <a:solidFill>
                        <a:srgbClr val="000000"/>
                      </a:solidFill>
                    </a:rPr>
                    <a:t>Imaging lab</a:t>
                  </a:r>
                  <a:endParaRPr lang="en-AU" sz="14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6670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4464" y="912"/>
                  <a:ext cx="288" cy="864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36671" name="Group 95"/>
              <p:cNvGrpSpPr>
                <a:grpSpLocks/>
              </p:cNvGrpSpPr>
              <p:nvPr/>
            </p:nvGrpSpPr>
            <p:grpSpPr bwMode="auto">
              <a:xfrm>
                <a:off x="4608" y="1008"/>
                <a:ext cx="960" cy="768"/>
                <a:chOff x="4608" y="1008"/>
                <a:chExt cx="960" cy="768"/>
              </a:xfrm>
            </p:grpSpPr>
            <p:sp>
              <p:nvSpPr>
                <p:cNvPr id="536672" name="Oval 96"/>
                <p:cNvSpPr>
                  <a:spLocks noChangeArrowheads="1"/>
                </p:cNvSpPr>
                <p:nvPr/>
              </p:nvSpPr>
              <p:spPr bwMode="auto">
                <a:xfrm>
                  <a:off x="4944" y="1008"/>
                  <a:ext cx="624" cy="24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0">
                      <a:solidFill>
                        <a:srgbClr val="000000"/>
                      </a:solidFill>
                    </a:rPr>
                    <a:t>ECG etc</a:t>
                  </a:r>
                  <a:endParaRPr lang="en-AU" sz="14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6673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4608" y="124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536674" name="Group 98"/>
              <p:cNvGrpSpPr>
                <a:grpSpLocks/>
              </p:cNvGrpSpPr>
              <p:nvPr/>
            </p:nvGrpSpPr>
            <p:grpSpPr bwMode="auto">
              <a:xfrm>
                <a:off x="4704" y="1344"/>
                <a:ext cx="1056" cy="480"/>
                <a:chOff x="4704" y="1344"/>
                <a:chExt cx="1056" cy="480"/>
              </a:xfrm>
            </p:grpSpPr>
            <p:sp>
              <p:nvSpPr>
                <p:cNvPr id="536675" name="Oval 99"/>
                <p:cNvSpPr>
                  <a:spLocks noChangeArrowheads="1"/>
                </p:cNvSpPr>
                <p:nvPr/>
              </p:nvSpPr>
              <p:spPr bwMode="auto">
                <a:xfrm>
                  <a:off x="5136" y="1344"/>
                  <a:ext cx="624" cy="24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0">
                      <a:solidFill>
                        <a:srgbClr val="000000"/>
                      </a:solidFill>
                    </a:rPr>
                    <a:t>Path lab</a:t>
                  </a:r>
                  <a:endParaRPr lang="en-AU" sz="14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6676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704" y="1584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536677" name="Group 101"/>
            <p:cNvGrpSpPr>
              <a:grpSpLocks/>
            </p:cNvGrpSpPr>
            <p:nvPr/>
          </p:nvGrpSpPr>
          <p:grpSpPr bwMode="auto">
            <a:xfrm>
              <a:off x="4608" y="1920"/>
              <a:ext cx="438" cy="358"/>
              <a:chOff x="4608" y="1920"/>
              <a:chExt cx="438" cy="358"/>
            </a:xfrm>
          </p:grpSpPr>
          <p:sp>
            <p:nvSpPr>
              <p:cNvPr id="536678" name="AutoShape 102"/>
              <p:cNvSpPr>
                <a:spLocks noChangeArrowheads="1"/>
              </p:cNvSpPr>
              <p:nvPr/>
            </p:nvSpPr>
            <p:spPr bwMode="auto">
              <a:xfrm>
                <a:off x="4694" y="2064"/>
                <a:ext cx="352" cy="21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2"/>
                    </a:solidFill>
                  </a:rPr>
                  <a:t>LAB</a:t>
                </a:r>
                <a:endParaRPr lang="en-AU" sz="14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6679" name="Line 103"/>
              <p:cNvSpPr>
                <a:spLocks noChangeShapeType="1"/>
              </p:cNvSpPr>
              <p:nvPr/>
            </p:nvSpPr>
            <p:spPr bwMode="auto">
              <a:xfrm flipH="1" flipV="1">
                <a:off x="4608" y="1920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536680" name="Group 104"/>
          <p:cNvGrpSpPr>
            <a:grpSpLocks/>
          </p:cNvGrpSpPr>
          <p:nvPr/>
        </p:nvGrpSpPr>
        <p:grpSpPr bwMode="auto">
          <a:xfrm>
            <a:off x="762000" y="762000"/>
            <a:ext cx="3581400" cy="533400"/>
            <a:chOff x="480" y="480"/>
            <a:chExt cx="2256" cy="336"/>
          </a:xfrm>
        </p:grpSpPr>
        <p:sp>
          <p:nvSpPr>
            <p:cNvPr id="536681" name="Oval 105"/>
            <p:cNvSpPr>
              <a:spLocks noChangeArrowheads="1"/>
            </p:cNvSpPr>
            <p:nvPr/>
          </p:nvSpPr>
          <p:spPr bwMode="auto">
            <a:xfrm>
              <a:off x="480" y="480"/>
              <a:ext cx="672" cy="33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Secondary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users</a:t>
              </a:r>
              <a:endParaRPr lang="en-AU" sz="1400">
                <a:solidFill>
                  <a:schemeClr val="tx2"/>
                </a:solidFill>
              </a:endParaRPr>
            </a:p>
          </p:txBody>
        </p:sp>
        <p:sp>
          <p:nvSpPr>
            <p:cNvPr id="536682" name="Line 106"/>
            <p:cNvSpPr>
              <a:spLocks noChangeShapeType="1"/>
            </p:cNvSpPr>
            <p:nvPr/>
          </p:nvSpPr>
          <p:spPr bwMode="auto">
            <a:xfrm flipH="1">
              <a:off x="1152" y="624"/>
              <a:ext cx="15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36683" name="Group 107"/>
          <p:cNvGrpSpPr>
            <a:grpSpLocks/>
          </p:cNvGrpSpPr>
          <p:nvPr/>
        </p:nvGrpSpPr>
        <p:grpSpPr bwMode="auto">
          <a:xfrm>
            <a:off x="463550" y="4114800"/>
            <a:ext cx="6580188" cy="2281238"/>
            <a:chOff x="292" y="2592"/>
            <a:chExt cx="4145" cy="1437"/>
          </a:xfrm>
        </p:grpSpPr>
        <p:grpSp>
          <p:nvGrpSpPr>
            <p:cNvPr id="536684" name="Group 108"/>
            <p:cNvGrpSpPr>
              <a:grpSpLocks/>
            </p:cNvGrpSpPr>
            <p:nvPr/>
          </p:nvGrpSpPr>
          <p:grpSpPr bwMode="auto">
            <a:xfrm>
              <a:off x="1200" y="3264"/>
              <a:ext cx="960" cy="575"/>
              <a:chOff x="1200" y="3264"/>
              <a:chExt cx="960" cy="575"/>
            </a:xfrm>
          </p:grpSpPr>
          <p:sp>
            <p:nvSpPr>
              <p:cNvPr id="536685" name="Text Box 109"/>
              <p:cNvSpPr txBox="1">
                <a:spLocks noChangeArrowheads="1"/>
              </p:cNvSpPr>
              <p:nvPr/>
            </p:nvSpPr>
            <p:spPr bwMode="auto">
              <a:xfrm>
                <a:off x="1200" y="3554"/>
                <a:ext cx="880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Online drug,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Interactions DB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36686" name="Line 110"/>
              <p:cNvSpPr>
                <a:spLocks noChangeShapeType="1"/>
              </p:cNvSpPr>
              <p:nvPr/>
            </p:nvSpPr>
            <p:spPr bwMode="auto">
              <a:xfrm flipV="1">
                <a:off x="1738" y="3264"/>
                <a:ext cx="422" cy="336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687" name="Group 111"/>
            <p:cNvGrpSpPr>
              <a:grpSpLocks/>
            </p:cNvGrpSpPr>
            <p:nvPr/>
          </p:nvGrpSpPr>
          <p:grpSpPr bwMode="auto">
            <a:xfrm>
              <a:off x="3120" y="3072"/>
              <a:ext cx="854" cy="957"/>
              <a:chOff x="3120" y="3072"/>
              <a:chExt cx="854" cy="957"/>
            </a:xfrm>
          </p:grpSpPr>
          <p:sp>
            <p:nvSpPr>
              <p:cNvPr id="536688" name="Text Box 112"/>
              <p:cNvSpPr txBox="1">
                <a:spLocks noChangeArrowheads="1"/>
              </p:cNvSpPr>
              <p:nvPr/>
            </p:nvSpPr>
            <p:spPr bwMode="auto">
              <a:xfrm>
                <a:off x="3312" y="3744"/>
                <a:ext cx="662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Online 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archetypes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36689" name="Line 113"/>
              <p:cNvSpPr>
                <a:spLocks noChangeShapeType="1"/>
              </p:cNvSpPr>
              <p:nvPr/>
            </p:nvSpPr>
            <p:spPr bwMode="auto">
              <a:xfrm>
                <a:off x="3120" y="3072"/>
                <a:ext cx="432" cy="67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690" name="Group 114"/>
            <p:cNvGrpSpPr>
              <a:grpSpLocks/>
            </p:cNvGrpSpPr>
            <p:nvPr/>
          </p:nvGrpSpPr>
          <p:grpSpPr bwMode="auto">
            <a:xfrm>
              <a:off x="3408" y="2880"/>
              <a:ext cx="1029" cy="909"/>
              <a:chOff x="3264" y="3216"/>
              <a:chExt cx="1029" cy="909"/>
            </a:xfrm>
          </p:grpSpPr>
          <p:sp>
            <p:nvSpPr>
              <p:cNvPr id="536691" name="Text Box 115"/>
              <p:cNvSpPr txBox="1">
                <a:spLocks noChangeArrowheads="1"/>
              </p:cNvSpPr>
              <p:nvPr/>
            </p:nvSpPr>
            <p:spPr bwMode="auto">
              <a:xfrm>
                <a:off x="3600" y="3840"/>
                <a:ext cx="69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Online 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terminology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36692" name="Line 116"/>
              <p:cNvSpPr>
                <a:spLocks noChangeShapeType="1"/>
              </p:cNvSpPr>
              <p:nvPr/>
            </p:nvSpPr>
            <p:spPr bwMode="auto">
              <a:xfrm flipH="1" flipV="1">
                <a:off x="3264" y="3216"/>
                <a:ext cx="432" cy="67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6693" name="Group 117"/>
            <p:cNvGrpSpPr>
              <a:grpSpLocks/>
            </p:cNvGrpSpPr>
            <p:nvPr/>
          </p:nvGrpSpPr>
          <p:grpSpPr bwMode="auto">
            <a:xfrm>
              <a:off x="292" y="2592"/>
              <a:ext cx="1340" cy="912"/>
              <a:chOff x="292" y="2592"/>
              <a:chExt cx="1340" cy="912"/>
            </a:xfrm>
          </p:grpSpPr>
          <p:sp>
            <p:nvSpPr>
              <p:cNvPr id="536694" name="Text Box 118"/>
              <p:cNvSpPr txBox="1">
                <a:spLocks noChangeArrowheads="1"/>
              </p:cNvSpPr>
              <p:nvPr/>
            </p:nvSpPr>
            <p:spPr bwMode="auto">
              <a:xfrm>
                <a:off x="292" y="3072"/>
                <a:ext cx="780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Online 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Demographic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registries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36695" name="Line 119"/>
              <p:cNvSpPr>
                <a:spLocks noChangeShapeType="1"/>
              </p:cNvSpPr>
              <p:nvPr/>
            </p:nvSpPr>
            <p:spPr bwMode="auto">
              <a:xfrm flipV="1">
                <a:off x="912" y="2592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536696" name="AutoShape 120"/>
          <p:cNvSpPr>
            <a:spLocks noChangeArrowheads="1"/>
          </p:cNvSpPr>
          <p:nvPr/>
        </p:nvSpPr>
        <p:spPr bwMode="auto">
          <a:xfrm>
            <a:off x="4343400" y="32766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2"/>
                </a:solidFill>
              </a:rPr>
              <a:t>Patient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2"/>
                </a:solidFill>
              </a:rPr>
              <a:t>Record</a:t>
            </a:r>
            <a:endParaRPr lang="en-AU" sz="1400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8" grpId="0" animBg="1" autoUpdateAnimBg="0"/>
      <p:bldP spid="53669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914" name="Picture 2" descr="http://openehr.org/wiki/download/attachments/196634/operational_env_services.png?version=5&amp;modificationDate=1258588141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44315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179512" y="764704"/>
            <a:ext cx="8856984" cy="42484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23528" y="3645024"/>
            <a:ext cx="8640960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External Systems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4153290"/>
            <a:ext cx="1080120" cy="504056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Reference data</a:t>
            </a:r>
            <a:br>
              <a:rPr lang="en-GB" sz="1200" b="0" dirty="0" smtClean="0"/>
            </a:br>
            <a:r>
              <a:rPr lang="en-GB" sz="1200" b="0" dirty="0" smtClean="0"/>
              <a:t>interface</a:t>
            </a:r>
            <a:endParaRPr lang="en-GB" sz="1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034663"/>
            <a:ext cx="8640960" cy="3142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>
                <a:solidFill>
                  <a:schemeClr val="bg1"/>
                </a:solidFill>
              </a:rPr>
              <a:t>Virtual EHR middleware interface</a:t>
            </a:r>
            <a:endParaRPr lang="en-GB" sz="1400" b="0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13" idx="2"/>
            <a:endCxn id="104" idx="1"/>
          </p:cNvCxnSpPr>
          <p:nvPr/>
        </p:nvCxnSpPr>
        <p:spPr bwMode="auto">
          <a:xfrm rot="5400000">
            <a:off x="1369749" y="4439217"/>
            <a:ext cx="571854" cy="10081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Elbow Connector 16"/>
          <p:cNvCxnSpPr>
            <a:stCxn id="13" idx="2"/>
            <a:endCxn id="101" idx="1"/>
          </p:cNvCxnSpPr>
          <p:nvPr/>
        </p:nvCxnSpPr>
        <p:spPr bwMode="auto">
          <a:xfrm rot="5400000">
            <a:off x="1729789" y="4799257"/>
            <a:ext cx="571854" cy="28803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644008" y="5254958"/>
            <a:ext cx="1296144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Integration Engine</a:t>
            </a:r>
            <a:endParaRPr lang="en-GB" sz="12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4716016" y="4153290"/>
            <a:ext cx="1224136" cy="641772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>
                <a:latin typeface="Arial Narrow" pitchFamily="34" charset="0"/>
              </a:rPr>
              <a:t>Feeder Systems</a:t>
            </a:r>
            <a:r>
              <a:rPr lang="en-GB" sz="1400" b="0" dirty="0" smtClean="0"/>
              <a:t/>
            </a:r>
            <a:br>
              <a:rPr lang="en-GB" sz="1400" b="0" dirty="0" smtClean="0"/>
            </a:br>
            <a:r>
              <a:rPr lang="en-GB" sz="1200" b="0" dirty="0" smtClean="0"/>
              <a:t>Interface </a:t>
            </a:r>
            <a:br>
              <a:rPr lang="en-GB" sz="1200" b="0" dirty="0" smtClean="0"/>
            </a:br>
            <a:r>
              <a:rPr lang="en-GB" sz="1200" b="0" dirty="0" smtClean="0"/>
              <a:t>(W/F based)</a:t>
            </a:r>
            <a:endParaRPr lang="en-GB" sz="1400" b="0" dirty="0"/>
          </a:p>
        </p:txBody>
      </p:sp>
      <p:cxnSp>
        <p:nvCxnSpPr>
          <p:cNvPr id="28" name="Elbow Connector 27"/>
          <p:cNvCxnSpPr>
            <a:stCxn id="26" idx="2"/>
            <a:endCxn id="25" idx="0"/>
          </p:cNvCxnSpPr>
          <p:nvPr/>
        </p:nvCxnSpPr>
        <p:spPr bwMode="auto">
          <a:xfrm rot="5400000">
            <a:off x="5080134" y="5007008"/>
            <a:ext cx="459896" cy="3600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644008" y="5831022"/>
            <a:ext cx="360040" cy="2622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LIS</a:t>
            </a:r>
            <a:endParaRPr lang="en-GB" sz="12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5122426" y="5831022"/>
            <a:ext cx="360040" cy="2622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RIS</a:t>
            </a:r>
            <a:endParaRPr lang="en-GB" sz="1200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5831022"/>
            <a:ext cx="400545" cy="2622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etc</a:t>
            </a:r>
            <a:endParaRPr lang="en-GB" sz="1200" b="0" dirty="0"/>
          </a:p>
        </p:txBody>
      </p:sp>
      <p:cxnSp>
        <p:nvCxnSpPr>
          <p:cNvPr id="33" name="Elbow Connector 32"/>
          <p:cNvCxnSpPr>
            <a:stCxn id="25" idx="2"/>
            <a:endCxn id="29" idx="0"/>
          </p:cNvCxnSpPr>
          <p:nvPr/>
        </p:nvCxnSpPr>
        <p:spPr bwMode="auto">
          <a:xfrm rot="5400000">
            <a:off x="4914038" y="5452980"/>
            <a:ext cx="288032" cy="46805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Elbow Connector 33"/>
          <p:cNvCxnSpPr>
            <a:stCxn id="25" idx="2"/>
            <a:endCxn id="30" idx="0"/>
          </p:cNvCxnSpPr>
          <p:nvPr/>
        </p:nvCxnSpPr>
        <p:spPr bwMode="auto">
          <a:xfrm rot="16200000" flipH="1">
            <a:off x="5153247" y="5681823"/>
            <a:ext cx="288032" cy="1036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25" idx="2"/>
            <a:endCxn id="31" idx="0"/>
          </p:cNvCxnSpPr>
          <p:nvPr/>
        </p:nvCxnSpPr>
        <p:spPr bwMode="auto">
          <a:xfrm rot="16200000" flipH="1">
            <a:off x="5392216" y="5442853"/>
            <a:ext cx="288032" cy="48830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452320" y="4149080"/>
            <a:ext cx="576064" cy="652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Data </a:t>
            </a:r>
            <a:br>
              <a:rPr lang="en-GB" sz="1200" b="0" dirty="0" smtClean="0"/>
            </a:br>
            <a:r>
              <a:rPr lang="en-GB" sz="1200" b="0" dirty="0" smtClean="0"/>
              <a:t>export </a:t>
            </a:r>
            <a:br>
              <a:rPr lang="en-GB" sz="1200" b="0" dirty="0" smtClean="0"/>
            </a:br>
            <a:r>
              <a:rPr lang="en-GB" sz="1200" b="0" dirty="0" smtClean="0"/>
              <a:t>svc</a:t>
            </a:r>
            <a:endParaRPr lang="en-GB" sz="12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8100392" y="4149080"/>
            <a:ext cx="576064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ETL</a:t>
            </a:r>
          </a:p>
          <a:p>
            <a:pPr algn="ctr"/>
            <a:r>
              <a:rPr lang="en-GB" sz="1200" b="0" dirty="0" smtClean="0"/>
              <a:t>export</a:t>
            </a:r>
            <a:endParaRPr lang="en-GB" sz="1200" b="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4626916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Can 62"/>
          <p:cNvSpPr/>
          <p:nvPr/>
        </p:nvSpPr>
        <p:spPr bwMode="auto">
          <a:xfrm>
            <a:off x="8244408" y="5229200"/>
            <a:ext cx="792088" cy="504056"/>
          </a:xfrm>
          <a:prstGeom prst="can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</a:t>
            </a:r>
            <a:r>
              <a:rPr kumimoji="0" lang="en-GB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Warehouse</a:t>
            </a:r>
            <a:endParaRPr kumimoji="0" lang="en-GB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5" name="Elbow Connector 64"/>
          <p:cNvCxnSpPr>
            <a:stCxn id="46" idx="2"/>
            <a:endCxn id="63" idx="1"/>
          </p:cNvCxnSpPr>
          <p:nvPr/>
        </p:nvCxnSpPr>
        <p:spPr bwMode="auto">
          <a:xfrm rot="16200000" flipH="1">
            <a:off x="8226406" y="4815154"/>
            <a:ext cx="576064" cy="2520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23528" y="1556792"/>
            <a:ext cx="86409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1400" b="0" dirty="0" smtClean="0"/>
              <a:t>Workflow services</a:t>
            </a:r>
            <a:endParaRPr lang="en-GB" sz="1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2559681"/>
            <a:ext cx="648072" cy="4372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MPI </a:t>
            </a:r>
            <a:br>
              <a:rPr lang="en-GB" sz="1200" b="0" dirty="0" smtClean="0"/>
            </a:br>
            <a:r>
              <a:rPr lang="en-GB" sz="1200" b="0" dirty="0" smtClean="0"/>
              <a:t>interface</a:t>
            </a:r>
            <a:endParaRPr lang="en-GB" sz="1200" b="0" dirty="0"/>
          </a:p>
        </p:txBody>
      </p:sp>
      <p:cxnSp>
        <p:nvCxnSpPr>
          <p:cNvPr id="74" name="Elbow Connector 73"/>
          <p:cNvCxnSpPr>
            <a:stCxn id="45" idx="2"/>
            <a:endCxn id="77" idx="0"/>
          </p:cNvCxnSpPr>
          <p:nvPr/>
        </p:nvCxnSpPr>
        <p:spPr bwMode="auto">
          <a:xfrm rot="16200000" flipH="1">
            <a:off x="7454425" y="5087289"/>
            <a:ext cx="1003902" cy="43204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956376" y="5805264"/>
            <a:ext cx="432048" cy="3342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1200" b="0" dirty="0" smtClean="0"/>
              <a:t>ERP</a:t>
            </a:r>
            <a:endParaRPr lang="en-GB" sz="1200" b="0" dirty="0"/>
          </a:p>
        </p:txBody>
      </p:sp>
      <p:cxnSp>
        <p:nvCxnSpPr>
          <p:cNvPr id="95" name="Elbow Connector 94"/>
          <p:cNvCxnSpPr>
            <a:stCxn id="13" idx="0"/>
            <a:endCxn id="7" idx="2"/>
          </p:cNvCxnSpPr>
          <p:nvPr/>
        </p:nvCxnSpPr>
        <p:spPr bwMode="auto">
          <a:xfrm rot="5400000" flipH="1" flipV="1">
            <a:off x="2481663" y="2675021"/>
            <a:ext cx="1156338" cy="1800200"/>
          </a:xfrm>
          <a:prstGeom prst="bentConnector3">
            <a:avLst>
              <a:gd name="adj1" fmla="val 38175"/>
            </a:avLst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16" name="Elbow Connector 115"/>
          <p:cNvCxnSpPr>
            <a:stCxn id="13" idx="0"/>
            <a:endCxn id="18" idx="2"/>
          </p:cNvCxnSpPr>
          <p:nvPr/>
        </p:nvCxnSpPr>
        <p:spPr bwMode="auto">
          <a:xfrm rot="5400000" flipH="1" flipV="1">
            <a:off x="2157627" y="3359097"/>
            <a:ext cx="796298" cy="792088"/>
          </a:xfrm>
          <a:prstGeom prst="bentConnector3">
            <a:avLst>
              <a:gd name="adj1" fmla="val 54293"/>
            </a:avLst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1" name="Elbow Connector 120"/>
          <p:cNvCxnSpPr>
            <a:stCxn id="13" idx="2"/>
            <a:endCxn id="99" idx="1"/>
          </p:cNvCxnSpPr>
          <p:nvPr/>
        </p:nvCxnSpPr>
        <p:spPr bwMode="auto">
          <a:xfrm rot="16200000" flipH="1">
            <a:off x="2143835" y="4673243"/>
            <a:ext cx="580400" cy="54860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043608" y="2564904"/>
            <a:ext cx="1224136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Knowledge</a:t>
            </a:r>
            <a:endParaRPr lang="en-GB" sz="1400" b="0" dirty="0"/>
          </a:p>
        </p:txBody>
      </p:sp>
      <p:sp>
        <p:nvSpPr>
          <p:cNvPr id="129" name="TextBox 128"/>
          <p:cNvSpPr txBox="1"/>
          <p:nvPr/>
        </p:nvSpPr>
        <p:spPr>
          <a:xfrm>
            <a:off x="1077792" y="2852936"/>
            <a:ext cx="576064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100" b="0" dirty="0" smtClean="0">
                <a:latin typeface="Arial Narrow" pitchFamily="34" charset="0"/>
              </a:rPr>
              <a:t>Archetypes</a:t>
            </a:r>
            <a:br>
              <a:rPr lang="en-GB" sz="1100" b="0" dirty="0" smtClean="0">
                <a:latin typeface="Arial Narrow" pitchFamily="34" charset="0"/>
              </a:rPr>
            </a:br>
            <a:r>
              <a:rPr lang="en-GB" sz="1100" b="0" dirty="0" smtClean="0">
                <a:latin typeface="Arial Narrow" pitchFamily="34" charset="0"/>
              </a:rPr>
              <a:t>templates</a:t>
            </a:r>
            <a:endParaRPr lang="en-GB" sz="1100" b="0" dirty="0">
              <a:latin typeface="Arial Narrow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25864" y="285293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050" b="0" dirty="0" err="1" smtClean="0"/>
              <a:t>Termin</a:t>
            </a:r>
            <a:r>
              <a:rPr lang="en-GB" sz="1050" b="0" dirty="0" smtClean="0"/>
              <a:t/>
            </a:r>
            <a:br>
              <a:rPr lang="en-GB" sz="1050" b="0" dirty="0" smtClean="0"/>
            </a:br>
            <a:r>
              <a:rPr lang="en-GB" sz="1050" b="0" dirty="0" err="1" smtClean="0"/>
              <a:t>ology</a:t>
            </a:r>
            <a:endParaRPr lang="en-GB" sz="1050" b="0" dirty="0"/>
          </a:p>
        </p:txBody>
      </p:sp>
      <p:cxnSp>
        <p:nvCxnSpPr>
          <p:cNvPr id="131" name="Straight Arrow Connector 130"/>
          <p:cNvCxnSpPr/>
          <p:nvPr/>
        </p:nvCxnSpPr>
        <p:spPr bwMode="auto">
          <a:xfrm flipV="1">
            <a:off x="1691680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itl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</a:t>
            </a:r>
            <a:r>
              <a:rPr lang="en-GB" dirty="0" err="1" smtClean="0"/>
              <a:t>eopenEHR</a:t>
            </a:r>
            <a:r>
              <a:rPr lang="en-GB" dirty="0" smtClean="0"/>
              <a:t> Platform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41220" y="2564904"/>
            <a:ext cx="504056" cy="360040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>
                <a:solidFill>
                  <a:schemeClr val="bg1"/>
                </a:solidFill>
              </a:rPr>
              <a:t>EHR</a:t>
            </a:r>
            <a:endParaRPr lang="en-GB" sz="1400" b="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6008520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38"/>
          <p:cNvSpPr txBox="1"/>
          <p:nvPr/>
        </p:nvSpPr>
        <p:spPr>
          <a:xfrm>
            <a:off x="5741220" y="2954222"/>
            <a:ext cx="504056" cy="288032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>
                <a:solidFill>
                  <a:schemeClr val="bg1"/>
                </a:solidFill>
              </a:rPr>
              <a:t>L</a:t>
            </a:r>
            <a:r>
              <a:rPr lang="en-GB" sz="1400" b="0" dirty="0" smtClean="0">
                <a:solidFill>
                  <a:schemeClr val="bg1"/>
                </a:solidFill>
              </a:rPr>
              <a:t>og</a:t>
            </a:r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355976" y="2564904"/>
            <a:ext cx="504056" cy="4320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err="1" smtClean="0"/>
              <a:t>Ehr</a:t>
            </a:r>
            <a:r>
              <a:rPr lang="en-GB" sz="1200" b="0" dirty="0" smtClean="0"/>
              <a:t> </a:t>
            </a:r>
            <a:br>
              <a:rPr lang="en-GB" sz="1200" b="0" dirty="0" smtClean="0"/>
            </a:br>
            <a:r>
              <a:rPr lang="en-GB" sz="1200" b="0" dirty="0" smtClean="0"/>
              <a:t>Index</a:t>
            </a:r>
            <a:endParaRPr lang="en-GB" sz="12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2339752" y="2564904"/>
            <a:ext cx="1224136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Decision Support</a:t>
            </a:r>
            <a:endParaRPr lang="en-GB" sz="1200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2411760" y="285293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050" b="0" dirty="0" smtClean="0"/>
              <a:t>Inter</a:t>
            </a:r>
            <a:br>
              <a:rPr lang="en-GB" sz="1050" b="0" dirty="0" smtClean="0"/>
            </a:br>
            <a:r>
              <a:rPr lang="en-GB" sz="1050" b="0" dirty="0" smtClean="0"/>
              <a:t>actions</a:t>
            </a:r>
            <a:endParaRPr lang="en-GB" sz="105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2852936"/>
            <a:ext cx="50405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050" b="0" dirty="0" smtClean="0"/>
              <a:t>Guide</a:t>
            </a:r>
            <a:br>
              <a:rPr lang="en-GB" sz="1050" b="0" dirty="0" smtClean="0"/>
            </a:br>
            <a:r>
              <a:rPr lang="en-GB" sz="1050" b="0" dirty="0" smtClean="0"/>
              <a:t>-lines</a:t>
            </a:r>
            <a:endParaRPr lang="en-GB" sz="1050" b="0" dirty="0"/>
          </a:p>
        </p:txBody>
      </p:sp>
      <p:cxnSp>
        <p:nvCxnSpPr>
          <p:cNvPr id="141" name="Straight Arrow Connector 140"/>
          <p:cNvCxnSpPr/>
          <p:nvPr/>
        </p:nvCxnSpPr>
        <p:spPr bwMode="auto">
          <a:xfrm flipV="1">
            <a:off x="2987824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23528" y="980728"/>
            <a:ext cx="864096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1400" b="0" dirty="0" smtClean="0"/>
              <a:t>Enterprise services</a:t>
            </a:r>
            <a:endParaRPr lang="en-GB" sz="1400" b="0" dirty="0"/>
          </a:p>
        </p:txBody>
      </p:sp>
      <p:sp>
        <p:nvSpPr>
          <p:cNvPr id="155" name="TextBox 154"/>
          <p:cNvSpPr txBox="1"/>
          <p:nvPr/>
        </p:nvSpPr>
        <p:spPr>
          <a:xfrm>
            <a:off x="6270914" y="2564904"/>
            <a:ext cx="576064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>
                <a:solidFill>
                  <a:schemeClr val="bg1"/>
                </a:solidFill>
              </a:rPr>
              <a:t>Query </a:t>
            </a:r>
            <a:br>
              <a:rPr lang="en-GB" sz="1200" b="0" dirty="0" smtClean="0">
                <a:solidFill>
                  <a:schemeClr val="bg1"/>
                </a:solidFill>
              </a:rPr>
            </a:br>
            <a:r>
              <a:rPr lang="en-GB" sz="1200" b="0" dirty="0" smtClean="0">
                <a:solidFill>
                  <a:schemeClr val="bg1"/>
                </a:solidFill>
              </a:rPr>
              <a:t>Proc</a:t>
            </a:r>
            <a:br>
              <a:rPr lang="en-GB" sz="1200" b="0" dirty="0" smtClean="0">
                <a:solidFill>
                  <a:schemeClr val="bg1"/>
                </a:solidFill>
              </a:rPr>
            </a:br>
            <a:r>
              <a:rPr lang="en-GB" sz="1200" b="0" dirty="0" err="1" smtClean="0">
                <a:solidFill>
                  <a:schemeClr val="bg1"/>
                </a:solidFill>
              </a:rPr>
              <a:t>essor</a:t>
            </a:r>
            <a:endParaRPr lang="en-GB" sz="1200" b="0" dirty="0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 bwMode="auto">
          <a:xfrm flipV="1">
            <a:off x="6594950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8172400" y="2564904"/>
            <a:ext cx="648072" cy="648072"/>
          </a:xfrm>
          <a:prstGeom prst="rect">
            <a:avLst/>
          </a:prstGeom>
          <a:solidFill>
            <a:srgbClr val="A5002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>
                <a:solidFill>
                  <a:schemeClr val="bg1"/>
                </a:solidFill>
              </a:rPr>
              <a:t>Auth /</a:t>
            </a:r>
            <a:br>
              <a:rPr lang="en-GB" sz="1200" b="0" dirty="0" smtClean="0">
                <a:solidFill>
                  <a:schemeClr val="bg1"/>
                </a:solidFill>
              </a:rPr>
            </a:br>
            <a:r>
              <a:rPr lang="en-GB" sz="1200" b="0" dirty="0" smtClean="0">
                <a:solidFill>
                  <a:schemeClr val="bg1"/>
                </a:solidFill>
              </a:rPr>
              <a:t>RBAC /</a:t>
            </a:r>
          </a:p>
          <a:p>
            <a:pPr algn="ctr"/>
            <a:r>
              <a:rPr lang="en-GB" sz="1200" b="0" dirty="0" smtClean="0">
                <a:solidFill>
                  <a:schemeClr val="bg1"/>
                </a:solidFill>
              </a:rPr>
              <a:t>policies</a:t>
            </a:r>
            <a:endParaRPr lang="en-GB" sz="1200" b="0" dirty="0">
              <a:solidFill>
                <a:schemeClr val="bg1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 bwMode="auto">
          <a:xfrm flipV="1">
            <a:off x="8532440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Elbow Connector 166"/>
          <p:cNvCxnSpPr>
            <a:stCxn id="45" idx="2"/>
            <a:endCxn id="177" idx="0"/>
          </p:cNvCxnSpPr>
          <p:nvPr/>
        </p:nvCxnSpPr>
        <p:spPr bwMode="auto">
          <a:xfrm rot="5400000">
            <a:off x="7170684" y="5235596"/>
            <a:ext cx="1003902" cy="13543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8172400" y="3284984"/>
            <a:ext cx="648072" cy="216024"/>
          </a:xfrm>
          <a:prstGeom prst="rect">
            <a:avLst/>
          </a:prstGeom>
          <a:solidFill>
            <a:srgbClr val="A5002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>
                <a:solidFill>
                  <a:schemeClr val="bg1"/>
                </a:solidFill>
              </a:rPr>
              <a:t>User DB</a:t>
            </a:r>
            <a:endParaRPr lang="en-GB" sz="1200" b="0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84168" y="4153290"/>
            <a:ext cx="504056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Dump </a:t>
            </a:r>
            <a:br>
              <a:rPr lang="en-GB" sz="1200" b="0" dirty="0" smtClean="0"/>
            </a:br>
            <a:r>
              <a:rPr lang="en-GB" sz="1200" b="0" dirty="0" smtClean="0"/>
              <a:t>/load</a:t>
            </a:r>
            <a:endParaRPr lang="en-GB" sz="1200" b="0" dirty="0"/>
          </a:p>
        </p:txBody>
      </p:sp>
      <p:sp>
        <p:nvSpPr>
          <p:cNvPr id="182" name="Flowchart: Multidocument 181"/>
          <p:cNvSpPr/>
          <p:nvPr/>
        </p:nvSpPr>
        <p:spPr bwMode="auto">
          <a:xfrm>
            <a:off x="6119664" y="5229200"/>
            <a:ext cx="468560" cy="576064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Std XML</a:t>
            </a:r>
          </a:p>
        </p:txBody>
      </p:sp>
      <p:cxnSp>
        <p:nvCxnSpPr>
          <p:cNvPr id="183" name="Elbow Connector 182"/>
          <p:cNvCxnSpPr>
            <a:stCxn id="180" idx="2"/>
            <a:endCxn id="182" idx="0"/>
          </p:cNvCxnSpPr>
          <p:nvPr/>
        </p:nvCxnSpPr>
        <p:spPr bwMode="auto">
          <a:xfrm rot="16200000" flipH="1">
            <a:off x="6039256" y="4882277"/>
            <a:ext cx="643862" cy="4998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2" name="Elbow Connector 191"/>
          <p:cNvCxnSpPr>
            <a:stCxn id="45" idx="0"/>
            <a:endCxn id="196" idx="2"/>
          </p:cNvCxnSpPr>
          <p:nvPr/>
        </p:nvCxnSpPr>
        <p:spPr bwMode="auto">
          <a:xfrm rot="5400000" flipH="1" flipV="1">
            <a:off x="7363220" y="3699940"/>
            <a:ext cx="826272" cy="7200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arrow" w="med" len="med"/>
            <a:tailEnd type="none"/>
          </a:ln>
          <a:effectLst/>
        </p:spPr>
      </p:cxnSp>
      <p:cxnSp>
        <p:nvCxnSpPr>
          <p:cNvPr id="195" name="Elbow Connector 194"/>
          <p:cNvCxnSpPr>
            <a:stCxn id="46" idx="0"/>
            <a:endCxn id="196" idx="2"/>
          </p:cNvCxnSpPr>
          <p:nvPr/>
        </p:nvCxnSpPr>
        <p:spPr bwMode="auto">
          <a:xfrm rot="16200000" flipV="1">
            <a:off x="7687256" y="3447912"/>
            <a:ext cx="826272" cy="57606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arrow" w="med" len="med"/>
            <a:tailEnd type="none"/>
          </a:ln>
          <a:effectLst/>
        </p:spPr>
      </p:cxnSp>
      <p:cxnSp>
        <p:nvCxnSpPr>
          <p:cNvPr id="203" name="Elbow Connector 202"/>
          <p:cNvCxnSpPr>
            <a:stCxn id="13" idx="0"/>
            <a:endCxn id="140" idx="2"/>
          </p:cNvCxnSpPr>
          <p:nvPr/>
        </p:nvCxnSpPr>
        <p:spPr bwMode="auto">
          <a:xfrm rot="5400000" flipH="1" flipV="1">
            <a:off x="2805699" y="2350985"/>
            <a:ext cx="1156338" cy="2448272"/>
          </a:xfrm>
          <a:prstGeom prst="bentConnector3">
            <a:avLst>
              <a:gd name="adj1" fmla="val 36697"/>
            </a:avLst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9" name="Elbow Connector 238"/>
          <p:cNvCxnSpPr>
            <a:stCxn id="13" idx="0"/>
            <a:endCxn id="128" idx="2"/>
          </p:cNvCxnSpPr>
          <p:nvPr/>
        </p:nvCxnSpPr>
        <p:spPr bwMode="auto">
          <a:xfrm rot="16200000" flipV="1">
            <a:off x="1509555" y="3503113"/>
            <a:ext cx="796298" cy="504056"/>
          </a:xfrm>
          <a:prstGeom prst="bentConnector3">
            <a:avLst>
              <a:gd name="adj1" fmla="val 54293"/>
            </a:avLst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38" name="TextBox 237"/>
          <p:cNvSpPr txBox="1"/>
          <p:nvPr/>
        </p:nvSpPr>
        <p:spPr>
          <a:xfrm>
            <a:off x="3517518" y="4153290"/>
            <a:ext cx="864096" cy="427838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Device data </a:t>
            </a:r>
            <a:br>
              <a:rPr lang="en-GB" sz="1200" b="0" dirty="0" smtClean="0"/>
            </a:br>
            <a:r>
              <a:rPr lang="en-GB" sz="1200" b="0" dirty="0" smtClean="0"/>
              <a:t>interface</a:t>
            </a:r>
            <a:endParaRPr lang="en-GB" sz="1200" b="0" dirty="0"/>
          </a:p>
        </p:txBody>
      </p:sp>
      <p:cxnSp>
        <p:nvCxnSpPr>
          <p:cNvPr id="243" name="Elbow Connector 242"/>
          <p:cNvCxnSpPr>
            <a:stCxn id="238" idx="2"/>
            <a:endCxn id="242" idx="0"/>
          </p:cNvCxnSpPr>
          <p:nvPr/>
        </p:nvCxnSpPr>
        <p:spPr bwMode="auto">
          <a:xfrm rot="5400000">
            <a:off x="3591763" y="4902927"/>
            <a:ext cx="679602" cy="3600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grpSp>
        <p:nvGrpSpPr>
          <p:cNvPr id="259" name="Group 258"/>
          <p:cNvGrpSpPr/>
          <p:nvPr/>
        </p:nvGrpSpPr>
        <p:grpSpPr>
          <a:xfrm>
            <a:off x="3373502" y="5260730"/>
            <a:ext cx="1080120" cy="1039642"/>
            <a:chOff x="395536" y="5413694"/>
            <a:chExt cx="1080120" cy="1039642"/>
          </a:xfrm>
        </p:grpSpPr>
        <p:sp>
          <p:nvSpPr>
            <p:cNvPr id="242" name="TextBox 241"/>
            <p:cNvSpPr txBox="1"/>
            <p:nvPr/>
          </p:nvSpPr>
          <p:spPr>
            <a:xfrm>
              <a:off x="395536" y="5413694"/>
              <a:ext cx="1080120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1200" b="0" dirty="0" smtClean="0"/>
                <a:t>Device Hub / </a:t>
              </a:r>
              <a:br>
                <a:rPr lang="en-GB" sz="1200" b="0" dirty="0" smtClean="0"/>
              </a:br>
              <a:r>
                <a:rPr lang="en-GB" sz="1200" b="0" dirty="0" smtClean="0"/>
                <a:t>concentrator</a:t>
              </a:r>
              <a:endParaRPr lang="en-GB" sz="1200" b="0" dirty="0"/>
            </a:p>
          </p:txBody>
        </p:sp>
        <p:sp>
          <p:nvSpPr>
            <p:cNvPr id="246" name="Cube 245"/>
            <p:cNvSpPr/>
            <p:nvPr/>
          </p:nvSpPr>
          <p:spPr bwMode="auto">
            <a:xfrm>
              <a:off x="467544" y="6021288"/>
              <a:ext cx="280048" cy="288032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7" name="Cube 246"/>
            <p:cNvSpPr/>
            <p:nvPr/>
          </p:nvSpPr>
          <p:spPr bwMode="auto">
            <a:xfrm>
              <a:off x="763560" y="6093296"/>
              <a:ext cx="280048" cy="288032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1051592" y="6165304"/>
              <a:ext cx="280048" cy="288032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49" name="Elbow Connector 248"/>
            <p:cNvCxnSpPr>
              <a:stCxn id="242" idx="2"/>
              <a:endCxn id="246" idx="0"/>
            </p:cNvCxnSpPr>
            <p:nvPr/>
          </p:nvCxnSpPr>
          <p:spPr bwMode="auto">
            <a:xfrm rot="5400000">
              <a:off x="701312" y="5787004"/>
              <a:ext cx="175546" cy="29302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Elbow Connector 251"/>
            <p:cNvCxnSpPr>
              <a:stCxn id="242" idx="2"/>
              <a:endCxn id="248" idx="0"/>
            </p:cNvCxnSpPr>
            <p:nvPr/>
          </p:nvCxnSpPr>
          <p:spPr bwMode="auto">
            <a:xfrm rot="16200000" flipH="1">
              <a:off x="921328" y="5860010"/>
              <a:ext cx="319562" cy="291026"/>
            </a:xfrm>
            <a:prstGeom prst="bentConnector3">
              <a:avLst>
                <a:gd name="adj1" fmla="val 26977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Elbow Connector 255"/>
            <p:cNvCxnSpPr>
              <a:stCxn id="242" idx="2"/>
              <a:endCxn id="247" idx="0"/>
            </p:cNvCxnSpPr>
            <p:nvPr/>
          </p:nvCxnSpPr>
          <p:spPr bwMode="auto">
            <a:xfrm rot="16200000" flipH="1">
              <a:off x="813316" y="5968022"/>
              <a:ext cx="247554" cy="299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82" name="Elbow Connector 281"/>
          <p:cNvCxnSpPr>
            <a:stCxn id="238" idx="0"/>
            <a:endCxn id="222" idx="2"/>
          </p:cNvCxnSpPr>
          <p:nvPr/>
        </p:nvCxnSpPr>
        <p:spPr bwMode="auto">
          <a:xfrm rot="5400000" flipH="1" flipV="1">
            <a:off x="4214128" y="2948414"/>
            <a:ext cx="940314" cy="1469438"/>
          </a:xfrm>
          <a:prstGeom prst="bentConnector3">
            <a:avLst>
              <a:gd name="adj1" fmla="val 20918"/>
            </a:avLst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85" name="Elbow Connector 284"/>
          <p:cNvCxnSpPr>
            <a:stCxn id="26" idx="0"/>
            <a:endCxn id="222" idx="2"/>
          </p:cNvCxnSpPr>
          <p:nvPr/>
        </p:nvCxnSpPr>
        <p:spPr bwMode="auto">
          <a:xfrm rot="5400000" flipH="1" flipV="1">
            <a:off x="4903387" y="3637673"/>
            <a:ext cx="940314" cy="90920"/>
          </a:xfrm>
          <a:prstGeom prst="bentConnector3">
            <a:avLst>
              <a:gd name="adj1" fmla="val 20918"/>
            </a:avLst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6876256" y="2564904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>
                <a:solidFill>
                  <a:schemeClr val="bg1"/>
                </a:solidFill>
              </a:rPr>
              <a:t>EHR</a:t>
            </a:r>
            <a:br>
              <a:rPr lang="en-GB" sz="1200" b="0" dirty="0" smtClean="0">
                <a:solidFill>
                  <a:schemeClr val="bg1"/>
                </a:solidFill>
              </a:rPr>
            </a:br>
            <a:r>
              <a:rPr lang="en-GB" sz="1200" b="0" dirty="0" smtClean="0">
                <a:solidFill>
                  <a:schemeClr val="bg1"/>
                </a:solidFill>
              </a:rPr>
              <a:t>admin</a:t>
            </a:r>
            <a:endParaRPr lang="en-GB" sz="1100" b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 flipV="1">
            <a:off x="7164288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323528" y="2564904"/>
            <a:ext cx="648072" cy="504056"/>
          </a:xfrm>
          <a:prstGeom prst="rect">
            <a:avLst/>
          </a:prstGeom>
          <a:solidFill>
            <a:srgbClr val="D6E7FE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Rule</a:t>
            </a:r>
            <a:br>
              <a:rPr lang="en-GB" sz="1200" b="0" dirty="0" smtClean="0"/>
            </a:br>
            <a:r>
              <a:rPr lang="en-GB" sz="1200" b="0" dirty="0" smtClean="0"/>
              <a:t>Engine</a:t>
            </a:r>
            <a:endParaRPr lang="en-GB" sz="1200" b="0" dirty="0"/>
          </a:p>
        </p:txBody>
      </p:sp>
      <p:cxnSp>
        <p:nvCxnSpPr>
          <p:cNvPr id="143" name="Straight Arrow Connector 142"/>
          <p:cNvCxnSpPr/>
          <p:nvPr/>
        </p:nvCxnSpPr>
        <p:spPr bwMode="auto">
          <a:xfrm flipV="1">
            <a:off x="611560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Flowchart: Multidocument 176"/>
          <p:cNvSpPr/>
          <p:nvPr/>
        </p:nvSpPr>
        <p:spPr bwMode="auto">
          <a:xfrm>
            <a:off x="7236296" y="5805264"/>
            <a:ext cx="648072" cy="648072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Ehr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Extract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7524328" y="2564904"/>
            <a:ext cx="576064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0" dirty="0" smtClean="0"/>
              <a:t>Extract Mgr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1" name="Straight Arrow Connector 190"/>
          <p:cNvCxnSpPr/>
          <p:nvPr/>
        </p:nvCxnSpPr>
        <p:spPr bwMode="auto">
          <a:xfrm flipV="1">
            <a:off x="7812360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6" name="Rectangle 195"/>
          <p:cNvSpPr/>
          <p:nvPr/>
        </p:nvSpPr>
        <p:spPr bwMode="auto">
          <a:xfrm>
            <a:off x="7524328" y="3106784"/>
            <a:ext cx="576064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0" dirty="0" smtClean="0"/>
              <a:t>Log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1" name="Can 200"/>
          <p:cNvSpPr/>
          <p:nvPr/>
        </p:nvSpPr>
        <p:spPr bwMode="auto">
          <a:xfrm>
            <a:off x="6732240" y="5229200"/>
            <a:ext cx="576064" cy="576064"/>
          </a:xfrm>
          <a:prstGeom prst="can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EHR</a:t>
            </a:r>
            <a:b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Archive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660232" y="4153290"/>
            <a:ext cx="720080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1200" b="0" dirty="0" smtClean="0"/>
              <a:t>Archiving</a:t>
            </a:r>
            <a:endParaRPr lang="en-GB" sz="1200" b="0" dirty="0"/>
          </a:p>
        </p:txBody>
      </p:sp>
      <p:cxnSp>
        <p:nvCxnSpPr>
          <p:cNvPr id="204" name="Elbow Connector 203"/>
          <p:cNvCxnSpPr>
            <a:stCxn id="202" idx="2"/>
            <a:endCxn id="201" idx="1"/>
          </p:cNvCxnSpPr>
          <p:nvPr/>
        </p:nvCxnSpPr>
        <p:spPr bwMode="auto">
          <a:xfrm rot="5400000">
            <a:off x="6698341" y="4907269"/>
            <a:ext cx="643862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Elbow Connector 207"/>
          <p:cNvCxnSpPr>
            <a:stCxn id="202" idx="0"/>
            <a:endCxn id="117" idx="2"/>
          </p:cNvCxnSpPr>
          <p:nvPr/>
        </p:nvCxnSpPr>
        <p:spPr bwMode="auto">
          <a:xfrm rot="5400000" flipH="1" flipV="1">
            <a:off x="6550115" y="3539117"/>
            <a:ext cx="1084330" cy="144016"/>
          </a:xfrm>
          <a:prstGeom prst="bentConnector3">
            <a:avLst>
              <a:gd name="adj1" fmla="val 27933"/>
            </a:avLst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arrow" w="med" len="med"/>
            <a:tailEnd type="none"/>
          </a:ln>
          <a:effectLst/>
        </p:spPr>
      </p:cxnSp>
      <p:cxnSp>
        <p:nvCxnSpPr>
          <p:cNvPr id="211" name="Elbow Connector 210"/>
          <p:cNvCxnSpPr>
            <a:stCxn id="180" idx="0"/>
            <a:endCxn id="117" idx="2"/>
          </p:cNvCxnSpPr>
          <p:nvPr/>
        </p:nvCxnSpPr>
        <p:spPr bwMode="auto">
          <a:xfrm rot="5400000" flipH="1" flipV="1">
            <a:off x="6208077" y="3197079"/>
            <a:ext cx="1084330" cy="828092"/>
          </a:xfrm>
          <a:prstGeom prst="bentConnector3">
            <a:avLst>
              <a:gd name="adj1" fmla="val 28721"/>
            </a:avLst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arrow" w="med" len="med"/>
            <a:tailEnd type="none"/>
          </a:ln>
          <a:effectLst/>
        </p:spPr>
      </p:cxnSp>
      <p:sp>
        <p:nvSpPr>
          <p:cNvPr id="222" name="TextBox 221"/>
          <p:cNvSpPr txBox="1"/>
          <p:nvPr/>
        </p:nvSpPr>
        <p:spPr>
          <a:xfrm>
            <a:off x="5130972" y="2564904"/>
            <a:ext cx="576064" cy="648072"/>
          </a:xfrm>
          <a:prstGeom prst="rect">
            <a:avLst/>
          </a:prstGeom>
          <a:solidFill>
            <a:srgbClr val="0070C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>
                <a:solidFill>
                  <a:schemeClr val="bg1"/>
                </a:solidFill>
              </a:rPr>
              <a:t>Orders/</a:t>
            </a:r>
            <a:br>
              <a:rPr lang="en-GB" sz="1200" b="0" dirty="0" smtClean="0">
                <a:solidFill>
                  <a:schemeClr val="bg1"/>
                </a:solidFill>
              </a:rPr>
            </a:br>
            <a:r>
              <a:rPr lang="en-GB" sz="1200" b="0" dirty="0" smtClean="0">
                <a:solidFill>
                  <a:schemeClr val="bg1"/>
                </a:solidFill>
              </a:rPr>
              <a:t>data</a:t>
            </a:r>
            <a:br>
              <a:rPr lang="en-GB" sz="1200" b="0" dirty="0" smtClean="0">
                <a:solidFill>
                  <a:schemeClr val="bg1"/>
                </a:solidFill>
              </a:rPr>
            </a:br>
            <a:r>
              <a:rPr lang="en-GB" sz="1200" b="0" dirty="0" smtClean="0">
                <a:solidFill>
                  <a:schemeClr val="bg1"/>
                </a:solidFill>
              </a:rPr>
              <a:t>import</a:t>
            </a:r>
            <a:endParaRPr lang="en-GB" sz="1200" b="0" dirty="0">
              <a:solidFill>
                <a:schemeClr val="bg1"/>
              </a:solidFill>
            </a:endParaRPr>
          </a:p>
        </p:txBody>
      </p:sp>
      <p:cxnSp>
        <p:nvCxnSpPr>
          <p:cNvPr id="223" name="Straight Arrow Connector 222"/>
          <p:cNvCxnSpPr/>
          <p:nvPr/>
        </p:nvCxnSpPr>
        <p:spPr bwMode="auto">
          <a:xfrm flipV="1">
            <a:off x="5455008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8" name="Straight Arrow Connector 277"/>
          <p:cNvCxnSpPr/>
          <p:nvPr/>
        </p:nvCxnSpPr>
        <p:spPr bwMode="auto">
          <a:xfrm flipV="1">
            <a:off x="3995936" y="2348880"/>
            <a:ext cx="0" cy="2160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Can 98"/>
          <p:cNvSpPr/>
          <p:nvPr/>
        </p:nvSpPr>
        <p:spPr bwMode="auto">
          <a:xfrm>
            <a:off x="2284836" y="5237746"/>
            <a:ext cx="847004" cy="567518"/>
          </a:xfrm>
          <a:prstGeom prst="can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b="0" dirty="0" smtClean="0"/>
              <a:t>Medications</a:t>
            </a:r>
            <a:br>
              <a:rPr lang="en-GB" sz="1100" b="0" dirty="0" smtClean="0"/>
            </a:br>
            <a:r>
              <a:rPr lang="en-GB" sz="1100" b="0" dirty="0" smtClean="0"/>
              <a:t>database</a:t>
            </a:r>
          </a:p>
        </p:txBody>
      </p:sp>
      <p:sp>
        <p:nvSpPr>
          <p:cNvPr id="101" name="Can 100"/>
          <p:cNvSpPr/>
          <p:nvPr/>
        </p:nvSpPr>
        <p:spPr bwMode="auto">
          <a:xfrm>
            <a:off x="1547664" y="5229200"/>
            <a:ext cx="648072" cy="576064"/>
          </a:xfrm>
          <a:prstGeom prst="can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b="0" dirty="0" smtClean="0"/>
              <a:t>Provider Registry</a:t>
            </a:r>
          </a:p>
        </p:txBody>
      </p:sp>
      <p:sp>
        <p:nvSpPr>
          <p:cNvPr id="104" name="Can 103"/>
          <p:cNvSpPr/>
          <p:nvPr/>
        </p:nvSpPr>
        <p:spPr bwMode="auto">
          <a:xfrm>
            <a:off x="827584" y="5229200"/>
            <a:ext cx="648072" cy="720080"/>
          </a:xfrm>
          <a:prstGeom prst="can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b="0" dirty="0" smtClean="0"/>
              <a:t>Patient Registry/ MPI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179512" y="1628800"/>
            <a:ext cx="6984776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869160"/>
            <a:ext cx="6768752" cy="288032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/>
              <a:t>Interoperability Bus</a:t>
            </a:r>
            <a:endParaRPr lang="en-GB" sz="1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157192"/>
            <a:ext cx="1512168" cy="2880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/>
              <a:t>Data </a:t>
            </a:r>
            <a:endParaRPr lang="en-GB" sz="1400" b="0" dirty="0"/>
          </a:p>
        </p:txBody>
      </p:sp>
      <p:sp>
        <p:nvSpPr>
          <p:cNvPr id="68" name="TextBox 67"/>
          <p:cNvSpPr txBox="1"/>
          <p:nvPr/>
        </p:nvSpPr>
        <p:spPr>
          <a:xfrm>
            <a:off x="251520" y="3933056"/>
            <a:ext cx="6768752" cy="9361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/>
              <a:t>Process / WF Foundation</a:t>
            </a:r>
            <a:endParaRPr lang="en-GB" sz="1400" b="0" dirty="0"/>
          </a:p>
        </p:txBody>
      </p:sp>
      <p:sp>
        <p:nvSpPr>
          <p:cNvPr id="62" name="TextBox 61"/>
          <p:cNvSpPr txBox="1"/>
          <p:nvPr/>
        </p:nvSpPr>
        <p:spPr>
          <a:xfrm>
            <a:off x="1298548" y="4242108"/>
            <a:ext cx="504056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Task</a:t>
            </a:r>
            <a:br>
              <a:rPr lang="en-GB" sz="1200" b="0" dirty="0" smtClean="0"/>
            </a:br>
            <a:r>
              <a:rPr lang="en-GB" sz="1200" b="0" dirty="0" smtClean="0"/>
              <a:t>Mgr</a:t>
            </a:r>
            <a:endParaRPr lang="en-GB" sz="1200" b="0" dirty="0"/>
          </a:p>
        </p:txBody>
      </p:sp>
      <p:sp>
        <p:nvSpPr>
          <p:cNvPr id="69" name="TextBox 68"/>
          <p:cNvSpPr txBox="1"/>
          <p:nvPr/>
        </p:nvSpPr>
        <p:spPr>
          <a:xfrm>
            <a:off x="362444" y="4242108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Process</a:t>
            </a:r>
            <a:br>
              <a:rPr lang="en-GB" sz="1200" b="0" dirty="0" smtClean="0"/>
            </a:br>
            <a:r>
              <a:rPr lang="en-GB" sz="1200" b="0" dirty="0" err="1" smtClean="0"/>
              <a:t>Def’n</a:t>
            </a:r>
            <a:endParaRPr lang="en-GB" sz="1200" b="0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251520" y="3429000"/>
            <a:ext cx="648072" cy="504056"/>
          </a:xfrm>
          <a:prstGeom prst="rect">
            <a:avLst/>
          </a:prstGeom>
          <a:solidFill>
            <a:srgbClr val="FCBEE7"/>
          </a:solidFill>
          <a:ln w="6350" cap="flat" cmpd="sng" algn="ctr">
            <a:solidFill>
              <a:srgbClr val="D2649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Scheduler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1043608" y="3429000"/>
            <a:ext cx="576064" cy="504056"/>
          </a:xfrm>
          <a:prstGeom prst="rect">
            <a:avLst/>
          </a:prstGeom>
          <a:solidFill>
            <a:srgbClr val="FCBEE7"/>
          </a:solidFill>
          <a:ln w="6350" cap="flat" cmpd="sng" algn="ctr">
            <a:solidFill>
              <a:srgbClr val="D2649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Task list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51520" y="5445224"/>
            <a:ext cx="6768752" cy="360040"/>
          </a:xfrm>
          <a:prstGeom prst="rect">
            <a:avLst/>
          </a:prstGeom>
          <a:solidFill>
            <a:srgbClr val="CCFF99"/>
          </a:solidFill>
          <a:ln w="63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External Systems Interface </a:t>
            </a:r>
            <a:r>
              <a:rPr lang="en-GB" sz="1400" b="0" dirty="0" smtClean="0"/>
              <a:t>B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07904" y="5157192"/>
            <a:ext cx="1584176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/>
              <a:t>Knowledge </a:t>
            </a:r>
            <a:endParaRPr lang="en-GB" sz="1400" b="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269132" y="1772816"/>
            <a:ext cx="1008112" cy="504056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 app #1</a:t>
            </a:r>
            <a:b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(ward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nurse)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475656" y="1772816"/>
            <a:ext cx="936104" cy="504056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 app #2</a:t>
            </a:r>
            <a:b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(oncology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627784" y="1772816"/>
            <a:ext cx="936104" cy="504056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 app #3</a:t>
            </a:r>
            <a:b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(ICU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/ presentation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251520" y="2348880"/>
            <a:ext cx="6768752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/>
              <a:t>Presentation Bus</a:t>
            </a:r>
            <a:endParaRPr lang="en-GB" sz="1400" b="0" dirty="0"/>
          </a:p>
        </p:txBody>
      </p:sp>
      <p:sp>
        <p:nvSpPr>
          <p:cNvPr id="89" name="Rectangle 88"/>
          <p:cNvSpPr/>
          <p:nvPr/>
        </p:nvSpPr>
        <p:spPr bwMode="auto">
          <a:xfrm>
            <a:off x="2771800" y="3429000"/>
            <a:ext cx="576064" cy="504056"/>
          </a:xfrm>
          <a:prstGeom prst="rect">
            <a:avLst/>
          </a:prstGeom>
          <a:solidFill>
            <a:srgbClr val="FCBEE7"/>
          </a:solidFill>
          <a:ln w="6350" cap="flat" cmpd="sng" algn="ctr">
            <a:solidFill>
              <a:srgbClr val="D2649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EHR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3491880" y="3429000"/>
            <a:ext cx="648072" cy="504056"/>
          </a:xfrm>
          <a:prstGeom prst="rect">
            <a:avLst/>
          </a:prstGeom>
          <a:solidFill>
            <a:srgbClr val="FCBEE7"/>
          </a:solidFill>
          <a:ln w="6350" cap="flat" cmpd="sng" algn="ctr">
            <a:solidFill>
              <a:srgbClr val="D2649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0" dirty="0" smtClean="0"/>
              <a:t>Order</a:t>
            </a:r>
            <a:br>
              <a:rPr lang="en-GB" sz="1400" b="0" dirty="0" smtClean="0"/>
            </a:br>
            <a:r>
              <a:rPr lang="en-GB" sz="1400" b="0" dirty="0" smtClean="0"/>
              <a:t>Mgt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36296" y="1772816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 smtClean="0">
                <a:solidFill>
                  <a:schemeClr val="accent1">
                    <a:lumMod val="75000"/>
                  </a:schemeClr>
                </a:solidFill>
              </a:rPr>
              <a:t>User / context </a:t>
            </a:r>
            <a:br>
              <a:rPr lang="en-GB" sz="1200" b="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200" b="0" dirty="0" smtClean="0">
                <a:solidFill>
                  <a:schemeClr val="accent1">
                    <a:lumMod val="75000"/>
                  </a:schemeClr>
                </a:solidFill>
              </a:rPr>
              <a:t>-specific apps</a:t>
            </a:r>
            <a:endParaRPr lang="en-GB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36296" y="3409836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>
                <a:solidFill>
                  <a:srgbClr val="D2649E"/>
                </a:solidFill>
              </a:rPr>
              <a:t>Enterprise </a:t>
            </a:r>
            <a:br>
              <a:rPr lang="en-GB" sz="1400" b="0" dirty="0" smtClean="0">
                <a:solidFill>
                  <a:srgbClr val="D2649E"/>
                </a:solidFill>
              </a:rPr>
            </a:br>
            <a:r>
              <a:rPr lang="en-GB" sz="1400" b="0" dirty="0" smtClean="0">
                <a:solidFill>
                  <a:srgbClr val="D2649E"/>
                </a:solidFill>
              </a:rPr>
              <a:t>services</a:t>
            </a:r>
            <a:endParaRPr lang="en-GB" sz="1400" b="0" dirty="0">
              <a:solidFill>
                <a:srgbClr val="D2649E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283968" y="3429000"/>
            <a:ext cx="648072" cy="504056"/>
          </a:xfrm>
          <a:prstGeom prst="rect">
            <a:avLst/>
          </a:prstGeom>
          <a:solidFill>
            <a:srgbClr val="FCBEE7"/>
          </a:solidFill>
          <a:ln w="6350" cap="flat" cmpd="sng" algn="ctr">
            <a:solidFill>
              <a:srgbClr val="D2649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0" dirty="0" smtClean="0"/>
              <a:t>Med. Mgt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49744" y="4242108"/>
            <a:ext cx="792088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Notification</a:t>
            </a:r>
            <a:br>
              <a:rPr lang="en-GB" sz="1200" b="0" dirty="0" smtClean="0"/>
            </a:br>
            <a:r>
              <a:rPr lang="en-GB" sz="1200" b="0" dirty="0" smtClean="0"/>
              <a:t>Mgr</a:t>
            </a:r>
            <a:endParaRPr lang="en-GB" sz="1200" b="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5940152" y="3429000"/>
            <a:ext cx="1080120" cy="504056"/>
          </a:xfrm>
          <a:prstGeom prst="rect">
            <a:avLst/>
          </a:prstGeom>
          <a:solidFill>
            <a:srgbClr val="FCBEE7"/>
          </a:solidFill>
          <a:ln w="6350" cap="flat" cmpd="sng" algn="ctr">
            <a:solidFill>
              <a:srgbClr val="D2649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0" dirty="0" smtClean="0"/>
              <a:t>Re-</a:t>
            </a:r>
            <a:r>
              <a:rPr lang="en-GB" sz="1400" b="0" dirty="0" err="1" smtClean="0"/>
              <a:t>im</a:t>
            </a:r>
            <a:r>
              <a:rPr lang="en-GB" sz="1400" b="0" dirty="0" smtClean="0"/>
              <a:t/>
            </a:r>
            <a:br>
              <a:rPr lang="en-GB" sz="1400" b="0" dirty="0" smtClean="0"/>
            </a:br>
            <a:r>
              <a:rPr lang="en-GB" sz="1400" b="0" dirty="0" err="1" smtClean="0"/>
              <a:t>bursement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77178" y="4254459"/>
            <a:ext cx="1334782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H/R, </a:t>
            </a:r>
            <a:r>
              <a:rPr lang="en-GB" sz="1200" b="0" dirty="0" err="1" smtClean="0"/>
              <a:t>Ent</a:t>
            </a:r>
            <a:r>
              <a:rPr lang="en-GB" sz="1200" b="0" dirty="0" smtClean="0"/>
              <a:t>. model, </a:t>
            </a:r>
            <a:br>
              <a:rPr lang="en-GB" sz="1200" b="0" dirty="0" smtClean="0"/>
            </a:br>
            <a:r>
              <a:rPr lang="en-GB" sz="1200" b="0" dirty="0" smtClean="0"/>
              <a:t>provisioning</a:t>
            </a:r>
            <a:endParaRPr lang="en-GB" sz="12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4317338" y="4254459"/>
            <a:ext cx="104675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Episode </a:t>
            </a:r>
            <a:br>
              <a:rPr lang="en-GB" sz="1200" b="0" dirty="0" smtClean="0"/>
            </a:br>
            <a:r>
              <a:rPr lang="en-GB" sz="1200" b="0" dirty="0" smtClean="0"/>
              <a:t>activity view</a:t>
            </a:r>
            <a:endParaRPr lang="en-GB" sz="1200" b="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3797524" y="1772816"/>
            <a:ext cx="918492" cy="504056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 app #4</a:t>
            </a:r>
            <a:b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(ED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69466" y="4252618"/>
            <a:ext cx="104675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0" dirty="0" smtClean="0"/>
              <a:t>Process synch </a:t>
            </a:r>
            <a:br>
              <a:rPr lang="en-GB" sz="1200" b="0" dirty="0" smtClean="0"/>
            </a:br>
            <a:r>
              <a:rPr lang="en-GB" sz="1200" b="0" dirty="0" smtClean="0"/>
              <a:t>/ coordination</a:t>
            </a:r>
            <a:endParaRPr lang="en-GB" sz="1200" b="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1763688" y="3429000"/>
            <a:ext cx="864096" cy="504056"/>
          </a:xfrm>
          <a:prstGeom prst="rect">
            <a:avLst/>
          </a:prstGeom>
          <a:solidFill>
            <a:srgbClr val="FCBEE7"/>
          </a:solidFill>
          <a:ln w="6350" cap="flat" cmpd="sng" algn="ctr">
            <a:solidFill>
              <a:srgbClr val="D2649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Patient Pathway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48064" y="3429000"/>
            <a:ext cx="648072" cy="504056"/>
          </a:xfrm>
          <a:prstGeom prst="rect">
            <a:avLst/>
          </a:prstGeom>
          <a:solidFill>
            <a:srgbClr val="FCBEE7"/>
          </a:solidFill>
          <a:ln w="6350" cap="flat" cmpd="sng" algn="ctr">
            <a:solidFill>
              <a:srgbClr val="D2649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0" dirty="0" smtClean="0"/>
              <a:t>Pharmacy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6296" y="4201924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br>
              <a:rPr lang="en-GB" sz="1400" b="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400" b="0" dirty="0" smtClean="0">
                <a:solidFill>
                  <a:schemeClr val="accent5">
                    <a:lumMod val="50000"/>
                  </a:schemeClr>
                </a:solidFill>
              </a:rPr>
              <a:t>services</a:t>
            </a:r>
            <a:endParaRPr lang="en-GB" sz="14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949652" y="1772816"/>
            <a:ext cx="918492" cy="504056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 app #5</a:t>
            </a:r>
            <a:b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(pathology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084168" y="1772816"/>
            <a:ext cx="936104" cy="504056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 app #N (etc</a:t>
            </a:r>
            <a:r>
              <a:rPr kumimoji="0" lang="en-GB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79712" y="5157192"/>
            <a:ext cx="1512168" cy="28803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/>
              <a:t>Services</a:t>
            </a:r>
            <a:endParaRPr lang="en-GB" sz="1400" b="0" dirty="0"/>
          </a:p>
        </p:txBody>
      </p:sp>
      <p:sp>
        <p:nvSpPr>
          <p:cNvPr id="57" name="TextBox 56"/>
          <p:cNvSpPr txBox="1"/>
          <p:nvPr/>
        </p:nvSpPr>
        <p:spPr>
          <a:xfrm>
            <a:off x="5436096" y="5157192"/>
            <a:ext cx="1584176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/>
              <a:t>Services</a:t>
            </a:r>
            <a:endParaRPr lang="en-GB" sz="1400" b="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123728" y="1124744"/>
            <a:ext cx="720080" cy="360040"/>
          </a:xfrm>
          <a:prstGeom prst="rect">
            <a:avLst/>
          </a:prstGeom>
          <a:noFill/>
          <a:ln w="63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Browser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059832" y="1124744"/>
            <a:ext cx="720080" cy="360040"/>
          </a:xfrm>
          <a:prstGeom prst="rect">
            <a:avLst/>
          </a:prstGeom>
          <a:noFill/>
          <a:ln w="63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Browser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3995936" y="1124744"/>
            <a:ext cx="864096" cy="360040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Mobile Phone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004048" y="1124744"/>
            <a:ext cx="648072" cy="360040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Tablet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23528" y="1124744"/>
            <a:ext cx="648072" cy="360040"/>
          </a:xfrm>
          <a:prstGeom prst="rect">
            <a:avLst/>
          </a:prstGeom>
          <a:noFill/>
          <a:ln w="63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Native display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1520" y="3140968"/>
            <a:ext cx="6768752" cy="288032"/>
          </a:xfrm>
          <a:prstGeom prst="rect">
            <a:avLst/>
          </a:prstGeom>
          <a:solidFill>
            <a:srgbClr val="D2649E"/>
          </a:solidFill>
          <a:ln>
            <a:solidFill>
              <a:srgbClr val="D2649E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b="0" dirty="0" smtClean="0"/>
              <a:t>Enterprise Service Bus</a:t>
            </a:r>
            <a:endParaRPr lang="en-GB" sz="1400" b="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1547664" y="2636912"/>
            <a:ext cx="129614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0" dirty="0" smtClean="0"/>
              <a:t>Browser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rendering engine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4067944" y="2636912"/>
            <a:ext cx="720080" cy="504056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View manager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860032" y="2636912"/>
            <a:ext cx="792088" cy="504056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Context manager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987824" y="2636912"/>
            <a:ext cx="936104" cy="504056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Form Repository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796136" y="2636912"/>
            <a:ext cx="792088" cy="504056"/>
          </a:xfrm>
          <a:prstGeom prst="rect">
            <a:avLst/>
          </a:prstGeom>
          <a:solidFill>
            <a:srgbClr val="EDF22A"/>
          </a:solidFill>
          <a:ln w="63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Mobile device I/F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51520" y="2636912"/>
            <a:ext cx="122413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0" dirty="0" smtClean="0"/>
              <a:t>Native 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rendering engine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1115616" y="1124744"/>
            <a:ext cx="648072" cy="360040"/>
          </a:xfrm>
          <a:prstGeom prst="rect">
            <a:avLst/>
          </a:prstGeom>
          <a:noFill/>
          <a:ln w="635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Native display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868144" y="1124744"/>
            <a:ext cx="1152128" cy="360040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Special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Masterdraft">
  <a:themeElements>
    <a:clrScheme name="OceanMasterdraft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ceanMasterdraf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ceanMasterdraft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Masterdraft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Masterdraft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Masterdraft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Masterdraft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Masterdraft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Masterdraft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Masterdraft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Masterdraft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eanMasterdraft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openEhrReferenceModel</Template>
  <TotalTime>15845</TotalTime>
  <Words>249</Words>
  <Application>Microsoft Office PowerPoint</Application>
  <PresentationFormat>On-screen Show (4:3)</PresentationFormat>
  <Paragraphs>150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OceanMasterdraft</vt:lpstr>
      <vt:lpstr>EHR platform diagrams</vt:lpstr>
      <vt:lpstr>Components</vt:lpstr>
      <vt:lpstr>Slide 3</vt:lpstr>
      <vt:lpstr>General eopenEHR Platform</vt:lpstr>
      <vt:lpstr>Application /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openEHR: a healthcare computing platform for the future</dc:title>
  <dc:creator>Sam Heard</dc:creator>
  <cp:lastModifiedBy>Thomas</cp:lastModifiedBy>
  <cp:revision>372</cp:revision>
  <dcterms:created xsi:type="dcterms:W3CDTF">2006-08-07T05:23:58Z</dcterms:created>
  <dcterms:modified xsi:type="dcterms:W3CDTF">2013-06-12T15:06:05Z</dcterms:modified>
</cp:coreProperties>
</file>