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6" r:id="rId2"/>
    <p:sldId id="285" r:id="rId3"/>
    <p:sldId id="30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9900"/>
    <a:srgbClr val="0033CC"/>
    <a:srgbClr val="FF00FF"/>
    <a:srgbClr val="008000"/>
    <a:srgbClr val="000099"/>
    <a:srgbClr val="006600"/>
    <a:srgbClr val="E5F3FF"/>
    <a:srgbClr val="E6EAFE"/>
    <a:srgbClr val="D6E7F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6" autoAdjust="0"/>
    <p:restoredTop sz="94599" autoAdjust="0"/>
  </p:normalViewPr>
  <p:slideViewPr>
    <p:cSldViewPr>
      <p:cViewPr varScale="1">
        <p:scale>
          <a:sx n="111" d="100"/>
          <a:sy n="111" d="100"/>
        </p:scale>
        <p:origin x="-9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"/>
    </p:cViewPr>
  </p:sorterViewPr>
  <p:notesViewPr>
    <p:cSldViewPr>
      <p:cViewPr varScale="1">
        <p:scale>
          <a:sx n="63" d="100"/>
          <a:sy n="63" d="100"/>
        </p:scale>
        <p:origin x="-2454" y="-12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5FB5A5B-E2BB-4ED6-A2F9-45A4568354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68BDF-49CE-4995-BC32-6CCEBB2717C9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084F7F-D46C-402A-A63A-74B75CC682B7}" type="datetime1">
              <a:rPr lang="en-US" altLang="en-US" smtClean="0"/>
              <a:pPr/>
              <a:t>6/22/2012</a:t>
            </a:fld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229431" y="6407944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en-US" dirty="0" smtClean="0"/>
              <a:t>Copyright 2012 Ocean Informatics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70CD5-4952-4485-96D2-F3725212C0B7}" type="datetime1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Copyright 2012 Ocean Informatics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3483F56B-AD23-4686-85D1-BFC8D7877F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D4330-623A-4D33-8CCF-E0782D9B6E48}" type="datetime1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Copyright 2012 Ocean Informatics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3BD48242-FDEF-4C7B-80F7-98D9F173A11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40769"/>
            <a:ext cx="8212112" cy="4955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2633E4-D08F-45BC-8069-1CEF4516D73F}" type="datetimeFigureOut">
              <a:rPr lang="en-US"/>
              <a:pPr>
                <a:defRPr/>
              </a:pPr>
              <a:t>6/22/2012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960240-C77E-40BA-9441-6D16FD956C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AEC688-D5A5-4424-B8A7-D3A74DB9866D}" type="datetime1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dirty="0" smtClean="0"/>
              <a:t>Copyright 2012 Ocean Informatics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CC398196-1D98-478D-A662-CF51F304517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3872D-C4F7-4825-8295-139F09A3E4DF}" type="datetime1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dirty="0" smtClean="0"/>
              <a:t>Copyright 2012 Ocean Informatics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A07B684D-090E-4CBA-9E2E-B417074A2B7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5BD4B-069F-4784-BF72-C07C1272AE76}" type="datetime1">
              <a:rPr lang="en-US" smtClean="0"/>
              <a:pPr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Copyright 2012 Ocean Informatics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B81155DA-E501-48A1-BFFF-BD2EC86249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2948C-5C00-48E2-AF00-FE3F7473A8F8}" type="datetime1">
              <a:rPr lang="en-US" smtClean="0"/>
              <a:pPr/>
              <a:t>6/22/2012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Copyright 2012 Ocean Informatics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108C22A8-B74B-438E-B10E-3D16E9E897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BB8E5-2C96-45EF-B9F9-4F387C5149E7}" type="datetime1">
              <a:rPr lang="en-US" smtClean="0"/>
              <a:pPr/>
              <a:t>6/22/2012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Copyright 2012 Ocean Informatics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C6B24C78-8910-4712-8C46-A3D2138D5D1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A191E0-6AC7-4E93-B58F-0DB795C620E8}" type="datetime1">
              <a:rPr lang="en-US" smtClean="0"/>
              <a:pPr/>
              <a:t>6/22/2012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dirty="0" smtClean="0"/>
              <a:t>Copyright 2012 Ocean Informatics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89B555C5-BEE9-4830-B08F-137223925D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848863-2067-499E-9C57-985F9B99BDFB}" type="datetime1">
              <a:rPr lang="en-US" smtClean="0"/>
              <a:pPr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Copyright 2012 Ocean Informatics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DBF6D21E-EA22-4859-9A1F-FE85ECA96C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B05ADC-F568-4678-8EF8-05F008490BD8}" type="datetime1">
              <a:rPr lang="en-US" smtClean="0">
                <a:solidFill>
                  <a:schemeClr val="tx1"/>
                </a:solidFill>
              </a:rPr>
              <a:pPr/>
              <a:t>6/22/2012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smtClean="0">
                <a:solidFill>
                  <a:schemeClr val="tx1"/>
                </a:solidFill>
              </a:rPr>
              <a:t>Copyright 2012 Ocean Informatics</a:t>
            </a:r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ED2EB58F-1581-41E1-94BF-4CD61A5459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28E0A5-3157-4457-B16F-701CA87BE493}" type="datetime1">
              <a:rPr lang="en-US" smtClean="0"/>
              <a:pPr/>
              <a:t>6/22/2012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en-US" dirty="0" smtClean="0"/>
              <a:t>Copyright 2012 Ocean Informatics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endParaRPr lang="en-US" altLang="en-US" smtClean="0"/>
          </a:p>
          <a:p>
            <a:r>
              <a:rPr lang="en-US" altLang="en-US" smtClean="0"/>
              <a:t>9.</a:t>
            </a:r>
            <a:fld id="{6CD54BC0-F2F1-4F05-9884-9855AD75CE1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6" name="Picture 15" descr="OI_full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028385" y="6354503"/>
            <a:ext cx="1115616" cy="5034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4744"/>
            <a:ext cx="7772400" cy="1829761"/>
          </a:xfrm>
        </p:spPr>
        <p:txBody>
          <a:bodyPr/>
          <a:lstStyle/>
          <a:p>
            <a:pPr algn="ctr"/>
            <a:r>
              <a:rPr lang="en-US" sz="4400" dirty="0" smtClean="0"/>
              <a:t>The openEHR </a:t>
            </a:r>
            <a:br>
              <a:rPr lang="en-US" sz="4400" dirty="0" smtClean="0"/>
            </a:br>
            <a:r>
              <a:rPr lang="en-US" sz="4400" dirty="0" smtClean="0"/>
              <a:t>Technology </a:t>
            </a:r>
            <a:r>
              <a:rPr lang="en-US" sz="4400" dirty="0" smtClean="0"/>
              <a:t>Ecosystem</a:t>
            </a:r>
            <a:endParaRPr lang="en-US" sz="4000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3356992"/>
            <a:ext cx="3298825" cy="936104"/>
          </a:xfrm>
        </p:spPr>
        <p:txBody>
          <a:bodyPr>
            <a:normAutofit/>
          </a:bodyPr>
          <a:lstStyle/>
          <a:p>
            <a:pPr algn="l"/>
            <a:r>
              <a:rPr lang="en-GB" sz="1900" smtClean="0"/>
              <a:t>June </a:t>
            </a:r>
            <a:r>
              <a:rPr lang="en-GB" sz="1900" dirty="0" smtClean="0"/>
              <a:t>2012</a:t>
            </a:r>
          </a:p>
        </p:txBody>
      </p:sp>
      <p:pic>
        <p:nvPicPr>
          <p:cNvPr id="4" name="Picture 3" descr="OI_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3212976"/>
            <a:ext cx="2123728" cy="95847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2012 Ocean Informatics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/>
          <a:lstStyle/>
          <a:p>
            <a:r>
              <a:rPr lang="en-GB" dirty="0" smtClean="0"/>
              <a:t>openEHR ecosystem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39552" y="1586409"/>
            <a:ext cx="1368152" cy="936104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6600"/>
                </a:solidFill>
              </a:rPr>
              <a:t>Archetype</a:t>
            </a:r>
            <a:br>
              <a:rPr lang="en-GB" sz="1200" dirty="0" smtClean="0">
                <a:solidFill>
                  <a:srgbClr val="006600"/>
                </a:solidFill>
              </a:rPr>
            </a:br>
            <a:r>
              <a:rPr lang="en-GB" sz="1200" dirty="0" smtClean="0">
                <a:solidFill>
                  <a:srgbClr val="006600"/>
                </a:solidFill>
              </a:rPr>
              <a:t>Modelling </a:t>
            </a:r>
            <a:r>
              <a:rPr lang="en-GB" sz="1200" dirty="0" smtClean="0">
                <a:solidFill>
                  <a:srgbClr val="006600"/>
                </a:solidFill>
              </a:rPr>
              <a:t>Tool</a:t>
            </a:r>
            <a:endParaRPr lang="en-GB" sz="1200" dirty="0">
              <a:solidFill>
                <a:srgbClr val="0066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23728" y="1586409"/>
            <a:ext cx="1224136" cy="936104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6600"/>
                </a:solidFill>
              </a:rPr>
              <a:t>Template</a:t>
            </a:r>
            <a:br>
              <a:rPr lang="en-GB" sz="1200" dirty="0" smtClean="0">
                <a:solidFill>
                  <a:srgbClr val="006600"/>
                </a:solidFill>
              </a:rPr>
            </a:br>
            <a:r>
              <a:rPr lang="en-GB" sz="1200" dirty="0" smtClean="0">
                <a:solidFill>
                  <a:srgbClr val="006600"/>
                </a:solidFill>
              </a:rPr>
              <a:t>Modelling </a:t>
            </a:r>
            <a:r>
              <a:rPr lang="en-GB" sz="1200" dirty="0" smtClean="0">
                <a:solidFill>
                  <a:srgbClr val="006600"/>
                </a:solidFill>
              </a:rPr>
              <a:t>Tool</a:t>
            </a:r>
            <a:endParaRPr lang="en-GB" sz="1200" dirty="0">
              <a:solidFill>
                <a:srgbClr val="0066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7544" y="1052736"/>
            <a:ext cx="2499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Modelling Tools</a:t>
            </a:r>
            <a:endParaRPr lang="en-GB" sz="2400" dirty="0"/>
          </a:p>
        </p:txBody>
      </p:sp>
      <p:sp>
        <p:nvSpPr>
          <p:cNvPr id="62" name="Rounded Rectangle 61"/>
          <p:cNvSpPr/>
          <p:nvPr/>
        </p:nvSpPr>
        <p:spPr>
          <a:xfrm>
            <a:off x="467544" y="4826769"/>
            <a:ext cx="2952328" cy="72008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Repository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67544" y="4106689"/>
            <a:ext cx="936104" cy="648072"/>
          </a:xfrm>
          <a:prstGeom prst="roundRect">
            <a:avLst/>
          </a:prstGeom>
          <a:solidFill>
            <a:srgbClr val="CCFF99"/>
          </a:solidFill>
          <a:ln>
            <a:solidFill>
              <a:srgbClr val="CCFF9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Model Mgt Tool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475656" y="4106689"/>
            <a:ext cx="936104" cy="648072"/>
          </a:xfrm>
          <a:prstGeom prst="roundRect">
            <a:avLst/>
          </a:prstGeom>
          <a:solidFill>
            <a:srgbClr val="CCFF99"/>
          </a:solidFill>
          <a:ln>
            <a:solidFill>
              <a:srgbClr val="CCFF9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Model Mgt Tool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83768" y="4106689"/>
            <a:ext cx="936104" cy="648072"/>
          </a:xfrm>
          <a:prstGeom prst="roundRect">
            <a:avLst/>
          </a:prstGeom>
          <a:solidFill>
            <a:srgbClr val="CCFF99"/>
          </a:solidFill>
          <a:ln>
            <a:solidFill>
              <a:srgbClr val="CCFF99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Model Mgt Tool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1259632" y="2738537"/>
            <a:ext cx="288032" cy="108012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496" y="2954561"/>
            <a:ext cx="1268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Archetypes,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Subsets,</a:t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860032" y="1658417"/>
            <a:ext cx="1296144" cy="7920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Application Development</a:t>
            </a:r>
            <a:b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Tool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08972" y="2162473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</a:p>
          <a:p>
            <a:pPr algn="ct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716016" y="5343599"/>
            <a:ext cx="72008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CDR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716016" y="4839543"/>
            <a:ext cx="936104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svc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724128" y="4839543"/>
            <a:ext cx="936104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svc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732240" y="4839543"/>
            <a:ext cx="936104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svc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64088" y="6063679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Deployment</a:t>
            </a:r>
            <a:endParaRPr lang="en-GB" sz="2400" dirty="0"/>
          </a:p>
        </p:txBody>
      </p:sp>
      <p:sp>
        <p:nvSpPr>
          <p:cNvPr id="82" name="Down Arrow 81"/>
          <p:cNvSpPr/>
          <p:nvPr/>
        </p:nvSpPr>
        <p:spPr>
          <a:xfrm>
            <a:off x="5796136" y="2738536"/>
            <a:ext cx="288032" cy="90648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16200000">
            <a:off x="3941020" y="4106689"/>
            <a:ext cx="360040" cy="79208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716016" y="4479503"/>
            <a:ext cx="720080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svc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508104" y="4479503"/>
            <a:ext cx="648072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svc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948264" y="4479503"/>
            <a:ext cx="720080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svc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228184" y="4479503"/>
            <a:ext cx="648072" cy="2160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svc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716016" y="3975447"/>
            <a:ext cx="576064" cy="216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364088" y="3975447"/>
            <a:ext cx="504056" cy="216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164288" y="3975447"/>
            <a:ext cx="504056" cy="216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588224" y="3975447"/>
            <a:ext cx="504056" cy="216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940152" y="3975447"/>
            <a:ext cx="576064" cy="216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51767" y="4754761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Certified</a:t>
            </a: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35415" y="2780928"/>
            <a:ext cx="1398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>
                <a:solidFill>
                  <a:schemeClr val="bg1">
                    <a:lumMod val="50000"/>
                  </a:schemeClr>
                </a:solidFill>
              </a:rPr>
              <a:t>App </a:t>
            </a:r>
            <a:r>
              <a:rPr lang="en-GB" sz="1400" b="0" dirty="0" smtClean="0">
                <a:solidFill>
                  <a:schemeClr val="bg1">
                    <a:lumMod val="50000"/>
                  </a:schemeClr>
                </a:solidFill>
              </a:rPr>
              <a:t>forms, </a:t>
            </a:r>
            <a:r>
              <a:rPr lang="en-GB" sz="1400" b="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14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400" b="0" dirty="0" smtClean="0">
                <a:solidFill>
                  <a:schemeClr val="bg1">
                    <a:lumMod val="50000"/>
                  </a:schemeClr>
                </a:solidFill>
              </a:rPr>
              <a:t>Message </a:t>
            </a:r>
            <a:r>
              <a:rPr lang="en-GB" sz="1400" b="0" dirty="0" err="1" smtClean="0">
                <a:solidFill>
                  <a:schemeClr val="bg1">
                    <a:lumMod val="50000"/>
                  </a:schemeClr>
                </a:solidFill>
              </a:rPr>
              <a:t>defs</a:t>
            </a:r>
            <a:r>
              <a:rPr lang="en-GB" sz="1400" b="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br>
              <a:rPr lang="en-GB" sz="14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400" b="0" dirty="0" smtClean="0">
                <a:solidFill>
                  <a:schemeClr val="bg1">
                    <a:lumMod val="50000"/>
                  </a:schemeClr>
                </a:solidFill>
              </a:rPr>
              <a:t>Query </a:t>
            </a:r>
            <a:r>
              <a:rPr lang="en-GB" sz="1400" b="0" dirty="0" err="1" smtClean="0">
                <a:solidFill>
                  <a:schemeClr val="bg1">
                    <a:lumMod val="50000"/>
                  </a:schemeClr>
                </a:solidFill>
              </a:rPr>
              <a:t>defs</a:t>
            </a:r>
            <a:endParaRPr lang="en-GB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 flipV="1">
            <a:off x="2771800" y="2738537"/>
            <a:ext cx="288032" cy="108012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300192" y="1658417"/>
            <a:ext cx="1296144" cy="7920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Application Development</a:t>
            </a:r>
            <a:b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sz="1200" dirty="0" smtClean="0">
                <a:solidFill>
                  <a:schemeClr val="accent4">
                    <a:lumMod val="75000"/>
                  </a:schemeClr>
                </a:solidFill>
              </a:rPr>
              <a:t>Tool</a:t>
            </a:r>
            <a:endParaRPr lang="en-GB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660232" y="5343599"/>
            <a:ext cx="1008112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err="1" smtClean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Termin-ol</a:t>
            </a:r>
            <a:r>
              <a:rPr lang="en-GB" sz="1800" dirty="0" err="1" smtClean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ogy</a:t>
            </a:r>
            <a:endParaRPr lang="en-GB" sz="1800" dirty="0">
              <a:solidFill>
                <a:schemeClr val="accent4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54474" y="5343599"/>
            <a:ext cx="1008112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Demo</a:t>
            </a:r>
            <a:b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graphics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 rot="5400000" flipV="1">
            <a:off x="3977024" y="1406389"/>
            <a:ext cx="360040" cy="1152128"/>
          </a:xfrm>
          <a:prstGeom prst="downArrow">
            <a:avLst>
              <a:gd name="adj1" fmla="val 50000"/>
              <a:gd name="adj2" fmla="val 713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91680" y="3026569"/>
            <a:ext cx="111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6" y="1124744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Implementation Tools</a:t>
            </a:r>
            <a:endParaRPr lang="en-GB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67544" y="5546849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Model Management</a:t>
            </a:r>
            <a:endParaRPr lang="en-GB" sz="2400" dirty="0"/>
          </a:p>
        </p:txBody>
      </p:sp>
      <p:sp>
        <p:nvSpPr>
          <p:cNvPr id="97" name="Isosceles Triangle 96"/>
          <p:cNvSpPr/>
          <p:nvPr/>
        </p:nvSpPr>
        <p:spPr>
          <a:xfrm>
            <a:off x="3508972" y="1442393"/>
            <a:ext cx="288032" cy="288032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8" name="Isosceles Triangle 97"/>
          <p:cNvSpPr/>
          <p:nvPr/>
        </p:nvSpPr>
        <p:spPr>
          <a:xfrm>
            <a:off x="3941020" y="1442393"/>
            <a:ext cx="288032" cy="288032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9" name="Isosceles Triangle 98"/>
          <p:cNvSpPr/>
          <p:nvPr/>
        </p:nvSpPr>
        <p:spPr>
          <a:xfrm>
            <a:off x="4373068" y="1442393"/>
            <a:ext cx="288032" cy="288032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884368" y="386104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Apps</a:t>
            </a:r>
            <a:endParaRPr lang="en-GB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04317" y="4541058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Services</a:t>
            </a:r>
            <a:endParaRPr lang="en-GB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68344" y="534359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Health Data</a:t>
            </a:r>
            <a:br>
              <a:rPr lang="en-GB" sz="1800" dirty="0" smtClean="0"/>
            </a:br>
            <a:r>
              <a:rPr lang="en-GB" sz="1800" dirty="0" smtClean="0"/>
              <a:t>Persistence</a:t>
            </a:r>
            <a:endParaRPr lang="en-GB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openEhrReferenceModel</Template>
  <TotalTime>13862</TotalTime>
  <Words>63</Words>
  <Application>Microsoft Office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The openEHR  Technology Ecosystem</vt:lpstr>
      <vt:lpstr>openEHR ecosystem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openEHR: a healthcare computing platform for the future</dc:title>
  <dc:creator>Sam Heard</dc:creator>
  <cp:lastModifiedBy>Thomas</cp:lastModifiedBy>
  <cp:revision>258</cp:revision>
  <dcterms:created xsi:type="dcterms:W3CDTF">2006-08-07T05:23:58Z</dcterms:created>
  <dcterms:modified xsi:type="dcterms:W3CDTF">2012-06-22T17:09:03Z</dcterms:modified>
</cp:coreProperties>
</file>