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72" r:id="rId7"/>
    <p:sldId id="259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D47"/>
    <a:srgbClr val="FDF8F1"/>
    <a:srgbClr val="F8E7C4"/>
    <a:srgbClr val="28597A"/>
    <a:srgbClr val="FDFDFD"/>
    <a:srgbClr val="F7F7F7"/>
    <a:srgbClr val="1E6284"/>
    <a:srgbClr val="F9EED3"/>
    <a:srgbClr val="FFFFFF"/>
    <a:srgbClr val="EBA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23" y="3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476672"/>
            <a:ext cx="2520280" cy="1224136"/>
          </a:xfrm>
          <a:prstGeom prst="roundRect">
            <a:avLst/>
          </a:prstGeom>
          <a:solidFill>
            <a:srgbClr val="FDF8F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E7D47"/>
                </a:solidFill>
              </a:rPr>
              <a:t>Board of Governors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Specification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83768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Clinical Models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6016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Software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48264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rgbClr val="28597A"/>
                </a:solidFill>
              </a:rPr>
              <a:t>Localisation</a:t>
            </a:r>
            <a:endParaRPr lang="en-US" sz="2200" b="1" dirty="0">
              <a:solidFill>
                <a:srgbClr val="28597A"/>
              </a:solidFill>
            </a:endParaRP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cxnSp>
        <p:nvCxnSpPr>
          <p:cNvPr id="42" name="Elbow Connector 41"/>
          <p:cNvCxnSpPr>
            <a:stCxn id="15" idx="2"/>
            <a:endCxn id="13" idx="0"/>
          </p:cNvCxnSpPr>
          <p:nvPr/>
        </p:nvCxnSpPr>
        <p:spPr>
          <a:xfrm rot="5400000">
            <a:off x="2213738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2"/>
            <a:endCxn id="30" idx="0"/>
          </p:cNvCxnSpPr>
          <p:nvPr/>
        </p:nvCxnSpPr>
        <p:spPr>
          <a:xfrm rot="5400000">
            <a:off x="3329862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2"/>
            <a:endCxn id="32" idx="0"/>
          </p:cNvCxnSpPr>
          <p:nvPr/>
        </p:nvCxnSpPr>
        <p:spPr>
          <a:xfrm rot="16200000" flipH="1">
            <a:off x="5562110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5" idx="2"/>
            <a:endCxn id="31" idx="0"/>
          </p:cNvCxnSpPr>
          <p:nvPr/>
        </p:nvCxnSpPr>
        <p:spPr>
          <a:xfrm rot="16200000" flipH="1">
            <a:off x="4445986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47864" y="2312876"/>
            <a:ext cx="2520280" cy="1260140"/>
          </a:xfrm>
          <a:prstGeom prst="roundRect">
            <a:avLst/>
          </a:prstGeom>
          <a:solidFill>
            <a:srgbClr val="F8E7C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E7D47"/>
                </a:solidFill>
              </a:rPr>
              <a:t>Management</a:t>
            </a:r>
          </a:p>
          <a:p>
            <a:pPr algn="ctr"/>
            <a:r>
              <a:rPr lang="en-US" sz="2400" b="1" dirty="0">
                <a:solidFill>
                  <a:srgbClr val="DE7D47"/>
                </a:solidFill>
              </a:rPr>
              <a:t>Board</a:t>
            </a:r>
          </a:p>
        </p:txBody>
      </p:sp>
      <p:cxnSp>
        <p:nvCxnSpPr>
          <p:cNvPr id="27" name="Elbow Connector 47"/>
          <p:cNvCxnSpPr>
            <a:stCxn id="4" idx="2"/>
            <a:endCxn id="15" idx="0"/>
          </p:cNvCxnSpPr>
          <p:nvPr/>
        </p:nvCxnSpPr>
        <p:spPr>
          <a:xfrm>
            <a:off x="4608004" y="1700808"/>
            <a:ext cx="0" cy="61206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2"/>
          <p:cNvSpPr/>
          <p:nvPr/>
        </p:nvSpPr>
        <p:spPr>
          <a:xfrm>
            <a:off x="467544" y="1844824"/>
            <a:ext cx="194421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Committee</a:t>
            </a:r>
          </a:p>
        </p:txBody>
      </p:sp>
      <p:sp>
        <p:nvSpPr>
          <p:cNvPr id="37" name="Rectangle 12"/>
          <p:cNvSpPr/>
          <p:nvPr/>
        </p:nvSpPr>
        <p:spPr>
          <a:xfrm>
            <a:off x="467544" y="3032957"/>
            <a:ext cx="1944216" cy="972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Infrastructure Admin</a:t>
            </a:r>
          </a:p>
        </p:txBody>
      </p:sp>
      <p:cxnSp>
        <p:nvCxnSpPr>
          <p:cNvPr id="44" name="Elbow Connector 41"/>
          <p:cNvCxnSpPr>
            <a:stCxn id="15" idx="1"/>
            <a:endCxn id="37" idx="3"/>
          </p:cNvCxnSpPr>
          <p:nvPr/>
        </p:nvCxnSpPr>
        <p:spPr>
          <a:xfrm rot="10800000" flipV="1">
            <a:off x="2411760" y="2942945"/>
            <a:ext cx="936104" cy="576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1"/>
          <p:cNvCxnSpPr>
            <a:stCxn id="15" idx="1"/>
            <a:endCxn id="35" idx="3"/>
          </p:cNvCxnSpPr>
          <p:nvPr/>
        </p:nvCxnSpPr>
        <p:spPr>
          <a:xfrm rot="10800000">
            <a:off x="2411760" y="2312876"/>
            <a:ext cx="936104" cy="6300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2040" y="1196752"/>
            <a:ext cx="3672408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Vendor product</a:t>
            </a:r>
          </a:p>
        </p:txBody>
      </p:sp>
      <p:sp>
        <p:nvSpPr>
          <p:cNvPr id="3" name="Can 2"/>
          <p:cNvSpPr/>
          <p:nvPr/>
        </p:nvSpPr>
        <p:spPr>
          <a:xfrm>
            <a:off x="5436096" y="4797152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EHR, Demographics</a:t>
            </a:r>
          </a:p>
        </p:txBody>
      </p:sp>
      <p:sp>
        <p:nvSpPr>
          <p:cNvPr id="4" name="Can 3"/>
          <p:cNvSpPr/>
          <p:nvPr/>
        </p:nvSpPr>
        <p:spPr>
          <a:xfrm>
            <a:off x="611560" y="4509120"/>
            <a:ext cx="2088232" cy="93610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Terminology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11560" y="3140968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71642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6228184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293096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2320" y="4293096"/>
            <a:ext cx="78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36096" y="3140968"/>
            <a:ext cx="2736304" cy="936104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335F"/>
                </a:solidFill>
              </a:rPr>
              <a:t>openEHR</a:t>
            </a:r>
            <a:endParaRPr lang="en-US" sz="2400" b="1" dirty="0">
              <a:solidFill>
                <a:srgbClr val="00335F"/>
              </a:solidFill>
            </a:endParaRPr>
          </a:p>
          <a:p>
            <a:pPr algn="ctr"/>
            <a:r>
              <a:rPr lang="en-US" sz="2400" b="1" dirty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88024" y="3429000"/>
            <a:ext cx="576064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43609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Data capture apps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7625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View, Analysis apps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86814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730830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180" y="30449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Users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07804" y="3284984"/>
            <a:ext cx="576064" cy="288032"/>
          </a:xfrm>
          <a:prstGeom prst="rightArrow">
            <a:avLst/>
          </a:prstGeom>
          <a:solidFill>
            <a:srgbClr val="BADDEE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419872" y="3175464"/>
            <a:ext cx="1296144" cy="792088"/>
          </a:xfrm>
          <a:prstGeom prst="ellipse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transform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825806" y="3573016"/>
            <a:ext cx="576064" cy="2880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251520" y="764704"/>
            <a:ext cx="3024336" cy="2240128"/>
            <a:chOff x="251520" y="548680"/>
            <a:chExt cx="3024336" cy="2240128"/>
          </a:xfrm>
        </p:grpSpPr>
        <p:sp>
          <p:nvSpPr>
            <p:cNvPr id="21" name="Cloud 20"/>
            <p:cNvSpPr/>
            <p:nvPr/>
          </p:nvSpPr>
          <p:spPr>
            <a:xfrm>
              <a:off x="251520" y="548680"/>
              <a:ext cx="3024336" cy="1584176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0070C0"/>
                  </a:solidFill>
                </a:rPr>
                <a:t>International, national clinical experts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403648" y="2212744"/>
              <a:ext cx="432048" cy="576064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436096" y="2596842"/>
            <a:ext cx="2736304" cy="4721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services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63" y="112078"/>
            <a:ext cx="663609" cy="7966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89" y="81741"/>
            <a:ext cx="622835" cy="8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tx2">
                    <a:lumMod val="75000"/>
                  </a:schemeClr>
                </a:solidFill>
              </a:rPr>
              <a:t>Vendors</a:t>
            </a: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2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3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4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4"/>
          <p:cNvCxnSpPr/>
          <p:nvPr/>
        </p:nvCxnSpPr>
        <p:spPr>
          <a:xfrm>
            <a:off x="3779912" y="3532820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care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&amp; mgt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  <p:sp>
        <p:nvSpPr>
          <p:cNvPr id="31" name="Freeform 30"/>
          <p:cNvSpPr/>
          <p:nvPr/>
        </p:nvSpPr>
        <p:spPr>
          <a:xfrm>
            <a:off x="412128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schemas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specifiers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templates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Government Bodies</a:t>
            </a: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530857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5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6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7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cxnSp>
        <p:nvCxnSpPr>
          <p:cNvPr id="92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Vendors / Developers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tool platform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Vendors</a:t>
            </a: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8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9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80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96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7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8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9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0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1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02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3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4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105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6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107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8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9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0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1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2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Providers / Clinicians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Ref-sets) </a:t>
            </a: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Clinicians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care</a:t>
            </a: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&amp; mgt</a:t>
            </a: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6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7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8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cxnSp>
        <p:nvCxnSpPr>
          <p:cNvPr id="93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5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6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7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Universities / Research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  <p:sp>
        <p:nvSpPr>
          <p:cNvPr id="97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8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9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0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1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2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03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4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5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106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7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108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9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0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1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2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3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mplat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320478"/>
            <a:ext cx="1439863" cy="12525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rchetyp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214"/>
            <a:ext cx="1296144" cy="12239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7" y="5195912"/>
            <a:ext cx="2160017" cy="10414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30813" y="980728"/>
            <a:ext cx="2205038" cy="1273175"/>
            <a:chOff x="1990" y="814"/>
            <a:chExt cx="1389" cy="80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990" y="814"/>
              <a:ext cx="13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Screen Forms - GUI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290" y="1117"/>
              <a:ext cx="1007" cy="499"/>
              <a:chOff x="2290" y="1117"/>
              <a:chExt cx="1007" cy="499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059362" y="2348880"/>
            <a:ext cx="2692400" cy="1511301"/>
            <a:chOff x="1882" y="1571"/>
            <a:chExt cx="1696" cy="952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2" y="1571"/>
              <a:ext cx="169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Business-event specific </a:t>
              </a:r>
            </a:p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data sets - Templates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290" y="2024"/>
              <a:ext cx="1007" cy="499"/>
              <a:chOff x="2290" y="1117"/>
              <a:chExt cx="1007" cy="499"/>
            </a:xfrm>
          </p:grpSpPr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30799" y="5457418"/>
            <a:ext cx="29785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Data Representation and</a:t>
            </a: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sharing - Reference Model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130799" y="3956050"/>
            <a:ext cx="2670175" cy="1489075"/>
            <a:chOff x="1927" y="2492"/>
            <a:chExt cx="1682" cy="93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927" y="2492"/>
              <a:ext cx="168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Theme-based models </a:t>
              </a:r>
            </a:p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of content - Archetypes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2290" y="2931"/>
              <a:ext cx="1007" cy="499"/>
              <a:chOff x="2290" y="1117"/>
              <a:chExt cx="1007" cy="499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6156575" y="4149725"/>
            <a:ext cx="2160588" cy="1511300"/>
            <a:chOff x="3833" y="2614"/>
            <a:chExt cx="1361" cy="952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460" y="2614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Querying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833" y="2750"/>
              <a:ext cx="589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3923" y="2750"/>
              <a:ext cx="499" cy="8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6154987" y="2565475"/>
            <a:ext cx="2449513" cy="1582738"/>
            <a:chOff x="3832" y="1661"/>
            <a:chExt cx="1543" cy="997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429" y="1661"/>
              <a:ext cx="9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Terminology</a:t>
              </a:r>
              <a:endParaRPr lang="en-US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33" y="1797"/>
              <a:ext cx="589" cy="0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832" y="1842"/>
              <a:ext cx="590" cy="816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</p:grpSp>
      <p:pic>
        <p:nvPicPr>
          <p:cNvPr id="35" name="Picture 36" descr="diag_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1440160" cy="172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ál 10"/>
          <p:cNvSpPr/>
          <p:nvPr/>
        </p:nvSpPr>
        <p:spPr>
          <a:xfrm>
            <a:off x="251520" y="144016"/>
            <a:ext cx="8424936" cy="64533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ál 28"/>
          <p:cNvSpPr/>
          <p:nvPr/>
        </p:nvSpPr>
        <p:spPr>
          <a:xfrm>
            <a:off x="1072411" y="714603"/>
            <a:ext cx="6739949" cy="5162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/>
          <p:cNvSpPr txBox="1"/>
          <p:nvPr/>
        </p:nvSpPr>
        <p:spPr>
          <a:xfrm>
            <a:off x="3032829" y="594928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User Community</a:t>
            </a:r>
          </a:p>
        </p:txBody>
      </p:sp>
      <p:sp>
        <p:nvSpPr>
          <p:cNvPr id="30" name="TextovéPole 29"/>
          <p:cNvSpPr txBox="1"/>
          <p:nvPr/>
        </p:nvSpPr>
        <p:spPr>
          <a:xfrm>
            <a:off x="3104837" y="522920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Informal Members</a:t>
            </a:r>
          </a:p>
        </p:txBody>
      </p:sp>
      <p:sp>
        <p:nvSpPr>
          <p:cNvPr id="34" name="Ovál 30"/>
          <p:cNvSpPr/>
          <p:nvPr/>
        </p:nvSpPr>
        <p:spPr>
          <a:xfrm rot="10800000">
            <a:off x="1907705" y="1268760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ál 30"/>
          <p:cNvSpPr/>
          <p:nvPr/>
        </p:nvSpPr>
        <p:spPr>
          <a:xfrm>
            <a:off x="4427985" y="1285191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rgbClr val="FDF8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ovéPole 34"/>
          <p:cNvSpPr txBox="1"/>
          <p:nvPr/>
        </p:nvSpPr>
        <p:spPr>
          <a:xfrm>
            <a:off x="2411760" y="2852936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28597A"/>
                </a:solidFill>
              </a:rPr>
              <a:t>Subscribing Members</a:t>
            </a:r>
          </a:p>
        </p:txBody>
      </p:sp>
      <p:sp>
        <p:nvSpPr>
          <p:cNvPr id="36" name="Ovál 30"/>
          <p:cNvSpPr/>
          <p:nvPr/>
        </p:nvSpPr>
        <p:spPr>
          <a:xfrm>
            <a:off x="4420802" y="1268760"/>
            <a:ext cx="2534664" cy="2047104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  <a:gd name="connsiteX0" fmla="*/ 0 w 2246650"/>
              <a:gd name="connsiteY0" fmla="*/ 0 h 2265513"/>
              <a:gd name="connsiteX1" fmla="*/ 2246650 w 2246650"/>
              <a:gd name="connsiteY1" fmla="*/ 1792999 h 2265513"/>
              <a:gd name="connsiteX2" fmla="*/ 27709 w 2246650"/>
              <a:gd name="connsiteY2" fmla="*/ 1909598 h 2265513"/>
              <a:gd name="connsiteX0" fmla="*/ 0 w 2246650"/>
              <a:gd name="connsiteY0" fmla="*/ 0 h 1909598"/>
              <a:gd name="connsiteX1" fmla="*/ 2246650 w 2246650"/>
              <a:gd name="connsiteY1" fmla="*/ 1792999 h 1909598"/>
              <a:gd name="connsiteX2" fmla="*/ 27709 w 2246650"/>
              <a:gd name="connsiteY2" fmla="*/ 1909598 h 1909598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27709 w 2246650"/>
              <a:gd name="connsiteY2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55418 w 2246650"/>
              <a:gd name="connsiteY2" fmla="*/ 1820435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74359"/>
              <a:gd name="connsiteY0" fmla="*/ 0 h 1854180"/>
              <a:gd name="connsiteX1" fmla="*/ 2274359 w 2274359"/>
              <a:gd name="connsiteY1" fmla="*/ 1792999 h 1854180"/>
              <a:gd name="connsiteX2" fmla="*/ 41563 w 2274359"/>
              <a:gd name="connsiteY2" fmla="*/ 1806581 h 1854180"/>
              <a:gd name="connsiteX3" fmla="*/ 27709 w 2274359"/>
              <a:gd name="connsiteY3" fmla="*/ 1854180 h 1854180"/>
              <a:gd name="connsiteX0" fmla="*/ 0 w 2246650"/>
              <a:gd name="connsiteY0" fmla="*/ 0 h 1895744"/>
              <a:gd name="connsiteX1" fmla="*/ 2246650 w 2246650"/>
              <a:gd name="connsiteY1" fmla="*/ 1834563 h 1895744"/>
              <a:gd name="connsiteX2" fmla="*/ 13854 w 2246650"/>
              <a:gd name="connsiteY2" fmla="*/ 1848145 h 1895744"/>
              <a:gd name="connsiteX3" fmla="*/ 0 w 2246650"/>
              <a:gd name="connsiteY3" fmla="*/ 1895744 h 1895744"/>
              <a:gd name="connsiteX0" fmla="*/ 0 w 2252601"/>
              <a:gd name="connsiteY0" fmla="*/ 0 h 1895744"/>
              <a:gd name="connsiteX1" fmla="*/ 2246650 w 2252601"/>
              <a:gd name="connsiteY1" fmla="*/ 1834563 h 1895744"/>
              <a:gd name="connsiteX2" fmla="*/ 13854 w 2252601"/>
              <a:gd name="connsiteY2" fmla="*/ 1848145 h 1895744"/>
              <a:gd name="connsiteX3" fmla="*/ 0 w 2252601"/>
              <a:gd name="connsiteY3" fmla="*/ 1895744 h 1895744"/>
              <a:gd name="connsiteX0" fmla="*/ 0 w 2253035"/>
              <a:gd name="connsiteY0" fmla="*/ 4806 h 1900550"/>
              <a:gd name="connsiteX1" fmla="*/ 2246650 w 2253035"/>
              <a:gd name="connsiteY1" fmla="*/ 1839369 h 1900550"/>
              <a:gd name="connsiteX2" fmla="*/ 13854 w 2253035"/>
              <a:gd name="connsiteY2" fmla="*/ 1852951 h 1900550"/>
              <a:gd name="connsiteX3" fmla="*/ 0 w 2253035"/>
              <a:gd name="connsiteY3" fmla="*/ 1900550 h 1900550"/>
              <a:gd name="connsiteX0" fmla="*/ 0 w 2253035"/>
              <a:gd name="connsiteY0" fmla="*/ 152 h 1895896"/>
              <a:gd name="connsiteX1" fmla="*/ 2246650 w 2253035"/>
              <a:gd name="connsiteY1" fmla="*/ 1834715 h 1895896"/>
              <a:gd name="connsiteX2" fmla="*/ 13854 w 2253035"/>
              <a:gd name="connsiteY2" fmla="*/ 1848297 h 1895896"/>
              <a:gd name="connsiteX3" fmla="*/ 0 w 2253035"/>
              <a:gd name="connsiteY3" fmla="*/ 1895896 h 18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035" h="1895896">
                <a:moveTo>
                  <a:pt x="0" y="152"/>
                </a:moveTo>
                <a:cubicBezTo>
                  <a:pt x="1323918" y="-13702"/>
                  <a:pt x="2343632" y="927596"/>
                  <a:pt x="2246650" y="1834715"/>
                </a:cubicBezTo>
                <a:cubicBezTo>
                  <a:pt x="1520858" y="1853097"/>
                  <a:pt x="739646" y="1829915"/>
                  <a:pt x="13854" y="1848297"/>
                </a:cubicBezTo>
                <a:lnTo>
                  <a:pt x="0" y="1895896"/>
                </a:lnTo>
              </a:path>
            </a:pathLst>
          </a:custGeom>
          <a:solidFill>
            <a:srgbClr val="F8E7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ovéPole 37"/>
          <p:cNvSpPr txBox="1"/>
          <p:nvPr/>
        </p:nvSpPr>
        <p:spPr>
          <a:xfrm>
            <a:off x="4599614" y="3645024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DE7D47"/>
                </a:solidFill>
              </a:rPr>
              <a:t>Industry</a:t>
            </a:r>
          </a:p>
          <a:p>
            <a:pPr algn="ctr"/>
            <a:r>
              <a:rPr lang="en-GB" sz="2400" b="1" dirty="0">
                <a:solidFill>
                  <a:srgbClr val="DE7D47"/>
                </a:solidFill>
              </a:rPr>
              <a:t>Partners</a:t>
            </a:r>
          </a:p>
        </p:txBody>
      </p:sp>
      <p:sp>
        <p:nvSpPr>
          <p:cNvPr id="39" name="TextovéPole 38"/>
          <p:cNvSpPr txBox="1"/>
          <p:nvPr/>
        </p:nvSpPr>
        <p:spPr>
          <a:xfrm>
            <a:off x="4450486" y="2292312"/>
            <a:ext cx="213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DE7D47"/>
                </a:solidFill>
              </a:rPr>
              <a:t>Organisational</a:t>
            </a:r>
          </a:p>
          <a:p>
            <a:pPr algn="ctr"/>
            <a:r>
              <a:rPr lang="en-GB" sz="2400" b="1" dirty="0">
                <a:solidFill>
                  <a:srgbClr val="DE7D47"/>
                </a:solidFill>
              </a:rPr>
              <a:t>Partners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</a:t>
            </a:r>
            <a:r>
              <a:rPr lang="en-US" sz="1600" dirty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335F"/>
                </a:solidFill>
              </a:rPr>
              <a:t>Localisation</a:t>
            </a:r>
            <a:r>
              <a:rPr lang="en-US" b="1" dirty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Size: min 5, max 9 members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Localisation</a:t>
            </a:r>
            <a:r>
              <a:rPr lang="en-US" sz="2400" dirty="0"/>
              <a:t> Program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Legal entities designated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New </a:t>
            </a:r>
            <a:r>
              <a:rPr lang="en-US" sz="1100" dirty="0" err="1"/>
              <a:t>organisations</a:t>
            </a:r>
            <a:r>
              <a:rPr lang="en-US" sz="1100" dirty="0"/>
              <a:t> or part of existing relevant </a:t>
            </a:r>
            <a:r>
              <a:rPr lang="en-US" sz="1100" dirty="0" err="1"/>
              <a:t>organisation</a:t>
            </a:r>
            <a:r>
              <a:rPr lang="en-US" sz="1100" dirty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Appointed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One or more </a:t>
            </a:r>
            <a:r>
              <a:rPr lang="en-US" sz="1100" dirty="0" err="1"/>
              <a:t>reprsentatives</a:t>
            </a:r>
            <a:endParaRPr 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Appointed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One or more </a:t>
            </a:r>
            <a:r>
              <a:rPr lang="en-US" sz="1100" dirty="0" err="1"/>
              <a:t>reprsentatives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Entry by Program vote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Entry by Program vote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Entry by Program vote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Specification 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Size: min 8 members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79512" y="44624"/>
            <a:ext cx="5350528" cy="6696745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Specifications Editorial Committee  (SEC)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8161" y="500219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3454" y="4979347"/>
            <a:ext cx="263902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elected co-chair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member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Change requests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Problem Reports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288161" y="444558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288161" y="388897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288161" y="6115418"/>
            <a:ext cx="2016224" cy="468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288161" y="2775756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Process (PROC)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288161" y="3332366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288161" y="549316"/>
            <a:ext cx="2016224" cy="4680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288161" y="1662536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Clinical Decision Support (CDS)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870" y="3580412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46258" y="3039035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903197" y="339802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1903197" y="391319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903197" y="450218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903197" y="501734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1903197" y="62313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903197" y="168791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903197" y="285296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1903197" y="6131348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316618" y="316481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312923" y="363708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042039" y="3169711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038344" y="364198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345802" y="422848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050456" y="421787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127730" y="4963846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156622" y="5542109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54219" y="5267927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4458827" y="548680"/>
            <a:ext cx="562822" cy="4680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5" name="Can 124"/>
          <p:cNvSpPr/>
          <p:nvPr/>
        </p:nvSpPr>
        <p:spPr>
          <a:xfrm>
            <a:off x="4458827" y="1662586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6" name="Can 125"/>
          <p:cNvSpPr/>
          <p:nvPr/>
        </p:nvSpPr>
        <p:spPr>
          <a:xfrm>
            <a:off x="4458827" y="2776491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2" name="Can 131"/>
          <p:cNvSpPr/>
          <p:nvPr/>
        </p:nvSpPr>
        <p:spPr>
          <a:xfrm>
            <a:off x="4458827" y="6118205"/>
            <a:ext cx="562822" cy="4680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3" name="Can 132"/>
          <p:cNvSpPr/>
          <p:nvPr/>
        </p:nvSpPr>
        <p:spPr>
          <a:xfrm>
            <a:off x="4458827" y="3333443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4" name="Can 133"/>
          <p:cNvSpPr/>
          <p:nvPr/>
        </p:nvSpPr>
        <p:spPr>
          <a:xfrm>
            <a:off x="4458827" y="3890395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5" name="Can 134"/>
          <p:cNvSpPr/>
          <p:nvPr/>
        </p:nvSpPr>
        <p:spPr>
          <a:xfrm>
            <a:off x="4458827" y="444734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6" name="Can 135"/>
          <p:cNvSpPr/>
          <p:nvPr/>
        </p:nvSpPr>
        <p:spPr>
          <a:xfrm>
            <a:off x="4458827" y="5004299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7" name="Can 136"/>
          <p:cNvSpPr/>
          <p:nvPr/>
        </p:nvSpPr>
        <p:spPr>
          <a:xfrm>
            <a:off x="5220072" y="3151299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PRs</a:t>
            </a:r>
          </a:p>
        </p:txBody>
      </p:sp>
      <p:sp>
        <p:nvSpPr>
          <p:cNvPr id="138" name="Can 137"/>
          <p:cNvSpPr/>
          <p:nvPr/>
        </p:nvSpPr>
        <p:spPr>
          <a:xfrm>
            <a:off x="6068684" y="5873260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9" name="Can 138"/>
          <p:cNvSpPr/>
          <p:nvPr/>
        </p:nvSpPr>
        <p:spPr>
          <a:xfrm>
            <a:off x="6066635" y="6154613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PRs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5908048" y="6483677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>
                <a:solidFill>
                  <a:srgbClr val="00335F"/>
                </a:solidFill>
              </a:rPr>
              <a:t>aaa</a:t>
            </a:r>
            <a:endParaRPr lang="en-US" sz="1050" b="1" dirty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341493" y="254110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046147" y="253049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285345" y="1105926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Implementation Technologies (ITS)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903197" y="114638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0" name="Oval 159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4" name="Can 163"/>
          <p:cNvSpPr/>
          <p:nvPr/>
        </p:nvSpPr>
        <p:spPr>
          <a:xfrm>
            <a:off x="4456011" y="1105633"/>
            <a:ext cx="562822" cy="4680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6149123" y="5242393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6" name="Oval 16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552220" y="2874970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1" name="Oval 17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52988" y="290597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6" name="Oval 17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296452" y="3192367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1" name="Oval 18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660232" y="3284293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6" name="Oval 18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963842" y="335630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1" name="Oval 19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60578" y="30621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</a:t>
            </a:r>
            <a:br>
              <a:rPr lang="en-GB" dirty="0"/>
            </a:br>
            <a:r>
              <a:rPr lang="en-GB" dirty="0"/>
              <a:t>community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6192687" y="3478783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7" name="Oval 19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2288161" y="555880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Base (BASE)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903197" y="5568276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03" name="Oval 2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7" name="Can 206"/>
          <p:cNvSpPr/>
          <p:nvPr/>
        </p:nvSpPr>
        <p:spPr>
          <a:xfrm>
            <a:off x="4458827" y="5561251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95" name="Rounded Rectangle 31">
            <a:extLst>
              <a:ext uri="{FF2B5EF4-FFF2-40B4-BE49-F238E27FC236}">
                <a16:creationId xmlns:a16="http://schemas.microsoft.com/office/drawing/2014/main" id="{BFA3E6B1-C00A-43EF-BFDE-E3219DAAF9D9}"/>
              </a:ext>
            </a:extLst>
          </p:cNvPr>
          <p:cNvSpPr/>
          <p:nvPr/>
        </p:nvSpPr>
        <p:spPr>
          <a:xfrm>
            <a:off x="2285345" y="2219146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208" name="Can 125">
            <a:extLst>
              <a:ext uri="{FF2B5EF4-FFF2-40B4-BE49-F238E27FC236}">
                <a16:creationId xmlns:a16="http://schemas.microsoft.com/office/drawing/2014/main" id="{1FDCB791-34A0-4A10-8B12-899EAE49D5AB}"/>
              </a:ext>
            </a:extLst>
          </p:cNvPr>
          <p:cNvSpPr/>
          <p:nvPr/>
        </p:nvSpPr>
        <p:spPr>
          <a:xfrm>
            <a:off x="4456011" y="2219539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888E81-FD7A-465D-ADEA-D2C22274326D}"/>
              </a:ext>
            </a:extLst>
          </p:cNvPr>
          <p:cNvGrpSpPr/>
          <p:nvPr/>
        </p:nvGrpSpPr>
        <p:grpSpPr>
          <a:xfrm>
            <a:off x="1903197" y="2254647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0F4819-DBA8-4B4B-9EB5-16DBA1B7F87E}"/>
                </a:ext>
              </a:extLst>
            </p:cNvPr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180EE1C-4A0B-4E42-971D-265AB9958A4C}"/>
                </a:ext>
              </a:extLst>
            </p:cNvPr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A16E110-AB24-43E9-9BFE-5BF73E7E8DE1}"/>
                </a:ext>
              </a:extLst>
            </p:cNvPr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D693E52-87EE-45FB-975D-1EBF7B5B8503}"/>
                </a:ext>
              </a:extLst>
            </p:cNvPr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43608" y="548681"/>
            <a:ext cx="6840760" cy="3672407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 err="1">
                <a:solidFill>
                  <a:srgbClr val="00335F"/>
                </a:solidFill>
              </a:rPr>
              <a:t>openEHR</a:t>
            </a:r>
            <a:r>
              <a:rPr lang="en-US" b="1" dirty="0">
                <a:solidFill>
                  <a:srgbClr val="00335F"/>
                </a:solidFill>
              </a:rPr>
              <a:t> Specification Components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59632" y="2854025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19872" y="2854025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59632" y="1124744"/>
            <a:ext cx="417646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652120" y="3415118"/>
            <a:ext cx="2016224" cy="468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9632" y="2272355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259632" y="1711262"/>
            <a:ext cx="417646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52120" y="1124744"/>
            <a:ext cx="2016224" cy="4680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06051" y="2257123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Clinical Decision Support (CDS)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5652120" y="1736558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Implementation Technologies (ITS)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1259632" y="3415118"/>
            <a:ext cx="417646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Base (BASE)</a:t>
            </a:r>
          </a:p>
        </p:txBody>
      </p:sp>
    </p:spTree>
    <p:extLst>
      <p:ext uri="{BB962C8B-B14F-4D97-AF65-F5344CB8AC3E}">
        <p14:creationId xmlns:p14="http://schemas.microsoft.com/office/powerpoint/2010/main" val="162151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Archetypes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Templates</a:t>
            </a: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Java API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C#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XSD</a:t>
            </a: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Forms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Templates</a:t>
            </a: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Java API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C# API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XSD</a:t>
            </a: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335F"/>
                </a:solidFill>
              </a:rPr>
              <a:t>Operational Template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Forms</a:t>
            </a: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retrieval</a:t>
            </a: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Terminology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335F"/>
                </a:solidFill>
              </a:rPr>
              <a:t>openEHR</a:t>
            </a:r>
            <a:endParaRPr lang="en-US" sz="2400" b="1" dirty="0">
              <a:solidFill>
                <a:srgbClr val="00335F"/>
              </a:solidFill>
            </a:endParaRPr>
          </a:p>
          <a:p>
            <a:pPr algn="ctr"/>
            <a:r>
              <a:rPr lang="en-US" sz="2400" b="1" dirty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798</Words>
  <Application>Microsoft Office PowerPoint</Application>
  <PresentationFormat>On-screen Show (4:3)</PresentationFormat>
  <Paragraphs>373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186</cp:revision>
  <dcterms:created xsi:type="dcterms:W3CDTF">2012-07-20T16:44:45Z</dcterms:created>
  <dcterms:modified xsi:type="dcterms:W3CDTF">2017-10-05T18:43:54Z</dcterms:modified>
</cp:coreProperties>
</file>