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sldIdLst>
    <p:sldId id="256" r:id="rId2"/>
    <p:sldId id="447" r:id="rId3"/>
    <p:sldId id="448" r:id="rId4"/>
    <p:sldId id="449" r:id="rId5"/>
    <p:sldId id="450" r:id="rId6"/>
    <p:sldId id="453" r:id="rId7"/>
    <p:sldId id="485" r:id="rId8"/>
    <p:sldId id="486" r:id="rId9"/>
    <p:sldId id="483" r:id="rId10"/>
    <p:sldId id="454" r:id="rId11"/>
    <p:sldId id="455" r:id="rId12"/>
    <p:sldId id="456" r:id="rId13"/>
    <p:sldId id="484" r:id="rId14"/>
    <p:sldId id="470" r:id="rId15"/>
    <p:sldId id="459" r:id="rId16"/>
    <p:sldId id="480" r:id="rId17"/>
    <p:sldId id="460" r:id="rId18"/>
    <p:sldId id="461" r:id="rId19"/>
    <p:sldId id="462" r:id="rId20"/>
    <p:sldId id="471" r:id="rId21"/>
    <p:sldId id="472" r:id="rId22"/>
    <p:sldId id="463" r:id="rId23"/>
    <p:sldId id="493" r:id="rId24"/>
    <p:sldId id="465" r:id="rId25"/>
    <p:sldId id="473" r:id="rId26"/>
    <p:sldId id="482" r:id="rId27"/>
    <p:sldId id="466" r:id="rId28"/>
    <p:sldId id="467" r:id="rId29"/>
    <p:sldId id="469" r:id="rId30"/>
    <p:sldId id="468" r:id="rId31"/>
    <p:sldId id="474" r:id="rId32"/>
    <p:sldId id="476" r:id="rId33"/>
    <p:sldId id="495" r:id="rId34"/>
    <p:sldId id="487" r:id="rId35"/>
    <p:sldId id="488" r:id="rId36"/>
    <p:sldId id="489" r:id="rId37"/>
    <p:sldId id="490" r:id="rId38"/>
    <p:sldId id="491" r:id="rId39"/>
    <p:sldId id="477" r:id="rId40"/>
    <p:sldId id="481" r:id="rId41"/>
    <p:sldId id="494" r:id="rId42"/>
    <p:sldId id="478" r:id="rId43"/>
    <p:sldId id="44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91D"/>
    <a:srgbClr val="0000FF"/>
    <a:srgbClr val="FFFFCC"/>
    <a:srgbClr val="FF9900"/>
    <a:srgbClr val="FF00FF"/>
    <a:srgbClr val="F0E6B6"/>
    <a:srgbClr val="76B531"/>
    <a:srgbClr val="0033CC"/>
    <a:srgbClr val="CC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3" autoAdjust="0"/>
    <p:restoredTop sz="94656" autoAdjust="0"/>
  </p:normalViewPr>
  <p:slideViewPr>
    <p:cSldViewPr>
      <p:cViewPr varScale="1">
        <p:scale>
          <a:sx n="93" d="100"/>
          <a:sy n="93" d="100"/>
        </p:scale>
        <p:origin x="807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"/>
    </p:cViewPr>
  </p:sorterViewPr>
  <p:notesViewPr>
    <p:cSldViewPr>
      <p:cViewPr varScale="1">
        <p:scale>
          <a:sx n="63" d="100"/>
          <a:sy n="63" d="100"/>
        </p:scale>
        <p:origin x="-2454" y="-12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5FB5A5B-E2BB-4ED6-A2F9-45A4568354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1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68BDF-49CE-4995-BC32-6CCEBB2717C9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084F7F-D46C-402A-A63A-74B75CC682B7}" type="datetime1">
              <a:rPr lang="en-US" altLang="en-US" smtClean="0"/>
              <a:pPr/>
              <a:t>3/19/2018</a:t>
            </a:fld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843809" y="6407944"/>
            <a:ext cx="2736304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0CD5-4952-4485-96D2-F3725212C0B7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9.</a:t>
            </a:r>
            <a:fld id="{3483F56B-AD23-4686-85D1-BFC8D7877F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330-623A-4D33-8CCF-E0782D9B6E48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9.</a:t>
            </a:r>
            <a:fld id="{3BD48242-FDEF-4C7B-80F7-98D9F173A11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C688-D5A5-4424-B8A7-D3A74DB9866D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9.</a:t>
            </a:r>
            <a:fld id="{CC398196-1D98-478D-A662-CF51F304517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rtlCol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872D-C4F7-4825-8295-139F09A3E4DF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9.</a:t>
            </a:r>
            <a:fld id="{A07B684D-090E-4CBA-9E2E-B417074A2B7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D4B-069F-4784-BF72-C07C1272AE76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9.</a:t>
            </a:r>
            <a:fld id="{B81155DA-E501-48A1-BFFF-BD2EC86249D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948C-5C00-48E2-AF00-FE3F7473A8F8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9.</a:t>
            </a:r>
            <a:fld id="{108C22A8-B74B-438E-B10E-3D16E9E897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B8E5-2C96-45EF-B9F9-4F387C5149E7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2015 </a:t>
            </a:r>
            <a:r>
              <a:rPr lang="en-US" altLang="en-US" dirty="0" err="1"/>
              <a:t>openEHR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9.</a:t>
            </a:r>
            <a:fld id="{C6B24C78-8910-4712-8C46-A3D2138D5D1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91E0-6AC7-4E93-B58F-0DB795C620E8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9.</a:t>
            </a:r>
            <a:fld id="{89B555C5-BEE9-4830-B08F-137223925D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7848863-2067-499E-9C57-985F9B99BDFB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9.</a:t>
            </a:r>
            <a:fld id="{DBF6D21E-EA22-4859-9A1F-FE85ECA96C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B05ADC-F568-4678-8EF8-05F008490BD8}" type="datetime1">
              <a:rPr lang="en-US" smtClean="0">
                <a:solidFill>
                  <a:schemeClr val="tx1"/>
                </a:solidFill>
              </a:rPr>
              <a:pPr/>
              <a:t>3/19/2018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  <a:p>
            <a:r>
              <a:rPr lang="en-US" altLang="en-US"/>
              <a:t>9.</a:t>
            </a:r>
            <a:fld id="{ED2EB58F-1581-41E1-94BF-4CD61A54593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28E0A5-3157-4457-B16F-701CA87BE493}" type="datetime1">
              <a:rPr lang="en-US" smtClean="0"/>
              <a:pPr/>
              <a:t>3/19/2018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95936" y="6407944"/>
            <a:ext cx="273481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  <a:p>
            <a:r>
              <a:rPr lang="en-US" altLang="en-US"/>
              <a:t>9.</a:t>
            </a:r>
            <a:fld id="{6CD54BC0-F2F1-4F05-9884-9855AD75CE1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7" name="Picture 16" descr="logo-openehr_457x165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70550"/>
            <a:ext cx="1763688" cy="58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ehr.org/releases/PROC/latest/task_planning.html" TargetMode="External"/><Relationship Id="rId2" Type="http://schemas.openxmlformats.org/officeDocument/2006/relationships/hyperlink" Target="http://www.openeh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-openehr_457x16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8448" y="5912119"/>
            <a:ext cx="3240360" cy="1082433"/>
          </a:xfrm>
          <a:prstGeom prst="rect">
            <a:avLst/>
          </a:prstGeom>
        </p:spPr>
      </p:pic>
      <p:sp>
        <p:nvSpPr>
          <p:cNvPr id="11" name="Footer Placeholder 2"/>
          <p:cNvSpPr txBox="1">
            <a:spLocks/>
          </p:cNvSpPr>
          <p:nvPr/>
        </p:nvSpPr>
        <p:spPr>
          <a:xfrm>
            <a:off x="2916559" y="6453336"/>
            <a:ext cx="2662809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95536" y="267950"/>
            <a:ext cx="8352928" cy="858642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GB" sz="4000" dirty="0" err="1">
                <a:effectLst/>
              </a:rPr>
              <a:t>openEHR</a:t>
            </a:r>
            <a:r>
              <a:rPr lang="en-GB" sz="4000" dirty="0">
                <a:effectLst/>
              </a:rPr>
              <a:t> Task Planning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48064" y="1268760"/>
            <a:ext cx="3600400" cy="1117455"/>
          </a:xfrm>
          <a:prstGeom prst="rect">
            <a:avLst/>
          </a:prstGeom>
        </p:spPr>
        <p:txBody>
          <a:bodyPr vert="horz" lIns="45720" rIns="45720">
            <a:normAutofit fontScale="700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r>
              <a:rPr lang="en-GB" b="0" dirty="0"/>
              <a:t>Thomas Beale</a:t>
            </a:r>
          </a:p>
          <a:p>
            <a:pPr algn="l" fontAlgn="auto"/>
            <a:r>
              <a:rPr lang="en-GB" sz="1900" b="0" dirty="0" err="1"/>
              <a:t>openEHR</a:t>
            </a:r>
            <a:r>
              <a:rPr lang="en-GB" sz="1900" b="0" dirty="0"/>
              <a:t> Management Board</a:t>
            </a:r>
          </a:p>
          <a:p>
            <a:pPr algn="l" fontAlgn="auto"/>
            <a:r>
              <a:rPr lang="en-GB" sz="1900" b="0" dirty="0"/>
              <a:t>Joint lead, openEHR Specification Program</a:t>
            </a:r>
          </a:p>
          <a:p>
            <a:pPr algn="l" fontAlgn="auto"/>
            <a:r>
              <a:rPr lang="en-GB" sz="1900" b="0" dirty="0"/>
              <a:t>Principal, Ars </a:t>
            </a:r>
            <a:r>
              <a:rPr lang="en-GB" sz="1900" b="0" dirty="0" err="1"/>
              <a:t>Semantica</a:t>
            </a:r>
            <a:endParaRPr lang="en-GB" sz="1900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69787B-F47E-4808-9ABC-21BCA74B81AA}"/>
              </a:ext>
            </a:extLst>
          </p:cNvPr>
          <p:cNvSpPr/>
          <p:nvPr/>
        </p:nvSpPr>
        <p:spPr>
          <a:xfrm>
            <a:off x="5148064" y="2636913"/>
            <a:ext cx="3312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3B49"/>
                </a:solidFill>
                <a:latin typeface="Lyon Text Semibold"/>
              </a:rPr>
              <a:t>2nd Arctic Conference on </a:t>
            </a:r>
            <a:r>
              <a:rPr lang="en-GB" dirty="0" err="1">
                <a:solidFill>
                  <a:srgbClr val="003B49"/>
                </a:solidFill>
                <a:latin typeface="Lyon Text Semibold"/>
              </a:rPr>
              <a:t>OpenEHR</a:t>
            </a:r>
            <a:r>
              <a:rPr lang="en-GB" dirty="0">
                <a:solidFill>
                  <a:srgbClr val="003B49"/>
                </a:solidFill>
                <a:latin typeface="Lyon Text Semibold"/>
              </a:rPr>
              <a:t> and Archetype-based clinical Information Systems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CB34A-E939-411C-81C0-67EC16DC95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268760"/>
            <a:ext cx="3734743" cy="29028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7C032-8151-442A-8B22-B8C71BC3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CEDE2-F73E-460B-9E0F-B3EB03E9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13899"/>
            <a:ext cx="6117709" cy="3693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5CA7B4-D4FD-44B2-99EE-D4487536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65104"/>
            <a:ext cx="6261725" cy="14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29467-68C9-4A1F-B737-AD323599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20B6C-4CA7-4F7B-AA30-E70290B5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6348259" cy="5204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36F56-416E-4BA6-AE96-C78653CD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52736"/>
            <a:ext cx="5694712" cy="4671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CCB60-B6ED-4E8C-BE2D-C82B28A5E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846634"/>
            <a:ext cx="6717754" cy="4090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816940-2A57-4120-B84F-862423BADCBC}"/>
              </a:ext>
            </a:extLst>
          </p:cNvPr>
          <p:cNvSpPr txBox="1"/>
          <p:nvPr/>
        </p:nvSpPr>
        <p:spPr>
          <a:xfrm>
            <a:off x="2051720" y="2937585"/>
            <a:ext cx="4842929" cy="52322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GB" sz="2800" dirty="0"/>
              <a:t>BTW: this keeps changing!</a:t>
            </a:r>
          </a:p>
        </p:txBody>
      </p:sp>
    </p:spTree>
    <p:extLst>
      <p:ext uri="{BB962C8B-B14F-4D97-AF65-F5344CB8AC3E}">
        <p14:creationId xmlns:p14="http://schemas.microsoft.com/office/powerpoint/2010/main" val="234773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627F2-2923-44B7-B884-19409BD3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4EE09-7021-47F6-BB56-F96CD7EA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46598"/>
            <a:ext cx="6267450" cy="290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70D95-076F-4D73-B6D8-1DB33083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263817"/>
            <a:ext cx="5324475" cy="153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90631-114B-4073-9194-8B214046D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60648"/>
            <a:ext cx="4105275" cy="1885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A62581-F058-4CC2-86D3-200377C23C7D}"/>
              </a:ext>
            </a:extLst>
          </p:cNvPr>
          <p:cNvSpPr txBox="1"/>
          <p:nvPr/>
        </p:nvSpPr>
        <p:spPr>
          <a:xfrm>
            <a:off x="4716016" y="764704"/>
            <a:ext cx="3828292" cy="707886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GB" sz="2000" dirty="0"/>
              <a:t>The challenge of team work – </a:t>
            </a:r>
            <a:br>
              <a:rPr lang="en-GB" sz="2000" dirty="0"/>
            </a:br>
            <a:r>
              <a:rPr lang="en-GB" sz="2000" dirty="0"/>
              <a:t>Coordination and hand-offs</a:t>
            </a:r>
          </a:p>
        </p:txBody>
      </p:sp>
    </p:spTree>
    <p:extLst>
      <p:ext uri="{BB962C8B-B14F-4D97-AF65-F5344CB8AC3E}">
        <p14:creationId xmlns:p14="http://schemas.microsoft.com/office/powerpoint/2010/main" val="233552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ACBEF6-0EA9-48E4-8F10-590F502B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</p:spPr>
        <p:txBody>
          <a:bodyPr/>
          <a:lstStyle/>
          <a:p>
            <a:r>
              <a:rPr lang="en-GB" dirty="0"/>
              <a:t>Breast cancer treatment decision map</a:t>
            </a:r>
          </a:p>
          <a:p>
            <a:pPr lvl="1"/>
            <a:r>
              <a:rPr lang="en-GB" dirty="0"/>
              <a:t>Complex decision pathways</a:t>
            </a:r>
          </a:p>
          <a:p>
            <a:pPr lvl="1"/>
            <a:r>
              <a:rPr lang="en-GB" dirty="0"/>
              <a:t>Need data items</a:t>
            </a:r>
          </a:p>
          <a:p>
            <a:pPr lvl="1"/>
            <a:r>
              <a:rPr lang="en-GB" dirty="0"/>
              <a:t>Decision expressions, representing rules</a:t>
            </a:r>
          </a:p>
          <a:p>
            <a:pPr lvl="1"/>
            <a:r>
              <a:rPr lang="en-GB" dirty="0"/>
              <a:t>3 levels of system support</a:t>
            </a:r>
          </a:p>
          <a:p>
            <a:pPr lvl="2"/>
            <a:r>
              <a:rPr lang="en-GB" dirty="0"/>
              <a:t>Fully automated – e.g. TNM </a:t>
            </a:r>
            <a:r>
              <a:rPr lang="en-GB" dirty="0">
                <a:sym typeface="Wingdings" panose="05000000000000000000" pitchFamily="2" charset="2"/>
              </a:rPr>
              <a:t> category of treatment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Recommendation – e.g. ‘consider contra-indications’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Ad hoc – multiple choices, but criteria only known at execution time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5C145-E1FD-4575-8B9B-0A7EBDE7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1BC25-4C11-48FF-AAB8-9D6CED4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Key use cases #3 – CDS (cancer)</a:t>
            </a:r>
          </a:p>
        </p:txBody>
      </p:sp>
    </p:spTree>
    <p:extLst>
      <p:ext uri="{BB962C8B-B14F-4D97-AF65-F5344CB8AC3E}">
        <p14:creationId xmlns:p14="http://schemas.microsoft.com/office/powerpoint/2010/main" val="269829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A55D9-B5D9-42F7-A225-6A067FF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4F95A-71F4-4EBF-8D7C-265A36D5A6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3698"/>
            <a:ext cx="9144000" cy="63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0D7764-D4C6-4312-8DDF-31AD61BA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Order sets</a:t>
            </a:r>
          </a:p>
          <a:p>
            <a:r>
              <a:rPr lang="en-GB" dirty="0"/>
              <a:t>Long-term treatments – changes in staff, locations, units, institutions</a:t>
            </a:r>
          </a:p>
          <a:p>
            <a:r>
              <a:rPr lang="en-GB" dirty="0"/>
              <a:t>Checklist / signoff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8ED88-F671-4014-91A4-D7D087B6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CAA75A-EFBC-4597-A8F3-8F40688C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2705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0D7764-D4C6-4312-8DDF-31AD61BA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Adaptiveness</a:t>
            </a:r>
          </a:p>
          <a:p>
            <a:pPr lvl="1"/>
            <a:r>
              <a:rPr lang="en-GB" dirty="0"/>
              <a:t>Skip a Task</a:t>
            </a:r>
          </a:p>
          <a:p>
            <a:pPr lvl="1"/>
            <a:r>
              <a:rPr lang="en-GB" dirty="0"/>
              <a:t>Cancel a Task</a:t>
            </a:r>
          </a:p>
          <a:p>
            <a:pPr lvl="1"/>
            <a:r>
              <a:rPr lang="en-GB" dirty="0"/>
              <a:t>Abandon a Plan</a:t>
            </a:r>
          </a:p>
          <a:p>
            <a:pPr lvl="1"/>
            <a:r>
              <a:rPr lang="en-GB" dirty="0"/>
              <a:t>Retry Task(s)</a:t>
            </a:r>
          </a:p>
          <a:p>
            <a:pPr lvl="1"/>
            <a:r>
              <a:rPr lang="en-GB" dirty="0"/>
              <a:t>Override preconditions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8ED88-F671-4014-91A4-D7D087B6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CAA75A-EFBC-4597-A8F3-8F40688C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136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8503CB-42AF-4983-8369-54AC57AA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List for worker v Task Plan for patient</a:t>
            </a:r>
          </a:p>
          <a:p>
            <a:r>
              <a:rPr lang="en-GB" dirty="0"/>
              <a:t>Costing info?</a:t>
            </a:r>
          </a:p>
          <a:p>
            <a:r>
              <a:rPr lang="en-GB" dirty="0"/>
              <a:t>Analytics?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752C7-E8FC-4981-8E2B-3191D691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6D0B9B-9379-4531-BE25-4A874E5B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196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EDF4B-367D-4F4D-B524-34D61C90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48111-35E1-4757-BE86-1C3B928F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29097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1B593-BAF5-4C03-801C-7EBC104D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36712"/>
            <a:ext cx="5753100" cy="5381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3047D1-7440-47B2-BEE4-F538D052D95B}"/>
              </a:ext>
            </a:extLst>
          </p:cNvPr>
          <p:cNvSpPr/>
          <p:nvPr/>
        </p:nvSpPr>
        <p:spPr>
          <a:xfrm>
            <a:off x="3491880" y="4005064"/>
            <a:ext cx="3744416" cy="23042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EDF4B-367D-4F4D-B524-34D61C90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48111-35E1-4757-BE86-1C3B928F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concepts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B6896D-EEBC-4581-BE54-7EE1BA67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21386"/>
            <a:ext cx="6984776" cy="5136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07E462-4B87-462D-8251-B0FC5F905AE7}"/>
              </a:ext>
            </a:extLst>
          </p:cNvPr>
          <p:cNvSpPr txBox="1"/>
          <p:nvPr/>
        </p:nvSpPr>
        <p:spPr>
          <a:xfrm>
            <a:off x="464185" y="1124744"/>
            <a:ext cx="583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workflow engine doesn’t do the work – performers do</a:t>
            </a:r>
          </a:p>
        </p:txBody>
      </p:sp>
    </p:spTree>
    <p:extLst>
      <p:ext uri="{BB962C8B-B14F-4D97-AF65-F5344CB8AC3E}">
        <p14:creationId xmlns:p14="http://schemas.microsoft.com/office/powerpoint/2010/main" val="50754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pPr marL="109728" indent="0">
              <a:buNone/>
            </a:pPr>
            <a:r>
              <a:rPr lang="en-GB" dirty="0"/>
              <a:t>It’s something to do with </a:t>
            </a:r>
            <a:r>
              <a:rPr lang="en-GB" i="1" dirty="0"/>
              <a:t>workflow…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‘Task Planning’?</a:t>
            </a:r>
          </a:p>
        </p:txBody>
      </p:sp>
      <p:pic>
        <p:nvPicPr>
          <p:cNvPr id="1028" name="Picture 4" descr="Image result for fear">
            <a:extLst>
              <a:ext uri="{FF2B5EF4-FFF2-40B4-BE49-F238E27FC236}">
                <a16:creationId xmlns:a16="http://schemas.microsoft.com/office/drawing/2014/main" id="{BCB08ACD-0097-4D03-8F2D-4DCE43FD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3393728" cy="254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1E4E0-F433-46D6-B811-FACF935D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85B3BA-4E72-46B0-AEFB-B231224A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Planning as a co-pilot</a:t>
            </a:r>
          </a:p>
        </p:txBody>
      </p:sp>
      <p:pic>
        <p:nvPicPr>
          <p:cNvPr id="3074" name="Picture 2" descr="Image result for gps navigation alternate route">
            <a:extLst>
              <a:ext uri="{FF2B5EF4-FFF2-40B4-BE49-F238E27FC236}">
                <a16:creationId xmlns:a16="http://schemas.microsoft.com/office/drawing/2014/main" id="{3B7AA15D-1F82-491C-B9B7-6AA4451C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457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6D5FA9-0E7A-41D4-924F-0CECBE531341}"/>
              </a:ext>
            </a:extLst>
          </p:cNvPr>
          <p:cNvSpPr txBox="1"/>
          <p:nvPr/>
        </p:nvSpPr>
        <p:spPr>
          <a:xfrm>
            <a:off x="611560" y="4365104"/>
            <a:ext cx="8230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Where the car is = where the care process is at</a:t>
            </a:r>
          </a:p>
          <a:p>
            <a:r>
              <a:rPr lang="en-GB" dirty="0">
                <a:solidFill>
                  <a:srgbClr val="0000FF"/>
                </a:solidFill>
              </a:rPr>
              <a:t>Destination = patient goal / target</a:t>
            </a:r>
          </a:p>
          <a:p>
            <a:r>
              <a:rPr lang="en-GB" dirty="0">
                <a:solidFill>
                  <a:srgbClr val="0000FF"/>
                </a:solidFill>
              </a:rPr>
              <a:t>Always </a:t>
            </a:r>
            <a:r>
              <a:rPr lang="en-GB" dirty="0" err="1">
                <a:solidFill>
                  <a:srgbClr val="0000FF"/>
                </a:solidFill>
              </a:rPr>
              <a:t>recomputing</a:t>
            </a:r>
            <a:r>
              <a:rPr lang="en-GB" dirty="0">
                <a:solidFill>
                  <a:srgbClr val="0000FF"/>
                </a:solidFill>
              </a:rPr>
              <a:t> ‘from here’</a:t>
            </a:r>
          </a:p>
          <a:p>
            <a:endParaRPr lang="en-GB" dirty="0"/>
          </a:p>
          <a:p>
            <a:r>
              <a:rPr lang="en-GB" dirty="0"/>
              <a:t>…we are trying to build a continuously adaptive patient journey navigation system</a:t>
            </a:r>
          </a:p>
        </p:txBody>
      </p:sp>
    </p:spTree>
    <p:extLst>
      <p:ext uri="{BB962C8B-B14F-4D97-AF65-F5344CB8AC3E}">
        <p14:creationId xmlns:p14="http://schemas.microsoft.com/office/powerpoint/2010/main" val="2373122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55D111-1382-40D4-887C-9CD66C29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/>
              <a:t>Workflow, decision support and the EHR are intimately related…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Do a bit</a:t>
            </a:r>
          </a:p>
          <a:p>
            <a:pPr marL="109728" indent="0">
              <a:buNone/>
            </a:pPr>
            <a:r>
              <a:rPr lang="en-GB" dirty="0"/>
              <a:t>Decide a bit</a:t>
            </a:r>
          </a:p>
          <a:p>
            <a:pPr marL="109728" indent="0">
              <a:buNone/>
            </a:pPr>
            <a:r>
              <a:rPr lang="en-GB" dirty="0"/>
              <a:t>Record a bit (side-effect)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5F130-98D1-4CE3-8567-FAB00426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E082023-E202-4160-860F-056E54389AA3}"/>
              </a:ext>
            </a:extLst>
          </p:cNvPr>
          <p:cNvSpPr/>
          <p:nvPr/>
        </p:nvSpPr>
        <p:spPr>
          <a:xfrm>
            <a:off x="4932040" y="2477633"/>
            <a:ext cx="1216152" cy="731520"/>
          </a:xfrm>
          <a:prstGeom prst="curvedDown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6A3D4684-16EE-4A05-A36F-80EF0CA08D95}"/>
              </a:ext>
            </a:extLst>
          </p:cNvPr>
          <p:cNvSpPr/>
          <p:nvPr/>
        </p:nvSpPr>
        <p:spPr>
          <a:xfrm rot="10800000">
            <a:off x="4860032" y="3212976"/>
            <a:ext cx="1216152" cy="731520"/>
          </a:xfrm>
          <a:prstGeom prst="curvedDown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89D78DB-DE51-4C9E-B272-21EB4088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Design concepts</a:t>
            </a:r>
          </a:p>
        </p:txBody>
      </p:sp>
    </p:spTree>
    <p:extLst>
      <p:ext uri="{BB962C8B-B14F-4D97-AF65-F5344CB8AC3E}">
        <p14:creationId xmlns:p14="http://schemas.microsoft.com/office/powerpoint/2010/main" val="145449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0EB770-9046-4C60-8B70-4D71C2BE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/>
              <a:t>A basic choice in the Task Plan architecture is that </a:t>
            </a:r>
            <a:r>
              <a:rPr lang="en-GB" b="1" dirty="0"/>
              <a:t>it is executable </a:t>
            </a:r>
            <a:r>
              <a:rPr lang="en-GB" dirty="0"/>
              <a:t>in the sense of all elements used in creating Plan definitions have an objective computational meaning and can be executed according to defined semantics. 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intention is that developing task plans is a kind of </a:t>
            </a:r>
            <a:r>
              <a:rPr lang="en-GB" i="1" dirty="0"/>
              <a:t>high level programming</a:t>
            </a:r>
            <a:r>
              <a:rPr lang="en-GB" dirty="0"/>
              <a:t>, performed using dedicated tools, and whose resulting artefacts are executable.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72359-B602-4760-BAD5-39ACEA92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6E633B-85D0-44AE-B86B-AF985E3B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concepts</a:t>
            </a:r>
          </a:p>
        </p:txBody>
      </p:sp>
    </p:spTree>
    <p:extLst>
      <p:ext uri="{BB962C8B-B14F-4D97-AF65-F5344CB8AC3E}">
        <p14:creationId xmlns:p14="http://schemas.microsoft.com/office/powerpoint/2010/main" val="2873709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0EB770-9046-4C60-8B70-4D71C2BE9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296144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/>
              <a:t>Solving the ‘curly brackets’ problem – how to connect workflow elements to external data: PLAN_CONTEXT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72359-B602-4760-BAD5-39ACEA92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6E633B-85D0-44AE-B86B-AF985E3B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concepts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D30038-F894-42C6-A5BB-15CF5A64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90" y="0"/>
            <a:ext cx="332162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F227B-541E-4839-A7BF-1FA201948C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64904"/>
            <a:ext cx="9144000" cy="3392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7D08E-6580-40F7-AD1A-A3ED67B84A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752" y="1880698"/>
            <a:ext cx="5844503" cy="486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0C3F9-644D-48E3-9AD5-69F463BC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65A6B-E741-437B-9192-FCB535CF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GB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0C879-91ED-4C13-9CA9-D837FDBB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09600"/>
            <a:ext cx="76104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07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DF4176-5BCB-4148-B51C-7073F170D701}"/>
              </a:ext>
            </a:extLst>
          </p:cNvPr>
          <p:cNvSpPr/>
          <p:nvPr/>
        </p:nvSpPr>
        <p:spPr>
          <a:xfrm>
            <a:off x="4435984" y="2924944"/>
            <a:ext cx="2800312" cy="3312368"/>
          </a:xfrm>
          <a:prstGeom prst="roundRect">
            <a:avLst>
              <a:gd name="adj" fmla="val 8641"/>
            </a:avLst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rgbClr val="0000FF"/>
                </a:solidFill>
              </a:rPr>
              <a:t>Execution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B168C-D6FF-43F6-8AC2-F4C6C756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F49ED-0314-4C3D-B91A-E07EE13F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1276-4A05-43DE-8EC9-8E549A7D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43" y="1378782"/>
            <a:ext cx="2533650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7ED1A-C273-4EED-BA25-2A7E96C7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366862"/>
            <a:ext cx="2514600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30E68-D8C9-4341-8764-B8F424269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996952"/>
            <a:ext cx="233362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D06740-8878-4CEE-B047-026F192D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4631942"/>
            <a:ext cx="2324100" cy="114300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0AA37E83-4D3C-4038-8A30-E32DC9B9B353}"/>
              </a:ext>
            </a:extLst>
          </p:cNvPr>
          <p:cNvSpPr/>
          <p:nvPr/>
        </p:nvSpPr>
        <p:spPr>
          <a:xfrm rot="16200000">
            <a:off x="3704464" y="1406295"/>
            <a:ext cx="484632" cy="978408"/>
          </a:xfrm>
          <a:prstGeom prst="downArrow">
            <a:avLst/>
          </a:prstGeom>
          <a:solidFill>
            <a:srgbClr val="FF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84F9C64-5A9D-44A3-9E37-BEF12E083C8D}"/>
              </a:ext>
            </a:extLst>
          </p:cNvPr>
          <p:cNvSpPr/>
          <p:nvPr/>
        </p:nvSpPr>
        <p:spPr>
          <a:xfrm>
            <a:off x="5615577" y="2523653"/>
            <a:ext cx="380962" cy="401291"/>
          </a:xfrm>
          <a:prstGeom prst="downArrow">
            <a:avLst/>
          </a:prstGeom>
          <a:solidFill>
            <a:srgbClr val="FF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C9E6073-634C-4640-8992-A9D35E060E48}"/>
              </a:ext>
            </a:extLst>
          </p:cNvPr>
          <p:cNvSpPr/>
          <p:nvPr/>
        </p:nvSpPr>
        <p:spPr>
          <a:xfrm>
            <a:off x="5615577" y="4149080"/>
            <a:ext cx="380962" cy="401291"/>
          </a:xfrm>
          <a:prstGeom prst="downArrow">
            <a:avLst/>
          </a:prstGeom>
          <a:solidFill>
            <a:srgbClr val="FF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5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24698-B266-4E96-8050-3A658722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EDF3B-105A-46F9-8260-0759EB74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49812"/>
            <a:ext cx="7450983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9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A32E1-2899-4936-B819-1C2B89B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0D1BB-5547-4840-9FC6-D4E5D8CD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054427"/>
            <a:ext cx="6338465" cy="5803573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E135627-555D-4E72-BD40-7111EB5C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Basic structure</a:t>
            </a:r>
          </a:p>
        </p:txBody>
      </p:sp>
    </p:spTree>
    <p:extLst>
      <p:ext uri="{BB962C8B-B14F-4D97-AF65-F5344CB8AC3E}">
        <p14:creationId xmlns:p14="http://schemas.microsoft.com/office/powerpoint/2010/main" val="3459468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AC316-77B0-44D5-B60A-B22D9B5B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1487C-4F13-4826-B2AB-38F842C6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6732252" cy="4782402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63CAF26-FDF4-49AC-B089-D2ACB5A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Task Taxonomy</a:t>
            </a:r>
          </a:p>
        </p:txBody>
      </p:sp>
    </p:spTree>
    <p:extLst>
      <p:ext uri="{BB962C8B-B14F-4D97-AF65-F5344CB8AC3E}">
        <p14:creationId xmlns:p14="http://schemas.microsoft.com/office/powerpoint/2010/main" val="51911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59CD4-086F-4514-82EE-043252E8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Context switch = stop and wait</a:t>
            </a:r>
          </a:p>
          <a:p>
            <a:r>
              <a:rPr lang="en-GB" dirty="0"/>
              <a:t>Context fork = &gt;1 thread of work</a:t>
            </a:r>
          </a:p>
          <a:p>
            <a:r>
              <a:rPr lang="en-GB" dirty="0"/>
              <a:t>Call-back mechanism</a:t>
            </a:r>
          </a:p>
          <a:p>
            <a:r>
              <a:rPr lang="en-GB" dirty="0"/>
              <a:t>Optionally, new restart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26964-90D3-488D-8A52-467051C0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FAE161-0183-4649-B40C-FB83A8FE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switch and fork</a:t>
            </a:r>
          </a:p>
        </p:txBody>
      </p:sp>
    </p:spTree>
    <p:extLst>
      <p:ext uri="{BB962C8B-B14F-4D97-AF65-F5344CB8AC3E}">
        <p14:creationId xmlns:p14="http://schemas.microsoft.com/office/powerpoint/2010/main" val="126951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ACBEF6-0EA9-48E4-8F10-590F502B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can’t be done!</a:t>
            </a:r>
          </a:p>
          <a:p>
            <a:pPr lvl="1"/>
            <a:r>
              <a:rPr lang="en-GB" dirty="0"/>
              <a:t>Clinical process is </a:t>
            </a:r>
            <a:r>
              <a:rPr lang="en-GB" dirty="0" err="1"/>
              <a:t>tooooo</a:t>
            </a:r>
            <a:r>
              <a:rPr lang="en-GB" dirty="0"/>
              <a:t> complicated</a:t>
            </a:r>
          </a:p>
          <a:p>
            <a:pPr lvl="1"/>
            <a:r>
              <a:rPr lang="en-GB" dirty="0"/>
              <a:t>Care Pathways, Guidelines, Care Plans, Processes - healthcare is </a:t>
            </a:r>
            <a:r>
              <a:rPr lang="en-GB" dirty="0" err="1"/>
              <a:t>tooooo</a:t>
            </a:r>
            <a:r>
              <a:rPr lang="en-GB" dirty="0"/>
              <a:t> complicated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5C145-E1FD-4575-8B9B-0A7EBDE7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1BC25-4C11-48FF-AAB8-9D6CED4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Are we completely mad?!?!</a:t>
            </a:r>
          </a:p>
        </p:txBody>
      </p:sp>
    </p:spTree>
    <p:extLst>
      <p:ext uri="{BB962C8B-B14F-4D97-AF65-F5344CB8AC3E}">
        <p14:creationId xmlns:p14="http://schemas.microsoft.com/office/powerpoint/2010/main" val="1345968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AC316-77B0-44D5-B60A-B22D9B5B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72BFDD-E233-492E-92B8-1008A88A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410450" cy="458152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CAFF59E-D4B1-49EF-81F5-20695CEC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Task lifecycle</a:t>
            </a:r>
          </a:p>
        </p:txBody>
      </p:sp>
    </p:spTree>
    <p:extLst>
      <p:ext uri="{BB962C8B-B14F-4D97-AF65-F5344CB8AC3E}">
        <p14:creationId xmlns:p14="http://schemas.microsoft.com/office/powerpoint/2010/main" val="51070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83247-EDAF-42EE-9931-19F2911E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Tasks can be allocated to two types of worker resource</a:t>
            </a:r>
          </a:p>
          <a:p>
            <a:pPr lvl="1"/>
            <a:r>
              <a:rPr lang="en-GB" dirty="0"/>
              <a:t>Individuals</a:t>
            </a:r>
          </a:p>
          <a:p>
            <a:pPr lvl="1"/>
            <a:r>
              <a:rPr lang="en-GB" dirty="0"/>
              <a:t>Worker pools</a:t>
            </a:r>
          </a:p>
          <a:p>
            <a:r>
              <a:rPr lang="en-GB" dirty="0"/>
              <a:t>Worker resolved at runtime:</a:t>
            </a:r>
          </a:p>
          <a:p>
            <a:pPr lvl="1"/>
            <a:r>
              <a:rPr lang="en-GB" dirty="0"/>
              <a:t>Plan or Task assigned to a real individual or pool</a:t>
            </a:r>
          </a:p>
          <a:p>
            <a:pPr lvl="1"/>
            <a:r>
              <a:rPr lang="en-GB" dirty="0"/>
              <a:t>Worker </a:t>
            </a:r>
            <a:r>
              <a:rPr lang="en-GB" i="1" dirty="0"/>
              <a:t>claims</a:t>
            </a:r>
            <a:r>
              <a:rPr lang="en-GB" dirty="0"/>
              <a:t> a Plan or </a:t>
            </a:r>
            <a:r>
              <a:rPr lang="en-GB" i="1" dirty="0"/>
              <a:t>accepts</a:t>
            </a:r>
            <a:r>
              <a:rPr lang="en-GB" dirty="0"/>
              <a:t> a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FDF3F-0564-4715-99C4-32FDCBD7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B3D60D-2FE8-4E03-8F07-E85F0E1C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2463546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045A7C-70A8-4990-8923-9912D570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</a:t>
            </a:r>
          </a:p>
          <a:p>
            <a:pPr lvl="1"/>
            <a:r>
              <a:rPr lang="en-GB" dirty="0"/>
              <a:t>Clock </a:t>
            </a:r>
          </a:p>
          <a:p>
            <a:pPr lvl="1"/>
            <a:r>
              <a:rPr lang="en-GB" dirty="0"/>
              <a:t>Calendar </a:t>
            </a:r>
          </a:p>
          <a:p>
            <a:r>
              <a:rPr lang="en-GB" dirty="0"/>
              <a:t>Plan Internal</a:t>
            </a:r>
          </a:p>
          <a:p>
            <a:pPr lvl="1"/>
            <a:r>
              <a:rPr lang="en-GB" dirty="0"/>
              <a:t>Task transitions</a:t>
            </a:r>
          </a:p>
          <a:p>
            <a:pPr lvl="1"/>
            <a:r>
              <a:rPr lang="en-GB" dirty="0" err="1"/>
              <a:t>Callback</a:t>
            </a:r>
            <a:r>
              <a:rPr lang="en-GB" dirty="0"/>
              <a:t> notification </a:t>
            </a:r>
          </a:p>
          <a:p>
            <a:r>
              <a:rPr lang="en-GB" dirty="0"/>
              <a:t>External world</a:t>
            </a:r>
          </a:p>
          <a:p>
            <a:pPr lvl="1"/>
            <a:r>
              <a:rPr lang="en-GB" dirty="0"/>
              <a:t>Patient – state changes, e.g. heart rate &gt; 160</a:t>
            </a:r>
          </a:p>
          <a:p>
            <a:pPr lvl="1"/>
            <a:r>
              <a:rPr lang="en-GB" dirty="0"/>
              <a:t>Performer tells TP engine something</a:t>
            </a:r>
          </a:p>
          <a:p>
            <a:pPr lvl="1"/>
            <a:r>
              <a:rPr lang="en-GB" dirty="0"/>
              <a:t>Another system tells TP engine something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02BC-023C-4E8E-A73B-9FB503EA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026914-9503-480B-9C41-CB1D6303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7525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A28CF-0D14-49AB-ADA3-EEEA0B0C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6F9B3-0679-4C40-86AB-CB19B3A5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304"/>
            <a:ext cx="9144000" cy="49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5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B6F60-7236-4480-8960-096BBF25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/>
              <a:t>3 levels of ‘support’</a:t>
            </a:r>
          </a:p>
          <a:p>
            <a:r>
              <a:rPr lang="en-GB" dirty="0"/>
              <a:t>Automated</a:t>
            </a:r>
          </a:p>
          <a:p>
            <a:r>
              <a:rPr lang="en-GB" dirty="0"/>
              <a:t>Recommended</a:t>
            </a:r>
          </a:p>
          <a:p>
            <a:r>
              <a:rPr lang="en-GB" dirty="0"/>
              <a:t>Ad hoc –user-decided at runtime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Considerations:</a:t>
            </a:r>
          </a:p>
          <a:p>
            <a:r>
              <a:rPr lang="en-GB" dirty="0"/>
              <a:t>Many decision criteria not (completely) encodable – clinician often ‘knows better’</a:t>
            </a:r>
          </a:p>
          <a:p>
            <a:r>
              <a:rPr lang="en-GB" dirty="0"/>
              <a:t>Need to record a reason for override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02BC-023C-4E8E-A73B-9FB503EA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026914-9503-480B-9C41-CB1D6303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Structures</a:t>
            </a:r>
          </a:p>
        </p:txBody>
      </p:sp>
    </p:spTree>
    <p:extLst>
      <p:ext uri="{BB962C8B-B14F-4D97-AF65-F5344CB8AC3E}">
        <p14:creationId xmlns:p14="http://schemas.microsoft.com/office/powerpoint/2010/main" val="3366424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02BC-023C-4E8E-A73B-9FB503EA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026914-9503-480B-9C41-CB1D6303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AF026-80A7-46F5-8E99-3009F63CDA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24744"/>
            <a:ext cx="9144000" cy="53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0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02BC-023C-4E8E-A73B-9FB503EA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026914-9503-480B-9C41-CB1D6303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Structures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BF3FE1-0ED6-4AC3-96F5-44A0E6BB5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196752"/>
            <a:ext cx="3096344" cy="5621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A3CDA-DAA9-43D1-AA89-FF3B92285096}"/>
              </a:ext>
            </a:extLst>
          </p:cNvPr>
          <p:cNvSpPr txBox="1"/>
          <p:nvPr/>
        </p:nvSpPr>
        <p:spPr>
          <a:xfrm>
            <a:off x="323528" y="3429000"/>
            <a:ext cx="2153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Type 1: automatable</a:t>
            </a:r>
          </a:p>
        </p:txBody>
      </p:sp>
    </p:spTree>
    <p:extLst>
      <p:ext uri="{BB962C8B-B14F-4D97-AF65-F5344CB8AC3E}">
        <p14:creationId xmlns:p14="http://schemas.microsoft.com/office/powerpoint/2010/main" val="2087560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02BC-023C-4E8E-A73B-9FB503EA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026914-9503-480B-9C41-CB1D6303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C2D0E-5FA4-4611-A6BF-B1F0AFD6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58" y="1700807"/>
            <a:ext cx="7411942" cy="4510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A3CDA-DAA9-43D1-AA89-FF3B92285096}"/>
              </a:ext>
            </a:extLst>
          </p:cNvPr>
          <p:cNvSpPr txBox="1"/>
          <p:nvPr/>
        </p:nvSpPr>
        <p:spPr>
          <a:xfrm>
            <a:off x="179512" y="2708920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Type 2: </a:t>
            </a:r>
            <a:br>
              <a:rPr lang="en-GB" dirty="0"/>
            </a:br>
            <a:r>
              <a:rPr lang="en-GB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305745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02BC-023C-4E8E-A73B-9FB503EA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026914-9503-480B-9C41-CB1D6303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A3CDA-DAA9-43D1-AA89-FF3B92285096}"/>
              </a:ext>
            </a:extLst>
          </p:cNvPr>
          <p:cNvSpPr txBox="1"/>
          <p:nvPr/>
        </p:nvSpPr>
        <p:spPr>
          <a:xfrm>
            <a:off x="179512" y="2708920"/>
            <a:ext cx="945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Type 3: </a:t>
            </a:r>
            <a:br>
              <a:rPr lang="en-GB" dirty="0"/>
            </a:br>
            <a:r>
              <a:rPr lang="en-GB" dirty="0"/>
              <a:t>ad hoc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591A9B-A2F7-45BA-B42D-694DF1E7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052736"/>
            <a:ext cx="4647604" cy="4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22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A9C0C-CB58-4AFF-A07C-7E5392D9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Plan activated</a:t>
            </a:r>
          </a:p>
          <a:p>
            <a:r>
              <a:rPr lang="en-GB" dirty="0"/>
              <a:t>Each principal performer has a Task Plan</a:t>
            </a:r>
          </a:p>
          <a:p>
            <a:r>
              <a:rPr lang="en-GB" dirty="0"/>
              <a:t>Tasks displayed or notified</a:t>
            </a:r>
          </a:p>
          <a:p>
            <a:r>
              <a:rPr lang="en-GB" dirty="0"/>
              <a:t>Lifecycle applies: </a:t>
            </a:r>
          </a:p>
          <a:p>
            <a:pPr lvl="1"/>
            <a:r>
              <a:rPr lang="en-GB" dirty="0"/>
              <a:t>planned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available </a:t>
            </a:r>
            <a:r>
              <a:rPr lang="en-GB" dirty="0">
                <a:sym typeface="Wingdings" panose="05000000000000000000" pitchFamily="2" charset="2"/>
              </a:rPr>
              <a:t> … etc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Available often depends on wait-events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Retry, redo, </a:t>
            </a:r>
            <a:r>
              <a:rPr lang="en-GB" dirty="0" err="1">
                <a:sym typeface="Wingdings" panose="05000000000000000000" pitchFamily="2" charset="2"/>
              </a:rPr>
              <a:t>not_needed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cant_complete</a:t>
            </a:r>
            <a:r>
              <a:rPr lang="en-GB" dirty="0">
                <a:sym typeface="Wingdings" panose="05000000000000000000" pitchFamily="2" charset="2"/>
              </a:rPr>
              <a:t> (abandon)</a:t>
            </a:r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AFAE2-8FA9-4338-B138-D7120041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AE533B-DD8F-452C-9284-385C325D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execution look like?</a:t>
            </a:r>
          </a:p>
        </p:txBody>
      </p:sp>
    </p:spTree>
    <p:extLst>
      <p:ext uri="{BB962C8B-B14F-4D97-AF65-F5344CB8AC3E}">
        <p14:creationId xmlns:p14="http://schemas.microsoft.com/office/powerpoint/2010/main" val="187619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ACBEF6-0EA9-48E4-8F10-590F502B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been done!</a:t>
            </a:r>
          </a:p>
          <a:p>
            <a:pPr lvl="1"/>
            <a:r>
              <a:rPr lang="en-GB" dirty="0"/>
              <a:t>Healthcare:</a:t>
            </a:r>
          </a:p>
          <a:p>
            <a:pPr lvl="2"/>
            <a:r>
              <a:rPr lang="en-GB" dirty="0"/>
              <a:t>Published guidelines, NICE, …</a:t>
            </a:r>
          </a:p>
          <a:p>
            <a:pPr lvl="1"/>
            <a:r>
              <a:rPr lang="en-GB" dirty="0"/>
              <a:t>IT:</a:t>
            </a:r>
          </a:p>
          <a:p>
            <a:pPr lvl="2"/>
            <a:r>
              <a:rPr lang="en-GB" dirty="0"/>
              <a:t>BPEL, XPDL</a:t>
            </a:r>
          </a:p>
          <a:p>
            <a:pPr lvl="2"/>
            <a:r>
              <a:rPr lang="en-GB" dirty="0"/>
              <a:t>BPMN</a:t>
            </a:r>
          </a:p>
          <a:p>
            <a:pPr lvl="2"/>
            <a:r>
              <a:rPr lang="en-GB" dirty="0"/>
              <a:t>CMMN / DMN</a:t>
            </a:r>
          </a:p>
          <a:p>
            <a:pPr lvl="2"/>
            <a:r>
              <a:rPr lang="en-GB" dirty="0"/>
              <a:t>YAWL</a:t>
            </a:r>
          </a:p>
          <a:p>
            <a:pPr lvl="1"/>
            <a:r>
              <a:rPr lang="en-GB" dirty="0"/>
              <a:t>Health Informatics:</a:t>
            </a:r>
          </a:p>
          <a:p>
            <a:pPr lvl="2"/>
            <a:r>
              <a:rPr lang="en-GB" dirty="0"/>
              <a:t>Arden, GLIF, </a:t>
            </a:r>
            <a:r>
              <a:rPr lang="en-GB" dirty="0" err="1"/>
              <a:t>Asbru</a:t>
            </a:r>
            <a:endParaRPr lang="en-GB" dirty="0"/>
          </a:p>
          <a:p>
            <a:pPr lvl="2"/>
            <a:r>
              <a:rPr lang="en-GB" dirty="0" err="1"/>
              <a:t>ProForma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5C145-E1FD-4575-8B9B-0A7EBDE7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1BC25-4C11-48FF-AAB8-9D6CED4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Are we completely mad?!?!</a:t>
            </a:r>
          </a:p>
        </p:txBody>
      </p:sp>
    </p:spTree>
    <p:extLst>
      <p:ext uri="{BB962C8B-B14F-4D97-AF65-F5344CB8AC3E}">
        <p14:creationId xmlns:p14="http://schemas.microsoft.com/office/powerpoint/2010/main" val="32797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83874-EE37-4480-8A69-7CD37BC4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A23453-18C9-4BC2-9885-2B159615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Relationship to </a:t>
            </a:r>
            <a:r>
              <a:rPr lang="en-GB" dirty="0" err="1"/>
              <a:t>openEHR</a:t>
            </a:r>
            <a:r>
              <a:rPr lang="en-GB" dirty="0"/>
              <a:t> Entries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F56EF-15CF-4D1F-A511-61353339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37667"/>
            <a:ext cx="6775223" cy="57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25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BBAE43-D026-47BC-B0F3-762674A6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represent fine-grained mixture of decision points and actions</a:t>
            </a:r>
          </a:p>
          <a:p>
            <a:r>
              <a:rPr lang="en-GB" dirty="0"/>
              <a:t>Connects variables in definition to external data (</a:t>
            </a:r>
            <a:r>
              <a:rPr lang="en-GB" dirty="0" err="1"/>
              <a:t>openEHR</a:t>
            </a:r>
            <a:r>
              <a:rPr lang="en-GB" dirty="0"/>
              <a:t> or not)</a:t>
            </a:r>
          </a:p>
          <a:p>
            <a:r>
              <a:rPr lang="en-GB" dirty="0"/>
              <a:t>Adaptive – allows Task skipping, repeating</a:t>
            </a:r>
          </a:p>
          <a:p>
            <a:r>
              <a:rPr lang="en-GB" dirty="0"/>
              <a:t>3 levels of decision support</a:t>
            </a:r>
          </a:p>
          <a:p>
            <a:r>
              <a:rPr lang="en-GB" dirty="0"/>
              <a:t>Explicit representation of allocation, data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02BC-023C-4E8E-A73B-9FB503EA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026914-9503-480B-9C41-CB1D6303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– Task Planning</a:t>
            </a:r>
          </a:p>
        </p:txBody>
      </p:sp>
    </p:spTree>
    <p:extLst>
      <p:ext uri="{BB962C8B-B14F-4D97-AF65-F5344CB8AC3E}">
        <p14:creationId xmlns:p14="http://schemas.microsoft.com/office/powerpoint/2010/main" val="125880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FDCED3-10D0-4ED9-A43B-8ED4980D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Moscow City </a:t>
            </a:r>
            <a:r>
              <a:rPr lang="en-GB" dirty="0" err="1"/>
              <a:t>implem</a:t>
            </a:r>
            <a:r>
              <a:rPr lang="en-GB" dirty="0"/>
              <a:t> underway</a:t>
            </a:r>
          </a:p>
          <a:p>
            <a:r>
              <a:rPr lang="en-GB" dirty="0"/>
              <a:t>Visual language underway</a:t>
            </a:r>
          </a:p>
          <a:p>
            <a:pPr lvl="1"/>
            <a:r>
              <a:rPr lang="en-GB" dirty="0"/>
              <a:t>May lead to </a:t>
            </a:r>
            <a:r>
              <a:rPr lang="en-GB" dirty="0" err="1"/>
              <a:t>Camunda</a:t>
            </a:r>
            <a:r>
              <a:rPr lang="en-GB" dirty="0"/>
              <a:t> or draw.io mode</a:t>
            </a:r>
          </a:p>
          <a:p>
            <a:r>
              <a:rPr lang="en-GB" dirty="0"/>
              <a:t>Archetypes being tested</a:t>
            </a:r>
          </a:p>
          <a:p>
            <a:endParaRPr lang="en-GB" dirty="0"/>
          </a:p>
          <a:p>
            <a:r>
              <a:rPr lang="en-GB" dirty="0" err="1"/>
              <a:t>Marand</a:t>
            </a:r>
            <a:r>
              <a:rPr lang="en-GB" dirty="0"/>
              <a:t> / Moscow – polyclinic workflows</a:t>
            </a:r>
          </a:p>
          <a:p>
            <a:r>
              <a:rPr lang="en-GB" dirty="0"/>
              <a:t>DIPS / Arena – hospital workflows</a:t>
            </a:r>
          </a:p>
          <a:p>
            <a:r>
              <a:rPr lang="en-GB" dirty="0" err="1"/>
              <a:t>Tieto</a:t>
            </a:r>
            <a:r>
              <a:rPr lang="en-GB" dirty="0"/>
              <a:t> - tracking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F1858-6B5C-4584-A65B-845DF3AF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89A302-718A-4A3A-9BDD-14D35CCD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963059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http://www.openEHR.org</a:t>
            </a:r>
            <a:endParaRPr lang="en-GB" dirty="0"/>
          </a:p>
          <a:p>
            <a:r>
              <a:rPr lang="en-GB" dirty="0">
                <a:hlinkClick r:id="rId3"/>
              </a:rPr>
              <a:t>http://www.openEHR.org/releases/PROC/latest/task_planning.html</a:t>
            </a:r>
            <a:r>
              <a:rPr lang="en-GB" dirty="0"/>
              <a:t>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11960" y="6407944"/>
            <a:ext cx="2518793" cy="365125"/>
          </a:xfrm>
        </p:spPr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7C1E5-45BC-4618-A481-0FDC3A8B2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172288"/>
            <a:ext cx="3276600" cy="465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A0E0C-5A0D-4E6A-A98B-DEBA5EB69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19" y="2636913"/>
            <a:ext cx="4366957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7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ACBEF6-0EA9-48E4-8F10-590F502B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Clinical process is </a:t>
            </a:r>
            <a:r>
              <a:rPr lang="en-GB" dirty="0" err="1"/>
              <a:t>tooooo</a:t>
            </a:r>
            <a:r>
              <a:rPr lang="en-GB" dirty="0"/>
              <a:t> complicated</a:t>
            </a:r>
          </a:p>
          <a:p>
            <a:r>
              <a:rPr lang="en-GB" dirty="0"/>
              <a:t>Team-based care becoming normal</a:t>
            </a:r>
          </a:p>
          <a:p>
            <a:r>
              <a:rPr lang="en-GB" dirty="0"/>
              <a:t>Complexity, e.g. sepsis, ARDS, complex birth</a:t>
            </a:r>
          </a:p>
          <a:p>
            <a:pPr lvl="1"/>
            <a:r>
              <a:rPr lang="en-GB" dirty="0"/>
              <a:t>Humans can keep 7 +/-2 things in our minds</a:t>
            </a:r>
          </a:p>
          <a:p>
            <a:pPr lvl="1"/>
            <a:r>
              <a:rPr lang="en-GB" dirty="0"/>
              <a:t>Some clinical pathways have 20+ concurrent variables to take account of</a:t>
            </a:r>
          </a:p>
          <a:p>
            <a:endParaRPr lang="en-GB" dirty="0"/>
          </a:p>
          <a:p>
            <a:r>
              <a:rPr lang="en-GB" dirty="0"/>
              <a:t>Existing approaches are either too deterministic (BPM), not semantically well defined (CMMN), or limited uptake (e.g. Arden, GLIF, </a:t>
            </a:r>
            <a:r>
              <a:rPr lang="en-GB" dirty="0" err="1"/>
              <a:t>ProForma</a:t>
            </a:r>
            <a:r>
              <a:rPr lang="en-GB" dirty="0"/>
              <a:t>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5C145-E1FD-4575-8B9B-0A7EBDE7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1BC25-4C11-48FF-AAB8-9D6CED4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We have to do it, because</a:t>
            </a:r>
          </a:p>
        </p:txBody>
      </p:sp>
    </p:spTree>
    <p:extLst>
      <p:ext uri="{BB962C8B-B14F-4D97-AF65-F5344CB8AC3E}">
        <p14:creationId xmlns:p14="http://schemas.microsoft.com/office/powerpoint/2010/main" val="21272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ACBEF6-0EA9-48E4-8F10-590F502B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</p:spPr>
        <p:txBody>
          <a:bodyPr/>
          <a:lstStyle/>
          <a:p>
            <a:r>
              <a:rPr lang="en-GB" dirty="0"/>
              <a:t>Routine drug administration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Timed admins but exceptions</a:t>
            </a:r>
          </a:p>
          <a:p>
            <a:pPr lvl="1"/>
            <a:r>
              <a:rPr lang="en-GB" dirty="0"/>
              <a:t>Many days </a:t>
            </a:r>
            <a:r>
              <a:rPr lang="en-GB" dirty="0">
                <a:sym typeface="Wingdings" panose="05000000000000000000" pitchFamily="2" charset="2"/>
              </a:rPr>
              <a:t> shift changes</a:t>
            </a:r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5C145-E1FD-4575-8B9B-0A7EBDE7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1BC25-4C11-48FF-AAB8-9D6CED4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Key use cases #1 - medication</a:t>
            </a:r>
          </a:p>
        </p:txBody>
      </p:sp>
    </p:spTree>
    <p:extLst>
      <p:ext uri="{BB962C8B-B14F-4D97-AF65-F5344CB8AC3E}">
        <p14:creationId xmlns:p14="http://schemas.microsoft.com/office/powerpoint/2010/main" val="167239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6E6A4-21BB-42FB-BE85-8F17BE82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DE758B-723F-4F83-A21D-4FA75F49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E.g. chemotherapy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55F28-4D0C-41B5-881C-786400ED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94672"/>
            <a:ext cx="7143750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B8DBF-ACA6-4958-B50F-B3380C45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71" y="3068960"/>
            <a:ext cx="4876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7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EDEF74C-56D0-4EAF-947A-64694F6B3170}"/>
              </a:ext>
            </a:extLst>
          </p:cNvPr>
          <p:cNvSpPr/>
          <p:nvPr/>
        </p:nvSpPr>
        <p:spPr>
          <a:xfrm>
            <a:off x="2123728" y="1819139"/>
            <a:ext cx="5904656" cy="36159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75CC33-3B61-416B-A02A-0DE0FCE05BDE}"/>
              </a:ext>
            </a:extLst>
          </p:cNvPr>
          <p:cNvCxnSpPr>
            <a:cxnSpLocks/>
          </p:cNvCxnSpPr>
          <p:nvPr/>
        </p:nvCxnSpPr>
        <p:spPr>
          <a:xfrm flipV="1">
            <a:off x="1424068" y="4996216"/>
            <a:ext cx="6820340" cy="350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B374E8-9849-4E01-A69C-D1C08EC7251E}"/>
              </a:ext>
            </a:extLst>
          </p:cNvPr>
          <p:cNvCxnSpPr>
            <a:cxnSpLocks/>
          </p:cNvCxnSpPr>
          <p:nvPr/>
        </p:nvCxnSpPr>
        <p:spPr>
          <a:xfrm flipV="1">
            <a:off x="1424068" y="4025854"/>
            <a:ext cx="6820340" cy="350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2DFF24-1AD5-40C7-AF76-2308C13DF745}"/>
              </a:ext>
            </a:extLst>
          </p:cNvPr>
          <p:cNvCxnSpPr>
            <a:cxnSpLocks/>
          </p:cNvCxnSpPr>
          <p:nvPr/>
        </p:nvCxnSpPr>
        <p:spPr>
          <a:xfrm flipV="1">
            <a:off x="1424068" y="3098112"/>
            <a:ext cx="6820340" cy="350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3DB09C-D856-49C4-8600-5541E63A63C8}"/>
              </a:ext>
            </a:extLst>
          </p:cNvPr>
          <p:cNvCxnSpPr>
            <a:cxnSpLocks/>
          </p:cNvCxnSpPr>
          <p:nvPr/>
        </p:nvCxnSpPr>
        <p:spPr>
          <a:xfrm flipV="1">
            <a:off x="1424068" y="2246988"/>
            <a:ext cx="6820340" cy="350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4ACA9-F6F0-406D-B7C5-2E2C5338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2017 openEHR Foundation</a:t>
            </a:r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EDF7C-D9DE-422A-A982-25710622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29CF39-5A0C-4A80-A15F-62BF37AF7802}"/>
              </a:ext>
            </a:extLst>
          </p:cNvPr>
          <p:cNvSpPr/>
          <p:nvPr/>
        </p:nvSpPr>
        <p:spPr>
          <a:xfrm>
            <a:off x="2123728" y="1993977"/>
            <a:ext cx="216024" cy="57606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22CC7-1004-4018-9180-9304A964DB3D}"/>
              </a:ext>
            </a:extLst>
          </p:cNvPr>
          <p:cNvSpPr/>
          <p:nvPr/>
        </p:nvSpPr>
        <p:spPr>
          <a:xfrm>
            <a:off x="5724128" y="3742975"/>
            <a:ext cx="429516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36E4E-BF9E-4F6D-92C4-A5609AD9ADBA}"/>
              </a:ext>
            </a:extLst>
          </p:cNvPr>
          <p:cNvSpPr/>
          <p:nvPr/>
        </p:nvSpPr>
        <p:spPr>
          <a:xfrm>
            <a:off x="3584220" y="4725144"/>
            <a:ext cx="1392724" cy="576064"/>
          </a:xfrm>
          <a:prstGeom prst="rect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79A05-0295-47F1-A897-483256FB8992}"/>
              </a:ext>
            </a:extLst>
          </p:cNvPr>
          <p:cNvSpPr txBox="1"/>
          <p:nvPr/>
        </p:nvSpPr>
        <p:spPr>
          <a:xfrm>
            <a:off x="4878886" y="103286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09D7B-EBA8-4434-8ECE-15FFD59996C1}"/>
              </a:ext>
            </a:extLst>
          </p:cNvPr>
          <p:cNvSpPr txBox="1"/>
          <p:nvPr/>
        </p:nvSpPr>
        <p:spPr>
          <a:xfrm>
            <a:off x="2051720" y="14861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3164F-DF8D-44D5-9277-CBA4E50DC539}"/>
              </a:ext>
            </a:extLst>
          </p:cNvPr>
          <p:cNvSpPr txBox="1"/>
          <p:nvPr/>
        </p:nvSpPr>
        <p:spPr>
          <a:xfrm>
            <a:off x="3542992" y="148058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70C91-53B2-49A9-B284-2D6061FC9DBA}"/>
              </a:ext>
            </a:extLst>
          </p:cNvPr>
          <p:cNvSpPr txBox="1"/>
          <p:nvPr/>
        </p:nvSpPr>
        <p:spPr>
          <a:xfrm>
            <a:off x="4911144" y="148058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519C-ACD9-4ACC-B630-4AF8E7637709}"/>
              </a:ext>
            </a:extLst>
          </p:cNvPr>
          <p:cNvSpPr txBox="1"/>
          <p:nvPr/>
        </p:nvSpPr>
        <p:spPr>
          <a:xfrm>
            <a:off x="6289744" y="148478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3F8EDA-DCF4-4BD8-B56A-86BB5D21C716}"/>
              </a:ext>
            </a:extLst>
          </p:cNvPr>
          <p:cNvSpPr txBox="1"/>
          <p:nvPr/>
        </p:nvSpPr>
        <p:spPr>
          <a:xfrm>
            <a:off x="7657896" y="148478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8AA2D6-7B5E-4BF3-BBCF-1EA4FEAE45B4}"/>
              </a:ext>
            </a:extLst>
          </p:cNvPr>
          <p:cNvSpPr/>
          <p:nvPr/>
        </p:nvSpPr>
        <p:spPr>
          <a:xfrm>
            <a:off x="3584220" y="2827716"/>
            <a:ext cx="216024" cy="5760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1CABFF-C868-4CD6-A0A1-368F0BEFCE61}"/>
              </a:ext>
            </a:extLst>
          </p:cNvPr>
          <p:cNvSpPr/>
          <p:nvPr/>
        </p:nvSpPr>
        <p:spPr>
          <a:xfrm>
            <a:off x="4976944" y="2797359"/>
            <a:ext cx="216024" cy="5760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A5403-1A1F-4374-97D3-E34625CE5792}"/>
              </a:ext>
            </a:extLst>
          </p:cNvPr>
          <p:cNvSpPr/>
          <p:nvPr/>
        </p:nvSpPr>
        <p:spPr>
          <a:xfrm>
            <a:off x="6369668" y="2800393"/>
            <a:ext cx="216024" cy="5760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24BD4-5FDB-4E3C-8678-3905412492DA}"/>
              </a:ext>
            </a:extLst>
          </p:cNvPr>
          <p:cNvSpPr/>
          <p:nvPr/>
        </p:nvSpPr>
        <p:spPr>
          <a:xfrm>
            <a:off x="7699124" y="2768975"/>
            <a:ext cx="216024" cy="5760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4A54F0-8432-461B-8F34-00F5A488A4E1}"/>
              </a:ext>
            </a:extLst>
          </p:cNvPr>
          <p:cNvSpPr/>
          <p:nvPr/>
        </p:nvSpPr>
        <p:spPr>
          <a:xfrm>
            <a:off x="4975606" y="3742975"/>
            <a:ext cx="43994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BBEAF5-04A4-4208-86E4-7C6E27C8A927}"/>
              </a:ext>
            </a:extLst>
          </p:cNvPr>
          <p:cNvSpPr txBox="1"/>
          <p:nvPr/>
        </p:nvSpPr>
        <p:spPr>
          <a:xfrm>
            <a:off x="176265" y="1993977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/>
              <a:t>Rituximab</a:t>
            </a:r>
            <a:br>
              <a:rPr lang="en-GB" b="0" dirty="0"/>
            </a:br>
            <a:r>
              <a:rPr lang="en-GB" b="0" dirty="0"/>
              <a:t>IV infusion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78289-E2BC-42B8-A135-99D24A2C4BE9}"/>
              </a:ext>
            </a:extLst>
          </p:cNvPr>
          <p:cNvSpPr txBox="1"/>
          <p:nvPr/>
        </p:nvSpPr>
        <p:spPr>
          <a:xfrm>
            <a:off x="176265" y="2831602"/>
            <a:ext cx="1677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/>
              <a:t>Dexamethasone</a:t>
            </a:r>
          </a:p>
          <a:p>
            <a:r>
              <a:rPr lang="en-GB" b="0" dirty="0"/>
              <a:t>PO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677B26-0589-46DE-A13F-32DECAF58A80}"/>
              </a:ext>
            </a:extLst>
          </p:cNvPr>
          <p:cNvSpPr txBox="1"/>
          <p:nvPr/>
        </p:nvSpPr>
        <p:spPr>
          <a:xfrm>
            <a:off x="148165" y="3734264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/>
              <a:t>Ara-C cytarabine</a:t>
            </a:r>
          </a:p>
          <a:p>
            <a:r>
              <a:rPr lang="en-GB" b="0" dirty="0"/>
              <a:t>IV infusion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AA674A-38A9-4A4A-A314-32263D51AA12}"/>
              </a:ext>
            </a:extLst>
          </p:cNvPr>
          <p:cNvSpPr txBox="1"/>
          <p:nvPr/>
        </p:nvSpPr>
        <p:spPr>
          <a:xfrm>
            <a:off x="148165" y="4716433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err="1"/>
              <a:t>Platinol</a:t>
            </a:r>
            <a:endParaRPr lang="en-GB" b="0" dirty="0"/>
          </a:p>
          <a:p>
            <a:r>
              <a:rPr lang="en-GB" b="0" dirty="0"/>
              <a:t>IV infusion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585115-7043-4E7F-81F2-9F699AD22390}"/>
              </a:ext>
            </a:extLst>
          </p:cNvPr>
          <p:cNvCxnSpPr>
            <a:cxnSpLocks/>
          </p:cNvCxnSpPr>
          <p:nvPr/>
        </p:nvCxnSpPr>
        <p:spPr>
          <a:xfrm>
            <a:off x="3582664" y="1407808"/>
            <a:ext cx="1556" cy="40374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A3D2EA-E299-45F4-8F96-E8BF3A4B0884}"/>
              </a:ext>
            </a:extLst>
          </p:cNvPr>
          <p:cNvCxnSpPr>
            <a:cxnSpLocks/>
          </p:cNvCxnSpPr>
          <p:nvPr/>
        </p:nvCxnSpPr>
        <p:spPr>
          <a:xfrm>
            <a:off x="4977567" y="1407808"/>
            <a:ext cx="1556" cy="40374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AD258E-B30A-4DBE-A691-C71C8DF1976A}"/>
              </a:ext>
            </a:extLst>
          </p:cNvPr>
          <p:cNvCxnSpPr>
            <a:cxnSpLocks/>
          </p:cNvCxnSpPr>
          <p:nvPr/>
        </p:nvCxnSpPr>
        <p:spPr>
          <a:xfrm>
            <a:off x="6367489" y="1397669"/>
            <a:ext cx="1556" cy="40374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98D158-B674-4056-BE88-BD706D35472D}"/>
              </a:ext>
            </a:extLst>
          </p:cNvPr>
          <p:cNvCxnSpPr>
            <a:cxnSpLocks/>
          </p:cNvCxnSpPr>
          <p:nvPr/>
        </p:nvCxnSpPr>
        <p:spPr>
          <a:xfrm>
            <a:off x="7699124" y="1397669"/>
            <a:ext cx="1556" cy="40374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337E60-F81C-4292-B756-F5338A6399EA}"/>
              </a:ext>
            </a:extLst>
          </p:cNvPr>
          <p:cNvSpPr txBox="1"/>
          <p:nvPr/>
        </p:nvSpPr>
        <p:spPr>
          <a:xfrm>
            <a:off x="4979123" y="353420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0" dirty="0"/>
              <a:t>2h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C42753-6A50-42E9-BFFE-3939037E358A}"/>
              </a:ext>
            </a:extLst>
          </p:cNvPr>
          <p:cNvSpPr txBox="1"/>
          <p:nvPr/>
        </p:nvSpPr>
        <p:spPr>
          <a:xfrm>
            <a:off x="5742408" y="353183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0" dirty="0"/>
              <a:t>2h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0156F-9D94-40CF-B104-11DA57929359}"/>
              </a:ext>
            </a:extLst>
          </p:cNvPr>
          <p:cNvSpPr txBox="1"/>
          <p:nvPr/>
        </p:nvSpPr>
        <p:spPr>
          <a:xfrm>
            <a:off x="4139952" y="4535542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0" dirty="0"/>
              <a:t>24h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14D993-A6D5-4249-88EA-21DA083B9BB7}"/>
              </a:ext>
            </a:extLst>
          </p:cNvPr>
          <p:cNvCxnSpPr>
            <a:cxnSpLocks/>
          </p:cNvCxnSpPr>
          <p:nvPr/>
        </p:nvCxnSpPr>
        <p:spPr>
          <a:xfrm>
            <a:off x="2128859" y="1480585"/>
            <a:ext cx="1556" cy="40374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1DC195F-CE21-4775-8BC2-9D6C65CD1A80}"/>
              </a:ext>
            </a:extLst>
          </p:cNvPr>
          <p:cNvGrpSpPr/>
          <p:nvPr/>
        </p:nvGrpSpPr>
        <p:grpSpPr>
          <a:xfrm>
            <a:off x="2129637" y="1843989"/>
            <a:ext cx="3431695" cy="3156465"/>
            <a:chOff x="2129637" y="1843989"/>
            <a:chExt cx="3431695" cy="315646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91EF4F-9960-45C3-B453-DE33660061B1}"/>
                </a:ext>
              </a:extLst>
            </p:cNvPr>
            <p:cNvSpPr txBox="1"/>
            <p:nvPr/>
          </p:nvSpPr>
          <p:spPr>
            <a:xfrm>
              <a:off x="2129637" y="184398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45691D"/>
                  </a:solidFill>
                  <a:highlight>
                    <a:srgbClr val="FFFF00"/>
                  </a:highlight>
                  <a:sym typeface="Wingdings 2" panose="05020102010507070707" pitchFamily="18" charset="2"/>
                </a:rPr>
                <a:t></a:t>
              </a:r>
              <a:endParaRPr lang="en-GB" dirty="0">
                <a:solidFill>
                  <a:srgbClr val="45691D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0C4B24-AAFB-4160-A4F8-EE93F5F4B9F4}"/>
                </a:ext>
              </a:extLst>
            </p:cNvPr>
            <p:cNvSpPr txBox="1"/>
            <p:nvPr/>
          </p:nvSpPr>
          <p:spPr>
            <a:xfrm>
              <a:off x="3593845" y="270151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45691D"/>
                  </a:solidFill>
                  <a:highlight>
                    <a:srgbClr val="FFFF00"/>
                  </a:highlight>
                  <a:sym typeface="Wingdings 2" panose="05020102010507070707" pitchFamily="18" charset="2"/>
                </a:rPr>
                <a:t></a:t>
              </a:r>
              <a:endParaRPr lang="en-GB" dirty="0">
                <a:solidFill>
                  <a:srgbClr val="45691D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A8E1CD-3ADB-47E7-9F00-1D64515D20C3}"/>
                </a:ext>
              </a:extLst>
            </p:cNvPr>
            <p:cNvSpPr txBox="1"/>
            <p:nvPr/>
          </p:nvSpPr>
          <p:spPr>
            <a:xfrm>
              <a:off x="4974984" y="269355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45691D"/>
                  </a:solidFill>
                  <a:highlight>
                    <a:srgbClr val="FFFF00"/>
                  </a:highlight>
                  <a:sym typeface="Wingdings 2" panose="05020102010507070707" pitchFamily="18" charset="2"/>
                </a:rPr>
                <a:t></a:t>
              </a:r>
              <a:endParaRPr lang="en-GB" dirty="0">
                <a:solidFill>
                  <a:srgbClr val="45691D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1D81D8-DC70-43C7-A709-5295984EC419}"/>
                </a:ext>
              </a:extLst>
            </p:cNvPr>
            <p:cNvSpPr txBox="1"/>
            <p:nvPr/>
          </p:nvSpPr>
          <p:spPr>
            <a:xfrm>
              <a:off x="4742085" y="4600344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45691D"/>
                  </a:solidFill>
                  <a:highlight>
                    <a:srgbClr val="FFFF00"/>
                  </a:highlight>
                  <a:sym typeface="Wingdings 2" panose="05020102010507070707" pitchFamily="18" charset="2"/>
                </a:rPr>
                <a:t></a:t>
              </a:r>
              <a:endParaRPr lang="en-GB" dirty="0">
                <a:solidFill>
                  <a:srgbClr val="45691D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2C9028-F95F-48FE-8814-2FD8AEF091B0}"/>
                </a:ext>
              </a:extLst>
            </p:cNvPr>
            <p:cNvSpPr txBox="1"/>
            <p:nvPr/>
          </p:nvSpPr>
          <p:spPr>
            <a:xfrm>
              <a:off x="5179496" y="3637221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45691D"/>
                  </a:solidFill>
                  <a:highlight>
                    <a:srgbClr val="FFFF00"/>
                  </a:highlight>
                  <a:sym typeface="Wingdings 2" panose="05020102010507070707" pitchFamily="18" charset="2"/>
                </a:rPr>
                <a:t></a:t>
              </a:r>
              <a:endParaRPr lang="en-GB" dirty="0">
                <a:solidFill>
                  <a:srgbClr val="45691D"/>
                </a:solidFill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1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ACBEF6-0EA9-48E4-8F10-590F502B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</p:spPr>
        <p:txBody>
          <a:bodyPr/>
          <a:lstStyle/>
          <a:p>
            <a:r>
              <a:rPr lang="en-GB" dirty="0"/>
              <a:t>Acute ischaemic stroke</a:t>
            </a:r>
          </a:p>
          <a:p>
            <a:pPr lvl="1"/>
            <a:r>
              <a:rPr lang="en-GB" dirty="0"/>
              <a:t>Multiple simultaneous performers</a:t>
            </a:r>
          </a:p>
          <a:p>
            <a:pPr lvl="1"/>
            <a:r>
              <a:rPr lang="en-GB" dirty="0"/>
              <a:t>Multi-disciplinary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Hand-offs between them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Time-critical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5C145-E1FD-4575-8B9B-0A7EBDE7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2017 </a:t>
            </a:r>
            <a:r>
              <a:rPr lang="en-US" altLang="en-US" dirty="0" err="1"/>
              <a:t>openEHR</a:t>
            </a:r>
            <a:r>
              <a:rPr lang="en-US" altLang="en-US" dirty="0"/>
              <a:t> Foundation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1BC25-4C11-48FF-AAB8-9D6CED4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Key use cases #2 - Stroke</a:t>
            </a:r>
          </a:p>
        </p:txBody>
      </p:sp>
    </p:spTree>
    <p:extLst>
      <p:ext uri="{BB962C8B-B14F-4D97-AF65-F5344CB8AC3E}">
        <p14:creationId xmlns:p14="http://schemas.microsoft.com/office/powerpoint/2010/main" val="265725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openEhrReferenceModel</Template>
  <TotalTime>25321</TotalTime>
  <Words>1059</Words>
  <Application>Microsoft Office PowerPoint</Application>
  <PresentationFormat>On-screen Show (4:3)</PresentationFormat>
  <Paragraphs>237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Lucida Sans Unicode</vt:lpstr>
      <vt:lpstr>Lyon Text Semibold</vt:lpstr>
      <vt:lpstr>Verdana</vt:lpstr>
      <vt:lpstr>Wingdings</vt:lpstr>
      <vt:lpstr>Wingdings 2</vt:lpstr>
      <vt:lpstr>Wingdings 3</vt:lpstr>
      <vt:lpstr>Concourse</vt:lpstr>
      <vt:lpstr>PowerPoint Presentation</vt:lpstr>
      <vt:lpstr>What is ‘Task Planning’?</vt:lpstr>
      <vt:lpstr>Are we completely mad?!?!</vt:lpstr>
      <vt:lpstr>Are we completely mad?!?!</vt:lpstr>
      <vt:lpstr>We have to do it, because</vt:lpstr>
      <vt:lpstr>Key use cases #1 - medication</vt:lpstr>
      <vt:lpstr>E.g. chemotherapy</vt:lpstr>
      <vt:lpstr>Visualisation</vt:lpstr>
      <vt:lpstr>Key use cases #2 - Stroke</vt:lpstr>
      <vt:lpstr>PowerPoint Presentation</vt:lpstr>
      <vt:lpstr>PowerPoint Presentation</vt:lpstr>
      <vt:lpstr>PowerPoint Presentation</vt:lpstr>
      <vt:lpstr>Key use cases #3 – CDS (cancer)</vt:lpstr>
      <vt:lpstr>PowerPoint Presentation</vt:lpstr>
      <vt:lpstr>Other requirements</vt:lpstr>
      <vt:lpstr>Other requirements</vt:lpstr>
      <vt:lpstr>Other requirements</vt:lpstr>
      <vt:lpstr>Design concepts</vt:lpstr>
      <vt:lpstr>Design concepts</vt:lpstr>
      <vt:lpstr>Task Planning as a co-pilot</vt:lpstr>
      <vt:lpstr>Design concepts</vt:lpstr>
      <vt:lpstr>Design concepts</vt:lpstr>
      <vt:lpstr>Design concepts</vt:lpstr>
      <vt:lpstr>Architecture</vt:lpstr>
      <vt:lpstr>Levels of representation</vt:lpstr>
      <vt:lpstr>PowerPoint Presentation</vt:lpstr>
      <vt:lpstr>Basic structure</vt:lpstr>
      <vt:lpstr>Task Taxonomy</vt:lpstr>
      <vt:lpstr>Context switch and fork</vt:lpstr>
      <vt:lpstr>Task lifecycle</vt:lpstr>
      <vt:lpstr>Allocation</vt:lpstr>
      <vt:lpstr>Events</vt:lpstr>
      <vt:lpstr>PowerPoint Presentation</vt:lpstr>
      <vt:lpstr>Decision Structures</vt:lpstr>
      <vt:lpstr>Decision Structures</vt:lpstr>
      <vt:lpstr>Decision Structures</vt:lpstr>
      <vt:lpstr>Decision Structures</vt:lpstr>
      <vt:lpstr>Decision Structures</vt:lpstr>
      <vt:lpstr>What does execution look like?</vt:lpstr>
      <vt:lpstr>Relationship to openEHR Entries</vt:lpstr>
      <vt:lpstr>Summary – Task Planning</vt:lpstr>
      <vt:lpstr>Roadmap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openEHR: a healthcare computing platform for the future</dc:title>
  <dc:creator>Sam Heard</dc:creator>
  <cp:lastModifiedBy>Thomas Beale</cp:lastModifiedBy>
  <cp:revision>492</cp:revision>
  <dcterms:created xsi:type="dcterms:W3CDTF">2006-08-07T05:23:58Z</dcterms:created>
  <dcterms:modified xsi:type="dcterms:W3CDTF">2018-03-19T12:06:02Z</dcterms:modified>
</cp:coreProperties>
</file>