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5"/>
    <p:sldMasterId id="2147483660" r:id="rId6"/>
  </p:sldMasterIdLst>
  <p:notesMasterIdLst>
    <p:notesMasterId r:id="rId24"/>
  </p:notesMasterIdLst>
  <p:sldIdLst>
    <p:sldId id="416" r:id="rId7"/>
    <p:sldId id="487" r:id="rId8"/>
    <p:sldId id="498" r:id="rId9"/>
    <p:sldId id="495" r:id="rId10"/>
    <p:sldId id="468" r:id="rId11"/>
    <p:sldId id="503" r:id="rId12"/>
    <p:sldId id="477" r:id="rId13"/>
    <p:sldId id="478" r:id="rId14"/>
    <p:sldId id="507" r:id="rId15"/>
    <p:sldId id="481" r:id="rId16"/>
    <p:sldId id="483" r:id="rId17"/>
    <p:sldId id="502" r:id="rId18"/>
    <p:sldId id="490" r:id="rId19"/>
    <p:sldId id="496" r:id="rId20"/>
    <p:sldId id="504" r:id="rId21"/>
    <p:sldId id="505" r:id="rId22"/>
    <p:sldId id="491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6A9E1"/>
    <a:srgbClr val="29235C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11" autoAdjust="0"/>
    <p:restoredTop sz="67923" autoAdjust="0"/>
  </p:normalViewPr>
  <p:slideViewPr>
    <p:cSldViewPr>
      <p:cViewPr varScale="1">
        <p:scale>
          <a:sx n="45" d="100"/>
          <a:sy n="45" d="100"/>
        </p:scale>
        <p:origin x="81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DC6F9-B755-4464-BF7D-023DB201443C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436D3-8F39-4F50-A300-2B04995DEB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mbf.de/en/index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436D3-8F39-4F50-A300-2B04995DEB49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2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436D3-8F39-4F50-A300-2B04995DEB4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77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436D3-8F39-4F50-A300-2B04995DEB4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56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 smtClean="0"/>
              <a:t>-</a:t>
            </a:r>
            <a:r>
              <a:rPr lang="de-DE" dirty="0" err="1" smtClean="0"/>
              <a:t>Digitalisation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healthcare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under-developed</a:t>
            </a:r>
            <a:r>
              <a:rPr lang="de-DE" baseline="0" dirty="0" smtClean="0"/>
              <a:t> in </a:t>
            </a:r>
            <a:r>
              <a:rPr lang="de-DE" baseline="0" dirty="0" smtClean="0"/>
              <a:t>Germany</a:t>
            </a:r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Health</a:t>
            </a:r>
            <a:r>
              <a:rPr lang="de-DE" baseline="0" dirty="0" smtClean="0"/>
              <a:t> IT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full</a:t>
            </a:r>
            <a:r>
              <a:rPr lang="de-DE" baseline="0" dirty="0" smtClean="0"/>
              <a:t> potential, </a:t>
            </a:r>
            <a:r>
              <a:rPr lang="de-DE" baseline="0" dirty="0" err="1" smtClean="0"/>
              <a:t>yet</a:t>
            </a:r>
            <a:endParaRPr lang="de-DE" baseline="0" dirty="0" smtClean="0"/>
          </a:p>
          <a:p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healthcare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organizations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German Federal Ministry of Education and Research (BMBF)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5D32DF6-5D73-4B04-B120-217BC7F9F9B7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07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Government</a:t>
            </a:r>
            <a:r>
              <a:rPr lang="en-US" baseline="0" dirty="0" smtClean="0"/>
              <a:t> tires to push this topic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436D3-8F39-4F50-A300-2B04995DEB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85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Choosen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436D3-8F39-4F50-A300-2B04995DEB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6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Open Platform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436D3-8F39-4F50-A300-2B04995DEB4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25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stole this</a:t>
            </a:r>
            <a:r>
              <a:rPr lang="en-US" baseline="0" dirty="0" smtClean="0"/>
              <a:t> slide from </a:t>
            </a:r>
            <a:r>
              <a:rPr lang="en-US" baseline="0" dirty="0" err="1" smtClean="0"/>
              <a:t>Marand</a:t>
            </a:r>
            <a:endParaRPr lang="en-US" baseline="0" dirty="0" smtClean="0"/>
          </a:p>
          <a:p>
            <a:r>
              <a:rPr lang="en-US" baseline="0" dirty="0" smtClean="0"/>
              <a:t>Clinical Applications optionally and in the second iteration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7E7060-60FB-46D5-8070-D6F0696BD19C}" type="slidenum">
              <a:rPr lang="de-DE" sz="1400" smtClean="0">
                <a:latin typeface="Times New Roman"/>
              </a:rPr>
              <a:pPr algn="r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7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436D3-8F39-4F50-A300-2B04995DEB4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01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436D3-8F39-4F50-A300-2B04995DEB4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99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436D3-8F39-4F50-A300-2B04995DEB4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33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1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7380312" y="6026373"/>
            <a:ext cx="1296144" cy="831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29235C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6835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5517232"/>
            <a:ext cx="2133600" cy="365125"/>
          </a:xfrm>
        </p:spPr>
        <p:txBody>
          <a:bodyPr/>
          <a:lstStyle/>
          <a:p>
            <a:fld id="{B7354123-93E9-42EF-A381-A3C1ACB6393E}" type="datetime1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517232"/>
            <a:ext cx="28956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5517232"/>
            <a:ext cx="2133600" cy="365125"/>
          </a:xfrm>
        </p:spPr>
        <p:txBody>
          <a:bodyPr/>
          <a:lstStyle/>
          <a:p>
            <a:fld id="{13D2346F-89BF-4983-A127-E9F86AE741D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86" y="117465"/>
            <a:ext cx="2611736" cy="1852821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323528" y="404664"/>
            <a:ext cx="6048672" cy="1566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2656"/>
            <a:ext cx="4474473" cy="1277115"/>
          </a:xfrm>
          <a:prstGeom prst="rect">
            <a:avLst/>
          </a:prstGeom>
        </p:spPr>
      </p:pic>
      <p:cxnSp>
        <p:nvCxnSpPr>
          <p:cNvPr id="15" name="Gerade Verbindung 8"/>
          <p:cNvCxnSpPr/>
          <p:nvPr userDrawn="1"/>
        </p:nvCxnSpPr>
        <p:spPr>
          <a:xfrm>
            <a:off x="467544" y="1844824"/>
            <a:ext cx="8208912" cy="0"/>
          </a:xfrm>
          <a:prstGeom prst="line">
            <a:avLst/>
          </a:prstGeom>
          <a:ln w="57150" cap="rnd">
            <a:solidFill>
              <a:srgbClr val="36A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C:\Users\jan\PowerFolders\BMBF Ausschreibung Medizininformatik\10_Allgemeine Materialien und Literatur\Logos\Grafik Med Fakultät HD Siegel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94"/>
          <a:stretch/>
        </p:blipFill>
        <p:spPr bwMode="auto">
          <a:xfrm>
            <a:off x="251520" y="5910567"/>
            <a:ext cx="1467060" cy="97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C:\Users\jan\PowerFolders\BMBF Ausschreibung Medizininformatik\10_Allgemeine Materialien und Literatur\Logos\MHH-Logo-grau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093296"/>
            <a:ext cx="2388995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fik 25" descr="C:\Users\jan\PowerFolders\BMBF Ausschreibung Medizininformatik\10_Allgemeine Materialien und Literatur\Logos\UMG_4C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225452"/>
            <a:ext cx="292909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3" descr="D:\Jan\Daten\3_PM_SBCancer_SYNC\grafikbearbeitung\logos_DKFZ\Logos_Sonderformen\logo_d_3z_unt_rgb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07" y="6027452"/>
            <a:ext cx="122228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9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34908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F869-2A85-4F06-A8E3-DCDD5A9681C7}" type="datetime1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628801"/>
            <a:ext cx="2057400" cy="432048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28801"/>
            <a:ext cx="6019800" cy="432048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ED00-9981-4E43-BA48-9006990E4E3A}" type="datetime1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5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7380312" y="6026373"/>
            <a:ext cx="1296144" cy="831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29235C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6835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5517232"/>
            <a:ext cx="2133600" cy="365125"/>
          </a:xfrm>
        </p:spPr>
        <p:txBody>
          <a:bodyPr/>
          <a:lstStyle/>
          <a:p>
            <a:fld id="{B7354123-93E9-42EF-A381-A3C1ACB6393E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18.01.2018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517232"/>
            <a:ext cx="2895600" cy="365125"/>
          </a:xfr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5517232"/>
            <a:ext cx="2133600" cy="365125"/>
          </a:xfrm>
        </p:spPr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323528" y="404664"/>
            <a:ext cx="6048672" cy="1566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9" name="Grafik 18" descr="C:\Users\jan\PowerFolders\BMBF Ausschreibung Medizininformatik\10_Allgemeine Materialien und Literatur\Logos\Grafik Med Fakultät HD Siegel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94"/>
          <a:stretch/>
        </p:blipFill>
        <p:spPr bwMode="auto">
          <a:xfrm>
            <a:off x="251520" y="6021288"/>
            <a:ext cx="1082580" cy="717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1" name="Grafik 20" descr="C:\Users\jan\PowerFolders\BMBF Ausschreibung Medizininformatik\10_Allgemeine Materialien und Literatur\Logos\MHH-Logo-grau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200534"/>
            <a:ext cx="1944216" cy="46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fik 25" descr="C:\Users\jan\PowerFolders\BMBF Ausschreibung Medizininformatik\10_Allgemeine Materialien und Literatur\Logos\UMG_4C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96447"/>
            <a:ext cx="2448272" cy="300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3" descr="D:\Jan\Daten\3_PM_SBCancer_SYNC\grafikbearbeitung\logos_DKFZ\Logos_Sonderformen\logo_d_3z_unt_rgb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021288"/>
            <a:ext cx="1008112" cy="5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3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AABF-6011-450F-815D-61D4BDEACFB1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18.01.2018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2895600" cy="365125"/>
          </a:xfrm>
        </p:spPr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724128" y="6356350"/>
            <a:ext cx="864096" cy="365125"/>
          </a:xfrm>
        </p:spPr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4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149080"/>
            <a:ext cx="7772400" cy="1800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1862932"/>
            <a:ext cx="7772400" cy="20701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AD1-C371-445B-B6FE-BBC0603AFC5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18.01.2018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FE7-96EE-4772-9AC3-5B2300D09C1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18.01.2018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F2B6-8767-4DD0-BBFF-8D66B145555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18.01.2018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94C-EBDB-46B3-8EDF-A753DB704FEE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18.01.2018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0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829F-FE27-40C7-A5B6-8113FEEB5253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18.01.2018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36563"/>
            <a:ext cx="5141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628801"/>
            <a:ext cx="5111750" cy="4320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628801"/>
            <a:ext cx="3008313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5095-B538-44B0-89CE-FA607174228F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18.01.2018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3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3055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AABF-6011-450F-815D-61D4BDEACFB1}" type="datetime1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28956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724128" y="6356350"/>
            <a:ext cx="864096" cy="365125"/>
          </a:xfrm>
        </p:spPr>
        <p:txBody>
          <a:bodyPr/>
          <a:lstStyle/>
          <a:p>
            <a:fld id="{13D2346F-89BF-4983-A127-E9F86AE7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958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208" y="319680"/>
            <a:ext cx="5194920" cy="1021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39552" y="1700807"/>
            <a:ext cx="8147248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9552" y="4869160"/>
            <a:ext cx="8147248" cy="10801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C4B-D8D4-4B4E-B69B-786D311DB415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18.01.2018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34908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F869-2A85-4F06-A8E3-DCDD5A9681C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18.01.2018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0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628801"/>
            <a:ext cx="2057400" cy="432048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28801"/>
            <a:ext cx="6019800" cy="432048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ED00-9981-4E43-BA48-9006990E4E3A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18.01.2018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6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149080"/>
            <a:ext cx="7772400" cy="1800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1862932"/>
            <a:ext cx="7772400" cy="20701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AD1-C371-445B-B6FE-BBC0603AFC57}" type="datetime1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01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FE7-96EE-4772-9AC3-5B2300D09C16}" type="datetime1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58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F2B6-8767-4DD0-BBFF-8D66B145555D}" type="datetime1">
              <a:rPr lang="de-DE" smtClean="0"/>
              <a:t>18.01.2018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2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94C-EBDB-46B3-8EDF-A753DB704FEE}" type="datetime1">
              <a:rPr lang="de-DE" smtClean="0"/>
              <a:t>18.01.2018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44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829F-FE27-40C7-A5B6-8113FEEB5253}" type="datetime1">
              <a:rPr lang="de-DE" smtClean="0"/>
              <a:t>18.01.2018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0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36563"/>
            <a:ext cx="5141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628801"/>
            <a:ext cx="5111750" cy="4320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628801"/>
            <a:ext cx="3008313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5095-B538-44B0-89CE-FA607174228F}" type="datetime1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7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208" y="319680"/>
            <a:ext cx="5194920" cy="1021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39552" y="1700807"/>
            <a:ext cx="8147248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9552" y="4869160"/>
            <a:ext cx="8147248" cy="10801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C4B-D8D4-4B4E-B69B-786D311DB415}" type="datetime1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4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31173"/>
            <a:ext cx="1305868" cy="92641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5554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3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B8B0-48F5-4BEC-8336-89983A9C3874}" type="datetime1">
              <a:rPr lang="de-DE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1581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36432" y="6356350"/>
            <a:ext cx="107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346F-89BF-4983-A127-E9F86AE741DF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57150" cap="rnd">
            <a:solidFill>
              <a:srgbClr val="36A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900" y="512424"/>
            <a:ext cx="2520280" cy="7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5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29235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3200" kern="1200">
          <a:solidFill>
            <a:srgbClr val="29235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36A9E1"/>
        </a:buClr>
        <a:buFont typeface="Arial" panose="020B0604020202020204" pitchFamily="34" charset="0"/>
        <a:buChar char="–"/>
        <a:defRPr sz="2800" kern="1200">
          <a:solidFill>
            <a:srgbClr val="29235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400" kern="1200">
          <a:solidFill>
            <a:srgbClr val="29235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36A9E1"/>
        </a:buClr>
        <a:buFont typeface="Arial" panose="020B0604020202020204" pitchFamily="34" charset="0"/>
        <a:buChar char="–"/>
        <a:defRPr sz="2000" kern="1200">
          <a:solidFill>
            <a:srgbClr val="29235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000" kern="1200">
          <a:solidFill>
            <a:srgbClr val="29235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5554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3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B8B0-48F5-4BEC-8336-89983A9C387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18.01.2018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1581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36432" y="6356350"/>
            <a:ext cx="107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1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29235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Tx/>
        <a:buBlip>
          <a:blip r:embed="rId13"/>
        </a:buBlip>
        <a:defRPr sz="3200" kern="1200">
          <a:solidFill>
            <a:srgbClr val="29235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36A9E1"/>
        </a:buClr>
        <a:buFont typeface="Arial" panose="020B0604020202020204" pitchFamily="34" charset="0"/>
        <a:buChar char="–"/>
        <a:defRPr sz="2800" kern="1200">
          <a:solidFill>
            <a:srgbClr val="29235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0000"/>
        <a:buFontTx/>
        <a:buBlip>
          <a:blip r:embed="rId13"/>
        </a:buBlip>
        <a:defRPr sz="2400" kern="1200">
          <a:solidFill>
            <a:srgbClr val="29235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36A9E1"/>
        </a:buClr>
        <a:buFont typeface="Arial" panose="020B0604020202020204" pitchFamily="34" charset="0"/>
        <a:buChar char="–"/>
        <a:defRPr sz="2000" kern="1200">
          <a:solidFill>
            <a:srgbClr val="29235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0000"/>
        <a:buFontTx/>
        <a:buBlip>
          <a:blip r:embed="rId13"/>
        </a:buBlip>
        <a:defRPr sz="2000" kern="1200">
          <a:solidFill>
            <a:srgbClr val="29235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jpeg"/><Relationship Id="rId3" Type="http://schemas.openxmlformats.org/officeDocument/2006/relationships/image" Target="../media/image14.jp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jpg"/><Relationship Id="rId17" Type="http://schemas.openxmlformats.org/officeDocument/2006/relationships/image" Target="../media/image34.tiff"/><Relationship Id="rId25" Type="http://schemas.openxmlformats.org/officeDocument/2006/relationships/image" Target="../media/image42.gi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7.jpe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jpeg"/><Relationship Id="rId15" Type="http://schemas.openxmlformats.org/officeDocument/2006/relationships/image" Target="../media/image32.png"/><Relationship Id="rId23" Type="http://schemas.openxmlformats.org/officeDocument/2006/relationships/image" Target="../media/image40.jpg"/><Relationship Id="rId28" Type="http://schemas.openxmlformats.org/officeDocument/2006/relationships/image" Target="../media/image45.jpg"/><Relationship Id="rId10" Type="http://schemas.openxmlformats.org/officeDocument/2006/relationships/image" Target="../media/image27.png"/><Relationship Id="rId19" Type="http://schemas.openxmlformats.org/officeDocument/2006/relationships/image" Target="../media/image36.jpe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jpg"/><Relationship Id="rId30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6912" y="908720"/>
            <a:ext cx="14545616" cy="4968552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6912" y="908720"/>
            <a:ext cx="14545616" cy="496855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180528" y="-171400"/>
            <a:ext cx="9505056" cy="10801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4" name="Bild 3" descr="Bildmarke_HiGHmed_rgb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00" y="1936800"/>
            <a:ext cx="2894400" cy="2894400"/>
          </a:xfrm>
          <a:prstGeom prst="rect">
            <a:avLst/>
          </a:prstGeom>
          <a:effectLst>
            <a:outerShdw blurRad="444500" dist="38100" dir="2700000" algn="tl" rotWithShape="0">
              <a:srgbClr val="000000">
                <a:alpha val="90000"/>
              </a:srgbClr>
            </a:outerShdw>
          </a:effectLst>
        </p:spPr>
      </p:pic>
      <p:pic>
        <p:nvPicPr>
          <p:cNvPr id="10" name="Grafik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8640"/>
            <a:ext cx="2016223" cy="57547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-108520" y="3933056"/>
            <a:ext cx="9433048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599" y="3861048"/>
            <a:ext cx="8690887" cy="965969"/>
          </a:xfrm>
        </p:spPr>
        <p:txBody>
          <a:bodyPr/>
          <a:lstStyle/>
          <a:p>
            <a:r>
              <a:rPr lang="en-US" noProof="0" dirty="0" err="1" smtClean="0"/>
              <a:t>HiGHmed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  <a:endParaRPr lang="en-US" noProof="0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/>
          </p:nvPr>
        </p:nvSpPr>
        <p:spPr>
          <a:xfrm>
            <a:off x="273600" y="4653136"/>
            <a:ext cx="6400800" cy="1683504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Tromsø</a:t>
            </a:r>
            <a:r>
              <a:rPr lang="en-US" sz="1800" dirty="0"/>
              <a:t>, </a:t>
            </a:r>
            <a:r>
              <a:rPr lang="en-US" sz="1800" noProof="0" dirty="0" smtClean="0"/>
              <a:t>January </a:t>
            </a:r>
            <a:r>
              <a:rPr lang="en-US" sz="1800" noProof="0" dirty="0" smtClean="0"/>
              <a:t>18th</a:t>
            </a:r>
            <a:r>
              <a:rPr lang="en-US" sz="1800" noProof="0" dirty="0" smtClean="0"/>
              <a:t>, 2018</a:t>
            </a:r>
          </a:p>
          <a:p>
            <a:pPr algn="l"/>
            <a:r>
              <a:rPr lang="en-US" sz="1800" noProof="0" dirty="0" smtClean="0"/>
              <a:t>2</a:t>
            </a:r>
            <a:r>
              <a:rPr lang="en-US" sz="1800" baseline="30000" noProof="0" dirty="0" smtClean="0"/>
              <a:t>nd</a:t>
            </a:r>
            <a:r>
              <a:rPr lang="en-US" sz="1800" noProof="0" dirty="0" smtClean="0"/>
              <a:t> Arctic Conference</a:t>
            </a:r>
          </a:p>
          <a:p>
            <a:pPr algn="l"/>
            <a:r>
              <a:rPr lang="en-US" sz="1800" noProof="0" dirty="0" smtClean="0"/>
              <a:t>Birger </a:t>
            </a:r>
            <a:r>
              <a:rPr lang="en-US" sz="1800" noProof="0" dirty="0" err="1" smtClean="0"/>
              <a:t>Haarbrandt</a:t>
            </a:r>
            <a:r>
              <a:rPr lang="en-US" sz="1800" noProof="0" dirty="0" smtClean="0"/>
              <a:t> </a:t>
            </a: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5876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Architecture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724128" y="6284342"/>
            <a:ext cx="864096" cy="365125"/>
          </a:xfrm>
        </p:spPr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73193" y="5661248"/>
            <a:ext cx="1080120" cy="10081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MPI</a:t>
            </a:r>
          </a:p>
        </p:txBody>
      </p:sp>
      <p:sp>
        <p:nvSpPr>
          <p:cNvPr id="6" name="Rechteck 5"/>
          <p:cNvSpPr/>
          <p:nvPr/>
        </p:nvSpPr>
        <p:spPr>
          <a:xfrm>
            <a:off x="1510006" y="5661248"/>
            <a:ext cx="1296144" cy="10081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Terminology Service</a:t>
            </a:r>
            <a:endParaRPr lang="en-US" sz="1600" dirty="0"/>
          </a:p>
        </p:txBody>
      </p:sp>
      <p:sp>
        <p:nvSpPr>
          <p:cNvPr id="7" name="Rechteck 6"/>
          <p:cNvSpPr/>
          <p:nvPr/>
        </p:nvSpPr>
        <p:spPr>
          <a:xfrm>
            <a:off x="2964356" y="5654359"/>
            <a:ext cx="1038944" cy="10081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Provider Registry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5364088" y="5654359"/>
            <a:ext cx="904893" cy="10081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7524328" y="5661248"/>
            <a:ext cx="1296144" cy="10012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Structured Data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6389217" y="5654359"/>
            <a:ext cx="1063103" cy="10081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‘Document’ data</a:t>
            </a:r>
            <a:endParaRPr lang="en-US" sz="1400" dirty="0"/>
          </a:p>
        </p:txBody>
      </p:sp>
      <p:sp>
        <p:nvSpPr>
          <p:cNvPr id="3" name="Rechteck 2"/>
          <p:cNvSpPr/>
          <p:nvPr/>
        </p:nvSpPr>
        <p:spPr>
          <a:xfrm>
            <a:off x="251520" y="5150303"/>
            <a:ext cx="856895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&amp; Privacy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251520" y="4694740"/>
            <a:ext cx="856895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 &amp; Monitoring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51520" y="4239177"/>
            <a:ext cx="856895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&amp; Orchestration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251520" y="3771895"/>
            <a:ext cx="856895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Information Access Layer (IHE, openEHR REST, AQL, FHIR) 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251520" y="2642945"/>
            <a:ext cx="963921" cy="1008112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Clinician Portal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2195736" y="2628842"/>
            <a:ext cx="609057" cy="1008112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1346909" y="2636912"/>
            <a:ext cx="704811" cy="1008112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2987824" y="2636912"/>
            <a:ext cx="1094268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Portal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4211960" y="2630874"/>
            <a:ext cx="870934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</a:p>
          <a:p>
            <a:pPr algn="ctr"/>
            <a:r>
              <a:rPr lang="en-US" dirty="0" smtClean="0"/>
              <a:t>(PRO)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6516216" y="2622870"/>
            <a:ext cx="1080120" cy="10081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4179827" y="5654359"/>
            <a:ext cx="1038944" cy="10081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Patient Consent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489147" y="2090121"/>
            <a:ext cx="205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Clinical Applications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059832" y="1916832"/>
            <a:ext cx="191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Patient Facing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Applications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292080" y="2634941"/>
            <a:ext cx="1080120" cy="10081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Cohort Planning</a:t>
            </a:r>
            <a:endParaRPr lang="en-US" dirty="0"/>
          </a:p>
        </p:txBody>
      </p:sp>
      <p:sp>
        <p:nvSpPr>
          <p:cNvPr id="24" name="Textfeld 23"/>
          <p:cNvSpPr txBox="1"/>
          <p:nvPr/>
        </p:nvSpPr>
        <p:spPr>
          <a:xfrm>
            <a:off x="5976308" y="1901086"/>
            <a:ext cx="263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Cross-Enterprise (Research)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Applications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 rot="16200000">
            <a:off x="-331570" y="4482885"/>
            <a:ext cx="160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Service Bus</a:t>
            </a:r>
            <a:endParaRPr lang="en-US" dirty="0"/>
          </a:p>
        </p:txBody>
      </p:sp>
      <p:pic>
        <p:nvPicPr>
          <p:cNvPr id="29" name="Picture 4" descr="C:\Users\Birger\Desktop\1007_noticias_F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736" y="6194610"/>
            <a:ext cx="804913" cy="26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hteck 33"/>
          <p:cNvSpPr/>
          <p:nvPr/>
        </p:nvSpPr>
        <p:spPr>
          <a:xfrm>
            <a:off x="7726204" y="2628842"/>
            <a:ext cx="1080120" cy="10081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4" y="6372094"/>
            <a:ext cx="433798" cy="228196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17" y="6381328"/>
            <a:ext cx="433798" cy="228196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23" y="6381328"/>
            <a:ext cx="433798" cy="228196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46" y="6375147"/>
            <a:ext cx="433798" cy="228196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69" y="6372094"/>
            <a:ext cx="433798" cy="228196"/>
          </a:xfrm>
          <a:prstGeom prst="rect">
            <a:avLst/>
          </a:prstGeom>
        </p:spPr>
      </p:pic>
      <p:pic>
        <p:nvPicPr>
          <p:cNvPr id="1028" name="Picture 4" descr="Bildergebnis für FHIR logo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29" y="6042540"/>
            <a:ext cx="586185" cy="48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Bildergebnis für FHIR logo transparen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77" y="6194610"/>
            <a:ext cx="753645" cy="6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ildergebnis für snomed C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93" y="6452966"/>
            <a:ext cx="735226" cy="21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MeDIC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/>
              <a:t>Hannover (MHH)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724128" y="5852294"/>
            <a:ext cx="864096" cy="365125"/>
          </a:xfrm>
        </p:spPr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feil nach rechts 5"/>
          <p:cNvSpPr/>
          <p:nvPr/>
        </p:nvSpPr>
        <p:spPr>
          <a:xfrm rot="5400000">
            <a:off x="6522170" y="2189700"/>
            <a:ext cx="297242" cy="165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feil nach rechts 6"/>
          <p:cNvSpPr/>
          <p:nvPr/>
        </p:nvSpPr>
        <p:spPr>
          <a:xfrm rot="16200000">
            <a:off x="6954219" y="2189700"/>
            <a:ext cx="297241" cy="165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4499992" y="2123646"/>
            <a:ext cx="0" cy="409377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794512" y="1572347"/>
            <a:ext cx="141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De-Identification</a:t>
            </a:r>
          </a:p>
          <a:p>
            <a:pPr algn="ctr"/>
            <a:r>
              <a:rPr lang="en-US" sz="1400" dirty="0" smtClean="0"/>
              <a:t>+ Mirror</a:t>
            </a:r>
            <a:endParaRPr lang="en-US" sz="14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5" y="2499403"/>
            <a:ext cx="3453812" cy="231713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64" y="1965520"/>
            <a:ext cx="3202940" cy="44878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407268" y="64533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</a:t>
            </a:r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964817" y="4912593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 Domain</a:t>
            </a:r>
            <a:endParaRPr lang="en-US" dirty="0"/>
          </a:p>
        </p:txBody>
      </p:sp>
      <p:sp>
        <p:nvSpPr>
          <p:cNvPr id="20" name="Pfeil nach rechts 19"/>
          <p:cNvSpPr/>
          <p:nvPr/>
        </p:nvSpPr>
        <p:spPr>
          <a:xfrm rot="5400000">
            <a:off x="1697634" y="1662242"/>
            <a:ext cx="297242" cy="165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feil nach rechts 20"/>
          <p:cNvSpPr/>
          <p:nvPr/>
        </p:nvSpPr>
        <p:spPr>
          <a:xfrm rot="16200000">
            <a:off x="2129683" y="1662241"/>
            <a:ext cx="297241" cy="165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feil nach rechts 4"/>
          <p:cNvSpPr/>
          <p:nvPr/>
        </p:nvSpPr>
        <p:spPr>
          <a:xfrm>
            <a:off x="3779912" y="3284984"/>
            <a:ext cx="129614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De-Identification (local)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837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ür openehr archem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73276"/>
            <a:ext cx="61531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Model Governance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6131024" cy="5257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FAIR Data Principles: </a:t>
            </a:r>
            <a:r>
              <a:rPr lang="en-US" b="1" dirty="0" smtClean="0"/>
              <a:t>Findable</a:t>
            </a:r>
            <a:r>
              <a:rPr lang="en-US" dirty="0" smtClean="0"/>
              <a:t>, </a:t>
            </a:r>
            <a:r>
              <a:rPr lang="en-US" b="1" dirty="0" err="1" smtClean="0"/>
              <a:t>Accessable</a:t>
            </a:r>
            <a:r>
              <a:rPr lang="en-US" dirty="0" smtClean="0"/>
              <a:t>, </a:t>
            </a:r>
            <a:r>
              <a:rPr lang="de-DE" dirty="0"/>
              <a:t> </a:t>
            </a:r>
            <a:r>
              <a:rPr lang="de-DE" b="1" dirty="0"/>
              <a:t>Interoperable</a:t>
            </a:r>
            <a:r>
              <a:rPr lang="de-DE" dirty="0"/>
              <a:t>, </a:t>
            </a:r>
            <a:r>
              <a:rPr lang="de-DE" b="1" dirty="0" err="1"/>
              <a:t>Reusable</a:t>
            </a:r>
            <a:endParaRPr lang="en-US" b="1" dirty="0" smtClean="0"/>
          </a:p>
          <a:p>
            <a:r>
              <a:rPr lang="en-US" b="1" dirty="0" smtClean="0"/>
              <a:t>Semantic Modelling </a:t>
            </a:r>
            <a:r>
              <a:rPr lang="en-US" dirty="0"/>
              <a:t>will </a:t>
            </a:r>
            <a:r>
              <a:rPr lang="en-US" dirty="0" smtClean="0"/>
              <a:t>generate the </a:t>
            </a:r>
            <a:r>
              <a:rPr lang="en-US" dirty="0"/>
              <a:t>necessary knowledge to safely access data in a cross-enterprise environment with </a:t>
            </a:r>
            <a:r>
              <a:rPr lang="en-US" b="1" dirty="0"/>
              <a:t>high precision </a:t>
            </a:r>
            <a:r>
              <a:rPr lang="en-US" b="1" dirty="0" smtClean="0"/>
              <a:t>and recall.</a:t>
            </a:r>
          </a:p>
          <a:p>
            <a:r>
              <a:rPr lang="en-US" b="1" dirty="0" smtClean="0"/>
              <a:t>Data Stewards </a:t>
            </a:r>
            <a:r>
              <a:rPr lang="en-US" dirty="0" smtClean="0"/>
              <a:t>are incorporated within the clinics at each site to establish FAIR data </a:t>
            </a:r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Information model governance</a:t>
            </a:r>
            <a:endParaRPr lang="en-US" dirty="0" smtClean="0"/>
          </a:p>
          <a:p>
            <a:pPr lvl="1"/>
            <a:r>
              <a:rPr lang="en-US" dirty="0" smtClean="0"/>
              <a:t>Ensure data quality</a:t>
            </a:r>
          </a:p>
          <a:p>
            <a:pPr lvl="1"/>
            <a:r>
              <a:rPr lang="en-US" dirty="0" smtClean="0"/>
              <a:t>Ensure standardized medical documentation</a:t>
            </a:r>
            <a:endParaRPr lang="en-US" dirty="0"/>
          </a:p>
          <a:p>
            <a:r>
              <a:rPr lang="en-US" dirty="0" smtClean="0"/>
              <a:t>Adaptation of the national governance model pioneered by </a:t>
            </a:r>
            <a:r>
              <a:rPr lang="en-US" b="1" dirty="0" err="1" smtClean="0"/>
              <a:t>Nasjonal</a:t>
            </a:r>
            <a:r>
              <a:rPr lang="en-US" b="1" dirty="0" smtClean="0"/>
              <a:t> IKT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5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HiGHmed Use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18856" cy="4565103"/>
          </a:xfrm>
        </p:spPr>
        <p:txBody>
          <a:bodyPr>
            <a:noAutofit/>
          </a:bodyPr>
          <a:lstStyle/>
          <a:p>
            <a:pPr lvl="0" algn="just"/>
            <a:r>
              <a:rPr lang="en-US" sz="1800" b="1" dirty="0" smtClean="0"/>
              <a:t>Oncology</a:t>
            </a:r>
            <a:r>
              <a:rPr lang="en-US" sz="1800" dirty="0"/>
              <a:t>: The oncology use case will help us to address challenges in Medical Informatics when integrating omics data from genome </a:t>
            </a:r>
            <a:r>
              <a:rPr lang="en-US" sz="1800" dirty="0" smtClean="0"/>
              <a:t>sequencing, structured documentation </a:t>
            </a:r>
            <a:r>
              <a:rPr lang="en-US" sz="1800" dirty="0"/>
              <a:t>and radiology into </a:t>
            </a:r>
            <a:r>
              <a:rPr lang="en-US" sz="1800" dirty="0" smtClean="0"/>
              <a:t>a cross-organizational molecular tumor board.</a:t>
            </a:r>
          </a:p>
          <a:p>
            <a:pPr lvl="0" algn="just"/>
            <a:r>
              <a:rPr lang="en-US" sz="1800" b="1" dirty="0" smtClean="0"/>
              <a:t>Cardiology</a:t>
            </a:r>
            <a:r>
              <a:rPr lang="en-US" sz="1800" dirty="0"/>
              <a:t>: Within the cardiology use case, we will systematically explore and address IT challenges related to the integration of data from wearable and connected devices into our IT architecture. </a:t>
            </a:r>
            <a:endParaRPr lang="en-US" sz="1800" dirty="0" smtClean="0"/>
          </a:p>
          <a:p>
            <a:pPr lvl="0" algn="just"/>
            <a:r>
              <a:rPr lang="en-US" sz="1800" b="1" dirty="0" smtClean="0"/>
              <a:t>Infection </a:t>
            </a:r>
            <a:r>
              <a:rPr lang="en-US" sz="1800" b="1" dirty="0"/>
              <a:t>Control</a:t>
            </a:r>
            <a:r>
              <a:rPr lang="en-US" sz="1800" dirty="0"/>
              <a:t>: The infection control use case will develop an automated early warning and cluster analysis system to support the algorithmic detection of pathogen clusters. 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7602-2D2A-4950-8BB4-0938AF6CB9E8}" type="datetime1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HiGHmed</a:t>
            </a:r>
            <a:r>
              <a:rPr lang="de-DE" dirty="0" smtClean="0"/>
              <a:t>: Heidelberg-Göttingen-Hannover </a:t>
            </a:r>
          </a:p>
          <a:p>
            <a:r>
              <a:rPr lang="de-DE" dirty="0" smtClean="0"/>
              <a:t>Medical </a:t>
            </a:r>
            <a:r>
              <a:rPr lang="de-DE" dirty="0" err="1" smtClean="0"/>
              <a:t>Informatics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D0E9-36E0-41BB-8208-BE2FCCB65330}" type="slidenum">
              <a:rPr lang="de-DE" smtClean="0"/>
              <a:t>13</a:t>
            </a:fld>
            <a:endParaRPr lang="de-DE"/>
          </a:p>
        </p:txBody>
      </p:sp>
      <p:pic>
        <p:nvPicPr>
          <p:cNvPr id="7" name="Picture 2" descr="Bildergebnis für tattoo n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00201"/>
            <a:ext cx="336037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partners in </a:t>
            </a:r>
            <a:r>
              <a:rPr lang="en-US" dirty="0" err="1" smtClean="0"/>
              <a:t>HiGHmed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855520" y="6356350"/>
            <a:ext cx="864096" cy="365125"/>
          </a:xfrm>
        </p:spPr>
        <p:txBody>
          <a:bodyPr/>
          <a:lstStyle/>
          <a:p>
            <a:fld id="{13D2346F-89BF-4983-A127-E9F86AE741DF}" type="slidenum">
              <a:rPr lang="de-DE" smtClean="0"/>
              <a:t>14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4330728" y="404664"/>
            <a:ext cx="4777776" cy="6316811"/>
            <a:chOff x="4557830" y="796822"/>
            <a:chExt cx="4550674" cy="6016554"/>
          </a:xfrm>
        </p:grpSpPr>
        <p:grpSp>
          <p:nvGrpSpPr>
            <p:cNvPr id="7" name="Gruppieren 3"/>
            <p:cNvGrpSpPr/>
            <p:nvPr/>
          </p:nvGrpSpPr>
          <p:grpSpPr>
            <a:xfrm>
              <a:off x="4557830" y="796822"/>
              <a:ext cx="4550674" cy="6016554"/>
              <a:chOff x="879546" y="222406"/>
              <a:chExt cx="4550061" cy="6015745"/>
            </a:xfrm>
          </p:grpSpPr>
          <p:pic>
            <p:nvPicPr>
              <p:cNvPr id="9" name="Grafik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546" y="222406"/>
                <a:ext cx="4550061" cy="6015745"/>
              </a:xfrm>
              <a:prstGeom prst="rect">
                <a:avLst/>
              </a:prstGeom>
            </p:spPr>
          </p:pic>
          <p:sp>
            <p:nvSpPr>
              <p:cNvPr id="10" name="Ellipse 14"/>
              <p:cNvSpPr/>
              <p:nvPr/>
            </p:nvSpPr>
            <p:spPr>
              <a:xfrm>
                <a:off x="1392783" y="3499744"/>
                <a:ext cx="118604" cy="11887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>
                <a:off x="1447331" y="3376903"/>
                <a:ext cx="765729" cy="263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err="1" smtClean="0">
                    <a:solidFill>
                      <a:srgbClr val="FF0000"/>
                    </a:solidFill>
                    <a:latin typeface="Arial Narrow" panose="020B0606020202030204" pitchFamily="34" charset="0"/>
                    <a:ea typeface="Adobe Heiti Std R" panose="020B0400000000000000" pitchFamily="34" charset="-128"/>
                  </a:rPr>
                  <a:t>Colgone</a:t>
                </a:r>
                <a:endParaRPr lang="de-DE" sz="1200" b="1" dirty="0">
                  <a:solidFill>
                    <a:srgbClr val="FF0000"/>
                  </a:solidFill>
                  <a:latin typeface="Arial Narrow" panose="020B0606020202030204" pitchFamily="34" charset="0"/>
                  <a:ea typeface="Adobe Heiti Std R" panose="020B0400000000000000" pitchFamily="34" charset="-128"/>
                </a:endParaRPr>
              </a:p>
            </p:txBody>
          </p:sp>
          <p:sp>
            <p:nvSpPr>
              <p:cNvPr id="12" name="Ellipse 16"/>
              <p:cNvSpPr/>
              <p:nvPr/>
            </p:nvSpPr>
            <p:spPr>
              <a:xfrm>
                <a:off x="1597366" y="2687669"/>
                <a:ext cx="118604" cy="11887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1661058" y="2619692"/>
                <a:ext cx="824996" cy="263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err="1" smtClean="0">
                    <a:solidFill>
                      <a:srgbClr val="FF0000"/>
                    </a:solidFill>
                    <a:latin typeface="Arial Narrow" panose="020B0606020202030204" pitchFamily="34" charset="0"/>
                    <a:ea typeface="Adobe Heiti Std R" panose="020B0400000000000000" pitchFamily="34" charset="-128"/>
                  </a:rPr>
                  <a:t>Muenster</a:t>
                </a:r>
                <a:endParaRPr lang="de-DE" sz="1200" b="1" dirty="0">
                  <a:solidFill>
                    <a:srgbClr val="FF0000"/>
                  </a:solidFill>
                  <a:latin typeface="Arial Narrow" panose="020B0606020202030204" pitchFamily="34" charset="0"/>
                  <a:ea typeface="Adobe Heiti Std R" panose="020B0400000000000000" pitchFamily="34" charset="-128"/>
                </a:endParaRPr>
              </a:p>
            </p:txBody>
          </p:sp>
          <p:sp>
            <p:nvSpPr>
              <p:cNvPr id="14" name="Ellipse 20"/>
              <p:cNvSpPr/>
              <p:nvPr/>
            </p:nvSpPr>
            <p:spPr>
              <a:xfrm>
                <a:off x="2906688" y="4248826"/>
                <a:ext cx="118604" cy="11887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2965991" y="4169762"/>
                <a:ext cx="938845" cy="263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err="1" smtClean="0">
                    <a:solidFill>
                      <a:srgbClr val="FF0000"/>
                    </a:solidFill>
                    <a:latin typeface="Arial Narrow" panose="020B0606020202030204" pitchFamily="34" charset="0"/>
                    <a:ea typeface="Adobe Heiti Std R" panose="020B0400000000000000" pitchFamily="34" charset="-128"/>
                  </a:rPr>
                  <a:t>Wuerzburg</a:t>
                </a:r>
                <a:endParaRPr lang="de-DE" sz="1200" b="1" dirty="0">
                  <a:solidFill>
                    <a:srgbClr val="FF0000"/>
                  </a:solidFill>
                  <a:latin typeface="Arial Narrow" panose="020B0606020202030204" pitchFamily="34" charset="0"/>
                  <a:ea typeface="Adobe Heiti Std R" panose="020B0400000000000000" pitchFamily="34" charset="-128"/>
                </a:endParaRPr>
              </a:p>
            </p:txBody>
          </p:sp>
        </p:grpSp>
        <p:pic>
          <p:nvPicPr>
            <p:cNvPr id="8" name="Grafik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0484" y="6443776"/>
              <a:ext cx="466788" cy="352472"/>
            </a:xfrm>
            <a:prstGeom prst="rect">
              <a:avLst/>
            </a:prstGeom>
          </p:spPr>
        </p:pic>
      </p:grpSp>
      <p:sp>
        <p:nvSpPr>
          <p:cNvPr id="18" name="Ellipse 28"/>
          <p:cNvSpPr/>
          <p:nvPr/>
        </p:nvSpPr>
        <p:spPr>
          <a:xfrm>
            <a:off x="6340702" y="1023983"/>
            <a:ext cx="118620" cy="1188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 Narrow" panose="020B060602020203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395258" y="965142"/>
            <a:ext cx="938971" cy="277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Adobe Heiti Std R" panose="020B0400000000000000" pitchFamily="34" charset="-128"/>
              </a:rPr>
              <a:t>Kiel</a:t>
            </a:r>
            <a:endParaRPr lang="de-DE" sz="1200" b="1" dirty="0">
              <a:solidFill>
                <a:srgbClr val="FF0000"/>
              </a:solidFill>
              <a:latin typeface="Arial Narrow" panose="020B060602020203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20" name="Ellipse 16"/>
          <p:cNvSpPr/>
          <p:nvPr/>
        </p:nvSpPr>
        <p:spPr>
          <a:xfrm>
            <a:off x="8118951" y="2451049"/>
            <a:ext cx="124540" cy="1248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 Narrow" panose="020B060602020203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8219220" y="2327265"/>
            <a:ext cx="86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Adobe Heiti Std R" panose="020B0400000000000000" pitchFamily="34" charset="-128"/>
              </a:rPr>
              <a:t>Berlin</a:t>
            </a:r>
            <a:endParaRPr lang="de-DE" sz="1200" b="1" dirty="0">
              <a:solidFill>
                <a:srgbClr val="FF0000"/>
              </a:solidFill>
              <a:latin typeface="Arial Narrow" panose="020B060602020203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24" name="Ellipse 16"/>
          <p:cNvSpPr/>
          <p:nvPr/>
        </p:nvSpPr>
        <p:spPr>
          <a:xfrm>
            <a:off x="6153371" y="2525976"/>
            <a:ext cx="124540" cy="124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 Narrow" panose="020B060602020203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234038" y="2451699"/>
            <a:ext cx="86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ea typeface="Adobe Heiti Std R" panose="020B0400000000000000" pitchFamily="34" charset="-128"/>
              </a:rPr>
              <a:t>Hannover</a:t>
            </a:r>
            <a:endParaRPr lang="de-DE" sz="1200" b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26" name="Ellipse 16"/>
          <p:cNvSpPr/>
          <p:nvPr/>
        </p:nvSpPr>
        <p:spPr>
          <a:xfrm>
            <a:off x="6370382" y="3152387"/>
            <a:ext cx="124540" cy="124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 Narrow" panose="020B060602020203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467945" y="3071158"/>
            <a:ext cx="86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ea typeface="Adobe Heiti Std R" panose="020B0400000000000000" pitchFamily="34" charset="-128"/>
              </a:rPr>
              <a:t>Goettingen</a:t>
            </a:r>
            <a:endParaRPr lang="de-DE" sz="1200" b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28" name="Ellipse 16"/>
          <p:cNvSpPr/>
          <p:nvPr/>
        </p:nvSpPr>
        <p:spPr>
          <a:xfrm>
            <a:off x="5730980" y="4901039"/>
            <a:ext cx="124540" cy="12482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 Narrow" panose="020B060602020203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830382" y="4838237"/>
            <a:ext cx="86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ea typeface="Adobe Heiti Std R" panose="020B0400000000000000" pitchFamily="34" charset="-128"/>
              </a:rPr>
              <a:t>Heidelberg</a:t>
            </a:r>
            <a:endParaRPr lang="de-DE" sz="1200" b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30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3703711" cy="46805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400" dirty="0" err="1" smtClean="0"/>
              <a:t>Accession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processes</a:t>
            </a:r>
            <a:r>
              <a:rPr lang="de-DE" sz="2400" dirty="0" smtClean="0"/>
              <a:t> </a:t>
            </a:r>
            <a:r>
              <a:rPr lang="de-DE" sz="2400" dirty="0" err="1" smtClean="0"/>
              <a:t>have</a:t>
            </a:r>
            <a:r>
              <a:rPr lang="de-DE" sz="2400" dirty="0" smtClean="0"/>
              <a:t> </a:t>
            </a:r>
            <a:r>
              <a:rPr lang="de-DE" sz="2400" dirty="0" err="1" smtClean="0"/>
              <a:t>been</a:t>
            </a:r>
            <a:r>
              <a:rPr lang="de-DE" sz="2400" dirty="0" smtClean="0"/>
              <a:t> </a:t>
            </a:r>
            <a:r>
              <a:rPr lang="de-DE" sz="2400" dirty="0" err="1" smtClean="0"/>
              <a:t>initiated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following</a:t>
            </a:r>
            <a:r>
              <a:rPr lang="de-DE" sz="2400" dirty="0" smtClean="0"/>
              <a:t> </a:t>
            </a:r>
            <a:r>
              <a:rPr lang="de-DE" sz="2400" dirty="0" err="1" smtClean="0"/>
              <a:t>sites</a:t>
            </a:r>
            <a:r>
              <a:rPr lang="de-DE" sz="2400" dirty="0" smtClean="0"/>
              <a:t>:</a:t>
            </a:r>
            <a:endParaRPr lang="de-DE" sz="2400" dirty="0"/>
          </a:p>
          <a:p>
            <a:r>
              <a:rPr lang="de-DE" sz="2400" b="1" dirty="0" smtClean="0"/>
              <a:t>University </a:t>
            </a:r>
            <a:r>
              <a:rPr lang="de-DE" sz="2400" b="1" dirty="0"/>
              <a:t>Hospital </a:t>
            </a:r>
            <a:r>
              <a:rPr lang="de-DE" sz="2400" b="1" dirty="0" err="1" smtClean="0"/>
              <a:t>Muenster</a:t>
            </a:r>
            <a:endParaRPr lang="de-DE" sz="2400" b="1" dirty="0" smtClean="0"/>
          </a:p>
          <a:p>
            <a:r>
              <a:rPr lang="de-DE" sz="2400" b="1" dirty="0"/>
              <a:t>University Hospital </a:t>
            </a:r>
            <a:r>
              <a:rPr lang="de-DE" sz="2400" b="1" dirty="0" smtClean="0"/>
              <a:t>Cologne</a:t>
            </a:r>
            <a:endParaRPr lang="de-DE" sz="2400" b="1" dirty="0"/>
          </a:p>
          <a:p>
            <a:r>
              <a:rPr lang="de-DE" sz="2400" b="1" dirty="0"/>
              <a:t>University Hospital </a:t>
            </a:r>
            <a:r>
              <a:rPr lang="de-DE" sz="2400" b="1" dirty="0" err="1" smtClean="0"/>
              <a:t>Wuerzburg</a:t>
            </a:r>
            <a:endParaRPr lang="de-DE" sz="2400" b="1" dirty="0" smtClean="0"/>
          </a:p>
          <a:p>
            <a:r>
              <a:rPr lang="de-DE" sz="2400" b="1" dirty="0"/>
              <a:t>University Medical Center </a:t>
            </a:r>
            <a:r>
              <a:rPr lang="de-DE" sz="2400" b="1" dirty="0" smtClean="0"/>
              <a:t>Schleswig-Holstein (Kiel)</a:t>
            </a:r>
          </a:p>
          <a:p>
            <a:r>
              <a:rPr lang="de-DE" sz="2400" b="1" dirty="0"/>
              <a:t>Charité </a:t>
            </a:r>
            <a:r>
              <a:rPr lang="de-DE" sz="2400" b="1" dirty="0" smtClean="0"/>
              <a:t>Berlin</a:t>
            </a:r>
          </a:p>
          <a:p>
            <a:pPr marL="457200" lvl="1" indent="0">
              <a:buNone/>
            </a:pPr>
            <a:endParaRPr lang="de-DE" sz="2000" dirty="0" smtClean="0"/>
          </a:p>
          <a:p>
            <a:pPr lvl="1"/>
            <a:endParaRPr lang="de-DE" sz="2000" dirty="0" smtClean="0"/>
          </a:p>
          <a:p>
            <a:pPr marL="0" indent="0">
              <a:buNone/>
            </a:pPr>
            <a:endParaRPr lang="de-DE" sz="2400" b="1" dirty="0" smtClean="0"/>
          </a:p>
          <a:p>
            <a:pPr marL="0" indent="0">
              <a:buNone/>
            </a:pPr>
            <a:endParaRPr lang="de-DE" sz="2400" dirty="0" smtClean="0"/>
          </a:p>
          <a:p>
            <a:pPr lvl="1"/>
            <a:endParaRPr lang="de-DE" sz="2000" dirty="0" smtClean="0"/>
          </a:p>
          <a:p>
            <a:pPr lvl="1"/>
            <a:endParaRPr lang="de-DE" sz="2000" dirty="0"/>
          </a:p>
          <a:p>
            <a:pPr lvl="1"/>
            <a:endParaRPr lang="de-DE" sz="2000" dirty="0" smtClean="0"/>
          </a:p>
          <a:p>
            <a:pPr lvl="1"/>
            <a:endParaRPr lang="de-DE" sz="2400" dirty="0"/>
          </a:p>
          <a:p>
            <a:pPr marL="457200" lvl="1" indent="0">
              <a:buNone/>
            </a:pPr>
            <a:endParaRPr lang="de-DE" sz="2400" dirty="0" smtClean="0"/>
          </a:p>
          <a:p>
            <a:endParaRPr lang="de-DE" sz="2400" dirty="0"/>
          </a:p>
          <a:p>
            <a:pPr marL="0" indent="0">
              <a:buNone/>
            </a:pPr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361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Strategy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66928" cy="51212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Provide open implementations of vital </a:t>
            </a:r>
            <a:r>
              <a:rPr lang="en-US" dirty="0"/>
              <a:t>components of the </a:t>
            </a:r>
            <a:r>
              <a:rPr lang="en-US" dirty="0" err="1"/>
              <a:t>HiGHmed</a:t>
            </a:r>
            <a:r>
              <a:rPr lang="en-US" dirty="0"/>
              <a:t> </a:t>
            </a:r>
            <a:r>
              <a:rPr lang="en-US" dirty="0" smtClean="0"/>
              <a:t>Platform</a:t>
            </a:r>
            <a:endParaRPr lang="en-US" dirty="0" smtClean="0"/>
          </a:p>
          <a:p>
            <a:r>
              <a:rPr lang="en-US" dirty="0" smtClean="0"/>
              <a:t>Lower hurdles for vendors and (smaller) </a:t>
            </a:r>
            <a:r>
              <a:rPr lang="en-US" dirty="0" err="1" smtClean="0"/>
              <a:t>organisations</a:t>
            </a:r>
            <a:r>
              <a:rPr lang="en-US" dirty="0" smtClean="0"/>
              <a:t> to get started with </a:t>
            </a:r>
            <a:r>
              <a:rPr lang="en-US" dirty="0" err="1" smtClean="0"/>
              <a:t>openEHR</a:t>
            </a:r>
            <a:endParaRPr lang="en-US" dirty="0" smtClean="0"/>
          </a:p>
          <a:p>
            <a:r>
              <a:rPr lang="en-US" dirty="0" err="1" smtClean="0"/>
              <a:t>Ethercis</a:t>
            </a:r>
            <a:r>
              <a:rPr lang="en-US" dirty="0" smtClean="0"/>
              <a:t> </a:t>
            </a:r>
            <a:r>
              <a:rPr lang="en-US" dirty="0" smtClean="0"/>
              <a:t>will serve as the foundation for an open source </a:t>
            </a:r>
            <a:r>
              <a:rPr lang="en-US" dirty="0" err="1" smtClean="0"/>
              <a:t>HiGHmed</a:t>
            </a:r>
            <a:r>
              <a:rPr lang="en-US" dirty="0" smtClean="0"/>
              <a:t> </a:t>
            </a:r>
            <a:r>
              <a:rPr lang="en-US" dirty="0" smtClean="0"/>
              <a:t>CDR</a:t>
            </a:r>
          </a:p>
          <a:p>
            <a:r>
              <a:rPr lang="en-US" dirty="0" smtClean="0"/>
              <a:t>Align </a:t>
            </a:r>
            <a:r>
              <a:rPr lang="en-US" dirty="0" err="1" smtClean="0"/>
              <a:t>HiGHmed</a:t>
            </a:r>
            <a:r>
              <a:rPr lang="en-US" dirty="0" smtClean="0"/>
              <a:t> specifications with activities in the NHS and other open platform initiatives (starting with use of FHIR Terminology Service)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15</a:t>
            </a:fld>
            <a:endParaRPr lang="de-DE"/>
          </a:p>
        </p:txBody>
      </p:sp>
      <p:pic>
        <p:nvPicPr>
          <p:cNvPr id="1028" name="Picture 4" descr="Bildergebnis für etherci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84896"/>
            <a:ext cx="2367658" cy="14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ripple foundatio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898" y="3506622"/>
            <a:ext cx="2830102" cy="114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github lo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40" y="4865702"/>
            <a:ext cx="2035768" cy="106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5915000" cy="4925144"/>
          </a:xfrm>
        </p:spPr>
        <p:txBody>
          <a:bodyPr>
            <a:noAutofit/>
          </a:bodyPr>
          <a:lstStyle/>
          <a:p>
            <a:r>
              <a:rPr lang="en-US" sz="2200" dirty="0" smtClean="0"/>
              <a:t>An open </a:t>
            </a:r>
            <a:r>
              <a:rPr lang="en-US" sz="2200" dirty="0"/>
              <a:t>p</a:t>
            </a:r>
            <a:r>
              <a:rPr lang="en-US" sz="2200" dirty="0" smtClean="0"/>
              <a:t>latform </a:t>
            </a:r>
            <a:r>
              <a:rPr lang="en-US" sz="2200" dirty="0" smtClean="0"/>
              <a:t>a</a:t>
            </a:r>
            <a:r>
              <a:rPr lang="en-US" sz="2200" dirty="0" smtClean="0"/>
              <a:t>rchitecture promises </a:t>
            </a:r>
            <a:r>
              <a:rPr lang="en-US" sz="2200" dirty="0" smtClean="0"/>
              <a:t>to be future proof and to avoid vendor lock-in</a:t>
            </a:r>
          </a:p>
          <a:p>
            <a:r>
              <a:rPr lang="en-US" sz="2200" dirty="0" smtClean="0"/>
              <a:t>Combination of IHE, openEHR and FHIR seems capable to foster innovation in care provision and data analytics/research alike</a:t>
            </a:r>
          </a:p>
          <a:p>
            <a:r>
              <a:rPr lang="en-US" sz="2200" dirty="0" smtClean="0"/>
              <a:t>Single-Source Modelling will help us to evolve the platform without affecting the semantic models</a:t>
            </a:r>
          </a:p>
          <a:p>
            <a:r>
              <a:rPr lang="en-US" sz="2200" dirty="0" smtClean="0"/>
              <a:t>We expect an iterative and ongoing process (the platform development will never be fully finished)</a:t>
            </a:r>
          </a:p>
          <a:p>
            <a:r>
              <a:rPr lang="en-US" sz="2200" dirty="0" smtClean="0"/>
              <a:t>We hope for a push of the open platform paradigm in Germany to help overcome semantic interoperability challenges.</a:t>
            </a:r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16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776" y="2636912"/>
            <a:ext cx="2147193" cy="21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http://www.highmed.org/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684584" y="1412776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de-DE" dirty="0" smtClean="0"/>
          </a:p>
          <a:p>
            <a:endParaRPr dirty="0"/>
          </a:p>
          <a:p>
            <a:pPr algn="ctr">
              <a:lnSpc>
                <a:spcPct val="100000"/>
              </a:lnSpc>
            </a:pPr>
            <a:endParaRPr lang="de-DE" sz="2400" b="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2060848"/>
            <a:ext cx="4618856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8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36A9E1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8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36A9E1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8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2000" dirty="0" smtClean="0">
                <a:solidFill>
                  <a:srgbClr val="29235C"/>
                </a:solidFill>
              </a:rPr>
              <a:t>Goals </a:t>
            </a:r>
            <a:r>
              <a:rPr lang="de-DE" sz="2000" dirty="0" err="1">
                <a:solidFill>
                  <a:srgbClr val="29235C"/>
                </a:solidFill>
              </a:rPr>
              <a:t>of</a:t>
            </a:r>
            <a:r>
              <a:rPr lang="de-DE" sz="2000" dirty="0">
                <a:solidFill>
                  <a:srgbClr val="29235C"/>
                </a:solidFill>
              </a:rPr>
              <a:t> </a:t>
            </a:r>
            <a:r>
              <a:rPr lang="de-DE" sz="2000" dirty="0" err="1">
                <a:solidFill>
                  <a:srgbClr val="29235C"/>
                </a:solidFill>
              </a:rPr>
              <a:t>the</a:t>
            </a:r>
            <a:r>
              <a:rPr lang="de-DE" sz="2000" dirty="0">
                <a:solidFill>
                  <a:srgbClr val="29235C"/>
                </a:solidFill>
              </a:rPr>
              <a:t> </a:t>
            </a:r>
            <a:r>
              <a:rPr lang="de-DE" sz="2000" b="1" dirty="0" smtClean="0">
                <a:solidFill>
                  <a:srgbClr val="29235C"/>
                </a:solidFill>
              </a:rPr>
              <a:t>Medical </a:t>
            </a:r>
            <a:r>
              <a:rPr lang="de-DE" sz="2000" b="1" dirty="0" err="1" smtClean="0">
                <a:solidFill>
                  <a:srgbClr val="29235C"/>
                </a:solidFill>
              </a:rPr>
              <a:t>Informatics</a:t>
            </a:r>
            <a:r>
              <a:rPr lang="de-DE" sz="2000" b="1" dirty="0" smtClean="0">
                <a:solidFill>
                  <a:srgbClr val="29235C"/>
                </a:solidFill>
              </a:rPr>
              <a:t> Initiative </a:t>
            </a:r>
            <a:r>
              <a:rPr lang="de-DE" sz="2000" dirty="0" err="1" smtClean="0">
                <a:solidFill>
                  <a:srgbClr val="29235C"/>
                </a:solidFill>
              </a:rPr>
              <a:t>funding</a:t>
            </a:r>
            <a:r>
              <a:rPr lang="de-DE" sz="2000" dirty="0" smtClean="0">
                <a:solidFill>
                  <a:srgbClr val="29235C"/>
                </a:solidFill>
              </a:rPr>
              <a:t> </a:t>
            </a:r>
            <a:r>
              <a:rPr lang="de-DE" sz="2000" dirty="0" err="1" smtClean="0">
                <a:solidFill>
                  <a:srgbClr val="29235C"/>
                </a:solidFill>
              </a:rPr>
              <a:t>scheme</a:t>
            </a:r>
            <a:r>
              <a:rPr lang="de-DE" sz="2000" dirty="0" smtClean="0">
                <a:solidFill>
                  <a:srgbClr val="29235C"/>
                </a:solidFill>
              </a:rPr>
              <a:t>:</a:t>
            </a:r>
            <a:endParaRPr lang="de-DE" sz="2000" dirty="0">
              <a:solidFill>
                <a:srgbClr val="29235C"/>
              </a:solidFill>
            </a:endParaRPr>
          </a:p>
          <a:p>
            <a:pPr marL="342900" indent="-342900" algn="l">
              <a:lnSpc>
                <a:spcPct val="80000"/>
              </a:lnSpc>
              <a:buBlip>
                <a:blip r:embed="rId3"/>
              </a:buBlip>
            </a:pPr>
            <a:r>
              <a:rPr lang="de-DE" sz="2400" dirty="0" err="1">
                <a:solidFill>
                  <a:srgbClr val="29235C"/>
                </a:solidFill>
              </a:rPr>
              <a:t>Intensify</a:t>
            </a:r>
            <a:r>
              <a:rPr lang="de-DE" sz="2400" dirty="0">
                <a:solidFill>
                  <a:srgbClr val="29235C"/>
                </a:solidFill>
              </a:rPr>
              <a:t> </a:t>
            </a:r>
            <a:r>
              <a:rPr lang="de-DE" sz="2400" dirty="0" err="1">
                <a:solidFill>
                  <a:srgbClr val="29235C"/>
                </a:solidFill>
              </a:rPr>
              <a:t>the</a:t>
            </a:r>
            <a:r>
              <a:rPr lang="de-DE" sz="2400" dirty="0">
                <a:solidFill>
                  <a:srgbClr val="29235C"/>
                </a:solidFill>
              </a:rPr>
              <a:t> </a:t>
            </a:r>
            <a:r>
              <a:rPr lang="de-DE" sz="2400" dirty="0" err="1">
                <a:solidFill>
                  <a:srgbClr val="29235C"/>
                </a:solidFill>
              </a:rPr>
              <a:t>exchange</a:t>
            </a:r>
            <a:r>
              <a:rPr lang="de-DE" sz="2400" dirty="0">
                <a:solidFill>
                  <a:srgbClr val="29235C"/>
                </a:solidFill>
              </a:rPr>
              <a:t> </a:t>
            </a:r>
            <a:r>
              <a:rPr lang="de-DE" sz="2400" dirty="0" err="1">
                <a:solidFill>
                  <a:srgbClr val="29235C"/>
                </a:solidFill>
              </a:rPr>
              <a:t>and</a:t>
            </a:r>
            <a:r>
              <a:rPr lang="de-DE" sz="2400" dirty="0">
                <a:solidFill>
                  <a:srgbClr val="29235C"/>
                </a:solidFill>
              </a:rPr>
              <a:t> </a:t>
            </a:r>
            <a:r>
              <a:rPr lang="de-DE" sz="2400" dirty="0" err="1">
                <a:solidFill>
                  <a:srgbClr val="29235C"/>
                </a:solidFill>
              </a:rPr>
              <a:t>sharing</a:t>
            </a:r>
            <a:r>
              <a:rPr lang="de-DE" sz="2400" dirty="0">
                <a:solidFill>
                  <a:srgbClr val="29235C"/>
                </a:solidFill>
              </a:rPr>
              <a:t> </a:t>
            </a:r>
            <a:r>
              <a:rPr lang="de-DE" sz="2400" dirty="0" err="1">
                <a:solidFill>
                  <a:srgbClr val="29235C"/>
                </a:solidFill>
              </a:rPr>
              <a:t>of</a:t>
            </a:r>
            <a:r>
              <a:rPr lang="de-DE" sz="2400" dirty="0">
                <a:solidFill>
                  <a:srgbClr val="29235C"/>
                </a:solidFill>
              </a:rPr>
              <a:t> </a:t>
            </a:r>
            <a:r>
              <a:rPr lang="de-DE" sz="2400" dirty="0" err="1">
                <a:solidFill>
                  <a:srgbClr val="29235C"/>
                </a:solidFill>
              </a:rPr>
              <a:t>data</a:t>
            </a:r>
            <a:r>
              <a:rPr lang="de-DE" sz="2400" dirty="0">
                <a:solidFill>
                  <a:srgbClr val="29235C"/>
                </a:solidFill>
              </a:rPr>
              <a:t> </a:t>
            </a:r>
            <a:r>
              <a:rPr lang="de-DE" sz="2400" dirty="0" err="1">
                <a:solidFill>
                  <a:srgbClr val="29235C"/>
                </a:solidFill>
              </a:rPr>
              <a:t>between</a:t>
            </a:r>
            <a:r>
              <a:rPr lang="de-DE" sz="2400" dirty="0">
                <a:solidFill>
                  <a:srgbClr val="29235C"/>
                </a:solidFill>
              </a:rPr>
              <a:t> </a:t>
            </a:r>
            <a:r>
              <a:rPr lang="de-DE" sz="2400" dirty="0" err="1">
                <a:solidFill>
                  <a:srgbClr val="29235C"/>
                </a:solidFill>
              </a:rPr>
              <a:t>research</a:t>
            </a:r>
            <a:r>
              <a:rPr lang="de-DE" sz="2400" dirty="0">
                <a:solidFill>
                  <a:srgbClr val="29235C"/>
                </a:solidFill>
              </a:rPr>
              <a:t> </a:t>
            </a:r>
            <a:r>
              <a:rPr lang="de-DE" sz="2400" dirty="0" err="1">
                <a:solidFill>
                  <a:srgbClr val="29235C"/>
                </a:solidFill>
              </a:rPr>
              <a:t>community</a:t>
            </a:r>
            <a:r>
              <a:rPr lang="de-DE" sz="2400" dirty="0">
                <a:solidFill>
                  <a:srgbClr val="29235C"/>
                </a:solidFill>
              </a:rPr>
              <a:t> </a:t>
            </a:r>
            <a:r>
              <a:rPr lang="de-DE" sz="2400" dirty="0" err="1">
                <a:solidFill>
                  <a:srgbClr val="29235C"/>
                </a:solidFill>
              </a:rPr>
              <a:t>and</a:t>
            </a:r>
            <a:r>
              <a:rPr lang="de-DE" sz="2400" dirty="0">
                <a:solidFill>
                  <a:srgbClr val="29235C"/>
                </a:solidFill>
              </a:rPr>
              <a:t> </a:t>
            </a:r>
            <a:r>
              <a:rPr lang="de-DE" sz="2400" dirty="0" err="1">
                <a:solidFill>
                  <a:srgbClr val="29235C"/>
                </a:solidFill>
              </a:rPr>
              <a:t>health</a:t>
            </a:r>
            <a:r>
              <a:rPr lang="de-DE" sz="2400" dirty="0">
                <a:solidFill>
                  <a:srgbClr val="29235C"/>
                </a:solidFill>
              </a:rPr>
              <a:t> care </a:t>
            </a:r>
            <a:r>
              <a:rPr lang="de-DE" sz="2400" dirty="0" err="1">
                <a:solidFill>
                  <a:srgbClr val="29235C"/>
                </a:solidFill>
              </a:rPr>
              <a:t>delivery</a:t>
            </a:r>
            <a:r>
              <a:rPr lang="de-DE" sz="2400" dirty="0">
                <a:solidFill>
                  <a:srgbClr val="29235C"/>
                </a:solidFill>
              </a:rPr>
              <a:t> </a:t>
            </a:r>
            <a:r>
              <a:rPr lang="de-DE" sz="2400" dirty="0" err="1" smtClean="0">
                <a:solidFill>
                  <a:srgbClr val="29235C"/>
                </a:solidFill>
              </a:rPr>
              <a:t>system</a:t>
            </a:r>
            <a:endParaRPr lang="de-DE" sz="2400" dirty="0" smtClean="0">
              <a:solidFill>
                <a:srgbClr val="29235C"/>
              </a:solidFill>
            </a:endParaRPr>
          </a:p>
          <a:p>
            <a:pPr marL="342900" indent="-342900" algn="l">
              <a:lnSpc>
                <a:spcPct val="80000"/>
              </a:lnSpc>
              <a:buBlip>
                <a:blip r:embed="rId3"/>
              </a:buBlip>
            </a:pPr>
            <a:r>
              <a:rPr lang="de-DE" sz="2400" dirty="0" err="1" smtClean="0">
                <a:solidFill>
                  <a:srgbClr val="29235C"/>
                </a:solidFill>
              </a:rPr>
              <a:t>Improve</a:t>
            </a:r>
            <a:r>
              <a:rPr lang="de-DE" sz="2400" dirty="0" smtClean="0">
                <a:solidFill>
                  <a:srgbClr val="29235C"/>
                </a:solidFill>
              </a:rPr>
              <a:t> </a:t>
            </a:r>
            <a:r>
              <a:rPr lang="de-DE" sz="2400" dirty="0" err="1" smtClean="0">
                <a:solidFill>
                  <a:srgbClr val="29235C"/>
                </a:solidFill>
              </a:rPr>
              <a:t>research</a:t>
            </a:r>
            <a:r>
              <a:rPr lang="de-DE" sz="2400" dirty="0" smtClean="0">
                <a:solidFill>
                  <a:srgbClr val="29235C"/>
                </a:solidFill>
              </a:rPr>
              <a:t> </a:t>
            </a:r>
            <a:r>
              <a:rPr lang="de-DE" sz="2400" dirty="0" err="1" smtClean="0">
                <a:solidFill>
                  <a:srgbClr val="29235C"/>
                </a:solidFill>
              </a:rPr>
              <a:t>opportunities</a:t>
            </a:r>
            <a:r>
              <a:rPr lang="de-DE" sz="2400" dirty="0" smtClean="0">
                <a:solidFill>
                  <a:srgbClr val="29235C"/>
                </a:solidFill>
              </a:rPr>
              <a:t> </a:t>
            </a:r>
            <a:r>
              <a:rPr lang="de-DE" sz="2400" dirty="0" err="1" smtClean="0">
                <a:solidFill>
                  <a:srgbClr val="29235C"/>
                </a:solidFill>
              </a:rPr>
              <a:t>and</a:t>
            </a:r>
            <a:r>
              <a:rPr lang="de-DE" sz="2400" dirty="0" smtClean="0">
                <a:solidFill>
                  <a:srgbClr val="29235C"/>
                </a:solidFill>
              </a:rPr>
              <a:t> </a:t>
            </a:r>
            <a:r>
              <a:rPr lang="de-DE" sz="2400" dirty="0" err="1" smtClean="0">
                <a:solidFill>
                  <a:srgbClr val="29235C"/>
                </a:solidFill>
              </a:rPr>
              <a:t>patient</a:t>
            </a:r>
            <a:r>
              <a:rPr lang="de-DE" sz="2400" dirty="0" smtClean="0">
                <a:solidFill>
                  <a:srgbClr val="29235C"/>
                </a:solidFill>
              </a:rPr>
              <a:t> care </a:t>
            </a:r>
            <a:r>
              <a:rPr lang="de-DE" sz="2400" dirty="0" err="1" smtClean="0">
                <a:solidFill>
                  <a:srgbClr val="29235C"/>
                </a:solidFill>
              </a:rPr>
              <a:t>through</a:t>
            </a:r>
            <a:r>
              <a:rPr lang="de-DE" sz="2400" dirty="0" smtClean="0">
                <a:solidFill>
                  <a:srgbClr val="29235C"/>
                </a:solidFill>
              </a:rPr>
              <a:t> innovative IT </a:t>
            </a:r>
            <a:r>
              <a:rPr lang="de-DE" sz="2400" dirty="0" err="1" smtClean="0">
                <a:solidFill>
                  <a:srgbClr val="29235C"/>
                </a:solidFill>
              </a:rPr>
              <a:t>solutions</a:t>
            </a:r>
            <a:r>
              <a:rPr lang="de-DE" sz="2400" dirty="0" smtClean="0">
                <a:solidFill>
                  <a:srgbClr val="29235C"/>
                </a:solidFill>
              </a:rPr>
              <a:t> (</a:t>
            </a:r>
            <a:r>
              <a:rPr lang="de-DE" sz="2400" dirty="0" err="1" smtClean="0">
                <a:solidFill>
                  <a:srgbClr val="29235C"/>
                </a:solidFill>
              </a:rPr>
              <a:t>initially</a:t>
            </a:r>
            <a:r>
              <a:rPr lang="de-DE" sz="2400" dirty="0" smtClean="0">
                <a:solidFill>
                  <a:srgbClr val="29235C"/>
                </a:solidFill>
              </a:rPr>
              <a:t> at </a:t>
            </a:r>
            <a:r>
              <a:rPr lang="de-DE" sz="2400" dirty="0" err="1" smtClean="0">
                <a:solidFill>
                  <a:srgbClr val="29235C"/>
                </a:solidFill>
              </a:rPr>
              <a:t>university</a:t>
            </a:r>
            <a:r>
              <a:rPr lang="de-DE" sz="2400" dirty="0" smtClean="0">
                <a:solidFill>
                  <a:srgbClr val="29235C"/>
                </a:solidFill>
              </a:rPr>
              <a:t> </a:t>
            </a:r>
            <a:r>
              <a:rPr lang="de-DE" sz="2400" dirty="0" err="1" smtClean="0">
                <a:solidFill>
                  <a:srgbClr val="29235C"/>
                </a:solidFill>
              </a:rPr>
              <a:t>hospitals</a:t>
            </a:r>
            <a:r>
              <a:rPr lang="de-DE" sz="2400" dirty="0" smtClean="0">
                <a:solidFill>
                  <a:srgbClr val="29235C"/>
                </a:solidFill>
              </a:rPr>
              <a:t>)</a:t>
            </a:r>
            <a:endParaRPr lang="de-DE" sz="2400" dirty="0">
              <a:solidFill>
                <a:srgbClr val="29235C"/>
              </a:solidFill>
            </a:endParaRPr>
          </a:p>
          <a:p>
            <a:pPr marL="342900" indent="-342900" algn="l">
              <a:lnSpc>
                <a:spcPct val="80000"/>
              </a:lnSpc>
              <a:buBlip>
                <a:blip r:embed="rId3"/>
              </a:buBlip>
            </a:pPr>
            <a:r>
              <a:rPr lang="de-DE" sz="2400" dirty="0" smtClean="0">
                <a:solidFill>
                  <a:srgbClr val="29235C"/>
                </a:solidFill>
              </a:rPr>
              <a:t>Position </a:t>
            </a:r>
            <a:r>
              <a:rPr lang="de-DE" sz="2400" dirty="0" err="1" smtClean="0">
                <a:solidFill>
                  <a:srgbClr val="29235C"/>
                </a:solidFill>
              </a:rPr>
              <a:t>medical</a:t>
            </a:r>
            <a:r>
              <a:rPr lang="de-DE" sz="2400" dirty="0" smtClean="0">
                <a:solidFill>
                  <a:srgbClr val="29235C"/>
                </a:solidFill>
              </a:rPr>
              <a:t> </a:t>
            </a:r>
            <a:r>
              <a:rPr lang="de-DE" sz="2400" dirty="0" err="1" smtClean="0">
                <a:solidFill>
                  <a:srgbClr val="29235C"/>
                </a:solidFill>
              </a:rPr>
              <a:t>informatics</a:t>
            </a:r>
            <a:r>
              <a:rPr lang="de-DE" sz="2400" dirty="0" smtClean="0">
                <a:solidFill>
                  <a:srgbClr val="29235C"/>
                </a:solidFill>
              </a:rPr>
              <a:t> </a:t>
            </a:r>
            <a:r>
              <a:rPr lang="de-DE" sz="2400" dirty="0" err="1" smtClean="0">
                <a:solidFill>
                  <a:srgbClr val="29235C"/>
                </a:solidFill>
              </a:rPr>
              <a:t>as</a:t>
            </a:r>
            <a:r>
              <a:rPr lang="de-DE" sz="2400" dirty="0" smtClean="0">
                <a:solidFill>
                  <a:srgbClr val="29235C"/>
                </a:solidFill>
              </a:rPr>
              <a:t> a progressive </a:t>
            </a:r>
            <a:r>
              <a:rPr lang="de-DE" sz="2400" dirty="0" err="1" smtClean="0">
                <a:solidFill>
                  <a:srgbClr val="29235C"/>
                </a:solidFill>
              </a:rPr>
              <a:t>field</a:t>
            </a:r>
            <a:r>
              <a:rPr lang="de-DE" sz="2400" dirty="0" smtClean="0">
                <a:solidFill>
                  <a:srgbClr val="29235C"/>
                </a:solidFill>
              </a:rPr>
              <a:t> in </a:t>
            </a:r>
            <a:r>
              <a:rPr lang="de-DE" sz="2400" dirty="0" err="1" smtClean="0">
                <a:solidFill>
                  <a:srgbClr val="29235C"/>
                </a:solidFill>
              </a:rPr>
              <a:t>research</a:t>
            </a:r>
            <a:r>
              <a:rPr lang="de-DE" sz="2400" dirty="0" smtClean="0">
                <a:solidFill>
                  <a:srgbClr val="29235C"/>
                </a:solidFill>
              </a:rPr>
              <a:t>, </a:t>
            </a:r>
            <a:r>
              <a:rPr lang="de-DE" sz="2400" dirty="0" err="1" smtClean="0">
                <a:solidFill>
                  <a:srgbClr val="29235C"/>
                </a:solidFill>
              </a:rPr>
              <a:t>teaching</a:t>
            </a:r>
            <a:r>
              <a:rPr lang="de-DE" sz="2400" dirty="0" smtClean="0">
                <a:solidFill>
                  <a:srgbClr val="29235C"/>
                </a:solidFill>
              </a:rPr>
              <a:t> </a:t>
            </a:r>
            <a:r>
              <a:rPr lang="de-DE" sz="2400" dirty="0" err="1" smtClean="0">
                <a:solidFill>
                  <a:srgbClr val="29235C"/>
                </a:solidFill>
              </a:rPr>
              <a:t>and</a:t>
            </a:r>
            <a:r>
              <a:rPr lang="de-DE" sz="2400" dirty="0" smtClean="0">
                <a:solidFill>
                  <a:srgbClr val="29235C"/>
                </a:solidFill>
              </a:rPr>
              <a:t> </a:t>
            </a:r>
            <a:r>
              <a:rPr lang="de-DE" sz="2400" dirty="0" err="1" smtClean="0">
                <a:solidFill>
                  <a:srgbClr val="29235C"/>
                </a:solidFill>
              </a:rPr>
              <a:t>continuing</a:t>
            </a:r>
            <a:r>
              <a:rPr lang="de-DE" sz="2400" dirty="0" smtClean="0">
                <a:solidFill>
                  <a:srgbClr val="29235C"/>
                </a:solidFill>
              </a:rPr>
              <a:t> </a:t>
            </a:r>
            <a:r>
              <a:rPr lang="de-DE" sz="2400" dirty="0" err="1" smtClean="0">
                <a:solidFill>
                  <a:srgbClr val="29235C"/>
                </a:solidFill>
              </a:rPr>
              <a:t>education</a:t>
            </a:r>
            <a:r>
              <a:rPr lang="de-DE" sz="2400" dirty="0" smtClean="0">
                <a:solidFill>
                  <a:srgbClr val="29235C"/>
                </a:solidFill>
              </a:rPr>
              <a:t> </a:t>
            </a:r>
            <a:endParaRPr lang="de-DE" sz="2400" dirty="0">
              <a:solidFill>
                <a:srgbClr val="29235C"/>
              </a:solidFill>
            </a:endParaRPr>
          </a:p>
          <a:p>
            <a:pPr lvl="1"/>
            <a:endParaRPr lang="de-DE" sz="2000" dirty="0" smtClean="0"/>
          </a:p>
          <a:p>
            <a:pPr lvl="1"/>
            <a:endParaRPr lang="de-DE" sz="2000" dirty="0" smtClean="0"/>
          </a:p>
          <a:p>
            <a:endParaRPr lang="de-DE" sz="2000" b="1" dirty="0" smtClean="0"/>
          </a:p>
          <a:p>
            <a:endParaRPr lang="de-DE" sz="2000" dirty="0" smtClean="0"/>
          </a:p>
          <a:p>
            <a:pPr lvl="1"/>
            <a:endParaRPr lang="de-DE" sz="2000" dirty="0" smtClean="0"/>
          </a:p>
          <a:p>
            <a:pPr lvl="1"/>
            <a:endParaRPr lang="de-DE" sz="2000" dirty="0" smtClean="0"/>
          </a:p>
          <a:p>
            <a:pPr lvl="1"/>
            <a:endParaRPr lang="de-DE" sz="2000" dirty="0" smtClean="0"/>
          </a:p>
          <a:p>
            <a:pPr lvl="1"/>
            <a:endParaRPr lang="de-DE" sz="2000" dirty="0" smtClean="0"/>
          </a:p>
          <a:p>
            <a:pPr lvl="1"/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618" y="2060848"/>
            <a:ext cx="3642478" cy="362178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907704" y="2870951"/>
            <a:ext cx="5759911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Establishment of a national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7207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MI-Initiative Timeline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" y="1660495"/>
            <a:ext cx="9144000" cy="44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MI-Initiative </a:t>
            </a:r>
            <a:br>
              <a:rPr lang="en-US" dirty="0" smtClean="0"/>
            </a:br>
            <a:r>
              <a:rPr lang="en-US" dirty="0" smtClean="0"/>
              <a:t>Concept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4</a:t>
            </a:fld>
            <a:endParaRPr lang="de-DE"/>
          </a:p>
        </p:txBody>
      </p: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3633215" y="1628800"/>
            <a:ext cx="5045921" cy="5045921"/>
            <a:chOff x="984479" y="26309"/>
            <a:chExt cx="6818812" cy="6818812"/>
          </a:xfrm>
        </p:grpSpPr>
        <p:pic>
          <p:nvPicPr>
            <p:cNvPr id="6" name="Picture 2" descr="C:\Users\scsemler\Documents\Karte_farbig_Quadra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479" y="26309"/>
              <a:ext cx="6818812" cy="681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688478"/>
              <a:ext cx="165100" cy="188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5366122" y="676868"/>
              <a:ext cx="482972" cy="24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600" dirty="0">
                  <a:solidFill>
                    <a:prstClr val="black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Kiel</a:t>
              </a:r>
            </a:p>
          </p:txBody>
        </p:sp>
      </p:grp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49673" y="1517055"/>
            <a:ext cx="2885999" cy="49864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2000" b="1" dirty="0" smtClean="0">
                <a:solidFill>
                  <a:srgbClr val="36A9E1"/>
                </a:solidFill>
              </a:rPr>
              <a:t>Seven </a:t>
            </a:r>
            <a:r>
              <a:rPr lang="de-DE" sz="2000" b="1" dirty="0" err="1" smtClean="0">
                <a:solidFill>
                  <a:srgbClr val="36A9E1"/>
                </a:solidFill>
              </a:rPr>
              <a:t>consortia</a:t>
            </a:r>
            <a:r>
              <a:rPr lang="de-DE" sz="2000" b="1" dirty="0" smtClean="0">
                <a:solidFill>
                  <a:srgbClr val="36A9E1"/>
                </a:solidFill>
              </a:rPr>
              <a:t> </a:t>
            </a:r>
            <a:r>
              <a:rPr lang="de-DE" sz="2000" b="1" dirty="0" err="1" smtClean="0">
                <a:solidFill>
                  <a:srgbClr val="36A9E1"/>
                </a:solidFill>
              </a:rPr>
              <a:t>competed</a:t>
            </a:r>
            <a:r>
              <a:rPr lang="de-DE" sz="2000" b="1" dirty="0" smtClean="0">
                <a:solidFill>
                  <a:srgbClr val="36A9E1"/>
                </a:solidFill>
              </a:rPr>
              <a:t> </a:t>
            </a:r>
            <a:r>
              <a:rPr lang="de-DE" sz="2000" b="1" dirty="0" err="1" smtClean="0">
                <a:solidFill>
                  <a:srgbClr val="36A9E1"/>
                </a:solidFill>
              </a:rPr>
              <a:t>for</a:t>
            </a:r>
            <a:r>
              <a:rPr lang="de-DE" sz="2000" b="1" dirty="0" smtClean="0">
                <a:solidFill>
                  <a:srgbClr val="36A9E1"/>
                </a:solidFill>
              </a:rPr>
              <a:t> </a:t>
            </a:r>
            <a:r>
              <a:rPr lang="de-DE" sz="2000" b="1" dirty="0" err="1" smtClean="0">
                <a:solidFill>
                  <a:srgbClr val="36A9E1"/>
                </a:solidFill>
              </a:rPr>
              <a:t>funding</a:t>
            </a:r>
            <a:r>
              <a:rPr lang="de-DE" sz="2000" b="1" dirty="0" smtClean="0">
                <a:solidFill>
                  <a:srgbClr val="36A9E1"/>
                </a:solidFill>
              </a:rPr>
              <a:t>:</a:t>
            </a:r>
          </a:p>
          <a:p>
            <a:pPr marL="360000" lvl="1">
              <a:spcBef>
                <a:spcPts val="600"/>
              </a:spcBef>
            </a:pPr>
            <a:r>
              <a:rPr lang="de-DE" sz="1200" b="1" dirty="0" smtClean="0"/>
              <a:t>ADMIRE</a:t>
            </a:r>
            <a:r>
              <a:rPr lang="de-DE" sz="1200" dirty="0" smtClean="0"/>
              <a:t>: </a:t>
            </a:r>
            <a:r>
              <a:rPr lang="de-DE" sz="1200" dirty="0"/>
              <a:t>Münster, Bonn, Köln, Essen, </a:t>
            </a:r>
            <a:r>
              <a:rPr lang="de-DE" sz="1200" dirty="0" smtClean="0"/>
              <a:t>Düsseldorf</a:t>
            </a:r>
            <a:r>
              <a:rPr lang="de-DE" sz="1200" dirty="0"/>
              <a:t> </a:t>
            </a:r>
            <a:r>
              <a:rPr lang="de-DE" sz="1200" dirty="0" smtClean="0"/>
              <a:t>(NRW Verbund)</a:t>
            </a:r>
          </a:p>
          <a:p>
            <a:pPr marL="360000" lvl="1">
              <a:spcBef>
                <a:spcPts val="600"/>
              </a:spcBef>
            </a:pPr>
            <a:r>
              <a:rPr lang="de-DE" sz="1200" b="1" dirty="0" smtClean="0"/>
              <a:t>DIFUTURE</a:t>
            </a:r>
            <a:r>
              <a:rPr lang="de-DE" sz="1200" dirty="0" smtClean="0"/>
              <a:t>: </a:t>
            </a:r>
            <a:r>
              <a:rPr lang="de-DE" sz="1200" dirty="0"/>
              <a:t>TU </a:t>
            </a:r>
            <a:r>
              <a:rPr lang="de-DE" sz="1200" dirty="0" smtClean="0"/>
              <a:t>München</a:t>
            </a:r>
            <a:r>
              <a:rPr lang="de-DE" sz="1200" dirty="0"/>
              <a:t>, LMU </a:t>
            </a:r>
            <a:r>
              <a:rPr lang="de-DE" sz="1200" dirty="0" smtClean="0"/>
              <a:t>München</a:t>
            </a:r>
            <a:r>
              <a:rPr lang="de-DE" sz="1200" dirty="0"/>
              <a:t>, </a:t>
            </a:r>
            <a:r>
              <a:rPr lang="de-DE" sz="1200" dirty="0" smtClean="0"/>
              <a:t>Tübingen</a:t>
            </a:r>
            <a:r>
              <a:rPr lang="de-DE" sz="1200" dirty="0"/>
              <a:t>, </a:t>
            </a:r>
            <a:r>
              <a:rPr lang="de-DE" sz="1200" dirty="0" smtClean="0"/>
              <a:t>Augsburg</a:t>
            </a:r>
            <a:endParaRPr lang="de-DE" sz="1200" dirty="0"/>
          </a:p>
          <a:p>
            <a:pPr marL="360000" lvl="1">
              <a:spcBef>
                <a:spcPts val="600"/>
              </a:spcBef>
            </a:pPr>
            <a:r>
              <a:rPr lang="de-DE" sz="1200" b="1" dirty="0" smtClean="0"/>
              <a:t>HD4CR</a:t>
            </a:r>
            <a:r>
              <a:rPr lang="de-DE" sz="1200" dirty="0" smtClean="0"/>
              <a:t>: </a:t>
            </a:r>
            <a:r>
              <a:rPr lang="de-DE" sz="1200" dirty="0"/>
              <a:t>Charité Berlin, Würzburg, Ulm, Berliner Institut für </a:t>
            </a:r>
            <a:r>
              <a:rPr lang="de-DE" sz="1200" dirty="0" smtClean="0"/>
              <a:t>Gesundheit</a:t>
            </a:r>
            <a:endParaRPr lang="de-DE" sz="1200" dirty="0"/>
          </a:p>
          <a:p>
            <a:pPr marL="360000" lvl="1">
              <a:spcBef>
                <a:spcPts val="600"/>
              </a:spcBef>
            </a:pPr>
            <a:r>
              <a:rPr lang="de-DE" sz="1200" b="1" dirty="0" err="1" smtClean="0"/>
              <a:t>HiGHmed</a:t>
            </a:r>
            <a:r>
              <a:rPr lang="de-DE" sz="1200" dirty="0" smtClean="0"/>
              <a:t>: Heidelberg, Göttingen, Hannover, DKFZ</a:t>
            </a:r>
            <a:endParaRPr lang="de-DE" sz="1200" b="1" dirty="0"/>
          </a:p>
          <a:p>
            <a:pPr marL="360000" lvl="1">
              <a:spcBef>
                <a:spcPts val="600"/>
              </a:spcBef>
            </a:pPr>
            <a:r>
              <a:rPr lang="de-DE" sz="1200" b="1" dirty="0" smtClean="0"/>
              <a:t>MIRACUM</a:t>
            </a:r>
            <a:r>
              <a:rPr lang="de-DE" sz="1200" dirty="0" smtClean="0"/>
              <a:t>: </a:t>
            </a:r>
            <a:r>
              <a:rPr lang="de-DE" sz="1200" dirty="0"/>
              <a:t>Erlangen-Nürnberg, Gießen, Frankfurt, Mainz, Mannheim, </a:t>
            </a:r>
            <a:r>
              <a:rPr lang="de-DE" sz="1200" dirty="0" smtClean="0"/>
              <a:t>Marburg</a:t>
            </a:r>
            <a:r>
              <a:rPr lang="de-DE" sz="1200" dirty="0"/>
              <a:t>, </a:t>
            </a:r>
            <a:r>
              <a:rPr lang="de-DE" sz="1200" dirty="0" smtClean="0"/>
              <a:t>Freiburg</a:t>
            </a:r>
          </a:p>
          <a:p>
            <a:pPr marL="360000" lvl="1">
              <a:spcBef>
                <a:spcPts val="600"/>
              </a:spcBef>
            </a:pPr>
            <a:r>
              <a:rPr lang="de-DE" sz="1200" b="1" dirty="0"/>
              <a:t>share-</a:t>
            </a:r>
            <a:r>
              <a:rPr lang="de-DE" sz="1200" b="1" dirty="0" err="1"/>
              <a:t>it</a:t>
            </a:r>
            <a:r>
              <a:rPr lang="de-DE" sz="1200" b="1" dirty="0" smtClean="0"/>
              <a:t>!</a:t>
            </a:r>
            <a:r>
              <a:rPr lang="de-DE" sz="1200" dirty="0" smtClean="0"/>
              <a:t>: </a:t>
            </a:r>
            <a:r>
              <a:rPr lang="de-DE" sz="1200" dirty="0"/>
              <a:t>Greifswald, Schleswig-Holstein (Kiel, Lübeck), Hamburg, </a:t>
            </a:r>
            <a:r>
              <a:rPr lang="de-DE" sz="1200" dirty="0" smtClean="0"/>
              <a:t>Dresden</a:t>
            </a:r>
            <a:endParaRPr lang="de-DE" sz="1200" b="1" dirty="0"/>
          </a:p>
          <a:p>
            <a:pPr marL="360000" lvl="1">
              <a:spcBef>
                <a:spcPts val="600"/>
              </a:spcBef>
            </a:pPr>
            <a:r>
              <a:rPr lang="de-DE" sz="1200" b="1" dirty="0" smtClean="0"/>
              <a:t>SMITH</a:t>
            </a:r>
            <a:r>
              <a:rPr lang="de-DE" sz="1200" dirty="0" smtClean="0"/>
              <a:t>: </a:t>
            </a:r>
            <a:r>
              <a:rPr lang="de-DE" sz="1200" dirty="0"/>
              <a:t>Leipzig, Jena, </a:t>
            </a:r>
            <a:r>
              <a:rPr lang="de-DE" sz="1200" dirty="0" smtClean="0"/>
              <a:t>Aachen</a:t>
            </a:r>
          </a:p>
        </p:txBody>
      </p:sp>
    </p:spTree>
    <p:extLst>
      <p:ext uri="{BB962C8B-B14F-4D97-AF65-F5344CB8AC3E}">
        <p14:creationId xmlns:p14="http://schemas.microsoft.com/office/powerpoint/2010/main" val="9590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9000" y="908720"/>
            <a:ext cx="17695966" cy="597666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-180528" y="-171400"/>
            <a:ext cx="9505056" cy="7128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Oval 48"/>
          <p:cNvSpPr/>
          <p:nvPr/>
        </p:nvSpPr>
        <p:spPr>
          <a:xfrm>
            <a:off x="107504" y="-1539552"/>
            <a:ext cx="10873392" cy="108733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63525" dist="23000" dir="5400000" rotWithShape="0">
              <a:srgbClr val="000000">
                <a:alpha val="8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38"/>
          <p:cNvSpPr/>
          <p:nvPr/>
        </p:nvSpPr>
        <p:spPr>
          <a:xfrm>
            <a:off x="1907704" y="260648"/>
            <a:ext cx="7272992" cy="72729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63525" dist="23000" dir="5400000" rotWithShape="0">
              <a:srgbClr val="000000">
                <a:alpha val="8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851920" y="9807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29235C"/>
                </a:solidFill>
              </a:rPr>
              <a:t>Private </a:t>
            </a:r>
            <a:r>
              <a:rPr lang="de-DE" b="1" dirty="0" err="1" smtClean="0">
                <a:solidFill>
                  <a:srgbClr val="29235C"/>
                </a:solidFill>
              </a:rPr>
              <a:t>and</a:t>
            </a:r>
            <a:r>
              <a:rPr lang="de-DE" b="1" dirty="0" smtClean="0">
                <a:solidFill>
                  <a:srgbClr val="29235C"/>
                </a:solidFill>
              </a:rPr>
              <a:t> Networking </a:t>
            </a:r>
            <a:r>
              <a:rPr lang="de-DE" b="1" dirty="0">
                <a:solidFill>
                  <a:srgbClr val="29235C"/>
                </a:solidFill>
              </a:rPr>
              <a:t>P</a:t>
            </a:r>
            <a:r>
              <a:rPr lang="de-DE" b="1" dirty="0" smtClean="0">
                <a:solidFill>
                  <a:srgbClr val="29235C"/>
                </a:solidFill>
              </a:rPr>
              <a:t>artners</a:t>
            </a:r>
            <a:endParaRPr lang="de-DE" b="1" dirty="0">
              <a:solidFill>
                <a:srgbClr val="29235C"/>
              </a:solidFill>
            </a:endParaRPr>
          </a:p>
        </p:txBody>
      </p:sp>
      <p:pic>
        <p:nvPicPr>
          <p:cNvPr id="10" name="Picture 10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221088"/>
            <a:ext cx="907272" cy="24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733256"/>
            <a:ext cx="720739" cy="720080"/>
          </a:xfrm>
          <a:prstGeom prst="rect">
            <a:avLst/>
          </a:prstGeom>
        </p:spPr>
      </p:pic>
      <p:pic>
        <p:nvPicPr>
          <p:cNvPr id="12" name="Grafik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56792"/>
            <a:ext cx="474742" cy="861837"/>
          </a:xfrm>
          <a:prstGeom prst="rect">
            <a:avLst/>
          </a:prstGeom>
        </p:spPr>
      </p:pic>
      <p:pic>
        <p:nvPicPr>
          <p:cNvPr id="13" name="Picture 8" descr="http://www.underconsideration.com/brandnew/archives/siemens_healthineers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165304"/>
            <a:ext cx="1694306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AP 2011 logo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16832"/>
            <a:ext cx="864096" cy="44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5"/>
          <p:cNvGrpSpPr/>
          <p:nvPr/>
        </p:nvGrpSpPr>
        <p:grpSpPr>
          <a:xfrm>
            <a:off x="2051720" y="3645026"/>
            <a:ext cx="924822" cy="950910"/>
            <a:chOff x="6509612" y="5291856"/>
            <a:chExt cx="1101455" cy="1132526"/>
          </a:xfrm>
        </p:grpSpPr>
        <p:pic>
          <p:nvPicPr>
            <p:cNvPr id="16" name="Grafik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95372" y="5291856"/>
              <a:ext cx="1003894" cy="944339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6509612" y="6149463"/>
              <a:ext cx="1101455" cy="274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Ada </a:t>
              </a:r>
              <a:r>
                <a:rPr lang="de-DE" sz="900" dirty="0" err="1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Health</a:t>
              </a:r>
              <a:endParaRPr lang="de-DE" sz="900" dirty="0"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  <p:sp>
        <p:nvSpPr>
          <p:cNvPr id="18" name="Oval 25"/>
          <p:cNvSpPr/>
          <p:nvPr/>
        </p:nvSpPr>
        <p:spPr>
          <a:xfrm>
            <a:off x="3131840" y="1468640"/>
            <a:ext cx="4824720" cy="48247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63525" dist="23000" dir="5400000" rotWithShape="0">
              <a:srgbClr val="000000">
                <a:alpha val="8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851920" y="170080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29235C"/>
                </a:solidFill>
              </a:rPr>
              <a:t>Academic Partners</a:t>
            </a:r>
            <a:endParaRPr lang="de-DE" b="1" dirty="0">
              <a:solidFill>
                <a:srgbClr val="29235C"/>
              </a:solidFill>
            </a:endParaRPr>
          </a:p>
        </p:txBody>
      </p:sp>
      <p:pic>
        <p:nvPicPr>
          <p:cNvPr id="20" name="Grafik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717032"/>
            <a:ext cx="1008112" cy="373977"/>
          </a:xfrm>
          <a:prstGeom prst="rect">
            <a:avLst/>
          </a:prstGeom>
        </p:spPr>
      </p:pic>
      <p:pic>
        <p:nvPicPr>
          <p:cNvPr id="21" name="Grafik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914145"/>
            <a:ext cx="1224136" cy="387063"/>
          </a:xfrm>
          <a:prstGeom prst="rect">
            <a:avLst/>
          </a:prstGeom>
        </p:spPr>
      </p:pic>
      <p:pic>
        <p:nvPicPr>
          <p:cNvPr id="22" name="Grafik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661248"/>
            <a:ext cx="936104" cy="341956"/>
          </a:xfrm>
          <a:prstGeom prst="rect">
            <a:avLst/>
          </a:prstGeom>
        </p:spPr>
      </p:pic>
      <p:pic>
        <p:nvPicPr>
          <p:cNvPr id="23" name="Grafik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72027"/>
            <a:ext cx="1152128" cy="477053"/>
          </a:xfrm>
          <a:prstGeom prst="rect">
            <a:avLst/>
          </a:prstGeom>
        </p:spPr>
      </p:pic>
      <p:grpSp>
        <p:nvGrpSpPr>
          <p:cNvPr id="24" name="Gruppieren 27"/>
          <p:cNvGrpSpPr/>
          <p:nvPr/>
        </p:nvGrpSpPr>
        <p:grpSpPr>
          <a:xfrm>
            <a:off x="3851920" y="4941168"/>
            <a:ext cx="991817" cy="432048"/>
            <a:chOff x="4211726" y="1929152"/>
            <a:chExt cx="1400999" cy="719939"/>
          </a:xfrm>
        </p:grpSpPr>
        <p:pic>
          <p:nvPicPr>
            <p:cNvPr id="25" name="Grafik 2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726" y="1929152"/>
              <a:ext cx="360274" cy="719939"/>
            </a:xfrm>
            <a:prstGeom prst="rect">
              <a:avLst/>
            </a:prstGeom>
          </p:spPr>
        </p:pic>
        <p:pic>
          <p:nvPicPr>
            <p:cNvPr id="26" name="Grafik 2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33" y="1937214"/>
              <a:ext cx="963492" cy="691029"/>
            </a:xfrm>
            <a:prstGeom prst="rect">
              <a:avLst/>
            </a:prstGeom>
          </p:spPr>
        </p:pic>
      </p:grpSp>
      <p:pic>
        <p:nvPicPr>
          <p:cNvPr id="27" name="Grafik 3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348880"/>
            <a:ext cx="882099" cy="504056"/>
          </a:xfrm>
          <a:prstGeom prst="rect">
            <a:avLst/>
          </a:prstGeom>
        </p:spPr>
      </p:pic>
      <p:pic>
        <p:nvPicPr>
          <p:cNvPr id="28" name="Grafik 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132856"/>
            <a:ext cx="1368152" cy="396845"/>
          </a:xfrm>
          <a:prstGeom prst="rect">
            <a:avLst/>
          </a:prstGeom>
        </p:spPr>
      </p:pic>
      <p:pic>
        <p:nvPicPr>
          <p:cNvPr id="29" name="Grafik 3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704279"/>
            <a:ext cx="1296144" cy="436689"/>
          </a:xfrm>
          <a:prstGeom prst="rect">
            <a:avLst/>
          </a:prstGeom>
        </p:spPr>
      </p:pic>
      <p:sp>
        <p:nvSpPr>
          <p:cNvPr id="30" name="Oval 2"/>
          <p:cNvSpPr/>
          <p:nvPr/>
        </p:nvSpPr>
        <p:spPr>
          <a:xfrm>
            <a:off x="4392000" y="2728800"/>
            <a:ext cx="2304256" cy="23042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63525" dist="23000" dir="5400000" rotWithShape="0">
              <a:srgbClr val="000000">
                <a:alpha val="8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Grafik 57" descr="C:\Users\jan\PowerFolders\BMBF Ausschreibung Medizininformatik\10_Allgemeine Materialien und Literatur\Logos\MHH-Logo-grau.JP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44" b="24992"/>
          <a:stretch/>
        </p:blipFill>
        <p:spPr bwMode="auto">
          <a:xfrm>
            <a:off x="5220072" y="4365104"/>
            <a:ext cx="702103" cy="38296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</p:pic>
      <p:pic>
        <p:nvPicPr>
          <p:cNvPr id="32" name="Grafik 58" descr="C:\Users\jan\PowerFolders\BMBF Ausschreibung Medizininformatik\10_Allgemeine Materialien und Literatur\Logos\UMG_4C.jp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8" b="-9256"/>
          <a:stretch/>
        </p:blipFill>
        <p:spPr bwMode="auto">
          <a:xfrm>
            <a:off x="5004048" y="3068960"/>
            <a:ext cx="953805" cy="36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fik 56" descr="C:\Users\jan\PowerFolders\BMBF Ausschreibung Medizininformatik\10_Allgemeine Materialien und Literatur\Logos\Grafik Med Fakultät HD Siegel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94"/>
          <a:stretch/>
        </p:blipFill>
        <p:spPr bwMode="auto">
          <a:xfrm>
            <a:off x="4572000" y="3645024"/>
            <a:ext cx="869465" cy="5760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4" name="Picture 3" descr="D:\Jan\Daten\3_PM_SBCancer_SYNC\grafikbearbeitung\logos_DKFZ\Logos_Sonderformen\logo_d_3z_unt_rgb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17032"/>
            <a:ext cx="720080" cy="42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feld 34"/>
          <p:cNvSpPr txBox="1"/>
          <p:nvPr/>
        </p:nvSpPr>
        <p:spPr>
          <a:xfrm>
            <a:off x="251520" y="9807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29235C"/>
                </a:solidFill>
              </a:rPr>
              <a:t>Associate</a:t>
            </a:r>
            <a:r>
              <a:rPr lang="de-DE" b="1" dirty="0" smtClean="0">
                <a:solidFill>
                  <a:srgbClr val="29235C"/>
                </a:solidFill>
              </a:rPr>
              <a:t> Partners</a:t>
            </a:r>
            <a:endParaRPr lang="de-DE" b="1" dirty="0">
              <a:solidFill>
                <a:srgbClr val="29235C"/>
              </a:solidFill>
            </a:endParaRPr>
          </a:p>
        </p:txBody>
      </p:sp>
      <p:pic>
        <p:nvPicPr>
          <p:cNvPr id="36" name="Grafik 5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49080"/>
            <a:ext cx="521845" cy="504056"/>
          </a:xfrm>
          <a:prstGeom prst="rect">
            <a:avLst/>
          </a:prstGeom>
        </p:spPr>
      </p:pic>
      <p:pic>
        <p:nvPicPr>
          <p:cNvPr id="37" name="Picture 2" descr="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87" y="1700848"/>
            <a:ext cx="102272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58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922637"/>
            <a:ext cx="792088" cy="530699"/>
          </a:xfrm>
          <a:prstGeom prst="rect">
            <a:avLst/>
          </a:prstGeom>
        </p:spPr>
      </p:pic>
      <p:pic>
        <p:nvPicPr>
          <p:cNvPr id="39" name="Picture 12" descr="http://www.bvitg.de/tl_files/public/bilder/logos/T_HCS_Logo_4c_p_2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t="22878" r="6049" b="21549"/>
          <a:stretch/>
        </p:blipFill>
        <p:spPr bwMode="auto">
          <a:xfrm>
            <a:off x="467544" y="2403633"/>
            <a:ext cx="1440160" cy="3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fik 6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827709"/>
            <a:ext cx="1152128" cy="905547"/>
          </a:xfrm>
          <a:prstGeom prst="rect">
            <a:avLst/>
          </a:prstGeom>
        </p:spPr>
      </p:pic>
      <p:pic>
        <p:nvPicPr>
          <p:cNvPr id="41" name="Grafik 6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68960"/>
            <a:ext cx="720080" cy="720080"/>
          </a:xfrm>
          <a:prstGeom prst="rect">
            <a:avLst/>
          </a:prstGeom>
        </p:spPr>
      </p:pic>
      <p:sp>
        <p:nvSpPr>
          <p:cNvPr id="42" name="Oval 58"/>
          <p:cNvSpPr/>
          <p:nvPr/>
        </p:nvSpPr>
        <p:spPr>
          <a:xfrm>
            <a:off x="107504" y="-1539552"/>
            <a:ext cx="10873392" cy="10873392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263525" dist="23000" dir="5400000" rotWithShape="0">
              <a:srgbClr val="000000">
                <a:alpha val="8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59"/>
          <p:cNvSpPr/>
          <p:nvPr/>
        </p:nvSpPr>
        <p:spPr>
          <a:xfrm>
            <a:off x="4392000" y="2728800"/>
            <a:ext cx="2304256" cy="23042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63525" dist="23000" dir="5400000" rotWithShape="0">
              <a:srgbClr val="000000">
                <a:alpha val="8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-180528" y="-171400"/>
            <a:ext cx="9505056" cy="10801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5" name="Grafik 2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8640"/>
            <a:ext cx="2016223" cy="575475"/>
          </a:xfrm>
          <a:prstGeom prst="rect">
            <a:avLst/>
          </a:prstGeom>
        </p:spPr>
      </p:pic>
      <p:sp>
        <p:nvSpPr>
          <p:cNvPr id="46" name="Titel 4"/>
          <p:cNvSpPr>
            <a:spLocks noGrp="1"/>
          </p:cNvSpPr>
          <p:nvPr>
            <p:ph type="title"/>
          </p:nvPr>
        </p:nvSpPr>
        <p:spPr>
          <a:xfrm>
            <a:off x="273600" y="-27384"/>
            <a:ext cx="5554960" cy="1143000"/>
          </a:xfrm>
        </p:spPr>
        <p:txBody>
          <a:bodyPr/>
          <a:lstStyle/>
          <a:p>
            <a:r>
              <a:rPr lang="en-US" sz="3600" dirty="0" err="1" smtClean="0"/>
              <a:t>HiGHmed</a:t>
            </a:r>
            <a:r>
              <a:rPr lang="en-US" sz="3600" dirty="0" smtClean="0"/>
              <a:t> - Partner</a:t>
            </a:r>
            <a:endParaRPr lang="en-US" sz="3600" noProof="0" dirty="0"/>
          </a:p>
        </p:txBody>
      </p:sp>
      <p:pic>
        <p:nvPicPr>
          <p:cNvPr id="47" name="Bild 1" descr="Logo_MII_270px_Hoehe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3356992"/>
            <a:ext cx="1777379" cy="106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8" grpId="0" animBg="1"/>
      <p:bldP spid="19" grpId="0"/>
      <p:bldP spid="30" grpId="0" animBg="1"/>
      <p:bldP spid="35" grpId="0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782763"/>
            <a:ext cx="5565304" cy="475614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Patients </a:t>
            </a:r>
            <a:r>
              <a:rPr lang="en-US" b="1" dirty="0" smtClean="0"/>
              <a:t>first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Data </a:t>
            </a:r>
            <a:r>
              <a:rPr lang="en-US" b="1" dirty="0"/>
              <a:t>Safety and </a:t>
            </a:r>
            <a:r>
              <a:rPr lang="en-US" b="1" dirty="0" smtClean="0"/>
              <a:t>Privacy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Clinical Relevance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Clinically </a:t>
            </a:r>
            <a:r>
              <a:rPr lang="en-US" b="1" dirty="0"/>
              <a:t>led Data </a:t>
            </a:r>
            <a:r>
              <a:rPr lang="en-US" b="1" dirty="0" smtClean="0"/>
              <a:t>Modelling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Semantic </a:t>
            </a:r>
            <a:r>
              <a:rPr lang="en-US" b="1" dirty="0" smtClean="0"/>
              <a:t>Traceability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Proven Technology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Scalability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Sustainability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Enable Innovation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1758637"/>
            <a:ext cx="3691994" cy="423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Within </a:t>
            </a:r>
            <a:r>
              <a:rPr lang="en-US" dirty="0" err="1"/>
              <a:t>HiGHmed</a:t>
            </a:r>
            <a:r>
              <a:rPr lang="en-US" dirty="0"/>
              <a:t>, we </a:t>
            </a:r>
            <a:r>
              <a:rPr lang="en-US" dirty="0" smtClean="0"/>
              <a:t>join </a:t>
            </a:r>
            <a:r>
              <a:rPr lang="en-US" dirty="0"/>
              <a:t>forces to create </a:t>
            </a:r>
            <a:r>
              <a:rPr lang="en-US" dirty="0" smtClean="0"/>
              <a:t>Medical </a:t>
            </a:r>
            <a:r>
              <a:rPr lang="en-US" dirty="0"/>
              <a:t>Data Integration Centers (</a:t>
            </a:r>
            <a:r>
              <a:rPr lang="en-US" dirty="0" err="1"/>
              <a:t>MeDICs</a:t>
            </a:r>
            <a:r>
              <a:rPr lang="en-US" dirty="0"/>
              <a:t>) based on a </a:t>
            </a:r>
            <a:r>
              <a:rPr lang="en-US" b="1" dirty="0"/>
              <a:t>generic and scalable </a:t>
            </a:r>
            <a:r>
              <a:rPr lang="en-US" b="1" dirty="0" smtClean="0"/>
              <a:t>platform architecture </a:t>
            </a:r>
            <a:r>
              <a:rPr lang="en-US" dirty="0" smtClean="0"/>
              <a:t>for </a:t>
            </a:r>
            <a:r>
              <a:rPr lang="en-US" dirty="0"/>
              <a:t>integrating data from care, research, and external sources, which will facilitate the development of new solutions for medical data analytics benefitting clinicians, patients and researchers</a:t>
            </a:r>
          </a:p>
        </p:txBody>
      </p:sp>
    </p:spTree>
    <p:extLst>
      <p:ext uri="{BB962C8B-B14F-4D97-AF65-F5344CB8AC3E}">
        <p14:creationId xmlns:p14="http://schemas.microsoft.com/office/powerpoint/2010/main" val="42699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HiGHmed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4"/>
            <a:ext cx="4978896" cy="557321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Open </a:t>
            </a:r>
            <a:r>
              <a:rPr lang="en-US" b="1" dirty="0"/>
              <a:t>Service Models: </a:t>
            </a:r>
            <a:r>
              <a:rPr lang="en-US" dirty="0"/>
              <a:t>all specifications of the APIs are openly accessible to everybody. </a:t>
            </a:r>
            <a:endParaRPr lang="en-US" dirty="0" smtClean="0"/>
          </a:p>
          <a:p>
            <a:pPr algn="just"/>
            <a:r>
              <a:rPr lang="en-US" b="1" dirty="0" smtClean="0"/>
              <a:t>Open </a:t>
            </a:r>
            <a:r>
              <a:rPr lang="en-US" b="1" dirty="0"/>
              <a:t>Information Models: </a:t>
            </a:r>
            <a:r>
              <a:rPr lang="en-US" dirty="0"/>
              <a:t>All clinical models </a:t>
            </a:r>
            <a:r>
              <a:rPr lang="en-US" dirty="0" smtClean="0"/>
              <a:t>are </a:t>
            </a:r>
            <a:r>
              <a:rPr lang="en-US" dirty="0"/>
              <a:t>well defined based on </a:t>
            </a:r>
            <a:r>
              <a:rPr lang="en-US" dirty="0" smtClean="0"/>
              <a:t>established and open </a:t>
            </a:r>
            <a:r>
              <a:rPr lang="en-US" dirty="0"/>
              <a:t>standards. </a:t>
            </a:r>
            <a:endParaRPr lang="en-US" dirty="0" smtClean="0"/>
          </a:p>
          <a:p>
            <a:pPr algn="just"/>
            <a:r>
              <a:rPr lang="en-US" b="1" dirty="0" smtClean="0"/>
              <a:t>Open </a:t>
            </a:r>
            <a:r>
              <a:rPr lang="en-US" b="1" dirty="0"/>
              <a:t>System Specifications: </a:t>
            </a:r>
            <a:r>
              <a:rPr lang="en-US" dirty="0"/>
              <a:t>All system components and protocols are openly specified using </a:t>
            </a:r>
            <a:r>
              <a:rPr lang="en-US" dirty="0" smtClean="0"/>
              <a:t>licenses feasible </a:t>
            </a:r>
            <a:r>
              <a:rPr lang="en-US" dirty="0"/>
              <a:t>for commercial and non-commercial use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Iterative specification, software development and deployment approach.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8" name="Picture 2" descr="Bildergebnis für android ap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52466"/>
            <a:ext cx="3245352" cy="295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9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48531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1. Semantic Modelling: </a:t>
            </a:r>
            <a:r>
              <a:rPr lang="en-US" dirty="0"/>
              <a:t>The collaborative semantic modelling approach will be addressed by the </a:t>
            </a:r>
            <a:r>
              <a:rPr lang="en-US" dirty="0" smtClean="0"/>
              <a:t>definition and </a:t>
            </a:r>
            <a:r>
              <a:rPr lang="en-US" dirty="0"/>
              <a:t>management of </a:t>
            </a:r>
            <a:r>
              <a:rPr lang="en-US" i="1" dirty="0"/>
              <a:t>openEHR </a:t>
            </a:r>
            <a:r>
              <a:rPr lang="en-US" i="1" dirty="0" smtClean="0"/>
              <a:t>Archetypes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i="1" dirty="0" smtClean="0"/>
              <a:t>emplates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 Terminologies: </a:t>
            </a:r>
            <a:r>
              <a:rPr lang="en-US" dirty="0" smtClean="0"/>
              <a:t>We </a:t>
            </a:r>
            <a:r>
              <a:rPr lang="en-US" dirty="0"/>
              <a:t>consider </a:t>
            </a:r>
            <a:r>
              <a:rPr lang="en-US" i="1" dirty="0"/>
              <a:t>LOINC</a:t>
            </a:r>
            <a:r>
              <a:rPr lang="en-US" dirty="0"/>
              <a:t>, </a:t>
            </a:r>
            <a:r>
              <a:rPr lang="en-US" i="1" dirty="0" smtClean="0"/>
              <a:t>SNOMED CT</a:t>
            </a:r>
            <a:r>
              <a:rPr lang="en-US" dirty="0"/>
              <a:t>, and </a:t>
            </a:r>
            <a:r>
              <a:rPr lang="en-US" i="1" dirty="0"/>
              <a:t>ICD </a:t>
            </a:r>
            <a:r>
              <a:rPr lang="en-US" dirty="0"/>
              <a:t>as starting points for </a:t>
            </a:r>
            <a:r>
              <a:rPr lang="en-US" dirty="0" err="1"/>
              <a:t>HiGHmed</a:t>
            </a:r>
            <a:r>
              <a:rPr lang="en-US" dirty="0"/>
              <a:t>, and also incorporate </a:t>
            </a:r>
            <a:r>
              <a:rPr lang="en-US" dirty="0" smtClean="0"/>
              <a:t>a standardized </a:t>
            </a:r>
            <a:r>
              <a:rPr lang="en-US" dirty="0"/>
              <a:t>terminology service interface (</a:t>
            </a:r>
            <a:r>
              <a:rPr lang="en-US" i="1" dirty="0"/>
              <a:t>FHIR Terminology Service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smtClean="0"/>
              <a:t>Data Distribution : </a:t>
            </a:r>
            <a:r>
              <a:rPr lang="en-US" dirty="0"/>
              <a:t>C</a:t>
            </a:r>
            <a:r>
              <a:rPr lang="en-US" dirty="0" smtClean="0"/>
              <a:t>oarse-grained </a:t>
            </a:r>
            <a:r>
              <a:rPr lang="en-US" dirty="0"/>
              <a:t>and scalable distribution service will be </a:t>
            </a:r>
            <a:r>
              <a:rPr lang="en-US" dirty="0" smtClean="0"/>
              <a:t>realized by </a:t>
            </a:r>
            <a:r>
              <a:rPr lang="en-US" dirty="0"/>
              <a:t>using </a:t>
            </a:r>
            <a:r>
              <a:rPr lang="en-US" dirty="0" smtClean="0"/>
              <a:t>IHE </a:t>
            </a:r>
            <a:r>
              <a:rPr lang="en-US" i="1" dirty="0" smtClean="0"/>
              <a:t>XDS</a:t>
            </a:r>
            <a:r>
              <a:rPr lang="en-US" i="1" dirty="0"/>
              <a:t>(-</a:t>
            </a:r>
            <a:r>
              <a:rPr lang="en-US" i="1" dirty="0" smtClean="0"/>
              <a:t>I) </a:t>
            </a:r>
            <a:r>
              <a:rPr lang="en-US" dirty="0"/>
              <a:t>and </a:t>
            </a:r>
            <a:r>
              <a:rPr lang="en-US" i="1" dirty="0" smtClean="0"/>
              <a:t>IHE XDR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Fine-grained </a:t>
            </a:r>
            <a:r>
              <a:rPr lang="en-US" dirty="0"/>
              <a:t>APIs for data provision and access </a:t>
            </a:r>
            <a:r>
              <a:rPr lang="en-US" dirty="0" smtClean="0"/>
              <a:t>will </a:t>
            </a:r>
            <a:r>
              <a:rPr lang="en-US" dirty="0"/>
              <a:t>be established by openEHR through the </a:t>
            </a:r>
            <a:r>
              <a:rPr lang="en-US" i="1" dirty="0"/>
              <a:t>Archetype Query Language (AQL) </a:t>
            </a:r>
            <a:r>
              <a:rPr lang="en-US" dirty="0"/>
              <a:t>and a REST interface based </a:t>
            </a:r>
            <a:r>
              <a:rPr lang="en-US" dirty="0" smtClean="0"/>
              <a:t>on </a:t>
            </a:r>
            <a:r>
              <a:rPr lang="en-US" i="1" dirty="0" smtClean="0"/>
              <a:t>SMART </a:t>
            </a:r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i="1" dirty="0" smtClean="0"/>
              <a:t>FHIR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4. Management Services: </a:t>
            </a:r>
            <a:r>
              <a:rPr lang="en-US" dirty="0"/>
              <a:t>services to manage and administer the system (e.g. consent </a:t>
            </a:r>
            <a:r>
              <a:rPr lang="en-US" dirty="0" smtClean="0"/>
              <a:t>management, identity </a:t>
            </a:r>
            <a:r>
              <a:rPr lang="en-US" dirty="0"/>
              <a:t>management, IHE metadata definitions) will be provided via APIs that are part of </a:t>
            </a:r>
            <a:r>
              <a:rPr lang="en-US" i="1" dirty="0"/>
              <a:t>IHE XD</a:t>
            </a:r>
            <a:r>
              <a:rPr lang="en-US" i="1" dirty="0" smtClean="0"/>
              <a:t>*, openEHR</a:t>
            </a:r>
            <a:r>
              <a:rPr lang="en-US" dirty="0"/>
              <a:t>, and </a:t>
            </a:r>
            <a:r>
              <a:rPr lang="en-US" i="1" dirty="0"/>
              <a:t>HL7 FHIR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346F-89BF-4983-A127-E9F86AE741DF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078" y="1972877"/>
            <a:ext cx="187483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Users\Birger\Desktop\1007_noticias_Fo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03" y="2632097"/>
            <a:ext cx="243522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Bildergebnis für FHIR logo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354" y="2755380"/>
            <a:ext cx="2259216" cy="186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ür snomed C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94" y="4470140"/>
            <a:ext cx="2047530" cy="6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dergebnis für LOIN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16" y="5313597"/>
            <a:ext cx="1713740" cy="60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6468" y="959381"/>
            <a:ext cx="3761618" cy="53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4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GHmed_Präsentations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E57BDC7-5CB4-4B09-A46A-60F44014326C}" vid="{7DD5526F-E5CF-4C3D-91CD-D0CF73349EFB}"/>
    </a:ext>
  </a:extLst>
</a:theme>
</file>

<file path=ppt/theme/theme2.xml><?xml version="1.0" encoding="utf-8"?>
<a:theme xmlns:a="http://schemas.openxmlformats.org/drawingml/2006/main" name="1_HIGHmed_Präsentationsvorl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E57BDC7-5CB4-4B09-A46A-60F44014326C}" vid="{7DD5526F-E5CF-4C3D-91CD-D0CF73349EFB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2380bb9-69ff-4e7c-80a6-73f8a049c26f">ZPSH5Z437HTJ-214934172-1818</_dlc_DocId>
    <_dlc_DocIdUrl xmlns="02380bb9-69ff-4e7c-80a6-73f8a049c26f">
      <Url>https://sharepoint.uni-goettingen.de/medizin/UKEI/HGOEHD/_layouts/15/DocIdRedir.aspx?ID=ZPSH5Z437HTJ-214934172-1818</Url>
      <Description>ZPSH5Z437HTJ-214934172-1818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F90AEFE23174C42A607CBEDF84E898D" ma:contentTypeVersion="0" ma:contentTypeDescription="Ein neues Dokument erstellen." ma:contentTypeScope="" ma:versionID="4f0ca3242c61e384b70cd2e9d464b849">
  <xsd:schema xmlns:xsd="http://www.w3.org/2001/XMLSchema" xmlns:xs="http://www.w3.org/2001/XMLSchema" xmlns:p="http://schemas.microsoft.com/office/2006/metadata/properties" xmlns:ns2="02380bb9-69ff-4e7c-80a6-73f8a049c26f" targetNamespace="http://schemas.microsoft.com/office/2006/metadata/properties" ma:root="true" ma:fieldsID="35b3378a2919d00f61962da95677ff40" ns2:_="">
    <xsd:import namespace="02380bb9-69ff-4e7c-80a6-73f8a049c26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80bb9-69ff-4e7c-80a6-73f8a049c26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3A0620-2C0E-4408-BDDA-462F60FE6A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FF3B0E-B4B2-45E3-9396-0A90853C607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B2E2061-6180-4252-8050-03FEAE0BDA25}">
  <ds:schemaRefs>
    <ds:schemaRef ds:uri="02380bb9-69ff-4e7c-80a6-73f8a049c26f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84249809-DF3B-46A8-BDA9-C4F9A211A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380bb9-69ff-4e7c-80a6-73f8a049c2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HIGHmed_Präsentationsvorlage</Template>
  <TotalTime>0</TotalTime>
  <Words>855</Words>
  <Application>Microsoft Office PowerPoint</Application>
  <PresentationFormat>Bildschirmpräsentation (4:3)</PresentationFormat>
  <Paragraphs>184</Paragraphs>
  <Slides>17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Yu Gothic UI Semibold</vt:lpstr>
      <vt:lpstr>Adobe Fan Heiti Std B</vt:lpstr>
      <vt:lpstr>Adobe Heiti Std R</vt:lpstr>
      <vt:lpstr>Arial</vt:lpstr>
      <vt:lpstr>Arial Narrow</vt:lpstr>
      <vt:lpstr>Calibri</vt:lpstr>
      <vt:lpstr>Times New Roman</vt:lpstr>
      <vt:lpstr>HIGHmed_Präsentationsvorlage</vt:lpstr>
      <vt:lpstr>1_HIGHmed_Präsentationsvorlage</vt:lpstr>
      <vt:lpstr>HiGHmed Introduction</vt:lpstr>
      <vt:lpstr>PowerPoint-Präsentation</vt:lpstr>
      <vt:lpstr>MI-Initiative Timeline</vt:lpstr>
      <vt:lpstr>MI-Initiative  Concept Phase</vt:lpstr>
      <vt:lpstr>HiGHmed - Partner</vt:lpstr>
      <vt:lpstr>Basic Principles</vt:lpstr>
      <vt:lpstr>Design Principle</vt:lpstr>
      <vt:lpstr>HiGHmed Platform</vt:lpstr>
      <vt:lpstr>Standards</vt:lpstr>
      <vt:lpstr>Open Architecture</vt:lpstr>
      <vt:lpstr>MeDIC –  Hannover (MHH)</vt:lpstr>
      <vt:lpstr>Information Model Governance</vt:lpstr>
      <vt:lpstr>HiGHmed Use Cases</vt:lpstr>
      <vt:lpstr>New partners in HiGHmed</vt:lpstr>
      <vt:lpstr>Open Source Strategy</vt:lpstr>
      <vt:lpstr>Wrap Up</vt:lpstr>
      <vt:lpstr>Thank you for your attention</vt:lpstr>
    </vt:vector>
  </TitlesOfParts>
  <Company>DKFZ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HiGHmed</dc:title>
  <dc:creator>Jan Eufinger</dc:creator>
  <cp:lastModifiedBy>Birger</cp:lastModifiedBy>
  <cp:revision>262</cp:revision>
  <dcterms:created xsi:type="dcterms:W3CDTF">2016-10-31T20:03:37Z</dcterms:created>
  <dcterms:modified xsi:type="dcterms:W3CDTF">2018-01-18T14:46:42Z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0x0101007F90AEFE23174C42A607CBEDF84E898D</vt:lpwstr>
  </property>
  <property fmtid="{D5CDD505-2E9C-101B-9397-08002B2CF9AE}" pid="3" name="_dlc_DocIdItemGuid">
    <vt:lpwstr>27af9fca-216f-421f-874c-1ee3b31d3379</vt:lpwstr>
  </property>
</Properties>
</file>