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9" r:id="rId6"/>
    <p:sldId id="272" r:id="rId7"/>
    <p:sldId id="259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D47"/>
    <a:srgbClr val="FDF8F1"/>
    <a:srgbClr val="F8E7C4"/>
    <a:srgbClr val="28597A"/>
    <a:srgbClr val="FDFDFD"/>
    <a:srgbClr val="F7F7F7"/>
    <a:srgbClr val="1E6284"/>
    <a:srgbClr val="F9EED3"/>
    <a:srgbClr val="FFFFFF"/>
    <a:srgbClr val="EBA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1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2CA-27BA-48D5-B9B9-4E9A3862C39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7864" y="476672"/>
            <a:ext cx="2520280" cy="1224136"/>
          </a:xfrm>
          <a:prstGeom prst="roundRect">
            <a:avLst/>
          </a:prstGeom>
          <a:solidFill>
            <a:srgbClr val="FDF8F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DE7D47"/>
                </a:solidFill>
              </a:rPr>
              <a:t>Board of Governors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0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28597A"/>
                </a:solidFill>
              </a:rPr>
              <a:t>Specification</a:t>
            </a:r>
          </a:p>
          <a:p>
            <a:pPr algn="ctr"/>
            <a:r>
              <a:rPr lang="en-US" sz="2200" b="1" dirty="0">
                <a:solidFill>
                  <a:srgbClr val="28597A"/>
                </a:solidFill>
              </a:rPr>
              <a:t>Program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83768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28597A"/>
                </a:solidFill>
              </a:rPr>
              <a:t>Clinical Models</a:t>
            </a:r>
          </a:p>
          <a:p>
            <a:pPr algn="ctr"/>
            <a:r>
              <a:rPr lang="en-US" sz="2200" b="1" dirty="0">
                <a:solidFill>
                  <a:srgbClr val="28597A"/>
                </a:solidFill>
              </a:rPr>
              <a:t>Program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6016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28597A"/>
                </a:solidFill>
              </a:rPr>
              <a:t>Software</a:t>
            </a:r>
          </a:p>
          <a:p>
            <a:pPr algn="ctr"/>
            <a:r>
              <a:rPr lang="en-US" sz="2200" b="1" dirty="0">
                <a:solidFill>
                  <a:srgbClr val="28597A"/>
                </a:solidFill>
              </a:rPr>
              <a:t>Program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48264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rgbClr val="28597A"/>
                </a:solidFill>
              </a:rPr>
              <a:t>Localisation</a:t>
            </a:r>
            <a:endParaRPr lang="en-US" sz="2200" b="1" dirty="0">
              <a:solidFill>
                <a:srgbClr val="28597A"/>
              </a:solidFill>
            </a:endParaRPr>
          </a:p>
          <a:p>
            <a:pPr algn="ctr"/>
            <a:r>
              <a:rPr lang="en-US" sz="2200" b="1" dirty="0">
                <a:solidFill>
                  <a:srgbClr val="28597A"/>
                </a:solidFill>
              </a:rPr>
              <a:t>Program</a:t>
            </a:r>
          </a:p>
        </p:txBody>
      </p:sp>
      <p:cxnSp>
        <p:nvCxnSpPr>
          <p:cNvPr id="42" name="Elbow Connector 41"/>
          <p:cNvCxnSpPr>
            <a:stCxn id="15" idx="2"/>
            <a:endCxn id="13" idx="0"/>
          </p:cNvCxnSpPr>
          <p:nvPr/>
        </p:nvCxnSpPr>
        <p:spPr>
          <a:xfrm rot="5400000">
            <a:off x="2213738" y="2618910"/>
            <a:ext cx="1440160" cy="3348372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5" idx="2"/>
            <a:endCxn id="30" idx="0"/>
          </p:cNvCxnSpPr>
          <p:nvPr/>
        </p:nvCxnSpPr>
        <p:spPr>
          <a:xfrm rot="5400000">
            <a:off x="3329862" y="3735034"/>
            <a:ext cx="1440160" cy="1116124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5" idx="2"/>
            <a:endCxn id="32" idx="0"/>
          </p:cNvCxnSpPr>
          <p:nvPr/>
        </p:nvCxnSpPr>
        <p:spPr>
          <a:xfrm rot="16200000" flipH="1">
            <a:off x="5562110" y="2618910"/>
            <a:ext cx="1440160" cy="3348372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5" idx="2"/>
            <a:endCxn id="31" idx="0"/>
          </p:cNvCxnSpPr>
          <p:nvPr/>
        </p:nvCxnSpPr>
        <p:spPr>
          <a:xfrm rot="16200000" flipH="1">
            <a:off x="4445986" y="3735034"/>
            <a:ext cx="1440160" cy="1116124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347864" y="2312876"/>
            <a:ext cx="2520280" cy="1260140"/>
          </a:xfrm>
          <a:prstGeom prst="roundRect">
            <a:avLst/>
          </a:prstGeom>
          <a:solidFill>
            <a:srgbClr val="F8E7C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DE7D47"/>
                </a:solidFill>
              </a:rPr>
              <a:t>Management</a:t>
            </a:r>
          </a:p>
          <a:p>
            <a:pPr algn="ctr"/>
            <a:r>
              <a:rPr lang="en-US" sz="2400" b="1" dirty="0">
                <a:solidFill>
                  <a:srgbClr val="DE7D47"/>
                </a:solidFill>
              </a:rPr>
              <a:t>Board</a:t>
            </a:r>
          </a:p>
        </p:txBody>
      </p:sp>
      <p:cxnSp>
        <p:nvCxnSpPr>
          <p:cNvPr id="27" name="Elbow Connector 47"/>
          <p:cNvCxnSpPr>
            <a:stCxn id="4" idx="2"/>
            <a:endCxn id="15" idx="0"/>
          </p:cNvCxnSpPr>
          <p:nvPr/>
        </p:nvCxnSpPr>
        <p:spPr>
          <a:xfrm>
            <a:off x="4608004" y="1700808"/>
            <a:ext cx="0" cy="61206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2"/>
          <p:cNvSpPr/>
          <p:nvPr/>
        </p:nvSpPr>
        <p:spPr>
          <a:xfrm>
            <a:off x="467544" y="1844824"/>
            <a:ext cx="1944216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Committee</a:t>
            </a:r>
          </a:p>
        </p:txBody>
      </p:sp>
      <p:sp>
        <p:nvSpPr>
          <p:cNvPr id="37" name="Rectangle 12"/>
          <p:cNvSpPr/>
          <p:nvPr/>
        </p:nvSpPr>
        <p:spPr>
          <a:xfrm>
            <a:off x="467544" y="3032957"/>
            <a:ext cx="1944216" cy="972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Infrastructure Admin</a:t>
            </a:r>
          </a:p>
        </p:txBody>
      </p:sp>
      <p:cxnSp>
        <p:nvCxnSpPr>
          <p:cNvPr id="44" name="Elbow Connector 41"/>
          <p:cNvCxnSpPr>
            <a:stCxn id="15" idx="1"/>
            <a:endCxn id="37" idx="3"/>
          </p:cNvCxnSpPr>
          <p:nvPr/>
        </p:nvCxnSpPr>
        <p:spPr>
          <a:xfrm rot="10800000" flipV="1">
            <a:off x="2411760" y="2942945"/>
            <a:ext cx="936104" cy="5760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1"/>
          <p:cNvCxnSpPr>
            <a:stCxn id="15" idx="1"/>
            <a:endCxn id="35" idx="3"/>
          </p:cNvCxnSpPr>
          <p:nvPr/>
        </p:nvCxnSpPr>
        <p:spPr>
          <a:xfrm rot="10800000">
            <a:off x="2411760" y="2312876"/>
            <a:ext cx="936104" cy="63007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2040" y="1196752"/>
            <a:ext cx="3672408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Vendor product</a:t>
            </a:r>
          </a:p>
        </p:txBody>
      </p:sp>
      <p:sp>
        <p:nvSpPr>
          <p:cNvPr id="3" name="Can 2"/>
          <p:cNvSpPr/>
          <p:nvPr/>
        </p:nvSpPr>
        <p:spPr>
          <a:xfrm>
            <a:off x="5436096" y="4797152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EHR, Demographics</a:t>
            </a:r>
          </a:p>
        </p:txBody>
      </p:sp>
      <p:sp>
        <p:nvSpPr>
          <p:cNvPr id="4" name="Can 3"/>
          <p:cNvSpPr/>
          <p:nvPr/>
        </p:nvSpPr>
        <p:spPr>
          <a:xfrm>
            <a:off x="611560" y="4509120"/>
            <a:ext cx="2088232" cy="936104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Terminology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11560" y="3140968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>
                <a:solidFill>
                  <a:srgbClr val="002060"/>
                </a:solidFill>
              </a:rPr>
              <a:t>Models</a:t>
            </a: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71642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6228184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4293096"/>
            <a:ext cx="982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commit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2320" y="4293096"/>
            <a:ext cx="788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query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36096" y="3140968"/>
            <a:ext cx="2736304" cy="936104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335F"/>
                </a:solidFill>
              </a:rPr>
              <a:t>openEHR</a:t>
            </a:r>
            <a:endParaRPr lang="en-US" sz="2400" b="1" dirty="0">
              <a:solidFill>
                <a:srgbClr val="00335F"/>
              </a:solidFill>
            </a:endParaRPr>
          </a:p>
          <a:p>
            <a:pPr algn="ctr"/>
            <a:r>
              <a:rPr lang="en-US" sz="2400" b="1" dirty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788024" y="3429000"/>
            <a:ext cx="576064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436096" y="1516722"/>
            <a:ext cx="1296144" cy="97617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5F"/>
                </a:solidFill>
              </a:rPr>
              <a:t>Data capture apps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76256" y="1516722"/>
            <a:ext cx="1296144" cy="97617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5F"/>
                </a:solidFill>
              </a:rPr>
              <a:t>View, Analysis apps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868144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7308304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2180" y="304495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Users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807804" y="3284984"/>
            <a:ext cx="576064" cy="288032"/>
          </a:xfrm>
          <a:prstGeom prst="rightArrow">
            <a:avLst/>
          </a:prstGeom>
          <a:solidFill>
            <a:srgbClr val="BADDEE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419872" y="3175464"/>
            <a:ext cx="1296144" cy="792088"/>
          </a:xfrm>
          <a:prstGeom prst="ellipse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transform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825806" y="3573016"/>
            <a:ext cx="576064" cy="2880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251520" y="764704"/>
            <a:ext cx="3024336" cy="2240128"/>
            <a:chOff x="251520" y="548680"/>
            <a:chExt cx="3024336" cy="2240128"/>
          </a:xfrm>
        </p:grpSpPr>
        <p:sp>
          <p:nvSpPr>
            <p:cNvPr id="21" name="Cloud 20"/>
            <p:cNvSpPr/>
            <p:nvPr/>
          </p:nvSpPr>
          <p:spPr>
            <a:xfrm>
              <a:off x="251520" y="548680"/>
              <a:ext cx="3024336" cy="1584176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0070C0"/>
                  </a:solidFill>
                </a:rPr>
                <a:t>International, national clinical experts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403648" y="2212744"/>
              <a:ext cx="432048" cy="576064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436096" y="2596842"/>
            <a:ext cx="2736304" cy="4721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services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63" y="112078"/>
            <a:ext cx="663609" cy="7966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89" y="81741"/>
            <a:ext cx="622835" cy="8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Ref-sets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framework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care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&amp; mgt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>
                <a:solidFill>
                  <a:schemeClr val="tx2">
                    <a:lumMod val="75000"/>
                  </a:schemeClr>
                </a:solidFill>
              </a:rPr>
              <a:t>Vendors</a:t>
            </a:r>
          </a:p>
        </p:txBody>
      </p:sp>
      <p:sp>
        <p:nvSpPr>
          <p:cNvPr id="129" name="Down Arrow 128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Straight Connector 135"/>
          <p:cNvCxnSpPr>
            <a:stCxn id="131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Smiley Face 141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Smiley Face 146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Smiley Face 151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Smiley Face 156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Smiley Face 161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2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3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</a:p>
        </p:txBody>
      </p:sp>
      <p:sp>
        <p:nvSpPr>
          <p:cNvPr id="74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4"/>
          <p:cNvCxnSpPr/>
          <p:nvPr/>
        </p:nvCxnSpPr>
        <p:spPr>
          <a:xfrm>
            <a:off x="3779912" y="3532820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Researchers</a:t>
            </a:r>
          </a:p>
        </p:txBody>
      </p:sp>
      <p:sp>
        <p:nvSpPr>
          <p:cNvPr id="91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13A0D"/>
                </a:solidFill>
              </a:rPr>
              <a:t>Model </a:t>
            </a:r>
            <a:br>
              <a:rPr lang="en-GB" dirty="0">
                <a:solidFill>
                  <a:srgbClr val="E13A0D"/>
                </a:solidFill>
              </a:rPr>
            </a:br>
            <a:r>
              <a:rPr lang="en-GB" dirty="0">
                <a:solidFill>
                  <a:srgbClr val="E13A0D"/>
                </a:solidFill>
              </a:rPr>
              <a:t>tool platform</a:t>
            </a:r>
          </a:p>
        </p:txBody>
      </p:sp>
      <p:sp>
        <p:nvSpPr>
          <p:cNvPr id="92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3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4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5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E13A0D"/>
                </a:solidFill>
              </a:rPr>
              <a:t>Model 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96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rgbClr val="E13A0D"/>
                </a:solidFill>
              </a:rPr>
              <a:t>Governance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13A0D"/>
                </a:solidFill>
              </a:rPr>
              <a:t>Model </a:t>
            </a:r>
            <a:br>
              <a:rPr lang="en-GB" dirty="0">
                <a:solidFill>
                  <a:srgbClr val="E13A0D"/>
                </a:solidFill>
              </a:rPr>
            </a:br>
            <a:r>
              <a:rPr lang="en-GB" dirty="0">
                <a:solidFill>
                  <a:srgbClr val="E13A0D"/>
                </a:solidFill>
              </a:rPr>
              <a:t>tool platform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301" y="3168130"/>
            <a:ext cx="129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(Archetypes)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Templates </a:t>
            </a:r>
            <a:b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Ref-sets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framework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12" name="Down Arrow 1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care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&amp; mgt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E13A0D"/>
                </a:solidFill>
              </a:rPr>
              <a:t>Model 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rgbClr val="E13A0D"/>
                </a:solidFill>
              </a:rPr>
              <a:t>Governance Tools</a:t>
            </a:r>
          </a:p>
        </p:txBody>
      </p:sp>
      <p:sp>
        <p:nvSpPr>
          <p:cNvPr id="31" name="Freeform 30"/>
          <p:cNvSpPr/>
          <p:nvPr/>
        </p:nvSpPr>
        <p:spPr>
          <a:xfrm>
            <a:off x="412128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0834" y="1412776"/>
            <a:ext cx="956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Standard</a:t>
            </a:r>
          </a:p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schemas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76857" y="935882"/>
            <a:ext cx="986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specifiers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98383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Vendors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31975" y="482431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Operational</a:t>
            </a:r>
            <a:b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templates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Government Bodies</a:t>
            </a:r>
          </a:p>
        </p:txBody>
      </p:sp>
      <p:cxnSp>
        <p:nvCxnSpPr>
          <p:cNvPr id="124" name="Straight Connector 123"/>
          <p:cNvCxnSpPr>
            <a:stCxn id="31" idx="10"/>
          </p:cNvCxnSpPr>
          <p:nvPr/>
        </p:nvCxnSpPr>
        <p:spPr>
          <a:xfrm flipV="1">
            <a:off x="4530857" y="2348880"/>
            <a:ext cx="10294" cy="163166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Smiley Face 149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Smiley Face 154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Smiley Face 219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" name="Smiley Face 224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0" name="Smiley Face 229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7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5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6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Universities</a:t>
            </a:r>
          </a:p>
        </p:txBody>
      </p:sp>
      <p:sp>
        <p:nvSpPr>
          <p:cNvPr id="77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Researchers</a:t>
            </a:r>
          </a:p>
        </p:txBody>
      </p:sp>
      <p:cxnSp>
        <p:nvCxnSpPr>
          <p:cNvPr id="92" name="Straight Connector 284"/>
          <p:cNvCxnSpPr/>
          <p:nvPr/>
        </p:nvCxnSpPr>
        <p:spPr>
          <a:xfrm>
            <a:off x="2915816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Vendors / Developers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Model 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tool platform</a:t>
            </a:r>
          </a:p>
        </p:txBody>
      </p:sp>
      <p:sp>
        <p:nvSpPr>
          <p:cNvPr id="242" name="Rounded Rectangle 241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Modelling Tool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Modelling Tool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Modelling Tool</a:t>
            </a:r>
          </a:p>
        </p:txBody>
      </p:sp>
      <p:sp>
        <p:nvSpPr>
          <p:cNvPr id="245" name="Down Arrow 244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Ref-sets </a:t>
            </a:r>
          </a:p>
        </p:txBody>
      </p:sp>
      <p:sp>
        <p:nvSpPr>
          <p:cNvPr id="254" name="Down Arrow 253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732240" y="3354438"/>
            <a:ext cx="7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265" name="Can 264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</a:p>
        </p:txBody>
      </p:sp>
      <p:sp>
        <p:nvSpPr>
          <p:cNvPr id="351" name="Down Arrow 350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2" name="Down Arrow 351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4" name="Straight Connector 353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8" name="Straight Connector 357"/>
          <p:cNvCxnSpPr>
            <a:stCxn id="353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888219" y="935882"/>
            <a:ext cx="114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Vendors</a:t>
            </a:r>
          </a:p>
        </p:txBody>
      </p:sp>
      <p:sp>
        <p:nvSpPr>
          <p:cNvPr id="361" name="Smiley Face 360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6" name="Smiley Face 365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1" name="Smiley Face 370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6" name="Smiley Face 375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1" name="Smiley Face 380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6" name="Smiley Face 385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1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8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9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Universities</a:t>
            </a:r>
          </a:p>
        </p:txBody>
      </p:sp>
      <p:sp>
        <p:nvSpPr>
          <p:cNvPr id="80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Researchers</a:t>
            </a:r>
          </a:p>
        </p:txBody>
      </p:sp>
      <p:sp>
        <p:nvSpPr>
          <p:cNvPr id="96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framework</a:t>
            </a:r>
          </a:p>
        </p:txBody>
      </p:sp>
      <p:sp>
        <p:nvSpPr>
          <p:cNvPr id="97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98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99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00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01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02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03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04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care</a:t>
            </a:r>
          </a:p>
        </p:txBody>
      </p:sp>
      <p:sp>
        <p:nvSpPr>
          <p:cNvPr id="105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06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&amp; mgt</a:t>
            </a:r>
          </a:p>
        </p:txBody>
      </p:sp>
      <p:sp>
        <p:nvSpPr>
          <p:cNvPr id="107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08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09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0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1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2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Providers / Clinicians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79085" y="3168130"/>
            <a:ext cx="11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Archetypes</a:t>
            </a: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(Templates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Ref-sets) </a:t>
            </a: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78810" y="107422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Clinicians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Vendors</a:t>
            </a: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ounded Rectangle 292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framework</a:t>
            </a:r>
          </a:p>
        </p:txBody>
      </p:sp>
      <p:sp>
        <p:nvSpPr>
          <p:cNvPr id="294" name="Rounded Rectangle 293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295" name="Rounded Rectangle 294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296" name="Rounded Rectangle 295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297" name="Rounded Rectangle 296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298" name="Rounded Rectangle 297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299" name="Rounded Rectangle 298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  <p:sp>
        <p:nvSpPr>
          <p:cNvPr id="300" name="Down Arrow 299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302" name="Rounded Rectangle 301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care</a:t>
            </a:r>
          </a:p>
        </p:txBody>
      </p:sp>
      <p:sp>
        <p:nvSpPr>
          <p:cNvPr id="303" name="Rounded Rectangle 302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  <p:sp>
        <p:nvSpPr>
          <p:cNvPr id="304" name="Rounded Rectangle 303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&amp; mgt</a:t>
            </a:r>
          </a:p>
        </p:txBody>
      </p:sp>
      <p:sp>
        <p:nvSpPr>
          <p:cNvPr id="305" name="Rounded Rectangle 304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06" name="Rounded Rectangle 305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07" name="Rounded Rectangle 306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08" name="Rounded Rectangle 307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311" name="Can 310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2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6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7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Universities</a:t>
            </a:r>
          </a:p>
        </p:txBody>
      </p:sp>
      <p:sp>
        <p:nvSpPr>
          <p:cNvPr id="78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Researchers</a:t>
            </a:r>
          </a:p>
        </p:txBody>
      </p:sp>
      <p:cxnSp>
        <p:nvCxnSpPr>
          <p:cNvPr id="93" name="Straight Connector 284"/>
          <p:cNvCxnSpPr/>
          <p:nvPr/>
        </p:nvCxnSpPr>
        <p:spPr>
          <a:xfrm>
            <a:off x="2915816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13A0D"/>
                </a:solidFill>
              </a:rPr>
              <a:t>Model </a:t>
            </a:r>
            <a:br>
              <a:rPr lang="en-GB" dirty="0">
                <a:solidFill>
                  <a:srgbClr val="E13A0D"/>
                </a:solidFill>
              </a:rPr>
            </a:br>
            <a:r>
              <a:rPr lang="en-GB" dirty="0">
                <a:solidFill>
                  <a:srgbClr val="E13A0D"/>
                </a:solidFill>
              </a:rPr>
              <a:t>tool platform</a:t>
            </a:r>
          </a:p>
        </p:txBody>
      </p:sp>
      <p:sp>
        <p:nvSpPr>
          <p:cNvPr id="95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6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7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Universities / Research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Ref-sets </a:t>
            </a:r>
          </a:p>
        </p:txBody>
      </p:sp>
      <p:sp>
        <p:nvSpPr>
          <p:cNvPr id="135" name="Down Arrow 134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Vendors</a:t>
            </a: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276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779912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Researchers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</a:p>
        </p:txBody>
      </p:sp>
      <p:pic>
        <p:nvPicPr>
          <p:cNvPr id="2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sp>
        <p:nvSpPr>
          <p:cNvPr id="91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13A0D"/>
                </a:solidFill>
              </a:rPr>
              <a:t>Model </a:t>
            </a:r>
            <a:br>
              <a:rPr lang="en-GB" dirty="0">
                <a:solidFill>
                  <a:srgbClr val="E13A0D"/>
                </a:solidFill>
              </a:rPr>
            </a:br>
            <a:r>
              <a:rPr lang="en-GB" dirty="0">
                <a:solidFill>
                  <a:srgbClr val="E13A0D"/>
                </a:solidFill>
              </a:rPr>
              <a:t>tool platform</a:t>
            </a:r>
          </a:p>
        </p:txBody>
      </p:sp>
      <p:sp>
        <p:nvSpPr>
          <p:cNvPr id="92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3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4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5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E13A0D"/>
                </a:solidFill>
              </a:rPr>
              <a:t>Model 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96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rgbClr val="E13A0D"/>
                </a:solidFill>
              </a:rPr>
              <a:t>Governance Tools</a:t>
            </a:r>
          </a:p>
        </p:txBody>
      </p:sp>
      <p:sp>
        <p:nvSpPr>
          <p:cNvPr id="97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framework</a:t>
            </a:r>
          </a:p>
        </p:txBody>
      </p:sp>
      <p:sp>
        <p:nvSpPr>
          <p:cNvPr id="98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99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00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01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02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03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04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05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care</a:t>
            </a:r>
          </a:p>
        </p:txBody>
      </p:sp>
      <p:sp>
        <p:nvSpPr>
          <p:cNvPr id="106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07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&amp; mgt</a:t>
            </a:r>
          </a:p>
        </p:txBody>
      </p:sp>
      <p:sp>
        <p:nvSpPr>
          <p:cNvPr id="108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09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0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1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2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3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mplat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320478"/>
            <a:ext cx="1439863" cy="12525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rchetyp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214"/>
            <a:ext cx="1296144" cy="12239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7" y="5195912"/>
            <a:ext cx="2160017" cy="10414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30813" y="980728"/>
            <a:ext cx="2205038" cy="1273175"/>
            <a:chOff x="1990" y="814"/>
            <a:chExt cx="1389" cy="802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990" y="814"/>
              <a:ext cx="13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Screen Forms - GUI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290" y="1117"/>
              <a:ext cx="1007" cy="499"/>
              <a:chOff x="2290" y="1117"/>
              <a:chExt cx="1007" cy="499"/>
            </a:xfrm>
          </p:grpSpPr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059362" y="2348880"/>
            <a:ext cx="2692400" cy="1511301"/>
            <a:chOff x="1882" y="1571"/>
            <a:chExt cx="1696" cy="952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82" y="1571"/>
              <a:ext cx="169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Business-event specific </a:t>
              </a:r>
            </a:p>
            <a:p>
              <a:pPr algn="ctr"/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data sets - Templates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290" y="2024"/>
              <a:ext cx="1007" cy="499"/>
              <a:chOff x="2290" y="1117"/>
              <a:chExt cx="1007" cy="499"/>
            </a:xfrm>
          </p:grpSpPr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130799" y="5457418"/>
            <a:ext cx="29785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</a:rPr>
              <a:t>Data Representation and</a:t>
            </a:r>
          </a:p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</a:rPr>
              <a:t>sharing - Reference Model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130799" y="3956050"/>
            <a:ext cx="2670175" cy="1489075"/>
            <a:chOff x="1927" y="2492"/>
            <a:chExt cx="1682" cy="938"/>
          </a:xfrm>
        </p:grpSpPr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927" y="2492"/>
              <a:ext cx="168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Theme-based models </a:t>
              </a:r>
            </a:p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of content - Archetypes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2290" y="2931"/>
              <a:ext cx="1007" cy="499"/>
              <a:chOff x="2290" y="1117"/>
              <a:chExt cx="1007" cy="499"/>
            </a:xfrm>
          </p:grpSpPr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6156575" y="4149725"/>
            <a:ext cx="2160588" cy="1511300"/>
            <a:chOff x="3833" y="2614"/>
            <a:chExt cx="1361" cy="952"/>
          </a:xfrm>
        </p:grpSpPr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4460" y="2614"/>
              <a:ext cx="7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Querying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3833" y="2750"/>
              <a:ext cx="589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 b="1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H="1">
              <a:off x="3923" y="2750"/>
              <a:ext cx="499" cy="8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 b="1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6154987" y="2565475"/>
            <a:ext cx="2449513" cy="1582738"/>
            <a:chOff x="3832" y="1661"/>
            <a:chExt cx="1543" cy="997"/>
          </a:xfrm>
        </p:grpSpPr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4429" y="1661"/>
              <a:ext cx="9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Terminology</a:t>
              </a:r>
              <a:endParaRPr lang="en-US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833" y="1797"/>
              <a:ext cx="589" cy="0"/>
            </a:xfrm>
            <a:prstGeom prst="line">
              <a:avLst/>
            </a:prstGeom>
            <a:noFill/>
            <a:ln w="63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1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3832" y="1842"/>
              <a:ext cx="590" cy="816"/>
            </a:xfrm>
            <a:prstGeom prst="line">
              <a:avLst/>
            </a:prstGeom>
            <a:noFill/>
            <a:ln w="63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1"/>
            </a:p>
          </p:txBody>
        </p:sp>
      </p:grpSp>
      <p:pic>
        <p:nvPicPr>
          <p:cNvPr id="35" name="Picture 36" descr="diag_for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1440160" cy="1727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ál 10"/>
          <p:cNvSpPr/>
          <p:nvPr/>
        </p:nvSpPr>
        <p:spPr>
          <a:xfrm>
            <a:off x="251520" y="144016"/>
            <a:ext cx="8424936" cy="64533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ál 28"/>
          <p:cNvSpPr/>
          <p:nvPr/>
        </p:nvSpPr>
        <p:spPr>
          <a:xfrm>
            <a:off x="1072411" y="714603"/>
            <a:ext cx="6739949" cy="51626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ovéPole 11"/>
          <p:cNvSpPr txBox="1"/>
          <p:nvPr/>
        </p:nvSpPr>
        <p:spPr>
          <a:xfrm>
            <a:off x="3032829" y="5949280"/>
            <a:ext cx="283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User Community</a:t>
            </a:r>
          </a:p>
        </p:txBody>
      </p:sp>
      <p:sp>
        <p:nvSpPr>
          <p:cNvPr id="30" name="TextovéPole 29"/>
          <p:cNvSpPr txBox="1"/>
          <p:nvPr/>
        </p:nvSpPr>
        <p:spPr>
          <a:xfrm>
            <a:off x="3104837" y="5229200"/>
            <a:ext cx="283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50000"/>
                  </a:schemeClr>
                </a:solidFill>
              </a:rPr>
              <a:t>Informal Members</a:t>
            </a:r>
          </a:p>
        </p:txBody>
      </p:sp>
      <p:sp>
        <p:nvSpPr>
          <p:cNvPr id="34" name="Ovál 30"/>
          <p:cNvSpPr/>
          <p:nvPr/>
        </p:nvSpPr>
        <p:spPr>
          <a:xfrm rot="10800000">
            <a:off x="1907705" y="1268760"/>
            <a:ext cx="2527481" cy="3872001"/>
          </a:xfrm>
          <a:custGeom>
            <a:avLst/>
            <a:gdLst>
              <a:gd name="connsiteX0" fmla="*/ 0 w 4493299"/>
              <a:gd name="connsiteY0" fmla="*/ 1792999 h 3585998"/>
              <a:gd name="connsiteX1" fmla="*/ 2246650 w 4493299"/>
              <a:gd name="connsiteY1" fmla="*/ 0 h 3585998"/>
              <a:gd name="connsiteX2" fmla="*/ 4493300 w 4493299"/>
              <a:gd name="connsiteY2" fmla="*/ 1792999 h 3585998"/>
              <a:gd name="connsiteX3" fmla="*/ 2246650 w 4493299"/>
              <a:gd name="connsiteY3" fmla="*/ 3585998 h 3585998"/>
              <a:gd name="connsiteX4" fmla="*/ 0 w 4493299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91440 w 4493300"/>
              <a:gd name="connsiteY4" fmla="*/ 188443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1892531 w 4493300"/>
              <a:gd name="connsiteY4" fmla="*/ 2133820 h 3585998"/>
              <a:gd name="connsiteX0" fmla="*/ 520617 w 2935735"/>
              <a:gd name="connsiteY0" fmla="*/ 934601 h 3586582"/>
              <a:gd name="connsiteX1" fmla="*/ 689085 w 2935735"/>
              <a:gd name="connsiteY1" fmla="*/ 584 h 3586582"/>
              <a:gd name="connsiteX2" fmla="*/ 2935735 w 2935735"/>
              <a:gd name="connsiteY2" fmla="*/ 1793583 h 3586582"/>
              <a:gd name="connsiteX3" fmla="*/ 689085 w 2935735"/>
              <a:gd name="connsiteY3" fmla="*/ 3586582 h 3586582"/>
              <a:gd name="connsiteX4" fmla="*/ 334966 w 2935735"/>
              <a:gd name="connsiteY4" fmla="*/ 2134404 h 3586582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610185 w 2845194"/>
              <a:gd name="connsiteY0" fmla="*/ 1266526 h 3585998"/>
              <a:gd name="connsiteX1" fmla="*/ 598544 w 2845194"/>
              <a:gd name="connsiteY1" fmla="*/ 0 h 3585998"/>
              <a:gd name="connsiteX2" fmla="*/ 2845194 w 2845194"/>
              <a:gd name="connsiteY2" fmla="*/ 1792999 h 3585998"/>
              <a:gd name="connsiteX3" fmla="*/ 598544 w 2845194"/>
              <a:gd name="connsiteY3" fmla="*/ 3585998 h 3585998"/>
              <a:gd name="connsiteX4" fmla="*/ 507662 w 2845194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1990 w 3132127"/>
              <a:gd name="connsiteY0" fmla="*/ 1737581 h 3585998"/>
              <a:gd name="connsiteX1" fmla="*/ 885477 w 3132127"/>
              <a:gd name="connsiteY1" fmla="*/ 0 h 3585998"/>
              <a:gd name="connsiteX2" fmla="*/ 3132127 w 3132127"/>
              <a:gd name="connsiteY2" fmla="*/ 1792999 h 3585998"/>
              <a:gd name="connsiteX3" fmla="*/ 885477 w 3132127"/>
              <a:gd name="connsiteY3" fmla="*/ 3585998 h 3585998"/>
              <a:gd name="connsiteX4" fmla="*/ 794595 w 3132127"/>
              <a:gd name="connsiteY4" fmla="*/ 2286220 h 3585998"/>
              <a:gd name="connsiteX0" fmla="*/ 356756 w 2868857"/>
              <a:gd name="connsiteY0" fmla="*/ 684636 h 3585998"/>
              <a:gd name="connsiteX1" fmla="*/ 622207 w 2868857"/>
              <a:gd name="connsiteY1" fmla="*/ 0 h 3585998"/>
              <a:gd name="connsiteX2" fmla="*/ 2868857 w 2868857"/>
              <a:gd name="connsiteY2" fmla="*/ 1792999 h 3585998"/>
              <a:gd name="connsiteX3" fmla="*/ 622207 w 2868857"/>
              <a:gd name="connsiteY3" fmla="*/ 3585998 h 3585998"/>
              <a:gd name="connsiteX4" fmla="*/ 531325 w 2868857"/>
              <a:gd name="connsiteY4" fmla="*/ 2286220 h 3585998"/>
              <a:gd name="connsiteX0" fmla="*/ 363306 w 2875407"/>
              <a:gd name="connsiteY0" fmla="*/ 684636 h 3585998"/>
              <a:gd name="connsiteX1" fmla="*/ 628757 w 2875407"/>
              <a:gd name="connsiteY1" fmla="*/ 0 h 3585998"/>
              <a:gd name="connsiteX2" fmla="*/ 2875407 w 2875407"/>
              <a:gd name="connsiteY2" fmla="*/ 1792999 h 3585998"/>
              <a:gd name="connsiteX3" fmla="*/ 628757 w 2875407"/>
              <a:gd name="connsiteY3" fmla="*/ 3585998 h 3585998"/>
              <a:gd name="connsiteX4" fmla="*/ 316202 w 2875407"/>
              <a:gd name="connsiteY4" fmla="*/ 3186766 h 3585998"/>
              <a:gd name="connsiteX0" fmla="*/ 628757 w 2875407"/>
              <a:gd name="connsiteY0" fmla="*/ 0 h 3585998"/>
              <a:gd name="connsiteX1" fmla="*/ 2875407 w 2875407"/>
              <a:gd name="connsiteY1" fmla="*/ 1792999 h 3585998"/>
              <a:gd name="connsiteX2" fmla="*/ 628757 w 2875407"/>
              <a:gd name="connsiteY2" fmla="*/ 3585998 h 3585998"/>
              <a:gd name="connsiteX3" fmla="*/ 316202 w 2875407"/>
              <a:gd name="connsiteY3" fmla="*/ 3186766 h 3585998"/>
              <a:gd name="connsiteX0" fmla="*/ 0 w 2246650"/>
              <a:gd name="connsiteY0" fmla="*/ 0 h 3585998"/>
              <a:gd name="connsiteX1" fmla="*/ 2246650 w 2246650"/>
              <a:gd name="connsiteY1" fmla="*/ 1792999 h 3585998"/>
              <a:gd name="connsiteX2" fmla="*/ 0 w 2246650"/>
              <a:gd name="connsiteY2" fmla="*/ 3585998 h 358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650" h="3585998">
                <a:moveTo>
                  <a:pt x="0" y="0"/>
                </a:moveTo>
                <a:cubicBezTo>
                  <a:pt x="1240791" y="0"/>
                  <a:pt x="2246650" y="802753"/>
                  <a:pt x="2246650" y="1792999"/>
                </a:cubicBezTo>
                <a:cubicBezTo>
                  <a:pt x="2246650" y="2783245"/>
                  <a:pt x="1240791" y="3585998"/>
                  <a:pt x="0" y="3585998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ál 30"/>
          <p:cNvSpPr/>
          <p:nvPr/>
        </p:nvSpPr>
        <p:spPr>
          <a:xfrm>
            <a:off x="4427985" y="1285191"/>
            <a:ext cx="2527481" cy="3872001"/>
          </a:xfrm>
          <a:custGeom>
            <a:avLst/>
            <a:gdLst>
              <a:gd name="connsiteX0" fmla="*/ 0 w 4493299"/>
              <a:gd name="connsiteY0" fmla="*/ 1792999 h 3585998"/>
              <a:gd name="connsiteX1" fmla="*/ 2246650 w 4493299"/>
              <a:gd name="connsiteY1" fmla="*/ 0 h 3585998"/>
              <a:gd name="connsiteX2" fmla="*/ 4493300 w 4493299"/>
              <a:gd name="connsiteY2" fmla="*/ 1792999 h 3585998"/>
              <a:gd name="connsiteX3" fmla="*/ 2246650 w 4493299"/>
              <a:gd name="connsiteY3" fmla="*/ 3585998 h 3585998"/>
              <a:gd name="connsiteX4" fmla="*/ 0 w 4493299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91440 w 4493300"/>
              <a:gd name="connsiteY4" fmla="*/ 188443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1892531 w 4493300"/>
              <a:gd name="connsiteY4" fmla="*/ 2133820 h 3585998"/>
              <a:gd name="connsiteX0" fmla="*/ 520617 w 2935735"/>
              <a:gd name="connsiteY0" fmla="*/ 934601 h 3586582"/>
              <a:gd name="connsiteX1" fmla="*/ 689085 w 2935735"/>
              <a:gd name="connsiteY1" fmla="*/ 584 h 3586582"/>
              <a:gd name="connsiteX2" fmla="*/ 2935735 w 2935735"/>
              <a:gd name="connsiteY2" fmla="*/ 1793583 h 3586582"/>
              <a:gd name="connsiteX3" fmla="*/ 689085 w 2935735"/>
              <a:gd name="connsiteY3" fmla="*/ 3586582 h 3586582"/>
              <a:gd name="connsiteX4" fmla="*/ 334966 w 2935735"/>
              <a:gd name="connsiteY4" fmla="*/ 2134404 h 3586582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610185 w 2845194"/>
              <a:gd name="connsiteY0" fmla="*/ 1266526 h 3585998"/>
              <a:gd name="connsiteX1" fmla="*/ 598544 w 2845194"/>
              <a:gd name="connsiteY1" fmla="*/ 0 h 3585998"/>
              <a:gd name="connsiteX2" fmla="*/ 2845194 w 2845194"/>
              <a:gd name="connsiteY2" fmla="*/ 1792999 h 3585998"/>
              <a:gd name="connsiteX3" fmla="*/ 598544 w 2845194"/>
              <a:gd name="connsiteY3" fmla="*/ 3585998 h 3585998"/>
              <a:gd name="connsiteX4" fmla="*/ 507662 w 2845194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1990 w 3132127"/>
              <a:gd name="connsiteY0" fmla="*/ 1737581 h 3585998"/>
              <a:gd name="connsiteX1" fmla="*/ 885477 w 3132127"/>
              <a:gd name="connsiteY1" fmla="*/ 0 h 3585998"/>
              <a:gd name="connsiteX2" fmla="*/ 3132127 w 3132127"/>
              <a:gd name="connsiteY2" fmla="*/ 1792999 h 3585998"/>
              <a:gd name="connsiteX3" fmla="*/ 885477 w 3132127"/>
              <a:gd name="connsiteY3" fmla="*/ 3585998 h 3585998"/>
              <a:gd name="connsiteX4" fmla="*/ 794595 w 3132127"/>
              <a:gd name="connsiteY4" fmla="*/ 2286220 h 3585998"/>
              <a:gd name="connsiteX0" fmla="*/ 356756 w 2868857"/>
              <a:gd name="connsiteY0" fmla="*/ 684636 h 3585998"/>
              <a:gd name="connsiteX1" fmla="*/ 622207 w 2868857"/>
              <a:gd name="connsiteY1" fmla="*/ 0 h 3585998"/>
              <a:gd name="connsiteX2" fmla="*/ 2868857 w 2868857"/>
              <a:gd name="connsiteY2" fmla="*/ 1792999 h 3585998"/>
              <a:gd name="connsiteX3" fmla="*/ 622207 w 2868857"/>
              <a:gd name="connsiteY3" fmla="*/ 3585998 h 3585998"/>
              <a:gd name="connsiteX4" fmla="*/ 531325 w 2868857"/>
              <a:gd name="connsiteY4" fmla="*/ 2286220 h 3585998"/>
              <a:gd name="connsiteX0" fmla="*/ 363306 w 2875407"/>
              <a:gd name="connsiteY0" fmla="*/ 684636 h 3585998"/>
              <a:gd name="connsiteX1" fmla="*/ 628757 w 2875407"/>
              <a:gd name="connsiteY1" fmla="*/ 0 h 3585998"/>
              <a:gd name="connsiteX2" fmla="*/ 2875407 w 2875407"/>
              <a:gd name="connsiteY2" fmla="*/ 1792999 h 3585998"/>
              <a:gd name="connsiteX3" fmla="*/ 628757 w 2875407"/>
              <a:gd name="connsiteY3" fmla="*/ 3585998 h 3585998"/>
              <a:gd name="connsiteX4" fmla="*/ 316202 w 2875407"/>
              <a:gd name="connsiteY4" fmla="*/ 3186766 h 3585998"/>
              <a:gd name="connsiteX0" fmla="*/ 628757 w 2875407"/>
              <a:gd name="connsiteY0" fmla="*/ 0 h 3585998"/>
              <a:gd name="connsiteX1" fmla="*/ 2875407 w 2875407"/>
              <a:gd name="connsiteY1" fmla="*/ 1792999 h 3585998"/>
              <a:gd name="connsiteX2" fmla="*/ 628757 w 2875407"/>
              <a:gd name="connsiteY2" fmla="*/ 3585998 h 3585998"/>
              <a:gd name="connsiteX3" fmla="*/ 316202 w 2875407"/>
              <a:gd name="connsiteY3" fmla="*/ 3186766 h 3585998"/>
              <a:gd name="connsiteX0" fmla="*/ 0 w 2246650"/>
              <a:gd name="connsiteY0" fmla="*/ 0 h 3585998"/>
              <a:gd name="connsiteX1" fmla="*/ 2246650 w 2246650"/>
              <a:gd name="connsiteY1" fmla="*/ 1792999 h 3585998"/>
              <a:gd name="connsiteX2" fmla="*/ 0 w 2246650"/>
              <a:gd name="connsiteY2" fmla="*/ 3585998 h 358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650" h="3585998">
                <a:moveTo>
                  <a:pt x="0" y="0"/>
                </a:moveTo>
                <a:cubicBezTo>
                  <a:pt x="1240791" y="0"/>
                  <a:pt x="2246650" y="802753"/>
                  <a:pt x="2246650" y="1792999"/>
                </a:cubicBezTo>
                <a:cubicBezTo>
                  <a:pt x="2246650" y="2783245"/>
                  <a:pt x="1240791" y="3585998"/>
                  <a:pt x="0" y="3585998"/>
                </a:cubicBezTo>
              </a:path>
            </a:pathLst>
          </a:custGeom>
          <a:solidFill>
            <a:srgbClr val="FDF8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ovéPole 34"/>
          <p:cNvSpPr txBox="1"/>
          <p:nvPr/>
        </p:nvSpPr>
        <p:spPr>
          <a:xfrm>
            <a:off x="2411760" y="2852936"/>
            <a:ext cx="176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28597A"/>
                </a:solidFill>
              </a:rPr>
              <a:t>Subscribing Members</a:t>
            </a:r>
          </a:p>
        </p:txBody>
      </p:sp>
      <p:sp>
        <p:nvSpPr>
          <p:cNvPr id="36" name="Ovál 30"/>
          <p:cNvSpPr/>
          <p:nvPr/>
        </p:nvSpPr>
        <p:spPr>
          <a:xfrm>
            <a:off x="4420802" y="1268760"/>
            <a:ext cx="2534664" cy="2047104"/>
          </a:xfrm>
          <a:custGeom>
            <a:avLst/>
            <a:gdLst>
              <a:gd name="connsiteX0" fmla="*/ 0 w 4493299"/>
              <a:gd name="connsiteY0" fmla="*/ 1792999 h 3585998"/>
              <a:gd name="connsiteX1" fmla="*/ 2246650 w 4493299"/>
              <a:gd name="connsiteY1" fmla="*/ 0 h 3585998"/>
              <a:gd name="connsiteX2" fmla="*/ 4493300 w 4493299"/>
              <a:gd name="connsiteY2" fmla="*/ 1792999 h 3585998"/>
              <a:gd name="connsiteX3" fmla="*/ 2246650 w 4493299"/>
              <a:gd name="connsiteY3" fmla="*/ 3585998 h 3585998"/>
              <a:gd name="connsiteX4" fmla="*/ 0 w 4493299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91440 w 4493300"/>
              <a:gd name="connsiteY4" fmla="*/ 188443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1892531 w 4493300"/>
              <a:gd name="connsiteY4" fmla="*/ 2133820 h 3585998"/>
              <a:gd name="connsiteX0" fmla="*/ 520617 w 2935735"/>
              <a:gd name="connsiteY0" fmla="*/ 934601 h 3586582"/>
              <a:gd name="connsiteX1" fmla="*/ 689085 w 2935735"/>
              <a:gd name="connsiteY1" fmla="*/ 584 h 3586582"/>
              <a:gd name="connsiteX2" fmla="*/ 2935735 w 2935735"/>
              <a:gd name="connsiteY2" fmla="*/ 1793583 h 3586582"/>
              <a:gd name="connsiteX3" fmla="*/ 689085 w 2935735"/>
              <a:gd name="connsiteY3" fmla="*/ 3586582 h 3586582"/>
              <a:gd name="connsiteX4" fmla="*/ 334966 w 2935735"/>
              <a:gd name="connsiteY4" fmla="*/ 2134404 h 3586582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610185 w 2845194"/>
              <a:gd name="connsiteY0" fmla="*/ 1266526 h 3585998"/>
              <a:gd name="connsiteX1" fmla="*/ 598544 w 2845194"/>
              <a:gd name="connsiteY1" fmla="*/ 0 h 3585998"/>
              <a:gd name="connsiteX2" fmla="*/ 2845194 w 2845194"/>
              <a:gd name="connsiteY2" fmla="*/ 1792999 h 3585998"/>
              <a:gd name="connsiteX3" fmla="*/ 598544 w 2845194"/>
              <a:gd name="connsiteY3" fmla="*/ 3585998 h 3585998"/>
              <a:gd name="connsiteX4" fmla="*/ 507662 w 2845194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1990 w 3132127"/>
              <a:gd name="connsiteY0" fmla="*/ 1737581 h 3585998"/>
              <a:gd name="connsiteX1" fmla="*/ 885477 w 3132127"/>
              <a:gd name="connsiteY1" fmla="*/ 0 h 3585998"/>
              <a:gd name="connsiteX2" fmla="*/ 3132127 w 3132127"/>
              <a:gd name="connsiteY2" fmla="*/ 1792999 h 3585998"/>
              <a:gd name="connsiteX3" fmla="*/ 885477 w 3132127"/>
              <a:gd name="connsiteY3" fmla="*/ 3585998 h 3585998"/>
              <a:gd name="connsiteX4" fmla="*/ 794595 w 3132127"/>
              <a:gd name="connsiteY4" fmla="*/ 2286220 h 3585998"/>
              <a:gd name="connsiteX0" fmla="*/ 356756 w 2868857"/>
              <a:gd name="connsiteY0" fmla="*/ 684636 h 3585998"/>
              <a:gd name="connsiteX1" fmla="*/ 622207 w 2868857"/>
              <a:gd name="connsiteY1" fmla="*/ 0 h 3585998"/>
              <a:gd name="connsiteX2" fmla="*/ 2868857 w 2868857"/>
              <a:gd name="connsiteY2" fmla="*/ 1792999 h 3585998"/>
              <a:gd name="connsiteX3" fmla="*/ 622207 w 2868857"/>
              <a:gd name="connsiteY3" fmla="*/ 3585998 h 3585998"/>
              <a:gd name="connsiteX4" fmla="*/ 531325 w 2868857"/>
              <a:gd name="connsiteY4" fmla="*/ 2286220 h 3585998"/>
              <a:gd name="connsiteX0" fmla="*/ 363306 w 2875407"/>
              <a:gd name="connsiteY0" fmla="*/ 684636 h 3585998"/>
              <a:gd name="connsiteX1" fmla="*/ 628757 w 2875407"/>
              <a:gd name="connsiteY1" fmla="*/ 0 h 3585998"/>
              <a:gd name="connsiteX2" fmla="*/ 2875407 w 2875407"/>
              <a:gd name="connsiteY2" fmla="*/ 1792999 h 3585998"/>
              <a:gd name="connsiteX3" fmla="*/ 628757 w 2875407"/>
              <a:gd name="connsiteY3" fmla="*/ 3585998 h 3585998"/>
              <a:gd name="connsiteX4" fmla="*/ 316202 w 2875407"/>
              <a:gd name="connsiteY4" fmla="*/ 3186766 h 3585998"/>
              <a:gd name="connsiteX0" fmla="*/ 628757 w 2875407"/>
              <a:gd name="connsiteY0" fmla="*/ 0 h 3585998"/>
              <a:gd name="connsiteX1" fmla="*/ 2875407 w 2875407"/>
              <a:gd name="connsiteY1" fmla="*/ 1792999 h 3585998"/>
              <a:gd name="connsiteX2" fmla="*/ 628757 w 2875407"/>
              <a:gd name="connsiteY2" fmla="*/ 3585998 h 3585998"/>
              <a:gd name="connsiteX3" fmla="*/ 316202 w 2875407"/>
              <a:gd name="connsiteY3" fmla="*/ 3186766 h 3585998"/>
              <a:gd name="connsiteX0" fmla="*/ 0 w 2246650"/>
              <a:gd name="connsiteY0" fmla="*/ 0 h 3585998"/>
              <a:gd name="connsiteX1" fmla="*/ 2246650 w 2246650"/>
              <a:gd name="connsiteY1" fmla="*/ 1792999 h 3585998"/>
              <a:gd name="connsiteX2" fmla="*/ 0 w 2246650"/>
              <a:gd name="connsiteY2" fmla="*/ 3585998 h 3585998"/>
              <a:gd name="connsiteX0" fmla="*/ 0 w 2246650"/>
              <a:gd name="connsiteY0" fmla="*/ 0 h 2265513"/>
              <a:gd name="connsiteX1" fmla="*/ 2246650 w 2246650"/>
              <a:gd name="connsiteY1" fmla="*/ 1792999 h 2265513"/>
              <a:gd name="connsiteX2" fmla="*/ 27709 w 2246650"/>
              <a:gd name="connsiteY2" fmla="*/ 1909598 h 2265513"/>
              <a:gd name="connsiteX0" fmla="*/ 0 w 2246650"/>
              <a:gd name="connsiteY0" fmla="*/ 0 h 1909598"/>
              <a:gd name="connsiteX1" fmla="*/ 2246650 w 2246650"/>
              <a:gd name="connsiteY1" fmla="*/ 1792999 h 1909598"/>
              <a:gd name="connsiteX2" fmla="*/ 27709 w 2246650"/>
              <a:gd name="connsiteY2" fmla="*/ 1909598 h 1909598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27709 w 2246650"/>
              <a:gd name="connsiteY2" fmla="*/ 1854180 h 1854180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55418 w 2246650"/>
              <a:gd name="connsiteY2" fmla="*/ 1820435 h 1854180"/>
              <a:gd name="connsiteX3" fmla="*/ 27709 w 2246650"/>
              <a:gd name="connsiteY3" fmla="*/ 1854180 h 1854180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41563 w 2246650"/>
              <a:gd name="connsiteY2" fmla="*/ 1806581 h 1854180"/>
              <a:gd name="connsiteX3" fmla="*/ 27709 w 2246650"/>
              <a:gd name="connsiteY3" fmla="*/ 1854180 h 1854180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41563 w 2246650"/>
              <a:gd name="connsiteY2" fmla="*/ 1806581 h 1854180"/>
              <a:gd name="connsiteX3" fmla="*/ 27709 w 2246650"/>
              <a:gd name="connsiteY3" fmla="*/ 1854180 h 1854180"/>
              <a:gd name="connsiteX0" fmla="*/ 0 w 2274359"/>
              <a:gd name="connsiteY0" fmla="*/ 0 h 1854180"/>
              <a:gd name="connsiteX1" fmla="*/ 2274359 w 2274359"/>
              <a:gd name="connsiteY1" fmla="*/ 1792999 h 1854180"/>
              <a:gd name="connsiteX2" fmla="*/ 41563 w 2274359"/>
              <a:gd name="connsiteY2" fmla="*/ 1806581 h 1854180"/>
              <a:gd name="connsiteX3" fmla="*/ 27709 w 2274359"/>
              <a:gd name="connsiteY3" fmla="*/ 1854180 h 1854180"/>
              <a:gd name="connsiteX0" fmla="*/ 0 w 2246650"/>
              <a:gd name="connsiteY0" fmla="*/ 0 h 1895744"/>
              <a:gd name="connsiteX1" fmla="*/ 2246650 w 2246650"/>
              <a:gd name="connsiteY1" fmla="*/ 1834563 h 1895744"/>
              <a:gd name="connsiteX2" fmla="*/ 13854 w 2246650"/>
              <a:gd name="connsiteY2" fmla="*/ 1848145 h 1895744"/>
              <a:gd name="connsiteX3" fmla="*/ 0 w 2246650"/>
              <a:gd name="connsiteY3" fmla="*/ 1895744 h 1895744"/>
              <a:gd name="connsiteX0" fmla="*/ 0 w 2252601"/>
              <a:gd name="connsiteY0" fmla="*/ 0 h 1895744"/>
              <a:gd name="connsiteX1" fmla="*/ 2246650 w 2252601"/>
              <a:gd name="connsiteY1" fmla="*/ 1834563 h 1895744"/>
              <a:gd name="connsiteX2" fmla="*/ 13854 w 2252601"/>
              <a:gd name="connsiteY2" fmla="*/ 1848145 h 1895744"/>
              <a:gd name="connsiteX3" fmla="*/ 0 w 2252601"/>
              <a:gd name="connsiteY3" fmla="*/ 1895744 h 1895744"/>
              <a:gd name="connsiteX0" fmla="*/ 0 w 2253035"/>
              <a:gd name="connsiteY0" fmla="*/ 4806 h 1900550"/>
              <a:gd name="connsiteX1" fmla="*/ 2246650 w 2253035"/>
              <a:gd name="connsiteY1" fmla="*/ 1839369 h 1900550"/>
              <a:gd name="connsiteX2" fmla="*/ 13854 w 2253035"/>
              <a:gd name="connsiteY2" fmla="*/ 1852951 h 1900550"/>
              <a:gd name="connsiteX3" fmla="*/ 0 w 2253035"/>
              <a:gd name="connsiteY3" fmla="*/ 1900550 h 1900550"/>
              <a:gd name="connsiteX0" fmla="*/ 0 w 2253035"/>
              <a:gd name="connsiteY0" fmla="*/ 152 h 1895896"/>
              <a:gd name="connsiteX1" fmla="*/ 2246650 w 2253035"/>
              <a:gd name="connsiteY1" fmla="*/ 1834715 h 1895896"/>
              <a:gd name="connsiteX2" fmla="*/ 13854 w 2253035"/>
              <a:gd name="connsiteY2" fmla="*/ 1848297 h 1895896"/>
              <a:gd name="connsiteX3" fmla="*/ 0 w 2253035"/>
              <a:gd name="connsiteY3" fmla="*/ 1895896 h 189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035" h="1895896">
                <a:moveTo>
                  <a:pt x="0" y="152"/>
                </a:moveTo>
                <a:cubicBezTo>
                  <a:pt x="1323918" y="-13702"/>
                  <a:pt x="2343632" y="927596"/>
                  <a:pt x="2246650" y="1834715"/>
                </a:cubicBezTo>
                <a:cubicBezTo>
                  <a:pt x="1520858" y="1853097"/>
                  <a:pt x="739646" y="1829915"/>
                  <a:pt x="13854" y="1848297"/>
                </a:cubicBezTo>
                <a:lnTo>
                  <a:pt x="0" y="1895896"/>
                </a:lnTo>
              </a:path>
            </a:pathLst>
          </a:custGeom>
          <a:solidFill>
            <a:srgbClr val="F8E7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ovéPole 37"/>
          <p:cNvSpPr txBox="1"/>
          <p:nvPr/>
        </p:nvSpPr>
        <p:spPr>
          <a:xfrm>
            <a:off x="4599614" y="3645024"/>
            <a:ext cx="176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DE7D47"/>
                </a:solidFill>
              </a:rPr>
              <a:t>Industry</a:t>
            </a:r>
          </a:p>
          <a:p>
            <a:pPr algn="ctr"/>
            <a:r>
              <a:rPr lang="en-GB" sz="2400" b="1" dirty="0">
                <a:solidFill>
                  <a:srgbClr val="DE7D47"/>
                </a:solidFill>
              </a:rPr>
              <a:t>Partners</a:t>
            </a:r>
          </a:p>
        </p:txBody>
      </p:sp>
      <p:sp>
        <p:nvSpPr>
          <p:cNvPr id="39" name="TextovéPole 38"/>
          <p:cNvSpPr txBox="1"/>
          <p:nvPr/>
        </p:nvSpPr>
        <p:spPr>
          <a:xfrm>
            <a:off x="4450486" y="2292312"/>
            <a:ext cx="213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DE7D47"/>
                </a:solidFill>
              </a:rPr>
              <a:t>Organisational</a:t>
            </a:r>
          </a:p>
          <a:p>
            <a:pPr algn="ctr"/>
            <a:r>
              <a:rPr lang="en-GB" sz="2400" b="1" dirty="0">
                <a:solidFill>
                  <a:srgbClr val="DE7D47"/>
                </a:solidFill>
              </a:rPr>
              <a:t>Partners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2" idx="2"/>
            <a:endCxn id="15" idx="0"/>
          </p:cNvCxnSpPr>
          <p:nvPr/>
        </p:nvCxnSpPr>
        <p:spPr>
          <a:xfrm>
            <a:off x="4608004" y="19168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75656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0152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75656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 </a:t>
            </a:r>
            <a:r>
              <a:rPr lang="en-US" sz="1600" b="1" dirty="0" err="1">
                <a:solidFill>
                  <a:srgbClr val="00335F"/>
                </a:solidFill>
              </a:rPr>
              <a:t>openEHR</a:t>
            </a:r>
            <a:r>
              <a:rPr lang="en-US" sz="1600" b="1" dirty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07904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 </a:t>
            </a:r>
            <a:r>
              <a:rPr lang="en-US" sz="1600" b="1" dirty="0" err="1">
                <a:solidFill>
                  <a:srgbClr val="00335F"/>
                </a:solidFill>
              </a:rPr>
              <a:t>openEHR</a:t>
            </a:r>
            <a:r>
              <a:rPr lang="en-US" sz="1600" b="1" dirty="0">
                <a:solidFill>
                  <a:srgbClr val="00335F"/>
                </a:solidFill>
              </a:rPr>
              <a:t> Representative(s</a:t>
            </a:r>
            <a:r>
              <a:rPr lang="en-US" sz="1600" dirty="0">
                <a:solidFill>
                  <a:srgbClr val="00335F"/>
                </a:solidFill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335F"/>
                </a:solidFill>
              </a:rPr>
              <a:t>Localisation</a:t>
            </a:r>
            <a:r>
              <a:rPr lang="en-US" b="1" dirty="0">
                <a:solidFill>
                  <a:srgbClr val="00335F"/>
                </a:solidFill>
              </a:rPr>
              <a:t> Program</a:t>
            </a:r>
          </a:p>
          <a:p>
            <a:pPr algn="ctr"/>
            <a:r>
              <a:rPr lang="en-US" b="1" dirty="0">
                <a:solidFill>
                  <a:srgbClr val="00335F"/>
                </a:solidFill>
              </a:rPr>
              <a:t>Committee</a:t>
            </a:r>
          </a:p>
          <a:p>
            <a:pPr algn="ctr"/>
            <a:r>
              <a:rPr lang="en-US" b="1" dirty="0">
                <a:solidFill>
                  <a:srgbClr val="00335F"/>
                </a:solidFill>
              </a:rPr>
              <a:t>(LPC)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0152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 </a:t>
            </a:r>
            <a:r>
              <a:rPr lang="en-US" sz="1600" b="1" dirty="0" err="1">
                <a:solidFill>
                  <a:srgbClr val="00335F"/>
                </a:solidFill>
              </a:rPr>
              <a:t>openEHR</a:t>
            </a:r>
            <a:r>
              <a:rPr lang="en-US" sz="1600" b="1" dirty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07904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Qualified Members (QM)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Up to 2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Size: min 5, max 9 members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Localisation</a:t>
            </a:r>
            <a:r>
              <a:rPr lang="en-US" sz="2400" dirty="0"/>
              <a:t> Program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16624" y="2348880"/>
            <a:ext cx="327585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Elected based on criteria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No time or size limit</a:t>
            </a:r>
          </a:p>
        </p:txBody>
      </p:sp>
      <p:cxnSp>
        <p:nvCxnSpPr>
          <p:cNvPr id="62" name="Straight Connector 61"/>
          <p:cNvCxnSpPr>
            <a:stCxn id="15" idx="2"/>
            <a:endCxn id="27" idx="0"/>
          </p:cNvCxnSpPr>
          <p:nvPr/>
        </p:nvCxnSpPr>
        <p:spPr>
          <a:xfrm>
            <a:off x="4608004" y="31409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2"/>
            <a:endCxn id="5" idx="0"/>
          </p:cNvCxnSpPr>
          <p:nvPr/>
        </p:nvCxnSpPr>
        <p:spPr>
          <a:xfrm>
            <a:off x="4608004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2"/>
            <a:endCxn id="30" idx="0"/>
          </p:cNvCxnSpPr>
          <p:nvPr/>
        </p:nvCxnSpPr>
        <p:spPr>
          <a:xfrm>
            <a:off x="2375756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2"/>
            <a:endCxn id="29" idx="0"/>
          </p:cNvCxnSpPr>
          <p:nvPr/>
        </p:nvCxnSpPr>
        <p:spPr>
          <a:xfrm>
            <a:off x="6840252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0"/>
            <a:endCxn id="15" idx="2"/>
          </p:cNvCxnSpPr>
          <p:nvPr/>
        </p:nvCxnSpPr>
        <p:spPr>
          <a:xfrm rot="5400000" flipH="1" flipV="1">
            <a:off x="3167844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15" idx="2"/>
          </p:cNvCxnSpPr>
          <p:nvPr/>
        </p:nvCxnSpPr>
        <p:spPr>
          <a:xfrm rot="16200000" flipV="1">
            <a:off x="5400092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331640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31640" y="6165304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9872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3164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77180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6388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63888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652120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6388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0404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96136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96136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8436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613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23629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07704" y="6309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Country 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39952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Country B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2200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Country C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15616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504" y="36258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36512" y="4365104"/>
            <a:ext cx="1403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Legal entities designated by </a:t>
            </a:r>
            <a:r>
              <a:rPr lang="en-US" sz="1100" dirty="0" err="1"/>
              <a:t>openEHR</a:t>
            </a:r>
            <a:r>
              <a:rPr lang="en-US" sz="1100" dirty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New </a:t>
            </a:r>
            <a:r>
              <a:rPr lang="en-US" sz="1100" dirty="0" err="1"/>
              <a:t>organisations</a:t>
            </a:r>
            <a:r>
              <a:rPr lang="en-US" sz="1100" dirty="0"/>
              <a:t> or part of existing relevant </a:t>
            </a:r>
            <a:r>
              <a:rPr lang="en-US" sz="1100" dirty="0" err="1"/>
              <a:t>organisation</a:t>
            </a:r>
            <a:r>
              <a:rPr lang="en-US" sz="1100" dirty="0"/>
              <a:t> (e.g. HL7 affiliates, health informatics associations etc.)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84368" y="380413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Appointed by </a:t>
            </a:r>
            <a:r>
              <a:rPr lang="en-US" sz="1100" dirty="0" err="1"/>
              <a:t>openEHR</a:t>
            </a:r>
            <a:r>
              <a:rPr lang="en-US" sz="1100" dirty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One or more </a:t>
            </a:r>
            <a:r>
              <a:rPr lang="en-US" sz="1100" dirty="0" err="1"/>
              <a:t>reprsentatives</a:t>
            </a:r>
            <a:endParaRPr lang="en-US" sz="11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884368" y="501317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Appointed by </a:t>
            </a:r>
            <a:r>
              <a:rPr lang="en-US" sz="1100" dirty="0" err="1"/>
              <a:t>openEHR</a:t>
            </a:r>
            <a:r>
              <a:rPr lang="en-US" sz="1100" dirty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One or more </a:t>
            </a:r>
            <a:r>
              <a:rPr lang="en-US" sz="1100" dirty="0" err="1"/>
              <a:t>reprsentatives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4725144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IHTSDO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HL7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28498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3573016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1844824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1720" y="3861048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XML</a:t>
            </a:r>
          </a:p>
        </p:txBody>
      </p:sp>
      <p:cxnSp>
        <p:nvCxnSpPr>
          <p:cNvPr id="10" name="Elbow Connector 6"/>
          <p:cNvCxnSpPr>
            <a:stCxn id="9" idx="3"/>
            <a:endCxn id="8" idx="2"/>
          </p:cNvCxnSpPr>
          <p:nvPr/>
        </p:nvCxnSpPr>
        <p:spPr>
          <a:xfrm flipV="1">
            <a:off x="3851920" y="1916832"/>
            <a:ext cx="756084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5301208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13606</a:t>
            </a:r>
          </a:p>
        </p:txBody>
      </p:sp>
      <p:cxnSp>
        <p:nvCxnSpPr>
          <p:cNvPr id="12" name="Straight Connector 24"/>
          <p:cNvCxnSpPr>
            <a:endCxn id="8" idx="2"/>
          </p:cNvCxnSpPr>
          <p:nvPr/>
        </p:nvCxnSpPr>
        <p:spPr>
          <a:xfrm flipV="1">
            <a:off x="2987824" y="1916832"/>
            <a:ext cx="1620180" cy="108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51720" y="2420888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Archetypes</a:t>
            </a:r>
          </a:p>
        </p:txBody>
      </p:sp>
      <p:cxnSp>
        <p:nvCxnSpPr>
          <p:cNvPr id="14" name="Straight Connector 24"/>
          <p:cNvCxnSpPr>
            <a:stCxn id="11" idx="3"/>
            <a:endCxn id="8" idx="2"/>
          </p:cNvCxnSpPr>
          <p:nvPr/>
        </p:nvCxnSpPr>
        <p:spPr>
          <a:xfrm flipV="1">
            <a:off x="3851920" y="1916832"/>
            <a:ext cx="756084" cy="388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2528" y="2636912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Maintain core specification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Minimum 3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Entry by Program vote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2528" y="4005064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Maintain other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Entry by Program vote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2528" y="5426640"/>
            <a:ext cx="327585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Advise on standards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Liaise with SDOs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Entry by Program vote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Specification Program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Size: min 8 members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79512" y="44624"/>
            <a:ext cx="5350528" cy="6696745"/>
          </a:xfrm>
          <a:prstGeom prst="roundRect">
            <a:avLst>
              <a:gd name="adj" fmla="val 5875"/>
            </a:avLst>
          </a:prstGeom>
          <a:solidFill>
            <a:srgbClr val="F7E8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Specifications Editorial Committee  (SEC)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8161" y="4581128"/>
            <a:ext cx="2016224" cy="3974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Reference Model (RM)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3454" y="4979347"/>
            <a:ext cx="2639026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SEC elected co-chair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SEC member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SEC Component Maintainer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Change requests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Problem Reports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Specifications Component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288161" y="4097147"/>
            <a:ext cx="2016224" cy="3987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Archetype Model (AM)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288161" y="3573016"/>
            <a:ext cx="2016224" cy="384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Service Model (SM)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288161" y="6115418"/>
            <a:ext cx="2016224" cy="3981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Terminology (TERM)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288161" y="2564904"/>
            <a:ext cx="2016224" cy="3755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Process (PROC)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288161" y="3068960"/>
            <a:ext cx="2016224" cy="3846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Integration (INTG)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288161" y="549317"/>
            <a:ext cx="2016224" cy="3840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Conformance (CONF)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288161" y="1556792"/>
            <a:ext cx="2016224" cy="3840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Clinical Decision Support (CDS)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870" y="3317006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" name="Oval 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546258" y="2828183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48" name="Oval 24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Oval 24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903197" y="3134616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3" name="Oval 25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Oval 25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1903197" y="3597230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8" name="Oval 25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1903197" y="4105370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3" name="Oval 26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Oval 26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903197" y="4588705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8" name="Oval 26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1903197" y="623135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3" name="Oval 27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1903197" y="1582166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8" name="Oval 27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903197" y="2642113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3" name="Oval 28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1903197" y="6131348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8" name="Oval 28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Oval 28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316618" y="2953958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3" name="Oval 29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312923" y="3373679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8" name="Oval 29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Oval 29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042039" y="2958859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3" name="Oval 3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Oval 3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038344" y="3378580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8" name="Oval 30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Oval 30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345802" y="391252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3" name="Oval 31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Oval 31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050456" y="390191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8" name="Oval 31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Oval 31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6127730" y="4963846"/>
            <a:ext cx="138283" cy="244699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333" name="Oval 33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Oval 33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6156622" y="5542109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338" name="Oval 33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54219" y="5267927"/>
            <a:ext cx="138283" cy="244699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28" name="Oval 12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an 3"/>
          <p:cNvSpPr/>
          <p:nvPr/>
        </p:nvSpPr>
        <p:spPr>
          <a:xfrm>
            <a:off x="4458827" y="548680"/>
            <a:ext cx="562822" cy="39871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25" name="Can 124"/>
          <p:cNvSpPr/>
          <p:nvPr/>
        </p:nvSpPr>
        <p:spPr>
          <a:xfrm>
            <a:off x="4458827" y="1556842"/>
            <a:ext cx="562822" cy="407589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26" name="Can 125"/>
          <p:cNvSpPr/>
          <p:nvPr/>
        </p:nvSpPr>
        <p:spPr>
          <a:xfrm>
            <a:off x="4458827" y="2565639"/>
            <a:ext cx="562822" cy="38673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2" name="Can 131"/>
          <p:cNvSpPr/>
          <p:nvPr/>
        </p:nvSpPr>
        <p:spPr>
          <a:xfrm>
            <a:off x="4458827" y="6118205"/>
            <a:ext cx="562822" cy="40713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3" name="Can 132"/>
          <p:cNvSpPr/>
          <p:nvPr/>
        </p:nvSpPr>
        <p:spPr>
          <a:xfrm>
            <a:off x="4458827" y="3070037"/>
            <a:ext cx="562822" cy="40184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4" name="Can 133"/>
          <p:cNvSpPr/>
          <p:nvPr/>
        </p:nvSpPr>
        <p:spPr>
          <a:xfrm>
            <a:off x="4458827" y="3574435"/>
            <a:ext cx="562822" cy="40184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5" name="Can 134"/>
          <p:cNvSpPr/>
          <p:nvPr/>
        </p:nvSpPr>
        <p:spPr>
          <a:xfrm>
            <a:off x="4458827" y="4092934"/>
            <a:ext cx="562822" cy="407137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6" name="Can 135"/>
          <p:cNvSpPr/>
          <p:nvPr/>
        </p:nvSpPr>
        <p:spPr>
          <a:xfrm>
            <a:off x="4458827" y="4582180"/>
            <a:ext cx="562822" cy="395315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7" name="Can 136"/>
          <p:cNvSpPr/>
          <p:nvPr/>
        </p:nvSpPr>
        <p:spPr>
          <a:xfrm>
            <a:off x="5220072" y="3151299"/>
            <a:ext cx="562822" cy="46805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PRs</a:t>
            </a:r>
          </a:p>
        </p:txBody>
      </p:sp>
      <p:sp>
        <p:nvSpPr>
          <p:cNvPr id="138" name="Can 137"/>
          <p:cNvSpPr/>
          <p:nvPr/>
        </p:nvSpPr>
        <p:spPr>
          <a:xfrm>
            <a:off x="6068684" y="5873260"/>
            <a:ext cx="243385" cy="224088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9" name="Can 138"/>
          <p:cNvSpPr/>
          <p:nvPr/>
        </p:nvSpPr>
        <p:spPr>
          <a:xfrm>
            <a:off x="6066635" y="6154613"/>
            <a:ext cx="243385" cy="22408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PRs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5908048" y="6483677"/>
            <a:ext cx="410431" cy="144017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err="1">
                <a:solidFill>
                  <a:srgbClr val="00335F"/>
                </a:solidFill>
              </a:rPr>
              <a:t>aaa</a:t>
            </a:r>
            <a:endParaRPr lang="en-US" sz="1050" b="1" dirty="0">
              <a:solidFill>
                <a:srgbClr val="00335F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341493" y="2382805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2" name="Oval 14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046147" y="2372195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7" name="Oval 14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285345" y="1053029"/>
            <a:ext cx="2016224" cy="3987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Implementation Technologies (ITS)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1903197" y="1093483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160" name="Oval 159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4" name="Can 163"/>
          <p:cNvSpPr/>
          <p:nvPr/>
        </p:nvSpPr>
        <p:spPr>
          <a:xfrm>
            <a:off x="4456011" y="1052736"/>
            <a:ext cx="562822" cy="398711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6149123" y="5242393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166" name="Oval 16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552220" y="2874970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71" name="Oval 17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52988" y="2905971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76" name="Oval 17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296452" y="3192367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81" name="Oval 18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Oval 18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660232" y="3284293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86" name="Oval 18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5963842" y="3356301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91" name="Oval 19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960578" y="30621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</a:t>
            </a:r>
            <a:br>
              <a:rPr lang="en-GB" dirty="0"/>
            </a:br>
            <a:r>
              <a:rPr lang="en-GB" dirty="0"/>
              <a:t>community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6192687" y="3478783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97" name="Oval 19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1" name="Rounded Rectangle 200"/>
          <p:cNvSpPr/>
          <p:nvPr/>
        </p:nvSpPr>
        <p:spPr>
          <a:xfrm>
            <a:off x="2288161" y="5611704"/>
            <a:ext cx="2016224" cy="3987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Base (BASE)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1903197" y="5621174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03" name="Oval 2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Oval 2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7" name="Can 206"/>
          <p:cNvSpPr/>
          <p:nvPr/>
        </p:nvSpPr>
        <p:spPr>
          <a:xfrm>
            <a:off x="4458827" y="5614149"/>
            <a:ext cx="562822" cy="407139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95" name="Rounded Rectangle 31">
            <a:extLst>
              <a:ext uri="{FF2B5EF4-FFF2-40B4-BE49-F238E27FC236}">
                <a16:creationId xmlns:a16="http://schemas.microsoft.com/office/drawing/2014/main" id="{BFA3E6B1-C00A-43EF-BFDE-E3219DAAF9D9}"/>
              </a:ext>
            </a:extLst>
          </p:cNvPr>
          <p:cNvSpPr/>
          <p:nvPr/>
        </p:nvSpPr>
        <p:spPr>
          <a:xfrm>
            <a:off x="2285345" y="2060848"/>
            <a:ext cx="2016224" cy="3840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Querying (QUERY)</a:t>
            </a:r>
          </a:p>
        </p:txBody>
      </p:sp>
      <p:sp>
        <p:nvSpPr>
          <p:cNvPr id="208" name="Can 125">
            <a:extLst>
              <a:ext uri="{FF2B5EF4-FFF2-40B4-BE49-F238E27FC236}">
                <a16:creationId xmlns:a16="http://schemas.microsoft.com/office/drawing/2014/main" id="{1FDCB791-34A0-4A10-8B12-899EAE49D5AB}"/>
              </a:ext>
            </a:extLst>
          </p:cNvPr>
          <p:cNvSpPr/>
          <p:nvPr/>
        </p:nvSpPr>
        <p:spPr>
          <a:xfrm>
            <a:off x="4456011" y="2061241"/>
            <a:ext cx="562822" cy="407589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5888E81-FD7A-465D-ADEA-D2C22274326D}"/>
              </a:ext>
            </a:extLst>
          </p:cNvPr>
          <p:cNvGrpSpPr/>
          <p:nvPr/>
        </p:nvGrpSpPr>
        <p:grpSpPr>
          <a:xfrm>
            <a:off x="1903197" y="2096349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50F4819-DBA8-4B4B-9EB5-16DBA1B7F87E}"/>
                </a:ext>
              </a:extLst>
            </p:cNvPr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180EE1C-4A0B-4E42-971D-265AB9958A4C}"/>
                </a:ext>
              </a:extLst>
            </p:cNvPr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A16E110-AB24-43E9-9BFE-5BF73E7E8DE1}"/>
                </a:ext>
              </a:extLst>
            </p:cNvPr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D693E52-87EE-45FB-975D-1EBF7B5B8503}"/>
                </a:ext>
              </a:extLst>
            </p:cNvPr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4" name="Rounded Rectangle 12">
            <a:extLst>
              <a:ext uri="{FF2B5EF4-FFF2-40B4-BE49-F238E27FC236}">
                <a16:creationId xmlns:a16="http://schemas.microsoft.com/office/drawing/2014/main" id="{BE7A8768-B0EA-4EA9-976F-567B770365CE}"/>
              </a:ext>
            </a:extLst>
          </p:cNvPr>
          <p:cNvSpPr/>
          <p:nvPr/>
        </p:nvSpPr>
        <p:spPr>
          <a:xfrm>
            <a:off x="2292668" y="5085184"/>
            <a:ext cx="2016224" cy="3974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Languages (LANG)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AD8600D-39EB-4CBE-88EB-754582C96D4A}"/>
              </a:ext>
            </a:extLst>
          </p:cNvPr>
          <p:cNvGrpSpPr/>
          <p:nvPr/>
        </p:nvGrpSpPr>
        <p:grpSpPr>
          <a:xfrm>
            <a:off x="1907704" y="5092761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EA30564-ABCD-434F-B7D9-08C96B95FFBF}"/>
                </a:ext>
              </a:extLst>
            </p:cNvPr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28799F98-54B0-4C22-8D72-A26ADD74DC5E}"/>
                </a:ext>
              </a:extLst>
            </p:cNvPr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CE4A13F-7E84-4475-BACE-EEE81F472BAA}"/>
                </a:ext>
              </a:extLst>
            </p:cNvPr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0292EA18-9834-432A-8443-800EAAFCBA29}"/>
                </a:ext>
              </a:extLst>
            </p:cNvPr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0" name="Can 135">
            <a:extLst>
              <a:ext uri="{FF2B5EF4-FFF2-40B4-BE49-F238E27FC236}">
                <a16:creationId xmlns:a16="http://schemas.microsoft.com/office/drawing/2014/main" id="{7C365157-AEBF-4695-9403-D65031A55F89}"/>
              </a:ext>
            </a:extLst>
          </p:cNvPr>
          <p:cNvSpPr/>
          <p:nvPr/>
        </p:nvSpPr>
        <p:spPr>
          <a:xfrm>
            <a:off x="4463334" y="5086236"/>
            <a:ext cx="562822" cy="395315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</p:spTree>
    <p:extLst>
      <p:ext uri="{BB962C8B-B14F-4D97-AF65-F5344CB8AC3E}">
        <p14:creationId xmlns:p14="http://schemas.microsoft.com/office/powerpoint/2010/main" val="415759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043608" y="548681"/>
            <a:ext cx="6840760" cy="3672407"/>
          </a:xfrm>
          <a:prstGeom prst="roundRect">
            <a:avLst>
              <a:gd name="adj" fmla="val 5875"/>
            </a:avLst>
          </a:prstGeom>
          <a:solidFill>
            <a:srgbClr val="F7E8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b="1" dirty="0" err="1">
                <a:solidFill>
                  <a:srgbClr val="00335F"/>
                </a:solidFill>
              </a:rPr>
              <a:t>openEHR</a:t>
            </a:r>
            <a:r>
              <a:rPr lang="en-US" b="1" dirty="0">
                <a:solidFill>
                  <a:srgbClr val="00335F"/>
                </a:solidFill>
              </a:rPr>
              <a:t> Specification Components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59632" y="2854025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Reference Model (RM)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419872" y="2854025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Archetype Model (AM)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59632" y="1124744"/>
            <a:ext cx="417646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Service Model (SM)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652120" y="3415118"/>
            <a:ext cx="2016224" cy="468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Terminology (TERM)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59632" y="2272355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Querying (QUERY)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259632" y="1711262"/>
            <a:ext cx="417646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Integration (INTG)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652120" y="1124744"/>
            <a:ext cx="2016224" cy="4680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Conformance (CONF)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406051" y="2257123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Clinical Decision Support (CDS)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5652120" y="1736558"/>
            <a:ext cx="2016224" cy="4680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Implementation Technologies (ITS)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1259632" y="3415118"/>
            <a:ext cx="417646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Base (BASE)</a:t>
            </a:r>
          </a:p>
        </p:txBody>
      </p:sp>
    </p:spTree>
    <p:extLst>
      <p:ext uri="{BB962C8B-B14F-4D97-AF65-F5344CB8AC3E}">
        <p14:creationId xmlns:p14="http://schemas.microsoft.com/office/powerpoint/2010/main" val="162151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5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Can 5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Archetypes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Templates</a:t>
            </a:r>
          </a:p>
        </p:txBody>
      </p:sp>
      <p:sp>
        <p:nvSpPr>
          <p:cNvPr id="13" name="Can 12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Java API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C# API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XSD</a:t>
            </a:r>
          </a:p>
        </p:txBody>
      </p:sp>
      <p:sp>
        <p:nvSpPr>
          <p:cNvPr id="20" name="Right Arrow 19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ultidocument 22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Operational Template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Forms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33" name="Can 32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rgbClr val="94C9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Reference </a:t>
            </a:r>
          </a:p>
          <a:p>
            <a:pPr algn="ctr"/>
            <a:r>
              <a:rPr lang="en-US" b="1" dirty="0">
                <a:solidFill>
                  <a:srgbClr val="00335F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4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</a:p>
          </p:txBody>
        </p:sp>
        <p:sp>
          <p:nvSpPr>
            <p:cNvPr id="6" name="Can 5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</a:p>
          </p:txBody>
        </p:sp>
      </p:grpSp>
      <p:sp>
        <p:nvSpPr>
          <p:cNvPr id="9" name="Right Arrow 8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10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Templates</a:t>
            </a:r>
          </a:p>
        </p:txBody>
      </p:sp>
      <p:sp>
        <p:nvSpPr>
          <p:cNvPr id="12" name="Can 11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335F"/>
                </a:solidFill>
              </a:rPr>
              <a:t>Java API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335F"/>
                </a:solidFill>
              </a:rPr>
              <a:t>C# API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335F"/>
                </a:solidFill>
              </a:rPr>
              <a:t>XSD</a:t>
            </a:r>
          </a:p>
        </p:txBody>
      </p:sp>
      <p:sp>
        <p:nvSpPr>
          <p:cNvPr id="19" name="Right Arrow 18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ultidocument 21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rgbClr val="EDC87A"/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rgbClr val="00335F"/>
                </a:solidFill>
              </a:rPr>
              <a:t>Operational Template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335F"/>
                </a:solidFill>
              </a:rPr>
              <a:t>Forms</a:t>
            </a:r>
          </a:p>
        </p:txBody>
      </p:sp>
      <p:sp>
        <p:nvSpPr>
          <p:cNvPr id="24" name="Right Arrow 23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32" name="Can 31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</p:txBody>
      </p:sp>
      <p:sp>
        <p:nvSpPr>
          <p:cNvPr id="34" name="Bent Arrow 33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Model</a:t>
            </a:r>
          </a:p>
        </p:txBody>
      </p:sp>
      <p:sp>
        <p:nvSpPr>
          <p:cNvPr id="37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Archetypes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83299" y="57016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generate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72200" y="33265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generate</a:t>
            </a:r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7704348" y="4761148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740352" y="471651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40352" y="4635884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740352" y="4555250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188213" y="4572502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13321" y="4941168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retrieval</a:t>
            </a:r>
          </a:p>
        </p:txBody>
      </p:sp>
      <p:sp>
        <p:nvSpPr>
          <p:cNvPr id="46" name="Right Arrow 45"/>
          <p:cNvSpPr/>
          <p:nvPr/>
        </p:nvSpPr>
        <p:spPr>
          <a:xfrm rot="3757402">
            <a:off x="6749307" y="2265301"/>
            <a:ext cx="491975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932040" y="4941168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3" name="Can 2"/>
          <p:cNvSpPr/>
          <p:nvPr/>
        </p:nvSpPr>
        <p:spPr>
          <a:xfrm>
            <a:off x="899592" y="4005064"/>
            <a:ext cx="2088232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Terminology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899592" y="2564904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>
                <a:solidFill>
                  <a:srgbClr val="002060"/>
                </a:solidFill>
              </a:rPr>
              <a:t>Models</a:t>
            </a: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680424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3640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9309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6172" y="4293096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32040" y="2708920"/>
            <a:ext cx="2736304" cy="13681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335F"/>
                </a:solidFill>
              </a:rPr>
              <a:t>openEHR</a:t>
            </a:r>
            <a:endParaRPr lang="en-US" sz="2400" b="1" dirty="0">
              <a:solidFill>
                <a:srgbClr val="00335F"/>
              </a:solidFill>
            </a:endParaRPr>
          </a:p>
          <a:p>
            <a:pPr algn="ctr"/>
            <a:r>
              <a:rPr lang="en-US" sz="2400" b="1" dirty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3140968"/>
            <a:ext cx="1368152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93204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5F"/>
                </a:solidFill>
              </a:rPr>
              <a:t>Record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7220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5F"/>
                </a:solidFill>
              </a:rPr>
              <a:t>Analyze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36408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680424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326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8184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803</Words>
  <Application>Microsoft Office PowerPoint</Application>
  <PresentationFormat>On-screen Show (4:3)</PresentationFormat>
  <Paragraphs>375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adversary</dc:creator>
  <cp:lastModifiedBy>Thomas Beale</cp:lastModifiedBy>
  <cp:revision>188</cp:revision>
  <dcterms:created xsi:type="dcterms:W3CDTF">2012-07-20T16:44:45Z</dcterms:created>
  <dcterms:modified xsi:type="dcterms:W3CDTF">2018-11-14T14:01:06Z</dcterms:modified>
</cp:coreProperties>
</file>