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73" r:id="rId3"/>
    <p:sldId id="256" r:id="rId4"/>
    <p:sldId id="258" r:id="rId5"/>
    <p:sldId id="257" r:id="rId6"/>
    <p:sldId id="259" r:id="rId7"/>
    <p:sldId id="260" r:id="rId8"/>
    <p:sldId id="269" r:id="rId9"/>
    <p:sldId id="261" r:id="rId10"/>
    <p:sldId id="268" r:id="rId11"/>
    <p:sldId id="266" r:id="rId12"/>
    <p:sldId id="267" r:id="rId13"/>
    <p:sldId id="265" r:id="rId14"/>
    <p:sldId id="262" r:id="rId15"/>
    <p:sldId id="270" r:id="rId16"/>
    <p:sldId id="263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503" autoAdjust="0"/>
  </p:normalViewPr>
  <p:slideViewPr>
    <p:cSldViewPr showGuides="1">
      <p:cViewPr>
        <p:scale>
          <a:sx n="100" d="100"/>
          <a:sy n="100" d="100"/>
        </p:scale>
        <p:origin x="-1146" y="-180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84AA-57D1-499C-A52B-C9AC8B9862BE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609B-4EEB-4C09-9F85-15F82723CFD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589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4" y="8684827"/>
            <a:ext cx="2971093" cy="457710"/>
          </a:xfrm>
          <a:prstGeom prst="rect">
            <a:avLst/>
          </a:prstGeom>
          <a:ln/>
        </p:spPr>
        <p:txBody>
          <a:bodyPr/>
          <a:lstStyle/>
          <a:p>
            <a:fld id="{FFB44B8E-23C9-4B3C-B4A7-F836840D2CB7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7" y="4343145"/>
            <a:ext cx="5486727" cy="4115019"/>
          </a:xfrm>
          <a:prstGeom prst="rect">
            <a:avLst/>
          </a:prstGeom>
        </p:spPr>
        <p:txBody>
          <a:bodyPr/>
          <a:lstStyle/>
          <a:p>
            <a:endParaRPr 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609B-4EEB-4C09-9F85-15F82723CFD6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981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930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76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982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144"/>
            <a:ext cx="9144000" cy="6839712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6263" y="4421429"/>
            <a:ext cx="5622128" cy="372533"/>
          </a:xfrm>
          <a:prstGeom prst="rect">
            <a:avLst/>
          </a:prstGeom>
        </p:spPr>
        <p:txBody>
          <a:bodyPr anchor="b"/>
          <a:lstStyle>
            <a:lvl1pPr marL="0" indent="0" algn="r">
              <a:spcBef>
                <a:spcPct val="0"/>
              </a:spcBef>
              <a:buNone/>
              <a:defRPr sz="20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insert speaker name</a:t>
            </a:r>
            <a:endParaRPr lang="en-US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4" y="5217296"/>
            <a:ext cx="5622128" cy="363008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 dirty="0" smtClean="0"/>
              <a:t>00/00/20xx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6263" y="3470190"/>
            <a:ext cx="5622128" cy="821797"/>
          </a:xfrm>
        </p:spPr>
        <p:txBody>
          <a:bodyPr anchor="b"/>
          <a:lstStyle>
            <a:lvl1pPr algn="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insert presentation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4857198"/>
            <a:ext cx="5622132" cy="296862"/>
          </a:xfrm>
        </p:spPr>
        <p:txBody>
          <a:bodyPr>
            <a:noAutofit/>
          </a:bodyPr>
          <a:lstStyle>
            <a:lvl1pPr algn="r">
              <a:buNone/>
              <a:defRPr sz="2000" baseline="0">
                <a:latin typeface="+mj-lt"/>
              </a:defRPr>
            </a:lvl1pPr>
            <a:lvl2pPr algn="r">
              <a:buNone/>
              <a:defRPr sz="2000">
                <a:latin typeface="+mj-lt"/>
              </a:defRPr>
            </a:lvl2pPr>
            <a:lvl3pPr algn="r">
              <a:buNone/>
              <a:defRPr sz="2000">
                <a:latin typeface="+mj-lt"/>
              </a:defRPr>
            </a:lvl3pPr>
            <a:lvl4pPr algn="r">
              <a:buNone/>
              <a:defRPr sz="2000">
                <a:latin typeface="+mj-lt"/>
              </a:defRPr>
            </a:lvl4pPr>
            <a:lvl5pPr algn="r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 smtClean="0"/>
              <a:t>Click to insert location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4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144"/>
            <a:ext cx="9144000" cy="6839712"/>
          </a:xfrm>
          <a:prstGeom prst="rect">
            <a:avLst/>
          </a:prstGeom>
          <a:noFill/>
        </p:spPr>
      </p:pic>
      <p:sp>
        <p:nvSpPr>
          <p:cNvPr id="9" name="Text Box 1029"/>
          <p:cNvSpPr txBox="1">
            <a:spLocks noChangeArrowheads="1"/>
          </p:cNvSpPr>
          <p:nvPr userDrawn="1"/>
        </p:nvSpPr>
        <p:spPr bwMode="auto">
          <a:xfrm>
            <a:off x="4211923" y="4002849"/>
            <a:ext cx="193932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/>
          <a:lstStyle/>
          <a:p>
            <a:pPr algn="l">
              <a:spcBef>
                <a:spcPct val="50000"/>
              </a:spcBef>
            </a:pPr>
            <a:r>
              <a:rPr lang="en-GB" sz="1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www.alstom.com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88422" y="6041494"/>
            <a:ext cx="2333625" cy="310863"/>
            <a:chOff x="471488" y="3071813"/>
            <a:chExt cx="2333625" cy="310863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681031" y="3105677"/>
              <a:ext cx="2124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600" b="1" i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Times New Roman"/>
                  <a:cs typeface="Calibri"/>
                </a:rPr>
                <a:t>With Alstom, preserve the environment.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600" b="1" i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Times New Roman"/>
                  <a:cs typeface="Calibri"/>
                </a:rPr>
                <a:t>Is printing this presentation really necessary?</a:t>
              </a:r>
              <a:endParaRPr lang="en-US" sz="6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8" y="3071813"/>
              <a:ext cx="234383" cy="252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7273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633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214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52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001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073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939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219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686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D690-F089-4814-8EAA-C637A733643F}" type="datetimeFigureOut">
              <a:rPr lang="fr-BE" smtClean="0"/>
              <a:t>16/09/2014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FC29-6844-4CC8-BDBE-E4C0D0DB19D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373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09.09.2014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7544" y="3645024"/>
            <a:ext cx="6838544" cy="646963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Open-ETCS WP3 : API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WP3 Workshop - Brussels</a:t>
            </a:r>
            <a:endParaRPr lang="en-GB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467544" y="4293096"/>
            <a:ext cx="5622128" cy="3725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BE" dirty="0" smtClean="0"/>
              <a:t>Basic </a:t>
            </a:r>
            <a:r>
              <a:rPr lang="fr-BE" dirty="0" err="1" smtClean="0"/>
              <a:t>Principles</a:t>
            </a:r>
            <a:r>
              <a:rPr lang="fr-BE" dirty="0" smtClean="0"/>
              <a:t> on Time, MMU and Balise interfaces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545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183651" y="1403835"/>
            <a:ext cx="8723845" cy="33843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/>
          <p:cNvSpPr/>
          <p:nvPr/>
        </p:nvSpPr>
        <p:spPr>
          <a:xfrm>
            <a:off x="3825747" y="2519170"/>
            <a:ext cx="1368152" cy="315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6" name="Rectangle 65"/>
          <p:cNvSpPr/>
          <p:nvPr/>
        </p:nvSpPr>
        <p:spPr>
          <a:xfrm>
            <a:off x="7077864" y="2519170"/>
            <a:ext cx="776461" cy="315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Rectangle 68"/>
          <p:cNvSpPr/>
          <p:nvPr/>
        </p:nvSpPr>
        <p:spPr>
          <a:xfrm>
            <a:off x="565617" y="2519170"/>
            <a:ext cx="1742257" cy="315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5" name="ZoneTexte 74"/>
          <p:cNvSpPr txBox="1"/>
          <p:nvPr/>
        </p:nvSpPr>
        <p:spPr>
          <a:xfrm>
            <a:off x="1673463" y="2087122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i-1</a:t>
            </a:r>
            <a:endParaRPr lang="fr-BE" dirty="0"/>
          </a:p>
        </p:txBody>
      </p:sp>
      <p:sp>
        <p:nvSpPr>
          <p:cNvPr id="76" name="ZoneTexte 75"/>
          <p:cNvSpPr txBox="1"/>
          <p:nvPr/>
        </p:nvSpPr>
        <p:spPr>
          <a:xfrm>
            <a:off x="5112011" y="2087122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</a:t>
            </a:r>
            <a:endParaRPr lang="fr-BE" dirty="0"/>
          </a:p>
        </p:txBody>
      </p:sp>
      <p:sp>
        <p:nvSpPr>
          <p:cNvPr id="80" name="ZoneTexte 79"/>
          <p:cNvSpPr txBox="1"/>
          <p:nvPr/>
        </p:nvSpPr>
        <p:spPr>
          <a:xfrm>
            <a:off x="7542723" y="2076970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i+1</a:t>
            </a:r>
            <a:endParaRPr lang="fr-BE" dirty="0"/>
          </a:p>
        </p:txBody>
      </p:sp>
      <p:cxnSp>
        <p:nvCxnSpPr>
          <p:cNvPr id="82" name="Connecteur droit 81"/>
          <p:cNvCxnSpPr/>
          <p:nvPr/>
        </p:nvCxnSpPr>
        <p:spPr>
          <a:xfrm>
            <a:off x="561530" y="2915214"/>
            <a:ext cx="1740719" cy="224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825747" y="2915214"/>
            <a:ext cx="1407558" cy="224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7068212" y="2896832"/>
            <a:ext cx="786113" cy="368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947219" y="2938688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94" name="ZoneTexte 93"/>
          <p:cNvSpPr txBox="1"/>
          <p:nvPr/>
        </p:nvSpPr>
        <p:spPr>
          <a:xfrm>
            <a:off x="4043332" y="2942443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97" name="ZoneTexte 96"/>
          <p:cNvSpPr txBox="1"/>
          <p:nvPr/>
        </p:nvSpPr>
        <p:spPr>
          <a:xfrm>
            <a:off x="7054772" y="2942443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cxnSp>
        <p:nvCxnSpPr>
          <p:cNvPr id="103" name="Connecteur droit 102"/>
          <p:cNvCxnSpPr/>
          <p:nvPr/>
        </p:nvCxnSpPr>
        <p:spPr>
          <a:xfrm>
            <a:off x="561530" y="2271788"/>
            <a:ext cx="0" cy="17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3824912" y="2206016"/>
            <a:ext cx="0" cy="17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7073802" y="2206016"/>
            <a:ext cx="0" cy="17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561530" y="2446302"/>
            <a:ext cx="3263382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3798864" y="2446302"/>
            <a:ext cx="323767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8626502" y="245645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662834" y="3979246"/>
            <a:ext cx="47868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1000" b="1" u="sng" dirty="0" smtClean="0"/>
              <a:t>Constants :</a:t>
            </a:r>
            <a:r>
              <a:rPr lang="fr-BE" sz="1000" b="1" dirty="0" smtClean="0"/>
              <a:t> </a:t>
            </a:r>
            <a:r>
              <a:rPr lang="fr-BE" sz="1000" b="1" dirty="0" smtClean="0"/>
              <a:t>T_CYCLE_MIN, T_CYCLE_MAX, T_APPLICATION_MIN</a:t>
            </a:r>
            <a:r>
              <a:rPr lang="fr-BE" sz="1000" b="1" dirty="0"/>
              <a:t>, </a:t>
            </a:r>
            <a:r>
              <a:rPr lang="fr-BE" sz="1000" b="1" dirty="0" smtClean="0"/>
              <a:t>T_APPLICATION_MAX</a:t>
            </a:r>
          </a:p>
          <a:p>
            <a:endParaRPr lang="fr-BE" sz="1000" b="1" dirty="0"/>
          </a:p>
          <a:p>
            <a:pPr lvl="1"/>
            <a:r>
              <a:rPr lang="fr-BE" sz="1000" b="1" dirty="0"/>
              <a:t>T_CYCLE_MIN &lt; T_CYCLE </a:t>
            </a:r>
            <a:r>
              <a:rPr lang="fr-BE" sz="1000" b="1" dirty="0" smtClean="0"/>
              <a:t>(</a:t>
            </a:r>
            <a:r>
              <a:rPr lang="fr-BE" sz="1000" b="1" dirty="0" err="1" smtClean="0"/>
              <a:t>current</a:t>
            </a:r>
            <a:r>
              <a:rPr lang="fr-BE" sz="1000" b="1" dirty="0" smtClean="0"/>
              <a:t> cycle) &lt; </a:t>
            </a:r>
            <a:r>
              <a:rPr lang="fr-BE" sz="1000" b="1" dirty="0"/>
              <a:t>T_CYCLE_MAX</a:t>
            </a:r>
          </a:p>
          <a:p>
            <a:pPr lvl="1"/>
            <a:r>
              <a:rPr lang="fr-BE" sz="1000" b="1" dirty="0" smtClean="0"/>
              <a:t>T_APPLICATION_MIN </a:t>
            </a:r>
            <a:r>
              <a:rPr lang="fr-BE" sz="1000" b="1" dirty="0"/>
              <a:t>&lt; </a:t>
            </a:r>
            <a:r>
              <a:rPr lang="fr-BE" sz="1000" b="1" dirty="0"/>
              <a:t>T_APPLICATION (</a:t>
            </a:r>
            <a:r>
              <a:rPr lang="fr-BE" sz="1000" b="1" dirty="0" err="1"/>
              <a:t>current</a:t>
            </a:r>
            <a:r>
              <a:rPr lang="fr-BE" sz="1000" b="1" dirty="0"/>
              <a:t> cycle) </a:t>
            </a:r>
            <a:r>
              <a:rPr lang="fr-BE" sz="1000" b="1" dirty="0"/>
              <a:t>&lt; </a:t>
            </a:r>
            <a:r>
              <a:rPr lang="fr-BE" sz="1000" b="1" dirty="0" smtClean="0"/>
              <a:t>T_APPLICATION_MAX</a:t>
            </a:r>
            <a:endParaRPr lang="fr-BE" sz="1000" b="1" dirty="0"/>
          </a:p>
        </p:txBody>
      </p:sp>
      <p:sp>
        <p:nvSpPr>
          <p:cNvPr id="124" name="ZoneTexte 123"/>
          <p:cNvSpPr txBox="1"/>
          <p:nvPr/>
        </p:nvSpPr>
        <p:spPr>
          <a:xfrm>
            <a:off x="323528" y="404664"/>
            <a:ext cx="6328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On the CORE </a:t>
            </a:r>
            <a:r>
              <a:rPr lang="fr-BE" sz="2400" u="sng" dirty="0" err="1" smtClean="0"/>
              <a:t>processing</a:t>
            </a:r>
            <a:r>
              <a:rPr lang="fr-BE" sz="2400" u="sng" dirty="0" smtClean="0"/>
              <a:t> Unit; more abstract </a:t>
            </a:r>
            <a:r>
              <a:rPr lang="fr-BE" sz="2400" u="sng" dirty="0" err="1" smtClean="0"/>
              <a:t>view</a:t>
            </a:r>
            <a:endParaRPr lang="fr-BE" sz="2400" u="sng" dirty="0"/>
          </a:p>
        </p:txBody>
      </p:sp>
      <p:sp>
        <p:nvSpPr>
          <p:cNvPr id="2" name="ZoneTexte 1"/>
          <p:cNvSpPr txBox="1"/>
          <p:nvPr/>
        </p:nvSpPr>
        <p:spPr>
          <a:xfrm>
            <a:off x="662834" y="5373216"/>
            <a:ext cx="4885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fr-BE" sz="1200" dirty="0" err="1" smtClean="0"/>
              <a:t>Those</a:t>
            </a:r>
            <a:r>
              <a:rPr lang="fr-BE" sz="1200" dirty="0" smtClean="0"/>
              <a:t> </a:t>
            </a:r>
            <a:r>
              <a:rPr lang="fr-BE" sz="1200" dirty="0" smtClean="0"/>
              <a:t>constants </a:t>
            </a:r>
            <a:r>
              <a:rPr lang="fr-BE" sz="1200" dirty="0" smtClean="0"/>
              <a:t>/  performance /   SW design (</a:t>
            </a:r>
            <a:r>
              <a:rPr lang="fr-BE" sz="1200" dirty="0" err="1" smtClean="0"/>
              <a:t>buffering</a:t>
            </a:r>
            <a:r>
              <a:rPr lang="fr-BE" sz="1200" dirty="0" smtClean="0"/>
              <a:t>, …)   are </a:t>
            </a:r>
            <a:r>
              <a:rPr lang="fr-BE" sz="1200" dirty="0" err="1" smtClean="0"/>
              <a:t>related</a:t>
            </a:r>
            <a:r>
              <a:rPr lang="fr-BE" sz="12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fr-BE" sz="1200" dirty="0" err="1" smtClean="0"/>
              <a:t>Safety</a:t>
            </a:r>
            <a:r>
              <a:rPr lang="fr-BE" sz="1200" dirty="0" smtClean="0"/>
              <a:t> : </a:t>
            </a:r>
            <a:r>
              <a:rPr lang="fr-BE" sz="1200" dirty="0" err="1" smtClean="0"/>
              <a:t>it</a:t>
            </a:r>
            <a:r>
              <a:rPr lang="fr-BE" sz="1200" dirty="0" smtClean="0"/>
              <a:t> </a:t>
            </a:r>
            <a:r>
              <a:rPr lang="fr-BE" sz="1200" dirty="0" err="1" smtClean="0"/>
              <a:t>is</a:t>
            </a:r>
            <a:r>
              <a:rPr lang="fr-BE" sz="1200" dirty="0" smtClean="0"/>
              <a:t> </a:t>
            </a:r>
            <a:r>
              <a:rPr lang="fr-BE" sz="1200" dirty="0" err="1" smtClean="0"/>
              <a:t>assumed</a:t>
            </a:r>
            <a:r>
              <a:rPr lang="fr-BE" sz="1200" dirty="0" smtClean="0"/>
              <a:t> </a:t>
            </a:r>
            <a:r>
              <a:rPr lang="fr-BE" sz="1200" dirty="0" err="1" smtClean="0"/>
              <a:t>there</a:t>
            </a:r>
            <a:r>
              <a:rPr lang="fr-BE" sz="1200" dirty="0" smtClean="0"/>
              <a:t> </a:t>
            </a:r>
            <a:r>
              <a:rPr lang="fr-BE" sz="1200" dirty="0" err="1" smtClean="0"/>
              <a:t>is</a:t>
            </a:r>
            <a:r>
              <a:rPr lang="fr-BE" sz="1200" dirty="0" smtClean="0"/>
              <a:t> a </a:t>
            </a:r>
            <a:r>
              <a:rPr lang="fr-BE" sz="1200" dirty="0" err="1" smtClean="0"/>
              <a:t>watchdog</a:t>
            </a:r>
            <a:r>
              <a:rPr lang="fr-BE" sz="1200" dirty="0"/>
              <a:t> </a:t>
            </a:r>
            <a:r>
              <a:rPr lang="fr-BE" sz="1200" dirty="0" err="1" smtClean="0"/>
              <a:t>macanism</a:t>
            </a:r>
            <a:endParaRPr lang="fr-BE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7077864" y="2446302"/>
            <a:ext cx="15492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107504" y="2203400"/>
            <a:ext cx="8856984" cy="1297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4114915" y="2646958"/>
            <a:ext cx="1368152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3178811" y="2646958"/>
            <a:ext cx="93610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5481529" y="2646958"/>
            <a:ext cx="936104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7367032" y="2646958"/>
            <a:ext cx="776461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6416864" y="2650592"/>
            <a:ext cx="93610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8141956" y="2646958"/>
            <a:ext cx="593229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854785" y="2646958"/>
            <a:ext cx="1742257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92786" y="2646958"/>
            <a:ext cx="56199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2595504" y="2646958"/>
            <a:ext cx="577602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284055" y="2646958"/>
            <a:ext cx="2874007" cy="2152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3158062" y="2650592"/>
            <a:ext cx="3258802" cy="211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/>
          <p:cNvSpPr/>
          <p:nvPr/>
        </p:nvSpPr>
        <p:spPr>
          <a:xfrm>
            <a:off x="6416864" y="2646636"/>
            <a:ext cx="2318321" cy="205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ZoneTexte 15"/>
          <p:cNvSpPr txBox="1"/>
          <p:nvPr/>
        </p:nvSpPr>
        <p:spPr>
          <a:xfrm>
            <a:off x="1264125" y="2363572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i-1</a:t>
            </a:r>
            <a:endParaRPr lang="fr-BE" dirty="0"/>
          </a:p>
        </p:txBody>
      </p:sp>
      <p:sp>
        <p:nvSpPr>
          <p:cNvPr id="17" name="ZoneTexte 16"/>
          <p:cNvSpPr txBox="1"/>
          <p:nvPr/>
        </p:nvSpPr>
        <p:spPr>
          <a:xfrm>
            <a:off x="4443552" y="2309976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</a:t>
            </a:r>
            <a:endParaRPr lang="fr-BE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284055" y="2363572"/>
            <a:ext cx="287400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134232" y="2390884"/>
            <a:ext cx="327737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416864" y="2363572"/>
            <a:ext cx="2318321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150041" y="2326817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i+1</a:t>
            </a:r>
            <a:endParaRPr lang="fr-BE" dirty="0"/>
          </a:p>
        </p:txBody>
      </p:sp>
      <p:cxnSp>
        <p:nvCxnSpPr>
          <p:cNvPr id="26" name="Connecteur droit 25"/>
          <p:cNvCxnSpPr/>
          <p:nvPr/>
        </p:nvCxnSpPr>
        <p:spPr>
          <a:xfrm>
            <a:off x="279968" y="3044540"/>
            <a:ext cx="57073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50698" y="3043002"/>
            <a:ext cx="1740719" cy="1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591417" y="3044540"/>
            <a:ext cx="562558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170080" y="3028604"/>
            <a:ext cx="935565" cy="159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073971" y="3043002"/>
            <a:ext cx="1407558" cy="1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481529" y="3044540"/>
            <a:ext cx="93610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6411607" y="3020636"/>
            <a:ext cx="955425" cy="159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7357380" y="3016652"/>
            <a:ext cx="786113" cy="796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8143493" y="3016652"/>
            <a:ext cx="591692" cy="62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316342" y="304454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Input</a:t>
            </a:r>
            <a:endParaRPr lang="fr-BE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236387" y="3066476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591075" y="3066477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Ouput</a:t>
            </a:r>
            <a:endParaRPr lang="fr-BE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3389420" y="306647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Input</a:t>
            </a:r>
            <a:endParaRPr lang="fr-BE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332500" y="307023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660078" y="307023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Ouput</a:t>
            </a:r>
            <a:endParaRPr lang="fr-BE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627473" y="305322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Input</a:t>
            </a:r>
            <a:endParaRPr lang="fr-BE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343940" y="307023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8157484" y="307398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Ouput</a:t>
            </a:r>
            <a:endParaRPr lang="fr-BE" sz="1200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107504" y="1405906"/>
            <a:ext cx="4086" cy="378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7504" y="1821581"/>
            <a:ext cx="3591003" cy="1080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3698509" y="1929593"/>
            <a:ext cx="0" cy="361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>
            <a:off x="5997277" y="3688109"/>
            <a:ext cx="1" cy="311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156175" y="4058816"/>
            <a:ext cx="2808313" cy="1080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Accolade ouvrante 37"/>
          <p:cNvSpPr/>
          <p:nvPr/>
        </p:nvSpPr>
        <p:spPr>
          <a:xfrm rot="5400000">
            <a:off x="2328540" y="817810"/>
            <a:ext cx="261074" cy="320858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Accolade ouvrante 76"/>
          <p:cNvSpPr/>
          <p:nvPr/>
        </p:nvSpPr>
        <p:spPr>
          <a:xfrm rot="16200000">
            <a:off x="5867629" y="3044035"/>
            <a:ext cx="261072" cy="8268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8" name="Connecteur droit avec flèche 77"/>
          <p:cNvCxnSpPr/>
          <p:nvPr/>
        </p:nvCxnSpPr>
        <p:spPr>
          <a:xfrm flipH="1">
            <a:off x="8877859" y="4323859"/>
            <a:ext cx="1" cy="311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02706" y="851908"/>
            <a:ext cx="9252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Input_I1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8273862" y="4779255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Output_O1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619121" y="1550201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Input_I1 acquisition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867182" y="4200748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Output_O1 </a:t>
            </a:r>
            <a:r>
              <a:rPr lang="fr-BE" sz="1000" dirty="0" err="1" smtClean="0">
                <a:solidFill>
                  <a:srgbClr val="FF0000"/>
                </a:solidFill>
              </a:rPr>
              <a:t>processing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4336375" y="2575424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b="1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fr-BE" sz="1000" b="1" dirty="0" err="1" smtClean="0">
                <a:solidFill>
                  <a:srgbClr val="FF0000"/>
                </a:solidFill>
              </a:rPr>
              <a:t>treatment</a:t>
            </a:r>
            <a:endParaRPr lang="fr-BE" sz="1000" b="1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98508" y="1825897"/>
            <a:ext cx="407137" cy="103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7" name="Rectangle 86"/>
          <p:cNvSpPr/>
          <p:nvPr/>
        </p:nvSpPr>
        <p:spPr>
          <a:xfrm>
            <a:off x="5483067" y="4058816"/>
            <a:ext cx="675265" cy="107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5" name="Connecteur droit 44"/>
          <p:cNvCxnSpPr/>
          <p:nvPr/>
        </p:nvCxnSpPr>
        <p:spPr>
          <a:xfrm>
            <a:off x="5483067" y="2476230"/>
            <a:ext cx="0" cy="184762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4100949" y="1367749"/>
            <a:ext cx="0" cy="184762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388878" y="220625"/>
            <a:ext cx="5241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err="1" smtClean="0"/>
              <a:t>Peripherals</a:t>
            </a:r>
            <a:r>
              <a:rPr lang="fr-BE" sz="2400" u="sng" dirty="0" smtClean="0"/>
              <a:t> + CORE </a:t>
            </a:r>
            <a:r>
              <a:rPr lang="fr-BE" sz="2400" u="sng" dirty="0" err="1" smtClean="0"/>
              <a:t>processing</a:t>
            </a:r>
            <a:r>
              <a:rPr lang="fr-BE" sz="2400" u="sng" dirty="0" smtClean="0"/>
              <a:t> Unit (1/2)</a:t>
            </a:r>
            <a:endParaRPr lang="fr-BE" sz="2400" u="sng" dirty="0"/>
          </a:p>
        </p:txBody>
      </p:sp>
    </p:spTree>
    <p:extLst>
      <p:ext uri="{BB962C8B-B14F-4D97-AF65-F5344CB8AC3E}">
        <p14:creationId xmlns:p14="http://schemas.microsoft.com/office/powerpoint/2010/main" val="31743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7504" y="2643430"/>
            <a:ext cx="8856984" cy="1297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4114915" y="3027633"/>
            <a:ext cx="1368152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3178811" y="3027633"/>
            <a:ext cx="93610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5481529" y="3027633"/>
            <a:ext cx="936104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7367032" y="3027633"/>
            <a:ext cx="776461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6416864" y="3031267"/>
            <a:ext cx="93610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8141956" y="3027633"/>
            <a:ext cx="593229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854785" y="3027633"/>
            <a:ext cx="1742257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92786" y="3027633"/>
            <a:ext cx="56199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2595504" y="3027633"/>
            <a:ext cx="577602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284055" y="3027633"/>
            <a:ext cx="2874007" cy="2152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3158062" y="3031267"/>
            <a:ext cx="3258802" cy="211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/>
          <p:cNvSpPr/>
          <p:nvPr/>
        </p:nvSpPr>
        <p:spPr>
          <a:xfrm>
            <a:off x="6416864" y="3027311"/>
            <a:ext cx="2318321" cy="205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ZoneTexte 15"/>
          <p:cNvSpPr txBox="1"/>
          <p:nvPr/>
        </p:nvSpPr>
        <p:spPr>
          <a:xfrm>
            <a:off x="1251783" y="2586767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i-1</a:t>
            </a:r>
            <a:endParaRPr lang="fr-BE" dirty="0"/>
          </a:p>
        </p:txBody>
      </p:sp>
      <p:sp>
        <p:nvSpPr>
          <p:cNvPr id="17" name="ZoneTexte 16"/>
          <p:cNvSpPr txBox="1"/>
          <p:nvPr/>
        </p:nvSpPr>
        <p:spPr>
          <a:xfrm>
            <a:off x="4443552" y="2586767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</a:t>
            </a:r>
            <a:endParaRPr lang="fr-BE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284055" y="2744247"/>
            <a:ext cx="287400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139489" y="2744247"/>
            <a:ext cx="327737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416864" y="2744247"/>
            <a:ext cx="2318321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163896" y="2592859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i+1</a:t>
            </a:r>
            <a:endParaRPr lang="fr-BE" dirty="0"/>
          </a:p>
        </p:txBody>
      </p:sp>
      <p:cxnSp>
        <p:nvCxnSpPr>
          <p:cNvPr id="26" name="Connecteur droit 25"/>
          <p:cNvCxnSpPr/>
          <p:nvPr/>
        </p:nvCxnSpPr>
        <p:spPr>
          <a:xfrm>
            <a:off x="279968" y="3425215"/>
            <a:ext cx="57073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50698" y="3423677"/>
            <a:ext cx="1740719" cy="1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591417" y="3425215"/>
            <a:ext cx="562558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170080" y="3409279"/>
            <a:ext cx="935565" cy="159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073971" y="3423677"/>
            <a:ext cx="1407558" cy="1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481529" y="3425215"/>
            <a:ext cx="93610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6411607" y="3401311"/>
            <a:ext cx="955425" cy="159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7357380" y="3397327"/>
            <a:ext cx="786113" cy="796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8143493" y="3397327"/>
            <a:ext cx="591692" cy="62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316342" y="3425215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Input</a:t>
            </a:r>
            <a:endParaRPr lang="fr-BE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236387" y="344715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591075" y="3447152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Ouput</a:t>
            </a:r>
            <a:endParaRPr lang="fr-BE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3389420" y="3447152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Input</a:t>
            </a:r>
            <a:endParaRPr lang="fr-BE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332500" y="3450906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660078" y="3450906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Ouput</a:t>
            </a:r>
            <a:endParaRPr lang="fr-BE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627473" y="343389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Input</a:t>
            </a:r>
            <a:endParaRPr lang="fr-BE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343940" y="3450906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8157484" y="3454659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Ouput</a:t>
            </a:r>
            <a:endParaRPr lang="fr-BE" sz="1200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594833" y="1786581"/>
            <a:ext cx="4086" cy="378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4833" y="2199113"/>
            <a:ext cx="1708807" cy="1111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2259487" y="2331716"/>
            <a:ext cx="1" cy="311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>
            <a:off x="5997277" y="4068784"/>
            <a:ext cx="1" cy="311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998165" y="4439491"/>
            <a:ext cx="2879694" cy="1080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Accolade ouvrante 76"/>
          <p:cNvSpPr/>
          <p:nvPr/>
        </p:nvSpPr>
        <p:spPr>
          <a:xfrm rot="16200000">
            <a:off x="5867629" y="3424710"/>
            <a:ext cx="261072" cy="8268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8" name="Connecteur droit avec flèche 77"/>
          <p:cNvCxnSpPr/>
          <p:nvPr/>
        </p:nvCxnSpPr>
        <p:spPr>
          <a:xfrm flipH="1">
            <a:off x="8877859" y="4704534"/>
            <a:ext cx="1" cy="311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271674" y="1232583"/>
            <a:ext cx="9252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Input_I1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8218747" y="5178577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Output_O1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921687" y="1952892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Input_I1 acquisition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867182" y="4581423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Output_O1 </a:t>
            </a:r>
            <a:r>
              <a:rPr lang="fr-BE" sz="1000" dirty="0" err="1" smtClean="0">
                <a:solidFill>
                  <a:srgbClr val="FF0000"/>
                </a:solidFill>
              </a:rPr>
              <a:t>processing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336375" y="2956099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b="1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fr-BE" sz="1000" b="1" dirty="0" err="1" smtClean="0">
                <a:solidFill>
                  <a:srgbClr val="FF0000"/>
                </a:solidFill>
              </a:rPr>
              <a:t>treatment</a:t>
            </a:r>
            <a:endParaRPr lang="fr-BE" sz="1000" b="1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03658" y="2199114"/>
            <a:ext cx="1797291" cy="111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2" name="Connecteur droit 61"/>
          <p:cNvCxnSpPr/>
          <p:nvPr/>
        </p:nvCxnSpPr>
        <p:spPr>
          <a:xfrm>
            <a:off x="4100949" y="1748424"/>
            <a:ext cx="0" cy="184762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465135" y="4439491"/>
            <a:ext cx="533030" cy="8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4" name="Connecteur droit 63"/>
          <p:cNvCxnSpPr/>
          <p:nvPr/>
        </p:nvCxnSpPr>
        <p:spPr>
          <a:xfrm>
            <a:off x="5462744" y="2833822"/>
            <a:ext cx="0" cy="184762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88878" y="220625"/>
            <a:ext cx="5241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err="1" smtClean="0"/>
              <a:t>Peripherals</a:t>
            </a:r>
            <a:r>
              <a:rPr lang="fr-BE" sz="2400" u="sng" dirty="0" smtClean="0"/>
              <a:t> + CORE </a:t>
            </a:r>
            <a:r>
              <a:rPr lang="fr-BE" sz="2400" u="sng" dirty="0" err="1" smtClean="0"/>
              <a:t>processing</a:t>
            </a:r>
            <a:r>
              <a:rPr lang="fr-BE" sz="2400" u="sng" dirty="0" smtClean="0"/>
              <a:t> Unit (2/2)</a:t>
            </a:r>
          </a:p>
          <a:p>
            <a:r>
              <a:rPr lang="fr-BE" sz="1200" u="sng" dirty="0" smtClean="0"/>
              <a:t>(« input </a:t>
            </a:r>
            <a:r>
              <a:rPr lang="fr-BE" sz="1200" u="sng" dirty="0" err="1" smtClean="0"/>
              <a:t>treatment</a:t>
            </a:r>
            <a:r>
              <a:rPr lang="fr-BE" sz="1200" u="sng" dirty="0" smtClean="0"/>
              <a:t> </a:t>
            </a:r>
            <a:r>
              <a:rPr lang="fr-BE" sz="1200" u="sng" dirty="0" err="1" smtClean="0"/>
              <a:t>at</a:t>
            </a:r>
            <a:r>
              <a:rPr lang="fr-BE" sz="1200" u="sng" dirty="0" smtClean="0"/>
              <a:t> </a:t>
            </a:r>
            <a:r>
              <a:rPr lang="fr-BE" sz="1200" u="sng" dirty="0" err="1" smtClean="0"/>
              <a:t>next</a:t>
            </a:r>
            <a:r>
              <a:rPr lang="fr-BE" sz="1200" u="sng" dirty="0" smtClean="0"/>
              <a:t> cycle »)</a:t>
            </a:r>
            <a:endParaRPr lang="fr-BE" sz="1200" u="sng" dirty="0"/>
          </a:p>
        </p:txBody>
      </p:sp>
    </p:spTree>
    <p:extLst>
      <p:ext uri="{BB962C8B-B14F-4D97-AF65-F5344CB8AC3E}">
        <p14:creationId xmlns:p14="http://schemas.microsoft.com/office/powerpoint/2010/main" val="39900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07504" y="2738886"/>
            <a:ext cx="8856984" cy="10150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388878" y="220625"/>
            <a:ext cx="710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err="1" smtClean="0"/>
              <a:t>Peripherals</a:t>
            </a:r>
            <a:r>
              <a:rPr lang="fr-BE" sz="2400" u="sng" dirty="0" smtClean="0"/>
              <a:t> + CORE </a:t>
            </a:r>
            <a:r>
              <a:rPr lang="fr-BE" sz="2400" u="sng" dirty="0" err="1" smtClean="0"/>
              <a:t>processing</a:t>
            </a:r>
            <a:r>
              <a:rPr lang="fr-BE" sz="2400" u="sng" dirty="0" smtClean="0"/>
              <a:t> Unit; more abstract </a:t>
            </a:r>
            <a:r>
              <a:rPr lang="fr-BE" sz="2400" u="sng" dirty="0" err="1" smtClean="0"/>
              <a:t>view</a:t>
            </a:r>
            <a:endParaRPr lang="fr-BE" sz="2400" u="sng" dirty="0"/>
          </a:p>
        </p:txBody>
      </p:sp>
      <p:sp>
        <p:nvSpPr>
          <p:cNvPr id="5" name="Rectangle 4"/>
          <p:cNvSpPr/>
          <p:nvPr/>
        </p:nvSpPr>
        <p:spPr>
          <a:xfrm>
            <a:off x="3887924" y="2986269"/>
            <a:ext cx="1368152" cy="315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7140041" y="2986269"/>
            <a:ext cx="776461" cy="315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1493297" y="2986269"/>
            <a:ext cx="1742257" cy="315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1723112" y="2720990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i-1</a:t>
            </a: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5479878" y="2728735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7604900" y="2720990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i+1</a:t>
            </a:r>
            <a:endParaRPr lang="fr-BE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493297" y="3371657"/>
            <a:ext cx="1740719" cy="224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887924" y="3382313"/>
            <a:ext cx="1407558" cy="224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130389" y="3363931"/>
            <a:ext cx="786113" cy="368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919175" y="3409542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105509" y="3409542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116949" y="3409542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454646" y="2913401"/>
            <a:ext cx="2432443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61041" y="2913401"/>
            <a:ext cx="323767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8688679" y="292355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8100" y="5350601"/>
            <a:ext cx="70102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1000" b="1" u="sng" dirty="0" smtClean="0"/>
              <a:t>Constants </a:t>
            </a:r>
            <a:r>
              <a:rPr lang="fr-BE" sz="1000" b="1" u="sng" dirty="0" smtClean="0"/>
              <a:t>:</a:t>
            </a:r>
            <a:r>
              <a:rPr lang="fr-BE" sz="1000" b="1" dirty="0" smtClean="0"/>
              <a:t> 	T_CYCLE_MIN, T_CYCLE_MAX, T_APPLICATION_MIN</a:t>
            </a:r>
            <a:r>
              <a:rPr lang="fr-BE" sz="1000" b="1" dirty="0"/>
              <a:t>, </a:t>
            </a:r>
            <a:r>
              <a:rPr lang="fr-BE" sz="1000" b="1" dirty="0" smtClean="0"/>
              <a:t>T_APPLICATION_MAX;</a:t>
            </a:r>
            <a:r>
              <a:rPr lang="fr-BE" sz="1000" b="1" dirty="0"/>
              <a:t> </a:t>
            </a:r>
            <a:endParaRPr lang="fr-BE" sz="1000" b="1" dirty="0" smtClean="0"/>
          </a:p>
          <a:p>
            <a:r>
              <a:rPr lang="fr-BE" sz="1000" b="1" dirty="0" smtClean="0"/>
              <a:t>		For </a:t>
            </a:r>
            <a:r>
              <a:rPr lang="fr-BE" sz="1000" b="1" dirty="0" err="1"/>
              <a:t>each</a:t>
            </a:r>
            <a:r>
              <a:rPr lang="fr-BE" sz="1000" b="1" dirty="0"/>
              <a:t> INPUT (I1, I2, ….) : T_INPUT_ACQUISITION_MIN, T_INPUT_ACQUISITION_MAX</a:t>
            </a:r>
          </a:p>
          <a:p>
            <a:pPr lvl="1"/>
            <a:r>
              <a:rPr lang="fr-BE" sz="1000" b="1" dirty="0" smtClean="0"/>
              <a:t>		For </a:t>
            </a:r>
            <a:r>
              <a:rPr lang="fr-BE" sz="1000" b="1" dirty="0" err="1"/>
              <a:t>each</a:t>
            </a:r>
            <a:r>
              <a:rPr lang="fr-BE" sz="1000" b="1" dirty="0"/>
              <a:t> OUTPUT (O1, O2, …) : T_OUTPUT_PROCESSING_MIN, T_OUTPUT_PROCESSING_MAX</a:t>
            </a:r>
          </a:p>
          <a:p>
            <a:endParaRPr lang="fr-BE" sz="1000" b="1" dirty="0"/>
          </a:p>
          <a:p>
            <a:r>
              <a:rPr lang="fr-BE" sz="1000" b="1" dirty="0"/>
              <a:t>T_CYCLE_MIN &lt; T_CYCLE &lt; T_CYCLE_MAX</a:t>
            </a:r>
          </a:p>
          <a:p>
            <a:r>
              <a:rPr lang="fr-BE" sz="1000" b="1" dirty="0" smtClean="0"/>
              <a:t>T_APPLICATION_MIN </a:t>
            </a:r>
            <a:r>
              <a:rPr lang="fr-BE" sz="1000" b="1" dirty="0"/>
              <a:t>&lt; T_APPLICATION &lt; </a:t>
            </a:r>
            <a:r>
              <a:rPr lang="fr-BE" sz="1000" b="1" dirty="0" smtClean="0"/>
              <a:t>T_APPLICATION_MAX</a:t>
            </a:r>
          </a:p>
          <a:p>
            <a:r>
              <a:rPr lang="fr-BE" sz="1000" b="1" dirty="0" smtClean="0"/>
              <a:t>For </a:t>
            </a:r>
            <a:r>
              <a:rPr lang="fr-BE" sz="1000" b="1" dirty="0" err="1" smtClean="0"/>
              <a:t>each</a:t>
            </a:r>
            <a:r>
              <a:rPr lang="fr-BE" sz="1000" b="1" dirty="0" smtClean="0"/>
              <a:t> INPUT (I1, I2, ….) : T_INPUT_ACQUISITION_MIN &lt; </a:t>
            </a:r>
            <a:r>
              <a:rPr lang="fr-BE" sz="1000" b="1" dirty="0"/>
              <a:t>T_INPUT_ACQUISITION</a:t>
            </a:r>
            <a:r>
              <a:rPr lang="fr-BE" sz="1000" b="1" dirty="0" smtClean="0"/>
              <a:t> &lt; T_INPUT_ACQUISITION_MAX</a:t>
            </a:r>
          </a:p>
          <a:p>
            <a:r>
              <a:rPr lang="fr-BE" sz="1000" b="1" dirty="0"/>
              <a:t>For </a:t>
            </a:r>
            <a:r>
              <a:rPr lang="fr-BE" sz="1000" b="1" dirty="0" err="1"/>
              <a:t>each</a:t>
            </a:r>
            <a:r>
              <a:rPr lang="fr-BE" sz="1000" b="1" dirty="0"/>
              <a:t> </a:t>
            </a:r>
            <a:r>
              <a:rPr lang="fr-BE" sz="1000" b="1" dirty="0" smtClean="0"/>
              <a:t>OUTPUT (O1, O2, …) : T_OUTPUT_PROCESSING_MIN&lt; </a:t>
            </a:r>
            <a:r>
              <a:rPr lang="fr-BE" sz="1000" b="1" dirty="0"/>
              <a:t>T_OUTPUT_PROCESSING</a:t>
            </a:r>
            <a:r>
              <a:rPr lang="fr-BE" sz="1000" b="1" dirty="0" smtClean="0"/>
              <a:t> &lt; T_OUTPUT_PROCESSING_MAX</a:t>
            </a:r>
            <a:endParaRPr lang="fr-BE" sz="1000" b="1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388878" y="1502786"/>
            <a:ext cx="0" cy="4860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88878" y="1988840"/>
            <a:ext cx="1065768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 44"/>
          <p:cNvSpPr/>
          <p:nvPr/>
        </p:nvSpPr>
        <p:spPr>
          <a:xfrm>
            <a:off x="384695" y="2384884"/>
            <a:ext cx="350239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1454646" y="2024844"/>
            <a:ext cx="0" cy="714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45" idx="3"/>
          </p:cNvCxnSpPr>
          <p:nvPr/>
        </p:nvCxnSpPr>
        <p:spPr>
          <a:xfrm>
            <a:off x="3887089" y="2420888"/>
            <a:ext cx="835" cy="317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9512" y="943899"/>
            <a:ext cx="9252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Input_I1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4025215" y="2944156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b="1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fr-BE" sz="1000" b="1" dirty="0" err="1" smtClean="0">
                <a:solidFill>
                  <a:srgbClr val="FF0000"/>
                </a:solidFill>
              </a:rPr>
              <a:t>treatment</a:t>
            </a:r>
            <a:endParaRPr lang="fr-BE" sz="1000" b="1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61998" y="1742619"/>
            <a:ext cx="2824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 acquisition (T_INPUT_I1_ACQUISITION_MIN)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135892" y="2129549"/>
            <a:ext cx="2850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 acquisition</a:t>
            </a:r>
            <a:r>
              <a:rPr lang="fr-BE" sz="1000" dirty="0">
                <a:solidFill>
                  <a:srgbClr val="FF0000"/>
                </a:solidFill>
              </a:rPr>
              <a:t> (</a:t>
            </a:r>
            <a:r>
              <a:rPr lang="fr-BE" sz="1000" dirty="0" smtClean="0">
                <a:solidFill>
                  <a:srgbClr val="FF0000"/>
                </a:solidFill>
              </a:rPr>
              <a:t>T_INPUT_I1_ACQUISITION_MAX)</a:t>
            </a:r>
            <a:endParaRPr lang="fr-BE" sz="1000" dirty="0">
              <a:solidFill>
                <a:srgbClr val="FF0000"/>
              </a:solidFill>
            </a:endParaRPr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7098716" y="2913401"/>
            <a:ext cx="1793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246947" y="3500438"/>
            <a:ext cx="9129" cy="43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246947" y="3933056"/>
            <a:ext cx="1104419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/>
          <p:cNvSpPr/>
          <p:nvPr/>
        </p:nvSpPr>
        <p:spPr>
          <a:xfrm>
            <a:off x="5295482" y="4365104"/>
            <a:ext cx="350239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4" name="Connecteur droit avec flèche 63"/>
          <p:cNvCxnSpPr>
            <a:stCxn id="61" idx="3"/>
          </p:cNvCxnSpPr>
          <p:nvPr/>
        </p:nvCxnSpPr>
        <p:spPr>
          <a:xfrm>
            <a:off x="6351366" y="3969060"/>
            <a:ext cx="0" cy="828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2" idx="3"/>
          </p:cNvCxnSpPr>
          <p:nvPr/>
        </p:nvCxnSpPr>
        <p:spPr>
          <a:xfrm>
            <a:off x="8797876" y="4401108"/>
            <a:ext cx="0" cy="3960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8221863" y="4796051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Output_O1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904466" y="4806681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Output_O1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88878" y="584491"/>
            <a:ext cx="2836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(</a:t>
            </a:r>
            <a:r>
              <a:rPr lang="fr-BE" sz="1200" u="sng" dirty="0" smtClean="0"/>
              <a:t>in case of application </a:t>
            </a:r>
            <a:r>
              <a:rPr lang="fr-BE" sz="1200" u="sng" dirty="0" err="1" smtClean="0"/>
              <a:t>treatment</a:t>
            </a:r>
            <a:r>
              <a:rPr lang="fr-BE" sz="1200" u="sng" dirty="0" smtClean="0"/>
              <a:t> </a:t>
            </a:r>
            <a:r>
              <a:rPr lang="fr-BE" sz="1200" u="sng" dirty="0" err="1" smtClean="0"/>
              <a:t>at</a:t>
            </a:r>
            <a:r>
              <a:rPr lang="fr-BE" sz="1200" u="sng" dirty="0" smtClean="0"/>
              <a:t> cycle i</a:t>
            </a:r>
            <a:r>
              <a:rPr lang="fr-BE" sz="1200" dirty="0" smtClean="0"/>
              <a:t>)</a:t>
            </a:r>
            <a:endParaRPr lang="fr-BE" sz="1200" dirty="0"/>
          </a:p>
        </p:txBody>
      </p:sp>
      <p:sp>
        <p:nvSpPr>
          <p:cNvPr id="74" name="Bulle ronde 73"/>
          <p:cNvSpPr/>
          <p:nvPr/>
        </p:nvSpPr>
        <p:spPr>
          <a:xfrm>
            <a:off x="4137851" y="728456"/>
            <a:ext cx="1733155" cy="798720"/>
          </a:xfrm>
          <a:prstGeom prst="wedgeEllipseCallout">
            <a:avLst>
              <a:gd name="adj1" fmla="val -77520"/>
              <a:gd name="adj2" fmla="val 4726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rgbClr val="FF0000"/>
                </a:solidFill>
              </a:rPr>
              <a:t>Can </a:t>
            </a:r>
            <a:r>
              <a:rPr lang="fr-BE" sz="900" dirty="0" err="1" smtClean="0">
                <a:solidFill>
                  <a:srgbClr val="FF0000"/>
                </a:solidFill>
              </a:rPr>
              <a:t>be</a:t>
            </a:r>
            <a:r>
              <a:rPr lang="fr-BE" sz="900" dirty="0" smtClean="0">
                <a:solidFill>
                  <a:srgbClr val="FF0000"/>
                </a:solidFill>
              </a:rPr>
              <a:t> more </a:t>
            </a:r>
            <a:r>
              <a:rPr lang="fr-BE" sz="900" dirty="0" err="1" smtClean="0">
                <a:solidFill>
                  <a:srgbClr val="FF0000"/>
                </a:solidFill>
              </a:rPr>
              <a:t>than</a:t>
            </a:r>
            <a:r>
              <a:rPr lang="fr-BE" sz="900" dirty="0" smtClean="0">
                <a:solidFill>
                  <a:srgbClr val="FF0000"/>
                </a:solidFill>
              </a:rPr>
              <a:t> 1 cycle !!!</a:t>
            </a:r>
          </a:p>
          <a:p>
            <a:pPr algn="ctr"/>
            <a:r>
              <a:rPr lang="fr-BE" sz="900" dirty="0" smtClean="0">
                <a:solidFill>
                  <a:srgbClr val="FF0000"/>
                </a:solidFill>
              </a:rPr>
              <a:t>Cycle </a:t>
            </a:r>
            <a:r>
              <a:rPr lang="fr-BE" sz="900" dirty="0" err="1" smtClean="0">
                <a:solidFill>
                  <a:srgbClr val="FF0000"/>
                </a:solidFill>
              </a:rPr>
              <a:t>independant</a:t>
            </a:r>
            <a:r>
              <a:rPr lang="fr-BE" sz="900" dirty="0" smtClean="0">
                <a:solidFill>
                  <a:srgbClr val="FF0000"/>
                </a:solidFill>
              </a:rPr>
              <a:t>.</a:t>
            </a:r>
            <a:endParaRPr lang="fr-BE" sz="900" dirty="0">
              <a:solidFill>
                <a:srgbClr val="FF0000"/>
              </a:solidFill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1454646" y="1527176"/>
            <a:ext cx="2406395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158250" y="3686541"/>
            <a:ext cx="3046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 </a:t>
            </a:r>
            <a:r>
              <a:rPr lang="fr-BE" sz="1000" dirty="0" err="1" smtClean="0">
                <a:solidFill>
                  <a:srgbClr val="FF0000"/>
                </a:solidFill>
              </a:rPr>
              <a:t>processing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  <a:r>
              <a:rPr lang="fr-BE" sz="1000" dirty="0">
                <a:solidFill>
                  <a:srgbClr val="FF0000"/>
                </a:solidFill>
              </a:rPr>
              <a:t>(</a:t>
            </a:r>
            <a:r>
              <a:rPr lang="fr-BE" sz="1000" dirty="0" smtClean="0">
                <a:solidFill>
                  <a:srgbClr val="FF0000"/>
                </a:solidFill>
              </a:rPr>
              <a:t>T_OUTPUT_O1_PROCESSING_MIN)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78" name="Bulle ronde 77"/>
          <p:cNvSpPr/>
          <p:nvPr/>
        </p:nvSpPr>
        <p:spPr>
          <a:xfrm>
            <a:off x="7280521" y="5395006"/>
            <a:ext cx="1733155" cy="798720"/>
          </a:xfrm>
          <a:prstGeom prst="wedgeEllipseCallout">
            <a:avLst>
              <a:gd name="adj1" fmla="val -16171"/>
              <a:gd name="adj2" fmla="val -14842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rgbClr val="FF0000"/>
                </a:solidFill>
              </a:rPr>
              <a:t>Can </a:t>
            </a:r>
            <a:r>
              <a:rPr lang="fr-BE" sz="900" dirty="0" err="1" smtClean="0">
                <a:solidFill>
                  <a:srgbClr val="FF0000"/>
                </a:solidFill>
              </a:rPr>
              <a:t>be</a:t>
            </a:r>
            <a:r>
              <a:rPr lang="fr-BE" sz="900" dirty="0" smtClean="0">
                <a:solidFill>
                  <a:srgbClr val="FF0000"/>
                </a:solidFill>
              </a:rPr>
              <a:t> more </a:t>
            </a:r>
            <a:r>
              <a:rPr lang="fr-BE" sz="900" dirty="0" err="1" smtClean="0">
                <a:solidFill>
                  <a:srgbClr val="FF0000"/>
                </a:solidFill>
              </a:rPr>
              <a:t>than</a:t>
            </a:r>
            <a:r>
              <a:rPr lang="fr-BE" sz="900" dirty="0" smtClean="0">
                <a:solidFill>
                  <a:srgbClr val="FF0000"/>
                </a:solidFill>
              </a:rPr>
              <a:t> 1 cycle !!!</a:t>
            </a:r>
          </a:p>
          <a:p>
            <a:pPr algn="ctr"/>
            <a:r>
              <a:rPr lang="fr-BE" sz="900" dirty="0" smtClean="0">
                <a:solidFill>
                  <a:srgbClr val="FF0000"/>
                </a:solidFill>
              </a:rPr>
              <a:t>Cycle </a:t>
            </a:r>
            <a:r>
              <a:rPr lang="fr-BE" sz="900" dirty="0" err="1" smtClean="0">
                <a:solidFill>
                  <a:srgbClr val="FF0000"/>
                </a:solidFill>
              </a:rPr>
              <a:t>independant</a:t>
            </a:r>
            <a:r>
              <a:rPr lang="fr-BE" sz="900" dirty="0" smtClean="0">
                <a:solidFill>
                  <a:srgbClr val="FF0000"/>
                </a:solidFill>
              </a:rPr>
              <a:t>.</a:t>
            </a:r>
            <a:endParaRPr lang="fr-BE" sz="900" dirty="0">
              <a:solidFill>
                <a:srgbClr val="FF0000"/>
              </a:solidFill>
            </a:endParaRPr>
          </a:p>
        </p:txBody>
      </p:sp>
      <p:cxnSp>
        <p:nvCxnSpPr>
          <p:cNvPr id="80" name="Connecteur droit 79"/>
          <p:cNvCxnSpPr/>
          <p:nvPr/>
        </p:nvCxnSpPr>
        <p:spPr>
          <a:xfrm>
            <a:off x="6351366" y="4599684"/>
            <a:ext cx="2446510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5593935" y="4144561"/>
            <a:ext cx="3046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 </a:t>
            </a:r>
            <a:r>
              <a:rPr lang="fr-BE" sz="1000" dirty="0" err="1" smtClean="0">
                <a:solidFill>
                  <a:srgbClr val="FF0000"/>
                </a:solidFill>
              </a:rPr>
              <a:t>processing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  <a:r>
              <a:rPr lang="fr-BE" sz="1000" dirty="0">
                <a:solidFill>
                  <a:srgbClr val="FF0000"/>
                </a:solidFill>
              </a:rPr>
              <a:t>(</a:t>
            </a:r>
            <a:r>
              <a:rPr lang="fr-BE" sz="1000" dirty="0" smtClean="0">
                <a:solidFill>
                  <a:srgbClr val="FF0000"/>
                </a:solidFill>
              </a:rPr>
              <a:t>T_OUTPUT_O1_PROCESSING_MAX)</a:t>
            </a:r>
            <a:endParaRPr lang="fr-BE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7504" y="2738886"/>
            <a:ext cx="8856984" cy="10150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ZoneTexte 11"/>
          <p:cNvSpPr txBox="1"/>
          <p:nvPr/>
        </p:nvSpPr>
        <p:spPr>
          <a:xfrm>
            <a:off x="388878" y="220625"/>
            <a:ext cx="60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err="1" smtClean="0"/>
              <a:t>Peripherals</a:t>
            </a:r>
            <a:r>
              <a:rPr lang="fr-BE" sz="2400" u="sng" dirty="0" smtClean="0"/>
              <a:t> + CORE </a:t>
            </a:r>
            <a:r>
              <a:rPr lang="fr-BE" sz="2400" u="sng" dirty="0" err="1" smtClean="0"/>
              <a:t>processing</a:t>
            </a:r>
            <a:r>
              <a:rPr lang="fr-BE" sz="2400" u="sng" dirty="0" smtClean="0"/>
              <a:t> Unit; </a:t>
            </a:r>
            <a:r>
              <a:rPr lang="fr-BE" sz="2400" u="sng" dirty="0" err="1" smtClean="0"/>
              <a:t>other</a:t>
            </a:r>
            <a:r>
              <a:rPr lang="fr-BE" sz="2400" u="sng" dirty="0" smtClean="0"/>
              <a:t> </a:t>
            </a:r>
            <a:r>
              <a:rPr lang="fr-BE" sz="2400" u="sng" dirty="0" err="1" smtClean="0"/>
              <a:t>view</a:t>
            </a:r>
            <a:endParaRPr lang="fr-BE" sz="2400" u="sng" dirty="0"/>
          </a:p>
        </p:txBody>
      </p:sp>
      <p:sp>
        <p:nvSpPr>
          <p:cNvPr id="13" name="Rectangle 12"/>
          <p:cNvSpPr/>
          <p:nvPr/>
        </p:nvSpPr>
        <p:spPr>
          <a:xfrm>
            <a:off x="3887924" y="2986269"/>
            <a:ext cx="1368152" cy="315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7140041" y="2986269"/>
            <a:ext cx="776461" cy="315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/>
          <p:cNvSpPr/>
          <p:nvPr/>
        </p:nvSpPr>
        <p:spPr>
          <a:xfrm>
            <a:off x="1493297" y="2986269"/>
            <a:ext cx="1742257" cy="315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ZoneTexte 15"/>
          <p:cNvSpPr txBox="1"/>
          <p:nvPr/>
        </p:nvSpPr>
        <p:spPr>
          <a:xfrm>
            <a:off x="1723112" y="2720990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i-1</a:t>
            </a:r>
            <a:endParaRPr lang="fr-BE" dirty="0"/>
          </a:p>
        </p:txBody>
      </p:sp>
      <p:sp>
        <p:nvSpPr>
          <p:cNvPr id="17" name="ZoneTexte 16"/>
          <p:cNvSpPr txBox="1"/>
          <p:nvPr/>
        </p:nvSpPr>
        <p:spPr>
          <a:xfrm>
            <a:off x="5479878" y="2728735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</a:t>
            </a:r>
            <a:endParaRPr lang="fr-BE" dirty="0"/>
          </a:p>
        </p:txBody>
      </p:sp>
      <p:sp>
        <p:nvSpPr>
          <p:cNvPr id="18" name="ZoneTexte 17"/>
          <p:cNvSpPr txBox="1"/>
          <p:nvPr/>
        </p:nvSpPr>
        <p:spPr>
          <a:xfrm>
            <a:off x="7604900" y="2720990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i+1</a:t>
            </a:r>
            <a:endParaRPr lang="fr-BE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493297" y="3371657"/>
            <a:ext cx="1740719" cy="224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887924" y="3382313"/>
            <a:ext cx="1407558" cy="224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130389" y="3363931"/>
            <a:ext cx="786113" cy="368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919175" y="3409542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05509" y="3409542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116949" y="3409542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454646" y="2913401"/>
            <a:ext cx="2432443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861041" y="2913401"/>
            <a:ext cx="323767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8688679" y="292355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8100" y="5350601"/>
            <a:ext cx="70102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sz="1000" b="1" u="sng" dirty="0" smtClean="0"/>
              <a:t>Constants :</a:t>
            </a:r>
            <a:r>
              <a:rPr lang="fr-BE" sz="1000" b="1" dirty="0" smtClean="0"/>
              <a:t> </a:t>
            </a:r>
            <a:r>
              <a:rPr lang="fr-BE" sz="1000" b="1" dirty="0" smtClean="0"/>
              <a:t>	T_CYCLE_MIN, T_CYCLE_MAX, T_APPLICATION_MIN</a:t>
            </a:r>
            <a:r>
              <a:rPr lang="fr-BE" sz="1000" b="1" dirty="0"/>
              <a:t>, </a:t>
            </a:r>
            <a:r>
              <a:rPr lang="fr-BE" sz="1000" b="1" dirty="0" smtClean="0"/>
              <a:t>T_APPLICATION_MAX;</a:t>
            </a:r>
            <a:r>
              <a:rPr lang="fr-BE" sz="1000" b="1" dirty="0"/>
              <a:t> </a:t>
            </a:r>
            <a:endParaRPr lang="fr-BE" sz="1000" b="1" dirty="0" smtClean="0"/>
          </a:p>
          <a:p>
            <a:r>
              <a:rPr lang="fr-BE" sz="1000" b="1" dirty="0" smtClean="0"/>
              <a:t>		For </a:t>
            </a:r>
            <a:r>
              <a:rPr lang="fr-BE" sz="1000" b="1" dirty="0" err="1"/>
              <a:t>each</a:t>
            </a:r>
            <a:r>
              <a:rPr lang="fr-BE" sz="1000" b="1" dirty="0"/>
              <a:t> INPUT (I1, I2, ….) : T_INPUT_ACQUISITION_MIN, T_INPUT_ACQUISITION_MAX</a:t>
            </a:r>
          </a:p>
          <a:p>
            <a:pPr lvl="1"/>
            <a:r>
              <a:rPr lang="fr-BE" sz="1000" b="1" dirty="0" smtClean="0"/>
              <a:t>		For </a:t>
            </a:r>
            <a:r>
              <a:rPr lang="fr-BE" sz="1000" b="1" dirty="0" err="1"/>
              <a:t>each</a:t>
            </a:r>
            <a:r>
              <a:rPr lang="fr-BE" sz="1000" b="1" dirty="0"/>
              <a:t> OUTPUT (O1, O2, …) : T_OUTPUT_PROCESSING_MIN, T_OUTPUT_PROCESSING_MAX</a:t>
            </a:r>
          </a:p>
          <a:p>
            <a:endParaRPr lang="fr-BE" sz="1000" b="1" dirty="0"/>
          </a:p>
          <a:p>
            <a:r>
              <a:rPr lang="fr-BE" sz="1000" b="1" dirty="0"/>
              <a:t>T_CYCLE_MIN &lt; T_CYCLE &lt; T_CYCLE_MAX</a:t>
            </a:r>
          </a:p>
          <a:p>
            <a:r>
              <a:rPr lang="fr-BE" sz="1000" b="1" dirty="0" smtClean="0"/>
              <a:t>T_APPLICATION_MIN </a:t>
            </a:r>
            <a:r>
              <a:rPr lang="fr-BE" sz="1000" b="1" dirty="0"/>
              <a:t>&lt; T_APPLICATION &lt; </a:t>
            </a:r>
            <a:r>
              <a:rPr lang="fr-BE" sz="1000" b="1" dirty="0" smtClean="0"/>
              <a:t>T_APPLICATION_MAX</a:t>
            </a:r>
          </a:p>
          <a:p>
            <a:r>
              <a:rPr lang="fr-BE" sz="1000" b="1" dirty="0" smtClean="0"/>
              <a:t>For </a:t>
            </a:r>
            <a:r>
              <a:rPr lang="fr-BE" sz="1000" b="1" dirty="0" err="1" smtClean="0"/>
              <a:t>each</a:t>
            </a:r>
            <a:r>
              <a:rPr lang="fr-BE" sz="1000" b="1" dirty="0" smtClean="0"/>
              <a:t> INPUT (I1, I2, ….) : T_INPUT_ACQUISITION_MIN &lt; </a:t>
            </a:r>
            <a:r>
              <a:rPr lang="fr-BE" sz="1000" b="1" dirty="0"/>
              <a:t>T_INPUT_ACQUISITION</a:t>
            </a:r>
            <a:r>
              <a:rPr lang="fr-BE" sz="1000" b="1" dirty="0" smtClean="0"/>
              <a:t> &lt; T_INPUT_ACQUISITION_MAX</a:t>
            </a:r>
          </a:p>
          <a:p>
            <a:r>
              <a:rPr lang="fr-BE" sz="1000" b="1" dirty="0"/>
              <a:t>For </a:t>
            </a:r>
            <a:r>
              <a:rPr lang="fr-BE" sz="1000" b="1" dirty="0" err="1"/>
              <a:t>each</a:t>
            </a:r>
            <a:r>
              <a:rPr lang="fr-BE" sz="1000" b="1" dirty="0"/>
              <a:t> </a:t>
            </a:r>
            <a:r>
              <a:rPr lang="fr-BE" sz="1000" b="1" dirty="0" smtClean="0"/>
              <a:t>OUTPUT (O1, O2, …) : T_OUTPUT_PROCESSING_MIN&lt; </a:t>
            </a:r>
            <a:r>
              <a:rPr lang="fr-BE" sz="1000" b="1" dirty="0"/>
              <a:t>T_OUTPUT_PROCESSING</a:t>
            </a:r>
            <a:r>
              <a:rPr lang="fr-BE" sz="1000" b="1" dirty="0" smtClean="0"/>
              <a:t> &lt; T_OUTPUT_PROCESSING_MAX</a:t>
            </a:r>
            <a:endParaRPr lang="fr-BE" sz="1000" b="1" dirty="0"/>
          </a:p>
        </p:txBody>
      </p:sp>
      <p:cxnSp>
        <p:nvCxnSpPr>
          <p:cNvPr id="29" name="Connecteur droit avec flèche 28"/>
          <p:cNvCxnSpPr>
            <a:endCxn id="31" idx="1"/>
          </p:cNvCxnSpPr>
          <p:nvPr/>
        </p:nvCxnSpPr>
        <p:spPr>
          <a:xfrm flipH="1">
            <a:off x="384695" y="1502786"/>
            <a:ext cx="4183" cy="918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59833" y="1816700"/>
            <a:ext cx="828092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Rectangle 30"/>
          <p:cNvSpPr/>
          <p:nvPr/>
        </p:nvSpPr>
        <p:spPr>
          <a:xfrm>
            <a:off x="384695" y="2384884"/>
            <a:ext cx="350239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887089" y="1781817"/>
            <a:ext cx="835" cy="946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79512" y="943899"/>
            <a:ext cx="9252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Input_I1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025215" y="2944156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b="1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fr-BE" sz="1000" b="1" dirty="0" err="1" smtClean="0">
                <a:solidFill>
                  <a:srgbClr val="FF0000"/>
                </a:solidFill>
              </a:rPr>
              <a:t>treatment</a:t>
            </a:r>
            <a:endParaRPr lang="fr-BE" sz="1000" b="1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179297" y="1581614"/>
            <a:ext cx="2824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 acquisition (T_INPUT_I1_ACQUISITION_MIN)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38426" y="2129549"/>
            <a:ext cx="2850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 acquisition</a:t>
            </a:r>
            <a:r>
              <a:rPr lang="fr-BE" sz="1000" dirty="0">
                <a:solidFill>
                  <a:srgbClr val="FF0000"/>
                </a:solidFill>
              </a:rPr>
              <a:t> (</a:t>
            </a:r>
            <a:r>
              <a:rPr lang="fr-BE" sz="1000" dirty="0" smtClean="0">
                <a:solidFill>
                  <a:srgbClr val="FF0000"/>
                </a:solidFill>
              </a:rPr>
              <a:t>T_INPUT_I1_ACQUISITION_MAX)</a:t>
            </a:r>
            <a:endParaRPr lang="fr-BE" sz="1000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H="1">
            <a:off x="7098716" y="2913401"/>
            <a:ext cx="1793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246947" y="3500438"/>
            <a:ext cx="9129" cy="43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46947" y="3933056"/>
            <a:ext cx="1104419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Rectangle 40"/>
          <p:cNvSpPr/>
          <p:nvPr/>
        </p:nvSpPr>
        <p:spPr>
          <a:xfrm>
            <a:off x="5295482" y="4365104"/>
            <a:ext cx="350239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2" name="Connecteur droit avec flèche 41"/>
          <p:cNvCxnSpPr>
            <a:stCxn id="40" idx="3"/>
          </p:cNvCxnSpPr>
          <p:nvPr/>
        </p:nvCxnSpPr>
        <p:spPr>
          <a:xfrm>
            <a:off x="6351366" y="3969060"/>
            <a:ext cx="0" cy="828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1" idx="3"/>
          </p:cNvCxnSpPr>
          <p:nvPr/>
        </p:nvCxnSpPr>
        <p:spPr>
          <a:xfrm>
            <a:off x="8797876" y="4401108"/>
            <a:ext cx="0" cy="3960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221863" y="4869160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Output_O1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904466" y="4806681"/>
            <a:ext cx="934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Output_O1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88878" y="584491"/>
            <a:ext cx="2836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(</a:t>
            </a:r>
            <a:r>
              <a:rPr lang="fr-BE" sz="1200" u="sng" dirty="0" smtClean="0"/>
              <a:t>in case of application </a:t>
            </a:r>
            <a:r>
              <a:rPr lang="fr-BE" sz="1200" u="sng" dirty="0" err="1" smtClean="0"/>
              <a:t>treatment</a:t>
            </a:r>
            <a:r>
              <a:rPr lang="fr-BE" sz="1200" u="sng" dirty="0" smtClean="0"/>
              <a:t> </a:t>
            </a:r>
            <a:r>
              <a:rPr lang="fr-BE" sz="1200" u="sng" dirty="0" err="1" smtClean="0"/>
              <a:t>at</a:t>
            </a:r>
            <a:r>
              <a:rPr lang="fr-BE" sz="1200" u="sng" dirty="0" smtClean="0"/>
              <a:t> cycle i</a:t>
            </a:r>
            <a:r>
              <a:rPr lang="fr-BE" sz="1200" dirty="0" smtClean="0"/>
              <a:t>)</a:t>
            </a:r>
            <a:endParaRPr lang="fr-BE" sz="1200" dirty="0"/>
          </a:p>
        </p:txBody>
      </p:sp>
      <p:sp>
        <p:nvSpPr>
          <p:cNvPr id="47" name="Bulle ronde 46"/>
          <p:cNvSpPr/>
          <p:nvPr/>
        </p:nvSpPr>
        <p:spPr>
          <a:xfrm>
            <a:off x="4137851" y="728456"/>
            <a:ext cx="1733155" cy="798720"/>
          </a:xfrm>
          <a:prstGeom prst="wedgeEllipseCallout">
            <a:avLst>
              <a:gd name="adj1" fmla="val -137028"/>
              <a:gd name="adj2" fmla="val 57911"/>
            </a:avLst>
          </a:prstGeom>
          <a:ln w="31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rgbClr val="FF0000"/>
                </a:solidFill>
              </a:rPr>
              <a:t>Can </a:t>
            </a:r>
            <a:r>
              <a:rPr lang="fr-BE" sz="900" dirty="0" err="1" smtClean="0">
                <a:solidFill>
                  <a:srgbClr val="FF0000"/>
                </a:solidFill>
              </a:rPr>
              <a:t>be</a:t>
            </a:r>
            <a:r>
              <a:rPr lang="fr-BE" sz="900" dirty="0" smtClean="0">
                <a:solidFill>
                  <a:srgbClr val="FF0000"/>
                </a:solidFill>
              </a:rPr>
              <a:t> more </a:t>
            </a:r>
            <a:r>
              <a:rPr lang="fr-BE" sz="900" dirty="0" err="1" smtClean="0">
                <a:solidFill>
                  <a:srgbClr val="FF0000"/>
                </a:solidFill>
              </a:rPr>
              <a:t>than</a:t>
            </a:r>
            <a:r>
              <a:rPr lang="fr-BE" sz="900" dirty="0" smtClean="0">
                <a:solidFill>
                  <a:srgbClr val="FF0000"/>
                </a:solidFill>
              </a:rPr>
              <a:t> 1 cycle !!!</a:t>
            </a:r>
          </a:p>
          <a:p>
            <a:pPr algn="ctr"/>
            <a:r>
              <a:rPr lang="fr-BE" sz="900" dirty="0" smtClean="0">
                <a:solidFill>
                  <a:srgbClr val="FF0000"/>
                </a:solidFill>
              </a:rPr>
              <a:t>Cycle </a:t>
            </a:r>
            <a:r>
              <a:rPr lang="fr-BE" sz="900" dirty="0" err="1" smtClean="0">
                <a:solidFill>
                  <a:srgbClr val="FF0000"/>
                </a:solidFill>
              </a:rPr>
              <a:t>independant</a:t>
            </a:r>
            <a:r>
              <a:rPr lang="fr-BE" sz="900" dirty="0" smtClean="0">
                <a:solidFill>
                  <a:srgbClr val="FF0000"/>
                </a:solidFill>
              </a:rPr>
              <a:t>.</a:t>
            </a:r>
            <a:endParaRPr lang="fr-BE" sz="900" dirty="0">
              <a:solidFill>
                <a:srgbClr val="FF0000"/>
              </a:solidFill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384695" y="1587174"/>
            <a:ext cx="2655796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158250" y="3686541"/>
            <a:ext cx="3046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 </a:t>
            </a:r>
            <a:r>
              <a:rPr lang="fr-BE" sz="1000" dirty="0" err="1" smtClean="0">
                <a:solidFill>
                  <a:srgbClr val="FF0000"/>
                </a:solidFill>
              </a:rPr>
              <a:t>processing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  <a:r>
              <a:rPr lang="fr-BE" sz="1000" dirty="0">
                <a:solidFill>
                  <a:srgbClr val="FF0000"/>
                </a:solidFill>
              </a:rPr>
              <a:t>(</a:t>
            </a:r>
            <a:r>
              <a:rPr lang="fr-BE" sz="1000" dirty="0" smtClean="0">
                <a:solidFill>
                  <a:srgbClr val="FF0000"/>
                </a:solidFill>
              </a:rPr>
              <a:t>T_OUTPUT_O1_PROCESSING_MIN)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50" name="Bulle ronde 49"/>
          <p:cNvSpPr/>
          <p:nvPr/>
        </p:nvSpPr>
        <p:spPr>
          <a:xfrm>
            <a:off x="7046679" y="5423158"/>
            <a:ext cx="1733155" cy="798720"/>
          </a:xfrm>
          <a:prstGeom prst="wedgeEllipseCallout">
            <a:avLst>
              <a:gd name="adj1" fmla="val -27214"/>
              <a:gd name="adj2" fmla="val -148426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rgbClr val="FF0000"/>
                </a:solidFill>
              </a:rPr>
              <a:t>Can </a:t>
            </a:r>
            <a:r>
              <a:rPr lang="fr-BE" sz="900" dirty="0" err="1" smtClean="0">
                <a:solidFill>
                  <a:srgbClr val="FF0000"/>
                </a:solidFill>
              </a:rPr>
              <a:t>be</a:t>
            </a:r>
            <a:r>
              <a:rPr lang="fr-BE" sz="900" dirty="0" smtClean="0">
                <a:solidFill>
                  <a:srgbClr val="FF0000"/>
                </a:solidFill>
              </a:rPr>
              <a:t> more </a:t>
            </a:r>
            <a:r>
              <a:rPr lang="fr-BE" sz="900" dirty="0" err="1" smtClean="0">
                <a:solidFill>
                  <a:srgbClr val="FF0000"/>
                </a:solidFill>
              </a:rPr>
              <a:t>than</a:t>
            </a:r>
            <a:r>
              <a:rPr lang="fr-BE" sz="900" dirty="0" smtClean="0">
                <a:solidFill>
                  <a:srgbClr val="FF0000"/>
                </a:solidFill>
              </a:rPr>
              <a:t> 1 cycle !!!</a:t>
            </a:r>
          </a:p>
          <a:p>
            <a:pPr algn="ctr"/>
            <a:r>
              <a:rPr lang="fr-BE" sz="900" dirty="0" smtClean="0">
                <a:solidFill>
                  <a:srgbClr val="FF0000"/>
                </a:solidFill>
              </a:rPr>
              <a:t>Cycle </a:t>
            </a:r>
            <a:r>
              <a:rPr lang="fr-BE" sz="900" dirty="0" err="1" smtClean="0">
                <a:solidFill>
                  <a:srgbClr val="FF0000"/>
                </a:solidFill>
              </a:rPr>
              <a:t>independant</a:t>
            </a:r>
            <a:r>
              <a:rPr lang="fr-BE" sz="900" dirty="0" smtClean="0">
                <a:solidFill>
                  <a:srgbClr val="FF0000"/>
                </a:solidFill>
              </a:rPr>
              <a:t>.</a:t>
            </a:r>
            <a:endParaRPr lang="fr-BE" sz="900" dirty="0">
              <a:solidFill>
                <a:srgbClr val="FF0000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>
            <a:off x="6331843" y="4599130"/>
            <a:ext cx="2466033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593935" y="4144561"/>
            <a:ext cx="3046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Output </a:t>
            </a:r>
            <a:r>
              <a:rPr lang="fr-BE" sz="1000" dirty="0" err="1" smtClean="0">
                <a:solidFill>
                  <a:srgbClr val="FF0000"/>
                </a:solidFill>
              </a:rPr>
              <a:t>processing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  <a:r>
              <a:rPr lang="fr-BE" sz="1000" dirty="0">
                <a:solidFill>
                  <a:srgbClr val="FF0000"/>
                </a:solidFill>
              </a:rPr>
              <a:t>(</a:t>
            </a:r>
            <a:r>
              <a:rPr lang="fr-BE" sz="1000" dirty="0" smtClean="0">
                <a:solidFill>
                  <a:srgbClr val="FF0000"/>
                </a:solidFill>
              </a:rPr>
              <a:t>T_OUTPUT_O1_PROCESSING_MAX)</a:t>
            </a:r>
            <a:endParaRPr lang="fr-BE" sz="1000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670867" y="861490"/>
            <a:ext cx="9252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>
                <a:solidFill>
                  <a:srgbClr val="FF0000"/>
                </a:solidFill>
              </a:rPr>
              <a:t>Input_I1 </a:t>
            </a:r>
            <a:r>
              <a:rPr lang="fr-BE" sz="1000" dirty="0" err="1" smtClean="0">
                <a:solidFill>
                  <a:srgbClr val="FF0000"/>
                </a:solidFill>
              </a:rPr>
              <a:t>at</a:t>
            </a:r>
            <a:r>
              <a:rPr lang="fr-BE" sz="1000" dirty="0">
                <a:solidFill>
                  <a:srgbClr val="FF0000"/>
                </a:solidFill>
              </a:rPr>
              <a:t> </a:t>
            </a:r>
            <a:endParaRPr lang="fr-BE" sz="1000" dirty="0" smtClean="0">
              <a:solidFill>
                <a:srgbClr val="FF0000"/>
              </a:solidFill>
            </a:endParaRPr>
          </a:p>
          <a:p>
            <a:r>
              <a:rPr lang="fr-BE" sz="1000" dirty="0" smtClean="0">
                <a:solidFill>
                  <a:srgbClr val="FF0000"/>
                </a:solidFill>
              </a:rPr>
              <a:t>ETCS </a:t>
            </a:r>
            <a:r>
              <a:rPr lang="fr-BE" sz="1000" dirty="0" err="1" smtClean="0">
                <a:solidFill>
                  <a:srgbClr val="FF0000"/>
                </a:solidFill>
              </a:rPr>
              <a:t>external</a:t>
            </a:r>
            <a:r>
              <a:rPr lang="fr-BE" sz="1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BE" sz="1000" dirty="0" smtClean="0">
                <a:solidFill>
                  <a:srgbClr val="FF0000"/>
                </a:solidFill>
              </a:rPr>
              <a:t>interface</a:t>
            </a:r>
            <a:endParaRPr lang="fr-BE" sz="1000" dirty="0">
              <a:solidFill>
                <a:srgbClr val="FF0000"/>
              </a:solidFill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H="1">
            <a:off x="3040491" y="1357649"/>
            <a:ext cx="4184" cy="4590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848871" cy="547260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88878" y="220625"/>
            <a:ext cx="436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err="1" smtClean="0"/>
              <a:t>Providing</a:t>
            </a:r>
            <a:r>
              <a:rPr lang="fr-BE" sz="2400" u="sng" dirty="0" smtClean="0"/>
              <a:t> TIME to the Application</a:t>
            </a:r>
            <a:endParaRPr lang="fr-BE" sz="2400" u="sng" dirty="0"/>
          </a:p>
        </p:txBody>
      </p:sp>
    </p:spTree>
    <p:extLst>
      <p:ext uri="{BB962C8B-B14F-4D97-AF65-F5344CB8AC3E}">
        <p14:creationId xmlns:p14="http://schemas.microsoft.com/office/powerpoint/2010/main" val="24252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1944" y="260497"/>
            <a:ext cx="537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Time, MMU &amp; Balise : Putting all </a:t>
            </a:r>
            <a:r>
              <a:rPr lang="fr-BE" sz="2400" u="sng" dirty="0" err="1" smtClean="0"/>
              <a:t>together</a:t>
            </a:r>
            <a:endParaRPr lang="fr-BE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380302" y="3861048"/>
            <a:ext cx="472597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000" dirty="0" smtClean="0"/>
              <a:t>Balise </a:t>
            </a:r>
            <a:r>
              <a:rPr lang="fr-BE" sz="1000" dirty="0" err="1" smtClean="0"/>
              <a:t>telegram</a:t>
            </a:r>
            <a:endParaRPr lang="fr-BE" sz="1000" dirty="0" smtClean="0"/>
          </a:p>
          <a:p>
            <a:endParaRPr lang="fr-BE" sz="1000" dirty="0" smtClean="0"/>
          </a:p>
          <a:p>
            <a:r>
              <a:rPr lang="fr-BE" sz="1000" dirty="0" smtClean="0"/>
              <a:t>Balise Center </a:t>
            </a:r>
            <a:r>
              <a:rPr lang="fr-BE" sz="1000" dirty="0" err="1" smtClean="0"/>
              <a:t>Timestamp</a:t>
            </a:r>
            <a:r>
              <a:rPr lang="fr-BE" sz="1000" dirty="0" smtClean="0"/>
              <a:t> (Time </a:t>
            </a:r>
            <a:r>
              <a:rPr lang="fr-BE" sz="1000" dirty="0" err="1" smtClean="0"/>
              <a:t>when</a:t>
            </a:r>
            <a:r>
              <a:rPr lang="fr-BE" sz="1000" dirty="0" smtClean="0"/>
              <a:t> the train </a:t>
            </a:r>
            <a:r>
              <a:rPr lang="fr-BE" sz="1000" dirty="0" err="1" smtClean="0"/>
              <a:t>antenna</a:t>
            </a:r>
            <a:r>
              <a:rPr lang="fr-BE" sz="1000" dirty="0" smtClean="0"/>
              <a:t> </a:t>
            </a:r>
            <a:r>
              <a:rPr lang="fr-BE" sz="1000" dirty="0" err="1" smtClean="0"/>
              <a:t>passed</a:t>
            </a:r>
            <a:r>
              <a:rPr lang="fr-BE" sz="1000" dirty="0" smtClean="0"/>
              <a:t> the center of the balise)</a:t>
            </a:r>
            <a:endParaRPr lang="fr-BE" sz="1000" dirty="0"/>
          </a:p>
          <a:p>
            <a:r>
              <a:rPr lang="fr-BE" sz="1000" dirty="0" smtClean="0"/>
              <a:t>Balise Center </a:t>
            </a:r>
            <a:r>
              <a:rPr lang="fr-BE" sz="1000" dirty="0" err="1" smtClean="0"/>
              <a:t>Odo_stamp</a:t>
            </a:r>
            <a:r>
              <a:rPr lang="fr-BE" sz="1000" dirty="0" smtClean="0"/>
              <a:t> (position) minimum, maximum, nominal</a:t>
            </a:r>
          </a:p>
          <a:p>
            <a:endParaRPr lang="fr-BE" sz="1000" dirty="0" smtClean="0"/>
          </a:p>
          <a:p>
            <a:r>
              <a:rPr lang="fr-BE" sz="1000" dirty="0" smtClean="0"/>
              <a:t>Max </a:t>
            </a:r>
            <a:r>
              <a:rPr lang="fr-BE" sz="1000" dirty="0" err="1" smtClean="0"/>
              <a:t>error</a:t>
            </a:r>
            <a:r>
              <a:rPr lang="fr-BE" sz="1000" dirty="0" smtClean="0"/>
              <a:t> on Balise center position </a:t>
            </a:r>
            <a:r>
              <a:rPr lang="fr-BE" sz="1000" dirty="0" err="1" smtClean="0"/>
              <a:t>detection</a:t>
            </a:r>
            <a:r>
              <a:rPr lang="fr-BE" sz="1000" dirty="0" smtClean="0"/>
              <a:t> </a:t>
            </a:r>
            <a:r>
              <a:rPr lang="fr-BE" sz="1000" dirty="0" smtClean="0"/>
              <a:t>(</a:t>
            </a:r>
            <a:r>
              <a:rPr lang="fr-BE" sz="1000" i="1" dirty="0" smtClean="0"/>
              <a:t>constant = </a:t>
            </a:r>
            <a:r>
              <a:rPr lang="fr-BE" sz="1000" i="1" dirty="0" smtClean="0"/>
              <a:t>1m</a:t>
            </a:r>
            <a:r>
              <a:rPr lang="fr-BE" sz="1000" dirty="0" smtClean="0"/>
              <a:t>)</a:t>
            </a:r>
          </a:p>
          <a:p>
            <a:endParaRPr lang="fr-BE" sz="1000" dirty="0" smtClean="0"/>
          </a:p>
          <a:p>
            <a:r>
              <a:rPr lang="fr-BE" sz="1000" i="1" dirty="0" err="1" smtClean="0"/>
              <a:t>T_Balise_input_acquisition_min</a:t>
            </a:r>
            <a:r>
              <a:rPr lang="fr-BE" sz="1000" i="1" dirty="0" smtClean="0"/>
              <a:t> </a:t>
            </a:r>
            <a:r>
              <a:rPr lang="fr-BE" sz="1000" i="1" dirty="0"/>
              <a:t>(constant)</a:t>
            </a:r>
            <a:endParaRPr lang="fr-BE" sz="1000" i="1" dirty="0" smtClean="0"/>
          </a:p>
          <a:p>
            <a:r>
              <a:rPr lang="fr-BE" sz="1000" i="1" dirty="0" err="1" smtClean="0"/>
              <a:t>T_Balise_input_acquisition_max</a:t>
            </a:r>
            <a:r>
              <a:rPr lang="fr-BE" sz="1000" i="1" dirty="0" smtClean="0"/>
              <a:t> </a:t>
            </a:r>
            <a:r>
              <a:rPr lang="fr-BE" sz="1000" i="1" dirty="0"/>
              <a:t>(constant)</a:t>
            </a:r>
            <a:endParaRPr lang="fr-BE" sz="10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420926" y="1628800"/>
            <a:ext cx="2367956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000" dirty="0" smtClean="0"/>
              <a:t>ETCS time data for application</a:t>
            </a:r>
          </a:p>
          <a:p>
            <a:endParaRPr lang="fr-BE" sz="1000" dirty="0"/>
          </a:p>
          <a:p>
            <a:r>
              <a:rPr lang="fr-BE" sz="1000" i="1" dirty="0" err="1" smtClean="0"/>
              <a:t>T_Time_input_acquisition_min</a:t>
            </a:r>
            <a:r>
              <a:rPr lang="fr-BE" sz="1000" i="1" dirty="0" smtClean="0"/>
              <a:t> (constant)</a:t>
            </a:r>
            <a:endParaRPr lang="fr-BE" sz="1000" i="1" dirty="0" smtClean="0"/>
          </a:p>
          <a:p>
            <a:r>
              <a:rPr lang="fr-BE" sz="1000" i="1" dirty="0" err="1" smtClean="0"/>
              <a:t>T_Time_input_acquisition_max</a:t>
            </a:r>
            <a:r>
              <a:rPr lang="fr-BE" sz="1000" i="1" dirty="0" smtClean="0"/>
              <a:t> </a:t>
            </a:r>
            <a:r>
              <a:rPr lang="fr-BE" sz="1000" i="1" dirty="0"/>
              <a:t>(constant</a:t>
            </a:r>
            <a:r>
              <a:rPr lang="fr-BE" sz="1000" dirty="0"/>
              <a:t>)</a:t>
            </a:r>
            <a:endParaRPr lang="fr-BE" sz="1000" dirty="0"/>
          </a:p>
        </p:txBody>
      </p:sp>
      <p:sp>
        <p:nvSpPr>
          <p:cNvPr id="5" name="ZoneTexte 4"/>
          <p:cNvSpPr txBox="1"/>
          <p:nvPr/>
        </p:nvSpPr>
        <p:spPr>
          <a:xfrm>
            <a:off x="388878" y="2623229"/>
            <a:ext cx="3735318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000" dirty="0" smtClean="0"/>
              <a:t>MMU data (distance, </a:t>
            </a:r>
            <a:r>
              <a:rPr lang="fr-BE" sz="1000" dirty="0" err="1" smtClean="0"/>
              <a:t>speeed</a:t>
            </a:r>
            <a:r>
              <a:rPr lang="fr-BE" sz="1000" dirty="0" smtClean="0"/>
              <a:t>, ..) min, nom, max</a:t>
            </a:r>
          </a:p>
          <a:p>
            <a:r>
              <a:rPr lang="fr-BE" sz="1000" dirty="0" smtClean="0"/>
              <a:t>MMU data </a:t>
            </a:r>
            <a:r>
              <a:rPr lang="fr-BE" sz="1000" dirty="0" err="1" smtClean="0"/>
              <a:t>Timestamp</a:t>
            </a:r>
            <a:r>
              <a:rPr lang="fr-BE" sz="1000" dirty="0" smtClean="0"/>
              <a:t> (time </a:t>
            </a:r>
            <a:r>
              <a:rPr lang="fr-BE" sz="1000" dirty="0" err="1" smtClean="0"/>
              <a:t>related</a:t>
            </a:r>
            <a:r>
              <a:rPr lang="fr-BE" sz="1000" dirty="0" smtClean="0"/>
              <a:t> to the MMU data computation)</a:t>
            </a:r>
          </a:p>
          <a:p>
            <a:endParaRPr lang="fr-BE" sz="1000" dirty="0"/>
          </a:p>
          <a:p>
            <a:r>
              <a:rPr lang="fr-BE" sz="1000" i="1" dirty="0" err="1" smtClean="0"/>
              <a:t>T_MMU_input_acquisition_min</a:t>
            </a:r>
            <a:r>
              <a:rPr lang="fr-BE" sz="1000" i="1" dirty="0" smtClean="0"/>
              <a:t> </a:t>
            </a:r>
            <a:r>
              <a:rPr lang="fr-BE" sz="1000" i="1" dirty="0"/>
              <a:t>(constant)</a:t>
            </a:r>
            <a:endParaRPr lang="fr-BE" sz="1000" i="1" dirty="0" smtClean="0"/>
          </a:p>
          <a:p>
            <a:r>
              <a:rPr lang="fr-BE" sz="1000" i="1" dirty="0" err="1" smtClean="0"/>
              <a:t>T_MMU_input_acquisition_max</a:t>
            </a:r>
            <a:r>
              <a:rPr lang="fr-BE" sz="1000" i="1" dirty="0" smtClean="0"/>
              <a:t> </a:t>
            </a:r>
            <a:r>
              <a:rPr lang="fr-BE" sz="1000" i="1" dirty="0"/>
              <a:t>(constant)</a:t>
            </a:r>
            <a:endParaRPr lang="fr-BE" sz="1000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2555776" y="5623838"/>
            <a:ext cx="527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u="sng" dirty="0" smtClean="0"/>
              <a:t>All Time values are </a:t>
            </a:r>
            <a:r>
              <a:rPr lang="fr-BE" sz="1200" u="sng" dirty="0" err="1" smtClean="0"/>
              <a:t>taken</a:t>
            </a:r>
            <a:r>
              <a:rPr lang="fr-BE" sz="1200" u="sng" dirty="0" smtClean="0"/>
              <a:t> in the </a:t>
            </a:r>
            <a:r>
              <a:rPr lang="fr-BE" sz="1200" u="sng" dirty="0" err="1" smtClean="0"/>
              <a:t>same</a:t>
            </a:r>
            <a:r>
              <a:rPr lang="fr-BE" sz="1200" u="sng" dirty="0" smtClean="0"/>
              <a:t> </a:t>
            </a:r>
            <a:r>
              <a:rPr lang="fr-BE" sz="1200" u="sng" dirty="0" err="1" smtClean="0"/>
              <a:t>referential</a:t>
            </a:r>
            <a:r>
              <a:rPr lang="fr-BE" sz="1200" u="sng" dirty="0" smtClean="0"/>
              <a:t> =&gt; </a:t>
            </a:r>
            <a:r>
              <a:rPr lang="fr-BE" sz="1200" u="sng" dirty="0" err="1" smtClean="0"/>
              <a:t>can</a:t>
            </a:r>
            <a:r>
              <a:rPr lang="fr-BE" sz="1200" u="sng" dirty="0" smtClean="0"/>
              <a:t> </a:t>
            </a:r>
            <a:r>
              <a:rPr lang="fr-BE" sz="1200" u="sng" dirty="0" err="1" smtClean="0"/>
              <a:t>be</a:t>
            </a:r>
            <a:r>
              <a:rPr lang="fr-BE" sz="1200" u="sng" dirty="0" smtClean="0"/>
              <a:t> </a:t>
            </a:r>
            <a:r>
              <a:rPr lang="fr-BE" sz="1200" u="sng" dirty="0" err="1" smtClean="0"/>
              <a:t>compared</a:t>
            </a:r>
            <a:r>
              <a:rPr lang="fr-BE" sz="1200" u="sng" dirty="0" smtClean="0"/>
              <a:t> </a:t>
            </a:r>
            <a:r>
              <a:rPr lang="fr-BE" sz="1200" u="sng" dirty="0" err="1" smtClean="0"/>
              <a:t>together</a:t>
            </a:r>
            <a:endParaRPr lang="fr-BE" sz="1200" u="sng" dirty="0" smtClean="0"/>
          </a:p>
          <a:p>
            <a:r>
              <a:rPr lang="fr-BE" sz="1200" u="sng" dirty="0" smtClean="0"/>
              <a:t>All distance values </a:t>
            </a:r>
            <a:r>
              <a:rPr lang="fr-BE" sz="1200" u="sng" dirty="0"/>
              <a:t>are </a:t>
            </a:r>
            <a:r>
              <a:rPr lang="fr-BE" sz="1200" u="sng" dirty="0" err="1"/>
              <a:t>taken</a:t>
            </a:r>
            <a:r>
              <a:rPr lang="fr-BE" sz="1200" u="sng" dirty="0"/>
              <a:t> in the </a:t>
            </a:r>
            <a:r>
              <a:rPr lang="fr-BE" sz="1200" u="sng" dirty="0" err="1"/>
              <a:t>same</a:t>
            </a:r>
            <a:r>
              <a:rPr lang="fr-BE" sz="1200" u="sng" dirty="0"/>
              <a:t> </a:t>
            </a:r>
            <a:r>
              <a:rPr lang="fr-BE" sz="1200" u="sng" dirty="0" err="1"/>
              <a:t>referential</a:t>
            </a:r>
            <a:r>
              <a:rPr lang="fr-BE" sz="1200" u="sng" dirty="0"/>
              <a:t> =&gt; </a:t>
            </a:r>
            <a:r>
              <a:rPr lang="fr-BE" sz="1200" u="sng" dirty="0" err="1"/>
              <a:t>can</a:t>
            </a:r>
            <a:r>
              <a:rPr lang="fr-BE" sz="1200" u="sng" dirty="0"/>
              <a:t> </a:t>
            </a:r>
            <a:r>
              <a:rPr lang="fr-BE" sz="1200" u="sng" dirty="0" err="1"/>
              <a:t>be</a:t>
            </a:r>
            <a:r>
              <a:rPr lang="fr-BE" sz="1200" u="sng" dirty="0"/>
              <a:t> </a:t>
            </a:r>
            <a:r>
              <a:rPr lang="fr-BE" sz="1200" u="sng" dirty="0" err="1"/>
              <a:t>compared</a:t>
            </a:r>
            <a:r>
              <a:rPr lang="fr-BE" sz="1200" u="sng" dirty="0"/>
              <a:t> </a:t>
            </a:r>
            <a:r>
              <a:rPr lang="fr-BE" sz="1200" u="sng" dirty="0" err="1"/>
              <a:t>together</a:t>
            </a:r>
            <a:endParaRPr lang="fr-BE" sz="1200" u="sng" dirty="0"/>
          </a:p>
          <a:p>
            <a:endParaRPr lang="fr-BE" sz="1200" u="sng" dirty="0"/>
          </a:p>
        </p:txBody>
      </p:sp>
      <p:sp>
        <p:nvSpPr>
          <p:cNvPr id="7" name="Ellipse 6"/>
          <p:cNvSpPr/>
          <p:nvPr/>
        </p:nvSpPr>
        <p:spPr>
          <a:xfrm>
            <a:off x="5794548" y="2459982"/>
            <a:ext cx="1513756" cy="15450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Connecteur droit avec flèche 8"/>
          <p:cNvCxnSpPr>
            <a:stCxn id="3" idx="3"/>
            <a:endCxn id="7" idx="3"/>
          </p:cNvCxnSpPr>
          <p:nvPr/>
        </p:nvCxnSpPr>
        <p:spPr>
          <a:xfrm flipV="1">
            <a:off x="5106276" y="3778791"/>
            <a:ext cx="909956" cy="820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3"/>
            <a:endCxn id="7" idx="2"/>
          </p:cNvCxnSpPr>
          <p:nvPr/>
        </p:nvCxnSpPr>
        <p:spPr>
          <a:xfrm>
            <a:off x="4124196" y="3054116"/>
            <a:ext cx="1670352" cy="178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" idx="3"/>
            <a:endCxn id="7" idx="1"/>
          </p:cNvCxnSpPr>
          <p:nvPr/>
        </p:nvCxnSpPr>
        <p:spPr>
          <a:xfrm>
            <a:off x="2788882" y="1982743"/>
            <a:ext cx="3227350" cy="70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6"/>
          </p:cNvCxnSpPr>
          <p:nvPr/>
        </p:nvCxnSpPr>
        <p:spPr>
          <a:xfrm flipV="1">
            <a:off x="7308304" y="3232522"/>
            <a:ext cx="14401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7" idx="0"/>
          </p:cNvCxnSpPr>
          <p:nvPr/>
        </p:nvCxnSpPr>
        <p:spPr>
          <a:xfrm>
            <a:off x="6551426" y="1902613"/>
            <a:ext cx="0" cy="557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1920" y="1178896"/>
            <a:ext cx="4572000" cy="46166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fr-BE" sz="1200" i="1" dirty="0"/>
              <a:t>T_CYCLE_MIN, </a:t>
            </a:r>
            <a:r>
              <a:rPr lang="fr-BE" sz="1200" i="1" dirty="0" smtClean="0"/>
              <a:t>T_CYCLE_MAX</a:t>
            </a:r>
            <a:r>
              <a:rPr lang="fr-BE" sz="1200" i="1" dirty="0"/>
              <a:t> </a:t>
            </a:r>
            <a:r>
              <a:rPr lang="fr-BE" sz="1200" i="1" dirty="0" smtClean="0"/>
              <a:t>(constant)</a:t>
            </a:r>
            <a:endParaRPr lang="fr-BE" sz="1200" i="1" dirty="0" smtClean="0"/>
          </a:p>
          <a:p>
            <a:r>
              <a:rPr lang="fr-BE" sz="1200" i="1" dirty="0" smtClean="0"/>
              <a:t>T_APPLICATION_MIN, T_APPLICATION_MAX </a:t>
            </a:r>
            <a:r>
              <a:rPr lang="fr-BE" sz="1200" i="1" dirty="0" smtClean="0"/>
              <a:t>(constant)</a:t>
            </a:r>
            <a:endParaRPr lang="fr-BE" sz="1200" i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019455" y="3001689"/>
            <a:ext cx="8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Open ETCS</a:t>
            </a:r>
          </a:p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7599409" y="2854107"/>
            <a:ext cx="8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Open ETCS</a:t>
            </a:r>
          </a:p>
          <a:p>
            <a:r>
              <a:rPr lang="fr-BE" sz="1200" dirty="0" smtClean="0"/>
              <a:t>Application</a:t>
            </a:r>
          </a:p>
          <a:p>
            <a:r>
              <a:rPr lang="fr-BE" sz="1200" dirty="0" smtClean="0"/>
              <a:t>OUTPUTS</a:t>
            </a: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27162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391356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Introduction</a:t>
            </a:r>
            <a:endParaRPr lang="fr-BE" sz="2400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1" y="1340768"/>
            <a:ext cx="84249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/>
              <a:t>This </a:t>
            </a:r>
            <a:r>
              <a:rPr lang="fr-BE" sz="1400" dirty="0" err="1" smtClean="0"/>
              <a:t>presentation</a:t>
            </a:r>
            <a:r>
              <a:rPr lang="fr-BE" sz="1400" dirty="0" smtClean="0"/>
              <a:t> </a:t>
            </a:r>
            <a:r>
              <a:rPr lang="fr-BE" sz="1400" dirty="0" err="1" smtClean="0"/>
              <a:t>is</a:t>
            </a:r>
            <a:r>
              <a:rPr lang="fr-BE" sz="1400" dirty="0" smtClean="0"/>
              <a:t> a </a:t>
            </a:r>
            <a:r>
              <a:rPr lang="fr-BE" sz="1400" dirty="0" err="1" smtClean="0"/>
              <a:t>working</a:t>
            </a:r>
            <a:r>
              <a:rPr lang="fr-BE" sz="1400" dirty="0" smtClean="0"/>
              <a:t> document </a:t>
            </a:r>
            <a:r>
              <a:rPr lang="fr-BE" sz="1400" dirty="0" err="1" smtClean="0"/>
              <a:t>which</a:t>
            </a:r>
            <a:r>
              <a:rPr lang="fr-BE" sz="1400" dirty="0" smtClean="0"/>
              <a:t> </a:t>
            </a:r>
            <a:r>
              <a:rPr lang="fr-BE" sz="1400" dirty="0" err="1" smtClean="0"/>
              <a:t>aim</a:t>
            </a:r>
            <a:r>
              <a:rPr lang="fr-BE" sz="1400" dirty="0" smtClean="0"/>
              <a:t> </a:t>
            </a:r>
            <a:r>
              <a:rPr lang="fr-BE" sz="1400" dirty="0" err="1" smtClean="0"/>
              <a:t>is</a:t>
            </a:r>
            <a:r>
              <a:rPr lang="fr-BE" sz="1400" dirty="0" smtClean="0"/>
              <a:t> 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1400" dirty="0" smtClean="0"/>
              <a:t>to support the API document </a:t>
            </a:r>
            <a:r>
              <a:rPr lang="fr-BE" sz="1400" dirty="0" err="1" smtClean="0"/>
              <a:t>provided</a:t>
            </a:r>
            <a:r>
              <a:rPr lang="fr-BE" sz="1400" dirty="0" smtClean="0"/>
              <a:t> </a:t>
            </a:r>
            <a:r>
              <a:rPr lang="fr-BE" sz="1400" dirty="0"/>
              <a:t>by Alstom </a:t>
            </a:r>
            <a:r>
              <a:rPr lang="fr-BE" sz="1400" dirty="0" smtClean="0"/>
              <a:t>« OETCS_API </a:t>
            </a:r>
            <a:r>
              <a:rPr lang="fr-BE" sz="1400" dirty="0" err="1" smtClean="0"/>
              <a:t>Requirements</a:t>
            </a:r>
            <a:r>
              <a:rPr lang="fr-BE" sz="1400" dirty="0" smtClean="0"/>
              <a:t> » (</a:t>
            </a:r>
            <a:r>
              <a:rPr lang="fr-BE" sz="1400" dirty="0" err="1" smtClean="0"/>
              <a:t>please</a:t>
            </a:r>
            <a:r>
              <a:rPr lang="fr-BE" sz="1400" dirty="0" smtClean="0"/>
              <a:t> </a:t>
            </a:r>
            <a:r>
              <a:rPr lang="fr-BE" sz="1400" dirty="0" err="1" smtClean="0"/>
              <a:t>see</a:t>
            </a:r>
            <a:r>
              <a:rPr lang="fr-BE" sz="1400" dirty="0" smtClean="0"/>
              <a:t> </a:t>
            </a:r>
            <a:r>
              <a:rPr lang="fr-BE" sz="1400" dirty="0" err="1" smtClean="0"/>
              <a:t>this</a:t>
            </a:r>
            <a:r>
              <a:rPr lang="fr-BE" sz="1400" dirty="0" smtClean="0"/>
              <a:t> document to have full information)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1400" dirty="0" smtClean="0"/>
              <a:t>to support </a:t>
            </a:r>
            <a:r>
              <a:rPr lang="fr-BE" sz="1400" dirty="0" err="1" smtClean="0"/>
              <a:t>technical</a:t>
            </a:r>
            <a:r>
              <a:rPr lang="fr-BE" sz="1400" dirty="0" smtClean="0"/>
              <a:t> discussion of the workshop of the 9/9/2014 in Brussels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1400" dirty="0" smtClean="0"/>
              <a:t>to </a:t>
            </a:r>
            <a:r>
              <a:rPr lang="fr-BE" sz="1400" dirty="0" err="1" smtClean="0"/>
              <a:t>ensure</a:t>
            </a:r>
            <a:r>
              <a:rPr lang="fr-BE" sz="1400" dirty="0" smtClean="0"/>
              <a:t> </a:t>
            </a:r>
            <a:r>
              <a:rPr lang="fr-BE" sz="1400" dirty="0" err="1" smtClean="0"/>
              <a:t>that</a:t>
            </a:r>
            <a:r>
              <a:rPr lang="fr-BE" sz="1400" dirty="0" smtClean="0"/>
              <a:t> </a:t>
            </a:r>
            <a:r>
              <a:rPr lang="fr-BE" sz="1400" dirty="0" err="1" smtClean="0"/>
              <a:t>everyone</a:t>
            </a:r>
            <a:r>
              <a:rPr lang="fr-BE" sz="1400" dirty="0" smtClean="0"/>
              <a:t> </a:t>
            </a:r>
            <a:r>
              <a:rPr lang="fr-BE" sz="1400" dirty="0" err="1" smtClean="0"/>
              <a:t>understands</a:t>
            </a:r>
            <a:r>
              <a:rPr lang="fr-BE" sz="1400" dirty="0" smtClean="0"/>
              <a:t> in the </a:t>
            </a:r>
            <a:r>
              <a:rPr lang="fr-BE" sz="1400" dirty="0" err="1" smtClean="0"/>
              <a:t>same</a:t>
            </a:r>
            <a:r>
              <a:rPr lang="fr-BE" sz="1400" dirty="0" smtClean="0"/>
              <a:t> </a:t>
            </a:r>
            <a:r>
              <a:rPr lang="fr-BE" sz="1400" dirty="0" err="1" smtClean="0"/>
              <a:t>way</a:t>
            </a:r>
            <a:r>
              <a:rPr lang="fr-BE" sz="1400" dirty="0" smtClean="0"/>
              <a:t> the basic </a:t>
            </a:r>
            <a:r>
              <a:rPr lang="fr-BE" sz="1400" dirty="0" err="1" smtClean="0"/>
              <a:t>principles</a:t>
            </a:r>
            <a:r>
              <a:rPr lang="fr-BE" sz="1400" dirty="0" smtClean="0"/>
              <a:t> for time, MMU and balise API data management ; (</a:t>
            </a:r>
            <a:r>
              <a:rPr lang="fr-BE" sz="1400" dirty="0" err="1" smtClean="0"/>
              <a:t>principles</a:t>
            </a:r>
            <a:r>
              <a:rPr lang="fr-BE" sz="1400" dirty="0" smtClean="0"/>
              <a:t> </a:t>
            </a:r>
            <a:r>
              <a:rPr lang="fr-BE" sz="1400" dirty="0" err="1" smtClean="0"/>
              <a:t>that</a:t>
            </a:r>
            <a:r>
              <a:rPr lang="fr-BE" sz="1400" dirty="0" smtClean="0"/>
              <a:t> are </a:t>
            </a:r>
            <a:r>
              <a:rPr lang="fr-BE" sz="1400" dirty="0" err="1" smtClean="0"/>
              <a:t>suggested</a:t>
            </a:r>
            <a:r>
              <a:rPr lang="fr-BE" sz="1400" dirty="0" smtClean="0"/>
              <a:t> by the Alstom API document and </a:t>
            </a:r>
            <a:r>
              <a:rPr lang="fr-BE" sz="1400" dirty="0" err="1" smtClean="0"/>
              <a:t>that</a:t>
            </a:r>
            <a:r>
              <a:rPr lang="fr-BE" sz="1400" dirty="0" smtClean="0"/>
              <a:t> </a:t>
            </a:r>
            <a:r>
              <a:rPr lang="fr-BE" sz="1400" dirty="0" err="1" smtClean="0"/>
              <a:t>would</a:t>
            </a:r>
            <a:r>
              <a:rPr lang="fr-BE" sz="1400" dirty="0" smtClean="0"/>
              <a:t>/</a:t>
            </a:r>
            <a:r>
              <a:rPr lang="fr-BE" sz="1400" dirty="0" err="1" smtClean="0"/>
              <a:t>could</a:t>
            </a:r>
            <a:r>
              <a:rPr lang="fr-BE" sz="1400" dirty="0" smtClean="0"/>
              <a:t>/</a:t>
            </a:r>
            <a:r>
              <a:rPr lang="fr-BE" sz="1400" dirty="0" err="1" smtClean="0"/>
              <a:t>should</a:t>
            </a:r>
            <a:r>
              <a:rPr lang="fr-BE" sz="1400" dirty="0" smtClean="0"/>
              <a:t> </a:t>
            </a:r>
            <a:r>
              <a:rPr lang="fr-BE" sz="1400" dirty="0" err="1" smtClean="0"/>
              <a:t>be</a:t>
            </a:r>
            <a:r>
              <a:rPr lang="fr-BE" sz="1400" dirty="0" smtClean="0"/>
              <a:t> </a:t>
            </a:r>
            <a:r>
              <a:rPr lang="fr-BE" sz="1400" dirty="0" err="1" smtClean="0"/>
              <a:t>adopted</a:t>
            </a:r>
            <a:r>
              <a:rPr lang="fr-BE" sz="1400" dirty="0" smtClean="0"/>
              <a:t> for the WP3 </a:t>
            </a:r>
            <a:r>
              <a:rPr lang="fr-BE" sz="1400" dirty="0" err="1" smtClean="0"/>
              <a:t>modelling</a:t>
            </a:r>
            <a:r>
              <a:rPr lang="fr-BE" sz="1400" dirty="0" smtClean="0"/>
              <a:t> </a:t>
            </a:r>
            <a:r>
              <a:rPr lang="fr-BE" sz="1400" dirty="0" err="1" smtClean="0"/>
              <a:t>tasks</a:t>
            </a:r>
            <a:r>
              <a:rPr lang="fr-BE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smtClean="0"/>
              <a:t>This </a:t>
            </a:r>
            <a:r>
              <a:rPr lang="fr-BE" sz="1400" dirty="0" err="1" smtClean="0"/>
              <a:t>presentation</a:t>
            </a:r>
            <a:r>
              <a:rPr lang="fr-BE" sz="1400" dirty="0" smtClean="0"/>
              <a:t> </a:t>
            </a:r>
            <a:r>
              <a:rPr lang="fr-BE" sz="1400" u="sng" dirty="0" err="1" smtClean="0"/>
              <a:t>is</a:t>
            </a:r>
            <a:r>
              <a:rPr lang="fr-BE" sz="1400" u="sng" dirty="0" smtClean="0"/>
              <a:t> NOT exhaustive</a:t>
            </a:r>
            <a:r>
              <a:rPr lang="fr-BE" sz="1400" dirty="0" smtClean="0"/>
              <a:t>, </a:t>
            </a:r>
            <a:r>
              <a:rPr lang="fr-BE" sz="1400" dirty="0" err="1" smtClean="0"/>
              <a:t>it</a:t>
            </a:r>
            <a:r>
              <a:rPr lang="fr-BE" sz="1400" dirty="0" smtClean="0"/>
              <a:t> </a:t>
            </a:r>
            <a:r>
              <a:rPr lang="fr-BE" sz="1400" dirty="0" err="1" smtClean="0"/>
              <a:t>is</a:t>
            </a:r>
            <a:r>
              <a:rPr lang="fr-BE" sz="1400" dirty="0" smtClean="0"/>
              <a:t> </a:t>
            </a:r>
            <a:r>
              <a:rPr lang="fr-BE" sz="1400" dirty="0" err="1" smtClean="0"/>
              <a:t>simplified</a:t>
            </a:r>
            <a:r>
              <a:rPr lang="fr-BE" sz="1400" dirty="0" smtClean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1400" dirty="0" err="1" smtClean="0"/>
              <a:t>it</a:t>
            </a:r>
            <a:r>
              <a:rPr lang="fr-BE" sz="1400" dirty="0" smtClean="0"/>
              <a:t> </a:t>
            </a:r>
            <a:r>
              <a:rPr lang="fr-BE" sz="1400" dirty="0" err="1" smtClean="0"/>
              <a:t>only</a:t>
            </a:r>
            <a:r>
              <a:rPr lang="fr-BE" sz="1400" dirty="0" smtClean="0"/>
              <a:t> </a:t>
            </a:r>
            <a:r>
              <a:rPr lang="fr-BE" sz="1400" dirty="0" err="1" smtClean="0"/>
              <a:t>provides</a:t>
            </a:r>
            <a:r>
              <a:rPr lang="fr-BE" sz="1400" dirty="0" smtClean="0"/>
              <a:t> the BASIC </a:t>
            </a:r>
            <a:r>
              <a:rPr lang="fr-BE" sz="1400" dirty="0" err="1" smtClean="0"/>
              <a:t>principles</a:t>
            </a:r>
            <a:r>
              <a:rPr lang="fr-BE" sz="1400" dirty="0" smtClean="0"/>
              <a:t> ; the nominal CASES, the </a:t>
            </a:r>
            <a:r>
              <a:rPr lang="fr-BE" sz="1400" dirty="0" err="1" smtClean="0"/>
              <a:t>most</a:t>
            </a:r>
            <a:r>
              <a:rPr lang="fr-BE" sz="1400" dirty="0" smtClean="0"/>
              <a:t> </a:t>
            </a:r>
            <a:r>
              <a:rPr lang="fr-BE" sz="1400" dirty="0" err="1" smtClean="0"/>
              <a:t>usual</a:t>
            </a:r>
            <a:r>
              <a:rPr lang="fr-BE" sz="1400" dirty="0" smtClean="0"/>
              <a:t>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sz="1400" dirty="0" smtClean="0"/>
              <a:t>It </a:t>
            </a:r>
            <a:r>
              <a:rPr lang="fr-BE" sz="1400" dirty="0" err="1" smtClean="0"/>
              <a:t>does</a:t>
            </a:r>
            <a:r>
              <a:rPr lang="fr-BE" sz="1400" dirty="0" smtClean="0"/>
              <a:t> NOT </a:t>
            </a:r>
            <a:r>
              <a:rPr lang="fr-BE" sz="1400" dirty="0" err="1" smtClean="0"/>
              <a:t>present</a:t>
            </a:r>
            <a:r>
              <a:rPr lang="fr-BE" sz="1400" dirty="0" smtClean="0"/>
              <a:t> the </a:t>
            </a:r>
            <a:r>
              <a:rPr lang="fr-BE" sz="1400" dirty="0" err="1" smtClean="0"/>
              <a:t>degraded</a:t>
            </a:r>
            <a:r>
              <a:rPr lang="fr-BE" sz="1400" dirty="0" smtClean="0"/>
              <a:t> and </a:t>
            </a:r>
            <a:r>
              <a:rPr lang="fr-BE" sz="1400" dirty="0" err="1" smtClean="0"/>
              <a:t>special</a:t>
            </a:r>
            <a:r>
              <a:rPr lang="fr-BE" sz="1400" dirty="0" smtClean="0"/>
              <a:t> cases (</a:t>
            </a:r>
            <a:r>
              <a:rPr lang="fr-BE" sz="1400" dirty="0" err="1" smtClean="0"/>
              <a:t>which</a:t>
            </a:r>
            <a:r>
              <a:rPr lang="fr-BE" sz="1400" dirty="0" smtClean="0"/>
              <a:t> </a:t>
            </a:r>
            <a:r>
              <a:rPr lang="fr-BE" sz="1400" dirty="0" err="1" smtClean="0"/>
              <a:t>nevertheless</a:t>
            </a:r>
            <a:r>
              <a:rPr lang="fr-BE" sz="1400" dirty="0" smtClean="0"/>
              <a:t> HAVE to </a:t>
            </a:r>
            <a:r>
              <a:rPr lang="fr-BE" sz="1400" dirty="0" err="1" smtClean="0"/>
              <a:t>be</a:t>
            </a:r>
            <a:r>
              <a:rPr lang="fr-BE" sz="1400" dirty="0" smtClean="0"/>
              <a:t> </a:t>
            </a:r>
            <a:r>
              <a:rPr lang="fr-BE" sz="1400" dirty="0" err="1" smtClean="0"/>
              <a:t>taken</a:t>
            </a:r>
            <a:r>
              <a:rPr lang="fr-BE" sz="1400" dirty="0" smtClean="0"/>
              <a:t> </a:t>
            </a:r>
            <a:r>
              <a:rPr lang="fr-BE" sz="1400" dirty="0" err="1" smtClean="0"/>
              <a:t>into</a:t>
            </a:r>
            <a:r>
              <a:rPr lang="fr-BE" sz="1400" dirty="0" smtClean="0"/>
              <a:t> </a:t>
            </a:r>
            <a:r>
              <a:rPr lang="fr-BE" sz="1400" dirty="0" err="1" smtClean="0"/>
              <a:t>account</a:t>
            </a:r>
            <a:r>
              <a:rPr lang="fr-BE" sz="1400" dirty="0" smtClean="0"/>
              <a:t> for the </a:t>
            </a:r>
            <a:r>
              <a:rPr lang="fr-BE" sz="1400" dirty="0" err="1" smtClean="0"/>
              <a:t>modelling</a:t>
            </a:r>
            <a:r>
              <a:rPr lang="fr-BE" sz="1400" dirty="0" smtClean="0"/>
              <a:t> </a:t>
            </a:r>
            <a:r>
              <a:rPr lang="fr-BE" sz="1400" dirty="0" err="1" smtClean="0"/>
              <a:t>tasks</a:t>
            </a:r>
            <a:r>
              <a:rPr lang="fr-BE" sz="1400" dirty="0" smtClean="0"/>
              <a:t> and for the design the OETCS application in </a:t>
            </a:r>
            <a:r>
              <a:rPr lang="fr-BE" sz="1400" dirty="0" err="1" smtClean="0"/>
              <a:t>general</a:t>
            </a:r>
            <a:r>
              <a:rPr lang="fr-BE" sz="1400" dirty="0" smtClean="0"/>
              <a:t>)</a:t>
            </a:r>
          </a:p>
          <a:p>
            <a:pPr lvl="1"/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39929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229756" y="4684494"/>
            <a:ext cx="1779566" cy="168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ectangle 43"/>
          <p:cNvSpPr/>
          <p:nvPr/>
        </p:nvSpPr>
        <p:spPr>
          <a:xfrm>
            <a:off x="3722971" y="4724977"/>
            <a:ext cx="3030766" cy="168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" name="Connecteur droit 2"/>
          <p:cNvCxnSpPr/>
          <p:nvPr/>
        </p:nvCxnSpPr>
        <p:spPr>
          <a:xfrm flipV="1">
            <a:off x="509675" y="1309356"/>
            <a:ext cx="6350" cy="35643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1236105" y="4869160"/>
            <a:ext cx="7800391" cy="1550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41668" y="245626"/>
            <a:ext cx="14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ETCS TIME</a:t>
            </a:r>
            <a:endParaRPr lang="fr-BE" sz="2400" u="sng" dirty="0"/>
          </a:p>
        </p:txBody>
      </p:sp>
      <p:sp>
        <p:nvSpPr>
          <p:cNvPr id="11" name="ZoneTexte 10"/>
          <p:cNvSpPr txBox="1"/>
          <p:nvPr/>
        </p:nvSpPr>
        <p:spPr>
          <a:xfrm>
            <a:off x="219060" y="4684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0</a:t>
            </a:r>
            <a:endParaRPr lang="fr-BE" dirty="0"/>
          </a:p>
        </p:txBody>
      </p:sp>
      <p:sp>
        <p:nvSpPr>
          <p:cNvPr id="12" name="Bulle ronde 11"/>
          <p:cNvSpPr/>
          <p:nvPr/>
        </p:nvSpPr>
        <p:spPr>
          <a:xfrm>
            <a:off x="1137113" y="5517232"/>
            <a:ext cx="1296144" cy="792088"/>
          </a:xfrm>
          <a:prstGeom prst="wedgeEllipseCallout">
            <a:avLst>
              <a:gd name="adj1" fmla="val -41012"/>
              <a:gd name="adj2" fmla="val -1233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Time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equal</a:t>
            </a:r>
            <a:r>
              <a:rPr lang="fr-BE" sz="900" dirty="0" smtClean="0">
                <a:solidFill>
                  <a:sysClr val="windowText" lastClr="000000"/>
                </a:solidFill>
              </a:rPr>
              <a:t> to 0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at</a:t>
            </a:r>
            <a:r>
              <a:rPr lang="fr-BE" sz="900" dirty="0" smtClean="0">
                <a:solidFill>
                  <a:sysClr val="windowText" lastClr="000000"/>
                </a:solidFill>
              </a:rPr>
              <a:t> power-up of the EVC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1236105" y="2708920"/>
            <a:ext cx="1773216" cy="214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ronde 16"/>
          <p:cNvSpPr/>
          <p:nvPr/>
        </p:nvSpPr>
        <p:spPr>
          <a:xfrm>
            <a:off x="1272968" y="2505152"/>
            <a:ext cx="1296144" cy="792088"/>
          </a:xfrm>
          <a:prstGeom prst="wedgeEllipseCallout">
            <a:avLst>
              <a:gd name="adj1" fmla="val 24318"/>
              <a:gd name="adj2" fmla="val 89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Time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always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increasing</a:t>
            </a:r>
            <a:r>
              <a:rPr lang="fr-BE" sz="900" dirty="0" smtClean="0">
                <a:solidFill>
                  <a:sysClr val="windowText" lastClr="000000"/>
                </a:solidFill>
              </a:rPr>
              <a:t> as long as the EVC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powered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sp>
        <p:nvSpPr>
          <p:cNvPr id="20" name="Bulle ronde 19"/>
          <p:cNvSpPr/>
          <p:nvPr/>
        </p:nvSpPr>
        <p:spPr>
          <a:xfrm>
            <a:off x="2777350" y="3297240"/>
            <a:ext cx="1296144" cy="792088"/>
          </a:xfrm>
          <a:prstGeom prst="wedgeEllipseCallout">
            <a:avLst>
              <a:gd name="adj1" fmla="val -21422"/>
              <a:gd name="adj2" fmla="val -1296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Time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does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not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exist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anymore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when</a:t>
            </a:r>
            <a:r>
              <a:rPr lang="fr-BE" sz="900" dirty="0" smtClean="0">
                <a:solidFill>
                  <a:sysClr val="windowText" lastClr="000000"/>
                </a:solidFill>
              </a:rPr>
              <a:t> the EVC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powered</a:t>
            </a:r>
            <a:r>
              <a:rPr lang="fr-BE" sz="900" dirty="0" smtClean="0">
                <a:solidFill>
                  <a:sysClr val="windowText" lastClr="000000"/>
                </a:solidFill>
              </a:rPr>
              <a:t>-off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3722971" y="2296617"/>
            <a:ext cx="2166670" cy="2555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lle ronde 21"/>
          <p:cNvSpPr/>
          <p:nvPr/>
        </p:nvSpPr>
        <p:spPr>
          <a:xfrm>
            <a:off x="3873417" y="5661248"/>
            <a:ext cx="1296144" cy="792088"/>
          </a:xfrm>
          <a:prstGeom prst="wedgeEllipseCallout">
            <a:avLst>
              <a:gd name="adj1" fmla="val -58981"/>
              <a:gd name="adj2" fmla="val -1451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Time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equal</a:t>
            </a:r>
            <a:r>
              <a:rPr lang="fr-BE" sz="900" dirty="0" smtClean="0">
                <a:solidFill>
                  <a:sysClr val="windowText" lastClr="000000"/>
                </a:solidFill>
              </a:rPr>
              <a:t> to 0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at</a:t>
            </a:r>
            <a:r>
              <a:rPr lang="fr-BE" sz="900" dirty="0" smtClean="0">
                <a:solidFill>
                  <a:sysClr val="windowText" lastClr="000000"/>
                </a:solidFill>
              </a:rPr>
              <a:t> power-up of the EVC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599562" y="4963234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« </a:t>
            </a:r>
            <a:r>
              <a:rPr lang="fr-BE" sz="1000" dirty="0" err="1" smtClean="0"/>
              <a:t>True</a:t>
            </a:r>
            <a:r>
              <a:rPr lang="fr-BE" sz="1000" dirty="0" smtClean="0"/>
              <a:t> » </a:t>
            </a:r>
          </a:p>
          <a:p>
            <a:r>
              <a:rPr lang="fr-BE" sz="1000" dirty="0" smtClean="0"/>
              <a:t>« exact »</a:t>
            </a:r>
          </a:p>
          <a:p>
            <a:r>
              <a:rPr lang="fr-BE" sz="1000" dirty="0" smtClean="0"/>
              <a:t> Time</a:t>
            </a:r>
          </a:p>
        </p:txBody>
      </p:sp>
      <p:cxnSp>
        <p:nvCxnSpPr>
          <p:cNvPr id="28" name="Connecteur droit 27"/>
          <p:cNvCxnSpPr/>
          <p:nvPr/>
        </p:nvCxnSpPr>
        <p:spPr>
          <a:xfrm>
            <a:off x="509675" y="4869656"/>
            <a:ext cx="7200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ulle ronde 29"/>
          <p:cNvSpPr/>
          <p:nvPr/>
        </p:nvSpPr>
        <p:spPr>
          <a:xfrm>
            <a:off x="5889641" y="5438664"/>
            <a:ext cx="2808312" cy="792088"/>
          </a:xfrm>
          <a:prstGeom prst="wedgeEllipseCallout">
            <a:avLst>
              <a:gd name="adj1" fmla="val 48535"/>
              <a:gd name="adj2" fmla="val -634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Not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known</a:t>
            </a:r>
            <a:r>
              <a:rPr lang="fr-BE" sz="900" dirty="0" smtClean="0">
                <a:solidFill>
                  <a:sysClr val="windowText" lastClr="000000"/>
                </a:solidFill>
              </a:rPr>
              <a:t> by the EVC.</a:t>
            </a:r>
          </a:p>
          <a:p>
            <a:pPr algn="ctr"/>
            <a:r>
              <a:rPr lang="fr-BE" sz="900" dirty="0" err="1" smtClean="0">
                <a:solidFill>
                  <a:sysClr val="windowText" lastClr="000000"/>
                </a:solidFill>
              </a:rPr>
              <a:t>See</a:t>
            </a:r>
            <a:r>
              <a:rPr lang="fr-BE" sz="900" dirty="0">
                <a:solidFill>
                  <a:sysClr val="windowText" lastClr="000000"/>
                </a:solidFill>
              </a:rPr>
              <a:t> http://en.wikipedia.org/wiki/Time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40308" y="1000473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ETCS time</a:t>
            </a:r>
          </a:p>
        </p:txBody>
      </p:sp>
      <p:cxnSp>
        <p:nvCxnSpPr>
          <p:cNvPr id="36" name="Connecteur droit 35"/>
          <p:cNvCxnSpPr/>
          <p:nvPr/>
        </p:nvCxnSpPr>
        <p:spPr>
          <a:xfrm>
            <a:off x="509675" y="2296617"/>
            <a:ext cx="84720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7158" y="2019618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MAX </a:t>
            </a:r>
          </a:p>
          <a:p>
            <a:r>
              <a:rPr lang="fr-BE" sz="1000" dirty="0" smtClean="0"/>
              <a:t>ETCS</a:t>
            </a:r>
          </a:p>
          <a:p>
            <a:r>
              <a:rPr lang="fr-BE" sz="1000" dirty="0" smtClean="0"/>
              <a:t>time</a:t>
            </a:r>
          </a:p>
        </p:txBody>
      </p:sp>
      <p:sp>
        <p:nvSpPr>
          <p:cNvPr id="39" name="Bulle ronde 38"/>
          <p:cNvSpPr/>
          <p:nvPr/>
        </p:nvSpPr>
        <p:spPr>
          <a:xfrm>
            <a:off x="4158234" y="1000473"/>
            <a:ext cx="2160240" cy="792088"/>
          </a:xfrm>
          <a:prstGeom prst="wedgeEllipseCallout">
            <a:avLst>
              <a:gd name="adj1" fmla="val 31001"/>
              <a:gd name="adj2" fmla="val 1129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Stops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working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when</a:t>
            </a:r>
            <a:r>
              <a:rPr lang="fr-BE" sz="900" dirty="0" smtClean="0">
                <a:solidFill>
                  <a:sysClr val="windowText" lastClr="000000"/>
                </a:solidFill>
              </a:rPr>
              <a:t> ETCS Time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reaches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MAX_ETCS_Time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Bulle ronde 39"/>
          <p:cNvSpPr/>
          <p:nvPr/>
        </p:nvSpPr>
        <p:spPr>
          <a:xfrm>
            <a:off x="6483573" y="2901196"/>
            <a:ext cx="1620447" cy="792088"/>
          </a:xfrm>
          <a:prstGeom prst="wedgeEllipseCallout">
            <a:avLst>
              <a:gd name="adj1" fmla="val -81706"/>
              <a:gd name="adj2" fmla="val -11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Time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does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not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exist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anymore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when</a:t>
            </a:r>
            <a:r>
              <a:rPr lang="fr-BE" sz="900" dirty="0" smtClean="0">
                <a:solidFill>
                  <a:sysClr val="windowText" lastClr="000000"/>
                </a:solidFill>
              </a:rPr>
              <a:t> the EVC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crashed</a:t>
            </a:r>
            <a:r>
              <a:rPr lang="fr-BE" sz="900" dirty="0" smtClean="0">
                <a:solidFill>
                  <a:sysClr val="windowText" lastClr="000000"/>
                </a:solidFill>
              </a:rPr>
              <a:t> or </a:t>
            </a:r>
          </a:p>
          <a:p>
            <a:pPr algn="ctr"/>
            <a:r>
              <a:rPr lang="fr-BE" sz="900" dirty="0" err="1" smtClean="0">
                <a:solidFill>
                  <a:sysClr val="windowText" lastClr="000000"/>
                </a:solidFill>
              </a:rPr>
              <a:t>powered</a:t>
            </a:r>
            <a:r>
              <a:rPr lang="fr-BE" sz="900" dirty="0" smtClean="0">
                <a:solidFill>
                  <a:sysClr val="windowText" lastClr="000000"/>
                </a:solidFill>
              </a:rPr>
              <a:t>-off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764514" y="463844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POWER-ON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4474932" y="465604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POWER-ON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79983" y="4684494"/>
            <a:ext cx="989977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51"/>
          <p:cNvCxnSpPr/>
          <p:nvPr/>
        </p:nvCxnSpPr>
        <p:spPr>
          <a:xfrm flipV="1">
            <a:off x="7779984" y="3718513"/>
            <a:ext cx="989976" cy="11506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881273" y="4671492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POWER-ON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274014" y="6295894"/>
            <a:ext cx="3542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ETCS time </a:t>
            </a:r>
            <a:r>
              <a:rPr lang="fr-BE" sz="1000" dirty="0" err="1" smtClean="0"/>
              <a:t>is</a:t>
            </a:r>
            <a:r>
              <a:rPr lang="fr-BE" sz="1000" dirty="0" smtClean="0"/>
              <a:t> SIL4 and </a:t>
            </a:r>
            <a:r>
              <a:rPr lang="fr-BE" sz="1000" dirty="0" err="1" smtClean="0"/>
              <a:t>its</a:t>
            </a:r>
            <a:r>
              <a:rPr lang="fr-BE" sz="1000" dirty="0" smtClean="0"/>
              <a:t> </a:t>
            </a:r>
            <a:r>
              <a:rPr lang="fr-BE" sz="1000" dirty="0" err="1" smtClean="0"/>
              <a:t>accuracy</a:t>
            </a:r>
            <a:r>
              <a:rPr lang="fr-BE" sz="1000" dirty="0" smtClean="0"/>
              <a:t> </a:t>
            </a:r>
            <a:r>
              <a:rPr lang="fr-BE" sz="1000" dirty="0" err="1" smtClean="0"/>
              <a:t>is</a:t>
            </a:r>
            <a:r>
              <a:rPr lang="fr-BE" sz="1000" dirty="0" smtClean="0"/>
              <a:t> </a:t>
            </a:r>
            <a:r>
              <a:rPr lang="fr-BE" sz="1000" dirty="0" err="1" smtClean="0"/>
              <a:t>defined</a:t>
            </a:r>
            <a:r>
              <a:rPr lang="fr-BE" sz="1000" dirty="0" smtClean="0"/>
              <a:t> by the </a:t>
            </a:r>
            <a:r>
              <a:rPr lang="fr-BE" sz="1000" dirty="0" err="1" smtClean="0"/>
              <a:t>Unisig</a:t>
            </a:r>
            <a:r>
              <a:rPr lang="fr-BE" sz="1000" dirty="0" smtClean="0"/>
              <a:t>. (0,1%)</a:t>
            </a: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3009321" y="2019619"/>
            <a:ext cx="1" cy="31375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753736" y="2005475"/>
            <a:ext cx="1" cy="31375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7345850" y="371955"/>
            <a:ext cx="939732" cy="670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ZoneTexte 36"/>
          <p:cNvSpPr txBox="1"/>
          <p:nvPr/>
        </p:nvSpPr>
        <p:spPr>
          <a:xfrm>
            <a:off x="7462895" y="564779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OETCS ASW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6640208" y="612288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ETCS time</a:t>
            </a:r>
          </a:p>
        </p:txBody>
      </p:sp>
      <p:cxnSp>
        <p:nvCxnSpPr>
          <p:cNvPr id="15" name="Connecteur droit avec flèche 14"/>
          <p:cNvCxnSpPr>
            <a:endCxn id="13" idx="2"/>
          </p:cNvCxnSpPr>
          <p:nvPr/>
        </p:nvCxnSpPr>
        <p:spPr>
          <a:xfrm>
            <a:off x="6588224" y="707291"/>
            <a:ext cx="7576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lle ronde 33"/>
          <p:cNvSpPr/>
          <p:nvPr/>
        </p:nvSpPr>
        <p:spPr>
          <a:xfrm>
            <a:off x="1463463" y="913312"/>
            <a:ext cx="2259507" cy="792088"/>
          </a:xfrm>
          <a:prstGeom prst="wedgeEllipseCallout">
            <a:avLst>
              <a:gd name="adj1" fmla="val -89446"/>
              <a:gd name="adj2" fmla="val 1091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/>
              <a:t>0.01s * (2exp31-1) = 248 </a:t>
            </a:r>
            <a:r>
              <a:rPr lang="fr-BE" sz="900" dirty="0" err="1" smtClean="0"/>
              <a:t>days</a:t>
            </a:r>
            <a:endParaRPr lang="fr-BE" sz="900" dirty="0" smtClean="0"/>
          </a:p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(But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this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value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can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be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limited</a:t>
            </a:r>
            <a:r>
              <a:rPr lang="fr-BE" sz="900" dirty="0" smtClean="0">
                <a:solidFill>
                  <a:sysClr val="windowText" lastClr="000000"/>
                </a:solidFill>
              </a:rPr>
              <a:t> by the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platform</a:t>
            </a:r>
            <a:r>
              <a:rPr lang="fr-BE" sz="900" dirty="0" smtClean="0">
                <a:solidFill>
                  <a:sysClr val="windowText" lastClr="000000"/>
                </a:solidFill>
              </a:rPr>
              <a:t>)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280" y="2647452"/>
            <a:ext cx="1620447" cy="3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" name="Connecteur droit 2"/>
          <p:cNvCxnSpPr/>
          <p:nvPr/>
        </p:nvCxnSpPr>
        <p:spPr>
          <a:xfrm>
            <a:off x="961963" y="2647452"/>
            <a:ext cx="0" cy="3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1865691" y="2633822"/>
            <a:ext cx="0" cy="3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637927" y="3048088"/>
            <a:ext cx="20151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1958993" y="3048088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550172" y="2642753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CAB </a:t>
            </a:r>
          </a:p>
          <a:p>
            <a:r>
              <a:rPr lang="fr-BE" sz="800" dirty="0" smtClean="0"/>
              <a:t>B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831450" y="2624424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CAB </a:t>
            </a:r>
          </a:p>
          <a:p>
            <a:r>
              <a:rPr lang="fr-BE" sz="800" dirty="0" smtClean="0"/>
              <a:t>A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642654" y="3295524"/>
            <a:ext cx="1634687" cy="81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6765358" y="2663684"/>
            <a:ext cx="1620447" cy="3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5" name="Connecteur droit 14"/>
          <p:cNvCxnSpPr/>
          <p:nvPr/>
        </p:nvCxnSpPr>
        <p:spPr>
          <a:xfrm>
            <a:off x="7158041" y="2663684"/>
            <a:ext cx="0" cy="3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061769" y="2650054"/>
            <a:ext cx="0" cy="3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6834005" y="3064320"/>
            <a:ext cx="20151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Ellipse 17"/>
          <p:cNvSpPr/>
          <p:nvPr/>
        </p:nvSpPr>
        <p:spPr>
          <a:xfrm>
            <a:off x="8155071" y="3064320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ZoneTexte 18"/>
          <p:cNvSpPr txBox="1"/>
          <p:nvPr/>
        </p:nvSpPr>
        <p:spPr>
          <a:xfrm>
            <a:off x="6746250" y="2658985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CAB </a:t>
            </a:r>
          </a:p>
          <a:p>
            <a:r>
              <a:rPr lang="fr-BE" sz="800" dirty="0" smtClean="0"/>
              <a:t>B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027528" y="2640656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CAB </a:t>
            </a:r>
          </a:p>
          <a:p>
            <a:r>
              <a:rPr lang="fr-BE" sz="800" dirty="0" smtClean="0"/>
              <a:t>A</a:t>
            </a:r>
          </a:p>
        </p:txBody>
      </p:sp>
      <p:sp>
        <p:nvSpPr>
          <p:cNvPr id="21" name="Flèche droite 20"/>
          <p:cNvSpPr/>
          <p:nvPr/>
        </p:nvSpPr>
        <p:spPr>
          <a:xfrm rot="10800000">
            <a:off x="6838732" y="3311756"/>
            <a:ext cx="1634687" cy="81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5" name="Connecteur droit 24"/>
          <p:cNvCxnSpPr/>
          <p:nvPr/>
        </p:nvCxnSpPr>
        <p:spPr>
          <a:xfrm>
            <a:off x="454556" y="5301208"/>
            <a:ext cx="84379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216342" y="537321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TRACK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179796" y="3380697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Train </a:t>
            </a:r>
            <a:r>
              <a:rPr lang="fr-BE" sz="800" dirty="0" err="1" smtClean="0"/>
              <a:t>Movement</a:t>
            </a:r>
            <a:endParaRPr lang="fr-BE" sz="8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1006876" y="3423829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Train </a:t>
            </a:r>
            <a:r>
              <a:rPr lang="fr-BE" sz="800" dirty="0" err="1" smtClean="0"/>
              <a:t>Movement</a:t>
            </a:r>
            <a:endParaRPr lang="fr-BE" sz="8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3563888" y="2673245"/>
            <a:ext cx="1620447" cy="3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2" name="Connecteur droit 31"/>
          <p:cNvCxnSpPr/>
          <p:nvPr/>
        </p:nvCxnSpPr>
        <p:spPr>
          <a:xfrm>
            <a:off x="3956571" y="2673245"/>
            <a:ext cx="0" cy="3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860299" y="2659615"/>
            <a:ext cx="0" cy="3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3632535" y="3073881"/>
            <a:ext cx="20151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Ellipse 34"/>
          <p:cNvSpPr/>
          <p:nvPr/>
        </p:nvSpPr>
        <p:spPr>
          <a:xfrm>
            <a:off x="4953601" y="3073881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ZoneTexte 35"/>
          <p:cNvSpPr txBox="1"/>
          <p:nvPr/>
        </p:nvSpPr>
        <p:spPr>
          <a:xfrm>
            <a:off x="3544780" y="2668546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CAB </a:t>
            </a:r>
          </a:p>
          <a:p>
            <a:r>
              <a:rPr lang="fr-BE" sz="800" dirty="0" smtClean="0"/>
              <a:t>B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826058" y="2650217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CAB </a:t>
            </a:r>
          </a:p>
          <a:p>
            <a:r>
              <a:rPr lang="fr-BE" sz="800" dirty="0" smtClean="0"/>
              <a:t>A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4001484" y="344962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No </a:t>
            </a:r>
            <a:r>
              <a:rPr lang="fr-BE" sz="800" dirty="0" err="1" smtClean="0"/>
              <a:t>Movement</a:t>
            </a:r>
            <a:endParaRPr lang="fr-BE" sz="800" dirty="0" smtClean="0"/>
          </a:p>
        </p:txBody>
      </p:sp>
      <p:sp>
        <p:nvSpPr>
          <p:cNvPr id="44" name="Bulle ronde 43"/>
          <p:cNvSpPr/>
          <p:nvPr/>
        </p:nvSpPr>
        <p:spPr>
          <a:xfrm>
            <a:off x="8626" y="4149080"/>
            <a:ext cx="4563374" cy="936104"/>
          </a:xfrm>
          <a:prstGeom prst="wedgeEllipseCallout">
            <a:avLst>
              <a:gd name="adj1" fmla="val -19877"/>
              <a:gd name="adj2" fmla="val -95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dirty="0" smtClean="0">
                <a:solidFill>
                  <a:schemeClr val="tx1"/>
                </a:solidFill>
              </a:rPr>
              <a:t>ETCS </a:t>
            </a:r>
            <a:r>
              <a:rPr lang="fr-BE" sz="800" dirty="0">
                <a:solidFill>
                  <a:schemeClr val="tx1"/>
                </a:solidFill>
              </a:rPr>
              <a:t>distance </a:t>
            </a:r>
            <a:r>
              <a:rPr lang="fr-BE" sz="800" dirty="0" err="1">
                <a:solidFill>
                  <a:schemeClr val="tx1"/>
                </a:solidFill>
              </a:rPr>
              <a:t>counter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ALWAYS </a:t>
            </a:r>
            <a:r>
              <a:rPr lang="fr-BE" sz="800" dirty="0" smtClean="0">
                <a:solidFill>
                  <a:schemeClr val="tx1"/>
                </a:solidFill>
              </a:rPr>
              <a:t>INCREASE (</a:t>
            </a:r>
            <a:r>
              <a:rPr lang="fr-BE" sz="800" u="sng" dirty="0" smtClean="0">
                <a:solidFill>
                  <a:schemeClr val="tx1"/>
                </a:solidFill>
              </a:rPr>
              <a:t>SIGNED</a:t>
            </a:r>
            <a:r>
              <a:rPr lang="fr-BE" sz="800" dirty="0" smtClean="0">
                <a:solidFill>
                  <a:schemeClr val="tx1"/>
                </a:solidFill>
              </a:rPr>
              <a:t>)</a:t>
            </a:r>
            <a:endParaRPr lang="fr-BE" sz="800" dirty="0">
              <a:solidFill>
                <a:schemeClr val="tx1"/>
              </a:solidFill>
            </a:endParaRPr>
          </a:p>
          <a:p>
            <a:r>
              <a:rPr lang="fr-BE" sz="800" dirty="0">
                <a:solidFill>
                  <a:schemeClr val="tx1"/>
                </a:solidFill>
              </a:rPr>
              <a:t>ETCS Speed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smtClean="0">
                <a:solidFill>
                  <a:schemeClr val="tx1"/>
                </a:solidFill>
              </a:rPr>
              <a:t>ALWAYS </a:t>
            </a:r>
            <a:r>
              <a:rPr lang="fr-BE" sz="800" dirty="0" err="1" smtClean="0">
                <a:solidFill>
                  <a:schemeClr val="tx1"/>
                </a:solidFill>
              </a:rPr>
              <a:t>be</a:t>
            </a:r>
            <a:r>
              <a:rPr lang="fr-BE" sz="800" dirty="0" smtClean="0">
                <a:solidFill>
                  <a:schemeClr val="tx1"/>
                </a:solidFill>
              </a:rPr>
              <a:t> POSITIVE (</a:t>
            </a:r>
            <a:r>
              <a:rPr lang="fr-BE" sz="800" u="sng" dirty="0" smtClean="0">
                <a:solidFill>
                  <a:schemeClr val="tx1"/>
                </a:solidFill>
              </a:rPr>
              <a:t>UNSIGNED</a:t>
            </a:r>
            <a:r>
              <a:rPr lang="fr-BE" sz="800" dirty="0" smtClean="0">
                <a:solidFill>
                  <a:schemeClr val="tx1"/>
                </a:solidFill>
              </a:rPr>
              <a:t>)</a:t>
            </a:r>
            <a:endParaRPr lang="fr-BE" sz="800" dirty="0">
              <a:solidFill>
                <a:schemeClr val="tx1"/>
              </a:solidFill>
            </a:endParaRPr>
          </a:p>
          <a:p>
            <a:r>
              <a:rPr lang="fr-BE" sz="800" dirty="0">
                <a:solidFill>
                  <a:schemeClr val="tx1"/>
                </a:solidFill>
              </a:rPr>
              <a:t>ETCS Direction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ALWAYS </a:t>
            </a:r>
            <a:r>
              <a:rPr lang="fr-BE" sz="800" dirty="0" err="1">
                <a:solidFill>
                  <a:schemeClr val="tx1"/>
                </a:solidFill>
              </a:rPr>
              <a:t>be</a:t>
            </a:r>
            <a:r>
              <a:rPr lang="fr-BE" sz="800" dirty="0">
                <a:solidFill>
                  <a:schemeClr val="tx1"/>
                </a:solidFill>
              </a:rPr>
              <a:t> « </a:t>
            </a:r>
            <a:r>
              <a:rPr lang="fr-BE" sz="800" dirty="0" err="1">
                <a:solidFill>
                  <a:schemeClr val="tx1"/>
                </a:solidFill>
              </a:rPr>
              <a:t>from</a:t>
            </a:r>
            <a:r>
              <a:rPr lang="fr-BE" sz="800" dirty="0">
                <a:solidFill>
                  <a:schemeClr val="tx1"/>
                </a:solidFill>
              </a:rPr>
              <a:t> CAB B to CAB A » </a:t>
            </a:r>
            <a:r>
              <a:rPr lang="fr-BE" sz="800" dirty="0" smtClean="0">
                <a:solidFill>
                  <a:schemeClr val="tx1"/>
                </a:solidFill>
              </a:rPr>
              <a:t>= «</a:t>
            </a:r>
            <a:r>
              <a:rPr lang="fr-BE" sz="800" dirty="0">
                <a:solidFill>
                  <a:schemeClr val="tx1"/>
                </a:solidFill>
              </a:rPr>
              <a:t> FORWARD »</a:t>
            </a:r>
          </a:p>
          <a:p>
            <a:r>
              <a:rPr lang="fr-BE" sz="800" dirty="0">
                <a:solidFill>
                  <a:schemeClr val="tx1"/>
                </a:solidFill>
              </a:rPr>
              <a:t>ETCS Motion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>
                <a:solidFill>
                  <a:schemeClr val="tx1"/>
                </a:solidFill>
              </a:rPr>
              <a:t>be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smtClean="0">
                <a:solidFill>
                  <a:schemeClr val="tx1"/>
                </a:solidFill>
              </a:rPr>
              <a:t>TRUE</a:t>
            </a:r>
            <a:endParaRPr lang="fr-BE" sz="800" dirty="0">
              <a:solidFill>
                <a:schemeClr val="tx1"/>
              </a:solidFill>
            </a:endParaRPr>
          </a:p>
        </p:txBody>
      </p:sp>
      <p:sp>
        <p:nvSpPr>
          <p:cNvPr id="47" name="Bulle ronde 46"/>
          <p:cNvSpPr/>
          <p:nvPr/>
        </p:nvSpPr>
        <p:spPr>
          <a:xfrm>
            <a:off x="4673518" y="4149080"/>
            <a:ext cx="4579001" cy="936104"/>
          </a:xfrm>
          <a:prstGeom prst="wedgeEllipseCallout">
            <a:avLst>
              <a:gd name="adj1" fmla="val 11468"/>
              <a:gd name="adj2" fmla="val -1107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dirty="0" smtClean="0">
                <a:solidFill>
                  <a:schemeClr val="tx1"/>
                </a:solidFill>
              </a:rPr>
              <a:t>ETCS </a:t>
            </a:r>
            <a:r>
              <a:rPr lang="fr-BE" sz="800" dirty="0">
                <a:solidFill>
                  <a:schemeClr val="tx1"/>
                </a:solidFill>
              </a:rPr>
              <a:t>distance </a:t>
            </a:r>
            <a:r>
              <a:rPr lang="fr-BE" sz="800" dirty="0" err="1">
                <a:solidFill>
                  <a:schemeClr val="tx1"/>
                </a:solidFill>
              </a:rPr>
              <a:t>counter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ALWAYS </a:t>
            </a:r>
            <a:r>
              <a:rPr lang="fr-BE" sz="800" dirty="0" smtClean="0">
                <a:solidFill>
                  <a:schemeClr val="tx1"/>
                </a:solidFill>
              </a:rPr>
              <a:t>DECREASE (</a:t>
            </a:r>
            <a:r>
              <a:rPr lang="fr-BE" sz="800" u="sng" dirty="0" smtClean="0">
                <a:solidFill>
                  <a:schemeClr val="tx1"/>
                </a:solidFill>
              </a:rPr>
              <a:t>SIGNED</a:t>
            </a:r>
            <a:r>
              <a:rPr lang="fr-BE" sz="800" dirty="0" smtClean="0">
                <a:solidFill>
                  <a:schemeClr val="tx1"/>
                </a:solidFill>
              </a:rPr>
              <a:t>)</a:t>
            </a:r>
            <a:endParaRPr lang="fr-BE" sz="800" dirty="0">
              <a:solidFill>
                <a:schemeClr val="tx1"/>
              </a:solidFill>
            </a:endParaRPr>
          </a:p>
          <a:p>
            <a:r>
              <a:rPr lang="fr-BE" sz="800" dirty="0">
                <a:solidFill>
                  <a:schemeClr val="tx1"/>
                </a:solidFill>
              </a:rPr>
              <a:t>ETCS Speed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smtClean="0">
                <a:solidFill>
                  <a:schemeClr val="tx1"/>
                </a:solidFill>
              </a:rPr>
              <a:t>ALWAYS </a:t>
            </a:r>
            <a:r>
              <a:rPr lang="fr-BE" sz="800" dirty="0" err="1" smtClean="0">
                <a:solidFill>
                  <a:schemeClr val="tx1"/>
                </a:solidFill>
              </a:rPr>
              <a:t>be</a:t>
            </a:r>
            <a:r>
              <a:rPr lang="fr-BE" sz="800" dirty="0" smtClean="0">
                <a:solidFill>
                  <a:schemeClr val="tx1"/>
                </a:solidFill>
              </a:rPr>
              <a:t> POSITIVE (</a:t>
            </a:r>
            <a:r>
              <a:rPr lang="fr-BE" sz="800" u="sng" dirty="0" smtClean="0">
                <a:solidFill>
                  <a:schemeClr val="tx1"/>
                </a:solidFill>
              </a:rPr>
              <a:t>UNSIGNED</a:t>
            </a:r>
            <a:r>
              <a:rPr lang="fr-BE" sz="800" dirty="0" smtClean="0">
                <a:solidFill>
                  <a:schemeClr val="tx1"/>
                </a:solidFill>
              </a:rPr>
              <a:t>)</a:t>
            </a:r>
            <a:endParaRPr lang="fr-BE" sz="800" dirty="0">
              <a:solidFill>
                <a:schemeClr val="tx1"/>
              </a:solidFill>
            </a:endParaRPr>
          </a:p>
          <a:p>
            <a:r>
              <a:rPr lang="fr-BE" sz="800" dirty="0">
                <a:solidFill>
                  <a:schemeClr val="tx1"/>
                </a:solidFill>
              </a:rPr>
              <a:t>ETCS Direction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ALWAYS </a:t>
            </a:r>
            <a:r>
              <a:rPr lang="fr-BE" sz="800" dirty="0" err="1">
                <a:solidFill>
                  <a:schemeClr val="tx1"/>
                </a:solidFill>
              </a:rPr>
              <a:t>be</a:t>
            </a:r>
            <a:r>
              <a:rPr lang="fr-BE" sz="800" dirty="0">
                <a:solidFill>
                  <a:schemeClr val="tx1"/>
                </a:solidFill>
              </a:rPr>
              <a:t> « </a:t>
            </a:r>
            <a:r>
              <a:rPr lang="fr-BE" sz="800" dirty="0" err="1">
                <a:solidFill>
                  <a:schemeClr val="tx1"/>
                </a:solidFill>
              </a:rPr>
              <a:t>from</a:t>
            </a:r>
            <a:r>
              <a:rPr lang="fr-BE" sz="800" dirty="0">
                <a:solidFill>
                  <a:schemeClr val="tx1"/>
                </a:solidFill>
              </a:rPr>
              <a:t> CAB </a:t>
            </a:r>
            <a:r>
              <a:rPr lang="fr-BE" sz="800" dirty="0" smtClean="0">
                <a:solidFill>
                  <a:schemeClr val="tx1"/>
                </a:solidFill>
              </a:rPr>
              <a:t>A </a:t>
            </a:r>
            <a:r>
              <a:rPr lang="fr-BE" sz="800" dirty="0">
                <a:solidFill>
                  <a:schemeClr val="tx1"/>
                </a:solidFill>
              </a:rPr>
              <a:t>to CAB </a:t>
            </a:r>
            <a:r>
              <a:rPr lang="fr-BE" sz="800" dirty="0" smtClean="0">
                <a:solidFill>
                  <a:schemeClr val="tx1"/>
                </a:solidFill>
              </a:rPr>
              <a:t>B</a:t>
            </a:r>
            <a:r>
              <a:rPr lang="fr-BE" sz="800" dirty="0">
                <a:solidFill>
                  <a:schemeClr val="tx1"/>
                </a:solidFill>
              </a:rPr>
              <a:t> » = « </a:t>
            </a:r>
            <a:r>
              <a:rPr lang="fr-BE" sz="800" dirty="0" smtClean="0">
                <a:solidFill>
                  <a:schemeClr val="tx1"/>
                </a:solidFill>
              </a:rPr>
              <a:t>REVERSE</a:t>
            </a:r>
            <a:r>
              <a:rPr lang="fr-BE" sz="800" dirty="0">
                <a:solidFill>
                  <a:schemeClr val="tx1"/>
                </a:solidFill>
              </a:rPr>
              <a:t> »</a:t>
            </a:r>
          </a:p>
          <a:p>
            <a:r>
              <a:rPr lang="fr-BE" sz="800" dirty="0">
                <a:solidFill>
                  <a:schemeClr val="tx1"/>
                </a:solidFill>
              </a:rPr>
              <a:t>ETCS Motion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>
                <a:solidFill>
                  <a:schemeClr val="tx1"/>
                </a:solidFill>
              </a:rPr>
              <a:t>be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smtClean="0">
                <a:solidFill>
                  <a:schemeClr val="tx1"/>
                </a:solidFill>
              </a:rPr>
              <a:t>TRUE</a:t>
            </a:r>
            <a:endParaRPr lang="fr-BE" sz="800" dirty="0">
              <a:solidFill>
                <a:schemeClr val="tx1"/>
              </a:solidFill>
            </a:endParaRPr>
          </a:p>
        </p:txBody>
      </p:sp>
      <p:sp>
        <p:nvSpPr>
          <p:cNvPr id="48" name="Bulle ronde 47"/>
          <p:cNvSpPr/>
          <p:nvPr/>
        </p:nvSpPr>
        <p:spPr>
          <a:xfrm>
            <a:off x="2930813" y="980728"/>
            <a:ext cx="2886596" cy="936104"/>
          </a:xfrm>
          <a:prstGeom prst="wedgeEllipseCallout">
            <a:avLst>
              <a:gd name="adj1" fmla="val -1338"/>
              <a:gd name="adj2" fmla="val 120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800" dirty="0">
                <a:solidFill>
                  <a:schemeClr val="tx1"/>
                </a:solidFill>
              </a:rPr>
              <a:t>ETCS distance </a:t>
            </a:r>
            <a:r>
              <a:rPr lang="fr-BE" sz="800" dirty="0" err="1">
                <a:solidFill>
                  <a:schemeClr val="tx1"/>
                </a:solidFill>
              </a:rPr>
              <a:t>counter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>
                <a:solidFill>
                  <a:schemeClr val="tx1"/>
                </a:solidFill>
              </a:rPr>
              <a:t>be</a:t>
            </a:r>
            <a:r>
              <a:rPr lang="fr-BE" sz="800" dirty="0">
                <a:solidFill>
                  <a:schemeClr val="tx1"/>
                </a:solidFill>
              </a:rPr>
              <a:t> CONSTANT</a:t>
            </a:r>
          </a:p>
          <a:p>
            <a:r>
              <a:rPr lang="fr-BE" sz="800" dirty="0">
                <a:solidFill>
                  <a:schemeClr val="tx1"/>
                </a:solidFill>
              </a:rPr>
              <a:t>ETCS Speed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>
                <a:solidFill>
                  <a:schemeClr val="tx1"/>
                </a:solidFill>
              </a:rPr>
              <a:t>be</a:t>
            </a:r>
            <a:r>
              <a:rPr lang="fr-BE" sz="800" dirty="0">
                <a:solidFill>
                  <a:schemeClr val="tx1"/>
                </a:solidFill>
              </a:rPr>
              <a:t> ZERO</a:t>
            </a:r>
          </a:p>
          <a:p>
            <a:r>
              <a:rPr lang="fr-BE" sz="800" dirty="0">
                <a:solidFill>
                  <a:schemeClr val="tx1"/>
                </a:solidFill>
              </a:rPr>
              <a:t>ETCS Direction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>
                <a:solidFill>
                  <a:schemeClr val="tx1"/>
                </a:solidFill>
              </a:rPr>
              <a:t>be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 smtClean="0">
                <a:solidFill>
                  <a:schemeClr val="tx1"/>
                </a:solidFill>
              </a:rPr>
              <a:t>Undefined</a:t>
            </a:r>
            <a:r>
              <a:rPr lang="fr-BE" sz="800" dirty="0" smtClean="0">
                <a:solidFill>
                  <a:schemeClr val="tx1"/>
                </a:solidFill>
              </a:rPr>
              <a:t> (</a:t>
            </a:r>
            <a:r>
              <a:rPr lang="fr-BE" sz="800" dirty="0" err="1" smtClean="0">
                <a:solidFill>
                  <a:schemeClr val="tx1"/>
                </a:solidFill>
              </a:rPr>
              <a:t>Unkwown</a:t>
            </a:r>
            <a:r>
              <a:rPr lang="fr-BE" sz="800" dirty="0" smtClean="0">
                <a:solidFill>
                  <a:schemeClr val="tx1"/>
                </a:solidFill>
              </a:rPr>
              <a:t>)</a:t>
            </a:r>
            <a:endParaRPr lang="fr-BE" sz="800" dirty="0">
              <a:solidFill>
                <a:schemeClr val="tx1"/>
              </a:solidFill>
            </a:endParaRPr>
          </a:p>
          <a:p>
            <a:r>
              <a:rPr lang="fr-BE" sz="800" dirty="0">
                <a:solidFill>
                  <a:schemeClr val="tx1"/>
                </a:solidFill>
              </a:rPr>
              <a:t>ETCS Motion </a:t>
            </a:r>
            <a:r>
              <a:rPr lang="fr-BE" sz="800" dirty="0" err="1">
                <a:solidFill>
                  <a:schemeClr val="tx1"/>
                </a:solidFill>
              </a:rPr>
              <a:t>will</a:t>
            </a:r>
            <a:r>
              <a:rPr lang="fr-BE" sz="800" dirty="0">
                <a:solidFill>
                  <a:schemeClr val="tx1"/>
                </a:solidFill>
              </a:rPr>
              <a:t> </a:t>
            </a:r>
            <a:r>
              <a:rPr lang="fr-BE" sz="800" dirty="0" err="1">
                <a:solidFill>
                  <a:schemeClr val="tx1"/>
                </a:solidFill>
              </a:rPr>
              <a:t>be</a:t>
            </a:r>
            <a:r>
              <a:rPr lang="fr-BE" sz="800" dirty="0">
                <a:solidFill>
                  <a:schemeClr val="tx1"/>
                </a:solidFill>
              </a:rPr>
              <a:t> FALSE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42654" y="566497"/>
            <a:ext cx="157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ETCS MMU</a:t>
            </a:r>
            <a:endParaRPr lang="fr-BE" sz="2400" u="sng" dirty="0"/>
          </a:p>
        </p:txBody>
      </p:sp>
    </p:spTree>
    <p:extLst>
      <p:ext uri="{BB962C8B-B14F-4D97-AF65-F5344CB8AC3E}">
        <p14:creationId xmlns:p14="http://schemas.microsoft.com/office/powerpoint/2010/main" val="31952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08104" y="231031"/>
            <a:ext cx="3528392" cy="13925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1229756" y="4656048"/>
            <a:ext cx="1398028" cy="197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3722971" y="4724977"/>
            <a:ext cx="3030766" cy="168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509675" y="1309356"/>
            <a:ext cx="6350" cy="35643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1236105" y="4869160"/>
            <a:ext cx="7800391" cy="1550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21643" y="257795"/>
            <a:ext cx="2075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ETCS DISTANCE</a:t>
            </a:r>
            <a:endParaRPr lang="fr-BE" sz="2400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219060" y="4684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0</a:t>
            </a:r>
            <a:endParaRPr lang="fr-BE" dirty="0"/>
          </a:p>
        </p:txBody>
      </p:sp>
      <p:sp>
        <p:nvSpPr>
          <p:cNvPr id="8" name="Bulle ronde 7"/>
          <p:cNvSpPr/>
          <p:nvPr/>
        </p:nvSpPr>
        <p:spPr>
          <a:xfrm>
            <a:off x="221643" y="5517232"/>
            <a:ext cx="1296144" cy="792088"/>
          </a:xfrm>
          <a:prstGeom prst="wedgeEllipseCallout">
            <a:avLst>
              <a:gd name="adj1" fmla="val 26873"/>
              <a:gd name="adj2" fmla="val -129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distance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equal</a:t>
            </a:r>
            <a:r>
              <a:rPr lang="fr-BE" sz="900" dirty="0" smtClean="0">
                <a:solidFill>
                  <a:sysClr val="windowText" lastClr="000000"/>
                </a:solidFill>
              </a:rPr>
              <a:t> to 0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at</a:t>
            </a:r>
            <a:r>
              <a:rPr lang="fr-BE" sz="900" dirty="0" smtClean="0">
                <a:solidFill>
                  <a:sysClr val="windowText" lastClr="000000"/>
                </a:solidFill>
              </a:rPr>
              <a:t> power-up of the EVC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1236105" y="2852936"/>
            <a:ext cx="1391679" cy="2000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lle ronde 9"/>
          <p:cNvSpPr/>
          <p:nvPr/>
        </p:nvSpPr>
        <p:spPr>
          <a:xfrm>
            <a:off x="221643" y="2573616"/>
            <a:ext cx="1733155" cy="1144897"/>
          </a:xfrm>
          <a:prstGeom prst="wedgeEllipseCallout">
            <a:avLst>
              <a:gd name="adj1" fmla="val 24318"/>
              <a:gd name="adj2" fmla="val 89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distance (min, nom and max)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always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increasing</a:t>
            </a:r>
            <a:r>
              <a:rPr lang="fr-BE" sz="900" dirty="0" smtClean="0">
                <a:solidFill>
                  <a:sysClr val="windowText" lastClr="000000"/>
                </a:solidFill>
              </a:rPr>
              <a:t> as long as the EVC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powered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Bulle ronde 10"/>
          <p:cNvSpPr/>
          <p:nvPr/>
        </p:nvSpPr>
        <p:spPr>
          <a:xfrm>
            <a:off x="1091323" y="1433154"/>
            <a:ext cx="1296144" cy="934088"/>
          </a:xfrm>
          <a:prstGeom prst="wedgeEllipseCallout">
            <a:avLst>
              <a:gd name="adj1" fmla="val 62654"/>
              <a:gd name="adj2" fmla="val 867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distance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does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not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exist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anymore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when</a:t>
            </a:r>
            <a:r>
              <a:rPr lang="fr-BE" sz="900" dirty="0" smtClean="0">
                <a:solidFill>
                  <a:sysClr val="windowText" lastClr="000000"/>
                </a:solidFill>
              </a:rPr>
              <a:t> the EVC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powered</a:t>
            </a:r>
            <a:r>
              <a:rPr lang="fr-BE" sz="900" dirty="0" smtClean="0">
                <a:solidFill>
                  <a:sysClr val="windowText" lastClr="000000"/>
                </a:solidFill>
              </a:rPr>
              <a:t>-off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Bulle ronde 12"/>
          <p:cNvSpPr/>
          <p:nvPr/>
        </p:nvSpPr>
        <p:spPr>
          <a:xfrm>
            <a:off x="3873417" y="5661248"/>
            <a:ext cx="1296144" cy="792088"/>
          </a:xfrm>
          <a:prstGeom prst="wedgeEllipseCallout">
            <a:avLst>
              <a:gd name="adj1" fmla="val -58981"/>
              <a:gd name="adj2" fmla="val -1451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distance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equal</a:t>
            </a:r>
            <a:r>
              <a:rPr lang="fr-BE" sz="900" dirty="0" smtClean="0">
                <a:solidFill>
                  <a:sysClr val="windowText" lastClr="000000"/>
                </a:solidFill>
              </a:rPr>
              <a:t> to 0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at</a:t>
            </a:r>
            <a:r>
              <a:rPr lang="fr-BE" sz="900" dirty="0" smtClean="0">
                <a:solidFill>
                  <a:sysClr val="windowText" lastClr="000000"/>
                </a:solidFill>
              </a:rPr>
              <a:t> power-up of the EVC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599562" y="496323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Time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509675" y="4869656"/>
            <a:ext cx="7200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07249" y="991655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ETCS distance</a:t>
            </a:r>
          </a:p>
        </p:txBody>
      </p:sp>
      <p:cxnSp>
        <p:nvCxnSpPr>
          <p:cNvPr id="18" name="Connecteur droit 17"/>
          <p:cNvCxnSpPr/>
          <p:nvPr/>
        </p:nvCxnSpPr>
        <p:spPr>
          <a:xfrm>
            <a:off x="453867" y="2289981"/>
            <a:ext cx="84720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7158" y="2019618"/>
            <a:ext cx="620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MAX </a:t>
            </a:r>
          </a:p>
          <a:p>
            <a:r>
              <a:rPr lang="fr-BE" sz="1000" dirty="0" smtClean="0"/>
              <a:t>ETCS</a:t>
            </a:r>
          </a:p>
          <a:p>
            <a:r>
              <a:rPr lang="fr-BE" sz="1000" dirty="0" smtClean="0"/>
              <a:t>distance</a:t>
            </a:r>
          </a:p>
        </p:txBody>
      </p:sp>
      <p:sp>
        <p:nvSpPr>
          <p:cNvPr id="20" name="Bulle ronde 19"/>
          <p:cNvSpPr/>
          <p:nvPr/>
        </p:nvSpPr>
        <p:spPr>
          <a:xfrm>
            <a:off x="3923928" y="815807"/>
            <a:ext cx="2160240" cy="792088"/>
          </a:xfrm>
          <a:prstGeom prst="wedgeEllipseCallout">
            <a:avLst>
              <a:gd name="adj1" fmla="val 22216"/>
              <a:gd name="adj2" fmla="val 1369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Stops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working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when</a:t>
            </a:r>
            <a:r>
              <a:rPr lang="fr-BE" sz="900" dirty="0" smtClean="0">
                <a:solidFill>
                  <a:sysClr val="windowText" lastClr="000000"/>
                </a:solidFill>
              </a:rPr>
              <a:t> ETCS distance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reaches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MAX_ETCS_distance</a:t>
            </a:r>
            <a:endParaRPr lang="fr-BE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(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e.g</a:t>
            </a:r>
            <a:r>
              <a:rPr lang="fr-BE" sz="900" dirty="0" smtClean="0">
                <a:solidFill>
                  <a:sysClr val="windowText" lastClr="000000"/>
                </a:solidFill>
              </a:rPr>
              <a:t> 15.000.000 m)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sp>
        <p:nvSpPr>
          <p:cNvPr id="21" name="Bulle ronde 20"/>
          <p:cNvSpPr/>
          <p:nvPr/>
        </p:nvSpPr>
        <p:spPr>
          <a:xfrm>
            <a:off x="5943513" y="1791371"/>
            <a:ext cx="1620447" cy="792088"/>
          </a:xfrm>
          <a:prstGeom prst="wedgeEllipseCallout">
            <a:avLst>
              <a:gd name="adj1" fmla="val -68736"/>
              <a:gd name="adj2" fmla="val 86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distance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does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not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exist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anymore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when</a:t>
            </a:r>
            <a:r>
              <a:rPr lang="fr-BE" sz="900" dirty="0" smtClean="0">
                <a:solidFill>
                  <a:sysClr val="windowText" lastClr="000000"/>
                </a:solidFill>
              </a:rPr>
              <a:t> the EVC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crashed</a:t>
            </a:r>
            <a:r>
              <a:rPr lang="fr-BE" sz="900" dirty="0" smtClean="0">
                <a:solidFill>
                  <a:sysClr val="windowText" lastClr="000000"/>
                </a:solidFill>
              </a:rPr>
              <a:t> or </a:t>
            </a:r>
          </a:p>
          <a:p>
            <a:pPr algn="ctr"/>
            <a:r>
              <a:rPr lang="fr-BE" sz="900" dirty="0" err="1" smtClean="0">
                <a:solidFill>
                  <a:sysClr val="windowText" lastClr="000000"/>
                </a:solidFill>
              </a:rPr>
              <a:t>powered</a:t>
            </a:r>
            <a:r>
              <a:rPr lang="fr-BE" sz="900" dirty="0" smtClean="0">
                <a:solidFill>
                  <a:sysClr val="windowText" lastClr="000000"/>
                </a:solidFill>
              </a:rPr>
              <a:t>-off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764514" y="463844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POWER-ON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474932" y="465604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POWER-ON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83307" y="231031"/>
            <a:ext cx="3453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u="sng" dirty="0" smtClean="0"/>
              <a:t>Scenario : Train </a:t>
            </a:r>
            <a:r>
              <a:rPr lang="fr-BE" sz="1000" u="sng" dirty="0" err="1" smtClean="0"/>
              <a:t>always</a:t>
            </a:r>
            <a:r>
              <a:rPr lang="fr-BE" sz="1000" u="sng" dirty="0" smtClean="0"/>
              <a:t> </a:t>
            </a:r>
            <a:r>
              <a:rPr lang="fr-BE" sz="1000" u="sng" dirty="0" err="1" smtClean="0"/>
              <a:t>runs</a:t>
            </a:r>
            <a:r>
              <a:rPr lang="fr-BE" sz="1000" u="sng" dirty="0" smtClean="0"/>
              <a:t> </a:t>
            </a:r>
            <a:r>
              <a:rPr lang="fr-BE" sz="1000" u="sng" dirty="0" err="1" smtClean="0"/>
              <a:t>into</a:t>
            </a:r>
            <a:r>
              <a:rPr lang="fr-BE" sz="1000" u="sng" dirty="0" smtClean="0"/>
              <a:t> the </a:t>
            </a:r>
            <a:r>
              <a:rPr lang="fr-BE" sz="1000" u="sng" dirty="0" err="1" smtClean="0"/>
              <a:t>same</a:t>
            </a:r>
            <a:r>
              <a:rPr lang="fr-BE" sz="1000" u="sng" dirty="0" smtClean="0"/>
              <a:t> direction (</a:t>
            </a:r>
            <a:r>
              <a:rPr lang="fr-BE" sz="1000" u="sng" dirty="0" err="1" smtClean="0"/>
              <a:t>from</a:t>
            </a:r>
            <a:r>
              <a:rPr lang="fr-BE" sz="1000" u="sng" dirty="0" smtClean="0"/>
              <a:t> CABB to CABA)</a:t>
            </a:r>
          </a:p>
          <a:p>
            <a:r>
              <a:rPr lang="fr-BE" sz="1000" u="sng" dirty="0" err="1"/>
              <a:t>a</a:t>
            </a:r>
            <a:r>
              <a:rPr lang="fr-BE" sz="1000" u="sng" dirty="0" err="1" smtClean="0"/>
              <a:t>t</a:t>
            </a:r>
            <a:r>
              <a:rPr lang="fr-BE" sz="1000" u="sng" dirty="0" smtClean="0"/>
              <a:t> a constant speed (not </a:t>
            </a:r>
            <a:r>
              <a:rPr lang="fr-BE" sz="1000" u="sng" dirty="0" err="1" smtClean="0"/>
              <a:t>equal</a:t>
            </a:r>
            <a:r>
              <a:rPr lang="fr-BE" sz="1000" u="sng" dirty="0" smtClean="0"/>
              <a:t> to 0)</a:t>
            </a:r>
            <a:endParaRPr lang="fr-BE" sz="1000" u="sng" dirty="0"/>
          </a:p>
        </p:txBody>
      </p:sp>
      <p:sp>
        <p:nvSpPr>
          <p:cNvPr id="29" name="Rectangle 28"/>
          <p:cNvSpPr/>
          <p:nvPr/>
        </p:nvSpPr>
        <p:spPr>
          <a:xfrm>
            <a:off x="6946266" y="797657"/>
            <a:ext cx="1620447" cy="3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1" name="Connecteur droit 30"/>
          <p:cNvCxnSpPr/>
          <p:nvPr/>
        </p:nvCxnSpPr>
        <p:spPr>
          <a:xfrm>
            <a:off x="7338949" y="797657"/>
            <a:ext cx="0" cy="3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8242677" y="784027"/>
            <a:ext cx="0" cy="3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7014913" y="1198293"/>
            <a:ext cx="20151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Ellipse 33"/>
          <p:cNvSpPr/>
          <p:nvPr/>
        </p:nvSpPr>
        <p:spPr>
          <a:xfrm>
            <a:off x="8335979" y="1198293"/>
            <a:ext cx="216024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ZoneTexte 34"/>
          <p:cNvSpPr txBox="1"/>
          <p:nvPr/>
        </p:nvSpPr>
        <p:spPr>
          <a:xfrm>
            <a:off x="6927158" y="792958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CAB </a:t>
            </a:r>
          </a:p>
          <a:p>
            <a:r>
              <a:rPr lang="fr-BE" sz="800" dirty="0" smtClean="0"/>
              <a:t>B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208436" y="774629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CAB </a:t>
            </a:r>
          </a:p>
          <a:p>
            <a:r>
              <a:rPr lang="fr-BE" sz="800" dirty="0" smtClean="0"/>
              <a:t>A</a:t>
            </a:r>
          </a:p>
        </p:txBody>
      </p:sp>
      <p:sp>
        <p:nvSpPr>
          <p:cNvPr id="37" name="Flèche droite 36"/>
          <p:cNvSpPr/>
          <p:nvPr/>
        </p:nvSpPr>
        <p:spPr>
          <a:xfrm>
            <a:off x="7019640" y="1445729"/>
            <a:ext cx="1634687" cy="8188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1255765" y="3718513"/>
            <a:ext cx="1296144" cy="11661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242204" y="3146064"/>
            <a:ext cx="1385580" cy="1727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3744621" y="2296617"/>
            <a:ext cx="1763483" cy="2556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764281" y="3429000"/>
            <a:ext cx="1671815" cy="1455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750720" y="2852936"/>
            <a:ext cx="1685376" cy="20209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864888" y="4722565"/>
            <a:ext cx="867354" cy="1446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ZoneTexte 62"/>
          <p:cNvSpPr txBox="1"/>
          <p:nvPr/>
        </p:nvSpPr>
        <p:spPr>
          <a:xfrm>
            <a:off x="7944847" y="469003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POWER-ON</a:t>
            </a:r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7864888" y="3220733"/>
            <a:ext cx="867354" cy="1624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7884548" y="3940813"/>
            <a:ext cx="922897" cy="936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7870987" y="3582645"/>
            <a:ext cx="936458" cy="1283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2558356" y="3083392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nominal</a:t>
            </a:r>
            <a:endParaRPr lang="fr-BE" sz="800" dirty="0"/>
          </a:p>
        </p:txBody>
      </p:sp>
      <p:sp>
        <p:nvSpPr>
          <p:cNvPr id="77" name="ZoneTexte 76"/>
          <p:cNvSpPr txBox="1"/>
          <p:nvPr/>
        </p:nvSpPr>
        <p:spPr>
          <a:xfrm>
            <a:off x="2563898" y="2772322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max</a:t>
            </a:r>
            <a:endParaRPr lang="fr-BE" sz="800" dirty="0"/>
          </a:p>
        </p:txBody>
      </p:sp>
      <p:sp>
        <p:nvSpPr>
          <p:cNvPr id="78" name="ZoneTexte 77"/>
          <p:cNvSpPr txBox="1"/>
          <p:nvPr/>
        </p:nvSpPr>
        <p:spPr>
          <a:xfrm>
            <a:off x="2563898" y="3637604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min</a:t>
            </a:r>
            <a:endParaRPr lang="fr-BE" sz="800" dirty="0"/>
          </a:p>
        </p:txBody>
      </p:sp>
      <p:sp>
        <p:nvSpPr>
          <p:cNvPr id="79" name="Accolade fermante 78"/>
          <p:cNvSpPr/>
          <p:nvPr/>
        </p:nvSpPr>
        <p:spPr>
          <a:xfrm>
            <a:off x="2987824" y="2852936"/>
            <a:ext cx="98241" cy="892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0" name="Bulle ronde 79"/>
          <p:cNvSpPr/>
          <p:nvPr/>
        </p:nvSpPr>
        <p:spPr>
          <a:xfrm>
            <a:off x="2600087" y="1623574"/>
            <a:ext cx="2569474" cy="1069087"/>
          </a:xfrm>
          <a:prstGeom prst="wedgeEllipseCallout">
            <a:avLst>
              <a:gd name="adj1" fmla="val -29033"/>
              <a:gd name="adj2" fmla="val 990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900" dirty="0" smtClean="0">
                <a:solidFill>
                  <a:sysClr val="windowText" lastClr="000000"/>
                </a:solidFill>
              </a:rPr>
              <a:t>ETCS nominal distance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always</a:t>
            </a:r>
            <a:r>
              <a:rPr lang="fr-BE" sz="900" dirty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inside</a:t>
            </a:r>
            <a:r>
              <a:rPr lang="fr-BE" sz="900" dirty="0" smtClean="0">
                <a:solidFill>
                  <a:sysClr val="windowText" lastClr="000000"/>
                </a:solidFill>
              </a:rPr>
              <a:t> the range [min distance, max distance] (SIL4).</a:t>
            </a:r>
          </a:p>
          <a:p>
            <a:pPr algn="ctr"/>
            <a:r>
              <a:rPr lang="fr-BE" sz="900" dirty="0" err="1" smtClean="0">
                <a:solidFill>
                  <a:sysClr val="windowText" lastClr="000000"/>
                </a:solidFill>
              </a:rPr>
              <a:t>Assumption</a:t>
            </a:r>
            <a:r>
              <a:rPr lang="fr-BE" sz="900" dirty="0" smtClean="0">
                <a:solidFill>
                  <a:sysClr val="windowText" lastClr="000000"/>
                </a:solidFill>
              </a:rPr>
              <a:t> : Imax distance – min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distanceI</a:t>
            </a:r>
            <a:r>
              <a:rPr lang="fr-BE" sz="900" dirty="0" smtClean="0">
                <a:solidFill>
                  <a:sysClr val="windowText" lastClr="000000"/>
                </a:solidFill>
              </a:rPr>
              <a:t> </a:t>
            </a:r>
            <a:r>
              <a:rPr lang="fr-BE" sz="900" dirty="0" err="1" smtClean="0">
                <a:solidFill>
                  <a:sysClr val="windowText" lastClr="000000"/>
                </a:solidFill>
              </a:rPr>
              <a:t>is</a:t>
            </a:r>
            <a:r>
              <a:rPr lang="fr-BE" sz="900" dirty="0" smtClean="0">
                <a:solidFill>
                  <a:sysClr val="windowText" lastClr="000000"/>
                </a:solidFill>
              </a:rPr>
              <a:t> NEVER DECREASING</a:t>
            </a:r>
            <a:endParaRPr lang="fr-BE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2628980" y="2692661"/>
            <a:ext cx="0" cy="28458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3403551" y="172694"/>
            <a:ext cx="939732" cy="670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ZoneTexte 51"/>
          <p:cNvSpPr txBox="1"/>
          <p:nvPr/>
        </p:nvSpPr>
        <p:spPr>
          <a:xfrm>
            <a:off x="3520596" y="365518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OETCS ASW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2487221" y="300983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ETCS distance</a:t>
            </a:r>
          </a:p>
        </p:txBody>
      </p:sp>
      <p:cxnSp>
        <p:nvCxnSpPr>
          <p:cNvPr id="57" name="Connecteur droit avec flèche 56"/>
          <p:cNvCxnSpPr>
            <a:endCxn id="51" idx="2"/>
          </p:cNvCxnSpPr>
          <p:nvPr/>
        </p:nvCxnSpPr>
        <p:spPr>
          <a:xfrm>
            <a:off x="2600087" y="508030"/>
            <a:ext cx="803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073975" y="3179618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Confidence </a:t>
            </a:r>
            <a:r>
              <a:rPr lang="fr-BE" sz="1000" dirty="0" err="1" smtClean="0"/>
              <a:t>interval</a:t>
            </a:r>
            <a:endParaRPr lang="fr-BE" sz="1000" dirty="0"/>
          </a:p>
        </p:txBody>
      </p:sp>
    </p:spTree>
    <p:extLst>
      <p:ext uri="{BB962C8B-B14F-4D97-AF65-F5344CB8AC3E}">
        <p14:creationId xmlns:p14="http://schemas.microsoft.com/office/powerpoint/2010/main" val="31952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62846" y="231031"/>
            <a:ext cx="2673649" cy="13925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1331640" y="366718"/>
            <a:ext cx="2075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ETCS DISTANCE</a:t>
            </a:r>
            <a:endParaRPr lang="fr-BE" sz="2400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6476008" y="321003"/>
            <a:ext cx="2226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u="sng" dirty="0" smtClean="0"/>
              <a:t>Scenario :</a:t>
            </a:r>
          </a:p>
          <a:p>
            <a:r>
              <a:rPr lang="fr-BE" sz="1000" u="sng" dirty="0" smtClean="0"/>
              <a:t>Train power-up</a:t>
            </a:r>
          </a:p>
          <a:p>
            <a:r>
              <a:rPr lang="fr-BE" sz="1000" u="sng" dirty="0" smtClean="0"/>
              <a:t>Train </a:t>
            </a:r>
            <a:r>
              <a:rPr lang="fr-BE" sz="1000" u="sng" dirty="0" err="1" smtClean="0"/>
              <a:t>goes</a:t>
            </a:r>
            <a:r>
              <a:rPr lang="fr-BE" sz="1000" u="sng" dirty="0" smtClean="0"/>
              <a:t> to constant speed </a:t>
            </a:r>
            <a:r>
              <a:rPr lang="fr-BE" sz="1000" u="sng" dirty="0" err="1" smtClean="0"/>
              <a:t>forward</a:t>
            </a:r>
            <a:endParaRPr lang="fr-BE" sz="1000" u="sng" dirty="0" smtClean="0"/>
          </a:p>
          <a:p>
            <a:r>
              <a:rPr lang="fr-BE" sz="1000" u="sng" dirty="0" smtClean="0"/>
              <a:t>Train </a:t>
            </a:r>
            <a:r>
              <a:rPr lang="fr-BE" sz="1000" u="sng" dirty="0" err="1" smtClean="0"/>
              <a:t>STOPs</a:t>
            </a:r>
            <a:endParaRPr lang="fr-BE" sz="1000" u="sng" dirty="0" smtClean="0"/>
          </a:p>
          <a:p>
            <a:r>
              <a:rPr lang="fr-BE" sz="1000" u="sng" dirty="0" smtClean="0"/>
              <a:t>Train </a:t>
            </a:r>
            <a:r>
              <a:rPr lang="fr-BE" sz="1000" u="sng" dirty="0" err="1" smtClean="0"/>
              <a:t>goes</a:t>
            </a:r>
            <a:r>
              <a:rPr lang="fr-BE" sz="1000" u="sng" dirty="0" smtClean="0"/>
              <a:t> to constant speed in reverse</a:t>
            </a:r>
          </a:p>
          <a:p>
            <a:r>
              <a:rPr lang="fr-BE" sz="1000" u="sng" dirty="0" smtClean="0"/>
              <a:t>Train </a:t>
            </a:r>
            <a:r>
              <a:rPr lang="fr-BE" sz="1000" u="sng" dirty="0" err="1" smtClean="0"/>
              <a:t>STOPs</a:t>
            </a:r>
            <a:endParaRPr lang="fr-BE" sz="1000" u="sng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476008" y="256997"/>
            <a:ext cx="0" cy="1085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79512" y="551384"/>
            <a:ext cx="0" cy="57579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3524" y="988945"/>
            <a:ext cx="70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ETCS </a:t>
            </a:r>
          </a:p>
          <a:p>
            <a:r>
              <a:rPr lang="fr-BE" sz="1200" dirty="0" smtClean="0"/>
              <a:t>distance</a:t>
            </a:r>
            <a:endParaRPr lang="fr-BE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-23631" y="281813"/>
            <a:ext cx="5102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BE" sz="1200" dirty="0" err="1" smtClean="0">
                <a:solidFill>
                  <a:srgbClr val="FF0000"/>
                </a:solidFill>
              </a:rPr>
              <a:t>Track</a:t>
            </a:r>
            <a:endParaRPr lang="fr-BE" sz="1200" dirty="0">
              <a:solidFill>
                <a:srgbClr val="FF0000"/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637416" y="901441"/>
            <a:ext cx="0" cy="504783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637416" y="4501281"/>
            <a:ext cx="7850976" cy="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 flipV="1">
            <a:off x="5282726" y="932938"/>
            <a:ext cx="2160242" cy="35847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962246" y="947608"/>
            <a:ext cx="2160240" cy="35553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122486" y="947608"/>
            <a:ext cx="216024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962246" y="1490554"/>
            <a:ext cx="2169594" cy="301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335730" y="4316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0</a:t>
            </a:r>
            <a:endParaRPr lang="fr-BE" dirty="0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962246" y="836712"/>
            <a:ext cx="2160240" cy="367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971550" y="1772817"/>
            <a:ext cx="2150936" cy="274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122486" y="836712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122486" y="149055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131840" y="177281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5282726" y="1772817"/>
            <a:ext cx="2160242" cy="3456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282726" y="1490554"/>
            <a:ext cx="2160242" cy="251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292080" y="836712"/>
            <a:ext cx="2150888" cy="204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563888" y="836712"/>
            <a:ext cx="0" cy="93610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7442968" y="2885875"/>
            <a:ext cx="0" cy="234332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3788770" y="919907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>
                <a:solidFill>
                  <a:srgbClr val="FF0000"/>
                </a:solidFill>
              </a:rPr>
              <a:t>Real position on </a:t>
            </a:r>
            <a:r>
              <a:rPr lang="fr-BE" sz="800" dirty="0" err="1" smtClean="0">
                <a:solidFill>
                  <a:srgbClr val="FF0000"/>
                </a:solidFill>
              </a:rPr>
              <a:t>track</a:t>
            </a:r>
            <a:endParaRPr lang="fr-BE" sz="800" dirty="0">
              <a:solidFill>
                <a:srgbClr val="FF000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723949" y="704463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ETCS distance max</a:t>
            </a:r>
            <a:endParaRPr lang="fr-BE" sz="800" dirty="0"/>
          </a:p>
        </p:txBody>
      </p:sp>
      <p:sp>
        <p:nvSpPr>
          <p:cNvPr id="98" name="ZoneTexte 97"/>
          <p:cNvSpPr txBox="1"/>
          <p:nvPr/>
        </p:nvSpPr>
        <p:spPr>
          <a:xfrm>
            <a:off x="3696525" y="175357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ETCS distance min</a:t>
            </a:r>
            <a:endParaRPr lang="fr-BE" sz="800" dirty="0"/>
          </a:p>
        </p:txBody>
      </p:sp>
      <p:sp>
        <p:nvSpPr>
          <p:cNvPr id="99" name="ZoneTexte 98"/>
          <p:cNvSpPr txBox="1"/>
          <p:nvPr/>
        </p:nvSpPr>
        <p:spPr>
          <a:xfrm>
            <a:off x="3743541" y="1342888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ETCS distance nom</a:t>
            </a:r>
            <a:endParaRPr lang="fr-BE" sz="8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8207251" y="4475635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Time</a:t>
            </a:r>
            <a:endParaRPr lang="fr-BE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77476" y="6309319"/>
            <a:ext cx="7550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To </a:t>
            </a:r>
            <a:r>
              <a:rPr lang="fr-BE" sz="1000" dirty="0" err="1" smtClean="0"/>
              <a:t>simplify</a:t>
            </a:r>
            <a:r>
              <a:rPr lang="fr-BE" sz="1000" dirty="0" smtClean="0"/>
              <a:t>, </a:t>
            </a:r>
            <a:r>
              <a:rPr lang="fr-BE" sz="1000" dirty="0" err="1" smtClean="0"/>
              <a:t>acceleration</a:t>
            </a:r>
            <a:r>
              <a:rPr lang="fr-BE" sz="1000" dirty="0" smtClean="0"/>
              <a:t> </a:t>
            </a:r>
            <a:r>
              <a:rPr lang="fr-BE" sz="1000" dirty="0" err="1" smtClean="0"/>
              <a:t>is</a:t>
            </a:r>
            <a:r>
              <a:rPr lang="fr-BE" sz="1000" dirty="0" smtClean="0"/>
              <a:t> not </a:t>
            </a:r>
            <a:r>
              <a:rPr lang="fr-BE" sz="1000" dirty="0" err="1" smtClean="0"/>
              <a:t>taken</a:t>
            </a:r>
            <a:r>
              <a:rPr lang="fr-BE" sz="1000" dirty="0" smtClean="0"/>
              <a:t> </a:t>
            </a:r>
            <a:r>
              <a:rPr lang="fr-BE" sz="1000" dirty="0" err="1" smtClean="0"/>
              <a:t>into</a:t>
            </a:r>
            <a:r>
              <a:rPr lang="fr-BE" sz="1000" dirty="0" smtClean="0"/>
              <a:t> </a:t>
            </a:r>
            <a:r>
              <a:rPr lang="fr-BE" sz="1000" dirty="0" err="1" smtClean="0"/>
              <a:t>account</a:t>
            </a:r>
            <a:r>
              <a:rPr lang="fr-BE" sz="1000" dirty="0" smtClean="0"/>
              <a:t> in the </a:t>
            </a:r>
            <a:r>
              <a:rPr lang="fr-BE" sz="1000" dirty="0" err="1" smtClean="0"/>
              <a:t>drawing</a:t>
            </a:r>
            <a:r>
              <a:rPr lang="fr-BE" sz="1000" dirty="0" smtClean="0"/>
              <a:t> (</a:t>
            </a:r>
            <a:r>
              <a:rPr lang="fr-BE" sz="1000" dirty="0" err="1" smtClean="0"/>
              <a:t>infinite</a:t>
            </a:r>
            <a:r>
              <a:rPr lang="fr-BE" sz="1000" dirty="0" smtClean="0"/>
              <a:t> </a:t>
            </a:r>
            <a:r>
              <a:rPr lang="fr-BE" sz="1000" dirty="0" err="1" smtClean="0"/>
              <a:t>acceleration</a:t>
            </a:r>
            <a:r>
              <a:rPr lang="fr-BE" sz="1000" dirty="0" smtClean="0"/>
              <a:t>/</a:t>
            </a:r>
            <a:r>
              <a:rPr lang="fr-BE" sz="1000" dirty="0" err="1" smtClean="0"/>
              <a:t>deceleration</a:t>
            </a:r>
            <a:r>
              <a:rPr lang="fr-BE" sz="1000" dirty="0" smtClean="0"/>
              <a:t> values)</a:t>
            </a:r>
          </a:p>
        </p:txBody>
      </p:sp>
      <p:sp>
        <p:nvSpPr>
          <p:cNvPr id="32" name="Ellipse 31"/>
          <p:cNvSpPr/>
          <p:nvPr/>
        </p:nvSpPr>
        <p:spPr>
          <a:xfrm>
            <a:off x="3563888" y="5013176"/>
            <a:ext cx="939732" cy="670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ZoneTexte 32"/>
          <p:cNvSpPr txBox="1"/>
          <p:nvPr/>
        </p:nvSpPr>
        <p:spPr>
          <a:xfrm>
            <a:off x="3680933" y="5206000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OETCS ASW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647558" y="5141465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ETCS distance</a:t>
            </a:r>
          </a:p>
        </p:txBody>
      </p:sp>
      <p:cxnSp>
        <p:nvCxnSpPr>
          <p:cNvPr id="35" name="Connecteur droit avec flèche 34"/>
          <p:cNvCxnSpPr>
            <a:endCxn id="32" idx="2"/>
          </p:cNvCxnSpPr>
          <p:nvPr/>
        </p:nvCxnSpPr>
        <p:spPr>
          <a:xfrm>
            <a:off x="2798401" y="5348512"/>
            <a:ext cx="765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382731" y="3645024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CONFIDENCE INTERVAL</a:t>
            </a:r>
            <a:endParaRPr lang="fr-BE" sz="8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011080" y="1137227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CONFIDENCE INTERVAL</a:t>
            </a:r>
            <a:endParaRPr lang="fr-BE" sz="800" dirty="0"/>
          </a:p>
        </p:txBody>
      </p:sp>
    </p:spTree>
    <p:extLst>
      <p:ext uri="{BB962C8B-B14F-4D97-AF65-F5344CB8AC3E}">
        <p14:creationId xmlns:p14="http://schemas.microsoft.com/office/powerpoint/2010/main" val="31952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6563" y="321003"/>
            <a:ext cx="485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ETCS SPEED, MOTION and DIRECTION</a:t>
            </a:r>
            <a:endParaRPr lang="fr-BE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6362846" y="231031"/>
            <a:ext cx="2673649" cy="13925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6476008" y="321003"/>
            <a:ext cx="2226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u="sng" dirty="0" smtClean="0"/>
              <a:t>Scenario :</a:t>
            </a:r>
          </a:p>
          <a:p>
            <a:r>
              <a:rPr lang="fr-BE" sz="1000" u="sng" dirty="0" smtClean="0"/>
              <a:t>Train power-up</a:t>
            </a:r>
          </a:p>
          <a:p>
            <a:r>
              <a:rPr lang="fr-BE" sz="1000" u="sng" dirty="0" smtClean="0"/>
              <a:t>Train </a:t>
            </a:r>
            <a:r>
              <a:rPr lang="fr-BE" sz="1000" u="sng" dirty="0" err="1" smtClean="0"/>
              <a:t>goes</a:t>
            </a:r>
            <a:r>
              <a:rPr lang="fr-BE" sz="1000" u="sng" dirty="0" smtClean="0"/>
              <a:t> to constant speed </a:t>
            </a:r>
            <a:r>
              <a:rPr lang="fr-BE" sz="1000" u="sng" dirty="0" err="1" smtClean="0"/>
              <a:t>forward</a:t>
            </a:r>
            <a:endParaRPr lang="fr-BE" sz="1000" u="sng" dirty="0" smtClean="0"/>
          </a:p>
          <a:p>
            <a:r>
              <a:rPr lang="fr-BE" sz="1000" u="sng" dirty="0" smtClean="0"/>
              <a:t>Train </a:t>
            </a:r>
            <a:r>
              <a:rPr lang="fr-BE" sz="1000" u="sng" dirty="0" err="1" smtClean="0"/>
              <a:t>STOPs</a:t>
            </a:r>
            <a:endParaRPr lang="fr-BE" sz="1000" u="sng" dirty="0" smtClean="0"/>
          </a:p>
          <a:p>
            <a:r>
              <a:rPr lang="fr-BE" sz="1000" u="sng" dirty="0" smtClean="0"/>
              <a:t>Train </a:t>
            </a:r>
            <a:r>
              <a:rPr lang="fr-BE" sz="1000" u="sng" dirty="0" err="1" smtClean="0"/>
              <a:t>goes</a:t>
            </a:r>
            <a:r>
              <a:rPr lang="fr-BE" sz="1000" u="sng" dirty="0" smtClean="0"/>
              <a:t> to constant speed in reverse</a:t>
            </a:r>
          </a:p>
          <a:p>
            <a:r>
              <a:rPr lang="fr-BE" sz="1000" u="sng" dirty="0" smtClean="0"/>
              <a:t>Train </a:t>
            </a:r>
            <a:r>
              <a:rPr lang="fr-BE" sz="1000" u="sng" dirty="0" err="1" smtClean="0"/>
              <a:t>STOPs</a:t>
            </a:r>
            <a:endParaRPr lang="fr-BE" sz="1000" u="sng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476008" y="256997"/>
            <a:ext cx="0" cy="1085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71600" y="1196752"/>
            <a:ext cx="0" cy="158417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971600" y="1980257"/>
            <a:ext cx="6457900" cy="85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3068960"/>
            <a:ext cx="0" cy="158417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981125" y="3888452"/>
            <a:ext cx="6467425" cy="727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71600" y="5013176"/>
            <a:ext cx="0" cy="158417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971600" y="5805264"/>
            <a:ext cx="64769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691680" y="1623574"/>
            <a:ext cx="0" cy="36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1680" y="1623574"/>
            <a:ext cx="1442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3134150" y="1623574"/>
            <a:ext cx="0" cy="36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4575465" y="1627898"/>
            <a:ext cx="0" cy="36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575465" y="1627898"/>
            <a:ext cx="1442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017935" y="1627898"/>
            <a:ext cx="0" cy="36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22620" y="950531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Motion </a:t>
            </a:r>
            <a:r>
              <a:rPr lang="fr-BE" sz="1000" dirty="0" err="1" smtClean="0"/>
              <a:t>detection</a:t>
            </a:r>
            <a:endParaRPr lang="fr-BE" sz="1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-90036" y="2945848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Direction </a:t>
            </a:r>
            <a:r>
              <a:rPr lang="fr-BE" sz="1000" dirty="0" err="1" smtClean="0"/>
              <a:t>detection</a:t>
            </a:r>
            <a:endParaRPr lang="fr-BE" sz="1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05640" y="150046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err="1" smtClean="0"/>
              <a:t>True</a:t>
            </a:r>
            <a:endParaRPr lang="fr-BE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183" y="187005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False</a:t>
            </a:r>
            <a:endParaRPr lang="fr-BE" sz="1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323528" y="3305889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err="1" smtClean="0"/>
              <a:t>Forward</a:t>
            </a:r>
            <a:endParaRPr lang="fr-BE" sz="1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30392" y="3737937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err="1" smtClean="0"/>
              <a:t>Unknown</a:t>
            </a:r>
            <a:endParaRPr lang="fr-BE" sz="1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273674" y="4172291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Reverse</a:t>
            </a:r>
            <a:endParaRPr lang="fr-BE" sz="1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100548" y="5013176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Speed (m/s)</a:t>
            </a:r>
            <a:endParaRPr lang="fr-BE" sz="1000" dirty="0"/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1701205" y="3510238"/>
            <a:ext cx="0" cy="36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701205" y="3510238"/>
            <a:ext cx="1442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143675" y="3510238"/>
            <a:ext cx="0" cy="36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4572000" y="3895725"/>
            <a:ext cx="0" cy="39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4575465" y="4295401"/>
            <a:ext cx="1442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6017935" y="3895725"/>
            <a:ext cx="0" cy="39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1691680" y="5013176"/>
            <a:ext cx="288032" cy="792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1701205" y="5259397"/>
            <a:ext cx="278507" cy="54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1701205" y="5409220"/>
            <a:ext cx="278507" cy="39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01317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1979712" y="5259397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1979712" y="540922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627784" y="5409220"/>
            <a:ext cx="506366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627784" y="5259397"/>
            <a:ext cx="506366" cy="54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627784" y="5013176"/>
            <a:ext cx="51589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4572000" y="5013176"/>
            <a:ext cx="288032" cy="792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4581525" y="5259397"/>
            <a:ext cx="278507" cy="54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581525" y="5409220"/>
            <a:ext cx="278507" cy="39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4860032" y="501317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860032" y="5259397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860032" y="540922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5508104" y="5409220"/>
            <a:ext cx="506366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5508104" y="5259397"/>
            <a:ext cx="506366" cy="54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5508104" y="5013176"/>
            <a:ext cx="51589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2131743" y="4892566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max</a:t>
            </a:r>
            <a:endParaRPr lang="fr-BE" sz="8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2039893" y="5151675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nominal</a:t>
            </a:r>
            <a:endParaRPr lang="fr-BE" sz="800" dirty="0"/>
          </a:p>
        </p:txBody>
      </p:sp>
      <p:sp>
        <p:nvSpPr>
          <p:cNvPr id="108" name="ZoneTexte 107"/>
          <p:cNvSpPr txBox="1"/>
          <p:nvPr/>
        </p:nvSpPr>
        <p:spPr>
          <a:xfrm>
            <a:off x="2139758" y="5391798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min</a:t>
            </a:r>
            <a:endParaRPr lang="fr-BE" sz="8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79490" y="569693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/>
              <a:t>0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7145403" y="2116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Time</a:t>
            </a:r>
            <a:endParaRPr lang="fr-BE" sz="10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7146704" y="39373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Time</a:t>
            </a:r>
            <a:endParaRPr lang="fr-BE" sz="10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7145403" y="582004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Time</a:t>
            </a:r>
            <a:endParaRPr lang="fr-BE" sz="1000" dirty="0"/>
          </a:p>
        </p:txBody>
      </p:sp>
      <p:sp>
        <p:nvSpPr>
          <p:cNvPr id="114" name="ZoneTexte 113"/>
          <p:cNvSpPr txBox="1"/>
          <p:nvPr/>
        </p:nvSpPr>
        <p:spPr>
          <a:xfrm>
            <a:off x="5019381" y="4905454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max</a:t>
            </a:r>
            <a:endParaRPr lang="fr-BE" sz="8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5027396" y="540468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min</a:t>
            </a:r>
            <a:endParaRPr lang="fr-BE" sz="800" dirty="0"/>
          </a:p>
        </p:txBody>
      </p:sp>
      <p:sp>
        <p:nvSpPr>
          <p:cNvPr id="116" name="ZoneTexte 115"/>
          <p:cNvSpPr txBox="1"/>
          <p:nvPr/>
        </p:nvSpPr>
        <p:spPr>
          <a:xfrm>
            <a:off x="4920213" y="5176354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/>
              <a:t>nominal</a:t>
            </a:r>
            <a:endParaRPr lang="fr-BE" sz="8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1080778" y="6432429"/>
            <a:ext cx="7550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smtClean="0"/>
              <a:t>To </a:t>
            </a:r>
            <a:r>
              <a:rPr lang="fr-BE" sz="1000" dirty="0" err="1" smtClean="0"/>
              <a:t>simplify</a:t>
            </a:r>
            <a:r>
              <a:rPr lang="fr-BE" sz="1000" dirty="0" smtClean="0"/>
              <a:t>, </a:t>
            </a:r>
            <a:r>
              <a:rPr lang="fr-BE" sz="1000" dirty="0" err="1" smtClean="0"/>
              <a:t>acceleration</a:t>
            </a:r>
            <a:r>
              <a:rPr lang="fr-BE" sz="1000" dirty="0" smtClean="0"/>
              <a:t> </a:t>
            </a:r>
            <a:r>
              <a:rPr lang="fr-BE" sz="1000" dirty="0" err="1" smtClean="0"/>
              <a:t>is</a:t>
            </a:r>
            <a:r>
              <a:rPr lang="fr-BE" sz="1000" dirty="0" smtClean="0"/>
              <a:t> not </a:t>
            </a:r>
            <a:r>
              <a:rPr lang="fr-BE" sz="1000" dirty="0" err="1" smtClean="0"/>
              <a:t>taken</a:t>
            </a:r>
            <a:r>
              <a:rPr lang="fr-BE" sz="1000" dirty="0" smtClean="0"/>
              <a:t> </a:t>
            </a:r>
            <a:r>
              <a:rPr lang="fr-BE" sz="1000" dirty="0" err="1" smtClean="0"/>
              <a:t>into</a:t>
            </a:r>
            <a:r>
              <a:rPr lang="fr-BE" sz="1000" dirty="0" smtClean="0"/>
              <a:t> </a:t>
            </a:r>
            <a:r>
              <a:rPr lang="fr-BE" sz="1000" dirty="0" err="1" smtClean="0"/>
              <a:t>account</a:t>
            </a:r>
            <a:r>
              <a:rPr lang="fr-BE" sz="1000" dirty="0" smtClean="0"/>
              <a:t> in the </a:t>
            </a:r>
            <a:r>
              <a:rPr lang="fr-BE" sz="1000" dirty="0" err="1" smtClean="0"/>
              <a:t>drawing</a:t>
            </a:r>
            <a:r>
              <a:rPr lang="fr-BE" sz="1000" dirty="0"/>
              <a:t>.</a:t>
            </a:r>
            <a:endParaRPr lang="fr-BE" sz="1000" dirty="0" smtClean="0"/>
          </a:p>
        </p:txBody>
      </p:sp>
    </p:spTree>
    <p:extLst>
      <p:ext uri="{BB962C8B-B14F-4D97-AF65-F5344CB8AC3E}">
        <p14:creationId xmlns:p14="http://schemas.microsoft.com/office/powerpoint/2010/main" val="31952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180782" cy="2109197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46563" y="321003"/>
            <a:ext cx="102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BALISE</a:t>
            </a:r>
            <a:endParaRPr lang="fr-BE" sz="2400" u="sng" dirty="0"/>
          </a:p>
        </p:txBody>
      </p:sp>
    </p:spTree>
    <p:extLst>
      <p:ext uri="{BB962C8B-B14F-4D97-AF65-F5344CB8AC3E}">
        <p14:creationId xmlns:p14="http://schemas.microsoft.com/office/powerpoint/2010/main" val="13613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7657" y="1278131"/>
            <a:ext cx="8856984" cy="1297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4157512" y="1823095"/>
            <a:ext cx="1368152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3221408" y="1823095"/>
            <a:ext cx="93610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5524126" y="1823095"/>
            <a:ext cx="936104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7409629" y="1823095"/>
            <a:ext cx="776461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6459461" y="1826729"/>
            <a:ext cx="93610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8184553" y="1823095"/>
            <a:ext cx="593229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897382" y="1823095"/>
            <a:ext cx="1742257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335383" y="1823095"/>
            <a:ext cx="56199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2638101" y="1823095"/>
            <a:ext cx="577602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326652" y="1823095"/>
            <a:ext cx="2874007" cy="2152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3200659" y="1826729"/>
            <a:ext cx="3258802" cy="211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Rectangle 14"/>
          <p:cNvSpPr/>
          <p:nvPr/>
        </p:nvSpPr>
        <p:spPr>
          <a:xfrm>
            <a:off x="6459461" y="1822773"/>
            <a:ext cx="2318321" cy="205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ZoneTexte 15"/>
          <p:cNvSpPr txBox="1"/>
          <p:nvPr/>
        </p:nvSpPr>
        <p:spPr>
          <a:xfrm>
            <a:off x="1306722" y="1283035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i-1</a:t>
            </a:r>
            <a:endParaRPr lang="fr-BE" dirty="0"/>
          </a:p>
        </p:txBody>
      </p:sp>
      <p:sp>
        <p:nvSpPr>
          <p:cNvPr id="17" name="ZoneTexte 16"/>
          <p:cNvSpPr txBox="1"/>
          <p:nvPr/>
        </p:nvSpPr>
        <p:spPr>
          <a:xfrm>
            <a:off x="4486149" y="1283035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</a:t>
            </a:r>
            <a:endParaRPr lang="fr-BE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326652" y="1539709"/>
            <a:ext cx="287400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182086" y="1539709"/>
            <a:ext cx="327737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459461" y="1539709"/>
            <a:ext cx="2318321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192638" y="1283035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CYCLE i+1</a:t>
            </a:r>
            <a:endParaRPr lang="fr-BE" dirty="0"/>
          </a:p>
        </p:txBody>
      </p:sp>
      <p:cxnSp>
        <p:nvCxnSpPr>
          <p:cNvPr id="26" name="Connecteur droit 25"/>
          <p:cNvCxnSpPr/>
          <p:nvPr/>
        </p:nvCxnSpPr>
        <p:spPr>
          <a:xfrm>
            <a:off x="322565" y="2220677"/>
            <a:ext cx="57073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93295" y="2219139"/>
            <a:ext cx="1740719" cy="1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634014" y="2220677"/>
            <a:ext cx="562558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212677" y="2204741"/>
            <a:ext cx="935565" cy="159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116568" y="2219139"/>
            <a:ext cx="1407558" cy="1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524126" y="2220677"/>
            <a:ext cx="93610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6454204" y="2196773"/>
            <a:ext cx="955425" cy="159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7399977" y="2192789"/>
            <a:ext cx="786113" cy="796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8186090" y="2192789"/>
            <a:ext cx="591692" cy="62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358939" y="2220677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Input</a:t>
            </a:r>
            <a:endParaRPr lang="fr-BE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278984" y="2242613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633672" y="224261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Ouput</a:t>
            </a:r>
            <a:endParaRPr lang="fr-BE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3432017" y="2242614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Input</a:t>
            </a:r>
            <a:endParaRPr lang="fr-BE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4375097" y="2246368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702675" y="2246368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Ouput</a:t>
            </a:r>
            <a:endParaRPr lang="fr-BE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670070" y="22293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Input</a:t>
            </a:r>
            <a:endParaRPr lang="fr-BE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386537" y="2246368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Application</a:t>
            </a:r>
            <a:endParaRPr lang="fr-BE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8200081" y="225012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Ouput</a:t>
            </a:r>
            <a:endParaRPr lang="fr-BE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413047" y="3140968"/>
            <a:ext cx="694132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 dirty="0" smtClean="0"/>
              <a:t>The application </a:t>
            </a:r>
            <a:r>
              <a:rPr lang="fr-BE" sz="1100" dirty="0" err="1" smtClean="0"/>
              <a:t>is</a:t>
            </a:r>
            <a:r>
              <a:rPr lang="fr-BE" sz="1100" dirty="0" smtClean="0"/>
              <a:t> </a:t>
            </a:r>
            <a:r>
              <a:rPr lang="fr-BE" sz="1100" dirty="0" err="1" smtClean="0"/>
              <a:t>activated</a:t>
            </a:r>
            <a:r>
              <a:rPr lang="fr-BE" sz="1100" dirty="0" smtClean="0"/>
              <a:t> once per cycle</a:t>
            </a:r>
          </a:p>
          <a:p>
            <a:endParaRPr lang="fr-BE" sz="1100" u="sng" dirty="0"/>
          </a:p>
          <a:p>
            <a:r>
              <a:rPr lang="fr-BE" sz="1100" u="sng" dirty="0" smtClean="0"/>
              <a:t>Constants </a:t>
            </a:r>
            <a:r>
              <a:rPr lang="fr-BE" sz="1100" u="sng" dirty="0" smtClean="0"/>
              <a:t>:</a:t>
            </a:r>
            <a:r>
              <a:rPr lang="fr-BE" sz="1100" dirty="0" smtClean="0"/>
              <a:t> T_CYCLE_MIN, T_CYCLE_MAX, T_INPUT_MIN, T_INPUT_MAX, T_APPLICATION_MIN</a:t>
            </a:r>
            <a:r>
              <a:rPr lang="fr-BE" sz="1100" dirty="0"/>
              <a:t>, </a:t>
            </a:r>
            <a:r>
              <a:rPr lang="fr-BE" sz="1100" dirty="0" smtClean="0"/>
              <a:t>T_APPLICATION_MAX,</a:t>
            </a:r>
          </a:p>
          <a:p>
            <a:r>
              <a:rPr lang="fr-BE" sz="1100" dirty="0" smtClean="0"/>
              <a:t>T_OUTPUT_MIN, </a:t>
            </a:r>
            <a:r>
              <a:rPr lang="fr-BE" sz="1100" dirty="0" smtClean="0"/>
              <a:t>T_OUTPUT_MAX (all durations)</a:t>
            </a:r>
            <a:endParaRPr lang="fr-BE" sz="1100" dirty="0" smtClean="0"/>
          </a:p>
          <a:p>
            <a:endParaRPr lang="fr-BE" sz="1100" dirty="0"/>
          </a:p>
          <a:p>
            <a:pPr lvl="1"/>
            <a:r>
              <a:rPr lang="fr-BE" sz="1100" dirty="0" smtClean="0"/>
              <a:t>T_CYCLE_MIN &lt; T_CYCLE </a:t>
            </a:r>
            <a:r>
              <a:rPr lang="fr-BE" sz="1100" dirty="0" smtClean="0"/>
              <a:t> (</a:t>
            </a:r>
            <a:r>
              <a:rPr lang="fr-BE" sz="1100" dirty="0" err="1" smtClean="0"/>
              <a:t>current</a:t>
            </a:r>
            <a:r>
              <a:rPr lang="fr-BE" sz="1100" dirty="0" smtClean="0"/>
              <a:t> cycle) &lt; </a:t>
            </a:r>
            <a:r>
              <a:rPr lang="fr-BE" sz="1100" dirty="0" smtClean="0"/>
              <a:t>T_CYCLE_MAX</a:t>
            </a:r>
          </a:p>
          <a:p>
            <a:pPr lvl="1"/>
            <a:r>
              <a:rPr lang="fr-BE" sz="1100" dirty="0"/>
              <a:t>T_INPUT_MIN &lt; T_INPUT </a:t>
            </a:r>
            <a:r>
              <a:rPr lang="fr-BE" sz="1100" dirty="0"/>
              <a:t>(</a:t>
            </a:r>
            <a:r>
              <a:rPr lang="fr-BE" sz="1100" dirty="0" err="1"/>
              <a:t>current</a:t>
            </a:r>
            <a:r>
              <a:rPr lang="fr-BE" sz="1100" dirty="0"/>
              <a:t> cycle) &lt; </a:t>
            </a:r>
            <a:r>
              <a:rPr lang="fr-BE" sz="1100" dirty="0" smtClean="0"/>
              <a:t>T_INPUT_MAX</a:t>
            </a:r>
          </a:p>
          <a:p>
            <a:pPr lvl="1"/>
            <a:r>
              <a:rPr lang="fr-BE" sz="1100" dirty="0"/>
              <a:t>T_APPLICATION_MIN </a:t>
            </a:r>
            <a:r>
              <a:rPr lang="fr-BE" sz="1100" dirty="0"/>
              <a:t>(</a:t>
            </a:r>
            <a:r>
              <a:rPr lang="fr-BE" sz="1100" dirty="0" err="1"/>
              <a:t>current</a:t>
            </a:r>
            <a:r>
              <a:rPr lang="fr-BE" sz="1100" dirty="0"/>
              <a:t> cycle) &lt; </a:t>
            </a:r>
            <a:r>
              <a:rPr lang="fr-BE" sz="1100" dirty="0"/>
              <a:t>T_APPLICATION &lt; </a:t>
            </a:r>
            <a:r>
              <a:rPr lang="fr-BE" sz="1100" dirty="0" smtClean="0"/>
              <a:t>T_APPLICATION_MAX</a:t>
            </a:r>
          </a:p>
          <a:p>
            <a:pPr lvl="1"/>
            <a:r>
              <a:rPr lang="fr-BE" sz="1100" dirty="0"/>
              <a:t>T_OUTPUT_MIN &lt; T_OUTPUT </a:t>
            </a:r>
            <a:r>
              <a:rPr lang="fr-BE" sz="1100" dirty="0"/>
              <a:t>(</a:t>
            </a:r>
            <a:r>
              <a:rPr lang="fr-BE" sz="1100" dirty="0" err="1"/>
              <a:t>current</a:t>
            </a:r>
            <a:r>
              <a:rPr lang="fr-BE" sz="1100" dirty="0"/>
              <a:t> cycle) &lt; </a:t>
            </a:r>
            <a:r>
              <a:rPr lang="fr-BE" sz="1100" dirty="0" smtClean="0"/>
              <a:t>T_OUTPUT_MAX</a:t>
            </a:r>
            <a:endParaRPr lang="fr-BE" sz="11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338918" y="220624"/>
            <a:ext cx="378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u="sng" dirty="0" smtClean="0"/>
              <a:t>On the CORE </a:t>
            </a:r>
            <a:r>
              <a:rPr lang="fr-BE" sz="2400" u="sng" dirty="0" err="1" smtClean="0"/>
              <a:t>processing</a:t>
            </a:r>
            <a:r>
              <a:rPr lang="fr-BE" sz="2400" u="sng" dirty="0" smtClean="0"/>
              <a:t> Unit</a:t>
            </a:r>
            <a:endParaRPr lang="fr-BE" sz="2400" u="sng" dirty="0"/>
          </a:p>
        </p:txBody>
      </p:sp>
    </p:spTree>
    <p:extLst>
      <p:ext uri="{BB962C8B-B14F-4D97-AF65-F5344CB8AC3E}">
        <p14:creationId xmlns:p14="http://schemas.microsoft.com/office/powerpoint/2010/main" val="30507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1112</Words>
  <Application>Microsoft Office PowerPoint</Application>
  <PresentationFormat>Affichage à l'écran (4:3)</PresentationFormat>
  <Paragraphs>334</Paragraphs>
  <Slides>17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Alstom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3.0</dc:creator>
  <cp:lastModifiedBy>3.0</cp:lastModifiedBy>
  <cp:revision>184</cp:revision>
  <dcterms:created xsi:type="dcterms:W3CDTF">2014-09-04T14:38:24Z</dcterms:created>
  <dcterms:modified xsi:type="dcterms:W3CDTF">2014-09-16T07:18:41Z</dcterms:modified>
</cp:coreProperties>
</file>