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C6D6D-DBEA-43DD-FF23-6784F91C1CB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CF611FD-0FFB-BCA2-4E40-1DD59473D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FA47070-7F4C-B897-A426-D7849779D367}"/>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5" name="页脚占位符 4">
            <a:extLst>
              <a:ext uri="{FF2B5EF4-FFF2-40B4-BE49-F238E27FC236}">
                <a16:creationId xmlns:a16="http://schemas.microsoft.com/office/drawing/2014/main" id="{4ED17CB0-5124-F728-3761-A75C3C29DF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5BACA01-03D5-45E7-6BE5-44D1990F4B3C}"/>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327419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2FCF0-738A-AB44-8B8C-3E598AE8181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49AFCC4-A5A3-A946-133B-CC9027B1CC2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54A6AB3-0881-69E8-8F54-2BC609F0DA54}"/>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5" name="页脚占位符 4">
            <a:extLst>
              <a:ext uri="{FF2B5EF4-FFF2-40B4-BE49-F238E27FC236}">
                <a16:creationId xmlns:a16="http://schemas.microsoft.com/office/drawing/2014/main" id="{8911D848-FEDA-889E-7D6B-B4F6A8AEFF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190880-EC82-FE15-744F-90D6FF6DD584}"/>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112708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0B558C-C7F7-C24B-2F6F-6A34B11980E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DB185E7-2F8B-AF80-AAE4-9935E5BD5C0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302A93E-0FA6-EEF3-5749-5833F117F923}"/>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5" name="页脚占位符 4">
            <a:extLst>
              <a:ext uri="{FF2B5EF4-FFF2-40B4-BE49-F238E27FC236}">
                <a16:creationId xmlns:a16="http://schemas.microsoft.com/office/drawing/2014/main" id="{F855BBBF-349C-F623-F8BF-4D3C4E3BD1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9A6EBBF-2B0F-E6D9-E79E-DEA58480B91E}"/>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367636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D5847-F1C5-A871-8372-6D662E59969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DE108F5-A268-C93A-61CF-C84DC19FABA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F5A2C7E-29F2-51AC-AB7B-FC211A478EDF}"/>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5" name="页脚占位符 4">
            <a:extLst>
              <a:ext uri="{FF2B5EF4-FFF2-40B4-BE49-F238E27FC236}">
                <a16:creationId xmlns:a16="http://schemas.microsoft.com/office/drawing/2014/main" id="{1A837D16-86B5-CE11-1FCD-88675FE2CB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438962-45F9-905A-5E3D-D1DA59B95091}"/>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382479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DCC56-0B6B-6702-4399-7BCDF2D7277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9F9EDEE-7B3C-80BC-23F7-D946803AFC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CFA9984-409A-F3D7-4209-B0C98D848CD7}"/>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5" name="页脚占位符 4">
            <a:extLst>
              <a:ext uri="{FF2B5EF4-FFF2-40B4-BE49-F238E27FC236}">
                <a16:creationId xmlns:a16="http://schemas.microsoft.com/office/drawing/2014/main" id="{381EECD9-32D4-084A-9BED-9A0F1ED494B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F48E89-B1AC-CD12-725C-05F899C315DF}"/>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266295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8C56B-95C3-4BBD-2540-3D604FF42CB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23ADF64-F277-8819-1138-9C02806674A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AA37160-59F1-961A-28D1-4D91DDB0469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4D23C5A-3996-6C0A-1CCE-615F56EEE092}"/>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6" name="页脚占位符 5">
            <a:extLst>
              <a:ext uri="{FF2B5EF4-FFF2-40B4-BE49-F238E27FC236}">
                <a16:creationId xmlns:a16="http://schemas.microsoft.com/office/drawing/2014/main" id="{CF565210-0678-7085-11E7-47ACD9D59FE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418064C-1561-89F9-F0FB-517D612EDC2A}"/>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525564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8AF67-D9ED-D4D3-B9CD-DCA2FCC40F8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D29B92F-8F28-BEEE-5FEC-9E41272E2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6AE289B-AB7E-04AB-1AF2-389DA74B595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9598F84-0AF7-A526-B9FE-727024D2E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F33F669-6DE1-E9EC-4700-81E81666E31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EDCC9AD-5AF2-0350-9BFB-8ECB153B79D6}"/>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8" name="页脚占位符 7">
            <a:extLst>
              <a:ext uri="{FF2B5EF4-FFF2-40B4-BE49-F238E27FC236}">
                <a16:creationId xmlns:a16="http://schemas.microsoft.com/office/drawing/2014/main" id="{5045BA62-7483-58A6-0E72-82DFD0DCB59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A0D7062-5214-B609-4BF2-303E326080D6}"/>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299262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3E9CA-0094-699F-6AB3-EB147834821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B6504C4-179C-6592-C505-6ECFFF0C7C4E}"/>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4" name="页脚占位符 3">
            <a:extLst>
              <a:ext uri="{FF2B5EF4-FFF2-40B4-BE49-F238E27FC236}">
                <a16:creationId xmlns:a16="http://schemas.microsoft.com/office/drawing/2014/main" id="{1A2076F6-5CE8-19D3-3CEF-E15B1E9391A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A1B427D-1CB8-6B7A-9997-C42CB8C89A74}"/>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310306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B51850-73B8-6B26-9C0C-B3BFE75D6FF1}"/>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3" name="页脚占位符 2">
            <a:extLst>
              <a:ext uri="{FF2B5EF4-FFF2-40B4-BE49-F238E27FC236}">
                <a16:creationId xmlns:a16="http://schemas.microsoft.com/office/drawing/2014/main" id="{D3CF381E-48E1-8778-7CD8-F9AC73AF499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D78518B-911F-F704-9282-CE63E0B57A70}"/>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34528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147D3-7E60-7330-D080-6C9877113CC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D68629A-7517-1C07-02A0-601E5C98B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9662509-B842-EB1E-E5DD-2FD298B16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00E8DB-1C45-240B-5D6C-DD874CC36031}"/>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6" name="页脚占位符 5">
            <a:extLst>
              <a:ext uri="{FF2B5EF4-FFF2-40B4-BE49-F238E27FC236}">
                <a16:creationId xmlns:a16="http://schemas.microsoft.com/office/drawing/2014/main" id="{ECEBA2BF-8167-0B9D-EFF9-924AADC1016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B78498-6DD2-39AF-9EB8-E101B050DA05}"/>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425759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63658-8BCB-371A-5938-7BA24497727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EB140E3-BBCD-3ECB-E8B7-68421D566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14002DC-DEE2-C4E3-BA91-DEE4955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2CA028F-8685-1D5E-4409-6A507229CD8E}"/>
              </a:ext>
            </a:extLst>
          </p:cNvPr>
          <p:cNvSpPr>
            <a:spLocks noGrp="1"/>
          </p:cNvSpPr>
          <p:nvPr>
            <p:ph type="dt" sz="half" idx="10"/>
          </p:nvPr>
        </p:nvSpPr>
        <p:spPr/>
        <p:txBody>
          <a:bodyPr/>
          <a:lstStyle/>
          <a:p>
            <a:fld id="{00857DB2-80BF-CC45-A5DC-E6A0DD47DB08}" type="datetimeFigureOut">
              <a:rPr kumimoji="1" lang="zh-CN" altLang="en-US" smtClean="0"/>
              <a:t>2024/2/25</a:t>
            </a:fld>
            <a:endParaRPr kumimoji="1" lang="zh-CN" altLang="en-US"/>
          </a:p>
        </p:txBody>
      </p:sp>
      <p:sp>
        <p:nvSpPr>
          <p:cNvPr id="6" name="页脚占位符 5">
            <a:extLst>
              <a:ext uri="{FF2B5EF4-FFF2-40B4-BE49-F238E27FC236}">
                <a16:creationId xmlns:a16="http://schemas.microsoft.com/office/drawing/2014/main" id="{7AEC4D5A-BB86-0957-D22E-F87E52D4481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14C1DD4-1A28-75AC-11A8-6C9A229D27FA}"/>
              </a:ext>
            </a:extLst>
          </p:cNvPr>
          <p:cNvSpPr>
            <a:spLocks noGrp="1"/>
          </p:cNvSpPr>
          <p:nvPr>
            <p:ph type="sldNum" sz="quarter" idx="12"/>
          </p:nvPr>
        </p:nvSpPr>
        <p:spPr/>
        <p:txBody>
          <a:body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330900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68A268-8FD8-BD74-5202-EC55658CA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34EC5F4-113E-0390-047F-CCDBC01BD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D2AF2EF-F237-7373-689E-4B7DA28BF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57DB2-80BF-CC45-A5DC-E6A0DD47DB08}" type="datetimeFigureOut">
              <a:rPr kumimoji="1" lang="zh-CN" altLang="en-US" smtClean="0"/>
              <a:t>2024/2/25</a:t>
            </a:fld>
            <a:endParaRPr kumimoji="1" lang="zh-CN" altLang="en-US"/>
          </a:p>
        </p:txBody>
      </p:sp>
      <p:sp>
        <p:nvSpPr>
          <p:cNvPr id="5" name="页脚占位符 4">
            <a:extLst>
              <a:ext uri="{FF2B5EF4-FFF2-40B4-BE49-F238E27FC236}">
                <a16:creationId xmlns:a16="http://schemas.microsoft.com/office/drawing/2014/main" id="{B7368627-A009-49DC-6FEE-ED258A56A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E36B261-1568-31E0-2E94-08DB0C31F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BC6AF-4507-AB4A-A118-28E60FDD0CCA}" type="slidenum">
              <a:rPr kumimoji="1" lang="zh-CN" altLang="en-US" smtClean="0"/>
              <a:t>‹#›</a:t>
            </a:fld>
            <a:endParaRPr kumimoji="1" lang="zh-CN" altLang="en-US"/>
          </a:p>
        </p:txBody>
      </p:sp>
    </p:spTree>
    <p:extLst>
      <p:ext uri="{BB962C8B-B14F-4D97-AF65-F5344CB8AC3E}">
        <p14:creationId xmlns:p14="http://schemas.microsoft.com/office/powerpoint/2010/main" val="382487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461EF-A9C2-8353-BC62-186029FC469A}"/>
              </a:ext>
            </a:extLst>
          </p:cNvPr>
          <p:cNvSpPr>
            <a:spLocks noGrp="1"/>
          </p:cNvSpPr>
          <p:nvPr>
            <p:ph type="ctrTitle"/>
          </p:nvPr>
        </p:nvSpPr>
        <p:spPr/>
        <p:txBody>
          <a:bodyPr anchor="ctr">
            <a:normAutofit/>
          </a:bodyPr>
          <a:lstStyle/>
          <a:p>
            <a:r>
              <a:rPr lang="en-US" altLang="zh-CN" sz="4000" kern="1400" spc="-50" dirty="0">
                <a:effectLst/>
                <a:latin typeface="Microsoft YaHei UI" panose="020B0503020204020204" pitchFamily="34" charset="-122"/>
                <a:ea typeface="等线 Light" panose="02010600030101010101" pitchFamily="2" charset="-122"/>
                <a:cs typeface="Times New Roman" panose="02020603050405020304" pitchFamily="18" charset="0"/>
              </a:rPr>
              <a:t>openGemini</a:t>
            </a:r>
            <a:r>
              <a:rPr lang="zh-CN" altLang="zh-CN" sz="4000" kern="1400" spc="-50" dirty="0">
                <a:effectLst/>
                <a:latin typeface="等线 Light" panose="02010600030101010101" pitchFamily="2" charset="-122"/>
                <a:ea typeface="Microsoft YaHei UI" panose="020B0503020204020204" pitchFamily="34" charset="-122"/>
                <a:cs typeface="Times New Roman" panose="02020603050405020304" pitchFamily="18" charset="0"/>
              </a:rPr>
              <a:t>用户案例模板</a:t>
            </a:r>
            <a:br>
              <a:rPr lang="en-US" altLang="zh-CN" sz="4000" kern="1400" spc="-50" dirty="0">
                <a:effectLst/>
                <a:latin typeface="等线 Light" panose="02010600030101010101" pitchFamily="2" charset="-122"/>
                <a:ea typeface="Microsoft YaHei UI" panose="020B0503020204020204" pitchFamily="34" charset="-122"/>
                <a:cs typeface="Times New Roman" panose="02020603050405020304" pitchFamily="18" charset="0"/>
              </a:rPr>
            </a:br>
            <a:r>
              <a:rPr lang="en-US" altLang="zh-CN" sz="4000" kern="1400" spc="-50" dirty="0">
                <a:effectLst/>
                <a:latin typeface="等线 Light" panose="02010600030101010101" pitchFamily="2" charset="-122"/>
                <a:ea typeface="Microsoft YaHei UI" panose="020B0503020204020204" pitchFamily="34" charset="-122"/>
                <a:cs typeface="Times New Roman" panose="02020603050405020304" pitchFamily="18" charset="0"/>
              </a:rPr>
              <a:t>openGemini</a:t>
            </a:r>
            <a:r>
              <a:rPr lang="zh-CN" altLang="en-US" sz="4000" kern="1400" spc="-50" dirty="0">
                <a:effectLst/>
                <a:latin typeface="等线 Light" panose="02010600030101010101" pitchFamily="2" charset="-122"/>
                <a:ea typeface="Microsoft YaHei UI" panose="020B0503020204020204" pitchFamily="34" charset="-122"/>
                <a:cs typeface="Times New Roman" panose="02020603050405020304" pitchFamily="18" charset="0"/>
              </a:rPr>
              <a:t> </a:t>
            </a:r>
            <a:r>
              <a:rPr lang="en-US" altLang="zh-CN" sz="4000" kern="1400" spc="-50" dirty="0">
                <a:effectLst/>
                <a:latin typeface="等线 Light" panose="02010600030101010101" pitchFamily="2" charset="-122"/>
                <a:ea typeface="Microsoft YaHei UI" panose="020B0503020204020204" pitchFamily="34" charset="-122"/>
                <a:cs typeface="Times New Roman" panose="02020603050405020304" pitchFamily="18" charset="0"/>
              </a:rPr>
              <a:t>user</a:t>
            </a:r>
            <a:r>
              <a:rPr lang="zh-CN" altLang="en-US" sz="4000" kern="1400" spc="-50" dirty="0">
                <a:effectLst/>
                <a:latin typeface="等线 Light" panose="02010600030101010101" pitchFamily="2" charset="-122"/>
                <a:ea typeface="Microsoft YaHei UI" panose="020B0503020204020204" pitchFamily="34" charset="-122"/>
                <a:cs typeface="Times New Roman" panose="02020603050405020304" pitchFamily="18" charset="0"/>
              </a:rPr>
              <a:t> </a:t>
            </a:r>
            <a:r>
              <a:rPr lang="en-US" altLang="zh-CN" sz="4000" kern="1400" spc="-50" dirty="0">
                <a:latin typeface="等线 Light" panose="02010600030101010101" pitchFamily="2" charset="-122"/>
                <a:ea typeface="Microsoft YaHei UI" panose="020B0503020204020204" pitchFamily="34" charset="-122"/>
                <a:cs typeface="Times New Roman" panose="02020603050405020304" pitchFamily="18" charset="0"/>
              </a:rPr>
              <a:t>case</a:t>
            </a:r>
            <a:r>
              <a:rPr lang="zh-CN" altLang="en-US" sz="4000" kern="1400" spc="-50" dirty="0">
                <a:latin typeface="等线 Light" panose="02010600030101010101" pitchFamily="2" charset="-122"/>
                <a:ea typeface="Microsoft YaHei UI" panose="020B0503020204020204" pitchFamily="34" charset="-122"/>
                <a:cs typeface="Times New Roman" panose="02020603050405020304" pitchFamily="18" charset="0"/>
              </a:rPr>
              <a:t> </a:t>
            </a:r>
            <a:r>
              <a:rPr lang="en-US" altLang="zh-CN" sz="4000" kern="1400" spc="-50" dirty="0">
                <a:latin typeface="等线 Light" panose="02010600030101010101" pitchFamily="2" charset="-122"/>
                <a:ea typeface="Microsoft YaHei UI" panose="020B0503020204020204" pitchFamily="34" charset="-122"/>
                <a:cs typeface="Times New Roman" panose="02020603050405020304" pitchFamily="18" charset="0"/>
              </a:rPr>
              <a:t>template</a:t>
            </a:r>
            <a:endParaRPr kumimoji="1" lang="zh-CN" altLang="en-US" sz="4000" dirty="0"/>
          </a:p>
        </p:txBody>
      </p:sp>
      <p:sp>
        <p:nvSpPr>
          <p:cNvPr id="3" name="副标题 2">
            <a:extLst>
              <a:ext uri="{FF2B5EF4-FFF2-40B4-BE49-F238E27FC236}">
                <a16:creationId xmlns:a16="http://schemas.microsoft.com/office/drawing/2014/main" id="{11472847-A5E7-2A2B-1F07-67F0F0745E43}"/>
              </a:ext>
            </a:extLst>
          </p:cNvPr>
          <p:cNvSpPr>
            <a:spLocks noGrp="1"/>
          </p:cNvSpPr>
          <p:nvPr>
            <p:ph type="subTitle" idx="1"/>
          </p:nvPr>
        </p:nvSpPr>
        <p:spPr/>
        <p:txBody>
          <a:bodyPr/>
          <a:lstStyle/>
          <a:p>
            <a:pPr algn="l"/>
            <a:r>
              <a:rPr kumimoji="1" lang="zh-CN" altLang="en-US" dirty="0">
                <a:latin typeface="Microsoft YaHei" panose="020B0503020204020204" pitchFamily="34" charset="-122"/>
                <a:ea typeface="Microsoft YaHei" panose="020B0503020204020204" pitchFamily="34" charset="-122"/>
              </a:rPr>
              <a:t>企业名称</a:t>
            </a:r>
            <a:r>
              <a:rPr kumimoji="1" lang="en-US" altLang="zh-CN" dirty="0">
                <a:latin typeface="Microsoft YaHei" panose="020B0503020204020204" pitchFamily="34" charset="-122"/>
                <a:ea typeface="Microsoft YaHei" panose="020B0503020204020204" pitchFamily="34" charset="-122"/>
              </a:rPr>
              <a:t>(Company Name)</a:t>
            </a:r>
            <a:r>
              <a:rPr kumimoji="1" lang="zh-CN" altLang="en-US" dirty="0">
                <a:latin typeface="Microsoft YaHei" panose="020B0503020204020204" pitchFamily="34" charset="-122"/>
                <a:ea typeface="Microsoft YaHei" panose="020B0503020204020204" pitchFamily="34" charset="-122"/>
              </a:rPr>
              <a:t>：</a:t>
            </a:r>
            <a:r>
              <a:rPr kumimoji="1" lang="zh-CN" altLang="en-US" i="1" dirty="0">
                <a:solidFill>
                  <a:schemeClr val="tx1">
                    <a:lumMod val="50000"/>
                    <a:lumOff val="50000"/>
                  </a:schemeClr>
                </a:solidFill>
                <a:latin typeface="Microsoft YaHei" panose="020B0503020204020204" pitchFamily="34" charset="-122"/>
                <a:ea typeface="Microsoft YaHei" panose="020B0503020204020204" pitchFamily="34" charset="-122"/>
              </a:rPr>
              <a:t>华为云</a:t>
            </a:r>
            <a:endParaRPr kumimoji="1" lang="en-US" altLang="zh-CN" i="1" dirty="0">
              <a:solidFill>
                <a:schemeClr val="tx1">
                  <a:lumMod val="50000"/>
                  <a:lumOff val="50000"/>
                </a:schemeClr>
              </a:solidFill>
              <a:latin typeface="Microsoft YaHei" panose="020B0503020204020204" pitchFamily="34" charset="-122"/>
              <a:ea typeface="Microsoft YaHei" panose="020B0503020204020204" pitchFamily="34" charset="-122"/>
            </a:endParaRPr>
          </a:p>
          <a:p>
            <a:pPr algn="l"/>
            <a:r>
              <a:rPr kumimoji="1" lang="zh-CN" altLang="en-US" dirty="0">
                <a:latin typeface="Microsoft YaHei" panose="020B0503020204020204" pitchFamily="34" charset="-122"/>
                <a:ea typeface="Microsoft YaHei" panose="020B0503020204020204" pitchFamily="34" charset="-122"/>
              </a:rPr>
              <a:t>业务领域</a:t>
            </a:r>
            <a:r>
              <a:rPr kumimoji="1" lang="en-US" altLang="zh-CN" dirty="0">
                <a:latin typeface="Microsoft YaHei" panose="020B0503020204020204" pitchFamily="34" charset="-122"/>
                <a:ea typeface="Microsoft YaHei" panose="020B0503020204020204" pitchFamily="34" charset="-122"/>
              </a:rPr>
              <a:t>(Business areas)</a:t>
            </a:r>
            <a:r>
              <a:rPr kumimoji="1" lang="zh-CN" altLang="en-US" dirty="0">
                <a:latin typeface="Microsoft YaHei" panose="020B0503020204020204" pitchFamily="34" charset="-122"/>
                <a:ea typeface="Microsoft YaHei" panose="020B0503020204020204" pitchFamily="34" charset="-122"/>
              </a:rPr>
              <a:t>：</a:t>
            </a:r>
            <a:r>
              <a:rPr kumimoji="1" lang="zh-CN" altLang="en-US" i="1" dirty="0">
                <a:solidFill>
                  <a:schemeClr val="tx1">
                    <a:lumMod val="50000"/>
                    <a:lumOff val="50000"/>
                  </a:schemeClr>
                </a:solidFill>
                <a:latin typeface="Microsoft YaHei" panose="020B0503020204020204" pitchFamily="34" charset="-122"/>
                <a:ea typeface="Microsoft YaHei" panose="020B0503020204020204" pitchFamily="34" charset="-122"/>
              </a:rPr>
              <a:t>工业物联网</a:t>
            </a:r>
            <a:endParaRPr kumimoji="1" lang="en-US" altLang="zh-CN" i="1" dirty="0">
              <a:solidFill>
                <a:schemeClr val="tx1">
                  <a:lumMod val="50000"/>
                  <a:lumOff val="50000"/>
                </a:schemeClr>
              </a:solidFill>
              <a:latin typeface="Microsoft YaHei" panose="020B0503020204020204" pitchFamily="34" charset="-122"/>
              <a:ea typeface="Microsoft YaHei" panose="020B0503020204020204" pitchFamily="34" charset="-122"/>
            </a:endParaRPr>
          </a:p>
          <a:p>
            <a:pPr algn="l"/>
            <a:r>
              <a:rPr kumimoji="1" lang="zh-CN" altLang="en-US" dirty="0">
                <a:latin typeface="Microsoft YaHei" panose="020B0503020204020204" pitchFamily="34" charset="-122"/>
                <a:ea typeface="Microsoft YaHei" panose="020B0503020204020204" pitchFamily="34" charset="-122"/>
              </a:rPr>
              <a:t>联系方式</a:t>
            </a:r>
            <a:r>
              <a:rPr kumimoji="1" lang="en-US" altLang="zh-CN" dirty="0">
                <a:latin typeface="Microsoft YaHei" panose="020B0503020204020204" pitchFamily="34" charset="-122"/>
                <a:ea typeface="Microsoft YaHei" panose="020B0503020204020204" pitchFamily="34" charset="-122"/>
              </a:rPr>
              <a:t>(contact)</a:t>
            </a:r>
            <a:r>
              <a:rPr kumimoji="1" lang="zh-CN" altLang="en-US" dirty="0">
                <a:latin typeface="Microsoft YaHei" panose="020B0503020204020204" pitchFamily="34" charset="-122"/>
                <a:ea typeface="Microsoft YaHei" panose="020B0503020204020204" pitchFamily="34" charset="-122"/>
              </a:rPr>
              <a:t>：</a:t>
            </a:r>
            <a:r>
              <a:rPr kumimoji="1" lang="en-US" altLang="zh-CN" i="1" dirty="0">
                <a:solidFill>
                  <a:schemeClr val="tx1">
                    <a:lumMod val="50000"/>
                    <a:lumOff val="50000"/>
                  </a:schemeClr>
                </a:solidFill>
                <a:latin typeface="Microsoft YaHei" panose="020B0503020204020204" pitchFamily="34" charset="-122"/>
                <a:ea typeface="Microsoft YaHei" panose="020B0503020204020204" pitchFamily="34" charset="-122"/>
              </a:rPr>
              <a:t>xiangyu9@Huawei.com</a:t>
            </a:r>
            <a:endParaRPr kumimoji="1" lang="zh-CN" altLang="en-US" i="1" dirty="0">
              <a:solidFill>
                <a:schemeClr val="tx1">
                  <a:lumMod val="50000"/>
                  <a:lumOff val="50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7793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411D6-DAA2-4480-05D3-515080D28FF0}"/>
              </a:ext>
            </a:extLst>
          </p:cNvPr>
          <p:cNvSpPr>
            <a:spLocks noGrp="1"/>
          </p:cNvSpPr>
          <p:nvPr>
            <p:ph type="title"/>
          </p:nvPr>
        </p:nvSpPr>
        <p:spPr/>
        <p:txBody>
          <a:bodyPr/>
          <a:lstStyle/>
          <a:p>
            <a:r>
              <a:rPr kumimoji="1" lang="zh-CN" altLang="en-US" dirty="0"/>
              <a:t>企业介绍</a:t>
            </a:r>
            <a:r>
              <a:rPr kumimoji="1" lang="en-US" altLang="zh-CN" dirty="0"/>
              <a:t>(Company Introduction</a:t>
            </a:r>
            <a:r>
              <a:rPr kumimoji="1" lang="zh-CN" altLang="en-US" dirty="0"/>
              <a:t>）</a:t>
            </a:r>
          </a:p>
        </p:txBody>
      </p:sp>
      <p:sp>
        <p:nvSpPr>
          <p:cNvPr id="3" name="内容占位符 2">
            <a:extLst>
              <a:ext uri="{FF2B5EF4-FFF2-40B4-BE49-F238E27FC236}">
                <a16:creationId xmlns:a16="http://schemas.microsoft.com/office/drawing/2014/main" id="{F20D36FF-B4D8-FFEB-615E-3078444048A4}"/>
              </a:ext>
            </a:extLst>
          </p:cNvPr>
          <p:cNvSpPr>
            <a:spLocks noGrp="1"/>
          </p:cNvSpPr>
          <p:nvPr>
            <p:ph idx="1"/>
          </p:nvPr>
        </p:nvSpPr>
        <p:spPr/>
        <p:txBody>
          <a:bodyPr>
            <a:normAutofit/>
          </a:bodyPr>
          <a:lstStyle/>
          <a:p>
            <a:r>
              <a:rPr kumimoji="1" lang="zh-CN" altLang="en-US" sz="1800" i="1" dirty="0">
                <a:solidFill>
                  <a:schemeClr val="tx1">
                    <a:lumMod val="50000"/>
                    <a:lumOff val="50000"/>
                  </a:schemeClr>
                </a:solidFill>
                <a:latin typeface="Microsoft YaHei" panose="020B0503020204020204" pitchFamily="34" charset="-122"/>
                <a:ea typeface="Microsoft YaHei" panose="020B0503020204020204" pitchFamily="34" charset="-122"/>
              </a:rPr>
              <a:t>华为云工业物联平台长期致力于为制造型企业提供统一的生产数据底座能力，帮助企业实现从工业现场数据集成，数据存储，建模，分析，数据服务一站式能力，提升生产管控优化效率。平台采用云边端协同架构，深度使用</a:t>
            </a:r>
            <a:r>
              <a:rPr kumimoji="1" lang="en-GB" altLang="zh-CN" sz="1800" i="1" dirty="0">
                <a:solidFill>
                  <a:schemeClr val="tx1">
                    <a:lumMod val="50000"/>
                    <a:lumOff val="50000"/>
                  </a:schemeClr>
                </a:solidFill>
                <a:latin typeface="Microsoft YaHei" panose="020B0503020204020204" pitchFamily="34" charset="-122"/>
                <a:ea typeface="Microsoft YaHei" panose="020B0503020204020204" pitchFamily="34" charset="-122"/>
              </a:rPr>
              <a:t>openGemini</a:t>
            </a:r>
            <a:r>
              <a:rPr kumimoji="1" lang="zh-CN" altLang="en-GB" sz="1800" i="1" dirty="0">
                <a:solidFill>
                  <a:schemeClr val="tx1">
                    <a:lumMod val="50000"/>
                    <a:lumOff val="50000"/>
                  </a:schemeClr>
                </a:solidFill>
                <a:latin typeface="Microsoft YaHei" panose="020B0503020204020204" pitchFamily="34" charset="-122"/>
                <a:ea typeface="Microsoft YaHei" panose="020B0503020204020204" pitchFamily="34" charset="-122"/>
              </a:rPr>
              <a:t>，</a:t>
            </a:r>
            <a:r>
              <a:rPr kumimoji="1" lang="zh-CN" altLang="en-US" sz="1800" i="1" dirty="0">
                <a:solidFill>
                  <a:schemeClr val="tx1">
                    <a:lumMod val="50000"/>
                    <a:lumOff val="50000"/>
                  </a:schemeClr>
                </a:solidFill>
                <a:latin typeface="Microsoft YaHei" panose="020B0503020204020204" pitchFamily="34" charset="-122"/>
                <a:ea typeface="Microsoft YaHei" panose="020B0503020204020204" pitchFamily="34" charset="-122"/>
              </a:rPr>
              <a:t>实现海量的</a:t>
            </a:r>
            <a:r>
              <a:rPr kumimoji="1" lang="en-GB" altLang="zh-CN" sz="1800" i="1" dirty="0">
                <a:solidFill>
                  <a:schemeClr val="tx1">
                    <a:lumMod val="50000"/>
                    <a:lumOff val="50000"/>
                  </a:schemeClr>
                </a:solidFill>
                <a:latin typeface="Microsoft YaHei" panose="020B0503020204020204" pitchFamily="34" charset="-122"/>
                <a:ea typeface="Microsoft YaHei" panose="020B0503020204020204" pitchFamily="34" charset="-122"/>
              </a:rPr>
              <a:t>OT</a:t>
            </a:r>
            <a:r>
              <a:rPr kumimoji="1" lang="zh-CN" altLang="en-US" sz="1800" i="1" dirty="0">
                <a:solidFill>
                  <a:schemeClr val="tx1">
                    <a:lumMod val="50000"/>
                    <a:lumOff val="50000"/>
                  </a:schemeClr>
                </a:solidFill>
                <a:latin typeface="Microsoft YaHei" panose="020B0503020204020204" pitchFamily="34" charset="-122"/>
                <a:ea typeface="Microsoft YaHei" panose="020B0503020204020204" pitchFamily="34" charset="-122"/>
              </a:rPr>
              <a:t>时序数据的高效管理，并提供工业级的可靠性。从自身实践到赋能客户，华为云工业物联平台携手</a:t>
            </a:r>
            <a:r>
              <a:rPr kumimoji="1" lang="en-GB" altLang="zh-CN" sz="1800" i="1" dirty="0">
                <a:solidFill>
                  <a:schemeClr val="tx1">
                    <a:lumMod val="50000"/>
                    <a:lumOff val="50000"/>
                  </a:schemeClr>
                </a:solidFill>
                <a:latin typeface="Microsoft YaHei" panose="020B0503020204020204" pitchFamily="34" charset="-122"/>
                <a:ea typeface="Microsoft YaHei" panose="020B0503020204020204" pitchFamily="34" charset="-122"/>
              </a:rPr>
              <a:t>openGemini</a:t>
            </a:r>
            <a:r>
              <a:rPr kumimoji="1" lang="zh-CN" altLang="en-GB" sz="1800" i="1" dirty="0">
                <a:solidFill>
                  <a:schemeClr val="tx1">
                    <a:lumMod val="50000"/>
                    <a:lumOff val="50000"/>
                  </a:schemeClr>
                </a:solidFill>
                <a:latin typeface="Microsoft YaHei" panose="020B0503020204020204" pitchFamily="34" charset="-122"/>
                <a:ea typeface="Microsoft YaHei" panose="020B0503020204020204" pitchFamily="34" charset="-122"/>
              </a:rPr>
              <a:t>，</a:t>
            </a:r>
            <a:r>
              <a:rPr kumimoji="1" lang="zh-CN" altLang="en-US" sz="1800" i="1" dirty="0">
                <a:solidFill>
                  <a:schemeClr val="tx1">
                    <a:lumMod val="50000"/>
                    <a:lumOff val="50000"/>
                  </a:schemeClr>
                </a:solidFill>
                <a:latin typeface="Microsoft YaHei" panose="020B0503020204020204" pitchFamily="34" charset="-122"/>
                <a:ea typeface="Microsoft YaHei" panose="020B0503020204020204" pitchFamily="34" charset="-122"/>
              </a:rPr>
              <a:t>已在某水泥、某玻璃、某烟草等企业大规模落地。</a:t>
            </a:r>
          </a:p>
        </p:txBody>
      </p:sp>
    </p:spTree>
    <p:extLst>
      <p:ext uri="{BB962C8B-B14F-4D97-AF65-F5344CB8AC3E}">
        <p14:creationId xmlns:p14="http://schemas.microsoft.com/office/powerpoint/2010/main" val="46567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EEEB5-584D-80F0-D707-8801BFC0A2C4}"/>
              </a:ext>
            </a:extLst>
          </p:cNvPr>
          <p:cNvSpPr>
            <a:spLocks noGrp="1"/>
          </p:cNvSpPr>
          <p:nvPr>
            <p:ph type="title"/>
          </p:nvPr>
        </p:nvSpPr>
        <p:spPr>
          <a:xfrm>
            <a:off x="838200" y="365125"/>
            <a:ext cx="10515600" cy="727951"/>
          </a:xfrm>
        </p:spPr>
        <p:txBody>
          <a:bodyPr>
            <a:normAutofit/>
          </a:bodyPr>
          <a:lstStyle/>
          <a:p>
            <a:r>
              <a:rPr lang="zh-CN"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选择</a:t>
            </a:r>
            <a:r>
              <a:rPr lang="en-US"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openGemini</a:t>
            </a:r>
            <a:r>
              <a:rPr lang="zh-CN"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的原因？</a:t>
            </a:r>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Why</a:t>
            </a:r>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openGemini</a:t>
            </a:r>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a:t>
            </a:r>
            <a:endParaRPr kumimoji="1" lang="zh-CN" altLang="en-US" sz="3200" dirty="0">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F6D6D36A-7DBE-4111-CF58-AFF0D14A4F18}"/>
              </a:ext>
            </a:extLst>
          </p:cNvPr>
          <p:cNvSpPr>
            <a:spLocks noGrp="1"/>
          </p:cNvSpPr>
          <p:nvPr>
            <p:ph idx="1"/>
          </p:nvPr>
        </p:nvSpPr>
        <p:spPr>
          <a:xfrm>
            <a:off x="838200" y="1499804"/>
            <a:ext cx="10515600" cy="4351338"/>
          </a:xfrm>
        </p:spPr>
        <p:txBody>
          <a:bodyPr/>
          <a:lstStyle/>
          <a:p>
            <a:r>
              <a:rPr lang="zh-CN" altLang="zh-CN"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比如：原来使用的是</a:t>
            </a:r>
            <a:r>
              <a:rPr lang="en-US" altLang="zh-CN"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InfluxDB</a:t>
            </a:r>
            <a:r>
              <a:rPr lang="zh-CN" altLang="zh-CN"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，缺乏集群，随着业务规模的增长，</a:t>
            </a:r>
            <a:r>
              <a:rPr lang="en-US" altLang="zh-CN"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InfluxDB</a:t>
            </a:r>
            <a:r>
              <a:rPr lang="zh-CN" altLang="zh-CN"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出现了性能瓶颈。</a:t>
            </a:r>
            <a:endParaRPr lang="zh-CN" altLang="zh-CN" sz="1800"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428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EEEB5-584D-80F0-D707-8801BFC0A2C4}"/>
              </a:ext>
            </a:extLst>
          </p:cNvPr>
          <p:cNvSpPr>
            <a:spLocks noGrp="1"/>
          </p:cNvSpPr>
          <p:nvPr>
            <p:ph type="title"/>
          </p:nvPr>
        </p:nvSpPr>
        <p:spPr>
          <a:xfrm>
            <a:off x="838200" y="365125"/>
            <a:ext cx="10515600" cy="727951"/>
          </a:xfrm>
        </p:spPr>
        <p:txBody>
          <a:bodyPr>
            <a:normAutofit/>
          </a:bodyPr>
          <a:lstStyle/>
          <a:p>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系统架构（</a:t>
            </a:r>
            <a:r>
              <a:rPr lang="en-US" altLang="zh-CN" sz="3200" b="1" kern="100" dirty="0">
                <a:solidFill>
                  <a:srgbClr val="0F4761"/>
                </a:solidFill>
                <a:latin typeface="Microsoft YaHei" panose="020B0503020204020204" pitchFamily="34" charset="-122"/>
                <a:ea typeface="Microsoft YaHei" panose="020B0503020204020204" pitchFamily="34" charset="-122"/>
                <a:cs typeface="Times New Roman" panose="02020603050405020304" pitchFamily="18" charset="0"/>
              </a:rPr>
              <a:t>S</a:t>
            </a:r>
            <a:r>
              <a:rPr lang="en-US"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ystem</a:t>
            </a:r>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Architecture </a:t>
            </a:r>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a:t>
            </a:r>
            <a:endParaRPr kumimoji="1" lang="zh-CN" altLang="en-US" sz="3200" dirty="0">
              <a:latin typeface="Microsoft YaHei" panose="020B0503020204020204" pitchFamily="34" charset="-122"/>
              <a:ea typeface="Microsoft YaHei" panose="020B0503020204020204" pitchFamily="34" charset="-122"/>
            </a:endParaRPr>
          </a:p>
        </p:txBody>
      </p:sp>
      <p:grpSp>
        <p:nvGrpSpPr>
          <p:cNvPr id="27" name="组合 26">
            <a:extLst>
              <a:ext uri="{FF2B5EF4-FFF2-40B4-BE49-F238E27FC236}">
                <a16:creationId xmlns:a16="http://schemas.microsoft.com/office/drawing/2014/main" id="{7EE5FC00-21F8-C070-5541-E5375AE23D98}"/>
              </a:ext>
            </a:extLst>
          </p:cNvPr>
          <p:cNvGrpSpPr/>
          <p:nvPr/>
        </p:nvGrpSpPr>
        <p:grpSpPr>
          <a:xfrm>
            <a:off x="951755" y="1619887"/>
            <a:ext cx="6674069" cy="3953905"/>
            <a:chOff x="951755" y="1619887"/>
            <a:chExt cx="6674069" cy="3953905"/>
          </a:xfrm>
        </p:grpSpPr>
        <p:sp>
          <p:nvSpPr>
            <p:cNvPr id="11" name="矩形 10">
              <a:extLst>
                <a:ext uri="{FF2B5EF4-FFF2-40B4-BE49-F238E27FC236}">
                  <a16:creationId xmlns:a16="http://schemas.microsoft.com/office/drawing/2014/main" id="{DF9D4A23-CB2F-E21B-23C7-3CB5EF92155F}"/>
                </a:ext>
              </a:extLst>
            </p:cNvPr>
            <p:cNvSpPr/>
            <p:nvPr/>
          </p:nvSpPr>
          <p:spPr>
            <a:xfrm>
              <a:off x="951755" y="2644671"/>
              <a:ext cx="6674069" cy="1111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zh-CN" altLang="en-US" dirty="0"/>
                <a:t>数据存储</a:t>
              </a:r>
            </a:p>
          </p:txBody>
        </p:sp>
        <p:sp>
          <p:nvSpPr>
            <p:cNvPr id="6" name="矩形 5">
              <a:extLst>
                <a:ext uri="{FF2B5EF4-FFF2-40B4-BE49-F238E27FC236}">
                  <a16:creationId xmlns:a16="http://schemas.microsoft.com/office/drawing/2014/main" id="{581563B1-FFB1-FD03-1ED5-EE8DD7F43632}"/>
                </a:ext>
              </a:extLst>
            </p:cNvPr>
            <p:cNvSpPr/>
            <p:nvPr/>
          </p:nvSpPr>
          <p:spPr>
            <a:xfrm>
              <a:off x="951755" y="4095637"/>
              <a:ext cx="6674069"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zh-CN" altLang="en-US" dirty="0"/>
                <a:t>数据接入</a:t>
              </a:r>
            </a:p>
          </p:txBody>
        </p:sp>
        <p:sp>
          <p:nvSpPr>
            <p:cNvPr id="7" name="文本框 6">
              <a:extLst>
                <a:ext uri="{FF2B5EF4-FFF2-40B4-BE49-F238E27FC236}">
                  <a16:creationId xmlns:a16="http://schemas.microsoft.com/office/drawing/2014/main" id="{90FB14E9-845F-0BFB-49D4-6E412D25DECC}"/>
                </a:ext>
              </a:extLst>
            </p:cNvPr>
            <p:cNvSpPr txBox="1"/>
            <p:nvPr/>
          </p:nvSpPr>
          <p:spPr>
            <a:xfrm>
              <a:off x="951755" y="4989017"/>
              <a:ext cx="1585690" cy="584775"/>
            </a:xfrm>
            <a:prstGeom prst="rect">
              <a:avLst/>
            </a:prstGeom>
            <a:noFill/>
          </p:spPr>
          <p:txBody>
            <a:bodyPr wrap="none" rtlCol="0">
              <a:spAutoFit/>
            </a:bodyPr>
            <a:lstStyle/>
            <a:p>
              <a:pPr algn="ctr"/>
              <a:r>
                <a:rPr kumimoji="1" lang="zh-CN" altLang="en-US" dirty="0"/>
                <a:t>生产数据</a:t>
              </a:r>
              <a:endParaRPr kumimoji="1" lang="en-US" altLang="zh-CN" dirty="0"/>
            </a:p>
            <a:p>
              <a:pPr algn="ctr"/>
              <a:r>
                <a:rPr kumimoji="1" lang="en-US" altLang="zh-CN" sz="1400" dirty="0">
                  <a:solidFill>
                    <a:schemeClr val="tx1">
                      <a:lumMod val="50000"/>
                      <a:lumOff val="50000"/>
                    </a:schemeClr>
                  </a:solidFill>
                </a:rPr>
                <a:t>SCADA/MES/PLC..</a:t>
              </a:r>
              <a:endParaRPr kumimoji="1" lang="zh-CN" altLang="en-US" sz="1400" dirty="0">
                <a:solidFill>
                  <a:schemeClr val="tx1">
                    <a:lumMod val="50000"/>
                    <a:lumOff val="50000"/>
                  </a:schemeClr>
                </a:solidFill>
              </a:endParaRPr>
            </a:p>
          </p:txBody>
        </p:sp>
        <p:sp>
          <p:nvSpPr>
            <p:cNvPr id="8" name="文本框 7">
              <a:extLst>
                <a:ext uri="{FF2B5EF4-FFF2-40B4-BE49-F238E27FC236}">
                  <a16:creationId xmlns:a16="http://schemas.microsoft.com/office/drawing/2014/main" id="{4FEB2353-A5E6-9739-7DD5-A6DAACB917B4}"/>
                </a:ext>
              </a:extLst>
            </p:cNvPr>
            <p:cNvSpPr txBox="1"/>
            <p:nvPr/>
          </p:nvSpPr>
          <p:spPr>
            <a:xfrm>
              <a:off x="2778354" y="4989017"/>
              <a:ext cx="1755609" cy="584775"/>
            </a:xfrm>
            <a:prstGeom prst="rect">
              <a:avLst/>
            </a:prstGeom>
            <a:noFill/>
          </p:spPr>
          <p:txBody>
            <a:bodyPr wrap="none" rtlCol="0">
              <a:spAutoFit/>
            </a:bodyPr>
            <a:lstStyle/>
            <a:p>
              <a:pPr algn="ctr"/>
              <a:r>
                <a:rPr kumimoji="1" lang="zh-CN" altLang="en-US" dirty="0"/>
                <a:t>能耗数据</a:t>
              </a:r>
              <a:endParaRPr kumimoji="1" lang="en-US" altLang="zh-CN" dirty="0"/>
            </a:p>
            <a:p>
              <a:pPr algn="ctr"/>
              <a:r>
                <a:rPr kumimoji="1" lang="zh-CN" altLang="en-US" sz="1400" dirty="0">
                  <a:solidFill>
                    <a:schemeClr val="tx1">
                      <a:lumMod val="50000"/>
                      <a:lumOff val="50000"/>
                    </a:schemeClr>
                  </a:solidFill>
                </a:rPr>
                <a:t>电表</a:t>
              </a:r>
              <a:r>
                <a:rPr kumimoji="1" lang="en-US" altLang="zh-CN" sz="1400" dirty="0">
                  <a:solidFill>
                    <a:schemeClr val="tx1">
                      <a:lumMod val="50000"/>
                      <a:lumOff val="50000"/>
                    </a:schemeClr>
                  </a:solidFill>
                </a:rPr>
                <a:t>/</a:t>
              </a:r>
              <a:r>
                <a:rPr kumimoji="1" lang="zh-CN" altLang="en-US" sz="1400" dirty="0">
                  <a:solidFill>
                    <a:schemeClr val="tx1">
                      <a:lumMod val="50000"/>
                      <a:lumOff val="50000"/>
                    </a:schemeClr>
                  </a:solidFill>
                </a:rPr>
                <a:t>气表</a:t>
              </a:r>
              <a:r>
                <a:rPr kumimoji="1" lang="en-US" altLang="zh-CN" sz="1400" dirty="0">
                  <a:solidFill>
                    <a:schemeClr val="tx1">
                      <a:lumMod val="50000"/>
                      <a:lumOff val="50000"/>
                    </a:schemeClr>
                  </a:solidFill>
                </a:rPr>
                <a:t>/</a:t>
              </a:r>
              <a:r>
                <a:rPr kumimoji="1" lang="zh-CN" altLang="en-US" sz="1400" dirty="0">
                  <a:solidFill>
                    <a:schemeClr val="tx1">
                      <a:lumMod val="50000"/>
                      <a:lumOff val="50000"/>
                    </a:schemeClr>
                  </a:solidFill>
                </a:rPr>
                <a:t>能耗系统</a:t>
              </a:r>
            </a:p>
          </p:txBody>
        </p:sp>
        <p:sp>
          <p:nvSpPr>
            <p:cNvPr id="9" name="文本框 8">
              <a:extLst>
                <a:ext uri="{FF2B5EF4-FFF2-40B4-BE49-F238E27FC236}">
                  <a16:creationId xmlns:a16="http://schemas.microsoft.com/office/drawing/2014/main" id="{D74080AA-C175-2AB9-EE8E-9840B5C3B8BF}"/>
                </a:ext>
              </a:extLst>
            </p:cNvPr>
            <p:cNvSpPr txBox="1"/>
            <p:nvPr/>
          </p:nvSpPr>
          <p:spPr>
            <a:xfrm>
              <a:off x="4832436" y="4989017"/>
              <a:ext cx="1107996" cy="584775"/>
            </a:xfrm>
            <a:prstGeom prst="rect">
              <a:avLst/>
            </a:prstGeom>
            <a:noFill/>
          </p:spPr>
          <p:txBody>
            <a:bodyPr wrap="none" rtlCol="0">
              <a:spAutoFit/>
            </a:bodyPr>
            <a:lstStyle/>
            <a:p>
              <a:pPr algn="ctr"/>
              <a:r>
                <a:rPr kumimoji="1" lang="zh-CN" altLang="en-US" dirty="0"/>
                <a:t>物流数据</a:t>
              </a:r>
              <a:endParaRPr kumimoji="1" lang="en-US" altLang="zh-CN" dirty="0"/>
            </a:p>
            <a:p>
              <a:pPr algn="ctr"/>
              <a:r>
                <a:rPr kumimoji="1" lang="en-US" altLang="zh-CN" sz="1400" dirty="0">
                  <a:solidFill>
                    <a:schemeClr val="tx1">
                      <a:lumMod val="50000"/>
                      <a:lumOff val="50000"/>
                    </a:schemeClr>
                  </a:solidFill>
                </a:rPr>
                <a:t>AGV/RFID…</a:t>
              </a:r>
              <a:endParaRPr kumimoji="1" lang="zh-CN" altLang="en-US" sz="1400" dirty="0">
                <a:solidFill>
                  <a:schemeClr val="tx1">
                    <a:lumMod val="50000"/>
                    <a:lumOff val="50000"/>
                  </a:schemeClr>
                </a:solidFill>
              </a:endParaRPr>
            </a:p>
          </p:txBody>
        </p:sp>
        <p:sp>
          <p:nvSpPr>
            <p:cNvPr id="10" name="文本框 9">
              <a:extLst>
                <a:ext uri="{FF2B5EF4-FFF2-40B4-BE49-F238E27FC236}">
                  <a16:creationId xmlns:a16="http://schemas.microsoft.com/office/drawing/2014/main" id="{A2F93790-16D4-9EC7-EBB0-9D4E7258150F}"/>
                </a:ext>
              </a:extLst>
            </p:cNvPr>
            <p:cNvSpPr txBox="1"/>
            <p:nvPr/>
          </p:nvSpPr>
          <p:spPr>
            <a:xfrm>
              <a:off x="6238906" y="4989017"/>
              <a:ext cx="1386918" cy="584775"/>
            </a:xfrm>
            <a:prstGeom prst="rect">
              <a:avLst/>
            </a:prstGeom>
            <a:noFill/>
          </p:spPr>
          <p:txBody>
            <a:bodyPr wrap="none" rtlCol="0">
              <a:spAutoFit/>
            </a:bodyPr>
            <a:lstStyle/>
            <a:p>
              <a:pPr algn="ctr"/>
              <a:r>
                <a:rPr kumimoji="1" lang="zh-CN" altLang="en-US" dirty="0"/>
                <a:t>人员数据</a:t>
              </a:r>
              <a:endParaRPr kumimoji="1" lang="en-US" altLang="zh-CN" dirty="0"/>
            </a:p>
            <a:p>
              <a:pPr algn="ctr"/>
              <a:r>
                <a:rPr kumimoji="1" lang="zh-CN" altLang="en-US" sz="1400" dirty="0">
                  <a:solidFill>
                    <a:schemeClr val="tx1">
                      <a:lumMod val="50000"/>
                      <a:lumOff val="50000"/>
                    </a:schemeClr>
                  </a:solidFill>
                </a:rPr>
                <a:t>穿戴设备数据</a:t>
              </a:r>
              <a:r>
                <a:rPr kumimoji="1" lang="en-US" altLang="zh-CN" sz="1400" dirty="0">
                  <a:solidFill>
                    <a:schemeClr val="tx1">
                      <a:lumMod val="50000"/>
                      <a:lumOff val="50000"/>
                    </a:schemeClr>
                  </a:solidFill>
                </a:rPr>
                <a:t>…</a:t>
              </a:r>
              <a:endParaRPr kumimoji="1" lang="zh-CN" altLang="en-US" sz="1400" dirty="0">
                <a:solidFill>
                  <a:schemeClr val="tx1">
                    <a:lumMod val="50000"/>
                    <a:lumOff val="50000"/>
                  </a:schemeClr>
                </a:solidFill>
              </a:endParaRPr>
            </a:p>
          </p:txBody>
        </p:sp>
        <p:sp>
          <p:nvSpPr>
            <p:cNvPr id="12" name="矩形 11">
              <a:extLst>
                <a:ext uri="{FF2B5EF4-FFF2-40B4-BE49-F238E27FC236}">
                  <a16:creationId xmlns:a16="http://schemas.microsoft.com/office/drawing/2014/main" id="{B9F01BAB-3041-4ED0-A0D8-1D1FD8D2AA54}"/>
                </a:ext>
              </a:extLst>
            </p:cNvPr>
            <p:cNvSpPr/>
            <p:nvPr/>
          </p:nvSpPr>
          <p:spPr>
            <a:xfrm>
              <a:off x="2445672" y="4169779"/>
              <a:ext cx="2088291" cy="4285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n w="0"/>
                  <a:solidFill>
                    <a:schemeClr val="tx1"/>
                  </a:solidFill>
                  <a:effectLst>
                    <a:outerShdw blurRad="38100" dist="19050" dir="2700000" algn="tl" rotWithShape="0">
                      <a:schemeClr val="dk1">
                        <a:alpha val="40000"/>
                      </a:schemeClr>
                    </a:outerShdw>
                  </a:effectLst>
                </a:rPr>
                <a:t>Gateway</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E9CA38A5-B43E-E31C-28CA-3765DD868AC4}"/>
                </a:ext>
              </a:extLst>
            </p:cNvPr>
            <p:cNvSpPr/>
            <p:nvPr/>
          </p:nvSpPr>
          <p:spPr>
            <a:xfrm>
              <a:off x="4612206" y="4168166"/>
              <a:ext cx="2088291" cy="4285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n w="0"/>
                  <a:solidFill>
                    <a:schemeClr val="tx1"/>
                  </a:solidFill>
                  <a:effectLst>
                    <a:outerShdw blurRad="38100" dist="19050" dir="2700000" algn="tl" rotWithShape="0">
                      <a:schemeClr val="dk1">
                        <a:alpha val="40000"/>
                      </a:schemeClr>
                    </a:outerShdw>
                  </a:effectLst>
                </a:rPr>
                <a:t>Proxy</a:t>
              </a:r>
              <a:endParaRPr kumimoji="1" lang="zh-CN" altLang="en-US" dirty="0">
                <a:ln w="0"/>
                <a:solidFill>
                  <a:schemeClr val="tx1"/>
                </a:solidFill>
                <a:effectLst>
                  <a:outerShdw blurRad="38100" dist="19050" dir="2700000" algn="tl" rotWithShape="0">
                    <a:schemeClr val="dk1">
                      <a:alpha val="40000"/>
                    </a:schemeClr>
                  </a:outerShdw>
                </a:effectLst>
              </a:endParaRPr>
            </a:p>
          </p:txBody>
        </p:sp>
        <p:sp>
          <p:nvSpPr>
            <p:cNvPr id="14" name="文本框 13">
              <a:extLst>
                <a:ext uri="{FF2B5EF4-FFF2-40B4-BE49-F238E27FC236}">
                  <a16:creationId xmlns:a16="http://schemas.microsoft.com/office/drawing/2014/main" id="{DD65D174-BF50-6765-5FDD-F995CAF58A18}"/>
                </a:ext>
              </a:extLst>
            </p:cNvPr>
            <p:cNvSpPr txBox="1"/>
            <p:nvPr/>
          </p:nvSpPr>
          <p:spPr>
            <a:xfrm>
              <a:off x="6989875" y="4210410"/>
              <a:ext cx="346570" cy="369332"/>
            </a:xfrm>
            <a:prstGeom prst="rect">
              <a:avLst/>
            </a:prstGeom>
            <a:noFill/>
          </p:spPr>
          <p:txBody>
            <a:bodyPr wrap="none" rtlCol="0">
              <a:spAutoFit/>
            </a:bodyPr>
            <a:lstStyle/>
            <a:p>
              <a:r>
                <a:rPr kumimoji="1" lang="en-US" altLang="zh-CN" dirty="0">
                  <a:solidFill>
                    <a:schemeClr val="bg1"/>
                  </a:solidFill>
                </a:rPr>
                <a:t>…</a:t>
              </a:r>
              <a:endParaRPr kumimoji="1" lang="zh-CN" altLang="en-US" dirty="0">
                <a:solidFill>
                  <a:schemeClr val="bg1"/>
                </a:solidFill>
              </a:endParaRPr>
            </a:p>
          </p:txBody>
        </p:sp>
        <p:sp>
          <p:nvSpPr>
            <p:cNvPr id="16" name="矩形 15">
              <a:extLst>
                <a:ext uri="{FF2B5EF4-FFF2-40B4-BE49-F238E27FC236}">
                  <a16:creationId xmlns:a16="http://schemas.microsoft.com/office/drawing/2014/main" id="{577ECE57-66EA-E447-E975-AEF651001634}"/>
                </a:ext>
              </a:extLst>
            </p:cNvPr>
            <p:cNvSpPr/>
            <p:nvPr/>
          </p:nvSpPr>
          <p:spPr>
            <a:xfrm>
              <a:off x="2445673" y="2795993"/>
              <a:ext cx="1397280" cy="840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zh-CN" altLang="en-US" dirty="0">
                  <a:ln w="0"/>
                  <a:solidFill>
                    <a:schemeClr val="tx1"/>
                  </a:solidFill>
                  <a:effectLst>
                    <a:outerShdw blurRad="38100" dist="19050" dir="2700000" algn="tl" rotWithShape="0">
                      <a:schemeClr val="dk1">
                        <a:alpha val="40000"/>
                      </a:schemeClr>
                    </a:outerShdw>
                  </a:effectLst>
                </a:rPr>
                <a:t>数据预处理</a:t>
              </a:r>
              <a:endParaRPr kumimoji="1" lang="en-US" altLang="zh-CN" dirty="0">
                <a:ln w="0"/>
                <a:solidFill>
                  <a:schemeClr val="tx1"/>
                </a:solidFill>
                <a:effectLst>
                  <a:outerShdw blurRad="38100" dist="19050" dir="2700000" algn="tl" rotWithShape="0">
                    <a:schemeClr val="dk1">
                      <a:alpha val="40000"/>
                    </a:schemeClr>
                  </a:outerShdw>
                </a:effectLst>
              </a:endParaRPr>
            </a:p>
            <a:p>
              <a:pPr algn="ctr"/>
              <a:r>
                <a:rPr kumimoji="1" lang="zh-CN" altLang="en-US" dirty="0">
                  <a:ln w="0"/>
                  <a:solidFill>
                    <a:schemeClr val="bg1"/>
                  </a:solidFill>
                  <a:effectLst>
                    <a:outerShdw blurRad="38100" dist="19050" dir="2700000" algn="tl" rotWithShape="0">
                      <a:schemeClr val="dk1">
                        <a:alpha val="40000"/>
                      </a:schemeClr>
                    </a:outerShdw>
                  </a:effectLst>
                  <a:highlight>
                    <a:srgbClr val="808080"/>
                  </a:highlight>
                </a:rPr>
                <a:t>（</a:t>
              </a:r>
              <a:r>
                <a:rPr kumimoji="1" lang="en-US" altLang="zh-CN" dirty="0">
                  <a:ln w="0"/>
                  <a:solidFill>
                    <a:schemeClr val="bg1"/>
                  </a:solidFill>
                  <a:effectLst>
                    <a:outerShdw blurRad="38100" dist="19050" dir="2700000" algn="tl" rotWithShape="0">
                      <a:schemeClr val="dk1">
                        <a:alpha val="40000"/>
                      </a:schemeClr>
                    </a:outerShdw>
                  </a:effectLst>
                  <a:highlight>
                    <a:srgbClr val="808080"/>
                  </a:highlight>
                </a:rPr>
                <a:t>Flink</a:t>
              </a:r>
              <a:r>
                <a:rPr kumimoji="1" lang="zh-CN" altLang="en-US" dirty="0">
                  <a:ln w="0"/>
                  <a:solidFill>
                    <a:schemeClr val="bg1"/>
                  </a:solidFill>
                  <a:effectLst>
                    <a:outerShdw blurRad="38100" dist="19050" dir="2700000" algn="tl" rotWithShape="0">
                      <a:schemeClr val="dk1">
                        <a:alpha val="40000"/>
                      </a:schemeClr>
                    </a:outerShdw>
                  </a:effectLst>
                  <a:highlight>
                    <a:srgbClr val="808080"/>
                  </a:highlight>
                </a:rPr>
                <a:t>）</a:t>
              </a:r>
            </a:p>
          </p:txBody>
        </p:sp>
        <p:sp>
          <p:nvSpPr>
            <p:cNvPr id="17" name="矩形 16">
              <a:extLst>
                <a:ext uri="{FF2B5EF4-FFF2-40B4-BE49-F238E27FC236}">
                  <a16:creationId xmlns:a16="http://schemas.microsoft.com/office/drawing/2014/main" id="{6AD11EFC-3845-E35D-2B56-74261DAFEC6C}"/>
                </a:ext>
              </a:extLst>
            </p:cNvPr>
            <p:cNvSpPr/>
            <p:nvPr/>
          </p:nvSpPr>
          <p:spPr>
            <a:xfrm>
              <a:off x="3979826" y="2799116"/>
              <a:ext cx="3375625" cy="8401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zh-CN" altLang="en-US" dirty="0">
                  <a:ln w="0"/>
                  <a:solidFill>
                    <a:schemeClr val="tx1"/>
                  </a:solidFill>
                  <a:effectLst>
                    <a:outerShdw blurRad="38100" dist="19050" dir="2700000" algn="tl" rotWithShape="0">
                      <a:schemeClr val="dk1">
                        <a:alpha val="40000"/>
                      </a:schemeClr>
                    </a:outerShdw>
                  </a:effectLst>
                </a:rPr>
                <a:t>工业数据管理</a:t>
              </a:r>
              <a:endParaRPr kumimoji="1" lang="en-US" altLang="zh-CN" dirty="0">
                <a:ln w="0"/>
                <a:solidFill>
                  <a:schemeClr val="tx1"/>
                </a:solidFill>
                <a:effectLst>
                  <a:outerShdw blurRad="38100" dist="19050" dir="2700000" algn="tl" rotWithShape="0">
                    <a:schemeClr val="dk1">
                      <a:alpha val="40000"/>
                    </a:schemeClr>
                  </a:outerShdw>
                </a:effectLst>
              </a:endParaRPr>
            </a:p>
            <a:p>
              <a:pPr algn="ctr"/>
              <a:endParaRPr kumimoji="1" lang="en-US" altLang="zh-CN" dirty="0">
                <a:ln w="0"/>
                <a:solidFill>
                  <a:schemeClr val="tx1"/>
                </a:solidFill>
                <a:effectLst>
                  <a:outerShdw blurRad="38100" dist="19050" dir="2700000" algn="tl" rotWithShape="0">
                    <a:schemeClr val="dk1">
                      <a:alpha val="40000"/>
                    </a:schemeClr>
                  </a:outerShdw>
                </a:effectLst>
                <a:highlight>
                  <a:srgbClr val="FF0000"/>
                </a:highlight>
              </a:endParaRPr>
            </a:p>
          </p:txBody>
        </p:sp>
        <p:sp>
          <p:nvSpPr>
            <p:cNvPr id="20" name="矩形 19">
              <a:extLst>
                <a:ext uri="{FF2B5EF4-FFF2-40B4-BE49-F238E27FC236}">
                  <a16:creationId xmlns:a16="http://schemas.microsoft.com/office/drawing/2014/main" id="{81DC74C2-D1EC-D0A0-03B8-579F5107D297}"/>
                </a:ext>
              </a:extLst>
            </p:cNvPr>
            <p:cNvSpPr/>
            <p:nvPr/>
          </p:nvSpPr>
          <p:spPr>
            <a:xfrm>
              <a:off x="951755" y="1619887"/>
              <a:ext cx="6674069" cy="7279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zh-CN" altLang="en-US" dirty="0"/>
                <a:t>数据应用</a:t>
              </a:r>
            </a:p>
          </p:txBody>
        </p:sp>
        <p:sp>
          <p:nvSpPr>
            <p:cNvPr id="21" name="矩形 20">
              <a:extLst>
                <a:ext uri="{FF2B5EF4-FFF2-40B4-BE49-F238E27FC236}">
                  <a16:creationId xmlns:a16="http://schemas.microsoft.com/office/drawing/2014/main" id="{AAF4B244-1B23-8866-0A8D-FF0F63E5C5CD}"/>
                </a:ext>
              </a:extLst>
            </p:cNvPr>
            <p:cNvSpPr/>
            <p:nvPr/>
          </p:nvSpPr>
          <p:spPr>
            <a:xfrm>
              <a:off x="2439012" y="1730822"/>
              <a:ext cx="1397280" cy="5502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n w="0"/>
                  <a:solidFill>
                    <a:schemeClr val="tx1"/>
                  </a:solidFill>
                  <a:effectLst>
                    <a:outerShdw blurRad="38100" dist="19050" dir="2700000" algn="tl" rotWithShape="0">
                      <a:schemeClr val="dk1">
                        <a:alpha val="40000"/>
                      </a:schemeClr>
                    </a:outerShdw>
                  </a:effectLst>
                </a:rPr>
                <a:t>数据分析</a:t>
              </a:r>
              <a:endParaRPr kumimoji="1" lang="en-US" altLang="zh-CN" dirty="0">
                <a:ln w="0"/>
                <a:solidFill>
                  <a:schemeClr val="tx1"/>
                </a:solidFill>
                <a:effectLst>
                  <a:outerShdw blurRad="38100" dist="19050" dir="2700000" algn="tl" rotWithShape="0">
                    <a:schemeClr val="dk1">
                      <a:alpha val="40000"/>
                    </a:schemeClr>
                  </a:outerShdw>
                </a:effectLst>
              </a:endParaRPr>
            </a:p>
          </p:txBody>
        </p:sp>
        <p:sp>
          <p:nvSpPr>
            <p:cNvPr id="22" name="矩形 21">
              <a:extLst>
                <a:ext uri="{FF2B5EF4-FFF2-40B4-BE49-F238E27FC236}">
                  <a16:creationId xmlns:a16="http://schemas.microsoft.com/office/drawing/2014/main" id="{F437722D-D5B6-7A3B-0C41-37488F8A0256}"/>
                </a:ext>
              </a:extLst>
            </p:cNvPr>
            <p:cNvSpPr/>
            <p:nvPr/>
          </p:nvSpPr>
          <p:spPr>
            <a:xfrm>
              <a:off x="3979826" y="1730821"/>
              <a:ext cx="1617786" cy="5502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n w="0"/>
                  <a:solidFill>
                    <a:schemeClr val="tx1"/>
                  </a:solidFill>
                  <a:effectLst>
                    <a:outerShdw blurRad="38100" dist="19050" dir="2700000" algn="tl" rotWithShape="0">
                      <a:schemeClr val="dk1">
                        <a:alpha val="40000"/>
                      </a:schemeClr>
                    </a:outerShdw>
                  </a:effectLst>
                </a:rPr>
                <a:t>数据孪生建模</a:t>
              </a:r>
              <a:endParaRPr kumimoji="1" lang="en-US" altLang="zh-CN"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A08B149F-6D68-CF3B-8A0F-64CCDCB81763}"/>
                </a:ext>
              </a:extLst>
            </p:cNvPr>
            <p:cNvSpPr/>
            <p:nvPr/>
          </p:nvSpPr>
          <p:spPr>
            <a:xfrm>
              <a:off x="5737665" y="1730820"/>
              <a:ext cx="1617786" cy="5502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ln w="0"/>
                  <a:solidFill>
                    <a:schemeClr val="tx1"/>
                  </a:solidFill>
                  <a:effectLst>
                    <a:outerShdw blurRad="38100" dist="19050" dir="2700000" algn="tl" rotWithShape="0">
                      <a:schemeClr val="dk1">
                        <a:alpha val="40000"/>
                      </a:schemeClr>
                    </a:outerShdw>
                  </a:effectLst>
                </a:rPr>
                <a:t>数据开放接口</a:t>
              </a:r>
              <a:endParaRPr kumimoji="1" lang="en-US" altLang="zh-CN" dirty="0">
                <a:ln w="0"/>
                <a:solidFill>
                  <a:schemeClr val="tx1"/>
                </a:solidFill>
                <a:effectLst>
                  <a:outerShdw blurRad="38100" dist="19050" dir="2700000" algn="tl" rotWithShape="0">
                    <a:schemeClr val="dk1">
                      <a:alpha val="40000"/>
                    </a:schemeClr>
                  </a:outerShdw>
                </a:effectLst>
              </a:endParaRPr>
            </a:p>
          </p:txBody>
        </p:sp>
        <p:sp>
          <p:nvSpPr>
            <p:cNvPr id="25" name="矩形 24">
              <a:extLst>
                <a:ext uri="{FF2B5EF4-FFF2-40B4-BE49-F238E27FC236}">
                  <a16:creationId xmlns:a16="http://schemas.microsoft.com/office/drawing/2014/main" id="{F028A06A-3C97-BB86-50DA-C439DDF7A8B6}"/>
                </a:ext>
              </a:extLst>
            </p:cNvPr>
            <p:cNvSpPr/>
            <p:nvPr/>
          </p:nvSpPr>
          <p:spPr>
            <a:xfrm>
              <a:off x="4144697" y="3216078"/>
              <a:ext cx="1511654" cy="32127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n w="0">
                    <a:noFill/>
                  </a:ln>
                  <a:solidFill>
                    <a:schemeClr val="bg1"/>
                  </a:solidFill>
                  <a:effectLst>
                    <a:outerShdw blurRad="38100" dist="19050" dir="2700000" algn="tl" rotWithShape="0">
                      <a:schemeClr val="dk1">
                        <a:alpha val="40000"/>
                      </a:schemeClr>
                    </a:outerShdw>
                  </a:effectLst>
                </a:rPr>
                <a:t>openGemini</a:t>
              </a:r>
              <a:endParaRPr kumimoji="1" lang="zh-CN" altLang="en-US" dirty="0">
                <a:ln w="0">
                  <a:noFill/>
                </a:ln>
                <a:solidFill>
                  <a:schemeClr val="bg1"/>
                </a:solidFill>
                <a:effectLst>
                  <a:outerShdw blurRad="38100" dist="19050" dir="2700000" algn="tl" rotWithShape="0">
                    <a:schemeClr val="dk1">
                      <a:alpha val="40000"/>
                    </a:schemeClr>
                  </a:outerShdw>
                </a:effectLst>
              </a:endParaRPr>
            </a:p>
          </p:txBody>
        </p:sp>
        <p:sp>
          <p:nvSpPr>
            <p:cNvPr id="26" name="矩形 25">
              <a:extLst>
                <a:ext uri="{FF2B5EF4-FFF2-40B4-BE49-F238E27FC236}">
                  <a16:creationId xmlns:a16="http://schemas.microsoft.com/office/drawing/2014/main" id="{1647EE59-E34F-ACBB-1B9F-C9B699F0962A}"/>
                </a:ext>
              </a:extLst>
            </p:cNvPr>
            <p:cNvSpPr/>
            <p:nvPr/>
          </p:nvSpPr>
          <p:spPr>
            <a:xfrm>
              <a:off x="5750074" y="3216078"/>
              <a:ext cx="1511654" cy="32127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n w="0">
                    <a:noFill/>
                  </a:ln>
                  <a:solidFill>
                    <a:schemeClr val="bg1"/>
                  </a:solidFill>
                  <a:effectLst>
                    <a:outerShdw blurRad="38100" dist="19050" dir="2700000" algn="tl" rotWithShape="0">
                      <a:schemeClr val="dk1">
                        <a:alpha val="40000"/>
                      </a:schemeClr>
                    </a:outerShdw>
                  </a:effectLst>
                </a:rPr>
                <a:t>MySQL</a:t>
              </a:r>
              <a:endParaRPr kumimoji="1" lang="zh-CN" altLang="en-US" dirty="0">
                <a:ln w="0">
                  <a:noFill/>
                </a:ln>
                <a:solidFill>
                  <a:schemeClr val="bg1"/>
                </a:solidFill>
                <a:effectLst>
                  <a:outerShdw blurRad="38100" dist="19050" dir="2700000" algn="tl" rotWithShape="0">
                    <a:schemeClr val="dk1">
                      <a:alpha val="40000"/>
                    </a:schemeClr>
                  </a:outerShdw>
                </a:effectLst>
              </a:endParaRPr>
            </a:p>
          </p:txBody>
        </p:sp>
      </p:grpSp>
      <p:sp>
        <p:nvSpPr>
          <p:cNvPr id="30" name="文本框 29">
            <a:extLst>
              <a:ext uri="{FF2B5EF4-FFF2-40B4-BE49-F238E27FC236}">
                <a16:creationId xmlns:a16="http://schemas.microsoft.com/office/drawing/2014/main" id="{7EE63819-26F0-3BF1-DF71-D56BFC4B0025}"/>
              </a:ext>
            </a:extLst>
          </p:cNvPr>
          <p:cNvSpPr txBox="1"/>
          <p:nvPr/>
        </p:nvSpPr>
        <p:spPr>
          <a:xfrm>
            <a:off x="7915202" y="1619887"/>
            <a:ext cx="4226159" cy="3139321"/>
          </a:xfrm>
          <a:prstGeom prst="rect">
            <a:avLst/>
          </a:prstGeom>
          <a:noFill/>
        </p:spPr>
        <p:txBody>
          <a:bodyPr wrap="square" rtlCol="0">
            <a:spAutoFit/>
          </a:bodyPr>
          <a:lstStyle/>
          <a:p>
            <a:r>
              <a:rPr kumimoji="1" lang="zh-CN" altLang="en-US" dirty="0"/>
              <a:t>工业物联平台软件架构</a:t>
            </a:r>
            <a:endParaRPr kumimoji="1" lang="en-US" altLang="zh-CN" dirty="0"/>
          </a:p>
          <a:p>
            <a:pPr marL="342900" indent="-342900">
              <a:buAutoNum type="arabicPeriod"/>
            </a:pPr>
            <a:r>
              <a:rPr kumimoji="1" lang="zh-CN" altLang="en-US" dirty="0"/>
              <a:t>工业环境的生产数据、能耗数据等通过数采网关设备将数据接入到平台。</a:t>
            </a:r>
            <a:endParaRPr kumimoji="1" lang="en-US" altLang="zh-CN" dirty="0"/>
          </a:p>
          <a:p>
            <a:pPr marL="342900" indent="-342900">
              <a:buAutoNum type="arabicPeriod"/>
            </a:pPr>
            <a:r>
              <a:rPr kumimoji="1" lang="zh-CN" altLang="en-US" dirty="0"/>
              <a:t>时序数据通过</a:t>
            </a:r>
            <a:r>
              <a:rPr kumimoji="1" lang="en-US" altLang="zh-CN" dirty="0"/>
              <a:t>Flink</a:t>
            </a:r>
            <a:r>
              <a:rPr kumimoji="1" lang="zh-CN" altLang="en-US" dirty="0"/>
              <a:t>组件做数据预处理（空值填充、数据归一化）后再存储到</a:t>
            </a:r>
            <a:r>
              <a:rPr kumimoji="1" lang="en-US" altLang="zh-CN" dirty="0"/>
              <a:t>openGemini</a:t>
            </a:r>
            <a:r>
              <a:rPr kumimoji="1" lang="zh-CN" altLang="en-US" dirty="0"/>
              <a:t>时序数据库中，其他数据则存入</a:t>
            </a:r>
            <a:r>
              <a:rPr kumimoji="1" lang="en-US" altLang="zh-CN" dirty="0"/>
              <a:t>MySQL</a:t>
            </a:r>
            <a:r>
              <a:rPr kumimoji="1" lang="zh-CN" altLang="en-US" dirty="0"/>
              <a:t>。</a:t>
            </a:r>
            <a:endParaRPr kumimoji="1" lang="en-US" altLang="zh-CN" dirty="0"/>
          </a:p>
          <a:p>
            <a:pPr marL="342900" indent="-342900">
              <a:buAutoNum type="arabicPeriod"/>
            </a:pPr>
            <a:r>
              <a:rPr kumimoji="1" lang="zh-CN" altLang="en-US" dirty="0"/>
              <a:t>应用层主要进行各类数据分析（比如质量分析、工艺优化），孪生建模围绕业务对象组织和关联数据，将物理空间一一映射到数据空间等</a:t>
            </a:r>
          </a:p>
        </p:txBody>
      </p:sp>
    </p:spTree>
    <p:extLst>
      <p:ext uri="{BB962C8B-B14F-4D97-AF65-F5344CB8AC3E}">
        <p14:creationId xmlns:p14="http://schemas.microsoft.com/office/powerpoint/2010/main" val="22019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EEEB5-584D-80F0-D707-8801BFC0A2C4}"/>
              </a:ext>
            </a:extLst>
          </p:cNvPr>
          <p:cNvSpPr>
            <a:spLocks noGrp="1"/>
          </p:cNvSpPr>
          <p:nvPr>
            <p:ph type="title"/>
          </p:nvPr>
        </p:nvSpPr>
        <p:spPr>
          <a:xfrm>
            <a:off x="838199" y="365125"/>
            <a:ext cx="11143593" cy="727951"/>
          </a:xfrm>
        </p:spPr>
        <p:txBody>
          <a:bodyPr>
            <a:normAutofit fontScale="90000"/>
          </a:bodyPr>
          <a:lstStyle/>
          <a:p>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使用</a:t>
            </a:r>
            <a:r>
              <a:rPr lang="en-US"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openGemini</a:t>
            </a:r>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之后的效果（</a:t>
            </a:r>
            <a:r>
              <a:rPr lang="en-GB" altLang="zh-CN"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Benefits of using openGemini</a:t>
            </a:r>
            <a:r>
              <a:rPr lang="zh-CN" altLang="en-US" sz="3200" b="1" kern="100" dirty="0">
                <a:solidFill>
                  <a:srgbClr val="0F4761"/>
                </a:solidFill>
                <a:effectLst/>
                <a:latin typeface="Microsoft YaHei" panose="020B0503020204020204" pitchFamily="34" charset="-122"/>
                <a:ea typeface="Microsoft YaHei" panose="020B0503020204020204" pitchFamily="34" charset="-122"/>
                <a:cs typeface="Times New Roman" panose="02020603050405020304" pitchFamily="18" charset="0"/>
              </a:rPr>
              <a:t>）</a:t>
            </a:r>
            <a:endParaRPr kumimoji="1" lang="zh-CN" altLang="en-US" sz="3200" dirty="0">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F6D6D36A-7DBE-4111-CF58-AFF0D14A4F18}"/>
              </a:ext>
            </a:extLst>
          </p:cNvPr>
          <p:cNvSpPr>
            <a:spLocks noGrp="1"/>
          </p:cNvSpPr>
          <p:nvPr>
            <p:ph idx="1"/>
          </p:nvPr>
        </p:nvSpPr>
        <p:spPr>
          <a:xfrm>
            <a:off x="838200" y="1499804"/>
            <a:ext cx="10515600" cy="4351338"/>
          </a:xfrm>
        </p:spPr>
        <p:txBody>
          <a:bodyPr/>
          <a:lstStyle/>
          <a:p>
            <a:r>
              <a:rPr lang="zh-CN" altLang="en-US"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使用</a:t>
            </a:r>
            <a:r>
              <a:rPr lang="en-US" altLang="zh-CN"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openGemini</a:t>
            </a:r>
            <a:r>
              <a:rPr lang="zh-CN" altLang="en-US"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集群替代开源</a:t>
            </a:r>
            <a:r>
              <a:rPr lang="en-US" altLang="zh-CN"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InfluxDB</a:t>
            </a:r>
            <a:r>
              <a:rPr lang="zh-CN" altLang="en-US" sz="1800" i="1"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rPr>
              <a:t>单机，设备接入量提高到百万规模</a:t>
            </a:r>
            <a:r>
              <a:rPr lang="zh-CN" altLang="en-US" sz="1800" i="1" kern="100" dirty="0">
                <a:solidFill>
                  <a:schemeClr val="tx1">
                    <a:lumMod val="50000"/>
                    <a:lumOff val="50000"/>
                  </a:schemeClr>
                </a:solidFill>
                <a:latin typeface="DengXian" panose="02010600030101010101" pitchFamily="2" charset="-122"/>
                <a:ea typeface="DengXian" panose="02010600030101010101" pitchFamily="2" charset="-122"/>
                <a:cs typeface="Times New Roman" panose="02020603050405020304" pitchFamily="18" charset="0"/>
              </a:rPr>
              <a:t>，数据压缩实现</a:t>
            </a:r>
            <a:r>
              <a:rPr lang="en-US" altLang="zh-CN" sz="1800" i="1" kern="100" dirty="0">
                <a:solidFill>
                  <a:schemeClr val="tx1">
                    <a:lumMod val="50000"/>
                    <a:lumOff val="50000"/>
                  </a:schemeClr>
                </a:solidFill>
                <a:latin typeface="DengXian" panose="02010600030101010101" pitchFamily="2" charset="-122"/>
                <a:ea typeface="DengXian" panose="02010600030101010101" pitchFamily="2" charset="-122"/>
                <a:cs typeface="Times New Roman" panose="02020603050405020304" pitchFamily="18" charset="0"/>
              </a:rPr>
              <a:t>15-20</a:t>
            </a:r>
            <a:r>
              <a:rPr lang="zh-CN" altLang="en-US" sz="1800" i="1" kern="100" dirty="0">
                <a:solidFill>
                  <a:schemeClr val="tx1">
                    <a:lumMod val="50000"/>
                    <a:lumOff val="50000"/>
                  </a:schemeClr>
                </a:solidFill>
                <a:latin typeface="DengXian" panose="02010600030101010101" pitchFamily="2" charset="-122"/>
                <a:ea typeface="DengXian" panose="02010600030101010101" pitchFamily="2" charset="-122"/>
                <a:cs typeface="Times New Roman" panose="02020603050405020304" pitchFamily="18" charset="0"/>
              </a:rPr>
              <a:t>倍提升，查询性能提升</a:t>
            </a:r>
            <a:r>
              <a:rPr lang="en-US" altLang="zh-CN" sz="1800" i="1" kern="100" dirty="0">
                <a:solidFill>
                  <a:schemeClr val="tx1">
                    <a:lumMod val="50000"/>
                    <a:lumOff val="50000"/>
                  </a:schemeClr>
                </a:solidFill>
                <a:latin typeface="DengXian" panose="02010600030101010101" pitchFamily="2" charset="-122"/>
                <a:ea typeface="DengXian" panose="02010600030101010101" pitchFamily="2" charset="-122"/>
                <a:cs typeface="Times New Roman" panose="02020603050405020304" pitchFamily="18" charset="0"/>
              </a:rPr>
              <a:t>xx</a:t>
            </a:r>
            <a:r>
              <a:rPr lang="zh-CN" altLang="en-US" sz="1800" i="1" kern="100" dirty="0">
                <a:solidFill>
                  <a:schemeClr val="tx1">
                    <a:lumMod val="50000"/>
                    <a:lumOff val="50000"/>
                  </a:schemeClr>
                </a:solidFill>
                <a:latin typeface="DengXian" panose="02010600030101010101" pitchFamily="2" charset="-122"/>
                <a:ea typeface="DengXian" panose="02010600030101010101" pitchFamily="2" charset="-122"/>
                <a:cs typeface="Times New Roman" panose="02020603050405020304" pitchFamily="18" charset="0"/>
              </a:rPr>
              <a:t>倍</a:t>
            </a:r>
            <a:endParaRPr lang="zh-CN" altLang="zh-CN" sz="1800" kern="100" dirty="0">
              <a:solidFill>
                <a:schemeClr val="tx1">
                  <a:lumMod val="50000"/>
                  <a:lumOff val="50000"/>
                </a:schemeClr>
              </a:solidFill>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1467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384</Words>
  <Application>Microsoft Macintosh PowerPoint</Application>
  <PresentationFormat>宽屏</PresentationFormat>
  <Paragraphs>37</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DengXian</vt:lpstr>
      <vt:lpstr>DengXian</vt:lpstr>
      <vt:lpstr>等线 Light</vt:lpstr>
      <vt:lpstr>Microsoft YaHei</vt:lpstr>
      <vt:lpstr>Microsoft YaHei UI</vt:lpstr>
      <vt:lpstr>Arial</vt:lpstr>
      <vt:lpstr>Office 主题​​</vt:lpstr>
      <vt:lpstr>openGemini用户案例模板 openGemini user case template</vt:lpstr>
      <vt:lpstr>企业介绍(Company Introduction）</vt:lpstr>
      <vt:lpstr>选择openGemini的原因？（Why openGemini？）</vt:lpstr>
      <vt:lpstr>系统架构（System Architecture ）</vt:lpstr>
      <vt:lpstr>使用openGemini之后的效果（Benefits of using openGemini）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openGemini用户案例模板</dc:title>
  <dc:creator>AA14930</dc:creator>
  <cp:lastModifiedBy>AA14930</cp:lastModifiedBy>
  <cp:revision>8</cp:revision>
  <dcterms:created xsi:type="dcterms:W3CDTF">2024-02-25T05:43:12Z</dcterms:created>
  <dcterms:modified xsi:type="dcterms:W3CDTF">2024-02-25T06:36:54Z</dcterms:modified>
</cp:coreProperties>
</file>