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6047" autoAdjust="0"/>
  </p:normalViewPr>
  <p:slideViewPr>
    <p:cSldViewPr snapToGrid="0">
      <p:cViewPr>
        <p:scale>
          <a:sx n="80" d="100"/>
          <a:sy n="80" d="100"/>
        </p:scale>
        <p:origin x="1089" y="2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DEB51-E7A7-4678-AF68-DEE5B1743032}"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1B16-CAE1-43C8-8B87-7FFA47ACC8FF}" type="slidenum">
              <a:rPr lang="en-US" smtClean="0"/>
              <a:t>‹#›</a:t>
            </a:fld>
            <a:endParaRPr lang="en-US"/>
          </a:p>
        </p:txBody>
      </p:sp>
    </p:spTree>
    <p:extLst>
      <p:ext uri="{BB962C8B-B14F-4D97-AF65-F5344CB8AC3E}">
        <p14:creationId xmlns:p14="http://schemas.microsoft.com/office/powerpoint/2010/main" val="298286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token</a:t>
            </a:r>
            <a:r>
              <a:rPr lang="en-US" baseline="0" dirty="0" smtClean="0"/>
              <a:t> based system:</a:t>
            </a:r>
          </a:p>
          <a:p>
            <a:r>
              <a:rPr lang="en-US" smtClean="0"/>
              <a:t>http://www.freepatentsonline.com/8595098.pdf</a:t>
            </a:r>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732C9A1-79B8-45C5-B444-12EB976FE642}"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23449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81B16-CAE1-43C8-8B87-7FFA47ACC8FF}" type="slidenum">
              <a:rPr lang="en-US" smtClean="0"/>
              <a:t>4</a:t>
            </a:fld>
            <a:endParaRPr lang="en-US"/>
          </a:p>
        </p:txBody>
      </p:sp>
    </p:spTree>
    <p:extLst>
      <p:ext uri="{BB962C8B-B14F-4D97-AF65-F5344CB8AC3E}">
        <p14:creationId xmlns:p14="http://schemas.microsoft.com/office/powerpoint/2010/main" val="316023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a user has to do </a:t>
            </a:r>
            <a:r>
              <a:rPr lang="en-US" baseline="0" dirty="0" smtClean="0"/>
              <a:t>is initialize their Payment Root Account (PRA).  What is important to note is that the Payment Root Provider (PRP) is not acting as an Identity Provider, instead any Identity Provider can be used (Google, Microsoft, Facebook, Apple, etc).  As part of the PRA initialization a user certificate is generated and signed by the PRP where the Subject Name on the certificate is the user’s immutable-ID.  The key materials for the certificate are then stored in a micro-partition on the PRP which can only be accessed by the authenticated user.  In addition, the resulting PRA doesn’t contain any PII information as the account is based on an immutable-ID derived from the Identity Provider’s URL.  Once the PRA has been initialized the next step is for the user to define trusted Payment Processors.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9955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the user would need to define trusted Payment Processors which will handle any requested transactions.  There can be two types of Payment Processors.  The first type is a financial institution which can handle token transactions themselves.  While the second type is proxy processor which can handle token transactions, but then executions the transaction with a financial institution using existing means.  This is done to allow hybrid payment scenarios vs. forcing token transactions all the time.  To define a Payment Processor the following steps are used:</a:t>
            </a:r>
          </a:p>
          <a:p>
            <a:endParaRPr lang="en-US" baseline="0" dirty="0" smtClean="0"/>
          </a:p>
          <a:p>
            <a:pPr marL="228600" indent="-228600">
              <a:buFont typeface="+mj-lt"/>
              <a:buAutoNum type="arabicPeriod"/>
            </a:pPr>
            <a:r>
              <a:rPr lang="en-US" baseline="0" dirty="0" smtClean="0"/>
              <a:t>Using the existing session a user would select a Payment Processor from a list of (pre-registered and trusted) Payment Processors.</a:t>
            </a:r>
          </a:p>
          <a:p>
            <a:pPr marL="228600" indent="-228600">
              <a:buFont typeface="+mj-lt"/>
              <a:buAutoNum type="arabicPeriod"/>
            </a:pPr>
            <a:r>
              <a:rPr lang="en-US" baseline="0" dirty="0" smtClean="0"/>
              <a:t>Next, the PRP would issue a digitally signed R-Token (Request Token) to the user.  This token would include the PRP’s URL, and the PRA’s immutable-ID as part of the XML based token.</a:t>
            </a:r>
          </a:p>
          <a:p>
            <a:pPr marL="228600" indent="-228600">
              <a:buFont typeface="+mj-lt"/>
              <a:buAutoNum type="arabicPeriod"/>
            </a:pPr>
            <a:r>
              <a:rPr lang="en-US" baseline="0" dirty="0" smtClean="0"/>
              <a:t>The user would then send the R-Token to the Payment Processor.</a:t>
            </a:r>
          </a:p>
          <a:p>
            <a:pPr marL="228600" indent="-228600">
              <a:buFont typeface="+mj-lt"/>
              <a:buAutoNum type="arabicPeriod"/>
            </a:pPr>
            <a:r>
              <a:rPr lang="en-US" baseline="0" dirty="0" smtClean="0"/>
              <a:t>The Payment Processor would validate the R-Token using OCSP and then challenge the user with its own credentials request (the user would need a preexisting account with the Payment Processor).</a:t>
            </a:r>
          </a:p>
          <a:p>
            <a:pPr marL="228600" indent="-228600">
              <a:buFont typeface="+mj-lt"/>
              <a:buAutoNum type="arabicPeriod"/>
            </a:pPr>
            <a:r>
              <a:rPr lang="en-US" baseline="0" dirty="0" smtClean="0"/>
              <a:t>Once challenged the user would need to provide the required claims to the Payment Processor to authenticate.</a:t>
            </a:r>
          </a:p>
          <a:p>
            <a:pPr marL="228600" indent="-228600">
              <a:buFont typeface="+mj-lt"/>
              <a:buAutoNum type="arabicPeriod"/>
            </a:pPr>
            <a:r>
              <a:rPr lang="en-US" baseline="0" dirty="0" smtClean="0"/>
              <a:t>After the user has been authenticated the Payment Processor would then setup a link between the user’s local account and their PRA.  This link should reference the PRA’s immutable-ID and the PRP that it’s associated with.</a:t>
            </a:r>
          </a:p>
          <a:p>
            <a:pPr marL="228600" indent="-228600">
              <a:buFont typeface="+mj-lt"/>
              <a:buAutoNum type="arabicPeriod"/>
            </a:pPr>
            <a:r>
              <a:rPr lang="en-US" baseline="0" dirty="0" smtClean="0"/>
              <a:t>After the account link has been setup the Payment Processor would issue a issue a digitally signed I-Token (Initialize Token) to the user. This token would include the Payment Processor’s immutable-ID, its service URL, and the PRA’s immutable-ID as part of the XML based token.</a:t>
            </a:r>
          </a:p>
          <a:p>
            <a:pPr marL="228600" indent="-228600">
              <a:buFont typeface="+mj-lt"/>
              <a:buAutoNum type="arabicPeriod"/>
            </a:pPr>
            <a:r>
              <a:rPr lang="en-US" baseline="0" dirty="0" smtClean="0"/>
              <a:t>Next, the user would submit the I-Token to the PRA.</a:t>
            </a:r>
          </a:p>
          <a:p>
            <a:pPr marL="228600" indent="-228600">
              <a:buFont typeface="+mj-lt"/>
              <a:buAutoNum type="arabicPeriod"/>
            </a:pPr>
            <a:r>
              <a:rPr lang="en-US" baseline="0" dirty="0" smtClean="0"/>
              <a:t>Lastly, the PRP would validate the I-Token using OCSP and setup a link between the user’s PRA and the Payment Processor.  This link information is encrypted using the PRA’s certificate.</a:t>
            </a:r>
          </a:p>
          <a:p>
            <a:pPr marL="228600" indent="-228600">
              <a:buFont typeface="+mj-lt"/>
              <a:buAutoNum type="arabicPeriod"/>
            </a:pPr>
            <a:endParaRPr lang="en-US" baseline="0" dirty="0" smtClean="0"/>
          </a:p>
          <a:p>
            <a:pPr marL="0" indent="0">
              <a:buFont typeface="+mj-lt"/>
              <a:buNone/>
            </a:pPr>
            <a:r>
              <a:rPr lang="en-US" b="1" baseline="0" dirty="0" smtClean="0"/>
              <a:t>Note:</a:t>
            </a:r>
            <a:endParaRPr lang="en-US" b="0" baseline="0" dirty="0" smtClean="0"/>
          </a:p>
          <a:p>
            <a:pPr marL="171450" indent="-171450">
              <a:buFont typeface="Arial" panose="020B0604020202020204" pitchFamily="34" charset="0"/>
              <a:buChar char="•"/>
            </a:pPr>
            <a:r>
              <a:rPr lang="en-US" b="0" baseline="0" dirty="0" smtClean="0"/>
              <a:t>Other then Payment Processor link information no PII information is stored on a PRP.</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13449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PGA has been initialized and Payment Processors have been setup the next step is for the user to initialize their digital wallet using the following steps:</a:t>
            </a:r>
          </a:p>
          <a:p>
            <a:endParaRPr lang="en-US" baseline="0" dirty="0" smtClean="0"/>
          </a:p>
          <a:p>
            <a:pPr marL="228600" indent="-228600">
              <a:buFont typeface="+mj-lt"/>
              <a:buAutoNum type="arabicPeriod"/>
            </a:pPr>
            <a:r>
              <a:rPr lang="en-US" baseline="0" dirty="0" smtClean="0"/>
              <a:t>First the user needs to install a Digital Wallet APP (mobile or desktop).  Or, this APP might be even be hosted in the cloud.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During the installation the APP will initialize a key store.  The key store can be software or TPM based.</a:t>
            </a:r>
          </a:p>
          <a:p>
            <a:pPr marL="228600" indent="-228600">
              <a:buFont typeface="+mj-lt"/>
              <a:buAutoNum type="arabicPeriod"/>
            </a:pPr>
            <a:r>
              <a:rPr lang="en-US" baseline="0" dirty="0" smtClean="0"/>
              <a:t>After the key store is created a set of keys and a digital certificate request is then generated (keys are stored in the key store).  The subject name on the certificate request will be an immutable-ID for the new wallet (the user’s immutable + random number).</a:t>
            </a:r>
          </a:p>
          <a:p>
            <a:pPr marL="228600" indent="-228600">
              <a:buFont typeface="+mj-lt"/>
              <a:buAutoNum type="arabicPeriod"/>
            </a:pPr>
            <a:r>
              <a:rPr lang="en-US" baseline="0" dirty="0" smtClean="0"/>
              <a:t>Next, the APP will then submit the certificate request and the existing session cookie to the PRP.</a:t>
            </a:r>
          </a:p>
          <a:p>
            <a:pPr marL="228600" indent="-228600">
              <a:buFont typeface="+mj-lt"/>
              <a:buAutoNum type="arabicPeriod"/>
            </a:pPr>
            <a:r>
              <a:rPr lang="en-US" baseline="0" dirty="0" smtClean="0"/>
              <a:t>After verifying the session cookie to ensure the session is authenticated the PRP will sign the certificate.</a:t>
            </a:r>
          </a:p>
          <a:p>
            <a:pPr marL="228600" indent="-228600">
              <a:buFont typeface="+mj-lt"/>
              <a:buAutoNum type="arabicPeriod"/>
            </a:pPr>
            <a:r>
              <a:rPr lang="en-US" baseline="0" dirty="0" smtClean="0"/>
              <a:t>Once the certificate is signed the PRP would then setup a link between the user’s PRA and the newly initialized wallet.  This link information is encrypted using the PRA’s certificate.</a:t>
            </a:r>
          </a:p>
          <a:p>
            <a:pPr marL="228600" indent="-228600">
              <a:buFont typeface="+mj-lt"/>
              <a:buAutoNum type="arabicPeriod"/>
            </a:pPr>
            <a:r>
              <a:rPr lang="en-US" baseline="0" dirty="0" smtClean="0"/>
              <a:t>Next, the PRP will return the signed certificate to the APP.</a:t>
            </a:r>
          </a:p>
          <a:p>
            <a:pPr marL="228600" indent="-228600">
              <a:buFont typeface="+mj-lt"/>
              <a:buAutoNum type="arabicPeriod"/>
            </a:pPr>
            <a:r>
              <a:rPr lang="en-US" baseline="0" dirty="0" smtClean="0"/>
              <a:t>The APP will then install the certificate.</a:t>
            </a:r>
          </a:p>
          <a:p>
            <a:pPr marL="228600" indent="-228600">
              <a:buFont typeface="+mj-lt"/>
              <a:buAutoNum type="arabicPeriod"/>
            </a:pPr>
            <a:r>
              <a:rPr lang="en-US" baseline="0" dirty="0" smtClean="0"/>
              <a:t>Lastly, now that the wallet is initialized the APP will sync the Payment Processor links into a local cache. This link information is encrypted using the wallet’s certificate.</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Payment Processor link information no PII information is stored on a in the wallet.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dirty="0"/>
          </a:p>
        </p:txBody>
      </p:sp>
    </p:spTree>
    <p:extLst>
      <p:ext uri="{BB962C8B-B14F-4D97-AF65-F5344CB8AC3E}">
        <p14:creationId xmlns:p14="http://schemas.microsoft.com/office/powerpoint/2010/main" val="365379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a transaction the following would occur:</a:t>
            </a:r>
          </a:p>
          <a:p>
            <a:endParaRPr lang="en-US" baseline="0" dirty="0" smtClean="0"/>
          </a:p>
          <a:p>
            <a:pPr marL="228600" indent="-228600">
              <a:buFont typeface="+mj-lt"/>
              <a:buAutoNum type="arabicPeriod"/>
            </a:pPr>
            <a:r>
              <a:rPr lang="en-US" baseline="0" dirty="0" smtClean="0"/>
              <a:t>The merchant requesting payment would issue a payment request (R-Token) in the form of a digitally signed Token.  This digitally signed token would include the merchant’s immutable-ID and the requested payment amount as part of the XML based token.  Transaction methods between the merchant and the wallet for exchanging tokens would vary based on the wallet application being used.  For example, on a mobile platform tokens might be exchanged using NFC while a desktop and cloud based wallet might use TLS.</a:t>
            </a:r>
          </a:p>
          <a:p>
            <a:pPr marL="228600" indent="-228600">
              <a:buFont typeface="+mj-lt"/>
              <a:buAutoNum type="arabicPeriod"/>
            </a:pPr>
            <a:r>
              <a:rPr lang="en-US" baseline="0" dirty="0" smtClean="0"/>
              <a:t>Next, if online the wallet APP would check the validity of the token via OCSP.  If not online, the wallet APP would only check that the token was signed by a trusted PRP.</a:t>
            </a:r>
          </a:p>
          <a:p>
            <a:pPr marL="228600" indent="-228600">
              <a:buFont typeface="+mj-lt"/>
              <a:buAutoNum type="arabicPeriod"/>
            </a:pPr>
            <a:r>
              <a:rPr lang="en-US" baseline="0" dirty="0" smtClean="0"/>
              <a:t>If the token is valid, the user would be prompted to unlock their wallet.  The methods used to unlock a wallet would depend on the wallet application being used.  For example on a mobile platform a PIN might be used while a desktop and cloud based wallet might use a federated ID.</a:t>
            </a:r>
          </a:p>
          <a:p>
            <a:pPr marL="228600" indent="-228600">
              <a:buFont typeface="+mj-lt"/>
              <a:buAutoNum type="arabicPeriod"/>
            </a:pPr>
            <a:r>
              <a:rPr lang="en-US" baseline="0" dirty="0" smtClean="0"/>
              <a:t>After the wallet is unlocked the user would then select a Payment Processor that will be used to pay the merchant.</a:t>
            </a:r>
          </a:p>
          <a:p>
            <a:pPr marL="228600" indent="-228600">
              <a:buFont typeface="+mj-lt"/>
              <a:buAutoNum type="arabicPeriod"/>
            </a:pPr>
            <a:r>
              <a:rPr lang="en-US" baseline="0" dirty="0" smtClean="0"/>
              <a:t>Next, after reviewing the token details the user would actively “approve” the R-Token.</a:t>
            </a:r>
          </a:p>
          <a:p>
            <a:pPr marL="228600" indent="-228600">
              <a:buFont typeface="+mj-lt"/>
              <a:buAutoNum type="arabicPeriod"/>
            </a:pPr>
            <a:r>
              <a:rPr lang="en-US" baseline="0" dirty="0" smtClean="0"/>
              <a:t>Once the user has approved the payment the wallet APP would issue a P-Token back to the merchant.  This XML based digitally signed token would include the following:</a:t>
            </a:r>
          </a:p>
          <a:p>
            <a:pPr marL="685800" lvl="1" indent="-228600">
              <a:buFont typeface="Arial" panose="020B0604020202020204" pitchFamily="34" charset="0"/>
              <a:buChar char="•"/>
            </a:pPr>
            <a:r>
              <a:rPr lang="en-US" baseline="0" dirty="0" smtClean="0"/>
              <a:t>Original R-Token</a:t>
            </a:r>
          </a:p>
          <a:p>
            <a:pPr marL="685800" lvl="1" indent="-228600">
              <a:buFont typeface="Arial" panose="020B0604020202020204" pitchFamily="34" charset="0"/>
              <a:buChar char="•"/>
            </a:pPr>
            <a:r>
              <a:rPr lang="en-US" baseline="0" dirty="0" smtClean="0"/>
              <a:t>User’s immutable-ID</a:t>
            </a:r>
          </a:p>
          <a:p>
            <a:pPr marL="685800" lvl="1" indent="-228600">
              <a:buFont typeface="Arial" panose="020B0604020202020204" pitchFamily="34" charset="0"/>
              <a:buChar char="•"/>
            </a:pPr>
            <a:r>
              <a:rPr lang="en-US" baseline="0" dirty="0" smtClean="0"/>
              <a:t>Payment Processor’s immutable-ID</a:t>
            </a:r>
          </a:p>
          <a:p>
            <a:pPr marL="685800" lvl="1" indent="-228600">
              <a:buFont typeface="Arial" panose="020B0604020202020204" pitchFamily="34" charset="0"/>
              <a:buChar char="•"/>
            </a:pPr>
            <a:r>
              <a:rPr lang="en-US" baseline="0" dirty="0" smtClean="0"/>
              <a:t>Payment Processor’s service URL</a:t>
            </a:r>
          </a:p>
          <a:p>
            <a:pPr marL="228600" lvl="0" indent="-228600">
              <a:buFont typeface="+mj-lt"/>
              <a:buAutoNum type="arabicPeriod"/>
            </a:pPr>
            <a:r>
              <a:rPr lang="en-US" baseline="0" dirty="0" smtClean="0"/>
              <a:t>Next, if online the merchant would use OSCP to verify the validity of the token and it’s contents. If not online, the merchant would only check that the token was signed by a trusted PRP.</a:t>
            </a:r>
          </a:p>
          <a:p>
            <a:pPr marL="228600" lvl="0" indent="-228600">
              <a:buFont typeface="+mj-lt"/>
              <a:buAutoNum type="arabicPeriod"/>
            </a:pPr>
            <a:r>
              <a:rPr lang="en-US" baseline="0" dirty="0" smtClean="0"/>
              <a:t>Lastly, the merchant would submit the token back to the Payment Processor for payment.</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the User’s immutable-ID and the Payment Processor no PII information is passed back to the merchant.</a:t>
            </a:r>
          </a:p>
          <a:p>
            <a:pPr marL="171450" indent="-171450">
              <a:buFont typeface="Arial" panose="020B0604020202020204" pitchFamily="34" charset="0"/>
              <a:buChar char="•"/>
            </a:pPr>
            <a:r>
              <a:rPr lang="en-US" b="0" baseline="0" dirty="0" smtClean="0"/>
              <a:t>Token’s are a form of IOU.  The merchant can choose to request payment from a Payment Processor immediately or at a later time (offline scenarios).</a:t>
            </a:r>
          </a:p>
          <a:p>
            <a:pPr marL="171450" indent="-171450">
              <a:buFont typeface="Arial" panose="020B0604020202020204" pitchFamily="34" charset="0"/>
              <a:buChar char="•"/>
            </a:pPr>
            <a:r>
              <a:rPr lang="en-US" b="0" baseline="0" dirty="0" smtClean="0"/>
              <a:t>Once a token has been submitted to a Payment Processor they can never be used again.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32604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850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239268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2672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78855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6047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0828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CF656-41A5-49A9-9D0F-5248E87FEEEC}"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4855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CF656-41A5-49A9-9D0F-5248E87FEEEC}"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26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CF656-41A5-49A9-9D0F-5248E87FEEEC}"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702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7870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6761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F656-41A5-49A9-9D0F-5248E87FEEEC}" type="datetimeFigureOut">
              <a:rPr lang="en-US" smtClean="0"/>
              <a:t>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611-4EEA-4013-9E3A-757D24421449}" type="slidenum">
              <a:rPr lang="en-US" smtClean="0"/>
              <a:t>‹#›</a:t>
            </a:fld>
            <a:endParaRPr lang="en-US"/>
          </a:p>
        </p:txBody>
      </p:sp>
    </p:spTree>
    <p:extLst>
      <p:ext uri="{BB962C8B-B14F-4D97-AF65-F5344CB8AC3E}">
        <p14:creationId xmlns:p14="http://schemas.microsoft.com/office/powerpoint/2010/main" val="65324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285018" cy="2387600"/>
          </a:xfrm>
        </p:spPr>
        <p:txBody>
          <a:bodyPr/>
          <a:lstStyle/>
          <a:p>
            <a:r>
              <a:rPr lang="en-US" dirty="0" err="1" smtClean="0"/>
              <a:t>openPayment</a:t>
            </a:r>
            <a:endParaRPr lang="en-US" dirty="0"/>
          </a:p>
        </p:txBody>
      </p:sp>
      <p:sp>
        <p:nvSpPr>
          <p:cNvPr id="3" name="Subtitle 2"/>
          <p:cNvSpPr>
            <a:spLocks noGrp="1"/>
          </p:cNvSpPr>
          <p:nvPr>
            <p:ph type="subTitle" idx="1"/>
          </p:nvPr>
        </p:nvSpPr>
        <p:spPr>
          <a:xfrm>
            <a:off x="1524000" y="4301288"/>
            <a:ext cx="9144000" cy="956511"/>
          </a:xfrm>
        </p:spPr>
        <p:txBody>
          <a:bodyPr>
            <a:normAutofit fontScale="77500" lnSpcReduction="20000"/>
          </a:bodyPr>
          <a:lstStyle/>
          <a:p>
            <a:endParaRPr lang="en-US" dirty="0" smtClean="0">
              <a:solidFill>
                <a:schemeClr val="bg1">
                  <a:lumMod val="75000"/>
                </a:schemeClr>
              </a:solidFill>
            </a:endParaRPr>
          </a:p>
          <a:p>
            <a:endParaRPr lang="en-US" dirty="0">
              <a:solidFill>
                <a:schemeClr val="bg1">
                  <a:lumMod val="75000"/>
                </a:schemeClr>
              </a:solidFill>
            </a:endParaRPr>
          </a:p>
          <a:p>
            <a:r>
              <a:rPr lang="en-US" dirty="0" smtClean="0">
                <a:solidFill>
                  <a:schemeClr val="bg1">
                    <a:lumMod val="75000"/>
                  </a:schemeClr>
                </a:solidFill>
              </a:rPr>
              <a:t>Original </a:t>
            </a:r>
            <a:r>
              <a:rPr lang="en-US" dirty="0" smtClean="0">
                <a:solidFill>
                  <a:schemeClr val="bg1">
                    <a:lumMod val="75000"/>
                  </a:schemeClr>
                </a:solidFill>
              </a:rPr>
              <a:t>Draft</a:t>
            </a:r>
            <a:endParaRPr lang="en-US" dirty="0">
              <a:solidFill>
                <a:schemeClr val="bg1">
                  <a:lumMod val="75000"/>
                </a:schemeClr>
              </a:solidFill>
            </a:endParaRPr>
          </a:p>
        </p:txBody>
      </p:sp>
      <p:sp>
        <p:nvSpPr>
          <p:cNvPr id="4" name="Rectangle 3"/>
          <p:cNvSpPr/>
          <p:nvPr/>
        </p:nvSpPr>
        <p:spPr bwMode="blackGray">
          <a:xfrm>
            <a:off x="1473030"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5" name="Subtitle 2"/>
          <p:cNvSpPr txBox="1">
            <a:spLocks/>
          </p:cNvSpPr>
          <p:nvPr/>
        </p:nvSpPr>
        <p:spPr>
          <a:xfrm>
            <a:off x="3535679" y="3344778"/>
            <a:ext cx="2528237" cy="51134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Simple. Safe. Cool. </a:t>
            </a:r>
            <a:endParaRPr lang="en-US" sz="8000" dirty="0"/>
          </a:p>
        </p:txBody>
      </p:sp>
      <p:sp>
        <p:nvSpPr>
          <p:cNvPr id="6" name="Rectangle 5"/>
          <p:cNvSpPr/>
          <p:nvPr/>
        </p:nvSpPr>
        <p:spPr bwMode="blackGray">
          <a:xfrm>
            <a:off x="7868651" y="2316163"/>
            <a:ext cx="1691640" cy="1688376"/>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17311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2882" y="365125"/>
            <a:ext cx="8730917" cy="1325563"/>
          </a:xfrm>
        </p:spPr>
        <p:txBody>
          <a:bodyPr>
            <a:normAutofit/>
          </a:bodyPr>
          <a:lstStyle/>
          <a:p>
            <a:r>
              <a:rPr lang="en-US" sz="4000" dirty="0" smtClean="0"/>
              <a:t>Today’s Payment Methodologies: Insecure and Costly</a:t>
            </a:r>
            <a:endParaRPr lang="en-US" sz="4000" dirty="0"/>
          </a:p>
        </p:txBody>
      </p:sp>
      <p:sp>
        <p:nvSpPr>
          <p:cNvPr id="10" name="Text Placeholder 9"/>
          <p:cNvSpPr>
            <a:spLocks noGrp="1"/>
          </p:cNvSpPr>
          <p:nvPr>
            <p:ph idx="1"/>
          </p:nvPr>
        </p:nvSpPr>
        <p:spPr>
          <a:xfrm>
            <a:off x="2622883" y="1645921"/>
            <a:ext cx="9035971" cy="3069559"/>
          </a:xfrm>
        </p:spPr>
        <p:txBody>
          <a:bodyPr>
            <a:normAutofit fontScale="92500" lnSpcReduction="20000"/>
          </a:bodyPr>
          <a:lstStyle/>
          <a:p>
            <a:pPr>
              <a:spcBef>
                <a:spcPts val="0"/>
              </a:spcBef>
              <a:spcAft>
                <a:spcPts val="1200"/>
              </a:spcAft>
            </a:pPr>
            <a:r>
              <a:rPr lang="en-US" dirty="0" smtClean="0"/>
              <a:t>Current methods </a:t>
            </a:r>
            <a:r>
              <a:rPr lang="en-US" dirty="0" smtClean="0"/>
              <a:t>for performing financial transactions are highly prone to security vulnerabilities.  </a:t>
            </a:r>
          </a:p>
          <a:p>
            <a:pPr>
              <a:spcBef>
                <a:spcPts val="0"/>
              </a:spcBef>
              <a:spcAft>
                <a:spcPts val="1200"/>
              </a:spcAft>
            </a:pPr>
            <a:r>
              <a:rPr lang="en-US" dirty="0" smtClean="0"/>
              <a:t>Credit, </a:t>
            </a:r>
            <a:r>
              <a:rPr lang="en-US" dirty="0" smtClean="0"/>
              <a:t>debit, and any other relevant account </a:t>
            </a:r>
            <a:r>
              <a:rPr lang="en-US" dirty="0" smtClean="0"/>
              <a:t>data is </a:t>
            </a:r>
            <a:r>
              <a:rPr lang="en-US" dirty="0" smtClean="0"/>
              <a:t>being stored anywhere and everywhere when </a:t>
            </a:r>
            <a:r>
              <a:rPr lang="en-US" dirty="0" smtClean="0"/>
              <a:t>a </a:t>
            </a:r>
            <a:r>
              <a:rPr lang="en-US" dirty="0" smtClean="0"/>
              <a:t>non-cash </a:t>
            </a:r>
            <a:r>
              <a:rPr lang="en-US" dirty="0" smtClean="0"/>
              <a:t>transaction is performed.</a:t>
            </a:r>
          </a:p>
          <a:p>
            <a:pPr>
              <a:spcBef>
                <a:spcPts val="0"/>
              </a:spcBef>
              <a:spcAft>
                <a:spcPts val="1200"/>
              </a:spcAft>
            </a:pPr>
            <a:r>
              <a:rPr lang="en-US" dirty="0" smtClean="0"/>
              <a:t>Stolen credit card data can lead to financial loss, identity theft and other criminal activity</a:t>
            </a:r>
            <a:endParaRPr lang="en-US" dirty="0" smtClean="0"/>
          </a:p>
          <a:p>
            <a:pPr>
              <a:spcBef>
                <a:spcPts val="0"/>
              </a:spcBef>
              <a:spcAft>
                <a:spcPts val="1200"/>
              </a:spcAft>
            </a:pPr>
            <a:r>
              <a:rPr lang="en-US" dirty="0" smtClean="0"/>
              <a:t>Federal </a:t>
            </a:r>
            <a:r>
              <a:rPr lang="en-US" dirty="0" smtClean="0"/>
              <a:t>Trade Commission says identity theft is the No. 1 complaint it gets from consumers every year.</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22870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40" y="365125"/>
            <a:ext cx="8670759" cy="1325563"/>
          </a:xfrm>
        </p:spPr>
        <p:txBody>
          <a:bodyPr/>
          <a:lstStyle/>
          <a:p>
            <a:r>
              <a:rPr lang="en-US" dirty="0" smtClean="0"/>
              <a:t>Solution: A </a:t>
            </a:r>
            <a:r>
              <a:rPr lang="en-US" dirty="0" smtClean="0"/>
              <a:t>“Token” </a:t>
            </a:r>
            <a:r>
              <a:rPr lang="en-US" dirty="0" smtClean="0"/>
              <a:t>Perspective</a:t>
            </a:r>
            <a:endParaRPr lang="en-US" dirty="0"/>
          </a:p>
        </p:txBody>
      </p:sp>
      <p:sp>
        <p:nvSpPr>
          <p:cNvPr id="4" name="Text Placeholder 3"/>
          <p:cNvSpPr>
            <a:spLocks noGrp="1"/>
          </p:cNvSpPr>
          <p:nvPr>
            <p:ph idx="1"/>
          </p:nvPr>
        </p:nvSpPr>
        <p:spPr>
          <a:xfrm>
            <a:off x="2683041" y="1423339"/>
            <a:ext cx="9372601" cy="4431983"/>
          </a:xfrm>
        </p:spPr>
        <p:txBody>
          <a:bodyPr>
            <a:normAutofit fontScale="85000" lnSpcReduction="10000"/>
          </a:bodyPr>
          <a:lstStyle/>
          <a:p>
            <a:r>
              <a:rPr lang="en-US" dirty="0" smtClean="0"/>
              <a:t>The solution is to use digital Tokens as a method to perform transactions.</a:t>
            </a:r>
          </a:p>
          <a:p>
            <a:r>
              <a:rPr lang="en-US" dirty="0"/>
              <a:t>U</a:t>
            </a:r>
            <a:r>
              <a:rPr lang="en-US" dirty="0" smtClean="0"/>
              <a:t>sing </a:t>
            </a:r>
            <a:r>
              <a:rPr lang="en-US" dirty="0" smtClean="0"/>
              <a:t>tokens:</a:t>
            </a:r>
          </a:p>
          <a:p>
            <a:pPr lvl="1"/>
            <a:r>
              <a:rPr lang="en-US" dirty="0" smtClean="0"/>
              <a:t>Eliminates the need for Physical </a:t>
            </a:r>
            <a:r>
              <a:rPr lang="en-US" dirty="0" smtClean="0"/>
              <a:t>cards as a method of </a:t>
            </a:r>
            <a:r>
              <a:rPr lang="en-US" dirty="0" smtClean="0"/>
              <a:t>payment</a:t>
            </a:r>
          </a:p>
          <a:p>
            <a:pPr lvl="1"/>
            <a:r>
              <a:rPr lang="en-US" dirty="0" smtClean="0"/>
              <a:t>Reduces the amount of information (including account numbers) that consumers would be required to perform a transaction.</a:t>
            </a:r>
          </a:p>
          <a:p>
            <a:r>
              <a:rPr lang="en-US" dirty="0" smtClean="0"/>
              <a:t>Merchants would be required to secure handle account numbers and other PII information to receive payment.</a:t>
            </a:r>
          </a:p>
          <a:p>
            <a:r>
              <a:rPr lang="en-US" dirty="0" smtClean="0"/>
              <a:t>Others companies are </a:t>
            </a:r>
            <a:r>
              <a:rPr lang="en-US" dirty="0" smtClean="0"/>
              <a:t>working on this problem, </a:t>
            </a:r>
            <a:r>
              <a:rPr lang="en-US" dirty="0" smtClean="0"/>
              <a:t>including a proposed global standard by </a:t>
            </a:r>
            <a:r>
              <a:rPr lang="en-US" dirty="0"/>
              <a:t>MasterCard, Visa and American </a:t>
            </a:r>
            <a:r>
              <a:rPr lang="en-US" dirty="0" smtClean="0"/>
              <a:t>Express.</a:t>
            </a:r>
          </a:p>
          <a:p>
            <a:r>
              <a:rPr lang="en-US" dirty="0" smtClean="0"/>
              <a:t>A large concern </a:t>
            </a:r>
            <a:r>
              <a:rPr lang="en-US" dirty="0" smtClean="0"/>
              <a:t>is that </a:t>
            </a:r>
            <a:r>
              <a:rPr lang="en-US" dirty="0" smtClean="0"/>
              <a:t>existing efforts </a:t>
            </a:r>
            <a:r>
              <a:rPr lang="en-US" dirty="0" smtClean="0"/>
              <a:t>will not go far enough in protecting a user’s PII data and the </a:t>
            </a:r>
            <a:r>
              <a:rPr lang="en-US" dirty="0" smtClean="0"/>
              <a:t>standard would be </a:t>
            </a:r>
            <a:r>
              <a:rPr lang="en-US" dirty="0" smtClean="0"/>
              <a:t>controlled by a </a:t>
            </a:r>
            <a:r>
              <a:rPr lang="en-US" dirty="0" smtClean="0"/>
              <a:t>larger players in the market. </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3</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943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694" y="365125"/>
            <a:ext cx="8803105" cy="1325563"/>
          </a:xfrm>
        </p:spPr>
        <p:txBody>
          <a:bodyPr/>
          <a:lstStyle/>
          <a:p>
            <a:r>
              <a:rPr lang="en-US" dirty="0" smtClean="0"/>
              <a:t>Introducing: </a:t>
            </a:r>
            <a:r>
              <a:rPr lang="en-US" dirty="0" err="1"/>
              <a:t>o</a:t>
            </a:r>
            <a:r>
              <a:rPr lang="en-US" dirty="0" err="1" smtClean="0"/>
              <a:t>penPayment</a:t>
            </a:r>
            <a:endParaRPr lang="en-US" dirty="0"/>
          </a:p>
        </p:txBody>
      </p:sp>
      <p:sp>
        <p:nvSpPr>
          <p:cNvPr id="4" name="Text Placeholder 3"/>
          <p:cNvSpPr>
            <a:spLocks noGrp="1"/>
          </p:cNvSpPr>
          <p:nvPr>
            <p:ph idx="1"/>
          </p:nvPr>
        </p:nvSpPr>
        <p:spPr>
          <a:xfrm>
            <a:off x="2671011" y="1645921"/>
            <a:ext cx="8987844" cy="848543"/>
          </a:xfrm>
        </p:spPr>
        <p:txBody>
          <a:bodyPr>
            <a:normAutofit/>
          </a:bodyPr>
          <a:lstStyle/>
          <a:p>
            <a:r>
              <a:rPr lang="en-US" sz="2400" dirty="0" err="1" smtClean="0"/>
              <a:t>openPayment</a:t>
            </a:r>
            <a:r>
              <a:rPr lang="en-US" sz="2400" dirty="0" smtClean="0"/>
              <a:t> is a Token payment standard that was developed by </a:t>
            </a:r>
            <a:r>
              <a:rPr lang="en-US" sz="2400" dirty="0" smtClean="0"/>
              <a:t>Slalom Security Services (S3), a part of Slalom Consulting.</a:t>
            </a:r>
            <a:endParaRPr lang="en-US" sz="2400" dirty="0" smtClean="0"/>
          </a:p>
        </p:txBody>
      </p:sp>
      <p:sp>
        <p:nvSpPr>
          <p:cNvPr id="3" name="Slide Number Placeholder 2"/>
          <p:cNvSpPr>
            <a:spLocks noGrp="1"/>
          </p:cNvSpPr>
          <p:nvPr>
            <p:ph type="sldNum" sz="quarter" idx="12"/>
          </p:nvPr>
        </p:nvSpPr>
        <p:spPr/>
        <p:txBody>
          <a:bodyPr/>
          <a:lstStyle/>
          <a:p>
            <a:fld id="{4CA37C95-3A7F-4C90-9D28-0B573484ACDD}" type="slidenum">
              <a:rPr lang="en-US" smtClean="0"/>
              <a:t>4</a:t>
            </a:fld>
            <a:endParaRPr lang="en-US" dirty="0"/>
          </a:p>
        </p:txBody>
      </p:sp>
      <p:sp>
        <p:nvSpPr>
          <p:cNvPr id="5" name="Rectangle 4"/>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80838247"/>
              </p:ext>
            </p:extLst>
          </p:nvPr>
        </p:nvGraphicFramePr>
        <p:xfrm>
          <a:off x="2671011" y="2664994"/>
          <a:ext cx="9192126" cy="2795769"/>
        </p:xfrm>
        <a:graphic>
          <a:graphicData uri="http://schemas.openxmlformats.org/drawingml/2006/table">
            <a:tbl>
              <a:tblPr firstRow="1" bandRow="1">
                <a:tableStyleId>{E8B1032C-EA38-4F05-BA0D-38AFFFC7BED3}</a:tableStyleId>
              </a:tblPr>
              <a:tblGrid>
                <a:gridCol w="9192126"/>
              </a:tblGrid>
              <a:tr h="418329">
                <a:tc>
                  <a:txBody>
                    <a:bodyPr/>
                    <a:lstStyle/>
                    <a:p>
                      <a:pPr algn="ctr"/>
                      <a:r>
                        <a:rPr lang="en-US" dirty="0" err="1" smtClean="0"/>
                        <a:t>openPayment</a:t>
                      </a:r>
                      <a:r>
                        <a:rPr lang="en-US" baseline="0" dirty="0" smtClean="0"/>
                        <a:t> Objectives</a:t>
                      </a:r>
                      <a:endParaRPr lang="en-US" dirty="0"/>
                    </a:p>
                  </a:txBody>
                  <a:tcPr>
                    <a:solidFill>
                      <a:schemeClr val="accent6">
                        <a:lumMod val="20000"/>
                        <a:lumOff val="80000"/>
                      </a:schemeClr>
                    </a:solidFill>
                  </a:tcPr>
                </a:tc>
              </a:tr>
              <a:tr h="2300809">
                <a:tc>
                  <a:txBody>
                    <a:bodyPr/>
                    <a:lstStyle/>
                    <a:p>
                      <a:pPr marL="742950" lvl="1" indent="-285750">
                        <a:spcAft>
                          <a:spcPts val="1800"/>
                        </a:spcAft>
                        <a:buFont typeface="Arial" panose="020B0604020202020204" pitchFamily="34" charset="0"/>
                        <a:buChar char="•"/>
                      </a:pPr>
                      <a:r>
                        <a:rPr lang="en-US" dirty="0" smtClean="0"/>
                        <a:t>Protect a user’s PII data at all costs</a:t>
                      </a:r>
                    </a:p>
                    <a:p>
                      <a:pPr marL="742950" lvl="1" indent="-285750">
                        <a:spcAft>
                          <a:spcPts val="1800"/>
                        </a:spcAft>
                        <a:buFont typeface="Arial" panose="020B0604020202020204" pitchFamily="34" charset="0"/>
                        <a:buChar char="•"/>
                      </a:pPr>
                      <a:r>
                        <a:rPr lang="en-US" dirty="0" smtClean="0"/>
                        <a:t>Facilitate consumer financial transactions using digital tokens (both online and offline)</a:t>
                      </a:r>
                    </a:p>
                    <a:p>
                      <a:pPr marL="742950" lvl="1" indent="-285750">
                        <a:spcAft>
                          <a:spcPts val="1800"/>
                        </a:spcAft>
                        <a:buFont typeface="Arial" panose="020B0604020202020204" pitchFamily="34" charset="0"/>
                        <a:buChar char="•"/>
                      </a:pPr>
                      <a:r>
                        <a:rPr lang="en-US" dirty="0" smtClean="0"/>
                        <a:t>Use existing PKI and Federation standards to achieve the goals of </a:t>
                      </a:r>
                      <a:r>
                        <a:rPr lang="en-US" dirty="0" err="1" smtClean="0"/>
                        <a:t>openPayment</a:t>
                      </a:r>
                      <a:endParaRPr lang="en-US" dirty="0" smtClean="0"/>
                    </a:p>
                    <a:p>
                      <a:pPr marL="742950" lvl="1" indent="-285750">
                        <a:spcAft>
                          <a:spcPts val="1800"/>
                        </a:spcAft>
                        <a:buFont typeface="Arial" panose="020B0604020202020204" pitchFamily="34" charset="0"/>
                        <a:buChar char="•"/>
                      </a:pPr>
                      <a:r>
                        <a:rPr lang="en-US" dirty="0" smtClean="0"/>
                        <a:t>Ensure </a:t>
                      </a:r>
                      <a:r>
                        <a:rPr lang="en-US" dirty="0" err="1" smtClean="0"/>
                        <a:t>openPayment</a:t>
                      </a:r>
                      <a:r>
                        <a:rPr lang="en-US" dirty="0" smtClean="0"/>
                        <a:t> is an open standard for all to review.</a:t>
                      </a:r>
                    </a:p>
                    <a:p>
                      <a:endParaRPr lang="en-US" dirty="0"/>
                    </a:p>
                  </a:txBody>
                  <a:tcPr>
                    <a:solidFill>
                      <a:schemeClr val="bg1">
                        <a:alpha val="20000"/>
                      </a:schemeClr>
                    </a:solidFill>
                  </a:tcPr>
                </a:tc>
              </a:tr>
            </a:tbl>
          </a:graphicData>
        </a:graphic>
      </p:graphicFrame>
    </p:spTree>
    <p:extLst>
      <p:ext uri="{BB962C8B-B14F-4D97-AF65-F5344CB8AC3E}">
        <p14:creationId xmlns:p14="http://schemas.microsoft.com/office/powerpoint/2010/main" val="26653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Root Account Initialization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5</a:t>
            </a:fld>
            <a:endParaRPr lang="en-US" dirty="0"/>
          </a:p>
        </p:txBody>
      </p:sp>
      <p:sp>
        <p:nvSpPr>
          <p:cNvPr id="7" name="Rectangle 6"/>
          <p:cNvSpPr/>
          <p:nvPr/>
        </p:nvSpPr>
        <p:spPr bwMode="blackGray">
          <a:xfrm>
            <a:off x="7044745" y="4110633"/>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payment root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8" name="Rectangle 7"/>
          <p:cNvSpPr/>
          <p:nvPr/>
        </p:nvSpPr>
        <p:spPr bwMode="blackGray">
          <a:xfrm>
            <a:off x="1424904" y="1776207"/>
            <a:ext cx="2011680" cy="434610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cxnSp>
        <p:nvCxnSpPr>
          <p:cNvPr id="11" name="Straight Arrow Connector 10"/>
          <p:cNvCxnSpPr/>
          <p:nvPr/>
        </p:nvCxnSpPr>
        <p:spPr>
          <a:xfrm>
            <a:off x="3811915" y="25040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Gray">
          <a:xfrm>
            <a:off x="7044745" y="1776207"/>
            <a:ext cx="2011680" cy="201168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identity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3811916" y="2028345"/>
            <a:ext cx="1891159" cy="387735"/>
          </a:xfrm>
          <a:prstGeom prst="rect">
            <a:avLst/>
          </a:prstGeom>
          <a:noFill/>
        </p:spPr>
        <p:txBody>
          <a:bodyPr wrap="none" rtlCol="0">
            <a:spAutoFit/>
          </a:bodyPr>
          <a:lstStyle/>
          <a:p>
            <a:pPr>
              <a:lnSpc>
                <a:spcPct val="90000"/>
              </a:lnSpc>
              <a:spcBef>
                <a:spcPts val="1600"/>
              </a:spcBef>
              <a:buClr>
                <a:schemeClr val="accent1"/>
              </a:buClr>
            </a:pPr>
            <a:r>
              <a:rPr lang="en-US" sz="2133" dirty="0"/>
              <a:t>1. Authenticate</a:t>
            </a:r>
          </a:p>
        </p:txBody>
      </p:sp>
      <p:cxnSp>
        <p:nvCxnSpPr>
          <p:cNvPr id="14" name="Straight Arrow Connector 13"/>
          <p:cNvCxnSpPr/>
          <p:nvPr/>
        </p:nvCxnSpPr>
        <p:spPr>
          <a:xfrm>
            <a:off x="3811915" y="32025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1915" y="2726845"/>
            <a:ext cx="1730538" cy="387735"/>
          </a:xfrm>
          <a:prstGeom prst="rect">
            <a:avLst/>
          </a:prstGeom>
          <a:noFill/>
        </p:spPr>
        <p:txBody>
          <a:bodyPr wrap="none" rtlCol="0">
            <a:spAutoFit/>
          </a:bodyPr>
          <a:lstStyle/>
          <a:p>
            <a:pPr>
              <a:lnSpc>
                <a:spcPct val="90000"/>
              </a:lnSpc>
              <a:spcBef>
                <a:spcPts val="1600"/>
              </a:spcBef>
              <a:buClr>
                <a:schemeClr val="accent1"/>
              </a:buClr>
            </a:pPr>
            <a:r>
              <a:rPr lang="en-US" sz="2133" dirty="0"/>
              <a:t>2. Issue Token</a:t>
            </a:r>
          </a:p>
        </p:txBody>
      </p:sp>
      <p:cxnSp>
        <p:nvCxnSpPr>
          <p:cNvPr id="16" name="Straight Arrow Connector 15"/>
          <p:cNvCxnSpPr/>
          <p:nvPr/>
        </p:nvCxnSpPr>
        <p:spPr>
          <a:xfrm>
            <a:off x="3811915" y="49805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915" y="4504845"/>
            <a:ext cx="1716111" cy="387735"/>
          </a:xfrm>
          <a:prstGeom prst="rect">
            <a:avLst/>
          </a:prstGeom>
          <a:noFill/>
        </p:spPr>
        <p:txBody>
          <a:bodyPr wrap="none" rtlCol="0">
            <a:spAutoFit/>
          </a:bodyPr>
          <a:lstStyle/>
          <a:p>
            <a:pPr>
              <a:lnSpc>
                <a:spcPct val="90000"/>
              </a:lnSpc>
              <a:spcBef>
                <a:spcPts val="1600"/>
              </a:spcBef>
              <a:buClr>
                <a:schemeClr val="accent1"/>
              </a:buClr>
            </a:pPr>
            <a:r>
              <a:rPr lang="en-US" sz="2133" dirty="0"/>
              <a:t>3. Send Token</a:t>
            </a:r>
          </a:p>
        </p:txBody>
      </p:sp>
      <p:cxnSp>
        <p:nvCxnSpPr>
          <p:cNvPr id="20" name="Straight Arrow Connector 19"/>
          <p:cNvCxnSpPr/>
          <p:nvPr/>
        </p:nvCxnSpPr>
        <p:spPr>
          <a:xfrm>
            <a:off x="3811915" y="56790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1915" y="5203345"/>
            <a:ext cx="2126416" cy="387735"/>
          </a:xfrm>
          <a:prstGeom prst="rect">
            <a:avLst/>
          </a:prstGeom>
          <a:noFill/>
        </p:spPr>
        <p:txBody>
          <a:bodyPr wrap="none" rtlCol="0">
            <a:spAutoFit/>
          </a:bodyPr>
          <a:lstStyle/>
          <a:p>
            <a:pPr>
              <a:lnSpc>
                <a:spcPct val="90000"/>
              </a:lnSpc>
              <a:spcBef>
                <a:spcPts val="1600"/>
              </a:spcBef>
              <a:buClr>
                <a:schemeClr val="accent1"/>
              </a:buClr>
            </a:pPr>
            <a:r>
              <a:rPr lang="en-US" sz="2133" dirty="0"/>
              <a:t>5. Receive Cookie</a:t>
            </a:r>
          </a:p>
        </p:txBody>
      </p:sp>
      <p:sp>
        <p:nvSpPr>
          <p:cNvPr id="22" name="TextBox 21"/>
          <p:cNvSpPr txBox="1"/>
          <p:nvPr/>
        </p:nvSpPr>
        <p:spPr>
          <a:xfrm>
            <a:off x="9156701" y="4110634"/>
            <a:ext cx="1997791" cy="387735"/>
          </a:xfrm>
          <a:prstGeom prst="rect">
            <a:avLst/>
          </a:prstGeom>
          <a:noFill/>
        </p:spPr>
        <p:txBody>
          <a:bodyPr wrap="none" rtlCol="0">
            <a:spAutoFit/>
          </a:bodyPr>
          <a:lstStyle/>
          <a:p>
            <a:pPr>
              <a:lnSpc>
                <a:spcPct val="90000"/>
              </a:lnSpc>
              <a:spcBef>
                <a:spcPts val="1600"/>
              </a:spcBef>
              <a:buClr>
                <a:schemeClr val="accent1"/>
              </a:buClr>
            </a:pPr>
            <a:r>
              <a:rPr lang="en-US" sz="2133" dirty="0"/>
              <a:t>4. Generate PRA</a:t>
            </a:r>
          </a:p>
        </p:txBody>
      </p:sp>
    </p:spTree>
    <p:extLst>
      <p:ext uri="{BB962C8B-B14F-4D97-AF65-F5344CB8AC3E}">
        <p14:creationId xmlns:p14="http://schemas.microsoft.com/office/powerpoint/2010/main" val="270350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Payment </a:t>
            </a:r>
            <a:r>
              <a:rPr lang="en-US" dirty="0" smtClean="0"/>
              <a:t>Processor(s)</a:t>
            </a:r>
            <a:endParaRPr lang="en-US" dirty="0"/>
          </a:p>
        </p:txBody>
      </p:sp>
      <p:sp>
        <p:nvSpPr>
          <p:cNvPr id="7" name="Rectangle 6"/>
          <p:cNvSpPr/>
          <p:nvPr/>
        </p:nvSpPr>
        <p:spPr bwMode="blackGray">
          <a:xfrm>
            <a:off x="7040341" y="1447253"/>
            <a:ext cx="1999488" cy="200360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1968112" y="1447252"/>
            <a:ext cx="1999488" cy="472494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user</a:t>
            </a:r>
            <a:endParaRPr lang="en-US" sz="1600" kern="0" dirty="0">
              <a:gradFill>
                <a:gsLst>
                  <a:gs pos="0">
                    <a:schemeClr val="bg1"/>
                  </a:gs>
                  <a:gs pos="100000">
                    <a:schemeClr val="bg1"/>
                  </a:gs>
                </a:gsLst>
                <a:lin ang="5400000" scaled="0"/>
              </a:gradFill>
              <a:latin typeface="Arial"/>
              <a:ea typeface="Apex New Light" pitchFamily="50" charset="0"/>
            </a:endParaRPr>
          </a:p>
        </p:txBody>
      </p:sp>
      <p:sp>
        <p:nvSpPr>
          <p:cNvPr id="16" name="Rectangle 15"/>
          <p:cNvSpPr/>
          <p:nvPr/>
        </p:nvSpPr>
        <p:spPr bwMode="blackGray">
          <a:xfrm>
            <a:off x="7040341" y="3625873"/>
            <a:ext cx="1999488" cy="2546327"/>
          </a:xfrm>
          <a:prstGeom prst="rect">
            <a:avLst/>
          </a:prstGeom>
          <a:solidFill>
            <a:srgbClr val="1E4164"/>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processor</a:t>
            </a:r>
            <a:endParaRPr lang="en-US" sz="1600" kern="0" dirty="0">
              <a:gradFill>
                <a:gsLst>
                  <a:gs pos="0">
                    <a:schemeClr val="bg1"/>
                  </a:gs>
                  <a:gs pos="100000">
                    <a:schemeClr val="bg1"/>
                  </a:gs>
                </a:gsLst>
                <a:lin ang="5400000" scaled="0"/>
              </a:gradFill>
              <a:latin typeface="Arial"/>
              <a:ea typeface="Apex New Light" pitchFamily="50" charset="0"/>
            </a:endParaRPr>
          </a:p>
        </p:txBody>
      </p:sp>
      <p:cxnSp>
        <p:nvCxnSpPr>
          <p:cNvPr id="17" name="Straight Arrow Connector 16"/>
          <p:cNvCxnSpPr/>
          <p:nvPr/>
        </p:nvCxnSpPr>
        <p:spPr>
          <a:xfrm>
            <a:off x="4389848" y="2023096"/>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9849" y="1583580"/>
            <a:ext cx="1864485" cy="313932"/>
          </a:xfrm>
          <a:prstGeom prst="rect">
            <a:avLst/>
          </a:prstGeom>
          <a:noFill/>
        </p:spPr>
        <p:txBody>
          <a:bodyPr wrap="none" rtlCol="0">
            <a:spAutoFit/>
          </a:bodyPr>
          <a:lstStyle/>
          <a:p>
            <a:pPr>
              <a:lnSpc>
                <a:spcPct val="90000"/>
              </a:lnSpc>
              <a:spcBef>
                <a:spcPts val="1600"/>
              </a:spcBef>
              <a:buClr>
                <a:schemeClr val="accent1"/>
              </a:buClr>
            </a:pPr>
            <a:r>
              <a:rPr lang="en-US" sz="1600" dirty="0"/>
              <a:t>1. Choose Processor</a:t>
            </a:r>
          </a:p>
        </p:txBody>
      </p:sp>
      <p:cxnSp>
        <p:nvCxnSpPr>
          <p:cNvPr id="40" name="Straight Arrow Connector 39"/>
          <p:cNvCxnSpPr/>
          <p:nvPr/>
        </p:nvCxnSpPr>
        <p:spPr>
          <a:xfrm>
            <a:off x="4389848" y="2623689"/>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89848" y="2184173"/>
            <a:ext cx="1515992" cy="313932"/>
          </a:xfrm>
          <a:prstGeom prst="rect">
            <a:avLst/>
          </a:prstGeom>
          <a:noFill/>
        </p:spPr>
        <p:txBody>
          <a:bodyPr wrap="none" rtlCol="0">
            <a:spAutoFit/>
          </a:bodyPr>
          <a:lstStyle/>
          <a:p>
            <a:pPr>
              <a:lnSpc>
                <a:spcPct val="90000"/>
              </a:lnSpc>
              <a:spcBef>
                <a:spcPts val="1600"/>
              </a:spcBef>
              <a:buClr>
                <a:schemeClr val="accent1"/>
              </a:buClr>
            </a:pPr>
            <a:r>
              <a:rPr lang="en-US" sz="1600" dirty="0"/>
              <a:t>2. Issue R-Token</a:t>
            </a:r>
          </a:p>
        </p:txBody>
      </p:sp>
      <p:sp>
        <p:nvSpPr>
          <p:cNvPr id="42" name="TextBox 41"/>
          <p:cNvSpPr txBox="1"/>
          <p:nvPr/>
        </p:nvSpPr>
        <p:spPr>
          <a:xfrm>
            <a:off x="9282449" y="1482023"/>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9. Setup Link</a:t>
            </a:r>
          </a:p>
        </p:txBody>
      </p:sp>
      <p:cxnSp>
        <p:nvCxnSpPr>
          <p:cNvPr id="43" name="Straight Arrow Connector 42"/>
          <p:cNvCxnSpPr/>
          <p:nvPr/>
        </p:nvCxnSpPr>
        <p:spPr>
          <a:xfrm>
            <a:off x="4424932" y="3220569"/>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24932" y="2781053"/>
            <a:ext cx="1445460" cy="313932"/>
          </a:xfrm>
          <a:prstGeom prst="rect">
            <a:avLst/>
          </a:prstGeom>
          <a:noFill/>
        </p:spPr>
        <p:txBody>
          <a:bodyPr wrap="none" rtlCol="0">
            <a:spAutoFit/>
          </a:bodyPr>
          <a:lstStyle/>
          <a:p>
            <a:pPr>
              <a:lnSpc>
                <a:spcPct val="90000"/>
              </a:lnSpc>
              <a:spcBef>
                <a:spcPts val="1600"/>
              </a:spcBef>
              <a:buClr>
                <a:schemeClr val="accent1"/>
              </a:buClr>
            </a:pPr>
            <a:r>
              <a:rPr lang="en-US" sz="1600" dirty="0"/>
              <a:t>8. Send I-Token</a:t>
            </a:r>
          </a:p>
        </p:txBody>
      </p:sp>
      <p:cxnSp>
        <p:nvCxnSpPr>
          <p:cNvPr id="46" name="Straight Arrow Connector 45"/>
          <p:cNvCxnSpPr/>
          <p:nvPr/>
        </p:nvCxnSpPr>
        <p:spPr>
          <a:xfrm>
            <a:off x="4424932" y="4094885"/>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4932" y="3655369"/>
            <a:ext cx="1506374" cy="313932"/>
          </a:xfrm>
          <a:prstGeom prst="rect">
            <a:avLst/>
          </a:prstGeom>
          <a:noFill/>
        </p:spPr>
        <p:txBody>
          <a:bodyPr wrap="none" rtlCol="0">
            <a:spAutoFit/>
          </a:bodyPr>
          <a:lstStyle/>
          <a:p>
            <a:pPr>
              <a:lnSpc>
                <a:spcPct val="90000"/>
              </a:lnSpc>
              <a:spcBef>
                <a:spcPts val="1600"/>
              </a:spcBef>
              <a:buClr>
                <a:schemeClr val="accent1"/>
              </a:buClr>
            </a:pPr>
            <a:r>
              <a:rPr lang="en-US" sz="1600" dirty="0"/>
              <a:t>3. Send R-Token</a:t>
            </a:r>
          </a:p>
        </p:txBody>
      </p:sp>
      <p:cxnSp>
        <p:nvCxnSpPr>
          <p:cNvPr id="48" name="Straight Arrow Connector 47"/>
          <p:cNvCxnSpPr/>
          <p:nvPr/>
        </p:nvCxnSpPr>
        <p:spPr>
          <a:xfrm>
            <a:off x="4441320" y="4692753"/>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41320" y="4253237"/>
            <a:ext cx="1200842" cy="313932"/>
          </a:xfrm>
          <a:prstGeom prst="rect">
            <a:avLst/>
          </a:prstGeom>
          <a:noFill/>
        </p:spPr>
        <p:txBody>
          <a:bodyPr wrap="none" rtlCol="0">
            <a:spAutoFit/>
          </a:bodyPr>
          <a:lstStyle/>
          <a:p>
            <a:pPr>
              <a:lnSpc>
                <a:spcPct val="90000"/>
              </a:lnSpc>
              <a:spcBef>
                <a:spcPts val="1600"/>
              </a:spcBef>
              <a:buClr>
                <a:schemeClr val="accent1"/>
              </a:buClr>
            </a:pPr>
            <a:r>
              <a:rPr lang="en-US" sz="1600" dirty="0"/>
              <a:t>4. Challenge</a:t>
            </a:r>
          </a:p>
        </p:txBody>
      </p:sp>
      <p:cxnSp>
        <p:nvCxnSpPr>
          <p:cNvPr id="50" name="Straight Arrow Connector 49"/>
          <p:cNvCxnSpPr/>
          <p:nvPr/>
        </p:nvCxnSpPr>
        <p:spPr>
          <a:xfrm>
            <a:off x="4441320" y="5289805"/>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41320" y="4850289"/>
            <a:ext cx="1608710" cy="313932"/>
          </a:xfrm>
          <a:prstGeom prst="rect">
            <a:avLst/>
          </a:prstGeom>
          <a:noFill/>
        </p:spPr>
        <p:txBody>
          <a:bodyPr wrap="none" rtlCol="0">
            <a:spAutoFit/>
          </a:bodyPr>
          <a:lstStyle/>
          <a:p>
            <a:pPr>
              <a:lnSpc>
                <a:spcPct val="90000"/>
              </a:lnSpc>
              <a:spcBef>
                <a:spcPts val="1600"/>
              </a:spcBef>
              <a:buClr>
                <a:schemeClr val="accent1"/>
              </a:buClr>
            </a:pPr>
            <a:r>
              <a:rPr lang="en-US" sz="1600" dirty="0"/>
              <a:t>5. Provide Claims</a:t>
            </a:r>
          </a:p>
        </p:txBody>
      </p:sp>
      <p:cxnSp>
        <p:nvCxnSpPr>
          <p:cNvPr id="52" name="Straight Arrow Connector 51"/>
          <p:cNvCxnSpPr/>
          <p:nvPr/>
        </p:nvCxnSpPr>
        <p:spPr>
          <a:xfrm>
            <a:off x="4424932" y="5882687"/>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24932" y="5443171"/>
            <a:ext cx="1455078" cy="313932"/>
          </a:xfrm>
          <a:prstGeom prst="rect">
            <a:avLst/>
          </a:prstGeom>
          <a:noFill/>
        </p:spPr>
        <p:txBody>
          <a:bodyPr wrap="none" rtlCol="0">
            <a:spAutoFit/>
          </a:bodyPr>
          <a:lstStyle/>
          <a:p>
            <a:pPr>
              <a:lnSpc>
                <a:spcPct val="90000"/>
              </a:lnSpc>
              <a:spcBef>
                <a:spcPts val="1600"/>
              </a:spcBef>
              <a:buClr>
                <a:schemeClr val="accent1"/>
              </a:buClr>
            </a:pPr>
            <a:r>
              <a:rPr lang="en-US" sz="1600" dirty="0"/>
              <a:t>7. Issue I-Token</a:t>
            </a:r>
          </a:p>
        </p:txBody>
      </p:sp>
      <p:sp>
        <p:nvSpPr>
          <p:cNvPr id="56" name="TextBox 55"/>
          <p:cNvSpPr txBox="1"/>
          <p:nvPr/>
        </p:nvSpPr>
        <p:spPr>
          <a:xfrm>
            <a:off x="9282449" y="3625872"/>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6. Setup Link</a:t>
            </a:r>
          </a:p>
        </p:txBody>
      </p:sp>
    </p:spTree>
    <p:extLst>
      <p:ext uri="{BB962C8B-B14F-4D97-AF65-F5344CB8AC3E}">
        <p14:creationId xmlns:p14="http://schemas.microsoft.com/office/powerpoint/2010/main" val="36756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Wallet Initialization</a:t>
            </a:r>
          </a:p>
        </p:txBody>
      </p:sp>
      <p:sp>
        <p:nvSpPr>
          <p:cNvPr id="3" name="Slide Number Placeholder 2"/>
          <p:cNvSpPr>
            <a:spLocks noGrp="1"/>
          </p:cNvSpPr>
          <p:nvPr>
            <p:ph type="sldNum" sz="quarter" idx="12"/>
          </p:nvPr>
        </p:nvSpPr>
        <p:spPr/>
        <p:txBody>
          <a:bodyPr/>
          <a:lstStyle/>
          <a:p>
            <a:fld id="{4CA37C95-3A7F-4C90-9D28-0B573484ACDD}" type="slidenum">
              <a:rPr lang="en-US" smtClean="0"/>
              <a:t>7</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2398670" cy="387735"/>
          </a:xfrm>
          <a:prstGeom prst="rect">
            <a:avLst/>
          </a:prstGeom>
          <a:noFill/>
        </p:spPr>
        <p:txBody>
          <a:bodyPr wrap="none" rtlCol="0">
            <a:spAutoFit/>
          </a:bodyPr>
          <a:lstStyle/>
          <a:p>
            <a:pPr>
              <a:lnSpc>
                <a:spcPct val="90000"/>
              </a:lnSpc>
              <a:spcBef>
                <a:spcPts val="1600"/>
              </a:spcBef>
              <a:buClr>
                <a:schemeClr val="accent1"/>
              </a:buClr>
            </a:pPr>
            <a:r>
              <a:rPr lang="en-US" sz="2133" dirty="0"/>
              <a:t>1. Install Wallet APP</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483500" cy="387735"/>
          </a:xfrm>
          <a:prstGeom prst="rect">
            <a:avLst/>
          </a:prstGeom>
          <a:noFill/>
        </p:spPr>
        <p:txBody>
          <a:bodyPr wrap="none" rtlCol="0">
            <a:spAutoFit/>
          </a:bodyPr>
          <a:lstStyle/>
          <a:p>
            <a:pPr>
              <a:lnSpc>
                <a:spcPct val="90000"/>
              </a:lnSpc>
              <a:spcBef>
                <a:spcPts val="1600"/>
              </a:spcBef>
              <a:buClr>
                <a:schemeClr val="accent1"/>
              </a:buClr>
            </a:pPr>
            <a:r>
              <a:rPr lang="en-US" sz="2133" dirty="0"/>
              <a:t>2. Initialize Key Store</a:t>
            </a:r>
          </a:p>
        </p:txBody>
      </p:sp>
      <p:sp>
        <p:nvSpPr>
          <p:cNvPr id="22" name="TextBox 21"/>
          <p:cNvSpPr txBox="1"/>
          <p:nvPr/>
        </p:nvSpPr>
        <p:spPr>
          <a:xfrm>
            <a:off x="3855832" y="5088958"/>
            <a:ext cx="3586879" cy="387735"/>
          </a:xfrm>
          <a:prstGeom prst="rect">
            <a:avLst/>
          </a:prstGeom>
          <a:noFill/>
        </p:spPr>
        <p:txBody>
          <a:bodyPr wrap="none" rtlCol="0">
            <a:spAutoFit/>
          </a:bodyPr>
          <a:lstStyle/>
          <a:p>
            <a:pPr>
              <a:lnSpc>
                <a:spcPct val="90000"/>
              </a:lnSpc>
              <a:spcBef>
                <a:spcPts val="1600"/>
              </a:spcBef>
              <a:buClr>
                <a:schemeClr val="accent1"/>
              </a:buClr>
            </a:pPr>
            <a:r>
              <a:rPr lang="en-US" sz="2133" dirty="0"/>
              <a:t>3. Generate Keys/Cert Request</a:t>
            </a:r>
          </a:p>
        </p:txBody>
      </p:sp>
      <p:cxnSp>
        <p:nvCxnSpPr>
          <p:cNvPr id="24" name="Straight Arrow Connector 23"/>
          <p:cNvCxnSpPr/>
          <p:nvPr/>
        </p:nvCxnSpPr>
        <p:spPr>
          <a:xfrm>
            <a:off x="6070601" y="3207348"/>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2202975" cy="387735"/>
          </a:xfrm>
          <a:prstGeom prst="rect">
            <a:avLst/>
          </a:prstGeom>
          <a:noFill/>
        </p:spPr>
        <p:txBody>
          <a:bodyPr wrap="none" rtlCol="0">
            <a:spAutoFit/>
          </a:bodyPr>
          <a:lstStyle/>
          <a:p>
            <a:pPr>
              <a:lnSpc>
                <a:spcPct val="90000"/>
              </a:lnSpc>
              <a:spcBef>
                <a:spcPts val="1600"/>
              </a:spcBef>
              <a:buClr>
                <a:schemeClr val="accent1"/>
              </a:buClr>
            </a:pPr>
            <a:r>
              <a:rPr lang="en-US" sz="2133" dirty="0"/>
              <a:t>4. Submit Request</a:t>
            </a:r>
          </a:p>
        </p:txBody>
      </p:sp>
      <p:cxnSp>
        <p:nvCxnSpPr>
          <p:cNvPr id="26" name="Straight Arrow Connector 25"/>
          <p:cNvCxnSpPr/>
          <p:nvPr/>
        </p:nvCxnSpPr>
        <p:spPr>
          <a:xfrm>
            <a:off x="6070601" y="3932007"/>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738105" cy="387735"/>
          </a:xfrm>
          <a:prstGeom prst="rect">
            <a:avLst/>
          </a:prstGeom>
          <a:noFill/>
        </p:spPr>
        <p:txBody>
          <a:bodyPr wrap="none" rtlCol="0">
            <a:spAutoFit/>
          </a:bodyPr>
          <a:lstStyle/>
          <a:p>
            <a:pPr>
              <a:lnSpc>
                <a:spcPct val="90000"/>
              </a:lnSpc>
              <a:spcBef>
                <a:spcPts val="1600"/>
              </a:spcBef>
              <a:buClr>
                <a:schemeClr val="accent1"/>
              </a:buClr>
            </a:pPr>
            <a:r>
              <a:rPr lang="en-US" sz="2133" dirty="0"/>
              <a:t>7. Return Cert</a:t>
            </a:r>
          </a:p>
        </p:txBody>
      </p:sp>
      <p:sp>
        <p:nvSpPr>
          <p:cNvPr id="28" name="TextBox 27"/>
          <p:cNvSpPr txBox="1"/>
          <p:nvPr/>
        </p:nvSpPr>
        <p:spPr>
          <a:xfrm>
            <a:off x="9131189" y="4625425"/>
            <a:ext cx="1444626" cy="387735"/>
          </a:xfrm>
          <a:prstGeom prst="rect">
            <a:avLst/>
          </a:prstGeom>
          <a:noFill/>
        </p:spPr>
        <p:txBody>
          <a:bodyPr wrap="none" rtlCol="0">
            <a:spAutoFit/>
          </a:bodyPr>
          <a:lstStyle/>
          <a:p>
            <a:pPr>
              <a:lnSpc>
                <a:spcPct val="90000"/>
              </a:lnSpc>
              <a:spcBef>
                <a:spcPts val="1600"/>
              </a:spcBef>
              <a:buClr>
                <a:schemeClr val="accent1"/>
              </a:buClr>
            </a:pPr>
            <a:r>
              <a:rPr lang="en-US" sz="2133" dirty="0"/>
              <a:t>5. Sign Cert</a:t>
            </a:r>
          </a:p>
        </p:txBody>
      </p:sp>
      <p:sp>
        <p:nvSpPr>
          <p:cNvPr id="15" name="TextBox 14"/>
          <p:cNvSpPr txBox="1"/>
          <p:nvPr/>
        </p:nvSpPr>
        <p:spPr>
          <a:xfrm>
            <a:off x="3855830" y="5545579"/>
            <a:ext cx="1646605" cy="387735"/>
          </a:xfrm>
          <a:prstGeom prst="rect">
            <a:avLst/>
          </a:prstGeom>
          <a:noFill/>
        </p:spPr>
        <p:txBody>
          <a:bodyPr wrap="none" rtlCol="0">
            <a:spAutoFit/>
          </a:bodyPr>
          <a:lstStyle/>
          <a:p>
            <a:pPr>
              <a:lnSpc>
                <a:spcPct val="90000"/>
              </a:lnSpc>
              <a:spcBef>
                <a:spcPts val="1600"/>
              </a:spcBef>
              <a:buClr>
                <a:schemeClr val="accent1"/>
              </a:buClr>
            </a:pPr>
            <a:r>
              <a:rPr lang="en-US" sz="2133" dirty="0"/>
              <a:t>8. Install Cert</a:t>
            </a:r>
          </a:p>
        </p:txBody>
      </p:sp>
      <p:sp>
        <p:nvSpPr>
          <p:cNvPr id="16" name="TextBox 15"/>
          <p:cNvSpPr txBox="1"/>
          <p:nvPr/>
        </p:nvSpPr>
        <p:spPr>
          <a:xfrm>
            <a:off x="3855830" y="6002201"/>
            <a:ext cx="3239669" cy="387735"/>
          </a:xfrm>
          <a:prstGeom prst="rect">
            <a:avLst/>
          </a:prstGeom>
          <a:noFill/>
        </p:spPr>
        <p:txBody>
          <a:bodyPr wrap="none" rtlCol="0">
            <a:spAutoFit/>
          </a:bodyPr>
          <a:lstStyle/>
          <a:p>
            <a:pPr>
              <a:lnSpc>
                <a:spcPct val="90000"/>
              </a:lnSpc>
              <a:spcBef>
                <a:spcPts val="1600"/>
              </a:spcBef>
              <a:buClr>
                <a:schemeClr val="accent1"/>
              </a:buClr>
            </a:pPr>
            <a:r>
              <a:rPr lang="en-US" sz="2133" dirty="0"/>
              <a:t>9. Sync Payment Processors</a:t>
            </a:r>
          </a:p>
        </p:txBody>
      </p:sp>
      <p:sp>
        <p:nvSpPr>
          <p:cNvPr id="17" name="TextBox 16"/>
          <p:cNvSpPr txBox="1"/>
          <p:nvPr/>
        </p:nvSpPr>
        <p:spPr>
          <a:xfrm>
            <a:off x="9131189" y="5088958"/>
            <a:ext cx="1603452" cy="387735"/>
          </a:xfrm>
          <a:prstGeom prst="rect">
            <a:avLst/>
          </a:prstGeom>
          <a:noFill/>
        </p:spPr>
        <p:txBody>
          <a:bodyPr wrap="none" rtlCol="0">
            <a:spAutoFit/>
          </a:bodyPr>
          <a:lstStyle/>
          <a:p>
            <a:pPr>
              <a:lnSpc>
                <a:spcPct val="90000"/>
              </a:lnSpc>
              <a:spcBef>
                <a:spcPts val="1600"/>
              </a:spcBef>
              <a:buClr>
                <a:schemeClr val="accent1"/>
              </a:buClr>
            </a:pPr>
            <a:r>
              <a:rPr lang="en-US" sz="2133" dirty="0"/>
              <a:t>6. Setup Link</a:t>
            </a:r>
          </a:p>
        </p:txBody>
      </p:sp>
    </p:spTree>
    <p:extLst>
      <p:ext uri="{BB962C8B-B14F-4D97-AF65-F5344CB8AC3E}">
        <p14:creationId xmlns:p14="http://schemas.microsoft.com/office/powerpoint/2010/main" val="3956514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Transaction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8</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merchant</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1999522" cy="387735"/>
          </a:xfrm>
          <a:prstGeom prst="rect">
            <a:avLst/>
          </a:prstGeom>
          <a:noFill/>
        </p:spPr>
        <p:txBody>
          <a:bodyPr wrap="none" rtlCol="0">
            <a:spAutoFit/>
          </a:bodyPr>
          <a:lstStyle/>
          <a:p>
            <a:pPr>
              <a:lnSpc>
                <a:spcPct val="90000"/>
              </a:lnSpc>
              <a:spcBef>
                <a:spcPts val="1600"/>
              </a:spcBef>
              <a:buClr>
                <a:schemeClr val="accent1"/>
              </a:buClr>
            </a:pPr>
            <a:r>
              <a:rPr lang="en-US" sz="2133" dirty="0"/>
              <a:t>3. Unlock Wallet</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042097" cy="387735"/>
          </a:xfrm>
          <a:prstGeom prst="rect">
            <a:avLst/>
          </a:prstGeom>
          <a:noFill/>
        </p:spPr>
        <p:txBody>
          <a:bodyPr wrap="none" rtlCol="0">
            <a:spAutoFit/>
          </a:bodyPr>
          <a:lstStyle/>
          <a:p>
            <a:pPr>
              <a:lnSpc>
                <a:spcPct val="90000"/>
              </a:lnSpc>
              <a:spcBef>
                <a:spcPts val="1600"/>
              </a:spcBef>
              <a:buClr>
                <a:schemeClr val="accent1"/>
              </a:buClr>
            </a:pPr>
            <a:r>
              <a:rPr lang="en-US" sz="2133" dirty="0"/>
              <a:t>2. Verify R-Token</a:t>
            </a:r>
          </a:p>
        </p:txBody>
      </p:sp>
      <p:cxnSp>
        <p:nvCxnSpPr>
          <p:cNvPr id="24" name="Straight Arrow Connector 23"/>
          <p:cNvCxnSpPr/>
          <p:nvPr/>
        </p:nvCxnSpPr>
        <p:spPr>
          <a:xfrm>
            <a:off x="6070601" y="3207348"/>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1962973" cy="387735"/>
          </a:xfrm>
          <a:prstGeom prst="rect">
            <a:avLst/>
          </a:prstGeom>
          <a:noFill/>
        </p:spPr>
        <p:txBody>
          <a:bodyPr wrap="none" rtlCol="0">
            <a:spAutoFit/>
          </a:bodyPr>
          <a:lstStyle/>
          <a:p>
            <a:pPr>
              <a:lnSpc>
                <a:spcPct val="90000"/>
              </a:lnSpc>
              <a:spcBef>
                <a:spcPts val="1600"/>
              </a:spcBef>
              <a:buClr>
                <a:schemeClr val="accent1"/>
              </a:buClr>
            </a:pPr>
            <a:r>
              <a:rPr lang="en-US" sz="2133" dirty="0"/>
              <a:t>1. Issue R-Token</a:t>
            </a:r>
          </a:p>
        </p:txBody>
      </p:sp>
      <p:cxnSp>
        <p:nvCxnSpPr>
          <p:cNvPr id="26" name="Straight Arrow Connector 25"/>
          <p:cNvCxnSpPr/>
          <p:nvPr/>
        </p:nvCxnSpPr>
        <p:spPr>
          <a:xfrm>
            <a:off x="6070601" y="3932007"/>
            <a:ext cx="2857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954959" cy="387735"/>
          </a:xfrm>
          <a:prstGeom prst="rect">
            <a:avLst/>
          </a:prstGeom>
          <a:noFill/>
        </p:spPr>
        <p:txBody>
          <a:bodyPr wrap="none" rtlCol="0">
            <a:spAutoFit/>
          </a:bodyPr>
          <a:lstStyle/>
          <a:p>
            <a:pPr>
              <a:lnSpc>
                <a:spcPct val="90000"/>
              </a:lnSpc>
              <a:spcBef>
                <a:spcPts val="1600"/>
              </a:spcBef>
              <a:buClr>
                <a:schemeClr val="accent1"/>
              </a:buClr>
            </a:pPr>
            <a:r>
              <a:rPr lang="en-US" sz="2133" dirty="0"/>
              <a:t>6. Issue P-Token</a:t>
            </a:r>
          </a:p>
        </p:txBody>
      </p:sp>
      <p:sp>
        <p:nvSpPr>
          <p:cNvPr id="28" name="TextBox 27"/>
          <p:cNvSpPr txBox="1"/>
          <p:nvPr/>
        </p:nvSpPr>
        <p:spPr>
          <a:xfrm>
            <a:off x="9131190" y="4625425"/>
            <a:ext cx="1809663" cy="387735"/>
          </a:xfrm>
          <a:prstGeom prst="rect">
            <a:avLst/>
          </a:prstGeom>
          <a:noFill/>
        </p:spPr>
        <p:txBody>
          <a:bodyPr wrap="none" rtlCol="0">
            <a:spAutoFit/>
          </a:bodyPr>
          <a:lstStyle/>
          <a:p>
            <a:pPr>
              <a:lnSpc>
                <a:spcPct val="90000"/>
              </a:lnSpc>
              <a:spcBef>
                <a:spcPts val="1600"/>
              </a:spcBef>
              <a:buClr>
                <a:schemeClr val="accent1"/>
              </a:buClr>
            </a:pPr>
            <a:r>
              <a:rPr lang="en-US" sz="2133" dirty="0"/>
              <a:t>7. Verify Token</a:t>
            </a:r>
          </a:p>
        </p:txBody>
      </p:sp>
      <p:sp>
        <p:nvSpPr>
          <p:cNvPr id="17" name="TextBox 16"/>
          <p:cNvSpPr txBox="1"/>
          <p:nvPr/>
        </p:nvSpPr>
        <p:spPr>
          <a:xfrm>
            <a:off x="9131190" y="5088958"/>
            <a:ext cx="1604542" cy="387735"/>
          </a:xfrm>
          <a:prstGeom prst="rect">
            <a:avLst/>
          </a:prstGeom>
          <a:noFill/>
        </p:spPr>
        <p:txBody>
          <a:bodyPr wrap="none" rtlCol="0">
            <a:spAutoFit/>
          </a:bodyPr>
          <a:lstStyle/>
          <a:p>
            <a:pPr>
              <a:lnSpc>
                <a:spcPct val="90000"/>
              </a:lnSpc>
              <a:spcBef>
                <a:spcPts val="1600"/>
              </a:spcBef>
              <a:buClr>
                <a:schemeClr val="accent1"/>
              </a:buClr>
            </a:pPr>
            <a:r>
              <a:rPr lang="en-US" sz="2133" dirty="0"/>
              <a:t>8. Submitted</a:t>
            </a:r>
          </a:p>
        </p:txBody>
      </p:sp>
      <p:sp>
        <p:nvSpPr>
          <p:cNvPr id="19" name="TextBox 18"/>
          <p:cNvSpPr txBox="1"/>
          <p:nvPr/>
        </p:nvSpPr>
        <p:spPr>
          <a:xfrm>
            <a:off x="897710" y="5088958"/>
            <a:ext cx="2264146" cy="387735"/>
          </a:xfrm>
          <a:prstGeom prst="rect">
            <a:avLst/>
          </a:prstGeom>
          <a:noFill/>
        </p:spPr>
        <p:txBody>
          <a:bodyPr wrap="none" rtlCol="0">
            <a:spAutoFit/>
          </a:bodyPr>
          <a:lstStyle/>
          <a:p>
            <a:pPr>
              <a:lnSpc>
                <a:spcPct val="90000"/>
              </a:lnSpc>
              <a:spcBef>
                <a:spcPts val="1600"/>
              </a:spcBef>
              <a:buClr>
                <a:schemeClr val="accent1"/>
              </a:buClr>
            </a:pPr>
            <a:r>
              <a:rPr lang="en-US" sz="2133" dirty="0"/>
              <a:t>4. Select Processor</a:t>
            </a:r>
          </a:p>
        </p:txBody>
      </p:sp>
      <p:sp>
        <p:nvSpPr>
          <p:cNvPr id="20" name="TextBox 19"/>
          <p:cNvSpPr txBox="1"/>
          <p:nvPr/>
        </p:nvSpPr>
        <p:spPr>
          <a:xfrm>
            <a:off x="897708" y="5545579"/>
            <a:ext cx="2426242" cy="387735"/>
          </a:xfrm>
          <a:prstGeom prst="rect">
            <a:avLst/>
          </a:prstGeom>
          <a:noFill/>
        </p:spPr>
        <p:txBody>
          <a:bodyPr wrap="none" rtlCol="0">
            <a:spAutoFit/>
          </a:bodyPr>
          <a:lstStyle/>
          <a:p>
            <a:pPr>
              <a:lnSpc>
                <a:spcPct val="90000"/>
              </a:lnSpc>
              <a:spcBef>
                <a:spcPts val="1600"/>
              </a:spcBef>
              <a:buClr>
                <a:schemeClr val="accent1"/>
              </a:buClr>
            </a:pPr>
            <a:r>
              <a:rPr lang="en-US" sz="2133" dirty="0"/>
              <a:t>5. Approve Payment</a:t>
            </a:r>
          </a:p>
        </p:txBody>
      </p:sp>
    </p:spTree>
    <p:extLst>
      <p:ext uri="{BB962C8B-B14F-4D97-AF65-F5344CB8AC3E}">
        <p14:creationId xmlns:p14="http://schemas.microsoft.com/office/powerpoint/2010/main" val="32511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1652</Words>
  <Application>Microsoft Office PowerPoint</Application>
  <PresentationFormat>Widescreen</PresentationFormat>
  <Paragraphs>139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Apex New Light</vt:lpstr>
      <vt:lpstr>Arial</vt:lpstr>
      <vt:lpstr>Calibri</vt:lpstr>
      <vt:lpstr>Calibri Light</vt:lpstr>
      <vt:lpstr>Office Theme</vt:lpstr>
      <vt:lpstr>openPayment</vt:lpstr>
      <vt:lpstr>Today’s Payment Methodologies: Insecure and Costly</vt:lpstr>
      <vt:lpstr>Solution: A “Token” Perspective</vt:lpstr>
      <vt:lpstr>Introducing: openPayment</vt:lpstr>
      <vt:lpstr>Payment Root Account Initialization</vt:lpstr>
      <vt:lpstr>Define Payment Processor(s)</vt:lpstr>
      <vt:lpstr>Digital Wallet Initialization</vt:lpstr>
      <vt:lpstr>Performing a Transaction</vt:lpstr>
    </vt:vector>
  </TitlesOfParts>
  <Company>Slalom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openPayment</dc:title>
  <dc:creator>Tyson Kopczynski</dc:creator>
  <cp:lastModifiedBy>Daniel Chiang</cp:lastModifiedBy>
  <cp:revision>4</cp:revision>
  <dcterms:created xsi:type="dcterms:W3CDTF">2014-01-16T17:36:44Z</dcterms:created>
  <dcterms:modified xsi:type="dcterms:W3CDTF">2014-01-16T19:11:29Z</dcterms:modified>
</cp:coreProperties>
</file>