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W‑1</c:v>
                </c:pt>
                <c:pt idx="1">
                  <c:v>W‑2</c:v>
                </c:pt>
                <c:pt idx="2">
                  <c:v>W‑3</c:v>
                </c:pt>
                <c:pt idx="3">
                  <c:v>W‑4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Failure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W‑1</c:v>
                </c:pt>
                <c:pt idx="1">
                  <c:v>W‑2</c:v>
                </c:pt>
                <c:pt idx="2">
                  <c:v>W‑3</c:v>
                </c:pt>
                <c:pt idx="3">
                  <c:v>W‑4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Active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W‑1</c:v>
                </c:pt>
                <c:pt idx="1">
                  <c:v>W‑2</c:v>
                </c:pt>
                <c:pt idx="2">
                  <c:v>W‑3</c:v>
                </c:pt>
                <c:pt idx="3">
                  <c:v>W‑4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Open strong with context. We're moving fast: Phase 1 is done, today is all about Sprint 2 execution—policies live, automation shipped, and what’s next for Phase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Mention your Datadog/monitoring integration briefly; demo separately if time permits.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Invite feedback from stakeholders; show that the loop is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Set expectations and timelines. Keep it concrete and measurable.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End on momentum. Invite crisp feedback; promise a follow‑up digest with actions closed.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Acknowledge Phase 1 completion without details. Emphasize Sprint 2 outcomes and decisions.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Replace dashes with current numbers before presenting. Call out wins/alerts. Keep it crisp.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Optional visual—swap 0s with real values or hide this slide if not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Reinforce intent: fairness, cost control, stability. Keep the tone enabling, not punitive.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If your implementation deletes automatically, state the grace window clearly or adjust the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cost impact with a simple estimate if you have it (e.g., last weekend saved X hours/$).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Populate with conservative assumptions. Keep calculations transparent; invite finance 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Clarity builds trust. Keep exceptions rare, fast, and auditable.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Databricks Apps Governance — Sprint 2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Phase 2 execution, metrics, and what's next • Sep 24,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Exceptions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Standard exception request form (Jira/ADO) with owner, purpose, duration.</a:t>
            </a:r>
          </a:p>
          <a:p>
            <a:pPr/>
            <a:r>
              <a:t>Time‑boxed exceptions with automatic expiry.</a:t>
            </a:r>
          </a:p>
          <a:p>
            <a:pPr/>
            <a:r>
              <a:t>Post‑exception review: usage, cost, and learnings.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Observability &amp;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System tables + API telemetry ingested (apps status, creators, compute).</a:t>
            </a:r>
          </a:p>
          <a:p>
            <a:pPr/>
            <a:r>
              <a:t>Weekly digest: Active/Stopped/Error + Deployment success/failure.</a:t>
            </a:r>
          </a:p>
          <a:p>
            <a:pPr/>
            <a:r>
              <a:t>Real‑time alerts for error states or policy violations.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b="1"/>
            </a:pPr>
            <a:r>
              <a:t>Dashboards</a:t>
            </a:r>
          </a:p>
          <a:p>
            <a:pPr lvl="1"/>
            <a:r>
              <a:t>Apps inventory by owner/team</a:t>
            </a:r>
          </a:p>
          <a:p>
            <a:pPr lvl="1"/>
            <a:r>
              <a:t>Policy exceptions aging</a:t>
            </a:r>
          </a:p>
          <a:p>
            <a:pPr lvl="1"/>
            <a:r>
              <a:t>Weekend stop impact ($)</a:t>
            </a:r>
          </a:p>
          <a:p>
            <a:pPr lvl="1"/>
            <a:r>
              <a:t>Deployments health trend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False positives in deletion: → add grace window + confirmations.</a:t>
            </a:r>
          </a:p>
          <a:p>
            <a:pPr/>
            <a:r>
              <a:t>Critical weekend work blocked: → exception path + tags.</a:t>
            </a:r>
          </a:p>
          <a:p>
            <a:pPr/>
            <a:r>
              <a:t>Shadow apps: → periodic inventory + creators notified.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 (Next Sprint) — What’s Coming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Identify &amp; delete inactive apps (policy-backed, auditable).</a:t>
            </a:r>
          </a:p>
          <a:p>
            <a:pPr/>
            <a:r>
              <a:t>Notify all sandbox users of governance activation &amp; timelines.</a:t>
            </a:r>
          </a:p>
          <a:p>
            <a:pPr/>
            <a:r>
              <a:t>Finalize exception SLAs and dashboard KPIs (MTTR for errors, deploy success rate).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Leads: review exception criteria by EOW.</a:t>
            </a:r>
          </a:p>
          <a:p>
            <a:pPr/>
            <a:r>
              <a:t>Owners: validate app ownership tags in the workspace.</a:t>
            </a:r>
          </a:p>
          <a:p>
            <a:pPr/>
            <a:r>
              <a:t>Everyone: feedback on the 3‑app limit &amp; weekend auto‑stop by Friday.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&amp; Focus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No rehash of Phase 1—here’s what’s new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we are (fast recap in one breath)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Phase 1 ✅ completed (policies drafted, baseline telemetry in place).</a:t>
            </a:r>
          </a:p>
          <a:p>
            <a:pPr/>
            <a:r>
              <a:t>Sprint 2 = Phase 2 implementation &amp; automation maturity.</a:t>
            </a:r>
          </a:p>
          <a:p>
            <a:pPr/>
            <a:r>
              <a:t>Focus today: metrics, 3‑app limit, weekend auto‑stop, and rollout plan.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Weekly Databricks Apps Status (This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164592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8822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Trend vs. Last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Notes</a:t>
                      </a:r>
                    </a:p>
                  </a:txBody>
                  <a:tcPr/>
                </a:tc>
              </a:tr>
              <a:tr h="378822">
                <a:tc>
                  <a:txBody>
                    <a:bodyPr/>
                    <a:lstStyle/>
                    <a:p>
                      <a:r>
                        <a:t>Active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Pulled from system tables / API</a:t>
                      </a:r>
                    </a:p>
                  </a:txBody>
                  <a:tcPr/>
                </a:tc>
              </a:tr>
              <a:tr h="378822">
                <a:tc>
                  <a:txBody>
                    <a:bodyPr/>
                    <a:lstStyle/>
                    <a:p>
                      <a:r>
                        <a:t>Stopped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Autostop policy impact</a:t>
                      </a:r>
                    </a:p>
                  </a:txBody>
                  <a:tcPr/>
                </a:tc>
              </a:tr>
              <a:tr h="378822">
                <a:tc>
                  <a:txBody>
                    <a:bodyPr/>
                    <a:lstStyle/>
                    <a:p>
                      <a:r>
                        <a:t>Error State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Follow-up in Ops board</a:t>
                      </a:r>
                    </a:p>
                  </a:txBody>
                  <a:tcPr/>
                </a:tc>
              </a:tr>
              <a:tr h="378822">
                <a:tc>
                  <a:txBody>
                    <a:bodyPr/>
                    <a:lstStyle/>
                    <a:p>
                      <a:r>
                        <a:t>Deployments: 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CI/CD compliance improving</a:t>
                      </a:r>
                    </a:p>
                  </a:txBody>
                  <a:tcPr/>
                </a:tc>
              </a:tr>
              <a:tr h="378822">
                <a:tc>
                  <a:txBody>
                    <a:bodyPr/>
                    <a:lstStyle/>
                    <a:p>
                      <a:r>
                        <a:t>Deployments: Failure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Target &lt; 5%</a:t>
                      </a:r>
                    </a:p>
                  </a:txBody>
                  <a:tcPr/>
                </a:tc>
              </a:tr>
              <a:tr h="378828">
                <a:tc>
                  <a:txBody>
                    <a:bodyPr/>
                    <a:lstStyle/>
                    <a:p>
                      <a:r>
                        <a:t>Deployments: No 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New apps not activated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Health (Last 4 Weeks) — Placeholder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731520" y="1645920"/>
          <a:ext cx="786384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Policy: 3 Apps per User (Now Enforced)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Each user may own up to 3 apps in the workspace.</a:t>
            </a:r>
          </a:p>
          <a:p>
            <a:pPr/>
            <a:r>
              <a:t>If a user creates &gt; 3, extra apps may be auto‑deleted.</a:t>
            </a:r>
          </a:p>
          <a:p>
            <a:pPr/>
            <a:r>
              <a:t>Goal: reduce sprawl, control spend, and protect cluster capacity.</a:t>
            </a:r>
          </a:p>
          <a:p>
            <a:pPr/>
            <a:r>
              <a:t>Exception path exists (see next slide).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3‑App Limit — Enforcement 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554480"/>
            <a:ext cx="2103120" cy="822960"/>
          </a:xfrm>
          <a:prstGeom prst="roundRect">
            <a:avLst/>
          </a:prstGeom>
          <a:solidFill>
            <a:srgbClr val="E9F5FF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User attempts to create 4th app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697480" y="1783080"/>
            <a:ext cx="274320" cy="27432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2926080" y="1554480"/>
            <a:ext cx="2103120" cy="822960"/>
          </a:xfrm>
          <a:prstGeom prst="roundRect">
            <a:avLst/>
          </a:prstGeom>
          <a:solidFill>
            <a:srgbClr val="E9F5FF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Policy check via API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074920" y="1783080"/>
            <a:ext cx="274320" cy="27432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5303520" y="1554480"/>
            <a:ext cx="2103120" cy="822960"/>
          </a:xfrm>
          <a:prstGeom prst="roundRect">
            <a:avLst/>
          </a:prstGeom>
          <a:solidFill>
            <a:srgbClr val="E9F5FF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Block + notify user</a:t>
            </a:r>
          </a:p>
        </p:txBody>
      </p:sp>
      <p:sp>
        <p:nvSpPr>
          <p:cNvPr id="8" name="Right Arrow 7"/>
          <p:cNvSpPr/>
          <p:nvPr/>
        </p:nvSpPr>
        <p:spPr>
          <a:xfrm>
            <a:off x="7452360" y="1783080"/>
            <a:ext cx="274320" cy="27432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7680960" y="1554480"/>
            <a:ext cx="2103120" cy="822960"/>
          </a:xfrm>
          <a:prstGeom prst="roundRect">
            <a:avLst/>
          </a:prstGeom>
          <a:solidFill>
            <a:srgbClr val="E9F5FF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Grace window (optional)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9829800" y="1783080"/>
            <a:ext cx="274320" cy="274320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10058400" y="1554480"/>
            <a:ext cx="2103120" cy="822960"/>
          </a:xfrm>
          <a:prstGeom prst="roundRect">
            <a:avLst/>
          </a:prstGeom>
          <a:solidFill>
            <a:srgbClr val="E9F5FF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/>
            </a:pPr>
            <a:r>
              <a:t>Auto‑delete extras / request exception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Weekend Auto‑Stop (Sandbox)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/>
            <a:r>
              <a:t>Every Friday 7pm → all sandbox apps stopped.</a:t>
            </a:r>
          </a:p>
          <a:p>
            <a:pPr/>
            <a:r>
              <a:t>Restarts allowed Monday 7am onwards (or via approved override).</a:t>
            </a:r>
          </a:p>
          <a:p>
            <a:pPr/>
            <a:r>
              <a:t>Objective: cut idle compute; reduce weekend burn.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>
              <a:defRPr b="1"/>
            </a:pPr>
            <a:r>
              <a:t>Guardrails &amp; Overrides</a:t>
            </a:r>
          </a:p>
          <a:p>
            <a:pPr lvl="1"/>
            <a:r>
              <a:t>Opt‑out window for critical demos (request 24h prior).</a:t>
            </a:r>
          </a:p>
          <a:p>
            <a:pPr lvl="1"/>
            <a:r>
              <a:t>Tagged exceptions (e.g., cost-center-approved=true).</a:t>
            </a:r>
          </a:p>
          <a:p>
            <a:pPr lvl="1"/>
            <a:r>
              <a:t>Audit trail in logs &amp; dashboard.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Estimated Cost Impact — Weekend Auto‑Stop (Placeholder)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48640" y="164592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20624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Assumption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Hours Saved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Est. $ Saved / Week</a:t>
                      </a:r>
                    </a:p>
                  </a:txBody>
                  <a:tcPr/>
                </a:tc>
              </a:tr>
              <a:tr h="420624">
                <a:tc>
                  <a:txBody>
                    <a:bodyPr/>
                    <a:lstStyle/>
                    <a:p>
                      <a:r>
                        <a:t>Avg. sandbox app runtime/weekend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</a:tr>
              <a:tr h="420624">
                <a:tc>
                  <a:txBody>
                    <a:bodyPr/>
                    <a:lstStyle/>
                    <a:p>
                      <a:r>
                        <a:t># of apps affected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</a:tr>
              <a:tr h="420624">
                <a:tc>
                  <a:txBody>
                    <a:bodyPr/>
                    <a:lstStyle/>
                    <a:p>
                      <a:r>
                        <a:t>Blended $/hour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</a:tr>
              <a:tr h="420624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