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Petrona"/>
      <p:regular r:id="rId8"/>
    </p:embeddedFont>
    <p:embeddedFont>
      <p:font typeface="Petrona"/>
      <p:regular r:id="rId9"/>
    </p:embeddedFont>
    <p:embeddedFont>
      <p:font typeface="Petrona"/>
      <p:regular r:id="rId10"/>
    </p:embeddedFont>
    <p:embeddedFont>
      <p:font typeface="Petrona"/>
      <p:regular r:id="rId11"/>
    </p:embeddedFont>
    <p:embeddedFont>
      <p:font typeface="Inter"/>
      <p:regular r:id="rId12"/>
    </p:embeddedFont>
    <p:embeddedFont>
      <p:font typeface="Inter"/>
      <p:regular r:id="rId13"/>
    </p:embeddedFont>
    <p:embeddedFont>
      <p:font typeface="Inter"/>
      <p:regular r:id="rId14"/>
    </p:embeddedFont>
    <p:embeddedFont>
      <p:font typeface="Inter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112419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Databricks Apps Governance</a:t>
            </a:r>
            <a:endParaRPr lang="en-US" sz="2450" dirty="0"/>
          </a:p>
        </p:txBody>
      </p:sp>
      <p:sp>
        <p:nvSpPr>
          <p:cNvPr id="3" name="Text 1"/>
          <p:cNvSpPr/>
          <p:nvPr/>
        </p:nvSpPr>
        <p:spPr>
          <a:xfrm>
            <a:off x="396835" y="871776"/>
            <a:ext cx="7096006" cy="537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Phase 2 &amp; 3 Implementation Update</a:t>
            </a:r>
            <a:endParaRPr lang="en-US" sz="3350" dirty="0"/>
          </a:p>
        </p:txBody>
      </p:sp>
      <p:sp>
        <p:nvSpPr>
          <p:cNvPr id="4" name="Text 2"/>
          <p:cNvSpPr/>
          <p:nvPr/>
        </p:nvSpPr>
        <p:spPr>
          <a:xfrm>
            <a:off x="396835" y="1579721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Building on our successful Phase 1 foundation, we're advancing our governance framework with enhanced monitoring capabilities and proactive cost management strategies.</a:t>
            </a:r>
            <a:endParaRPr lang="en-US" sz="850" dirty="0"/>
          </a:p>
        </p:txBody>
      </p:sp>
      <p:sp>
        <p:nvSpPr>
          <p:cNvPr id="5" name="Shape 3"/>
          <p:cNvSpPr/>
          <p:nvPr/>
        </p:nvSpPr>
        <p:spPr>
          <a:xfrm>
            <a:off x="396835" y="1888688"/>
            <a:ext cx="6861691" cy="2411611"/>
          </a:xfrm>
          <a:prstGeom prst="roundRect">
            <a:avLst>
              <a:gd name="adj" fmla="val 1975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17803" y="2009656"/>
            <a:ext cx="1559362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Phase1  Complete </a:t>
            </a:r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✅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17803" y="2280166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Databricks App permissions</a:t>
            </a:r>
            <a:endParaRPr lang="en-US" sz="850" dirty="0"/>
          </a:p>
        </p:txBody>
      </p:sp>
      <p:sp>
        <p:nvSpPr>
          <p:cNvPr id="8" name="Text 6"/>
          <p:cNvSpPr/>
          <p:nvPr/>
        </p:nvSpPr>
        <p:spPr>
          <a:xfrm>
            <a:off x="517803" y="2529602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Once app created Automatically Add SP to the Databricks Group.</a:t>
            </a:r>
            <a:endParaRPr lang="en-US" sz="850" dirty="0"/>
          </a:p>
        </p:txBody>
      </p:sp>
      <p:sp>
        <p:nvSpPr>
          <p:cNvPr id="9" name="Text 7"/>
          <p:cNvSpPr/>
          <p:nvPr/>
        </p:nvSpPr>
        <p:spPr>
          <a:xfrm>
            <a:off x="517803" y="2750701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Databricks group has all the required permissions.</a:t>
            </a:r>
            <a:endParaRPr lang="en-US" sz="850" dirty="0"/>
          </a:p>
        </p:txBody>
      </p:sp>
      <p:sp>
        <p:nvSpPr>
          <p:cNvPr id="10" name="Text 8"/>
          <p:cNvSpPr/>
          <p:nvPr/>
        </p:nvSpPr>
        <p:spPr>
          <a:xfrm>
            <a:off x="517803" y="3000137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— model serving endpoints </a:t>
            </a:r>
            <a:endParaRPr lang="en-US" sz="850" dirty="0"/>
          </a:p>
        </p:txBody>
      </p:sp>
      <p:sp>
        <p:nvSpPr>
          <p:cNvPr id="11" name="Text 9"/>
          <p:cNvSpPr/>
          <p:nvPr/>
        </p:nvSpPr>
        <p:spPr>
          <a:xfrm>
            <a:off x="517803" y="3249573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— Secret Scope</a:t>
            </a:r>
            <a:endParaRPr lang="en-US" sz="850" dirty="0"/>
          </a:p>
        </p:txBody>
      </p:sp>
      <p:sp>
        <p:nvSpPr>
          <p:cNvPr id="12" name="Text 10"/>
          <p:cNvSpPr/>
          <p:nvPr/>
        </p:nvSpPr>
        <p:spPr>
          <a:xfrm>
            <a:off x="517803" y="3499009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— SQL WareHouse</a:t>
            </a:r>
            <a:endParaRPr lang="en-US" sz="850" dirty="0"/>
          </a:p>
        </p:txBody>
      </p:sp>
      <p:sp>
        <p:nvSpPr>
          <p:cNvPr id="13" name="Text 11"/>
          <p:cNvSpPr/>
          <p:nvPr/>
        </p:nvSpPr>
        <p:spPr>
          <a:xfrm>
            <a:off x="517803" y="3748445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— common Datasets ,</a:t>
            </a:r>
            <a:endParaRPr lang="en-US" sz="850" dirty="0"/>
          </a:p>
        </p:txBody>
      </p:sp>
      <p:sp>
        <p:nvSpPr>
          <p:cNvPr id="14" name="Text 12"/>
          <p:cNvSpPr/>
          <p:nvPr/>
        </p:nvSpPr>
        <p:spPr>
          <a:xfrm>
            <a:off x="517803" y="3997881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  <p:sp>
        <p:nvSpPr>
          <p:cNvPr id="15" name="Shape 13"/>
          <p:cNvSpPr/>
          <p:nvPr/>
        </p:nvSpPr>
        <p:spPr>
          <a:xfrm>
            <a:off x="7371874" y="1888688"/>
            <a:ext cx="6861691" cy="2411611"/>
          </a:xfrm>
          <a:prstGeom prst="roundRect">
            <a:avLst>
              <a:gd name="adj" fmla="val 1975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492841" y="2009656"/>
            <a:ext cx="2644616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Phase 2 Complete </a:t>
            </a:r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✅</a:t>
            </a:r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(current sprint)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7492841" y="2280166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monitoring and apps limitation per user</a:t>
            </a:r>
            <a:endParaRPr lang="en-US" sz="850" dirty="0"/>
          </a:p>
        </p:txBody>
      </p:sp>
      <p:sp>
        <p:nvSpPr>
          <p:cNvPr id="18" name="Text 16"/>
          <p:cNvSpPr/>
          <p:nvPr/>
        </p:nvSpPr>
        <p:spPr>
          <a:xfrm>
            <a:off x="7492841" y="2529602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Weekly Total Apps Status notification</a:t>
            </a:r>
            <a:endParaRPr lang="en-US" sz="850" dirty="0"/>
          </a:p>
        </p:txBody>
      </p:sp>
      <p:sp>
        <p:nvSpPr>
          <p:cNvPr id="19" name="Text 17"/>
          <p:cNvSpPr/>
          <p:nvPr/>
        </p:nvSpPr>
        <p:spPr>
          <a:xfrm>
            <a:off x="7492841" y="2750701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3-apps per user limitation enforcement</a:t>
            </a:r>
            <a:endParaRPr lang="en-US" sz="850" dirty="0"/>
          </a:p>
        </p:txBody>
      </p:sp>
      <p:sp>
        <p:nvSpPr>
          <p:cNvPr id="20" name="Text 18"/>
          <p:cNvSpPr/>
          <p:nvPr/>
        </p:nvSpPr>
        <p:spPr>
          <a:xfrm>
            <a:off x="7492841" y="2971800"/>
            <a:ext cx="661975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Weekend Apps Shutdown for cost optimization</a:t>
            </a:r>
            <a:endParaRPr lang="en-US" sz="850" dirty="0"/>
          </a:p>
        </p:txBody>
      </p:sp>
      <p:sp>
        <p:nvSpPr>
          <p:cNvPr id="21" name="Shape 19"/>
          <p:cNvSpPr/>
          <p:nvPr/>
        </p:nvSpPr>
        <p:spPr>
          <a:xfrm>
            <a:off x="396835" y="4413647"/>
            <a:ext cx="13836729" cy="1385530"/>
          </a:xfrm>
          <a:prstGeom prst="roundRect">
            <a:avLst>
              <a:gd name="adj" fmla="val 3438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517803" y="4534614"/>
            <a:ext cx="2330648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Phase 3 Planned </a:t>
            </a:r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🔜</a:t>
            </a:r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(next sprint)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517803" y="4805124"/>
            <a:ext cx="1359479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cleanup and comprehensive user communication</a:t>
            </a:r>
            <a:endParaRPr lang="en-US" sz="850" dirty="0"/>
          </a:p>
        </p:txBody>
      </p:sp>
      <p:sp>
        <p:nvSpPr>
          <p:cNvPr id="24" name="Text 22"/>
          <p:cNvSpPr/>
          <p:nvPr/>
        </p:nvSpPr>
        <p:spPr>
          <a:xfrm>
            <a:off x="517803" y="5054560"/>
            <a:ext cx="1359479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Inactive app deletion automation</a:t>
            </a:r>
            <a:endParaRPr lang="en-US" sz="850" dirty="0"/>
          </a:p>
        </p:txBody>
      </p:sp>
      <p:sp>
        <p:nvSpPr>
          <p:cNvPr id="25" name="Text 23"/>
          <p:cNvSpPr/>
          <p:nvPr/>
        </p:nvSpPr>
        <p:spPr>
          <a:xfrm>
            <a:off x="517803" y="5275659"/>
            <a:ext cx="1359479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Governance activation notifications</a:t>
            </a:r>
            <a:endParaRPr lang="en-US" sz="850" dirty="0"/>
          </a:p>
        </p:txBody>
      </p:sp>
      <p:sp>
        <p:nvSpPr>
          <p:cNvPr id="26" name="Text 24"/>
          <p:cNvSpPr/>
          <p:nvPr/>
        </p:nvSpPr>
        <p:spPr>
          <a:xfrm>
            <a:off x="517803" y="5496758"/>
            <a:ext cx="13594794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•"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Complete feature rollout communication</a:t>
            </a:r>
            <a:endParaRPr lang="en-US" sz="850" dirty="0"/>
          </a:p>
        </p:txBody>
      </p:sp>
      <p:sp>
        <p:nvSpPr>
          <p:cNvPr id="27" name="Text 25"/>
          <p:cNvSpPr/>
          <p:nvPr/>
        </p:nvSpPr>
        <p:spPr>
          <a:xfrm>
            <a:off x="396835" y="5969198"/>
            <a:ext cx="4827151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Weekly Databricks Apps Status Dashboard</a:t>
            </a:r>
            <a:endParaRPr lang="en-US" sz="1950" dirty="0"/>
          </a:p>
        </p:txBody>
      </p:sp>
      <p:pic>
        <p:nvPicPr>
          <p:cNvPr id="2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6578679"/>
            <a:ext cx="8191262" cy="4443055"/>
          </a:xfrm>
          <a:prstGeom prst="rect">
            <a:avLst/>
          </a:prstGeom>
        </p:spPr>
      </p:pic>
      <p:sp>
        <p:nvSpPr>
          <p:cNvPr id="29" name="Shape 26"/>
          <p:cNvSpPr/>
          <p:nvPr/>
        </p:nvSpPr>
        <p:spPr>
          <a:xfrm>
            <a:off x="2516148" y="11052215"/>
            <a:ext cx="113348" cy="113348"/>
          </a:xfrm>
          <a:prstGeom prst="roundRect">
            <a:avLst>
              <a:gd name="adj" fmla="val 16134"/>
            </a:avLst>
          </a:prstGeom>
          <a:solidFill>
            <a:srgbClr val="1D113C"/>
          </a:solidFill>
          <a:ln/>
        </p:spPr>
      </p:sp>
      <p:sp>
        <p:nvSpPr>
          <p:cNvPr id="30" name="Text 27"/>
          <p:cNvSpPr/>
          <p:nvPr/>
        </p:nvSpPr>
        <p:spPr>
          <a:xfrm>
            <a:off x="2690455" y="11052215"/>
            <a:ext cx="335161" cy="113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85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Active</a:t>
            </a:r>
            <a:endParaRPr lang="en-US" sz="850" dirty="0"/>
          </a:p>
        </p:txBody>
      </p:sp>
      <p:sp>
        <p:nvSpPr>
          <p:cNvPr id="31" name="Shape 28"/>
          <p:cNvSpPr/>
          <p:nvPr/>
        </p:nvSpPr>
        <p:spPr>
          <a:xfrm>
            <a:off x="4179689" y="11052215"/>
            <a:ext cx="113348" cy="113348"/>
          </a:xfrm>
          <a:prstGeom prst="roundRect">
            <a:avLst>
              <a:gd name="adj" fmla="val 16134"/>
            </a:avLst>
          </a:prstGeom>
          <a:solidFill>
            <a:srgbClr val="4E2C9F"/>
          </a:solidFill>
          <a:ln/>
        </p:spPr>
      </p:sp>
      <p:sp>
        <p:nvSpPr>
          <p:cNvPr id="32" name="Text 29"/>
          <p:cNvSpPr/>
          <p:nvPr/>
        </p:nvSpPr>
        <p:spPr>
          <a:xfrm>
            <a:off x="4353997" y="11052215"/>
            <a:ext cx="451009" cy="113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85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Stopped</a:t>
            </a:r>
            <a:endParaRPr lang="en-US" sz="850" dirty="0"/>
          </a:p>
        </p:txBody>
      </p:sp>
      <p:sp>
        <p:nvSpPr>
          <p:cNvPr id="33" name="Shape 30"/>
          <p:cNvSpPr/>
          <p:nvPr/>
        </p:nvSpPr>
        <p:spPr>
          <a:xfrm>
            <a:off x="5959197" y="11052215"/>
            <a:ext cx="113348" cy="113348"/>
          </a:xfrm>
          <a:prstGeom prst="roundRect">
            <a:avLst>
              <a:gd name="adj" fmla="val 16134"/>
            </a:avLst>
          </a:prstGeom>
          <a:solidFill>
            <a:srgbClr val="8F70D8"/>
          </a:solidFill>
          <a:ln/>
        </p:spPr>
      </p:sp>
      <p:sp>
        <p:nvSpPr>
          <p:cNvPr id="34" name="Text 31"/>
          <p:cNvSpPr/>
          <p:nvPr/>
        </p:nvSpPr>
        <p:spPr>
          <a:xfrm>
            <a:off x="6133505" y="11052215"/>
            <a:ext cx="571976" cy="113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85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Error State</a:t>
            </a:r>
            <a:endParaRPr lang="en-US" sz="850" dirty="0"/>
          </a:p>
        </p:txBody>
      </p:sp>
      <p:sp>
        <p:nvSpPr>
          <p:cNvPr id="35" name="Text 32"/>
          <p:cNvSpPr/>
          <p:nvPr/>
        </p:nvSpPr>
        <p:spPr>
          <a:xfrm>
            <a:off x="8872418" y="6564511"/>
            <a:ext cx="1559362" cy="194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Deployment Tracking</a:t>
            </a:r>
            <a:endParaRPr lang="en-US" sz="1200" dirty="0"/>
          </a:p>
        </p:txBody>
      </p:sp>
      <p:sp>
        <p:nvSpPr>
          <p:cNvPr id="36" name="Text 33"/>
          <p:cNvSpPr/>
          <p:nvPr/>
        </p:nvSpPr>
        <p:spPr>
          <a:xfrm>
            <a:off x="8872418" y="6872764"/>
            <a:ext cx="536864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87ADF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 Rate: 94.2%</a:t>
            </a:r>
            <a:endParaRPr lang="en-US" sz="850" dirty="0"/>
          </a:p>
        </p:txBody>
      </p:sp>
      <p:sp>
        <p:nvSpPr>
          <p:cNvPr id="37" name="Text 34"/>
          <p:cNvSpPr/>
          <p:nvPr/>
        </p:nvSpPr>
        <p:spPr>
          <a:xfrm>
            <a:off x="8872418" y="7156252"/>
            <a:ext cx="536864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 deployments: 267</a:t>
            </a:r>
            <a:endParaRPr lang="en-US" sz="850" dirty="0"/>
          </a:p>
        </p:txBody>
      </p:sp>
      <p:sp>
        <p:nvSpPr>
          <p:cNvPr id="38" name="Text 35"/>
          <p:cNvSpPr/>
          <p:nvPr/>
        </p:nvSpPr>
        <p:spPr>
          <a:xfrm>
            <a:off x="8872418" y="7439739"/>
            <a:ext cx="536864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Failed deployments: 17</a:t>
            </a:r>
            <a:endParaRPr lang="en-US" sz="850" dirty="0"/>
          </a:p>
        </p:txBody>
      </p:sp>
      <p:sp>
        <p:nvSpPr>
          <p:cNvPr id="39" name="Text 36"/>
          <p:cNvSpPr/>
          <p:nvPr/>
        </p:nvSpPr>
        <p:spPr>
          <a:xfrm>
            <a:off x="8872418" y="7723227"/>
            <a:ext cx="5368647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active deployments: 45</a:t>
            </a:r>
            <a:endParaRPr lang="en-US" sz="850" dirty="0"/>
          </a:p>
        </p:txBody>
      </p:sp>
      <p:sp>
        <p:nvSpPr>
          <p:cNvPr id="40" name="Text 37"/>
          <p:cNvSpPr/>
          <p:nvPr/>
        </p:nvSpPr>
        <p:spPr>
          <a:xfrm>
            <a:off x="8872418" y="8006715"/>
            <a:ext cx="5368647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monitoring system now provides real-time visibility into app health and deployment success rates across all workspaces.</a:t>
            </a:r>
            <a:endParaRPr lang="en-US" sz="850" dirty="0"/>
          </a:p>
        </p:txBody>
      </p:sp>
      <p:sp>
        <p:nvSpPr>
          <p:cNvPr id="41" name="Text 38"/>
          <p:cNvSpPr/>
          <p:nvPr/>
        </p:nvSpPr>
        <p:spPr>
          <a:xfrm>
            <a:off x="396835" y="11463218"/>
            <a:ext cx="4467939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Phase 2 Implementation Achievements</a:t>
            </a:r>
            <a:endParaRPr lang="en-US" sz="1950" dirty="0"/>
          </a:p>
        </p:txBody>
      </p:sp>
      <p:sp>
        <p:nvSpPr>
          <p:cNvPr id="42" name="Text 39"/>
          <p:cNvSpPr/>
          <p:nvPr/>
        </p:nvSpPr>
        <p:spPr>
          <a:xfrm>
            <a:off x="396835" y="11945183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01</a:t>
            </a:r>
            <a:endParaRPr lang="en-US" sz="850" dirty="0"/>
          </a:p>
        </p:txBody>
      </p:sp>
      <p:sp>
        <p:nvSpPr>
          <p:cNvPr id="43" name="Shape 40"/>
          <p:cNvSpPr/>
          <p:nvPr/>
        </p:nvSpPr>
        <p:spPr>
          <a:xfrm>
            <a:off x="396835" y="12122587"/>
            <a:ext cx="4536638" cy="15240"/>
          </a:xfrm>
          <a:prstGeom prst="rect">
            <a:avLst/>
          </a:prstGeom>
          <a:solidFill>
            <a:srgbClr val="6237C8"/>
          </a:solidFill>
          <a:ln/>
        </p:spPr>
      </p:sp>
      <p:sp>
        <p:nvSpPr>
          <p:cNvPr id="44" name="Text 41"/>
          <p:cNvSpPr/>
          <p:nvPr/>
        </p:nvSpPr>
        <p:spPr>
          <a:xfrm>
            <a:off x="396835" y="12209740"/>
            <a:ext cx="1601748" cy="194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3-App User Limitation</a:t>
            </a:r>
            <a:endParaRPr lang="en-US" sz="1200" dirty="0"/>
          </a:p>
        </p:txBody>
      </p:sp>
      <p:sp>
        <p:nvSpPr>
          <p:cNvPr id="45" name="Text 42"/>
          <p:cNvSpPr/>
          <p:nvPr/>
        </p:nvSpPr>
        <p:spPr>
          <a:xfrm>
            <a:off x="396835" y="12472630"/>
            <a:ext cx="453663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Successfully implemented workspace-level app limits. Users exceeding 3 apps receive automated notifications, with excess apps flagged for deletion approval.</a:t>
            </a:r>
            <a:endParaRPr lang="en-US" sz="850" dirty="0"/>
          </a:p>
        </p:txBody>
      </p:sp>
      <p:sp>
        <p:nvSpPr>
          <p:cNvPr id="46" name="Text 43"/>
          <p:cNvSpPr/>
          <p:nvPr/>
        </p:nvSpPr>
        <p:spPr>
          <a:xfrm>
            <a:off x="5046821" y="11945183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02</a:t>
            </a:r>
            <a:endParaRPr lang="en-US" sz="850" dirty="0"/>
          </a:p>
        </p:txBody>
      </p:sp>
      <p:sp>
        <p:nvSpPr>
          <p:cNvPr id="47" name="Shape 44"/>
          <p:cNvSpPr/>
          <p:nvPr/>
        </p:nvSpPr>
        <p:spPr>
          <a:xfrm>
            <a:off x="5046821" y="12122587"/>
            <a:ext cx="4536638" cy="15240"/>
          </a:xfrm>
          <a:prstGeom prst="rect">
            <a:avLst/>
          </a:prstGeom>
          <a:solidFill>
            <a:srgbClr val="6237C8"/>
          </a:solidFill>
          <a:ln/>
        </p:spPr>
      </p:sp>
      <p:sp>
        <p:nvSpPr>
          <p:cNvPr id="48" name="Text 45"/>
          <p:cNvSpPr/>
          <p:nvPr/>
        </p:nvSpPr>
        <p:spPr>
          <a:xfrm>
            <a:off x="5046821" y="12209740"/>
            <a:ext cx="2290643" cy="194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Weekend Sandbox Optimization</a:t>
            </a:r>
            <a:endParaRPr lang="en-US" sz="1200" dirty="0"/>
          </a:p>
        </p:txBody>
      </p:sp>
      <p:sp>
        <p:nvSpPr>
          <p:cNvPr id="49" name="Text 46"/>
          <p:cNvSpPr/>
          <p:nvPr/>
        </p:nvSpPr>
        <p:spPr>
          <a:xfrm>
            <a:off x="5046821" y="12472630"/>
            <a:ext cx="453663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weekend shutdown of all sandbox apps reduces compute costs by an estimated </a:t>
            </a:r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87ADF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40% weekly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with automatic restart capabilities for Monday morning.</a:t>
            </a:r>
            <a:endParaRPr lang="en-US" sz="850" dirty="0"/>
          </a:p>
        </p:txBody>
      </p:sp>
      <p:sp>
        <p:nvSpPr>
          <p:cNvPr id="50" name="Text 47"/>
          <p:cNvSpPr/>
          <p:nvPr/>
        </p:nvSpPr>
        <p:spPr>
          <a:xfrm>
            <a:off x="9696807" y="11945183"/>
            <a:ext cx="113348" cy="141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03</a:t>
            </a:r>
            <a:endParaRPr lang="en-US" sz="850" dirty="0"/>
          </a:p>
        </p:txBody>
      </p:sp>
      <p:sp>
        <p:nvSpPr>
          <p:cNvPr id="51" name="Shape 48"/>
          <p:cNvSpPr/>
          <p:nvPr/>
        </p:nvSpPr>
        <p:spPr>
          <a:xfrm>
            <a:off x="9696807" y="12122587"/>
            <a:ext cx="4536638" cy="15240"/>
          </a:xfrm>
          <a:prstGeom prst="rect">
            <a:avLst/>
          </a:prstGeom>
          <a:solidFill>
            <a:srgbClr val="6237C8"/>
          </a:solidFill>
          <a:ln/>
        </p:spPr>
      </p:sp>
      <p:sp>
        <p:nvSpPr>
          <p:cNvPr id="52" name="Text 49"/>
          <p:cNvSpPr/>
          <p:nvPr/>
        </p:nvSpPr>
        <p:spPr>
          <a:xfrm>
            <a:off x="9696807" y="12209740"/>
            <a:ext cx="2054423" cy="194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Enhanced Status Monitoring</a:t>
            </a:r>
            <a:endParaRPr lang="en-US" sz="1200" dirty="0"/>
          </a:p>
        </p:txBody>
      </p:sp>
      <p:sp>
        <p:nvSpPr>
          <p:cNvPr id="53" name="Text 50"/>
          <p:cNvSpPr/>
          <p:nvPr/>
        </p:nvSpPr>
        <p:spPr>
          <a:xfrm>
            <a:off x="9696807" y="12472630"/>
            <a:ext cx="453663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Weekly dashboard provides comprehensive visibility into app states, deployment success rates, and resource utilization patterns across all environments.</a:t>
            </a:r>
            <a:endParaRPr lang="en-US" sz="850" dirty="0"/>
          </a:p>
        </p:txBody>
      </p:sp>
      <p:sp>
        <p:nvSpPr>
          <p:cNvPr id="54" name="Text 51"/>
          <p:cNvSpPr/>
          <p:nvPr/>
        </p:nvSpPr>
        <p:spPr>
          <a:xfrm>
            <a:off x="396835" y="13090565"/>
            <a:ext cx="2495074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Phase 3 Roadmap</a:t>
            </a:r>
            <a:endParaRPr lang="en-US" sz="1950" dirty="0"/>
          </a:p>
        </p:txBody>
      </p:sp>
      <p:pic>
        <p:nvPicPr>
          <p:cNvPr id="5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5" y="13572530"/>
            <a:ext cx="4612243" cy="453628"/>
          </a:xfrm>
          <a:prstGeom prst="rect">
            <a:avLst/>
          </a:prstGeom>
        </p:spPr>
      </p:pic>
      <p:sp>
        <p:nvSpPr>
          <p:cNvPr id="56" name="Text 52"/>
          <p:cNvSpPr/>
          <p:nvPr/>
        </p:nvSpPr>
        <p:spPr>
          <a:xfrm>
            <a:off x="510183" y="14139505"/>
            <a:ext cx="1559362" cy="194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Inactive App Cleanup</a:t>
            </a:r>
            <a:endParaRPr lang="en-US" sz="1200" dirty="0"/>
          </a:p>
        </p:txBody>
      </p:sp>
      <p:sp>
        <p:nvSpPr>
          <p:cNvPr id="57" name="Text 53"/>
          <p:cNvSpPr/>
          <p:nvPr/>
        </p:nvSpPr>
        <p:spPr>
          <a:xfrm>
            <a:off x="510183" y="14402395"/>
            <a:ext cx="438554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identification and deletion of apps with no activity for 30+ days, with user notification and grace period</a:t>
            </a:r>
            <a:endParaRPr lang="en-US" sz="850" dirty="0"/>
          </a:p>
        </p:txBody>
      </p:sp>
      <p:pic>
        <p:nvPicPr>
          <p:cNvPr id="5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078" y="13572530"/>
            <a:ext cx="4612243" cy="453628"/>
          </a:xfrm>
          <a:prstGeom prst="rect">
            <a:avLst/>
          </a:prstGeom>
        </p:spPr>
      </p:pic>
      <p:sp>
        <p:nvSpPr>
          <p:cNvPr id="59" name="Text 54"/>
          <p:cNvSpPr/>
          <p:nvPr/>
        </p:nvSpPr>
        <p:spPr>
          <a:xfrm>
            <a:off x="5122426" y="14139505"/>
            <a:ext cx="2127171" cy="194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Governance Activation Notice</a:t>
            </a:r>
            <a:endParaRPr lang="en-US" sz="1200" dirty="0"/>
          </a:p>
        </p:txBody>
      </p:sp>
      <p:sp>
        <p:nvSpPr>
          <p:cNvPr id="60" name="Text 55"/>
          <p:cNvSpPr/>
          <p:nvPr/>
        </p:nvSpPr>
        <p:spPr>
          <a:xfrm>
            <a:off x="5122426" y="14402395"/>
            <a:ext cx="4385548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communication to all sandbox users about governance features and compliance requirements</a:t>
            </a:r>
            <a:endParaRPr lang="en-US" sz="850" dirty="0"/>
          </a:p>
        </p:txBody>
      </p:sp>
      <p:pic>
        <p:nvPicPr>
          <p:cNvPr id="6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322" y="13572530"/>
            <a:ext cx="4612243" cy="453628"/>
          </a:xfrm>
          <a:prstGeom prst="rect">
            <a:avLst/>
          </a:prstGeom>
        </p:spPr>
      </p:pic>
      <p:sp>
        <p:nvSpPr>
          <p:cNvPr id="62" name="Text 56"/>
          <p:cNvSpPr/>
          <p:nvPr/>
        </p:nvSpPr>
        <p:spPr>
          <a:xfrm>
            <a:off x="9734669" y="14139505"/>
            <a:ext cx="1823799" cy="1949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Complete Feature Rollout</a:t>
            </a:r>
            <a:endParaRPr lang="en-US" sz="1200" dirty="0"/>
          </a:p>
        </p:txBody>
      </p:sp>
      <p:sp>
        <p:nvSpPr>
          <p:cNvPr id="63" name="Text 57"/>
          <p:cNvSpPr/>
          <p:nvPr/>
        </p:nvSpPr>
        <p:spPr>
          <a:xfrm>
            <a:off x="9734669" y="14402395"/>
            <a:ext cx="4385548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 implementation of all governance phases with full documentation.</a:t>
            </a:r>
            <a:endParaRPr lang="en-US" sz="850" dirty="0"/>
          </a:p>
        </p:txBody>
      </p:sp>
      <p:sp>
        <p:nvSpPr>
          <p:cNvPr id="64" name="Shape 58"/>
          <p:cNvSpPr/>
          <p:nvPr/>
        </p:nvSpPr>
        <p:spPr>
          <a:xfrm>
            <a:off x="396835" y="15006161"/>
            <a:ext cx="13836729" cy="481846"/>
          </a:xfrm>
          <a:prstGeom prst="roundRect">
            <a:avLst>
              <a:gd name="adj" fmla="val 9886"/>
            </a:avLst>
          </a:prstGeom>
          <a:solidFill>
            <a:srgbClr val="D0C3EE"/>
          </a:solidFill>
          <a:ln/>
        </p:spPr>
      </p:sp>
      <p:pic>
        <p:nvPicPr>
          <p:cNvPr id="6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83" y="15170587"/>
            <a:ext cx="141684" cy="113348"/>
          </a:xfrm>
          <a:prstGeom prst="rect">
            <a:avLst/>
          </a:prstGeom>
        </p:spPr>
      </p:pic>
      <p:sp>
        <p:nvSpPr>
          <p:cNvPr id="66" name="Text 59"/>
          <p:cNvSpPr/>
          <p:nvPr/>
        </p:nvSpPr>
        <p:spPr>
          <a:xfrm>
            <a:off x="765215" y="15147846"/>
            <a:ext cx="13355002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Next Steps:</a:t>
            </a:r>
            <a:pPr algn="l" indent="0" marL="0">
              <a:lnSpc>
                <a:spcPts val="1400"/>
              </a:lnSpc>
              <a:buNone/>
            </a:pPr>
            <a:r>
              <a:rPr lang="en-US" sz="8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Phase 3 implementation begins next sprint with inactive app deletion automation and comprehensive user notification campaign. Expected completion within 2 weeks.</a:t>
            </a:r>
            <a:endParaRPr lang="en-US" sz="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2025-09-24T03:42:14Z</dcterms:created>
  <dcterms:modified xsi:type="dcterms:W3CDTF">2025-09-24T03:42:14Z</dcterms:modified>
</cp:coreProperties>
</file>