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8" r:id="rId8"/>
    <p:sldId id="269" r:id="rId9"/>
    <p:sldId id="270" r:id="rId10"/>
    <p:sldId id="267" r:id="rId11"/>
    <p:sldId id="273" r:id="rId12"/>
    <p:sldId id="272" r:id="rId13"/>
    <p:sldId id="266" r:id="rId14"/>
    <p:sldId id="271" r:id="rId15"/>
    <p:sldId id="274" r:id="rId16"/>
    <p:sldId id="275" r:id="rId17"/>
    <p:sldId id="260" r:id="rId18"/>
    <p:sldId id="258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2"/>
    <p:restoredTop sz="89432"/>
  </p:normalViewPr>
  <p:slideViewPr>
    <p:cSldViewPr snapToGrid="0">
      <p:cViewPr varScale="1">
        <p:scale>
          <a:sx n="69" d="100"/>
          <a:sy n="69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080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公钥与私钥，类似于账号和密码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可以类举 </a:t>
            </a:r>
            <a:r>
              <a:rPr kumimoji="1" lang="en-US" altLang="zh-CN" dirty="0"/>
              <a:t>SSH</a:t>
            </a:r>
            <a:r>
              <a:rPr kumimoji="1" lang="zh-CN" altLang="en-US" dirty="0"/>
              <a:t> 密钥。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www.toolhelper.cn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AsymmetricEncryption</a:t>
            </a:r>
            <a:r>
              <a:rPr kumimoji="1" lang="en-US" altLang="zh-CN" dirty="0"/>
              <a:t>/RSA</a:t>
            </a:r>
          </a:p>
          <a:p>
            <a:r>
              <a:rPr kumimoji="1" lang="zh-CN" altLang="en-US" dirty="0"/>
              <a:t>打开浏览器做演示，节点如何验证该交易是否属于所有者发起。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395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2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这里要讲解一个概念： </a:t>
            </a:r>
            <a:r>
              <a:rPr kumimoji="1" lang="en-US" altLang="zh-CN" dirty="0"/>
              <a:t>EVM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37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解释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的含义：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Layer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举例：广州市的道路建设；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Layer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之间流通，相当于上下匝道。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938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解释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的含义：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Layer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举例：广州市的道路建设；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Layer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之间流通，相当于上下匝道。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786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解释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的含义：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Layer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举例：广州市的道路建设；</a:t>
            </a:r>
            <a:r>
              <a:rPr lang="en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PingFang TC" panose="020B0400000000000000" pitchFamily="34" charset="-120"/>
              </a:rPr>
              <a:t>Layer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之间流通，相当于上下匝道。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42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17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24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类似于 </a:t>
            </a:r>
            <a:r>
              <a:rPr kumimoji="1" lang="en-US" altLang="zh-CN" dirty="0"/>
              <a:t>C</a:t>
            </a:r>
            <a:r>
              <a:rPr kumimoji="1" lang="zh-CN" altLang="en-US" dirty="0"/>
              <a:t> 语言的链表结构，一个节点紧跟一个节点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这是区块链最基础的形态，目前区块链发展出了很多分支，也许不再使用这种方式储存数据，但是可以理解为都是基于这种模型做出的改进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区块链的运行模式，类似于目前分布式计算的概念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区块链的可信，是通过现代密码学来实现的，这一点后面再讲到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举例区块链写数据与传统数据库的区别</a:t>
            </a:r>
          </a:p>
        </p:txBody>
      </p:sp>
    </p:spTree>
    <p:extLst>
      <p:ext uri="{BB962C8B-B14F-4D97-AF65-F5344CB8AC3E}">
        <p14:creationId xmlns:p14="http://schemas.microsoft.com/office/powerpoint/2010/main" val="20661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模拟一下区块链如何通过回溯来确定当前的状态。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这只是对账户余额的模拟，区块链可以通过智能合约储存更多的数据，也是通过类似的方式进行回溯，在此不再展开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当然，也不是每次查询区块链的数据他都必须回溯一遍，他可以将状态存入缓存，这是节点程序内部的实现，不在我们的学习范围内，不再展开。</a:t>
            </a:r>
          </a:p>
        </p:txBody>
      </p:sp>
    </p:spTree>
    <p:extLst>
      <p:ext uri="{BB962C8B-B14F-4D97-AF65-F5344CB8AC3E}">
        <p14:creationId xmlns:p14="http://schemas.microsoft.com/office/powerpoint/2010/main" val="310655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这个概念在很早之前就被提出，区块链是这个理论比较热门的实践</a:t>
            </a:r>
            <a:endParaRPr kumimoji="1" lang="en-US" altLang="zh-CN" dirty="0"/>
          </a:p>
          <a:p>
            <a:r>
              <a:rPr kumimoji="1" lang="zh-CN" altLang="en-US" dirty="0"/>
              <a:t>这里讲解区块链如何利用去中心化来实现自身特性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为什么需要去中心化？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美国三权分立，怕总统为了一己私欲乱搞（不信任），于是将立法、行政和司法权分开，相互抗衡。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06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区块链网络有点像</a:t>
            </a:r>
            <a:r>
              <a:rPr kumimoji="1" lang="en-US" altLang="zh-CN" dirty="0"/>
              <a:t> CDN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我们开发</a:t>
            </a:r>
            <a:r>
              <a:rPr kumimoji="1" lang="en-US" altLang="zh-CN" dirty="0"/>
              <a:t>WEB3</a:t>
            </a:r>
            <a:r>
              <a:rPr kumimoji="1" lang="zh-CN" altLang="en-US" dirty="0"/>
              <a:t>应用，相较于</a:t>
            </a:r>
            <a:r>
              <a:rPr kumimoji="1" lang="en-US" altLang="zh-CN" dirty="0"/>
              <a:t> WEB2 </a:t>
            </a:r>
            <a:r>
              <a:rPr kumimoji="1" lang="zh-CN" altLang="en-US" dirty="0"/>
              <a:t>来说，其实就是改变了后端的存在方式，以前是自己写好的后端程序，现在更多地被替换为区块链网络。</a:t>
            </a:r>
          </a:p>
        </p:txBody>
      </p:sp>
    </p:spTree>
    <p:extLst>
      <p:ext uri="{BB962C8B-B14F-4D97-AF65-F5344CB8AC3E}">
        <p14:creationId xmlns:p14="http://schemas.microsoft.com/office/powerpoint/2010/main" val="159338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我们这节课程就是围绕着这几个内容来展开，理解了这些概念，也就基本理解了区块链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稍后我们将通过伪代码模拟一个区块链，来更直观地展示</a:t>
            </a:r>
            <a:endParaRPr lang="en-US" altLang="zh-CN" sz="1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58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打包机会获取的规则，例如 </a:t>
            </a:r>
            <a:r>
              <a:rPr kumimoji="1" lang="en-US" altLang="zh-CN" dirty="0"/>
              <a:t>POW </a:t>
            </a:r>
            <a:r>
              <a:rPr kumimoji="1" lang="zh-CN" altLang="en-US" dirty="0"/>
              <a:t>或者 </a:t>
            </a:r>
            <a:r>
              <a:rPr kumimoji="1" lang="en-US" altLang="zh-CN" dirty="0"/>
              <a:t>POS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POA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从传统的后端模式转移到区块链后端模式，差异在于计算成本由项目方承担转为由用户承担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121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44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8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7.png"/><Relationship Id="rId30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43" y="12909636"/>
            <a:ext cx="144072" cy="190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87" y="12944698"/>
            <a:ext cx="155757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" name="Image 3" descr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190" y="12897940"/>
            <a:ext cx="38937" cy="2025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" name="Image 4" descr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284" y="12882364"/>
            <a:ext cx="46726" cy="2181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5" name="Image 5" descr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3461" y="12909636"/>
            <a:ext cx="101242" cy="190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Image 6" descr="Imag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0268" y="12947054"/>
            <a:ext cx="155757" cy="157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" name="Image 7" descr="Imag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9392" y="12940803"/>
            <a:ext cx="144072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8" name="Image 8" descr="Imag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2925" y="12944698"/>
            <a:ext cx="155757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" name="Image 9" descr="Imag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5945" y="12909636"/>
            <a:ext cx="93452" cy="186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0" name="Image 10" descr="Imag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4963" y="12882364"/>
            <a:ext cx="46726" cy="2181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1" name="Image 11" descr="Imag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52" y="12947054"/>
            <a:ext cx="155757" cy="157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2" name="Image 12" descr="Imag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4170" y="12949349"/>
            <a:ext cx="151862" cy="155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Image 13" descr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40020" y="12987548"/>
            <a:ext cx="116821" cy="311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4" name="Image 15" descr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4268" y="12944698"/>
            <a:ext cx="124598" cy="15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5" name="Image 16" descr="Image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91695" y="12897940"/>
            <a:ext cx="140177" cy="206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6" name="Image 17" descr="Imag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66925" y="12950960"/>
            <a:ext cx="147967" cy="1495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7" name="Image 18" descr="Imag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53827" y="12944698"/>
            <a:ext cx="124598" cy="15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8" name="Image 19" descr="Imag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3477" y="12956381"/>
            <a:ext cx="144072" cy="148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9" name="Image 20" descr="Image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88695" y="12950960"/>
            <a:ext cx="101242" cy="1495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" name="Image 21" descr="Image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24977" y="12894047"/>
            <a:ext cx="23370" cy="206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1" name="Image 22" descr="Image 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9491" y="12952127"/>
            <a:ext cx="144072" cy="152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2" name="Image 23" descr="Image 23"/>
          <p:cNvPicPr>
            <a:picLocks noChangeAspect="1"/>
          </p:cNvPicPr>
          <p:nvPr/>
        </p:nvPicPr>
        <p:blipFill>
          <a:blip r:embed="rId24">
            <a:alphaModFix amt="85000"/>
          </a:blip>
          <a:stretch>
            <a:fillRect/>
          </a:stretch>
        </p:blipFill>
        <p:spPr>
          <a:xfrm>
            <a:off x="0" y="2103561"/>
            <a:ext cx="20652869" cy="11612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3" name="Image 24" descr="Image 24"/>
          <p:cNvPicPr>
            <a:picLocks noChangeAspect="1"/>
          </p:cNvPicPr>
          <p:nvPr/>
        </p:nvPicPr>
        <p:blipFill>
          <a:blip r:embed="rId25">
            <a:alphaModFix amt="85000"/>
          </a:blip>
          <a:stretch>
            <a:fillRect/>
          </a:stretch>
        </p:blipFill>
        <p:spPr>
          <a:xfrm>
            <a:off x="10139526" y="0"/>
            <a:ext cx="14247523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4" name="Image 25" descr="Image 2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01403" y="9018209"/>
            <a:ext cx="502309" cy="389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5" name="Image 26" descr="Image 2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03445" y="8894445"/>
            <a:ext cx="175895" cy="2520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6" name="Image 27" descr="Image 2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070359" y="4673600"/>
            <a:ext cx="38937" cy="7171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7" name="Image 28" descr="Image 2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95227" y="2832012"/>
            <a:ext cx="1199296" cy="1199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" name="Text 0"/>
          <p:cNvSpPr txBox="1"/>
          <p:nvPr/>
        </p:nvSpPr>
        <p:spPr>
          <a:xfrm>
            <a:off x="2070359" y="125349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t>Twitter: </a:t>
            </a:r>
            <a:r>
              <a:rPr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sp>
        <p:nvSpPr>
          <p:cNvPr id="50" name="Text 2"/>
          <p:cNvSpPr txBox="1"/>
          <p:nvPr/>
        </p:nvSpPr>
        <p:spPr>
          <a:xfrm>
            <a:off x="3988298" y="4673600"/>
            <a:ext cx="16253800" cy="2598147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rPr lang="en-US" dirty="0" err="1"/>
              <a:t>区块链基础</a:t>
            </a:r>
            <a:endParaRPr lang="en-US" dirty="0"/>
          </a:p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rPr lang="en-US" dirty="0"/>
              <a:t>	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en-US" altLang="zh-CN" dirty="0"/>
              <a:t>WEB3</a:t>
            </a:r>
            <a:r>
              <a:rPr lang="zh-CN" altLang="en-US" dirty="0"/>
              <a:t> 前端公开课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625560" y="593725"/>
            <a:ext cx="2241550" cy="480695"/>
          </a:xfrm>
          <a:prstGeom prst="rect">
            <a:avLst/>
          </a:prstGeom>
        </p:spPr>
      </p:pic>
      <p:sp>
        <p:nvSpPr>
          <p:cNvPr id="3" name="Text 2"/>
          <p:cNvSpPr txBox="1"/>
          <p:nvPr/>
        </p:nvSpPr>
        <p:spPr>
          <a:xfrm>
            <a:off x="4066403" y="9019540"/>
            <a:ext cx="16253800" cy="235109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rPr lang="zh-CN" altLang="en-US" sz="3000" dirty="0"/>
              <a:t>讲师介绍</a:t>
            </a:r>
            <a:r>
              <a:rPr lang="en-US" altLang="zh-CN" sz="3000" dirty="0"/>
              <a:t>:</a:t>
            </a:r>
          </a:p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rPr lang="zh-CN" altLang="en-US" sz="3000" dirty="0"/>
              <a:t>              </a:t>
            </a:r>
            <a:r>
              <a:rPr lang="en-US" altLang="zh-CN" sz="3000" dirty="0"/>
              <a:t>@majoson </a:t>
            </a:r>
            <a:r>
              <a:rPr lang="zh-CN" altLang="en-US" sz="3000" dirty="0"/>
              <a:t>全栈工程师</a:t>
            </a:r>
            <a:endParaRPr lang="en-US" altLang="zh-CN" sz="3000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230CEB36-7C76-476B-542C-FF10598B8786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" t="4789" r="8403" b="10585"/>
          <a:stretch/>
        </p:blipFill>
        <p:spPr>
          <a:xfrm>
            <a:off x="4112682" y="10276097"/>
            <a:ext cx="1169406" cy="1172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2945676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智能合约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智能合约是部署在区块链上的程序。可以被用户发起交易来调用。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开发者可以自己编写，部署智能合约。通过智能合约，将数据保存在链上，同时可以调用智能合约以读取数据。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从</a:t>
            </a:r>
            <a:r>
              <a:rPr lang="en-US" altLang="zh-CN" sz="3200" dirty="0"/>
              <a:t> WEB2 </a:t>
            </a:r>
            <a:r>
              <a:rPr lang="zh-CN" altLang="en-US" sz="3200" dirty="0"/>
              <a:t>开发者的角度来看，如果</a:t>
            </a:r>
            <a:r>
              <a:rPr lang="en-US" altLang="zh-CN" sz="3200" dirty="0"/>
              <a:t> web3 </a:t>
            </a:r>
            <a:r>
              <a:rPr lang="zh-CN" altLang="en-US" sz="3200" dirty="0"/>
              <a:t>公链是远程服务器，那么智能合约就是运行在服务器上的后端程序。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EA687-CCB9-76C3-2BEC-BA143B5CA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406" y="7323364"/>
            <a:ext cx="13125422" cy="52623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8636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1525416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账户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账户</a:t>
            </a:r>
            <a:r>
              <a:rPr lang="en-US" altLang="zh-CN" sz="3200" dirty="0"/>
              <a:t>(Account)</a:t>
            </a:r>
            <a:r>
              <a:rPr lang="zh-CN" altLang="en-US" sz="3200" dirty="0"/>
              <a:t> 是进行区块链活动的最基本单位之一。几乎所有的公链，都有账户模型的设计。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区块链上的资产都由账户持有。区块链交易也由账户发起。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区块链中的账户可以被人类所拥有，也可以是没有人拥有的（例如智能合约）。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一个区块链账户，由一对公钥和私钥产生。大部分情况下使用公钥代表链上地址。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如果你持有该地址的私钥，那么就说明你掌握了这个地址的所有权，可以对这个地址进行任意操作。</a:t>
            </a:r>
            <a:r>
              <a:rPr lang="en-US" altLang="zh-CN" sz="3200" dirty="0"/>
              <a:t>】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>
                <a:solidFill>
                  <a:srgbClr val="FF0000"/>
                </a:solidFill>
              </a:rPr>
              <a:t>因此，不要随便把你的私钥告诉别人！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382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1519004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latin typeface="HanziPen SC" panose="03000300000000000000" pitchFamily="66" charset="-122"/>
                <a:ea typeface="HanziPen SC" panose="03000300000000000000" pitchFamily="66" charset="-122"/>
              </a:rPr>
              <a:t>代币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anziPen SC" panose="03000300000000000000" pitchFamily="66" charset="-122"/>
              <a:ea typeface="HanziPen SC" panose="03000300000000000000" pitchFamily="66" charset="-122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说到区块链技术，就必定会联想到虚拟货币。虚拟货币是区块链派生的应用之一，在区块链中，我们也可以管虚拟货币叫做代币。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链上代币主要有两种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原生代币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协议代币（</a:t>
            </a:r>
            <a:r>
              <a:rPr lang="en-US" altLang="zh-CN" sz="3200" dirty="0"/>
              <a:t>ERC20 &amp; ERC721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1610662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59013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常见的公链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E3AFAC-2FA1-4031-35FE-B43555659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873" y="2198081"/>
            <a:ext cx="18467286" cy="93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2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2928044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latin typeface="HanziPen SC" panose="03000300000000000000" pitchFamily="66" charset="-122"/>
                <a:ea typeface="HanziPen SC" panose="03000300000000000000" pitchFamily="66" charset="-122"/>
              </a:rPr>
              <a:t>二层网络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anziPen SC" panose="03000300000000000000" pitchFamily="66" charset="-122"/>
              <a:ea typeface="HanziPen SC" panose="03000300000000000000" pitchFamily="66" charset="-122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二层网络是对已有网络的扩容，旨在解决现有网络容量不足，速度较慢的问题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以太坊作为 </a:t>
            </a:r>
            <a:r>
              <a:rPr lang="en-US" altLang="zh-CN" sz="3200" dirty="0"/>
              <a:t>L1</a:t>
            </a:r>
            <a:r>
              <a:rPr lang="zh-CN" altLang="en-US" sz="3200" dirty="0"/>
              <a:t>，</a:t>
            </a:r>
            <a:r>
              <a:rPr lang="en-US" altLang="zh-CN" sz="3200" dirty="0"/>
              <a:t>TPS </a:t>
            </a:r>
            <a:r>
              <a:rPr lang="zh-CN" altLang="en-US" sz="3200" dirty="0"/>
              <a:t>只有 </a:t>
            </a:r>
            <a:r>
              <a:rPr lang="en-US" altLang="zh-CN" sz="3200" dirty="0"/>
              <a:t>20 </a:t>
            </a:r>
            <a:r>
              <a:rPr lang="zh-CN" altLang="en-US" sz="3200" dirty="0"/>
              <a:t>左右，不足以支撑繁荣的区块链生态，这时候一些扩容方案应运而生。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L2</a:t>
            </a:r>
            <a:r>
              <a:rPr lang="zh-CN" altLang="en-US" sz="3200" dirty="0"/>
              <a:t>的链，在 </a:t>
            </a:r>
            <a:r>
              <a:rPr lang="en-US" altLang="zh-CN" sz="3200" dirty="0"/>
              <a:t>L1 </a:t>
            </a:r>
            <a:r>
              <a:rPr lang="zh-CN" altLang="en-US" sz="3200" dirty="0"/>
              <a:t>的基础上搭建，需要经过 </a:t>
            </a:r>
            <a:r>
              <a:rPr lang="en-US" altLang="zh-CN" sz="3200" dirty="0"/>
              <a:t>L1 </a:t>
            </a:r>
            <a:r>
              <a:rPr lang="zh-CN" altLang="en-US" sz="3200" dirty="0"/>
              <a:t>共识以进行验证。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L2 </a:t>
            </a:r>
            <a:r>
              <a:rPr lang="zh-CN" altLang="en-US" sz="3200" dirty="0"/>
              <a:t>相较于 </a:t>
            </a:r>
            <a:r>
              <a:rPr lang="en-US" altLang="zh-CN" sz="3200" dirty="0"/>
              <a:t>L1</a:t>
            </a:r>
            <a:r>
              <a:rPr lang="zh-CN" altLang="en-US" sz="3200" dirty="0"/>
              <a:t>，不仅</a:t>
            </a:r>
            <a:r>
              <a:rPr lang="en-US" altLang="zh-CN" sz="3200" dirty="0"/>
              <a:t>TPS</a:t>
            </a:r>
            <a:r>
              <a:rPr lang="zh-CN" altLang="en-US" sz="3200" dirty="0"/>
              <a:t>更高，而且</a:t>
            </a:r>
            <a:r>
              <a:rPr lang="en-US" altLang="zh-CN" sz="3200" dirty="0" err="1"/>
              <a:t>gasfee</a:t>
            </a:r>
            <a:r>
              <a:rPr lang="zh-CN" altLang="en-US" sz="3200" dirty="0"/>
              <a:t>更便宜，货币可以很方便地进行流通。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135311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7459395" y="5926977"/>
            <a:ext cx="10729858" cy="18620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区块链模型演示</a:t>
            </a:r>
          </a:p>
        </p:txBody>
      </p:sp>
    </p:spTree>
    <p:extLst>
      <p:ext uri="{BB962C8B-B14F-4D97-AF65-F5344CB8AC3E}">
        <p14:creationId xmlns:p14="http://schemas.microsoft.com/office/powerpoint/2010/main" val="18618364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59013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区块链钱包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作为用户，我们使用区块链钱包作为与区块链交互的入口。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推荐安装的区块链钱包：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Metamask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evm</a:t>
            </a:r>
            <a:r>
              <a:rPr lang="en-US" altLang="zh-CN" sz="3200" dirty="0"/>
              <a:t>)</a:t>
            </a: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dirty="0"/>
              <a:t>OKX</a:t>
            </a:r>
            <a:r>
              <a:rPr lang="zh-CN" altLang="en-US" sz="3200" dirty="0"/>
              <a:t> </a:t>
            </a:r>
            <a:r>
              <a:rPr lang="en-US" altLang="zh-CN" sz="3200" dirty="0"/>
              <a:t>Web3 Wallet (full-chain)</a:t>
            </a: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下面我们将演示如何使用区块链钱包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695913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1437251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Title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anziPen SC" panose="03000300000000000000" pitchFamily="66" charset="-122"/>
              <a:ea typeface="HanziPen SC" panose="03000300000000000000" pitchFamily="66" charset="-122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 noChangeAspect="1"/>
          </p:cNvSpPr>
          <p:nvPr/>
        </p:nvSpPr>
        <p:spPr>
          <a:xfrm>
            <a:off x="1705498" y="2064605"/>
            <a:ext cx="2185554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dirty="0"/>
              <a:t>正文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Imag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0" name="Image 1" descr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43" y="12909636"/>
            <a:ext cx="144072" cy="190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1" name="Image 2" descr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87" y="12944698"/>
            <a:ext cx="155757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Image 3" descr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190" y="12897940"/>
            <a:ext cx="38937" cy="2025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3" name="Image 4" descr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3284" y="12882364"/>
            <a:ext cx="46726" cy="2181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4" name="Image 5" descr="Imag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3461" y="12909636"/>
            <a:ext cx="101242" cy="190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Image 6" descr="Imag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0268" y="12947054"/>
            <a:ext cx="155757" cy="157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Image 7" descr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9392" y="12940803"/>
            <a:ext cx="144072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7" name="Image 8" descr="Imag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925" y="12944698"/>
            <a:ext cx="155757" cy="1558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8" name="Image 9" descr="Imag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5945" y="12909636"/>
            <a:ext cx="93452" cy="186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9" name="Image 10" descr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4963" y="12882364"/>
            <a:ext cx="46726" cy="2181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0" name="Image 11" descr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8952" y="12947054"/>
            <a:ext cx="155757" cy="1573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1" name="Image 12" descr="Imag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4170" y="12949349"/>
            <a:ext cx="151862" cy="155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2" name="Image 13" descr="Imag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40020" y="12987548"/>
            <a:ext cx="116821" cy="311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3" name="Image 15" descr="Image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4268" y="12944698"/>
            <a:ext cx="124598" cy="15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4" name="Image 16" descr="Image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1695" y="12897940"/>
            <a:ext cx="140177" cy="206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5" name="Image 17" descr="Imag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66925" y="12950960"/>
            <a:ext cx="147967" cy="1495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Image 18" descr="Image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3827" y="12944698"/>
            <a:ext cx="124598" cy="15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7" name="Image 19" descr="Image 1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13477" y="12956381"/>
            <a:ext cx="144072" cy="1480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8" name="Image 20" descr="Image 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88695" y="12950960"/>
            <a:ext cx="101242" cy="1495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9" name="Image 21" descr="Image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24977" y="12894047"/>
            <a:ext cx="23370" cy="2064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Image 22" descr="Image 2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79491" y="12952127"/>
            <a:ext cx="144072" cy="1522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1" name="Image 23" descr="Image 23"/>
          <p:cNvPicPr>
            <a:picLocks noChangeAspect="1"/>
          </p:cNvPicPr>
          <p:nvPr/>
        </p:nvPicPr>
        <p:blipFill>
          <a:blip r:embed="rId25">
            <a:alphaModFix amt="60000"/>
          </a:blip>
          <a:stretch>
            <a:fillRect/>
          </a:stretch>
        </p:blipFill>
        <p:spPr>
          <a:xfrm>
            <a:off x="0" y="2103561"/>
            <a:ext cx="20652869" cy="11612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2" name="Image 24" descr="Image 24"/>
          <p:cNvPicPr>
            <a:picLocks noChangeAspect="1"/>
          </p:cNvPicPr>
          <p:nvPr/>
        </p:nvPicPr>
        <p:blipFill>
          <a:blip r:embed="rId26">
            <a:alphaModFix amt="60000"/>
          </a:blip>
          <a:stretch>
            <a:fillRect/>
          </a:stretch>
        </p:blipFill>
        <p:spPr>
          <a:xfrm>
            <a:off x="10139526" y="0"/>
            <a:ext cx="14247523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3" name="Image 25" descr="Image 2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0359" y="4673600"/>
            <a:ext cx="38937" cy="71715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Image 26" descr="Image 2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95227" y="2832012"/>
            <a:ext cx="1199296" cy="11998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Text 0"/>
          <p:cNvSpPr txBox="1"/>
          <p:nvPr/>
        </p:nvSpPr>
        <p:spPr>
          <a:xfrm>
            <a:off x="22006087" y="12421275"/>
            <a:ext cx="897418" cy="2782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lnSpc>
                <a:spcPts val="1900"/>
              </a:lnSpc>
              <a:defRPr sz="19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t>Twitter</a:t>
            </a:r>
          </a:p>
        </p:txBody>
      </p:sp>
      <p:sp>
        <p:nvSpPr>
          <p:cNvPr id="86" name="Text 1"/>
          <p:cNvSpPr txBox="1"/>
          <p:nvPr/>
        </p:nvSpPr>
        <p:spPr>
          <a:xfrm>
            <a:off x="19253533" y="12420134"/>
            <a:ext cx="1024434" cy="2782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lnSpc>
                <a:spcPts val="1900"/>
              </a:lnSpc>
              <a:defRPr sz="19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lvl1pPr>
          </a:lstStyle>
          <a:p>
            <a:r>
              <a:t>WeChat</a:t>
            </a:r>
          </a:p>
        </p:txBody>
      </p:sp>
      <p:pic>
        <p:nvPicPr>
          <p:cNvPr id="87" name="Image 27" descr="Image 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351369" y="9956800"/>
            <a:ext cx="2273585" cy="228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8" name="Image 28" descr="Image 2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658631" y="9931400"/>
            <a:ext cx="2286287" cy="228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Text 2"/>
          <p:cNvSpPr txBox="1"/>
          <p:nvPr/>
        </p:nvSpPr>
        <p:spPr>
          <a:xfrm>
            <a:off x="2070359" y="122555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t>Twitter: </a:t>
            </a:r>
            <a:r>
              <a:rPr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sp>
        <p:nvSpPr>
          <p:cNvPr id="90" name="Text 3"/>
          <p:cNvSpPr txBox="1"/>
          <p:nvPr/>
        </p:nvSpPr>
        <p:spPr>
          <a:xfrm>
            <a:off x="3988298" y="4673600"/>
            <a:ext cx="16253800" cy="26984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t>Thanks for </a:t>
            </a:r>
          </a:p>
          <a:p>
            <a:pPr>
              <a:lnSpc>
                <a:spcPts val="10000"/>
              </a:lnSpc>
              <a:defRPr sz="9200">
                <a:solidFill>
                  <a:srgbClr val="FFFFFF"/>
                </a:solidFill>
                <a:latin typeface="Nunito Sans Bold"/>
                <a:ea typeface="Nunito Sans Bold"/>
                <a:cs typeface="Nunito Sans Bold"/>
                <a:sym typeface="Nunito Sans Bold"/>
              </a:defRPr>
            </a:pPr>
            <a:r>
              <a:t>watching!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625560" y="593725"/>
            <a:ext cx="2241550" cy="4806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2945676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学习目标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掌握区块链基础概念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理解区块链运行原理</a:t>
            </a:r>
            <a:endParaRPr lang="en-US" altLang="zh-CN" sz="3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区块链账户的基础概念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掌握链钱包的使用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了解区块链应用开发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安全在区块链世界冲浪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本次课程作为入门区块链的第一课，尽量深入浅出地讲解。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关于区块链的更多细节，大家可以查阅更多资料来了解。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070530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4372349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什么是区块链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从本质上来说，区块链是一个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公开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去中心化公共可信数据库</a:t>
            </a:r>
            <a:r>
              <a:rPr lang="zh-CN" altLang="en-US" sz="3200" dirty="0"/>
              <a:t>（大多数情况） 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从名字上来看，与传统数据库不同的地方在于储存数据的方式。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区块链使用区块作为单位来储存数据，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区块与区块之间串联，形成类似链</a:t>
            </a:r>
            <a:r>
              <a:rPr lang="zh-CN" altLang="en-US" sz="3200">
                <a:solidFill>
                  <a:schemeClr val="accent6">
                    <a:lumMod val="75000"/>
                  </a:schemeClr>
                </a:solidFill>
              </a:rPr>
              <a:t>表的形式</a:t>
            </a:r>
            <a:r>
              <a:rPr lang="zh-CN" altLang="en-US" sz="3200"/>
              <a:t>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区块链数据储存于全世界若干个节点当中，这些节点采用 </a:t>
            </a:r>
            <a:r>
              <a:rPr lang="en-US" altLang="zh-CN" sz="3200" dirty="0"/>
              <a:t>P2P</a:t>
            </a:r>
            <a:r>
              <a:rPr lang="zh-CN" altLang="en-US" sz="3200" dirty="0"/>
              <a:t> 的形式通讯，相互验证数据正确性，提供查询和改写入口。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数据由用户以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交易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(Transaction)</a:t>
            </a:r>
            <a:r>
              <a:rPr lang="zh-CN" altLang="en-US" sz="3200" dirty="0"/>
              <a:t>的形式提交至区块链节点，支付费用让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矿工</a:t>
            </a:r>
            <a:r>
              <a:rPr lang="zh-CN" altLang="en-US" sz="3200" dirty="0"/>
              <a:t>将其打包至区块中，所有节点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共识确认</a:t>
            </a:r>
            <a:r>
              <a:rPr lang="zh-CN" altLang="en-US" sz="3200" dirty="0"/>
              <a:t>即成功。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读取数据通过回溯区块链所有交易，或者基于目前的缓存，发送至用户。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特性：</a:t>
            </a:r>
            <a:endParaRPr lang="en-US" altLang="zh-CN" sz="3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/>
              <a:t>所有数据都是可信的（基于现代密码学，不可轻易篡改已经存在的数据）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当前状态可以通过回溯所有历史纪录来确认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879077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59013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区块链回溯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已知：区块链状态由用户发起的交易更改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假设：在最初的第一个块（被称为创世块，一个链的开始），创始人发行了 </a:t>
            </a:r>
            <a:r>
              <a:rPr lang="en-US" altLang="zh-CN" sz="3200" dirty="0"/>
              <a:t>1000</a:t>
            </a:r>
            <a:r>
              <a:rPr lang="zh-CN" altLang="en-US" sz="3200" dirty="0"/>
              <a:t> 个 </a:t>
            </a:r>
            <a:r>
              <a:rPr lang="en-US" altLang="zh-CN" sz="3200" dirty="0"/>
              <a:t>BTC</a:t>
            </a:r>
            <a:r>
              <a:rPr lang="zh-CN" altLang="en-US" sz="3200" dirty="0"/>
              <a:t>，由自己持有。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Block1 </a:t>
            </a:r>
            <a:r>
              <a:rPr lang="zh-CN" altLang="en-US" sz="3200" dirty="0"/>
              <a:t>的状态：创始人余额  </a:t>
            </a:r>
            <a:r>
              <a:rPr lang="en-US" altLang="zh-CN" sz="3200" dirty="0"/>
              <a:t>1000</a:t>
            </a:r>
            <a:r>
              <a:rPr lang="zh-CN" altLang="en-US" sz="3200" dirty="0"/>
              <a:t> </a:t>
            </a:r>
            <a:r>
              <a:rPr lang="en-US" altLang="zh-CN" sz="3200" dirty="0"/>
              <a:t>BTC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在 </a:t>
            </a:r>
            <a:r>
              <a:rPr lang="en-US" altLang="zh-CN" sz="3200" dirty="0"/>
              <a:t>Block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中，创始人发送了 </a:t>
            </a:r>
            <a:r>
              <a:rPr lang="en-US" altLang="zh-CN" sz="3200" dirty="0"/>
              <a:t>200</a:t>
            </a:r>
            <a:r>
              <a:rPr lang="zh-CN" altLang="en-US" sz="3200" dirty="0"/>
              <a:t> </a:t>
            </a:r>
            <a:r>
              <a:rPr lang="en-US" altLang="zh-CN" sz="3200" dirty="0"/>
              <a:t>BTC </a:t>
            </a:r>
            <a:r>
              <a:rPr lang="zh-CN" altLang="en-US" sz="3200" dirty="0"/>
              <a:t>给小明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Block2</a:t>
            </a:r>
            <a:r>
              <a:rPr lang="zh-CN" altLang="en-US" sz="3200" dirty="0"/>
              <a:t> 的状态：创始人 </a:t>
            </a:r>
            <a:r>
              <a:rPr lang="en-US" altLang="zh-CN" sz="3200" dirty="0"/>
              <a:t>800</a:t>
            </a:r>
            <a:r>
              <a:rPr lang="zh-CN" altLang="en-US" sz="3200" dirty="0"/>
              <a:t> </a:t>
            </a:r>
            <a:r>
              <a:rPr lang="en-US" altLang="zh-CN" sz="3200" dirty="0"/>
              <a:t>BTC</a:t>
            </a:r>
            <a:r>
              <a:rPr lang="zh-CN" altLang="en-US" sz="3200" dirty="0"/>
              <a:t>， 小明 </a:t>
            </a:r>
            <a:r>
              <a:rPr lang="en-US" altLang="zh-CN" sz="3200" dirty="0"/>
              <a:t>200BTC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在 </a:t>
            </a:r>
            <a:r>
              <a:rPr lang="en-US" altLang="zh-CN" sz="3200" dirty="0"/>
              <a:t>Block</a:t>
            </a:r>
            <a:r>
              <a:rPr lang="zh-CN" altLang="en-US" sz="3200" dirty="0"/>
              <a:t> </a:t>
            </a:r>
            <a:r>
              <a:rPr lang="en-US" altLang="zh-CN" sz="3200" dirty="0"/>
              <a:t>3</a:t>
            </a:r>
            <a:r>
              <a:rPr lang="zh-CN" altLang="en-US" sz="3200" dirty="0"/>
              <a:t> 中，小明发送了 </a:t>
            </a:r>
            <a:r>
              <a:rPr lang="en-US" altLang="zh-CN" sz="3200" dirty="0"/>
              <a:t>1</a:t>
            </a:r>
            <a:r>
              <a:rPr lang="zh-CN" altLang="en-US" sz="3200" dirty="0"/>
              <a:t> </a:t>
            </a:r>
            <a:r>
              <a:rPr lang="en-US" altLang="zh-CN" sz="3200" dirty="0"/>
              <a:t>BTC</a:t>
            </a:r>
            <a:r>
              <a:rPr lang="zh-CN" altLang="en-US" sz="3200" dirty="0"/>
              <a:t> 给张三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Block3</a:t>
            </a:r>
            <a:r>
              <a:rPr lang="zh-CN" altLang="en-US" sz="3200" dirty="0"/>
              <a:t> 的状态：创始人 </a:t>
            </a:r>
            <a:r>
              <a:rPr lang="en-US" altLang="zh-CN" sz="3200" dirty="0"/>
              <a:t>800</a:t>
            </a:r>
            <a:r>
              <a:rPr lang="zh-CN" altLang="en-US" sz="3200" dirty="0"/>
              <a:t> </a:t>
            </a:r>
            <a:r>
              <a:rPr lang="en-US" altLang="zh-CN" sz="3200" dirty="0"/>
              <a:t>BTC</a:t>
            </a:r>
            <a:r>
              <a:rPr lang="zh-CN" altLang="en-US" sz="3200" dirty="0"/>
              <a:t>，小明 </a:t>
            </a:r>
            <a:r>
              <a:rPr lang="en-US" altLang="zh-CN" sz="3200" dirty="0"/>
              <a:t>199 BTC</a:t>
            </a:r>
            <a:r>
              <a:rPr lang="zh-CN" altLang="en-US" sz="3200" dirty="0"/>
              <a:t>，张三 </a:t>
            </a:r>
            <a:r>
              <a:rPr lang="en-US" altLang="zh-CN" sz="3200" dirty="0"/>
              <a:t>1 BTC</a:t>
            </a:r>
          </a:p>
        </p:txBody>
      </p:sp>
    </p:spTree>
    <p:extLst>
      <p:ext uri="{BB962C8B-B14F-4D97-AF65-F5344CB8AC3E}">
        <p14:creationId xmlns:p14="http://schemas.microsoft.com/office/powerpoint/2010/main" val="3916788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029032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去中心化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来自</a:t>
            </a:r>
            <a:r>
              <a:rPr lang="en-US" altLang="zh-CN" sz="3200" dirty="0"/>
              <a:t> GPT </a:t>
            </a:r>
            <a:r>
              <a:rPr lang="zh-CN" altLang="en-US" sz="3200" dirty="0"/>
              <a:t>的解释：去中心化是一种通过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分布式网络</a:t>
            </a:r>
            <a:r>
              <a:rPr lang="zh-CN" altLang="en-US" sz="3200" dirty="0"/>
              <a:t>来实现数据存储、处理和传输的方式，而不依赖于单一中心化的服务器或机构。去中心化的实现通常依赖于区块链技术或者其他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分布式账本技术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特性：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安全、透明</a:t>
            </a:r>
            <a:endParaRPr lang="en-US" altLang="zh-CN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为什么需要去中心化？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1052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41379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一个链，由运行在全世界的若干个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节点</a:t>
            </a:r>
            <a:r>
              <a:rPr lang="en-US" altLang="zh-CN" sz="3200" dirty="0"/>
              <a:t>(Node)</a:t>
            </a:r>
            <a:r>
              <a:rPr lang="zh-CN" altLang="en-US" sz="3200" dirty="0"/>
              <a:t>构成。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彼此之间相互广播数据，同时通过共识算法在自身验证数据判断正确性，不正确的数据不会被承认。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用户与区块链网络的交互，将以节点作为入口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其实节点就是一堆运行了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RPC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</a:rPr>
              <a:t>服务 </a:t>
            </a:r>
            <a:r>
              <a:rPr lang="zh-CN" altLang="en-US" sz="3200" dirty="0"/>
              <a:t>的服务器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4060BD-91B2-DB20-1E65-2CC44BD30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8936" y="4728381"/>
            <a:ext cx="7772400" cy="7170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BE75339-3B2F-CE2F-3B3A-95FF5ED3E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8712"/>
          <a:stretch/>
        </p:blipFill>
        <p:spPr>
          <a:xfrm>
            <a:off x="10264398" y="5257852"/>
            <a:ext cx="4680641" cy="71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4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59013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</a:t>
            </a:r>
            <a:r>
              <a:rPr lang="zh-CN" altLang="en-US" sz="5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模型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anziPen SC" panose="03000300000000000000" pitchFamily="66" charset="-122"/>
              <a:ea typeface="HanziPen SC" panose="03000300000000000000" pitchFamily="66" charset="-122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区块链模型主要包含以下几项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账户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交易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区块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矿工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代币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内存池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智能合约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879212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3634967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5400" dirty="0">
                <a:latin typeface="HanziPen SC" panose="03000300000000000000" pitchFamily="66" charset="-122"/>
                <a:ea typeface="HanziPen SC" panose="03000300000000000000" pitchFamily="66" charset="-122"/>
              </a:rPr>
              <a:t>区块链运行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anziPen SC" panose="03000300000000000000" pitchFamily="66" charset="-122"/>
              <a:ea typeface="HanziPen SC" panose="03000300000000000000" pitchFamily="66" charset="-122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一个链的运行，大概有以下几个步骤：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用户发起交易，暂存到内存池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矿工根据链规则，获得打包机会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矿工在内存池中检索并提取在区块大小限制内，提供小费最多的交易，小费也决定了矿工的收益。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矿工验证交易的合法性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矿工将交易打包至区块内，广播到整个网络</a:t>
            </a:r>
            <a:endParaRPr lang="en-US" altLang="zh-CN" sz="3200" dirty="0"/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3200" dirty="0"/>
              <a:t>开启下一轮循环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所以出块的速度和块的大小决定了一个链的 </a:t>
            </a:r>
            <a:r>
              <a:rPr lang="en-US" altLang="zh-CN" sz="3200" dirty="0"/>
              <a:t>TPS</a:t>
            </a:r>
            <a:r>
              <a:rPr lang="zh-CN" altLang="en-US" sz="3200" dirty="0"/>
              <a:t>，在网络拥挤时提供更多的小费可以让交易更快地被网络确认。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链的活跃度与矿工的收益绑定，这是一个链可以长期地发展下去的原因之一</a:t>
            </a:r>
          </a:p>
          <a:p>
            <a:pPr>
              <a:lnSpc>
                <a:spcPct val="20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420833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Image 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Image 1" descr="Image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64" y="2064605"/>
            <a:ext cx="38937" cy="10206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4" name="Image 2" descr="Imag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65" y="685800"/>
            <a:ext cx="926733" cy="9271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Text 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19352" y="12585700"/>
            <a:ext cx="3531042" cy="40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sz="2400">
                <a:solidFill>
                  <a:srgbClr val="1A1A1A"/>
                </a:solidFill>
                <a:latin typeface="Nunito Sans Regular"/>
                <a:ea typeface="Nunito Sans Regular"/>
                <a:cs typeface="Nunito Sans Regular"/>
                <a:sym typeface="Nunito Sans Regular"/>
              </a:defRPr>
            </a:pPr>
            <a:r>
              <a:rPr sz="1800"/>
              <a:t>Twitter: </a:t>
            </a:r>
            <a:r>
              <a:rPr sz="1800">
                <a:latin typeface="Nunito Sans ExtraBold"/>
                <a:ea typeface="Nunito Sans ExtraBold"/>
                <a:cs typeface="Nunito Sans ExtraBold"/>
                <a:sym typeface="Nunito Sans ExtraBold"/>
              </a:rPr>
              <a:t>@OpenBuildxyz</a:t>
            </a:r>
          </a:p>
        </p:txBody>
      </p:sp>
      <p:pic>
        <p:nvPicPr>
          <p:cNvPr id="2" name="图片 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7270" y="470535"/>
            <a:ext cx="2223770" cy="4768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D6426BA-2BF9-4ED2-40DF-9F1D90AFCEBE}"/>
              </a:ext>
            </a:extLst>
          </p:cNvPr>
          <p:cNvSpPr txBox="1"/>
          <p:nvPr/>
        </p:nvSpPr>
        <p:spPr>
          <a:xfrm>
            <a:off x="1909665" y="759069"/>
            <a:ext cx="4372349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anziPen SC" panose="03000300000000000000" pitchFamily="66" charset="-122"/>
                <a:ea typeface="HanziPen SC" panose="03000300000000000000" pitchFamily="66" charset="-122"/>
                <a:sym typeface="Calibri"/>
              </a:rPr>
              <a:t>区块链浏览器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E0BB6C-1F73-034F-0AE4-5D3FEB41112A}"/>
              </a:ext>
            </a:extLst>
          </p:cNvPr>
          <p:cNvSpPr txBox="1">
            <a:spLocks/>
          </p:cNvSpPr>
          <p:nvPr/>
        </p:nvSpPr>
        <p:spPr>
          <a:xfrm>
            <a:off x="1705498" y="2064604"/>
            <a:ext cx="21855542" cy="10206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3200" dirty="0"/>
              <a:t>每个公链都有与之对应的浏览器，区块链浏览器是一个网站，可以在上面查找所有链上的数据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	</a:t>
            </a: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	</a:t>
            </a:r>
            <a:r>
              <a:rPr lang="en-US" altLang="zh-CN" sz="3200" dirty="0" err="1"/>
              <a:t>etherscan.io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	</a:t>
            </a:r>
            <a:r>
              <a:rPr lang="en-US" altLang="zh-CN" sz="3200" dirty="0" err="1"/>
              <a:t>mempool.space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3200" dirty="0"/>
              <a:t>	</a:t>
            </a:r>
            <a:r>
              <a:rPr lang="en-US" altLang="zh-CN" sz="3200" dirty="0" err="1"/>
              <a:t>suiscan.xyz</a:t>
            </a:r>
            <a:endParaRPr lang="en-US" altLang="zh-CN" sz="3200" dirty="0"/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8430D9-EB1C-EF1E-D146-7A828A6BF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387" y="3468636"/>
            <a:ext cx="16762653" cy="95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67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1702</Words>
  <Application>Microsoft Macintosh PowerPoint</Application>
  <PresentationFormat>自定义</PresentationFormat>
  <Paragraphs>174</Paragraphs>
  <Slides>18</Slides>
  <Notes>17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HanziPen SC</vt:lpstr>
      <vt:lpstr>Calibri</vt:lpstr>
      <vt:lpstr>Helvetica Neue</vt:lpstr>
      <vt:lpstr>PingFang TC</vt:lpstr>
      <vt:lpstr>Nunito Sans ExtraBold</vt:lpstr>
      <vt:lpstr>Calibri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铭杰 陈</cp:lastModifiedBy>
  <cp:revision>48</cp:revision>
  <dcterms:created xsi:type="dcterms:W3CDTF">2024-05-07T03:47:36Z</dcterms:created>
  <dcterms:modified xsi:type="dcterms:W3CDTF">2024-05-23T00:15:47Z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E17E558FDCFD64AF58A4396646E68947_43</vt:lpwstr>
  </property>
  <property fmtid="{D5CDD505-2E9C-101B-9397-08002B2CF9AE}" pid="3" name="KSOProductBuildVer">
    <vt:lpwstr>2052-5.5.1.7991</vt:lpwstr>
  </property>
</Properties>
</file>