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6413"/>
  <p:notesSz cx="12192000" cy="8197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6573" y="5629322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20700"/>
            <a:ext cx="48571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04263" y="7352029"/>
            <a:ext cx="1195704" cy="238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/>
              <a:t>Made </a:t>
            </a:r>
            <a:r>
              <a:rPr spc="-20" dirty="0"/>
              <a:t>with </a:t>
            </a:r>
            <a:r>
              <a:rPr spc="5" dirty="0"/>
              <a:t>G</a:t>
            </a:r>
            <a:r>
              <a:rPr dirty="0"/>
              <a:t>e</a:t>
            </a:r>
            <a:r>
              <a:rPr spc="5" dirty="0"/>
              <a:t>n</a:t>
            </a:r>
            <a:r>
              <a:rPr spc="-65" dirty="0"/>
              <a:t>s</a:t>
            </a:r>
            <a:fld id="{81D60167-4931-47E6-BA6A-407CBD079E47}" type="slidenum">
              <a:rPr sz="1800" spc="7" baseline="-6944" dirty="0">
                <a:solidFill>
                  <a:srgbClr val="6A7280"/>
                </a:solidFill>
              </a:rPr>
              <a:t>‹#›</a:t>
            </a:fld>
            <a:r>
              <a:rPr sz="900" dirty="0"/>
              <a:t>p</a:t>
            </a:r>
            <a:r>
              <a:rPr sz="900" spc="-535" dirty="0"/>
              <a:t>a</a:t>
            </a:r>
            <a:r>
              <a:rPr sz="1800" spc="-22" baseline="-6944" dirty="0">
                <a:solidFill>
                  <a:srgbClr val="6A7280"/>
                </a:solidFill>
              </a:rPr>
              <a:t>/</a:t>
            </a:r>
            <a:r>
              <a:rPr sz="900" spc="-315" dirty="0"/>
              <a:t>r</a:t>
            </a:r>
            <a:r>
              <a:rPr sz="1800" spc="7" baseline="-6944" dirty="0">
                <a:solidFill>
                  <a:srgbClr val="6A7280"/>
                </a:solidFill>
              </a:rPr>
              <a:t>9</a:t>
            </a:r>
            <a:r>
              <a:rPr sz="900" spc="5" dirty="0"/>
              <a:t>k</a:t>
            </a:r>
            <a:endParaRPr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6573" y="5629322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58409" y="1628909"/>
            <a:ext cx="2457450" cy="2457450"/>
          </a:xfrm>
          <a:custGeom>
            <a:avLst/>
            <a:gdLst/>
            <a:ahLst/>
            <a:cxnLst/>
            <a:rect l="l" t="t" r="r" b="b"/>
            <a:pathLst>
              <a:path w="2457450" h="2457450">
                <a:moveTo>
                  <a:pt x="1031556" y="2378472"/>
                </a:moveTo>
                <a:lnTo>
                  <a:pt x="78708" y="1425625"/>
                </a:lnTo>
                <a:lnTo>
                  <a:pt x="52040" y="1393129"/>
                </a:lnTo>
                <a:lnTo>
                  <a:pt x="30424" y="1357065"/>
                </a:lnTo>
                <a:lnTo>
                  <a:pt x="14336" y="1318227"/>
                </a:lnTo>
                <a:lnTo>
                  <a:pt x="4120" y="1277440"/>
                </a:lnTo>
                <a:lnTo>
                  <a:pt x="0" y="1235605"/>
                </a:lnTo>
                <a:lnTo>
                  <a:pt x="0" y="1221576"/>
                </a:lnTo>
                <a:lnTo>
                  <a:pt x="4120" y="1179740"/>
                </a:lnTo>
                <a:lnTo>
                  <a:pt x="14336" y="1138954"/>
                </a:lnTo>
                <a:lnTo>
                  <a:pt x="30424" y="1100116"/>
                </a:lnTo>
                <a:lnTo>
                  <a:pt x="52040" y="1064051"/>
                </a:lnTo>
                <a:lnTo>
                  <a:pt x="78708" y="1031556"/>
                </a:lnTo>
                <a:lnTo>
                  <a:pt x="1031556" y="78708"/>
                </a:lnTo>
                <a:lnTo>
                  <a:pt x="1064051" y="52040"/>
                </a:lnTo>
                <a:lnTo>
                  <a:pt x="1100116" y="30424"/>
                </a:lnTo>
                <a:lnTo>
                  <a:pt x="1138954" y="14336"/>
                </a:lnTo>
                <a:lnTo>
                  <a:pt x="1179740" y="4120"/>
                </a:lnTo>
                <a:lnTo>
                  <a:pt x="1221576" y="0"/>
                </a:lnTo>
                <a:lnTo>
                  <a:pt x="1235605" y="0"/>
                </a:lnTo>
                <a:lnTo>
                  <a:pt x="1249609" y="687"/>
                </a:lnTo>
                <a:lnTo>
                  <a:pt x="1291201" y="6857"/>
                </a:lnTo>
                <a:lnTo>
                  <a:pt x="1331428" y="19060"/>
                </a:lnTo>
                <a:lnTo>
                  <a:pt x="1369438" y="37037"/>
                </a:lnTo>
                <a:lnTo>
                  <a:pt x="1404391" y="60392"/>
                </a:lnTo>
                <a:lnTo>
                  <a:pt x="2378472" y="1031556"/>
                </a:lnTo>
                <a:lnTo>
                  <a:pt x="2405141" y="1064051"/>
                </a:lnTo>
                <a:lnTo>
                  <a:pt x="2426757" y="1100116"/>
                </a:lnTo>
                <a:lnTo>
                  <a:pt x="2442844" y="1138954"/>
                </a:lnTo>
                <a:lnTo>
                  <a:pt x="2453061" y="1179740"/>
                </a:lnTo>
                <a:lnTo>
                  <a:pt x="2457181" y="1221576"/>
                </a:lnTo>
                <a:lnTo>
                  <a:pt x="2457181" y="1235605"/>
                </a:lnTo>
                <a:lnTo>
                  <a:pt x="2456493" y="1249609"/>
                </a:lnTo>
                <a:lnTo>
                  <a:pt x="2450324" y="1291201"/>
                </a:lnTo>
                <a:lnTo>
                  <a:pt x="2438121" y="1331428"/>
                </a:lnTo>
                <a:lnTo>
                  <a:pt x="2420143" y="1369438"/>
                </a:lnTo>
                <a:lnTo>
                  <a:pt x="2396788" y="1404391"/>
                </a:lnTo>
                <a:lnTo>
                  <a:pt x="1425625" y="2378472"/>
                </a:lnTo>
                <a:lnTo>
                  <a:pt x="1393129" y="2405141"/>
                </a:lnTo>
                <a:lnTo>
                  <a:pt x="1357065" y="2426757"/>
                </a:lnTo>
                <a:lnTo>
                  <a:pt x="1318227" y="2442844"/>
                </a:lnTo>
                <a:lnTo>
                  <a:pt x="1277441" y="2453060"/>
                </a:lnTo>
                <a:lnTo>
                  <a:pt x="1235605" y="2457181"/>
                </a:lnTo>
                <a:lnTo>
                  <a:pt x="1221576" y="2457181"/>
                </a:lnTo>
                <a:lnTo>
                  <a:pt x="1179740" y="2453061"/>
                </a:lnTo>
                <a:lnTo>
                  <a:pt x="1138954" y="2442844"/>
                </a:lnTo>
                <a:lnTo>
                  <a:pt x="1100116" y="2426757"/>
                </a:lnTo>
                <a:lnTo>
                  <a:pt x="1064051" y="2405141"/>
                </a:lnTo>
                <a:lnTo>
                  <a:pt x="1031556" y="237847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1154" y="817882"/>
            <a:ext cx="23507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BEDAFE"/>
                </a:solidFill>
                <a:latin typeface="Poppins"/>
                <a:cs typeface="Poppins"/>
              </a:rPr>
              <a:t>HACKATHON</a:t>
            </a:r>
            <a:endParaRPr sz="1500" dirty="0">
              <a:latin typeface="Poppins"/>
              <a:cs typeface="Poppi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3874" y="1142999"/>
            <a:ext cx="3524250" cy="533400"/>
          </a:xfrm>
          <a:custGeom>
            <a:avLst/>
            <a:gdLst/>
            <a:ahLst/>
            <a:cxnLst/>
            <a:rect l="l" t="t" r="r" b="b"/>
            <a:pathLst>
              <a:path w="3524250" h="533400">
                <a:moveTo>
                  <a:pt x="3453052" y="533399"/>
                </a:moveTo>
                <a:lnTo>
                  <a:pt x="71196" y="533399"/>
                </a:lnTo>
                <a:lnTo>
                  <a:pt x="66241" y="532911"/>
                </a:lnTo>
                <a:lnTo>
                  <a:pt x="29705" y="517778"/>
                </a:lnTo>
                <a:lnTo>
                  <a:pt x="3885" y="481737"/>
                </a:lnTo>
                <a:lnTo>
                  <a:pt x="0" y="462203"/>
                </a:lnTo>
                <a:lnTo>
                  <a:pt x="0" y="457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53052" y="0"/>
                </a:lnTo>
                <a:lnTo>
                  <a:pt x="3494543" y="15621"/>
                </a:lnTo>
                <a:lnTo>
                  <a:pt x="3520363" y="51661"/>
                </a:lnTo>
                <a:lnTo>
                  <a:pt x="3524249" y="71196"/>
                </a:lnTo>
                <a:lnTo>
                  <a:pt x="3524249" y="462203"/>
                </a:lnTo>
                <a:lnTo>
                  <a:pt x="3508627" y="503694"/>
                </a:lnTo>
                <a:lnTo>
                  <a:pt x="3472586" y="529514"/>
                </a:lnTo>
                <a:lnTo>
                  <a:pt x="3458007" y="532911"/>
                </a:lnTo>
                <a:lnTo>
                  <a:pt x="3453052" y="5333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15000" y="1185128"/>
            <a:ext cx="32404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700" spc="-30" dirty="0"/>
              <a:t>1net</a:t>
            </a:r>
            <a:endParaRPr sz="2700" dirty="0"/>
          </a:p>
        </p:txBody>
      </p:sp>
      <p:sp>
        <p:nvSpPr>
          <p:cNvPr id="7" name="object 7"/>
          <p:cNvSpPr/>
          <p:nvPr/>
        </p:nvSpPr>
        <p:spPr>
          <a:xfrm>
            <a:off x="3733799" y="2476499"/>
            <a:ext cx="4724400" cy="533400"/>
          </a:xfrm>
          <a:custGeom>
            <a:avLst/>
            <a:gdLst/>
            <a:ahLst/>
            <a:cxnLst/>
            <a:rect l="l" t="t" r="r" b="b"/>
            <a:pathLst>
              <a:path w="4724400" h="533400">
                <a:moveTo>
                  <a:pt x="4653202" y="533399"/>
                </a:moveTo>
                <a:lnTo>
                  <a:pt x="71196" y="533399"/>
                </a:lnTo>
                <a:lnTo>
                  <a:pt x="66241" y="532911"/>
                </a:lnTo>
                <a:lnTo>
                  <a:pt x="29705" y="517777"/>
                </a:lnTo>
                <a:lnTo>
                  <a:pt x="3885" y="481737"/>
                </a:lnTo>
                <a:lnTo>
                  <a:pt x="0" y="462203"/>
                </a:lnTo>
                <a:lnTo>
                  <a:pt x="0" y="457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653202" y="0"/>
                </a:lnTo>
                <a:lnTo>
                  <a:pt x="4694694" y="15621"/>
                </a:lnTo>
                <a:lnTo>
                  <a:pt x="4720513" y="51661"/>
                </a:lnTo>
                <a:lnTo>
                  <a:pt x="4724399" y="71196"/>
                </a:lnTo>
                <a:lnTo>
                  <a:pt x="4724399" y="462203"/>
                </a:lnTo>
                <a:lnTo>
                  <a:pt x="4708777" y="503694"/>
                </a:lnTo>
                <a:lnTo>
                  <a:pt x="4672737" y="529513"/>
                </a:lnTo>
                <a:lnTo>
                  <a:pt x="4658158" y="532911"/>
                </a:lnTo>
                <a:lnTo>
                  <a:pt x="4653202" y="533399"/>
                </a:lnTo>
                <a:close/>
              </a:path>
            </a:pathLst>
          </a:custGeom>
          <a:solidFill>
            <a:srgbClr val="312E81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0000" y="2609786"/>
            <a:ext cx="60032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spc="65" dirty="0">
                <a:solidFill>
                  <a:srgbClr val="FBD34D"/>
                </a:solidFill>
                <a:latin typeface="Trebuchet MS"/>
                <a:cs typeface="Trebuchet MS"/>
              </a:rPr>
              <a:t>1net </a:t>
            </a:r>
            <a:r>
              <a:rPr lang="en-IN" sz="1600" b="1" spc="-25" dirty="0">
                <a:solidFill>
                  <a:srgbClr val="FBD34D"/>
                </a:solidFill>
                <a:latin typeface="Trebuchet MS"/>
                <a:cs typeface="Trebuchet MS"/>
              </a:rPr>
              <a:t> </a:t>
            </a:r>
            <a:r>
              <a:rPr lang="en-IN" sz="1600" spc="75" dirty="0">
                <a:solidFill>
                  <a:srgbClr val="FFFFFF"/>
                </a:solidFill>
                <a:latin typeface="Poppins"/>
                <a:cs typeface="Poppins"/>
              </a:rPr>
              <a:t>-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Smart.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Fast.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lang="en-IN" sz="160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dirty="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lang="en-IN" sz="1600" spc="55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lang="en-IN" sz="1600" spc="-25" dirty="0">
                <a:solidFill>
                  <a:srgbClr val="FFFFFF"/>
                </a:solidFill>
                <a:latin typeface="Poppins"/>
                <a:cs typeface="Poppins"/>
              </a:rPr>
              <a:t>AI.</a:t>
            </a:r>
            <a:endParaRPr lang="en-IN" sz="1600" dirty="0">
              <a:latin typeface="Poppins"/>
              <a:cs typeface="Poppi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19574" y="3543300"/>
            <a:ext cx="3752850" cy="1762125"/>
          </a:xfrm>
          <a:custGeom>
            <a:avLst/>
            <a:gdLst/>
            <a:ahLst/>
            <a:cxnLst/>
            <a:rect l="l" t="t" r="r" b="b"/>
            <a:pathLst>
              <a:path w="3752850" h="1762125">
                <a:moveTo>
                  <a:pt x="3681652" y="1762124"/>
                </a:moveTo>
                <a:lnTo>
                  <a:pt x="71196" y="1762124"/>
                </a:lnTo>
                <a:lnTo>
                  <a:pt x="66241" y="1761636"/>
                </a:lnTo>
                <a:lnTo>
                  <a:pt x="29705" y="1746501"/>
                </a:lnTo>
                <a:lnTo>
                  <a:pt x="3885" y="1710462"/>
                </a:lnTo>
                <a:lnTo>
                  <a:pt x="0" y="1690927"/>
                </a:lnTo>
                <a:lnTo>
                  <a:pt x="0" y="1685924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3681652" y="0"/>
                </a:lnTo>
                <a:lnTo>
                  <a:pt x="3723144" y="15621"/>
                </a:lnTo>
                <a:lnTo>
                  <a:pt x="3748963" y="51661"/>
                </a:lnTo>
                <a:lnTo>
                  <a:pt x="3752849" y="71196"/>
                </a:lnTo>
                <a:lnTo>
                  <a:pt x="3752849" y="1690927"/>
                </a:lnTo>
                <a:lnTo>
                  <a:pt x="3737227" y="1732418"/>
                </a:lnTo>
                <a:lnTo>
                  <a:pt x="3701187" y="1758238"/>
                </a:lnTo>
                <a:lnTo>
                  <a:pt x="3686608" y="1761636"/>
                </a:lnTo>
                <a:lnTo>
                  <a:pt x="3681652" y="1762124"/>
                </a:lnTo>
                <a:close/>
              </a:path>
            </a:pathLst>
          </a:custGeom>
          <a:solidFill>
            <a:srgbClr val="111726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10074" y="4800599"/>
            <a:ext cx="3371850" cy="9525"/>
          </a:xfrm>
          <a:custGeom>
            <a:avLst/>
            <a:gdLst/>
            <a:ahLst/>
            <a:cxnLst/>
            <a:rect l="l" t="t" r="r" b="b"/>
            <a:pathLst>
              <a:path w="3371850" h="9525">
                <a:moveTo>
                  <a:pt x="3371849" y="9524"/>
                </a:moveTo>
                <a:lnTo>
                  <a:pt x="0" y="9524"/>
                </a:lnTo>
                <a:lnTo>
                  <a:pt x="0" y="0"/>
                </a:lnTo>
                <a:lnTo>
                  <a:pt x="3371849" y="0"/>
                </a:lnTo>
                <a:lnTo>
                  <a:pt x="3371849" y="95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74" y="4114799"/>
            <a:ext cx="152399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074" y="4495799"/>
            <a:ext cx="152399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398267" y="3740150"/>
            <a:ext cx="1628139" cy="92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BEDAFE"/>
                </a:solidFill>
                <a:latin typeface="Poppins"/>
                <a:cs typeface="Poppins"/>
              </a:rPr>
              <a:t>Team</a:t>
            </a:r>
            <a:r>
              <a:rPr sz="1350" spc="40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1350" spc="-10" dirty="0">
                <a:solidFill>
                  <a:srgbClr val="BEDAFE"/>
                </a:solidFill>
                <a:latin typeface="Poppins"/>
                <a:cs typeface="Poppins"/>
              </a:rPr>
              <a:t>Members</a:t>
            </a:r>
            <a:endParaRPr sz="1350" dirty="0">
              <a:latin typeface="Poppins"/>
              <a:cs typeface="Poppins"/>
            </a:endParaRPr>
          </a:p>
          <a:p>
            <a:pPr marL="240665">
              <a:lnSpc>
                <a:spcPct val="100000"/>
              </a:lnSpc>
              <a:spcBef>
                <a:spcPts val="1005"/>
              </a:spcBef>
            </a:pPr>
            <a:r>
              <a:rPr lang="en-IN" sz="1200" dirty="0">
                <a:solidFill>
                  <a:srgbClr val="E4E7EB"/>
                </a:solidFill>
                <a:latin typeface="Poppins"/>
                <a:cs typeface="Poppins"/>
              </a:rPr>
              <a:t>Krish Bagga</a:t>
            </a:r>
            <a:endParaRPr sz="1200" dirty="0">
              <a:latin typeface="Poppins"/>
              <a:cs typeface="Poppins"/>
            </a:endParaRPr>
          </a:p>
          <a:p>
            <a:pPr marL="240665">
              <a:lnSpc>
                <a:spcPct val="100000"/>
              </a:lnSpc>
              <a:spcBef>
                <a:spcPts val="1560"/>
              </a:spcBef>
            </a:pPr>
            <a:r>
              <a:rPr lang="en-IN" sz="1200" dirty="0" err="1">
                <a:solidFill>
                  <a:srgbClr val="E4E7EB"/>
                </a:solidFill>
                <a:latin typeface="Poppins"/>
                <a:cs typeface="Poppins"/>
              </a:rPr>
              <a:t>Abhibhav</a:t>
            </a:r>
            <a:r>
              <a:rPr lang="en-IN" sz="1200" dirty="0">
                <a:solidFill>
                  <a:srgbClr val="E4E7EB"/>
                </a:solidFill>
                <a:latin typeface="Poppins"/>
                <a:cs typeface="Poppins"/>
              </a:rPr>
              <a:t> Sharma</a:t>
            </a:r>
            <a:endParaRPr sz="1200" dirty="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332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45" dirty="0">
                <a:uFill>
                  <a:solidFill>
                    <a:srgbClr val="6266F1"/>
                  </a:solidFill>
                </a:uFill>
              </a:rPr>
              <a:t>Our</a:t>
            </a:r>
            <a:r>
              <a:rPr u="heavy" spc="-300" dirty="0">
                <a:uFill>
                  <a:solidFill>
                    <a:srgbClr val="6266F1"/>
                  </a:solidFill>
                </a:uFill>
              </a:rPr>
              <a:t> </a:t>
            </a:r>
            <a:r>
              <a:rPr u="heavy" spc="-55" dirty="0">
                <a:uFill>
                  <a:solidFill>
                    <a:srgbClr val="6266F1"/>
                  </a:solidFill>
                </a:uFill>
              </a:rPr>
              <a:t>T</a:t>
            </a:r>
            <a:r>
              <a:rPr u="none" spc="-55" dirty="0"/>
              <a:t>eam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914399" y="1562099"/>
            <a:ext cx="5029200" cy="1257300"/>
            <a:chOff x="914399" y="1562099"/>
            <a:chExt cx="5029200" cy="1257300"/>
          </a:xfrm>
        </p:grpSpPr>
        <p:sp>
          <p:nvSpPr>
            <p:cNvPr id="9" name="object 9"/>
            <p:cNvSpPr/>
            <p:nvPr/>
          </p:nvSpPr>
          <p:spPr>
            <a:xfrm>
              <a:off x="933449" y="1562099"/>
              <a:ext cx="5010150" cy="1257300"/>
            </a:xfrm>
            <a:custGeom>
              <a:avLst/>
              <a:gdLst/>
              <a:ahLst/>
              <a:cxnLst/>
              <a:rect l="l" t="t" r="r" b="b"/>
              <a:pathLst>
                <a:path w="5010150" h="1257300">
                  <a:moveTo>
                    <a:pt x="4938952" y="1257299"/>
                  </a:moveTo>
                  <a:lnTo>
                    <a:pt x="53397" y="1257299"/>
                  </a:lnTo>
                  <a:lnTo>
                    <a:pt x="49680" y="1256811"/>
                  </a:lnTo>
                  <a:lnTo>
                    <a:pt x="14085" y="1231443"/>
                  </a:lnTo>
                  <a:lnTo>
                    <a:pt x="366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3" y="15621"/>
                  </a:lnTo>
                  <a:lnTo>
                    <a:pt x="5006263" y="51661"/>
                  </a:lnTo>
                  <a:lnTo>
                    <a:pt x="5010149" y="71196"/>
                  </a:lnTo>
                  <a:lnTo>
                    <a:pt x="5010149" y="1186103"/>
                  </a:lnTo>
                  <a:lnTo>
                    <a:pt x="4994527" y="1227594"/>
                  </a:lnTo>
                  <a:lnTo>
                    <a:pt x="4958487" y="1253413"/>
                  </a:lnTo>
                  <a:lnTo>
                    <a:pt x="4943907" y="1256811"/>
                  </a:lnTo>
                  <a:lnTo>
                    <a:pt x="4938952" y="12572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399" y="1562377"/>
              <a:ext cx="70485" cy="1257300"/>
            </a:xfrm>
            <a:custGeom>
              <a:avLst/>
              <a:gdLst/>
              <a:ahLst/>
              <a:cxnLst/>
              <a:rect l="l" t="t" r="r" b="b"/>
              <a:pathLst>
                <a:path w="70484" h="1257300">
                  <a:moveTo>
                    <a:pt x="70449" y="1256744"/>
                  </a:moveTo>
                  <a:lnTo>
                    <a:pt x="33857" y="1244191"/>
                  </a:lnTo>
                  <a:lnTo>
                    <a:pt x="5800" y="1209982"/>
                  </a:lnTo>
                  <a:lnTo>
                    <a:pt x="0" y="1180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80822"/>
                  </a:lnTo>
                  <a:lnTo>
                    <a:pt x="44515" y="1223164"/>
                  </a:lnTo>
                  <a:lnTo>
                    <a:pt x="66287" y="1255088"/>
                  </a:lnTo>
                  <a:lnTo>
                    <a:pt x="70449" y="12567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1099" y="1790700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1005" y="466724"/>
                  </a:moveTo>
                  <a:lnTo>
                    <a:pt x="225719" y="466724"/>
                  </a:lnTo>
                  <a:lnTo>
                    <a:pt x="218095" y="466350"/>
                  </a:lnTo>
                  <a:lnTo>
                    <a:pt x="180339" y="460749"/>
                  </a:lnTo>
                  <a:lnTo>
                    <a:pt x="136997" y="446036"/>
                  </a:lnTo>
                  <a:lnTo>
                    <a:pt x="97358" y="423149"/>
                  </a:lnTo>
                  <a:lnTo>
                    <a:pt x="62945" y="392969"/>
                  </a:lnTo>
                  <a:lnTo>
                    <a:pt x="35082" y="356656"/>
                  </a:lnTo>
                  <a:lnTo>
                    <a:pt x="14838" y="315604"/>
                  </a:lnTo>
                  <a:lnTo>
                    <a:pt x="2992" y="271392"/>
                  </a:lnTo>
                  <a:lnTo>
                    <a:pt x="0" y="241005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6"/>
                  </a:lnTo>
                  <a:lnTo>
                    <a:pt x="43574" y="97358"/>
                  </a:lnTo>
                  <a:lnTo>
                    <a:pt x="73754" y="62945"/>
                  </a:lnTo>
                  <a:lnTo>
                    <a:pt x="110067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4"/>
                  </a:lnTo>
                  <a:lnTo>
                    <a:pt x="329727" y="20688"/>
                  </a:lnTo>
                  <a:lnTo>
                    <a:pt x="369366" y="43574"/>
                  </a:lnTo>
                  <a:lnTo>
                    <a:pt x="403778" y="73754"/>
                  </a:lnTo>
                  <a:lnTo>
                    <a:pt x="431642" y="110067"/>
                  </a:lnTo>
                  <a:lnTo>
                    <a:pt x="451886" y="151119"/>
                  </a:lnTo>
                  <a:lnTo>
                    <a:pt x="463732" y="195331"/>
                  </a:lnTo>
                  <a:lnTo>
                    <a:pt x="466724" y="225719"/>
                  </a:lnTo>
                  <a:lnTo>
                    <a:pt x="466724" y="233362"/>
                  </a:lnTo>
                  <a:lnTo>
                    <a:pt x="466724" y="241005"/>
                  </a:lnTo>
                  <a:lnTo>
                    <a:pt x="460749" y="286384"/>
                  </a:lnTo>
                  <a:lnTo>
                    <a:pt x="446036" y="329727"/>
                  </a:lnTo>
                  <a:lnTo>
                    <a:pt x="423149" y="369366"/>
                  </a:lnTo>
                  <a:lnTo>
                    <a:pt x="392970" y="403778"/>
                  </a:lnTo>
                  <a:lnTo>
                    <a:pt x="356656" y="431642"/>
                  </a:lnTo>
                  <a:lnTo>
                    <a:pt x="315605" y="451885"/>
                  </a:lnTo>
                  <a:lnTo>
                    <a:pt x="271393" y="463731"/>
                  </a:lnTo>
                  <a:lnTo>
                    <a:pt x="248630" y="466350"/>
                  </a:lnTo>
                  <a:lnTo>
                    <a:pt x="241005" y="46672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246" y="1903623"/>
              <a:ext cx="240431" cy="19325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87525" y="1739900"/>
            <a:ext cx="1964372" cy="82779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IN" sz="1500" b="1" spc="160" dirty="0" err="1">
                <a:solidFill>
                  <a:srgbClr val="FFFFFF"/>
                </a:solidFill>
                <a:latin typeface="Trebuchet MS"/>
                <a:cs typeface="Trebuchet MS"/>
              </a:rPr>
              <a:t>Abhibhav</a:t>
            </a:r>
            <a:r>
              <a:rPr lang="en-IN" sz="1500" b="1" spc="160" dirty="0">
                <a:solidFill>
                  <a:srgbClr val="FFFFFF"/>
                </a:solidFill>
                <a:latin typeface="Trebuchet MS"/>
                <a:cs typeface="Trebuchet MS"/>
              </a:rPr>
              <a:t> Sharma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solidFill>
                  <a:srgbClr val="A5B4FB"/>
                </a:solidFill>
                <a:latin typeface="Poppins"/>
                <a:cs typeface="Poppins"/>
              </a:rPr>
              <a:t>Developer</a:t>
            </a:r>
            <a:endParaRPr sz="120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Solidity</a:t>
            </a:r>
            <a:r>
              <a:rPr sz="1200" spc="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&amp;</a:t>
            </a:r>
            <a:r>
              <a:rPr sz="1200" spc="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Backend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48399" y="1562099"/>
            <a:ext cx="5029200" cy="1257300"/>
            <a:chOff x="6248399" y="1562099"/>
            <a:chExt cx="5029200" cy="1257300"/>
          </a:xfrm>
        </p:grpSpPr>
        <p:sp>
          <p:nvSpPr>
            <p:cNvPr id="15" name="object 15"/>
            <p:cNvSpPr/>
            <p:nvPr/>
          </p:nvSpPr>
          <p:spPr>
            <a:xfrm>
              <a:off x="6267449" y="1562099"/>
              <a:ext cx="5010150" cy="1257300"/>
            </a:xfrm>
            <a:custGeom>
              <a:avLst/>
              <a:gdLst/>
              <a:ahLst/>
              <a:cxnLst/>
              <a:rect l="l" t="t" r="r" b="b"/>
              <a:pathLst>
                <a:path w="5010150" h="1257300">
                  <a:moveTo>
                    <a:pt x="4938952" y="1257299"/>
                  </a:moveTo>
                  <a:lnTo>
                    <a:pt x="53397" y="1257299"/>
                  </a:lnTo>
                  <a:lnTo>
                    <a:pt x="49680" y="1256811"/>
                  </a:lnTo>
                  <a:lnTo>
                    <a:pt x="14084" y="1231443"/>
                  </a:lnTo>
                  <a:lnTo>
                    <a:pt x="36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0" y="15621"/>
                  </a:lnTo>
                  <a:lnTo>
                    <a:pt x="5006262" y="51661"/>
                  </a:lnTo>
                  <a:lnTo>
                    <a:pt x="5010148" y="71196"/>
                  </a:lnTo>
                  <a:lnTo>
                    <a:pt x="5010148" y="1186103"/>
                  </a:lnTo>
                  <a:lnTo>
                    <a:pt x="4994526" y="1227594"/>
                  </a:lnTo>
                  <a:lnTo>
                    <a:pt x="4958486" y="1253413"/>
                  </a:lnTo>
                  <a:lnTo>
                    <a:pt x="4943907" y="1256811"/>
                  </a:lnTo>
                  <a:lnTo>
                    <a:pt x="4938952" y="12572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399" y="1562377"/>
              <a:ext cx="70485" cy="1257300"/>
            </a:xfrm>
            <a:custGeom>
              <a:avLst/>
              <a:gdLst/>
              <a:ahLst/>
              <a:cxnLst/>
              <a:rect l="l" t="t" r="r" b="b"/>
              <a:pathLst>
                <a:path w="70485" h="1257300">
                  <a:moveTo>
                    <a:pt x="70449" y="1256744"/>
                  </a:moveTo>
                  <a:lnTo>
                    <a:pt x="33857" y="1244191"/>
                  </a:lnTo>
                  <a:lnTo>
                    <a:pt x="5800" y="1209982"/>
                  </a:lnTo>
                  <a:lnTo>
                    <a:pt x="0" y="1180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80822"/>
                  </a:lnTo>
                  <a:lnTo>
                    <a:pt x="44515" y="1223164"/>
                  </a:lnTo>
                  <a:lnTo>
                    <a:pt x="66287" y="1255088"/>
                  </a:lnTo>
                  <a:lnTo>
                    <a:pt x="70449" y="125674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15099" y="1790700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31168" y="466724"/>
                  </a:moveTo>
                  <a:lnTo>
                    <a:pt x="216506" y="466724"/>
                  </a:lnTo>
                  <a:lnTo>
                    <a:pt x="209192" y="466365"/>
                  </a:lnTo>
                  <a:lnTo>
                    <a:pt x="165875" y="459214"/>
                  </a:lnTo>
                  <a:lnTo>
                    <a:pt x="124785" y="443749"/>
                  </a:lnTo>
                  <a:lnTo>
                    <a:pt x="87502" y="420566"/>
                  </a:lnTo>
                  <a:lnTo>
                    <a:pt x="55459" y="390554"/>
                  </a:lnTo>
                  <a:lnTo>
                    <a:pt x="29885" y="354868"/>
                  </a:lnTo>
                  <a:lnTo>
                    <a:pt x="11765" y="314878"/>
                  </a:lnTo>
                  <a:lnTo>
                    <a:pt x="1796" y="272122"/>
                  </a:lnTo>
                  <a:lnTo>
                    <a:pt x="0" y="250218"/>
                  </a:lnTo>
                  <a:lnTo>
                    <a:pt x="0" y="242887"/>
                  </a:lnTo>
                  <a:lnTo>
                    <a:pt x="0" y="216506"/>
                  </a:lnTo>
                  <a:lnTo>
                    <a:pt x="5730" y="172978"/>
                  </a:lnTo>
                  <a:lnTo>
                    <a:pt x="19842" y="131405"/>
                  </a:lnTo>
                  <a:lnTo>
                    <a:pt x="41795" y="93384"/>
                  </a:lnTo>
                  <a:lnTo>
                    <a:pt x="70743" y="60376"/>
                  </a:lnTo>
                  <a:lnTo>
                    <a:pt x="105574" y="33650"/>
                  </a:lnTo>
                  <a:lnTo>
                    <a:pt x="144951" y="14232"/>
                  </a:lnTo>
                  <a:lnTo>
                    <a:pt x="187358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8" y="19843"/>
                  </a:lnTo>
                  <a:lnTo>
                    <a:pt x="354289" y="41795"/>
                  </a:lnTo>
                  <a:lnTo>
                    <a:pt x="387297" y="70744"/>
                  </a:lnTo>
                  <a:lnTo>
                    <a:pt x="414023" y="105574"/>
                  </a:lnTo>
                  <a:lnTo>
                    <a:pt x="433440" y="144951"/>
                  </a:lnTo>
                  <a:lnTo>
                    <a:pt x="444803" y="187358"/>
                  </a:lnTo>
                  <a:lnTo>
                    <a:pt x="447674" y="216506"/>
                  </a:lnTo>
                  <a:lnTo>
                    <a:pt x="447674" y="250218"/>
                  </a:lnTo>
                  <a:lnTo>
                    <a:pt x="441943" y="293745"/>
                  </a:lnTo>
                  <a:lnTo>
                    <a:pt x="427830" y="335319"/>
                  </a:lnTo>
                  <a:lnTo>
                    <a:pt x="405878" y="373340"/>
                  </a:lnTo>
                  <a:lnTo>
                    <a:pt x="376930" y="406347"/>
                  </a:lnTo>
                  <a:lnTo>
                    <a:pt x="342097" y="433074"/>
                  </a:lnTo>
                  <a:lnTo>
                    <a:pt x="302722" y="452491"/>
                  </a:lnTo>
                  <a:lnTo>
                    <a:pt x="260315" y="463853"/>
                  </a:lnTo>
                  <a:lnTo>
                    <a:pt x="238481" y="466365"/>
                  </a:lnTo>
                  <a:lnTo>
                    <a:pt x="231168" y="4667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1306" y="1905013"/>
              <a:ext cx="202220" cy="19048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097712" y="1739900"/>
            <a:ext cx="1817688" cy="82779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lang="en-IN" sz="1500" b="1" spc="160" dirty="0">
                <a:solidFill>
                  <a:srgbClr val="FFFFFF"/>
                </a:solidFill>
                <a:latin typeface="Trebuchet MS"/>
                <a:cs typeface="Trebuchet MS"/>
              </a:rPr>
              <a:t>Krish Bagga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93C4FD"/>
                </a:solidFill>
                <a:latin typeface="Poppins"/>
                <a:cs typeface="Poppins"/>
              </a:rPr>
              <a:t>Frontend</a:t>
            </a:r>
            <a:r>
              <a:rPr lang="en-IN" sz="1200" dirty="0">
                <a:solidFill>
                  <a:srgbClr val="93C4FD"/>
                </a:solidFill>
                <a:latin typeface="Poppins"/>
                <a:cs typeface="Poppins"/>
              </a:rPr>
              <a:t> Developer</a:t>
            </a:r>
            <a:endParaRPr sz="120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UI/UX</a:t>
            </a:r>
            <a:r>
              <a:rPr lang="en-IN" sz="1200" spc="-10" dirty="0">
                <a:solidFill>
                  <a:srgbClr val="D0D5DA"/>
                </a:solidFill>
                <a:latin typeface="Poppins"/>
                <a:cs typeface="Poppins"/>
              </a:rPr>
              <a:t>, React, Typescript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618217" y="6283324"/>
            <a:ext cx="281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6A7280"/>
                </a:solidFill>
                <a:latin typeface="Poppins"/>
                <a:cs typeface="Poppins"/>
              </a:rPr>
              <a:t>2/9</a:t>
            </a:r>
            <a:endParaRPr sz="120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39000"/>
          </a:xfrm>
          <a:custGeom>
            <a:avLst/>
            <a:gdLst/>
            <a:ahLst/>
            <a:cxnLst/>
            <a:rect l="l" t="t" r="r" b="b"/>
            <a:pathLst>
              <a:path w="12192000" h="7239000">
                <a:moveTo>
                  <a:pt x="12191999" y="7238999"/>
                </a:moveTo>
                <a:lnTo>
                  <a:pt x="0" y="7238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38999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6573" y="6010322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399" y="1562099"/>
            <a:ext cx="10363200" cy="1333500"/>
          </a:xfrm>
          <a:custGeom>
            <a:avLst/>
            <a:gdLst/>
            <a:ahLst/>
            <a:cxnLst/>
            <a:rect l="l" t="t" r="r" b="b"/>
            <a:pathLst>
              <a:path w="10363200" h="1333500">
                <a:moveTo>
                  <a:pt x="10256403" y="1333499"/>
                </a:moveTo>
                <a:lnTo>
                  <a:pt x="106794" y="1333499"/>
                </a:lnTo>
                <a:lnTo>
                  <a:pt x="99361" y="1332767"/>
                </a:lnTo>
                <a:lnTo>
                  <a:pt x="57038" y="1318406"/>
                </a:lnTo>
                <a:lnTo>
                  <a:pt x="23432" y="1288941"/>
                </a:lnTo>
                <a:lnTo>
                  <a:pt x="3660" y="1248859"/>
                </a:lnTo>
                <a:lnTo>
                  <a:pt x="0" y="1226704"/>
                </a:lnTo>
                <a:lnTo>
                  <a:pt x="0" y="12191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10256403" y="0"/>
                </a:lnTo>
                <a:lnTo>
                  <a:pt x="10299571" y="11572"/>
                </a:lnTo>
                <a:lnTo>
                  <a:pt x="10335026" y="38784"/>
                </a:lnTo>
                <a:lnTo>
                  <a:pt x="10357368" y="77492"/>
                </a:lnTo>
                <a:lnTo>
                  <a:pt x="10363198" y="106794"/>
                </a:lnTo>
                <a:lnTo>
                  <a:pt x="10363198" y="1226704"/>
                </a:lnTo>
                <a:lnTo>
                  <a:pt x="10351623" y="1269874"/>
                </a:lnTo>
                <a:lnTo>
                  <a:pt x="10324412" y="1305328"/>
                </a:lnTo>
                <a:lnTo>
                  <a:pt x="10285705" y="1327671"/>
                </a:lnTo>
                <a:lnTo>
                  <a:pt x="10263836" y="1332767"/>
                </a:lnTo>
                <a:lnTo>
                  <a:pt x="10256403" y="13334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14399" y="5257799"/>
            <a:ext cx="10363200" cy="1371600"/>
            <a:chOff x="914399" y="5257799"/>
            <a:chExt cx="10363200" cy="1371600"/>
          </a:xfrm>
        </p:grpSpPr>
        <p:sp>
          <p:nvSpPr>
            <p:cNvPr id="7" name="object 7"/>
            <p:cNvSpPr/>
            <p:nvPr/>
          </p:nvSpPr>
          <p:spPr>
            <a:xfrm>
              <a:off x="914399" y="5257799"/>
              <a:ext cx="10363200" cy="1371600"/>
            </a:xfrm>
            <a:custGeom>
              <a:avLst/>
              <a:gdLst/>
              <a:ahLst/>
              <a:cxnLst/>
              <a:rect l="l" t="t" r="r" b="b"/>
              <a:pathLst>
                <a:path w="10363200" h="1371600">
                  <a:moveTo>
                    <a:pt x="10292002" y="1371599"/>
                  </a:moveTo>
                  <a:lnTo>
                    <a:pt x="71196" y="1371599"/>
                  </a:lnTo>
                  <a:lnTo>
                    <a:pt x="66241" y="1371110"/>
                  </a:lnTo>
                  <a:lnTo>
                    <a:pt x="29705" y="1355976"/>
                  </a:lnTo>
                  <a:lnTo>
                    <a:pt x="3885" y="1319936"/>
                  </a:lnTo>
                  <a:lnTo>
                    <a:pt x="0" y="1300402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292002" y="0"/>
                  </a:lnTo>
                  <a:lnTo>
                    <a:pt x="10333490" y="15621"/>
                  </a:lnTo>
                  <a:lnTo>
                    <a:pt x="10359312" y="51661"/>
                  </a:lnTo>
                  <a:lnTo>
                    <a:pt x="10363198" y="71196"/>
                  </a:lnTo>
                  <a:lnTo>
                    <a:pt x="10363198" y="1300402"/>
                  </a:lnTo>
                  <a:lnTo>
                    <a:pt x="10347575" y="1341892"/>
                  </a:lnTo>
                  <a:lnTo>
                    <a:pt x="10311536" y="1367713"/>
                  </a:lnTo>
                  <a:lnTo>
                    <a:pt x="10296956" y="1371111"/>
                  </a:lnTo>
                  <a:lnTo>
                    <a:pt x="10292002" y="1371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2999" y="5924549"/>
              <a:ext cx="1171575" cy="381000"/>
            </a:xfrm>
            <a:custGeom>
              <a:avLst/>
              <a:gdLst/>
              <a:ahLst/>
              <a:cxnLst/>
              <a:rect l="l" t="t" r="r" b="b"/>
              <a:pathLst>
                <a:path w="1171575" h="381000">
                  <a:moveTo>
                    <a:pt x="1100378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8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00378" y="0"/>
                  </a:lnTo>
                  <a:lnTo>
                    <a:pt x="1141869" y="15621"/>
                  </a:lnTo>
                  <a:lnTo>
                    <a:pt x="1167689" y="51661"/>
                  </a:lnTo>
                  <a:lnTo>
                    <a:pt x="1171574" y="71196"/>
                  </a:lnTo>
                  <a:lnTo>
                    <a:pt x="1171574" y="309803"/>
                  </a:lnTo>
                  <a:lnTo>
                    <a:pt x="1155953" y="351294"/>
                  </a:lnTo>
                  <a:lnTo>
                    <a:pt x="1119912" y="377114"/>
                  </a:lnTo>
                  <a:lnTo>
                    <a:pt x="1105333" y="380511"/>
                  </a:lnTo>
                  <a:lnTo>
                    <a:pt x="1100378" y="380999"/>
                  </a:lnTo>
                  <a:close/>
                </a:path>
              </a:pathLst>
            </a:custGeom>
            <a:solidFill>
              <a:srgbClr val="1D3A8A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042" y="6038869"/>
              <a:ext cx="152675" cy="15270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66974" y="5924549"/>
              <a:ext cx="1524000" cy="381000"/>
            </a:xfrm>
            <a:custGeom>
              <a:avLst/>
              <a:gdLst/>
              <a:ahLst/>
              <a:cxnLst/>
              <a:rect l="l" t="t" r="r" b="b"/>
              <a:pathLst>
                <a:path w="1524000" h="381000">
                  <a:moveTo>
                    <a:pt x="1452802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8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452802" y="0"/>
                  </a:lnTo>
                  <a:lnTo>
                    <a:pt x="1494293" y="15621"/>
                  </a:lnTo>
                  <a:lnTo>
                    <a:pt x="1520113" y="51661"/>
                  </a:lnTo>
                  <a:lnTo>
                    <a:pt x="1523999" y="71196"/>
                  </a:lnTo>
                  <a:lnTo>
                    <a:pt x="1523999" y="309803"/>
                  </a:lnTo>
                  <a:lnTo>
                    <a:pt x="1508377" y="351294"/>
                  </a:lnTo>
                  <a:lnTo>
                    <a:pt x="1472337" y="377114"/>
                  </a:lnTo>
                  <a:lnTo>
                    <a:pt x="1457757" y="380511"/>
                  </a:lnTo>
                  <a:lnTo>
                    <a:pt x="1452802" y="380999"/>
                  </a:lnTo>
                  <a:close/>
                </a:path>
              </a:pathLst>
            </a:custGeom>
            <a:solidFill>
              <a:srgbClr val="4B1C9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899" y="6037540"/>
              <a:ext cx="163353" cy="15370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75" dirty="0">
                <a:uFill>
                  <a:solidFill>
                    <a:srgbClr val="EF4444"/>
                  </a:solidFill>
                </a:uFill>
              </a:rPr>
              <a:t>Probl</a:t>
            </a:r>
            <a:r>
              <a:rPr u="none" spc="-75" dirty="0"/>
              <a:t>em</a:t>
            </a:r>
            <a:r>
              <a:rPr u="none" spc="-275" dirty="0"/>
              <a:t> </a:t>
            </a:r>
            <a:r>
              <a:rPr u="none" spc="-60" dirty="0"/>
              <a:t>Statement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19199" y="1895474"/>
            <a:ext cx="647700" cy="666750"/>
            <a:chOff x="1219199" y="1895474"/>
            <a:chExt cx="647700" cy="666750"/>
          </a:xfrm>
        </p:grpSpPr>
        <p:sp>
          <p:nvSpPr>
            <p:cNvPr id="14" name="object 14"/>
            <p:cNvSpPr/>
            <p:nvPr/>
          </p:nvSpPr>
          <p:spPr>
            <a:xfrm>
              <a:off x="1219199" y="1895474"/>
              <a:ext cx="647700" cy="666750"/>
            </a:xfrm>
            <a:custGeom>
              <a:avLst/>
              <a:gdLst/>
              <a:ahLst/>
              <a:cxnLst/>
              <a:rect l="l" t="t" r="r" b="b"/>
              <a:pathLst>
                <a:path w="647700" h="666750">
                  <a:moveTo>
                    <a:pt x="323849" y="666749"/>
                  </a:moveTo>
                  <a:lnTo>
                    <a:pt x="284204" y="664314"/>
                  </a:lnTo>
                  <a:lnTo>
                    <a:pt x="245160" y="657044"/>
                  </a:lnTo>
                  <a:lnTo>
                    <a:pt x="207300" y="645050"/>
                  </a:lnTo>
                  <a:lnTo>
                    <a:pt x="171187" y="628510"/>
                  </a:lnTo>
                  <a:lnTo>
                    <a:pt x="137372" y="607673"/>
                  </a:lnTo>
                  <a:lnTo>
                    <a:pt x="106365" y="582857"/>
                  </a:lnTo>
                  <a:lnTo>
                    <a:pt x="78629" y="554431"/>
                  </a:lnTo>
                  <a:lnTo>
                    <a:pt x="54578" y="522821"/>
                  </a:lnTo>
                  <a:lnTo>
                    <a:pt x="34577" y="488504"/>
                  </a:lnTo>
                  <a:lnTo>
                    <a:pt x="18930" y="452001"/>
                  </a:lnTo>
                  <a:lnTo>
                    <a:pt x="7869" y="413858"/>
                  </a:lnTo>
                  <a:lnTo>
                    <a:pt x="1559" y="374642"/>
                  </a:lnTo>
                  <a:lnTo>
                    <a:pt x="0" y="342899"/>
                  </a:lnTo>
                  <a:lnTo>
                    <a:pt x="97" y="315899"/>
                  </a:lnTo>
                  <a:lnTo>
                    <a:pt x="3504" y="276331"/>
                  </a:lnTo>
                  <a:lnTo>
                    <a:pt x="11730" y="237477"/>
                  </a:lnTo>
                  <a:lnTo>
                    <a:pt x="24651" y="199917"/>
                  </a:lnTo>
                  <a:lnTo>
                    <a:pt x="42073" y="164222"/>
                  </a:lnTo>
                  <a:lnTo>
                    <a:pt x="63730" y="130932"/>
                  </a:lnTo>
                  <a:lnTo>
                    <a:pt x="89300" y="100543"/>
                  </a:lnTo>
                  <a:lnTo>
                    <a:pt x="118401" y="73510"/>
                  </a:lnTo>
                  <a:lnTo>
                    <a:pt x="150592" y="50242"/>
                  </a:lnTo>
                  <a:lnTo>
                    <a:pt x="185386" y="31092"/>
                  </a:lnTo>
                  <a:lnTo>
                    <a:pt x="222261" y="16345"/>
                  </a:lnTo>
                  <a:lnTo>
                    <a:pt x="260669" y="6222"/>
                  </a:lnTo>
                  <a:lnTo>
                    <a:pt x="300028" y="877"/>
                  </a:lnTo>
                  <a:lnTo>
                    <a:pt x="323849" y="0"/>
                  </a:lnTo>
                  <a:lnTo>
                    <a:pt x="331800" y="97"/>
                  </a:lnTo>
                  <a:lnTo>
                    <a:pt x="371368" y="3505"/>
                  </a:lnTo>
                  <a:lnTo>
                    <a:pt x="410222" y="11730"/>
                  </a:lnTo>
                  <a:lnTo>
                    <a:pt x="447781" y="24651"/>
                  </a:lnTo>
                  <a:lnTo>
                    <a:pt x="483477" y="42073"/>
                  </a:lnTo>
                  <a:lnTo>
                    <a:pt x="516767" y="63730"/>
                  </a:lnTo>
                  <a:lnTo>
                    <a:pt x="547155" y="89300"/>
                  </a:lnTo>
                  <a:lnTo>
                    <a:pt x="574189" y="118401"/>
                  </a:lnTo>
                  <a:lnTo>
                    <a:pt x="597456" y="150592"/>
                  </a:lnTo>
                  <a:lnTo>
                    <a:pt x="616606" y="185386"/>
                  </a:lnTo>
                  <a:lnTo>
                    <a:pt x="631353" y="222261"/>
                  </a:lnTo>
                  <a:lnTo>
                    <a:pt x="641477" y="260669"/>
                  </a:lnTo>
                  <a:lnTo>
                    <a:pt x="646822" y="300028"/>
                  </a:lnTo>
                  <a:lnTo>
                    <a:pt x="647699" y="342899"/>
                  </a:lnTo>
                  <a:lnTo>
                    <a:pt x="647602" y="350850"/>
                  </a:lnTo>
                  <a:lnTo>
                    <a:pt x="644194" y="390418"/>
                  </a:lnTo>
                  <a:lnTo>
                    <a:pt x="635969" y="429272"/>
                  </a:lnTo>
                  <a:lnTo>
                    <a:pt x="623048" y="466831"/>
                  </a:lnTo>
                  <a:lnTo>
                    <a:pt x="605626" y="502527"/>
                  </a:lnTo>
                  <a:lnTo>
                    <a:pt x="583968" y="535817"/>
                  </a:lnTo>
                  <a:lnTo>
                    <a:pt x="558398" y="566206"/>
                  </a:lnTo>
                  <a:lnTo>
                    <a:pt x="529298" y="593239"/>
                  </a:lnTo>
                  <a:lnTo>
                    <a:pt x="497106" y="616507"/>
                  </a:lnTo>
                  <a:lnTo>
                    <a:pt x="462313" y="635657"/>
                  </a:lnTo>
                  <a:lnTo>
                    <a:pt x="425437" y="650403"/>
                  </a:lnTo>
                  <a:lnTo>
                    <a:pt x="387029" y="660527"/>
                  </a:lnTo>
                  <a:lnTo>
                    <a:pt x="347671" y="665872"/>
                  </a:lnTo>
                  <a:lnTo>
                    <a:pt x="323849" y="66674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1625" y="2069306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5">
                  <a:moveTo>
                    <a:pt x="316085" y="300037"/>
                  </a:moveTo>
                  <a:lnTo>
                    <a:pt x="26763" y="300037"/>
                  </a:lnTo>
                  <a:lnTo>
                    <a:pt x="19761" y="299101"/>
                  </a:lnTo>
                  <a:lnTo>
                    <a:pt x="0" y="273122"/>
                  </a:lnTo>
                  <a:lnTo>
                    <a:pt x="934" y="266223"/>
                  </a:lnTo>
                  <a:lnTo>
                    <a:pt x="148319" y="13260"/>
                  </a:lnTo>
                  <a:lnTo>
                    <a:pt x="171424" y="0"/>
                  </a:lnTo>
                  <a:lnTo>
                    <a:pt x="178369" y="913"/>
                  </a:lnTo>
                  <a:lnTo>
                    <a:pt x="237063" y="85724"/>
                  </a:lnTo>
                  <a:lnTo>
                    <a:pt x="162517" y="85724"/>
                  </a:lnTo>
                  <a:lnTo>
                    <a:pt x="155351" y="92891"/>
                  </a:lnTo>
                  <a:lnTo>
                    <a:pt x="155351" y="185715"/>
                  </a:lnTo>
                  <a:lnTo>
                    <a:pt x="162517" y="192881"/>
                  </a:lnTo>
                  <a:lnTo>
                    <a:pt x="299959" y="192881"/>
                  </a:lnTo>
                  <a:lnTo>
                    <a:pt x="312539" y="214312"/>
                  </a:lnTo>
                  <a:lnTo>
                    <a:pt x="168582" y="214312"/>
                  </a:lnTo>
                  <a:lnTo>
                    <a:pt x="149993" y="232901"/>
                  </a:lnTo>
                  <a:lnTo>
                    <a:pt x="149993" y="238585"/>
                  </a:lnTo>
                  <a:lnTo>
                    <a:pt x="168582" y="257174"/>
                  </a:lnTo>
                  <a:lnTo>
                    <a:pt x="337697" y="257174"/>
                  </a:lnTo>
                  <a:lnTo>
                    <a:pt x="339191" y="259719"/>
                  </a:lnTo>
                  <a:lnTo>
                    <a:pt x="341931" y="266223"/>
                  </a:lnTo>
                  <a:lnTo>
                    <a:pt x="342871" y="273122"/>
                  </a:lnTo>
                  <a:lnTo>
                    <a:pt x="341999" y="280034"/>
                  </a:lnTo>
                  <a:lnTo>
                    <a:pt x="339325" y="286575"/>
                  </a:lnTo>
                  <a:lnTo>
                    <a:pt x="335034" y="292182"/>
                  </a:lnTo>
                  <a:lnTo>
                    <a:pt x="329513" y="296420"/>
                  </a:lnTo>
                  <a:lnTo>
                    <a:pt x="323088" y="299101"/>
                  </a:lnTo>
                  <a:lnTo>
                    <a:pt x="316085" y="300037"/>
                  </a:lnTo>
                  <a:close/>
                </a:path>
                <a:path w="342900" h="300355">
                  <a:moveTo>
                    <a:pt x="299959" y="192881"/>
                  </a:moveTo>
                  <a:lnTo>
                    <a:pt x="180332" y="192881"/>
                  </a:lnTo>
                  <a:lnTo>
                    <a:pt x="187498" y="185715"/>
                  </a:lnTo>
                  <a:lnTo>
                    <a:pt x="187498" y="92891"/>
                  </a:lnTo>
                  <a:lnTo>
                    <a:pt x="180332" y="85724"/>
                  </a:lnTo>
                  <a:lnTo>
                    <a:pt x="237063" y="85724"/>
                  </a:lnTo>
                  <a:lnTo>
                    <a:pt x="299959" y="192881"/>
                  </a:lnTo>
                  <a:close/>
                </a:path>
                <a:path w="342900" h="300355">
                  <a:moveTo>
                    <a:pt x="337697" y="257174"/>
                  </a:moveTo>
                  <a:lnTo>
                    <a:pt x="174266" y="257174"/>
                  </a:lnTo>
                  <a:lnTo>
                    <a:pt x="177000" y="256631"/>
                  </a:lnTo>
                  <a:lnTo>
                    <a:pt x="182251" y="254456"/>
                  </a:lnTo>
                  <a:lnTo>
                    <a:pt x="192856" y="238585"/>
                  </a:lnTo>
                  <a:lnTo>
                    <a:pt x="192856" y="232901"/>
                  </a:lnTo>
                  <a:lnTo>
                    <a:pt x="174266" y="214312"/>
                  </a:lnTo>
                  <a:lnTo>
                    <a:pt x="312539" y="214312"/>
                  </a:lnTo>
                  <a:lnTo>
                    <a:pt x="337697" y="257174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82800" y="1648079"/>
            <a:ext cx="4496435" cy="9271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700" b="1" dirty="0">
                <a:solidFill>
                  <a:srgbClr val="EF4444"/>
                </a:solidFill>
                <a:latin typeface="Poppins"/>
                <a:cs typeface="Poppins"/>
              </a:rPr>
              <a:t>$3.8</a:t>
            </a:r>
            <a:r>
              <a:rPr sz="2700" b="1" spc="-204" dirty="0">
                <a:solidFill>
                  <a:srgbClr val="EF4444"/>
                </a:solidFill>
                <a:latin typeface="Poppins"/>
                <a:cs typeface="Poppins"/>
              </a:rPr>
              <a:t> </a:t>
            </a:r>
            <a:r>
              <a:rPr sz="2700" b="1" spc="-75" dirty="0">
                <a:solidFill>
                  <a:srgbClr val="EF4444"/>
                </a:solidFill>
                <a:latin typeface="Poppins"/>
                <a:cs typeface="Poppins"/>
              </a:rPr>
              <a:t>Billion</a:t>
            </a:r>
            <a:r>
              <a:rPr sz="2700" b="1" spc="-305" dirty="0">
                <a:solidFill>
                  <a:srgbClr val="EF4444"/>
                </a:solidFill>
                <a:latin typeface="Poppins"/>
                <a:cs typeface="Poppins"/>
              </a:rPr>
              <a:t> </a:t>
            </a:r>
            <a:r>
              <a:rPr sz="2250" b="1" spc="-40" dirty="0">
                <a:solidFill>
                  <a:srgbClr val="FFFFFF"/>
                </a:solidFill>
                <a:latin typeface="Poppins"/>
                <a:cs typeface="Poppins"/>
              </a:rPr>
              <a:t>lost</a:t>
            </a:r>
            <a:r>
              <a:rPr sz="2250" b="1" spc="-17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2250" b="1" spc="-70" dirty="0">
                <a:solidFill>
                  <a:srgbClr val="FFFFFF"/>
                </a:solidFill>
                <a:latin typeface="Poppins"/>
                <a:cs typeface="Poppins"/>
              </a:rPr>
              <a:t>in</a:t>
            </a:r>
            <a:r>
              <a:rPr sz="2250" b="1" spc="-17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2250" b="1" spc="-10" dirty="0">
                <a:solidFill>
                  <a:srgbClr val="FFFFFF"/>
                </a:solidFill>
                <a:latin typeface="Poppins"/>
                <a:cs typeface="Poppins"/>
              </a:rPr>
              <a:t>2022</a:t>
            </a:r>
            <a:r>
              <a:rPr sz="2250" b="1" spc="-17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2250" b="1" spc="-20" dirty="0">
                <a:solidFill>
                  <a:srgbClr val="FFFFFF"/>
                </a:solidFill>
                <a:latin typeface="Poppins"/>
                <a:cs typeface="Poppins"/>
              </a:rPr>
              <a:t>alone</a:t>
            </a:r>
            <a:endParaRPr sz="225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500" dirty="0">
                <a:solidFill>
                  <a:srgbClr val="D0D5DA"/>
                </a:solidFill>
                <a:latin typeface="Poppins"/>
                <a:cs typeface="Poppins"/>
              </a:rPr>
              <a:t>due</a:t>
            </a:r>
            <a:r>
              <a:rPr sz="15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5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5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Poppins"/>
                <a:cs typeface="Poppins"/>
              </a:rPr>
              <a:t>contract</a:t>
            </a:r>
            <a:r>
              <a:rPr sz="15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D0D5DA"/>
                </a:solidFill>
                <a:latin typeface="Poppins"/>
                <a:cs typeface="Poppins"/>
              </a:rPr>
              <a:t>hacks</a:t>
            </a:r>
            <a:r>
              <a:rPr sz="15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spc="80" dirty="0">
                <a:solidFill>
                  <a:srgbClr val="D0D5DA"/>
                </a:solidFill>
                <a:latin typeface="Poppins"/>
                <a:cs typeface="Poppins"/>
              </a:rPr>
              <a:t>&amp;</a:t>
            </a:r>
            <a:r>
              <a:rPr sz="15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500" spc="-10" dirty="0">
                <a:solidFill>
                  <a:srgbClr val="D0D5DA"/>
                </a:solidFill>
                <a:latin typeface="Poppins"/>
                <a:cs typeface="Poppins"/>
              </a:rPr>
              <a:t>vulnerabilities</a:t>
            </a:r>
            <a:endParaRPr sz="1500">
              <a:latin typeface="Poppins"/>
              <a:cs typeface="Poppi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4399" y="3276599"/>
            <a:ext cx="3305175" cy="1752600"/>
            <a:chOff x="914399" y="3276599"/>
            <a:chExt cx="3305175" cy="1752600"/>
          </a:xfrm>
        </p:grpSpPr>
        <p:sp>
          <p:nvSpPr>
            <p:cNvPr id="18" name="object 18"/>
            <p:cNvSpPr/>
            <p:nvPr/>
          </p:nvSpPr>
          <p:spPr>
            <a:xfrm>
              <a:off x="933449" y="3276599"/>
              <a:ext cx="3286125" cy="1752600"/>
            </a:xfrm>
            <a:custGeom>
              <a:avLst/>
              <a:gdLst/>
              <a:ahLst/>
              <a:cxnLst/>
              <a:rect l="l" t="t" r="r" b="b"/>
              <a:pathLst>
                <a:path w="3286125" h="1752600">
                  <a:moveTo>
                    <a:pt x="3214928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6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214928" y="0"/>
                  </a:lnTo>
                  <a:lnTo>
                    <a:pt x="3256418" y="15621"/>
                  </a:lnTo>
                  <a:lnTo>
                    <a:pt x="3282238" y="51661"/>
                  </a:lnTo>
                  <a:lnTo>
                    <a:pt x="3286124" y="71196"/>
                  </a:lnTo>
                  <a:lnTo>
                    <a:pt x="3286124" y="1681403"/>
                  </a:lnTo>
                  <a:lnTo>
                    <a:pt x="3270502" y="1722894"/>
                  </a:lnTo>
                  <a:lnTo>
                    <a:pt x="3234461" y="1748713"/>
                  </a:lnTo>
                  <a:lnTo>
                    <a:pt x="3219883" y="1752111"/>
                  </a:lnTo>
                  <a:lnTo>
                    <a:pt x="3214928" y="1752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399" y="32768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4"/>
                  </a:lnTo>
                  <a:lnTo>
                    <a:pt x="66287" y="1750387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1099" y="3505199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1005" y="466724"/>
                  </a:moveTo>
                  <a:lnTo>
                    <a:pt x="225719" y="466724"/>
                  </a:lnTo>
                  <a:lnTo>
                    <a:pt x="218095" y="466349"/>
                  </a:lnTo>
                  <a:lnTo>
                    <a:pt x="180339" y="460749"/>
                  </a:lnTo>
                  <a:lnTo>
                    <a:pt x="136997" y="446036"/>
                  </a:lnTo>
                  <a:lnTo>
                    <a:pt x="97358" y="423149"/>
                  </a:lnTo>
                  <a:lnTo>
                    <a:pt x="62945" y="392969"/>
                  </a:lnTo>
                  <a:lnTo>
                    <a:pt x="35082" y="356656"/>
                  </a:lnTo>
                  <a:lnTo>
                    <a:pt x="14838" y="315604"/>
                  </a:lnTo>
                  <a:lnTo>
                    <a:pt x="2992" y="271392"/>
                  </a:lnTo>
                  <a:lnTo>
                    <a:pt x="0" y="241005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6"/>
                  </a:lnTo>
                  <a:lnTo>
                    <a:pt x="43574" y="97357"/>
                  </a:lnTo>
                  <a:lnTo>
                    <a:pt x="73754" y="62945"/>
                  </a:lnTo>
                  <a:lnTo>
                    <a:pt x="110067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4"/>
                  </a:lnTo>
                  <a:lnTo>
                    <a:pt x="329727" y="20688"/>
                  </a:lnTo>
                  <a:lnTo>
                    <a:pt x="369366" y="43574"/>
                  </a:lnTo>
                  <a:lnTo>
                    <a:pt x="403778" y="73754"/>
                  </a:lnTo>
                  <a:lnTo>
                    <a:pt x="431642" y="110067"/>
                  </a:lnTo>
                  <a:lnTo>
                    <a:pt x="451886" y="151119"/>
                  </a:lnTo>
                  <a:lnTo>
                    <a:pt x="463732" y="195331"/>
                  </a:lnTo>
                  <a:lnTo>
                    <a:pt x="466724" y="225719"/>
                  </a:lnTo>
                  <a:lnTo>
                    <a:pt x="466724" y="233362"/>
                  </a:lnTo>
                  <a:lnTo>
                    <a:pt x="466724" y="241005"/>
                  </a:lnTo>
                  <a:lnTo>
                    <a:pt x="460749" y="286384"/>
                  </a:lnTo>
                  <a:lnTo>
                    <a:pt x="446036" y="329726"/>
                  </a:lnTo>
                  <a:lnTo>
                    <a:pt x="423149" y="369365"/>
                  </a:lnTo>
                  <a:lnTo>
                    <a:pt x="392970" y="403778"/>
                  </a:lnTo>
                  <a:lnTo>
                    <a:pt x="356656" y="431641"/>
                  </a:lnTo>
                  <a:lnTo>
                    <a:pt x="315605" y="451885"/>
                  </a:lnTo>
                  <a:lnTo>
                    <a:pt x="271393" y="463731"/>
                  </a:lnTo>
                  <a:lnTo>
                    <a:pt x="248630" y="466349"/>
                  </a:lnTo>
                  <a:lnTo>
                    <a:pt x="241005" y="466724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4246" y="3618123"/>
              <a:ext cx="240431" cy="19325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87525" y="3463925"/>
            <a:ext cx="2165350" cy="131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0534">
              <a:lnSpc>
                <a:spcPct val="116700"/>
              </a:lnSpc>
              <a:spcBef>
                <a:spcPts val="100"/>
              </a:spcBef>
            </a:pPr>
            <a:r>
              <a:rPr sz="1500" b="1" spc="11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15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9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5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rebuchet MS"/>
                <a:cs typeface="Trebuchet MS"/>
              </a:rPr>
              <a:t>Error- Profie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contracts require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specialized</a:t>
            </a:r>
            <a:r>
              <a:rPr sz="1200" spc="-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knowledge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and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are</a:t>
            </a:r>
            <a:r>
              <a:rPr sz="1200" spc="-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difficult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200" spc="-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write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securely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8174" y="3276599"/>
            <a:ext cx="3295650" cy="1752600"/>
            <a:chOff x="4448174" y="3276599"/>
            <a:chExt cx="3295650" cy="1752600"/>
          </a:xfrm>
        </p:grpSpPr>
        <p:sp>
          <p:nvSpPr>
            <p:cNvPr id="24" name="object 24"/>
            <p:cNvSpPr/>
            <p:nvPr/>
          </p:nvSpPr>
          <p:spPr>
            <a:xfrm>
              <a:off x="4467224" y="3276599"/>
              <a:ext cx="3276600" cy="1752600"/>
            </a:xfrm>
            <a:custGeom>
              <a:avLst/>
              <a:gdLst/>
              <a:ahLst/>
              <a:cxnLst/>
              <a:rect l="l" t="t" r="r" b="b"/>
              <a:pathLst>
                <a:path w="3276600" h="1752600">
                  <a:moveTo>
                    <a:pt x="3205402" y="1752599"/>
                  </a:moveTo>
                  <a:lnTo>
                    <a:pt x="53397" y="1752599"/>
                  </a:lnTo>
                  <a:lnTo>
                    <a:pt x="49680" y="1752111"/>
                  </a:lnTo>
                  <a:lnTo>
                    <a:pt x="14085" y="1726743"/>
                  </a:lnTo>
                  <a:lnTo>
                    <a:pt x="365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205402" y="0"/>
                  </a:lnTo>
                  <a:lnTo>
                    <a:pt x="3246894" y="15621"/>
                  </a:lnTo>
                  <a:lnTo>
                    <a:pt x="3272713" y="51661"/>
                  </a:lnTo>
                  <a:lnTo>
                    <a:pt x="3276600" y="71196"/>
                  </a:lnTo>
                  <a:lnTo>
                    <a:pt x="3276600" y="1681403"/>
                  </a:lnTo>
                  <a:lnTo>
                    <a:pt x="3260977" y="1722894"/>
                  </a:lnTo>
                  <a:lnTo>
                    <a:pt x="3224937" y="1748713"/>
                  </a:lnTo>
                  <a:lnTo>
                    <a:pt x="3210358" y="1752111"/>
                  </a:lnTo>
                  <a:lnTo>
                    <a:pt x="3205402" y="1752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8174" y="32768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5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4" y="1718464"/>
                  </a:lnTo>
                  <a:lnTo>
                    <a:pt x="66287" y="1750387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3490" y="3619499"/>
              <a:ext cx="109500" cy="1904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198962" y="3502025"/>
            <a:ext cx="210947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b="1" spc="10" dirty="0">
                <a:solidFill>
                  <a:srgbClr val="FFFFFF"/>
                </a:solidFill>
                <a:latin typeface="Trebuchet MS"/>
                <a:cs typeface="Trebuchet MS"/>
              </a:rPr>
              <a:t>Expensive</a:t>
            </a:r>
            <a:r>
              <a:rPr sz="15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Audits</a:t>
            </a:r>
            <a:endParaRPr sz="1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Professional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audits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cost</a:t>
            </a:r>
            <a:endParaRPr sz="1200" dirty="0">
              <a:latin typeface="Poppins"/>
              <a:cs typeface="Poppins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$10,000+</a:t>
            </a:r>
            <a:r>
              <a:rPr sz="1200" spc="7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and</a:t>
            </a:r>
            <a:r>
              <a:rPr sz="1200" spc="7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take</a:t>
            </a:r>
            <a:r>
              <a:rPr sz="1200" spc="7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weeks</a:t>
            </a:r>
            <a:r>
              <a:rPr sz="1200" spc="7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to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complete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972424" y="3276599"/>
            <a:ext cx="3305175" cy="1752600"/>
            <a:chOff x="7972424" y="3276599"/>
            <a:chExt cx="3305175" cy="1752600"/>
          </a:xfrm>
        </p:grpSpPr>
        <p:sp>
          <p:nvSpPr>
            <p:cNvPr id="29" name="object 29"/>
            <p:cNvSpPr/>
            <p:nvPr/>
          </p:nvSpPr>
          <p:spPr>
            <a:xfrm>
              <a:off x="7991474" y="3276599"/>
              <a:ext cx="3286125" cy="1752600"/>
            </a:xfrm>
            <a:custGeom>
              <a:avLst/>
              <a:gdLst/>
              <a:ahLst/>
              <a:cxnLst/>
              <a:rect l="l" t="t" r="r" b="b"/>
              <a:pathLst>
                <a:path w="3286125" h="1752600">
                  <a:moveTo>
                    <a:pt x="3214928" y="1752599"/>
                  </a:moveTo>
                  <a:lnTo>
                    <a:pt x="53397" y="1752599"/>
                  </a:lnTo>
                  <a:lnTo>
                    <a:pt x="49681" y="1752111"/>
                  </a:lnTo>
                  <a:lnTo>
                    <a:pt x="14085" y="1726743"/>
                  </a:lnTo>
                  <a:lnTo>
                    <a:pt x="365" y="1686358"/>
                  </a:lnTo>
                  <a:lnTo>
                    <a:pt x="0" y="1681403"/>
                  </a:lnTo>
                  <a:lnTo>
                    <a:pt x="0" y="1676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214928" y="0"/>
                  </a:lnTo>
                  <a:lnTo>
                    <a:pt x="3256416" y="15621"/>
                  </a:lnTo>
                  <a:lnTo>
                    <a:pt x="3282238" y="51661"/>
                  </a:lnTo>
                  <a:lnTo>
                    <a:pt x="3286124" y="71196"/>
                  </a:lnTo>
                  <a:lnTo>
                    <a:pt x="3286124" y="1681403"/>
                  </a:lnTo>
                  <a:lnTo>
                    <a:pt x="3270501" y="1722894"/>
                  </a:lnTo>
                  <a:lnTo>
                    <a:pt x="3234462" y="1748713"/>
                  </a:lnTo>
                  <a:lnTo>
                    <a:pt x="3219882" y="1752111"/>
                  </a:lnTo>
                  <a:lnTo>
                    <a:pt x="3214928" y="1752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72424" y="3276877"/>
              <a:ext cx="70485" cy="1752600"/>
            </a:xfrm>
            <a:custGeom>
              <a:avLst/>
              <a:gdLst/>
              <a:ahLst/>
              <a:cxnLst/>
              <a:rect l="l" t="t" r="r" b="b"/>
              <a:pathLst>
                <a:path w="70484" h="1752600">
                  <a:moveTo>
                    <a:pt x="70450" y="1752044"/>
                  </a:moveTo>
                  <a:lnTo>
                    <a:pt x="33857" y="1739491"/>
                  </a:lnTo>
                  <a:lnTo>
                    <a:pt x="5800" y="1705282"/>
                  </a:lnTo>
                  <a:lnTo>
                    <a:pt x="0" y="1676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676122"/>
                  </a:lnTo>
                  <a:lnTo>
                    <a:pt x="44515" y="1718464"/>
                  </a:lnTo>
                  <a:lnTo>
                    <a:pt x="66287" y="1750387"/>
                  </a:lnTo>
                  <a:lnTo>
                    <a:pt x="70450" y="1752044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39124" y="3505199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1005" y="466724"/>
                  </a:moveTo>
                  <a:lnTo>
                    <a:pt x="225719" y="466724"/>
                  </a:lnTo>
                  <a:lnTo>
                    <a:pt x="218094" y="466349"/>
                  </a:lnTo>
                  <a:lnTo>
                    <a:pt x="180339" y="460749"/>
                  </a:lnTo>
                  <a:lnTo>
                    <a:pt x="136996" y="446036"/>
                  </a:lnTo>
                  <a:lnTo>
                    <a:pt x="97356" y="423149"/>
                  </a:lnTo>
                  <a:lnTo>
                    <a:pt x="62946" y="392969"/>
                  </a:lnTo>
                  <a:lnTo>
                    <a:pt x="35081" y="356656"/>
                  </a:lnTo>
                  <a:lnTo>
                    <a:pt x="14838" y="315604"/>
                  </a:lnTo>
                  <a:lnTo>
                    <a:pt x="2992" y="271392"/>
                  </a:lnTo>
                  <a:lnTo>
                    <a:pt x="0" y="241005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7" y="136996"/>
                  </a:lnTo>
                  <a:lnTo>
                    <a:pt x="43574" y="97357"/>
                  </a:lnTo>
                  <a:lnTo>
                    <a:pt x="73754" y="62945"/>
                  </a:lnTo>
                  <a:lnTo>
                    <a:pt x="110066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4" y="5974"/>
                  </a:lnTo>
                  <a:lnTo>
                    <a:pt x="329726" y="20688"/>
                  </a:lnTo>
                  <a:lnTo>
                    <a:pt x="369366" y="43574"/>
                  </a:lnTo>
                  <a:lnTo>
                    <a:pt x="403779" y="73754"/>
                  </a:lnTo>
                  <a:lnTo>
                    <a:pt x="431642" y="110067"/>
                  </a:lnTo>
                  <a:lnTo>
                    <a:pt x="451885" y="151119"/>
                  </a:lnTo>
                  <a:lnTo>
                    <a:pt x="463732" y="195331"/>
                  </a:lnTo>
                  <a:lnTo>
                    <a:pt x="466725" y="225719"/>
                  </a:lnTo>
                  <a:lnTo>
                    <a:pt x="466724" y="233362"/>
                  </a:lnTo>
                  <a:lnTo>
                    <a:pt x="466725" y="241005"/>
                  </a:lnTo>
                  <a:lnTo>
                    <a:pt x="460749" y="286384"/>
                  </a:lnTo>
                  <a:lnTo>
                    <a:pt x="446036" y="329726"/>
                  </a:lnTo>
                  <a:lnTo>
                    <a:pt x="423150" y="369365"/>
                  </a:lnTo>
                  <a:lnTo>
                    <a:pt x="392970" y="403778"/>
                  </a:lnTo>
                  <a:lnTo>
                    <a:pt x="356656" y="431641"/>
                  </a:lnTo>
                  <a:lnTo>
                    <a:pt x="315605" y="451885"/>
                  </a:lnTo>
                  <a:lnTo>
                    <a:pt x="271393" y="463731"/>
                  </a:lnTo>
                  <a:lnTo>
                    <a:pt x="248630" y="466349"/>
                  </a:lnTo>
                  <a:lnTo>
                    <a:pt x="241005" y="466724"/>
                  </a:lnTo>
                  <a:close/>
                </a:path>
              </a:pathLst>
            </a:custGeom>
            <a:solidFill>
              <a:srgbClr val="D97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3424" y="3619499"/>
              <a:ext cx="238124" cy="19076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848675" y="3502025"/>
            <a:ext cx="212661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dirty="0">
                <a:solidFill>
                  <a:schemeClr val="bg1"/>
                </a:solidFill>
                <a:latin typeface="Trebuchet MS"/>
                <a:cs typeface="Trebuchet MS"/>
              </a:rPr>
              <a:t>Security Issues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Limited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pool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of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security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experts</a:t>
            </a:r>
            <a:r>
              <a:rPr sz="1200" spc="-6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creates</a:t>
            </a:r>
            <a:r>
              <a:rPr sz="1200" spc="-6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bottlenecks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in</a:t>
            </a:r>
            <a:r>
              <a:rPr sz="12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development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30300" y="5473700"/>
            <a:ext cx="2720340" cy="732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FFFFFF"/>
                </a:solidFill>
                <a:latin typeface="Trebuchet MS"/>
                <a:cs typeface="Trebuchet MS"/>
              </a:rPr>
              <a:t>Shared</a:t>
            </a:r>
            <a:r>
              <a:rPr lang="en-IN" b="1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Poifit</a:t>
            </a:r>
            <a:endParaRPr sz="1800" dirty="0">
              <a:latin typeface="Trebuchet MS"/>
              <a:cs typeface="Trebuchet MS"/>
            </a:endParaRPr>
          </a:p>
          <a:p>
            <a:pPr marL="393065">
              <a:lnSpc>
                <a:spcPct val="100000"/>
              </a:lnSpc>
              <a:spcBef>
                <a:spcPts val="1965"/>
              </a:spcBef>
              <a:tabLst>
                <a:tab pos="1738630" algn="l"/>
              </a:tabLst>
            </a:pPr>
            <a:r>
              <a:rPr sz="1200" spc="-10" dirty="0">
                <a:solidFill>
                  <a:srgbClr val="BEDAFE"/>
                </a:solidFill>
                <a:latin typeface="Poppins"/>
                <a:cs typeface="Poppins"/>
              </a:rPr>
              <a:t>Startups</a:t>
            </a:r>
            <a:r>
              <a:rPr sz="1200" dirty="0">
                <a:solidFill>
                  <a:srgbClr val="BEDAFE"/>
                </a:solidFill>
                <a:latin typeface="Poppins"/>
                <a:cs typeface="Poppins"/>
              </a:rPr>
              <a:t>	</a:t>
            </a:r>
            <a:r>
              <a:rPr sz="1200" dirty="0">
                <a:solidFill>
                  <a:srgbClr val="DDD5FE"/>
                </a:solidFill>
                <a:latin typeface="Poppins"/>
                <a:cs typeface="Poppins"/>
              </a:rPr>
              <a:t>NFT</a:t>
            </a:r>
            <a:r>
              <a:rPr sz="1200" spc="25" dirty="0">
                <a:solidFill>
                  <a:srgbClr val="DDD5FE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DD5FE"/>
                </a:solidFill>
                <a:latin typeface="Poppins"/>
                <a:cs typeface="Poppins"/>
              </a:rPr>
              <a:t>Creators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295775" y="5905499"/>
            <a:ext cx="6067425" cy="495300"/>
            <a:chOff x="4295775" y="5905499"/>
            <a:chExt cx="6067425" cy="495300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5775" y="6038849"/>
              <a:ext cx="190499" cy="1523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81649" y="5905499"/>
              <a:ext cx="4781550" cy="495300"/>
            </a:xfrm>
            <a:custGeom>
              <a:avLst/>
              <a:gdLst/>
              <a:ahLst/>
              <a:cxnLst/>
              <a:rect l="l" t="t" r="r" b="b"/>
              <a:pathLst>
                <a:path w="4781550" h="495300">
                  <a:moveTo>
                    <a:pt x="4710353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5" y="479677"/>
                  </a:lnTo>
                  <a:lnTo>
                    <a:pt x="3885" y="443636"/>
                  </a:lnTo>
                  <a:lnTo>
                    <a:pt x="0" y="424103"/>
                  </a:lnTo>
                  <a:lnTo>
                    <a:pt x="0" y="419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10353" y="0"/>
                  </a:lnTo>
                  <a:lnTo>
                    <a:pt x="4751842" y="15621"/>
                  </a:lnTo>
                  <a:lnTo>
                    <a:pt x="4777663" y="51661"/>
                  </a:lnTo>
                  <a:lnTo>
                    <a:pt x="4781549" y="71196"/>
                  </a:lnTo>
                  <a:lnTo>
                    <a:pt x="4781549" y="424103"/>
                  </a:lnTo>
                  <a:lnTo>
                    <a:pt x="4765926" y="465594"/>
                  </a:lnTo>
                  <a:lnTo>
                    <a:pt x="4729887" y="491412"/>
                  </a:lnTo>
                  <a:lnTo>
                    <a:pt x="4715307" y="494811"/>
                  </a:lnTo>
                  <a:lnTo>
                    <a:pt x="4710353" y="495299"/>
                  </a:lnTo>
                  <a:close/>
                </a:path>
              </a:pathLst>
            </a:custGeom>
            <a:solidFill>
              <a:srgbClr val="37405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549030" y="5997574"/>
            <a:ext cx="4356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chemeClr val="bg1"/>
                </a:solidFill>
                <a:latin typeface="Poppins"/>
                <a:cs typeface="Poppins"/>
              </a:rPr>
              <a:t>DAOs</a:t>
            </a:r>
            <a:endParaRPr sz="1200" dirty="0">
              <a:solidFill>
                <a:schemeClr val="bg1"/>
              </a:solidFill>
              <a:latin typeface="Poppins"/>
              <a:cs typeface="Poppi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63703" y="6035674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CA2AF"/>
                </a:solidFill>
                <a:latin typeface="Liberation Sans"/>
                <a:cs typeface="Liberation Sans"/>
              </a:rPr>
              <a:t>→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97103" y="6016624"/>
            <a:ext cx="43510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Want</a:t>
            </a:r>
            <a:r>
              <a:rPr sz="1500" spc="-3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secure</a:t>
            </a:r>
            <a:r>
              <a:rPr sz="1500" spc="-3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contracts</a:t>
            </a:r>
            <a:r>
              <a:rPr sz="1500" spc="-25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but</a:t>
            </a:r>
            <a:r>
              <a:rPr sz="1500" spc="-3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can't</a:t>
            </a:r>
            <a:r>
              <a:rPr sz="1500" spc="-3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dirty="0">
                <a:solidFill>
                  <a:srgbClr val="FFFFFF"/>
                </a:solidFill>
                <a:latin typeface="Poppins"/>
                <a:cs typeface="Poppins"/>
              </a:rPr>
              <a:t>afford</a:t>
            </a:r>
            <a:r>
              <a:rPr sz="1500" spc="-25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Poppins"/>
                <a:cs typeface="Poppins"/>
              </a:rPr>
              <a:t>audits</a:t>
            </a:r>
            <a:endParaRPr sz="150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96573" y="5629322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80" dirty="0">
                <a:uFill>
                  <a:solidFill>
                    <a:srgbClr val="6266F1"/>
                  </a:solidFill>
                </a:uFill>
              </a:rPr>
              <a:t>Solut</a:t>
            </a:r>
            <a:r>
              <a:rPr u="none" spc="-80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1466164"/>
            <a:ext cx="61271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5" dirty="0">
                <a:solidFill>
                  <a:srgbClr val="BEDAFE"/>
                </a:solidFill>
                <a:latin typeface="Lucida Sans Unicode"/>
                <a:cs typeface="Lucida Sans Unicode"/>
              </a:rPr>
              <a:t>"From</a:t>
            </a:r>
            <a:r>
              <a:rPr sz="1850" i="1" spc="-75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spc="-10" dirty="0">
                <a:solidFill>
                  <a:srgbClr val="BEDAFE"/>
                </a:solidFill>
                <a:latin typeface="Lucida Sans Unicode"/>
                <a:cs typeface="Lucida Sans Unicode"/>
              </a:rPr>
              <a:t>English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dirty="0">
                <a:solidFill>
                  <a:srgbClr val="BEDAFE"/>
                </a:solidFill>
                <a:latin typeface="Lucida Sans Unicode"/>
                <a:cs typeface="Lucida Sans Unicode"/>
              </a:rPr>
              <a:t>to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spc="50" dirty="0">
                <a:solidFill>
                  <a:srgbClr val="BEDAFE"/>
                </a:solidFill>
                <a:latin typeface="Lucida Sans Unicode"/>
                <a:cs typeface="Lucida Sans Unicode"/>
              </a:rPr>
              <a:t>Secure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spc="60" dirty="0">
                <a:solidFill>
                  <a:srgbClr val="BEDAFE"/>
                </a:solidFill>
                <a:latin typeface="Lucida Sans Unicode"/>
                <a:cs typeface="Lucida Sans Unicode"/>
              </a:rPr>
              <a:t>Smart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dirty="0">
                <a:solidFill>
                  <a:srgbClr val="BEDAFE"/>
                </a:solidFill>
                <a:latin typeface="Lucida Sans Unicode"/>
                <a:cs typeface="Lucida Sans Unicode"/>
              </a:rPr>
              <a:t>Contracts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spc="-210" dirty="0">
                <a:solidFill>
                  <a:srgbClr val="BEDAFE"/>
                </a:solidFill>
                <a:latin typeface="Lucida Sans Unicode"/>
                <a:cs typeface="Lucida Sans Unicode"/>
              </a:rPr>
              <a:t>—</a:t>
            </a:r>
            <a:r>
              <a:rPr sz="1850" i="1" spc="-7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850" i="1" spc="-10" dirty="0">
                <a:solidFill>
                  <a:srgbClr val="BEDAFE"/>
                </a:solidFill>
                <a:latin typeface="Lucida Sans Unicode"/>
                <a:cs typeface="Lucida Sans Unicode"/>
              </a:rPr>
              <a:t>Instantly."</a:t>
            </a:r>
            <a:endParaRPr sz="185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399" y="2171699"/>
            <a:ext cx="5029200" cy="1485900"/>
            <a:chOff x="914399" y="2171699"/>
            <a:chExt cx="5029200" cy="1485900"/>
          </a:xfrm>
        </p:grpSpPr>
        <p:sp>
          <p:nvSpPr>
            <p:cNvPr id="6" name="object 6"/>
            <p:cNvSpPr/>
            <p:nvPr/>
          </p:nvSpPr>
          <p:spPr>
            <a:xfrm>
              <a:off x="933449" y="2171699"/>
              <a:ext cx="5010150" cy="1485900"/>
            </a:xfrm>
            <a:custGeom>
              <a:avLst/>
              <a:gdLst/>
              <a:ahLst/>
              <a:cxnLst/>
              <a:rect l="l" t="t" r="r" b="b"/>
              <a:pathLst>
                <a:path w="5010150" h="1485900">
                  <a:moveTo>
                    <a:pt x="4938952" y="1485899"/>
                  </a:moveTo>
                  <a:lnTo>
                    <a:pt x="53397" y="1485899"/>
                  </a:lnTo>
                  <a:lnTo>
                    <a:pt x="49680" y="1485411"/>
                  </a:lnTo>
                  <a:lnTo>
                    <a:pt x="14085" y="1460043"/>
                  </a:lnTo>
                  <a:lnTo>
                    <a:pt x="366" y="1419658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3" y="15621"/>
                  </a:lnTo>
                  <a:lnTo>
                    <a:pt x="5006263" y="51661"/>
                  </a:lnTo>
                  <a:lnTo>
                    <a:pt x="5010149" y="71196"/>
                  </a:lnTo>
                  <a:lnTo>
                    <a:pt x="5010149" y="1414703"/>
                  </a:lnTo>
                  <a:lnTo>
                    <a:pt x="4994527" y="1456193"/>
                  </a:lnTo>
                  <a:lnTo>
                    <a:pt x="4958487" y="1482013"/>
                  </a:lnTo>
                  <a:lnTo>
                    <a:pt x="4943907" y="1485411"/>
                  </a:lnTo>
                  <a:lnTo>
                    <a:pt x="4938952" y="1485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" y="2171977"/>
              <a:ext cx="70485" cy="1485900"/>
            </a:xfrm>
            <a:custGeom>
              <a:avLst/>
              <a:gdLst/>
              <a:ahLst/>
              <a:cxnLst/>
              <a:rect l="l" t="t" r="r" b="b"/>
              <a:pathLst>
                <a:path w="70484" h="1485900">
                  <a:moveTo>
                    <a:pt x="70450" y="1485344"/>
                  </a:moveTo>
                  <a:lnTo>
                    <a:pt x="33857" y="1472791"/>
                  </a:lnTo>
                  <a:lnTo>
                    <a:pt x="5800" y="1438582"/>
                  </a:lnTo>
                  <a:lnTo>
                    <a:pt x="0" y="1409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09422"/>
                  </a:lnTo>
                  <a:lnTo>
                    <a:pt x="44515" y="1451764"/>
                  </a:lnTo>
                  <a:lnTo>
                    <a:pt x="66287" y="1483688"/>
                  </a:lnTo>
                  <a:lnTo>
                    <a:pt x="70450" y="14853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1099" y="2400299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1005" y="466724"/>
                  </a:moveTo>
                  <a:lnTo>
                    <a:pt x="225719" y="466724"/>
                  </a:lnTo>
                  <a:lnTo>
                    <a:pt x="218095" y="466350"/>
                  </a:lnTo>
                  <a:lnTo>
                    <a:pt x="180339" y="460749"/>
                  </a:lnTo>
                  <a:lnTo>
                    <a:pt x="136997" y="446036"/>
                  </a:lnTo>
                  <a:lnTo>
                    <a:pt x="97358" y="423149"/>
                  </a:lnTo>
                  <a:lnTo>
                    <a:pt x="62945" y="392969"/>
                  </a:lnTo>
                  <a:lnTo>
                    <a:pt x="35082" y="356656"/>
                  </a:lnTo>
                  <a:lnTo>
                    <a:pt x="14838" y="315604"/>
                  </a:lnTo>
                  <a:lnTo>
                    <a:pt x="2992" y="271393"/>
                  </a:lnTo>
                  <a:lnTo>
                    <a:pt x="0" y="241005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6"/>
                  </a:lnTo>
                  <a:lnTo>
                    <a:pt x="43574" y="97358"/>
                  </a:lnTo>
                  <a:lnTo>
                    <a:pt x="73754" y="62945"/>
                  </a:lnTo>
                  <a:lnTo>
                    <a:pt x="110067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4"/>
                  </a:lnTo>
                  <a:lnTo>
                    <a:pt x="329727" y="20688"/>
                  </a:lnTo>
                  <a:lnTo>
                    <a:pt x="369366" y="43574"/>
                  </a:lnTo>
                  <a:lnTo>
                    <a:pt x="403778" y="73754"/>
                  </a:lnTo>
                  <a:lnTo>
                    <a:pt x="431642" y="110067"/>
                  </a:lnTo>
                  <a:lnTo>
                    <a:pt x="451886" y="151119"/>
                  </a:lnTo>
                  <a:lnTo>
                    <a:pt x="463732" y="195331"/>
                  </a:lnTo>
                  <a:lnTo>
                    <a:pt x="466724" y="225719"/>
                  </a:lnTo>
                  <a:lnTo>
                    <a:pt x="466724" y="233362"/>
                  </a:lnTo>
                  <a:lnTo>
                    <a:pt x="466724" y="241005"/>
                  </a:lnTo>
                  <a:lnTo>
                    <a:pt x="460749" y="286384"/>
                  </a:lnTo>
                  <a:lnTo>
                    <a:pt x="446036" y="329727"/>
                  </a:lnTo>
                  <a:lnTo>
                    <a:pt x="423149" y="369366"/>
                  </a:lnTo>
                  <a:lnTo>
                    <a:pt x="392970" y="403778"/>
                  </a:lnTo>
                  <a:lnTo>
                    <a:pt x="356656" y="431642"/>
                  </a:lnTo>
                  <a:lnTo>
                    <a:pt x="315605" y="451885"/>
                  </a:lnTo>
                  <a:lnTo>
                    <a:pt x="271393" y="463731"/>
                  </a:lnTo>
                  <a:lnTo>
                    <a:pt x="248630" y="466350"/>
                  </a:lnTo>
                  <a:lnTo>
                    <a:pt x="241005" y="46672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2514599"/>
              <a:ext cx="238124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87525" y="2397125"/>
            <a:ext cx="3782695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b="1" spc="150" dirty="0">
                <a:solidFill>
                  <a:srgbClr val="FFFFFF"/>
                </a:solidFill>
                <a:latin typeface="Trebuchet MS"/>
                <a:cs typeface="Trebuchet MS"/>
              </a:rPr>
              <a:t>AI-</a:t>
            </a:r>
            <a:r>
              <a:rPr lang="en-IN" sz="1500" b="1" spc="60" dirty="0">
                <a:solidFill>
                  <a:srgbClr val="FFFFFF"/>
                </a:solidFill>
                <a:latin typeface="Trebuchet MS"/>
                <a:cs typeface="Trebuchet MS"/>
              </a:rPr>
              <a:t>Powered Smart Contracts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Our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AI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generates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secure</a:t>
            </a:r>
            <a:r>
              <a:rPr sz="1200" spc="-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Solidity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contracts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from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plain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English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descriptions,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making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contract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creation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accessible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non-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developers.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99" y="2171699"/>
            <a:ext cx="5029200" cy="1485900"/>
            <a:chOff x="6248399" y="2171699"/>
            <a:chExt cx="5029200" cy="1485900"/>
          </a:xfrm>
        </p:grpSpPr>
        <p:sp>
          <p:nvSpPr>
            <p:cNvPr id="12" name="object 12"/>
            <p:cNvSpPr/>
            <p:nvPr/>
          </p:nvSpPr>
          <p:spPr>
            <a:xfrm>
              <a:off x="6267449" y="2171699"/>
              <a:ext cx="5010150" cy="1485900"/>
            </a:xfrm>
            <a:custGeom>
              <a:avLst/>
              <a:gdLst/>
              <a:ahLst/>
              <a:cxnLst/>
              <a:rect l="l" t="t" r="r" b="b"/>
              <a:pathLst>
                <a:path w="5010150" h="1485900">
                  <a:moveTo>
                    <a:pt x="4938952" y="1485899"/>
                  </a:moveTo>
                  <a:lnTo>
                    <a:pt x="53397" y="1485899"/>
                  </a:lnTo>
                  <a:lnTo>
                    <a:pt x="49680" y="1485411"/>
                  </a:lnTo>
                  <a:lnTo>
                    <a:pt x="14084" y="1460043"/>
                  </a:lnTo>
                  <a:lnTo>
                    <a:pt x="365" y="1419658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0" y="15621"/>
                  </a:lnTo>
                  <a:lnTo>
                    <a:pt x="5006262" y="51661"/>
                  </a:lnTo>
                  <a:lnTo>
                    <a:pt x="5010148" y="71196"/>
                  </a:lnTo>
                  <a:lnTo>
                    <a:pt x="5010148" y="1414703"/>
                  </a:lnTo>
                  <a:lnTo>
                    <a:pt x="4994526" y="1456193"/>
                  </a:lnTo>
                  <a:lnTo>
                    <a:pt x="4958486" y="1482013"/>
                  </a:lnTo>
                  <a:lnTo>
                    <a:pt x="4943907" y="1485411"/>
                  </a:lnTo>
                  <a:lnTo>
                    <a:pt x="4938952" y="1485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399" y="2171977"/>
              <a:ext cx="70485" cy="1485900"/>
            </a:xfrm>
            <a:custGeom>
              <a:avLst/>
              <a:gdLst/>
              <a:ahLst/>
              <a:cxnLst/>
              <a:rect l="l" t="t" r="r" b="b"/>
              <a:pathLst>
                <a:path w="70485" h="1485900">
                  <a:moveTo>
                    <a:pt x="70450" y="1485344"/>
                  </a:moveTo>
                  <a:lnTo>
                    <a:pt x="33857" y="1472791"/>
                  </a:lnTo>
                  <a:lnTo>
                    <a:pt x="5800" y="1438582"/>
                  </a:lnTo>
                  <a:lnTo>
                    <a:pt x="0" y="1409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09422"/>
                  </a:lnTo>
                  <a:lnTo>
                    <a:pt x="44515" y="1451764"/>
                  </a:lnTo>
                  <a:lnTo>
                    <a:pt x="66287" y="1483688"/>
                  </a:lnTo>
                  <a:lnTo>
                    <a:pt x="70450" y="148534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15099" y="2400299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216412" y="466724"/>
                  </a:moveTo>
                  <a:lnTo>
                    <a:pt x="202687" y="466724"/>
                  </a:lnTo>
                  <a:lnTo>
                    <a:pt x="195840" y="466388"/>
                  </a:lnTo>
                  <a:lnTo>
                    <a:pt x="155288" y="459693"/>
                  </a:lnTo>
                  <a:lnTo>
                    <a:pt x="116821" y="445216"/>
                  </a:lnTo>
                  <a:lnTo>
                    <a:pt x="81918" y="423513"/>
                  </a:lnTo>
                  <a:lnTo>
                    <a:pt x="51918" y="395417"/>
                  </a:lnTo>
                  <a:lnTo>
                    <a:pt x="27978" y="362008"/>
                  </a:lnTo>
                  <a:lnTo>
                    <a:pt x="11014" y="324571"/>
                  </a:lnTo>
                  <a:lnTo>
                    <a:pt x="1681" y="284544"/>
                  </a:lnTo>
                  <a:lnTo>
                    <a:pt x="0" y="264037"/>
                  </a:lnTo>
                  <a:lnTo>
                    <a:pt x="0" y="257174"/>
                  </a:lnTo>
                  <a:lnTo>
                    <a:pt x="0" y="202687"/>
                  </a:lnTo>
                  <a:lnTo>
                    <a:pt x="5364" y="161937"/>
                  </a:lnTo>
                  <a:lnTo>
                    <a:pt x="18576" y="123017"/>
                  </a:lnTo>
                  <a:lnTo>
                    <a:pt x="39128" y="87423"/>
                  </a:lnTo>
                  <a:lnTo>
                    <a:pt x="66229" y="56522"/>
                  </a:lnTo>
                  <a:lnTo>
                    <a:pt x="98836" y="31502"/>
                  </a:lnTo>
                  <a:lnTo>
                    <a:pt x="135698" y="13324"/>
                  </a:lnTo>
                  <a:lnTo>
                    <a:pt x="175400" y="2687"/>
                  </a:lnTo>
                  <a:lnTo>
                    <a:pt x="202687" y="0"/>
                  </a:lnTo>
                  <a:lnTo>
                    <a:pt x="216412" y="0"/>
                  </a:lnTo>
                  <a:lnTo>
                    <a:pt x="257162" y="5365"/>
                  </a:lnTo>
                  <a:lnTo>
                    <a:pt x="296081" y="18577"/>
                  </a:lnTo>
                  <a:lnTo>
                    <a:pt x="331676" y="39128"/>
                  </a:lnTo>
                  <a:lnTo>
                    <a:pt x="362576" y="66228"/>
                  </a:lnTo>
                  <a:lnTo>
                    <a:pt x="387596" y="98836"/>
                  </a:lnTo>
                  <a:lnTo>
                    <a:pt x="405774" y="135699"/>
                  </a:lnTo>
                  <a:lnTo>
                    <a:pt x="416411" y="175400"/>
                  </a:lnTo>
                  <a:lnTo>
                    <a:pt x="419099" y="202687"/>
                  </a:lnTo>
                  <a:lnTo>
                    <a:pt x="419099" y="264037"/>
                  </a:lnTo>
                  <a:lnTo>
                    <a:pt x="413733" y="304787"/>
                  </a:lnTo>
                  <a:lnTo>
                    <a:pt x="400521" y="343706"/>
                  </a:lnTo>
                  <a:lnTo>
                    <a:pt x="379970" y="379300"/>
                  </a:lnTo>
                  <a:lnTo>
                    <a:pt x="352870" y="410201"/>
                  </a:lnTo>
                  <a:lnTo>
                    <a:pt x="320262" y="435221"/>
                  </a:lnTo>
                  <a:lnTo>
                    <a:pt x="283400" y="453399"/>
                  </a:lnTo>
                  <a:lnTo>
                    <a:pt x="243699" y="464037"/>
                  </a:lnTo>
                  <a:lnTo>
                    <a:pt x="223259" y="466388"/>
                  </a:lnTo>
                  <a:lnTo>
                    <a:pt x="216412" y="4667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5352" y="2514599"/>
              <a:ext cx="178593" cy="19020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073900" y="2397125"/>
            <a:ext cx="398272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Built-</a:t>
            </a:r>
            <a:r>
              <a:rPr sz="1500" b="1" spc="-20" dirty="0" err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IN" sz="1500" b="1" spc="-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55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150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50" dirty="0" err="1">
                <a:solidFill>
                  <a:srgbClr val="FFFFFF"/>
                </a:solidFill>
                <a:latin typeface="Trebuchet MS"/>
                <a:cs typeface="Trebuchet MS"/>
              </a:rPr>
              <a:t>Validatio</a:t>
            </a:r>
            <a:r>
              <a:rPr lang="en-IN" sz="1500" b="1" spc="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Automatic</a:t>
            </a:r>
            <a:r>
              <a:rPr sz="1200" spc="-4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detection</a:t>
            </a:r>
            <a:r>
              <a:rPr sz="1200" spc="-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of</a:t>
            </a:r>
            <a:r>
              <a:rPr sz="1200" spc="-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common</a:t>
            </a:r>
            <a:r>
              <a:rPr sz="1200" spc="-4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vulnerabilities</a:t>
            </a:r>
            <a:r>
              <a:rPr sz="1200" spc="-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like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reentrancy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attacks,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access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control</a:t>
            </a:r>
            <a:r>
              <a:rPr sz="1200" spc="-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issues,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and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other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critical</a:t>
            </a:r>
            <a:r>
              <a:rPr sz="1200" spc="-4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security</a:t>
            </a:r>
            <a:r>
              <a:rPr sz="1200" spc="-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flaws.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14399" y="3962399"/>
            <a:ext cx="5029200" cy="1485900"/>
            <a:chOff x="914399" y="3962399"/>
            <a:chExt cx="5029200" cy="1485900"/>
          </a:xfrm>
        </p:grpSpPr>
        <p:sp>
          <p:nvSpPr>
            <p:cNvPr id="18" name="object 18"/>
            <p:cNvSpPr/>
            <p:nvPr/>
          </p:nvSpPr>
          <p:spPr>
            <a:xfrm>
              <a:off x="933449" y="3962399"/>
              <a:ext cx="5010150" cy="1485900"/>
            </a:xfrm>
            <a:custGeom>
              <a:avLst/>
              <a:gdLst/>
              <a:ahLst/>
              <a:cxnLst/>
              <a:rect l="l" t="t" r="r" b="b"/>
              <a:pathLst>
                <a:path w="5010150" h="1485900">
                  <a:moveTo>
                    <a:pt x="4938952" y="1485899"/>
                  </a:moveTo>
                  <a:lnTo>
                    <a:pt x="53397" y="1485899"/>
                  </a:lnTo>
                  <a:lnTo>
                    <a:pt x="49680" y="1485411"/>
                  </a:lnTo>
                  <a:lnTo>
                    <a:pt x="14085" y="1460043"/>
                  </a:lnTo>
                  <a:lnTo>
                    <a:pt x="366" y="1419657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3" y="15621"/>
                  </a:lnTo>
                  <a:lnTo>
                    <a:pt x="5006263" y="51661"/>
                  </a:lnTo>
                  <a:lnTo>
                    <a:pt x="5010149" y="71196"/>
                  </a:lnTo>
                  <a:lnTo>
                    <a:pt x="5010149" y="1414703"/>
                  </a:lnTo>
                  <a:lnTo>
                    <a:pt x="4994527" y="1456194"/>
                  </a:lnTo>
                  <a:lnTo>
                    <a:pt x="4958487" y="1482013"/>
                  </a:lnTo>
                  <a:lnTo>
                    <a:pt x="4943907" y="1485411"/>
                  </a:lnTo>
                  <a:lnTo>
                    <a:pt x="4938952" y="1485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4399" y="3962677"/>
              <a:ext cx="70485" cy="1485900"/>
            </a:xfrm>
            <a:custGeom>
              <a:avLst/>
              <a:gdLst/>
              <a:ahLst/>
              <a:cxnLst/>
              <a:rect l="l" t="t" r="r" b="b"/>
              <a:pathLst>
                <a:path w="70484" h="1485900">
                  <a:moveTo>
                    <a:pt x="70450" y="1485344"/>
                  </a:moveTo>
                  <a:lnTo>
                    <a:pt x="33857" y="1472791"/>
                  </a:lnTo>
                  <a:lnTo>
                    <a:pt x="5800" y="1438582"/>
                  </a:lnTo>
                  <a:lnTo>
                    <a:pt x="0" y="1409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09422"/>
                  </a:lnTo>
                  <a:lnTo>
                    <a:pt x="44515" y="1451764"/>
                  </a:lnTo>
                  <a:lnTo>
                    <a:pt x="66287" y="1483688"/>
                  </a:lnTo>
                  <a:lnTo>
                    <a:pt x="70450" y="1485344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1099" y="4190999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216412" y="466724"/>
                  </a:moveTo>
                  <a:lnTo>
                    <a:pt x="202686" y="466724"/>
                  </a:lnTo>
                  <a:lnTo>
                    <a:pt x="195840" y="466388"/>
                  </a:lnTo>
                  <a:lnTo>
                    <a:pt x="155288" y="459693"/>
                  </a:lnTo>
                  <a:lnTo>
                    <a:pt x="116821" y="445216"/>
                  </a:lnTo>
                  <a:lnTo>
                    <a:pt x="81917" y="423512"/>
                  </a:lnTo>
                  <a:lnTo>
                    <a:pt x="51919" y="395416"/>
                  </a:lnTo>
                  <a:lnTo>
                    <a:pt x="27978" y="362008"/>
                  </a:lnTo>
                  <a:lnTo>
                    <a:pt x="11015" y="324571"/>
                  </a:lnTo>
                  <a:lnTo>
                    <a:pt x="1681" y="284544"/>
                  </a:lnTo>
                  <a:lnTo>
                    <a:pt x="0" y="264037"/>
                  </a:lnTo>
                  <a:lnTo>
                    <a:pt x="0" y="257174"/>
                  </a:lnTo>
                  <a:lnTo>
                    <a:pt x="0" y="202686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1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2" y="0"/>
                  </a:lnTo>
                  <a:lnTo>
                    <a:pt x="257162" y="5365"/>
                  </a:lnTo>
                  <a:lnTo>
                    <a:pt x="296081" y="18576"/>
                  </a:lnTo>
                  <a:lnTo>
                    <a:pt x="331675" y="39127"/>
                  </a:lnTo>
                  <a:lnTo>
                    <a:pt x="362576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6"/>
                  </a:lnTo>
                  <a:lnTo>
                    <a:pt x="419100" y="264037"/>
                  </a:lnTo>
                  <a:lnTo>
                    <a:pt x="413734" y="304786"/>
                  </a:lnTo>
                  <a:lnTo>
                    <a:pt x="400522" y="343705"/>
                  </a:lnTo>
                  <a:lnTo>
                    <a:pt x="379971" y="379300"/>
                  </a:lnTo>
                  <a:lnTo>
                    <a:pt x="352871" y="410201"/>
                  </a:lnTo>
                  <a:lnTo>
                    <a:pt x="320263" y="435221"/>
                  </a:lnTo>
                  <a:lnTo>
                    <a:pt x="283400" y="453399"/>
                  </a:lnTo>
                  <a:lnTo>
                    <a:pt x="243699" y="464037"/>
                  </a:lnTo>
                  <a:lnTo>
                    <a:pt x="223259" y="466388"/>
                  </a:lnTo>
                  <a:lnTo>
                    <a:pt x="216412" y="466724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9" y="4317206"/>
              <a:ext cx="190499" cy="1666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739900" y="4187825"/>
            <a:ext cx="3961129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Affordable</a:t>
            </a:r>
            <a:r>
              <a:rPr sz="15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9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5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sz="15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Audits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Cost-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effective</a:t>
            </a:r>
            <a:r>
              <a:rPr sz="1200" spc="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security</a:t>
            </a:r>
            <a:r>
              <a:rPr sz="1200" spc="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audits</a:t>
            </a:r>
            <a:r>
              <a:rPr sz="1200" spc="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performed</a:t>
            </a:r>
            <a:r>
              <a:rPr sz="12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in</a:t>
            </a:r>
            <a:r>
              <a:rPr sz="1200" spc="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minutes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instead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of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weeks,</a:t>
            </a:r>
            <a:r>
              <a:rPr sz="1200" spc="-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making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secure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deployments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accessible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everyone.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48399" y="3962399"/>
            <a:ext cx="5029200" cy="1485900"/>
            <a:chOff x="6248399" y="3962399"/>
            <a:chExt cx="5029200" cy="1485900"/>
          </a:xfrm>
        </p:grpSpPr>
        <p:sp>
          <p:nvSpPr>
            <p:cNvPr id="24" name="object 24"/>
            <p:cNvSpPr/>
            <p:nvPr/>
          </p:nvSpPr>
          <p:spPr>
            <a:xfrm>
              <a:off x="6267449" y="3962399"/>
              <a:ext cx="5010150" cy="1485900"/>
            </a:xfrm>
            <a:custGeom>
              <a:avLst/>
              <a:gdLst/>
              <a:ahLst/>
              <a:cxnLst/>
              <a:rect l="l" t="t" r="r" b="b"/>
              <a:pathLst>
                <a:path w="5010150" h="1485900">
                  <a:moveTo>
                    <a:pt x="4938952" y="1485899"/>
                  </a:moveTo>
                  <a:lnTo>
                    <a:pt x="53397" y="1485899"/>
                  </a:lnTo>
                  <a:lnTo>
                    <a:pt x="49680" y="1485411"/>
                  </a:lnTo>
                  <a:lnTo>
                    <a:pt x="14084" y="1460043"/>
                  </a:lnTo>
                  <a:lnTo>
                    <a:pt x="365" y="1419657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938952" y="0"/>
                  </a:lnTo>
                  <a:lnTo>
                    <a:pt x="4980440" y="15621"/>
                  </a:lnTo>
                  <a:lnTo>
                    <a:pt x="5006262" y="51661"/>
                  </a:lnTo>
                  <a:lnTo>
                    <a:pt x="5010148" y="71196"/>
                  </a:lnTo>
                  <a:lnTo>
                    <a:pt x="5010148" y="1414703"/>
                  </a:lnTo>
                  <a:lnTo>
                    <a:pt x="4994526" y="1456194"/>
                  </a:lnTo>
                  <a:lnTo>
                    <a:pt x="4958486" y="1482013"/>
                  </a:lnTo>
                  <a:lnTo>
                    <a:pt x="4943907" y="1485411"/>
                  </a:lnTo>
                  <a:lnTo>
                    <a:pt x="4938952" y="1485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399" y="3962677"/>
              <a:ext cx="70485" cy="1485900"/>
            </a:xfrm>
            <a:custGeom>
              <a:avLst/>
              <a:gdLst/>
              <a:ahLst/>
              <a:cxnLst/>
              <a:rect l="l" t="t" r="r" b="b"/>
              <a:pathLst>
                <a:path w="70485" h="1485900">
                  <a:moveTo>
                    <a:pt x="70450" y="1485344"/>
                  </a:moveTo>
                  <a:lnTo>
                    <a:pt x="33857" y="1472791"/>
                  </a:lnTo>
                  <a:lnTo>
                    <a:pt x="5800" y="1438582"/>
                  </a:lnTo>
                  <a:lnTo>
                    <a:pt x="0" y="1409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09422"/>
                  </a:lnTo>
                  <a:lnTo>
                    <a:pt x="44515" y="1451764"/>
                  </a:lnTo>
                  <a:lnTo>
                    <a:pt x="66287" y="1483688"/>
                  </a:lnTo>
                  <a:lnTo>
                    <a:pt x="70450" y="14853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8953" y="4305324"/>
              <a:ext cx="190916" cy="19088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73900" y="4187825"/>
            <a:ext cx="362585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lang="en-IN" sz="1500" b="1" spc="10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500" b="1" spc="100" dirty="0">
                <a:solidFill>
                  <a:srgbClr val="FFFFFF"/>
                </a:solidFill>
                <a:latin typeface="Trebuchet MS"/>
                <a:cs typeface="Trebuchet MS"/>
              </a:rPr>
              <a:t>e-</a:t>
            </a: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Click</a:t>
            </a:r>
            <a:r>
              <a:rPr sz="1500" b="1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Deploy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your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audited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contracts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directly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to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testnet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with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single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click,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streamlining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the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development</a:t>
            </a:r>
            <a:r>
              <a:rPr sz="1200" spc="-7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process.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610031" y="5597525"/>
            <a:ext cx="290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A7280"/>
                </a:solidFill>
                <a:latin typeface="Poppins"/>
                <a:cs typeface="Poppins"/>
              </a:rPr>
              <a:t>4/9</a:t>
            </a:r>
            <a:endParaRPr sz="120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29450"/>
          </a:xfrm>
          <a:custGeom>
            <a:avLst/>
            <a:gdLst/>
            <a:ahLst/>
            <a:cxnLst/>
            <a:rect l="l" t="t" r="r" b="b"/>
            <a:pathLst>
              <a:path w="12192000" h="7029450">
                <a:moveTo>
                  <a:pt x="121919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29449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85" dirty="0">
                <a:uFill>
                  <a:solidFill>
                    <a:srgbClr val="6266F1"/>
                  </a:solidFill>
                </a:uFill>
              </a:rPr>
              <a:t>Demo</a:t>
            </a:r>
            <a:r>
              <a:rPr u="none" spc="-305" dirty="0"/>
              <a:t> </a:t>
            </a:r>
            <a:r>
              <a:rPr u="none" dirty="0"/>
              <a:t>/</a:t>
            </a:r>
            <a:r>
              <a:rPr u="none" spc="-305" dirty="0"/>
              <a:t> </a:t>
            </a:r>
            <a:r>
              <a:rPr u="none" spc="-75" dirty="0"/>
              <a:t>How</a:t>
            </a:r>
            <a:r>
              <a:rPr u="none" spc="-305" dirty="0"/>
              <a:t> </a:t>
            </a:r>
            <a:r>
              <a:rPr u="none" spc="-75" dirty="0"/>
              <a:t>It</a:t>
            </a:r>
            <a:r>
              <a:rPr u="none" spc="-305" dirty="0"/>
              <a:t> </a:t>
            </a:r>
            <a:r>
              <a:rPr u="none" spc="-10" dirty="0"/>
              <a:t>Works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915398" y="1485899"/>
            <a:ext cx="2362200" cy="2514600"/>
            <a:chOff x="8915398" y="1485899"/>
            <a:chExt cx="2362200" cy="2514600"/>
          </a:xfrm>
        </p:grpSpPr>
        <p:sp>
          <p:nvSpPr>
            <p:cNvPr id="12" name="object 12"/>
            <p:cNvSpPr/>
            <p:nvPr/>
          </p:nvSpPr>
          <p:spPr>
            <a:xfrm>
              <a:off x="8915398" y="1485899"/>
              <a:ext cx="2362200" cy="2514600"/>
            </a:xfrm>
            <a:custGeom>
              <a:avLst/>
              <a:gdLst/>
              <a:ahLst/>
              <a:cxnLst/>
              <a:rect l="l" t="t" r="r" b="b"/>
              <a:pathLst>
                <a:path w="2362200" h="2514600">
                  <a:moveTo>
                    <a:pt x="2291003" y="2514599"/>
                  </a:moveTo>
                  <a:lnTo>
                    <a:pt x="71196" y="2514599"/>
                  </a:lnTo>
                  <a:lnTo>
                    <a:pt x="66241" y="2514111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91003" y="0"/>
                  </a:lnTo>
                  <a:lnTo>
                    <a:pt x="2332491" y="15621"/>
                  </a:lnTo>
                  <a:lnTo>
                    <a:pt x="2358313" y="51661"/>
                  </a:lnTo>
                  <a:lnTo>
                    <a:pt x="2362199" y="71196"/>
                  </a:lnTo>
                  <a:lnTo>
                    <a:pt x="2362199" y="2443403"/>
                  </a:lnTo>
                  <a:lnTo>
                    <a:pt x="2346576" y="2484894"/>
                  </a:lnTo>
                  <a:lnTo>
                    <a:pt x="2310537" y="2510713"/>
                  </a:lnTo>
                  <a:lnTo>
                    <a:pt x="2295957" y="2514111"/>
                  </a:lnTo>
                  <a:lnTo>
                    <a:pt x="2291003" y="2514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1663" y="1828829"/>
              <a:ext cx="229100" cy="22906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77163" y="2368550"/>
            <a:ext cx="143891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60" dirty="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350">
              <a:latin typeface="Trebuchet MS"/>
              <a:cs typeface="Trebuchet MS"/>
            </a:endParaRPr>
          </a:p>
          <a:p>
            <a:pPr marL="12700" marR="5080" algn="ctr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User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downloads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or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deploys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directly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1703" y="3319145"/>
            <a:ext cx="1169670" cy="3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5080" indent="-16700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chemeClr val="bg1"/>
                </a:solidFill>
                <a:latin typeface="Poppins"/>
                <a:cs typeface="Poppins"/>
              </a:rPr>
              <a:t>One-click</a:t>
            </a:r>
            <a:r>
              <a:rPr sz="1050" spc="75" dirty="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sz="1050" spc="-10" dirty="0">
                <a:solidFill>
                  <a:schemeClr val="bg1"/>
                </a:solidFill>
                <a:latin typeface="Poppins"/>
                <a:cs typeface="Poppins"/>
              </a:rPr>
              <a:t>testnet deployment</a:t>
            </a:r>
            <a:endParaRPr sz="1050" dirty="0">
              <a:solidFill>
                <a:schemeClr val="bg1"/>
              </a:solidFill>
              <a:latin typeface="Poppins"/>
              <a:cs typeface="Poppi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4399" y="1485899"/>
            <a:ext cx="2362200" cy="2514600"/>
            <a:chOff x="914399" y="1485899"/>
            <a:chExt cx="2362200" cy="2514600"/>
          </a:xfrm>
        </p:grpSpPr>
        <p:sp>
          <p:nvSpPr>
            <p:cNvPr id="17" name="object 17"/>
            <p:cNvSpPr/>
            <p:nvPr/>
          </p:nvSpPr>
          <p:spPr>
            <a:xfrm>
              <a:off x="914399" y="1485899"/>
              <a:ext cx="2362200" cy="2514600"/>
            </a:xfrm>
            <a:custGeom>
              <a:avLst/>
              <a:gdLst/>
              <a:ahLst/>
              <a:cxnLst/>
              <a:rect l="l" t="t" r="r" b="b"/>
              <a:pathLst>
                <a:path w="2362200" h="2514600">
                  <a:moveTo>
                    <a:pt x="2291003" y="2514599"/>
                  </a:moveTo>
                  <a:lnTo>
                    <a:pt x="71196" y="2514599"/>
                  </a:lnTo>
                  <a:lnTo>
                    <a:pt x="66241" y="2514111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91003" y="0"/>
                  </a:lnTo>
                  <a:lnTo>
                    <a:pt x="2332494" y="15621"/>
                  </a:lnTo>
                  <a:lnTo>
                    <a:pt x="2358314" y="51661"/>
                  </a:lnTo>
                  <a:lnTo>
                    <a:pt x="2362199" y="71196"/>
                  </a:lnTo>
                  <a:lnTo>
                    <a:pt x="2362199" y="2443403"/>
                  </a:lnTo>
                  <a:lnTo>
                    <a:pt x="2346577" y="2484894"/>
                  </a:lnTo>
                  <a:lnTo>
                    <a:pt x="2310537" y="2510713"/>
                  </a:lnTo>
                  <a:lnTo>
                    <a:pt x="2295958" y="2514111"/>
                  </a:lnTo>
                  <a:lnTo>
                    <a:pt x="2291003" y="2514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8799" y="1676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7" y="530513"/>
                  </a:lnTo>
                  <a:lnTo>
                    <a:pt x="189281" y="521915"/>
                  </a:lnTo>
                  <a:lnTo>
                    <a:pt x="152670" y="507793"/>
                  </a:lnTo>
                  <a:lnTo>
                    <a:pt x="118529" y="488452"/>
                  </a:lnTo>
                  <a:lnTo>
                    <a:pt x="87594" y="464311"/>
                  </a:lnTo>
                  <a:lnTo>
                    <a:pt x="60537" y="435892"/>
                  </a:lnTo>
                  <a:lnTo>
                    <a:pt x="37943" y="403811"/>
                  </a:lnTo>
                  <a:lnTo>
                    <a:pt x="20301" y="368761"/>
                  </a:lnTo>
                  <a:lnTo>
                    <a:pt x="7992" y="331502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9"/>
                  </a:lnTo>
                  <a:lnTo>
                    <a:pt x="15589" y="176851"/>
                  </a:lnTo>
                  <a:lnTo>
                    <a:pt x="31491" y="140978"/>
                  </a:lnTo>
                  <a:lnTo>
                    <a:pt x="52484" y="107826"/>
                  </a:lnTo>
                  <a:lnTo>
                    <a:pt x="78114" y="78114"/>
                  </a:lnTo>
                  <a:lnTo>
                    <a:pt x="107826" y="52484"/>
                  </a:lnTo>
                  <a:lnTo>
                    <a:pt x="140978" y="31491"/>
                  </a:lnTo>
                  <a:lnTo>
                    <a:pt x="176851" y="15589"/>
                  </a:lnTo>
                  <a:lnTo>
                    <a:pt x="214669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89"/>
                  </a:lnTo>
                  <a:lnTo>
                    <a:pt x="392421" y="31491"/>
                  </a:lnTo>
                  <a:lnTo>
                    <a:pt x="425573" y="52484"/>
                  </a:lnTo>
                  <a:lnTo>
                    <a:pt x="455285" y="78114"/>
                  </a:lnTo>
                  <a:lnTo>
                    <a:pt x="480915" y="107826"/>
                  </a:lnTo>
                  <a:lnTo>
                    <a:pt x="501908" y="140978"/>
                  </a:lnTo>
                  <a:lnTo>
                    <a:pt x="517809" y="176851"/>
                  </a:lnTo>
                  <a:lnTo>
                    <a:pt x="528275" y="214669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30"/>
                  </a:lnTo>
                  <a:lnTo>
                    <a:pt x="517809" y="356548"/>
                  </a:lnTo>
                  <a:lnTo>
                    <a:pt x="501908" y="392421"/>
                  </a:lnTo>
                  <a:lnTo>
                    <a:pt x="480915" y="425572"/>
                  </a:lnTo>
                  <a:lnTo>
                    <a:pt x="455285" y="455285"/>
                  </a:lnTo>
                  <a:lnTo>
                    <a:pt x="425573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5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4899" y="3047999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4815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1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948152" y="0"/>
                  </a:lnTo>
                  <a:lnTo>
                    <a:pt x="1980232" y="28187"/>
                  </a:lnTo>
                  <a:lnTo>
                    <a:pt x="1981199" y="33047"/>
                  </a:lnTo>
                  <a:lnTo>
                    <a:pt x="1981199" y="500352"/>
                  </a:lnTo>
                  <a:lnTo>
                    <a:pt x="1953012" y="532432"/>
                  </a:lnTo>
                  <a:lnTo>
                    <a:pt x="1948152" y="533399"/>
                  </a:lnTo>
                  <a:close/>
                </a:path>
              </a:pathLst>
            </a:custGeom>
            <a:solidFill>
              <a:srgbClr val="1D3A8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1674" y="1857374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228600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31789" y="28575"/>
                  </a:lnTo>
                  <a:lnTo>
                    <a:pt x="28575" y="31789"/>
                  </a:lnTo>
                  <a:lnTo>
                    <a:pt x="28575" y="53935"/>
                  </a:lnTo>
                  <a:lnTo>
                    <a:pt x="31789" y="57150"/>
                  </a:lnTo>
                  <a:lnTo>
                    <a:pt x="257175" y="57150"/>
                  </a:lnTo>
                  <a:lnTo>
                    <a:pt x="257175" y="71437"/>
                  </a:lnTo>
                  <a:lnTo>
                    <a:pt x="31789" y="71437"/>
                  </a:lnTo>
                  <a:lnTo>
                    <a:pt x="28575" y="74652"/>
                  </a:lnTo>
                  <a:lnTo>
                    <a:pt x="28575" y="96797"/>
                  </a:lnTo>
                  <a:lnTo>
                    <a:pt x="31789" y="100012"/>
                  </a:lnTo>
                  <a:lnTo>
                    <a:pt x="257175" y="100012"/>
                  </a:lnTo>
                  <a:lnTo>
                    <a:pt x="257175" y="114300"/>
                  </a:lnTo>
                  <a:lnTo>
                    <a:pt x="31789" y="114300"/>
                  </a:lnTo>
                  <a:lnTo>
                    <a:pt x="28575" y="117514"/>
                  </a:lnTo>
                  <a:lnTo>
                    <a:pt x="28575" y="139660"/>
                  </a:lnTo>
                  <a:lnTo>
                    <a:pt x="31789" y="142875"/>
                  </a:lnTo>
                  <a:lnTo>
                    <a:pt x="257175" y="142875"/>
                  </a:lnTo>
                  <a:lnTo>
                    <a:pt x="254926" y="153988"/>
                  </a:lnTo>
                  <a:lnTo>
                    <a:pt x="248797" y="163072"/>
                  </a:lnTo>
                  <a:lnTo>
                    <a:pt x="239713" y="169201"/>
                  </a:lnTo>
                  <a:lnTo>
                    <a:pt x="228600" y="171450"/>
                  </a:lnTo>
                  <a:close/>
                </a:path>
                <a:path w="257175" h="171450">
                  <a:moveTo>
                    <a:pt x="74652" y="57150"/>
                  </a:moveTo>
                  <a:lnTo>
                    <a:pt x="53935" y="57150"/>
                  </a:lnTo>
                  <a:lnTo>
                    <a:pt x="57150" y="53935"/>
                  </a:lnTo>
                  <a:lnTo>
                    <a:pt x="57150" y="31789"/>
                  </a:lnTo>
                  <a:lnTo>
                    <a:pt x="53935" y="28575"/>
                  </a:lnTo>
                  <a:lnTo>
                    <a:pt x="74652" y="28575"/>
                  </a:lnTo>
                  <a:lnTo>
                    <a:pt x="71437" y="31789"/>
                  </a:lnTo>
                  <a:lnTo>
                    <a:pt x="71437" y="53935"/>
                  </a:lnTo>
                  <a:lnTo>
                    <a:pt x="74652" y="57150"/>
                  </a:lnTo>
                  <a:close/>
                </a:path>
                <a:path w="257175" h="171450">
                  <a:moveTo>
                    <a:pt x="117514" y="57150"/>
                  </a:moveTo>
                  <a:lnTo>
                    <a:pt x="96797" y="57150"/>
                  </a:lnTo>
                  <a:lnTo>
                    <a:pt x="100012" y="53935"/>
                  </a:lnTo>
                  <a:lnTo>
                    <a:pt x="100012" y="31789"/>
                  </a:lnTo>
                  <a:lnTo>
                    <a:pt x="96797" y="28575"/>
                  </a:lnTo>
                  <a:lnTo>
                    <a:pt x="117514" y="28575"/>
                  </a:lnTo>
                  <a:lnTo>
                    <a:pt x="114300" y="31789"/>
                  </a:lnTo>
                  <a:lnTo>
                    <a:pt x="114300" y="53935"/>
                  </a:lnTo>
                  <a:lnTo>
                    <a:pt x="117514" y="57150"/>
                  </a:lnTo>
                  <a:close/>
                </a:path>
                <a:path w="257175" h="171450">
                  <a:moveTo>
                    <a:pt x="160377" y="57150"/>
                  </a:moveTo>
                  <a:lnTo>
                    <a:pt x="139660" y="57150"/>
                  </a:lnTo>
                  <a:lnTo>
                    <a:pt x="142875" y="53935"/>
                  </a:lnTo>
                  <a:lnTo>
                    <a:pt x="142875" y="31789"/>
                  </a:lnTo>
                  <a:lnTo>
                    <a:pt x="139660" y="28575"/>
                  </a:lnTo>
                  <a:lnTo>
                    <a:pt x="160377" y="28575"/>
                  </a:lnTo>
                  <a:lnTo>
                    <a:pt x="157162" y="31789"/>
                  </a:lnTo>
                  <a:lnTo>
                    <a:pt x="157162" y="53935"/>
                  </a:lnTo>
                  <a:lnTo>
                    <a:pt x="160377" y="57150"/>
                  </a:lnTo>
                  <a:close/>
                </a:path>
                <a:path w="257175" h="171450">
                  <a:moveTo>
                    <a:pt x="203239" y="57150"/>
                  </a:moveTo>
                  <a:lnTo>
                    <a:pt x="182522" y="57150"/>
                  </a:lnTo>
                  <a:lnTo>
                    <a:pt x="185737" y="53935"/>
                  </a:lnTo>
                  <a:lnTo>
                    <a:pt x="185737" y="31789"/>
                  </a:lnTo>
                  <a:lnTo>
                    <a:pt x="182522" y="28575"/>
                  </a:lnTo>
                  <a:lnTo>
                    <a:pt x="203239" y="28575"/>
                  </a:lnTo>
                  <a:lnTo>
                    <a:pt x="200025" y="31789"/>
                  </a:lnTo>
                  <a:lnTo>
                    <a:pt x="200025" y="53935"/>
                  </a:lnTo>
                  <a:lnTo>
                    <a:pt x="203239" y="57150"/>
                  </a:lnTo>
                  <a:close/>
                </a:path>
                <a:path w="257175" h="171450">
                  <a:moveTo>
                    <a:pt x="257175" y="57150"/>
                  </a:moveTo>
                  <a:lnTo>
                    <a:pt x="225385" y="57150"/>
                  </a:lnTo>
                  <a:lnTo>
                    <a:pt x="228600" y="53935"/>
                  </a:lnTo>
                  <a:lnTo>
                    <a:pt x="228600" y="31789"/>
                  </a:lnTo>
                  <a:lnTo>
                    <a:pt x="225385" y="28575"/>
                  </a:lnTo>
                  <a:lnTo>
                    <a:pt x="257175" y="28575"/>
                  </a:lnTo>
                  <a:lnTo>
                    <a:pt x="257175" y="57150"/>
                  </a:lnTo>
                  <a:close/>
                </a:path>
                <a:path w="257175" h="171450">
                  <a:moveTo>
                    <a:pt x="74652" y="100012"/>
                  </a:moveTo>
                  <a:lnTo>
                    <a:pt x="53935" y="100012"/>
                  </a:lnTo>
                  <a:lnTo>
                    <a:pt x="57150" y="96797"/>
                  </a:lnTo>
                  <a:lnTo>
                    <a:pt x="57150" y="74652"/>
                  </a:lnTo>
                  <a:lnTo>
                    <a:pt x="53935" y="71437"/>
                  </a:lnTo>
                  <a:lnTo>
                    <a:pt x="74652" y="71437"/>
                  </a:lnTo>
                  <a:lnTo>
                    <a:pt x="71437" y="74652"/>
                  </a:lnTo>
                  <a:lnTo>
                    <a:pt x="71437" y="96797"/>
                  </a:lnTo>
                  <a:lnTo>
                    <a:pt x="74652" y="100012"/>
                  </a:lnTo>
                  <a:close/>
                </a:path>
                <a:path w="257175" h="171450">
                  <a:moveTo>
                    <a:pt x="117514" y="100012"/>
                  </a:moveTo>
                  <a:lnTo>
                    <a:pt x="96797" y="100012"/>
                  </a:lnTo>
                  <a:lnTo>
                    <a:pt x="100012" y="96797"/>
                  </a:lnTo>
                  <a:lnTo>
                    <a:pt x="100012" y="74652"/>
                  </a:lnTo>
                  <a:lnTo>
                    <a:pt x="96797" y="71437"/>
                  </a:lnTo>
                  <a:lnTo>
                    <a:pt x="117514" y="71437"/>
                  </a:lnTo>
                  <a:lnTo>
                    <a:pt x="114300" y="74652"/>
                  </a:lnTo>
                  <a:lnTo>
                    <a:pt x="114300" y="96797"/>
                  </a:lnTo>
                  <a:lnTo>
                    <a:pt x="117514" y="100012"/>
                  </a:lnTo>
                  <a:close/>
                </a:path>
                <a:path w="257175" h="171450">
                  <a:moveTo>
                    <a:pt x="160377" y="100012"/>
                  </a:moveTo>
                  <a:lnTo>
                    <a:pt x="139660" y="100012"/>
                  </a:lnTo>
                  <a:lnTo>
                    <a:pt x="142875" y="96797"/>
                  </a:lnTo>
                  <a:lnTo>
                    <a:pt x="142875" y="74652"/>
                  </a:lnTo>
                  <a:lnTo>
                    <a:pt x="139660" y="71437"/>
                  </a:lnTo>
                  <a:lnTo>
                    <a:pt x="160377" y="71437"/>
                  </a:lnTo>
                  <a:lnTo>
                    <a:pt x="157162" y="74652"/>
                  </a:lnTo>
                  <a:lnTo>
                    <a:pt x="157162" y="96797"/>
                  </a:lnTo>
                  <a:lnTo>
                    <a:pt x="160377" y="100012"/>
                  </a:lnTo>
                  <a:close/>
                </a:path>
                <a:path w="257175" h="171450">
                  <a:moveTo>
                    <a:pt x="203239" y="100012"/>
                  </a:moveTo>
                  <a:lnTo>
                    <a:pt x="182522" y="100012"/>
                  </a:lnTo>
                  <a:lnTo>
                    <a:pt x="185737" y="96797"/>
                  </a:lnTo>
                  <a:lnTo>
                    <a:pt x="185737" y="74652"/>
                  </a:lnTo>
                  <a:lnTo>
                    <a:pt x="182522" y="71437"/>
                  </a:lnTo>
                  <a:lnTo>
                    <a:pt x="203239" y="71437"/>
                  </a:lnTo>
                  <a:lnTo>
                    <a:pt x="200025" y="74652"/>
                  </a:lnTo>
                  <a:lnTo>
                    <a:pt x="200025" y="96797"/>
                  </a:lnTo>
                  <a:lnTo>
                    <a:pt x="203239" y="100012"/>
                  </a:lnTo>
                  <a:close/>
                </a:path>
                <a:path w="257175" h="171450">
                  <a:moveTo>
                    <a:pt x="257175" y="100012"/>
                  </a:moveTo>
                  <a:lnTo>
                    <a:pt x="225385" y="100012"/>
                  </a:lnTo>
                  <a:lnTo>
                    <a:pt x="228600" y="96797"/>
                  </a:lnTo>
                  <a:lnTo>
                    <a:pt x="228600" y="74652"/>
                  </a:lnTo>
                  <a:lnTo>
                    <a:pt x="225385" y="71437"/>
                  </a:lnTo>
                  <a:lnTo>
                    <a:pt x="257175" y="71437"/>
                  </a:lnTo>
                  <a:lnTo>
                    <a:pt x="257175" y="100012"/>
                  </a:lnTo>
                  <a:close/>
                </a:path>
                <a:path w="257175" h="171450">
                  <a:moveTo>
                    <a:pt x="74652" y="142875"/>
                  </a:moveTo>
                  <a:lnTo>
                    <a:pt x="53935" y="142875"/>
                  </a:lnTo>
                  <a:lnTo>
                    <a:pt x="57150" y="139660"/>
                  </a:lnTo>
                  <a:lnTo>
                    <a:pt x="57150" y="117514"/>
                  </a:lnTo>
                  <a:lnTo>
                    <a:pt x="53935" y="114300"/>
                  </a:lnTo>
                  <a:lnTo>
                    <a:pt x="74652" y="114300"/>
                  </a:lnTo>
                  <a:lnTo>
                    <a:pt x="71437" y="117514"/>
                  </a:lnTo>
                  <a:lnTo>
                    <a:pt x="71437" y="139660"/>
                  </a:lnTo>
                  <a:lnTo>
                    <a:pt x="74652" y="142875"/>
                  </a:lnTo>
                  <a:close/>
                </a:path>
                <a:path w="257175" h="171450">
                  <a:moveTo>
                    <a:pt x="203239" y="142875"/>
                  </a:moveTo>
                  <a:lnTo>
                    <a:pt x="182522" y="142875"/>
                  </a:lnTo>
                  <a:lnTo>
                    <a:pt x="185737" y="139660"/>
                  </a:lnTo>
                  <a:lnTo>
                    <a:pt x="185737" y="117514"/>
                  </a:lnTo>
                  <a:lnTo>
                    <a:pt x="182522" y="114300"/>
                  </a:lnTo>
                  <a:lnTo>
                    <a:pt x="203239" y="114300"/>
                  </a:lnTo>
                  <a:lnTo>
                    <a:pt x="200025" y="117514"/>
                  </a:lnTo>
                  <a:lnTo>
                    <a:pt x="200025" y="139660"/>
                  </a:lnTo>
                  <a:lnTo>
                    <a:pt x="203239" y="142875"/>
                  </a:lnTo>
                  <a:close/>
                </a:path>
                <a:path w="257175" h="171450">
                  <a:moveTo>
                    <a:pt x="257175" y="142875"/>
                  </a:moveTo>
                  <a:lnTo>
                    <a:pt x="225385" y="142875"/>
                  </a:lnTo>
                  <a:lnTo>
                    <a:pt x="228600" y="139660"/>
                  </a:lnTo>
                  <a:lnTo>
                    <a:pt x="228600" y="117514"/>
                  </a:lnTo>
                  <a:lnTo>
                    <a:pt x="225385" y="114300"/>
                  </a:lnTo>
                  <a:lnTo>
                    <a:pt x="257175" y="114300"/>
                  </a:lnTo>
                  <a:lnTo>
                    <a:pt x="257175" y="1428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21221" y="2368550"/>
            <a:ext cx="194881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50" b="1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350" b="1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3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User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enters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contract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idea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1645" y="3091365"/>
            <a:ext cx="182816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5080" indent="-488315">
              <a:lnSpc>
                <a:spcPct val="119000"/>
              </a:lnSpc>
              <a:spcBef>
                <a:spcPts val="95"/>
              </a:spcBef>
            </a:pPr>
            <a:r>
              <a:rPr sz="1050" i="1" dirty="0">
                <a:solidFill>
                  <a:srgbClr val="93C4FD"/>
                </a:solidFill>
                <a:latin typeface="Poppins"/>
                <a:cs typeface="Poppins"/>
              </a:rPr>
              <a:t>"NFT</a:t>
            </a:r>
            <a:r>
              <a:rPr sz="1050" i="1" spc="35" dirty="0">
                <a:solidFill>
                  <a:srgbClr val="93C4FD"/>
                </a:solidFill>
                <a:latin typeface="Poppins"/>
                <a:cs typeface="Poppins"/>
              </a:rPr>
              <a:t> </a:t>
            </a:r>
            <a:r>
              <a:rPr sz="1050" i="1" dirty="0">
                <a:solidFill>
                  <a:srgbClr val="93C4FD"/>
                </a:solidFill>
                <a:latin typeface="Poppins"/>
                <a:cs typeface="Poppins"/>
              </a:rPr>
              <a:t>collection</a:t>
            </a:r>
            <a:r>
              <a:rPr sz="1050" i="1" spc="40" dirty="0">
                <a:solidFill>
                  <a:srgbClr val="93C4FD"/>
                </a:solidFill>
                <a:latin typeface="Poppins"/>
                <a:cs typeface="Poppins"/>
              </a:rPr>
              <a:t> </a:t>
            </a:r>
            <a:r>
              <a:rPr sz="1050" i="1" dirty="0">
                <a:solidFill>
                  <a:srgbClr val="93C4FD"/>
                </a:solidFill>
                <a:latin typeface="Poppins"/>
                <a:cs typeface="Poppins"/>
              </a:rPr>
              <a:t>of</a:t>
            </a:r>
            <a:r>
              <a:rPr sz="1050" i="1" spc="40" dirty="0">
                <a:solidFill>
                  <a:srgbClr val="93C4FD"/>
                </a:solidFill>
                <a:latin typeface="Poppins"/>
                <a:cs typeface="Poppins"/>
              </a:rPr>
              <a:t> </a:t>
            </a:r>
            <a:r>
              <a:rPr sz="1050" i="1" dirty="0">
                <a:solidFill>
                  <a:srgbClr val="93C4FD"/>
                </a:solidFill>
                <a:latin typeface="Poppins"/>
                <a:cs typeface="Poppins"/>
              </a:rPr>
              <a:t>5000</a:t>
            </a:r>
            <a:r>
              <a:rPr sz="1050" i="1" spc="40" dirty="0">
                <a:solidFill>
                  <a:srgbClr val="93C4FD"/>
                </a:solidFill>
                <a:latin typeface="Poppins"/>
                <a:cs typeface="Poppins"/>
              </a:rPr>
              <a:t> </a:t>
            </a:r>
            <a:r>
              <a:rPr sz="1050" i="1" spc="-20" dirty="0">
                <a:solidFill>
                  <a:srgbClr val="93C4FD"/>
                </a:solidFill>
                <a:latin typeface="Poppins"/>
                <a:cs typeface="Poppins"/>
              </a:rPr>
              <a:t>with </a:t>
            </a:r>
            <a:r>
              <a:rPr sz="1050" i="1" spc="65" dirty="0">
                <a:solidFill>
                  <a:srgbClr val="93C4FD"/>
                </a:solidFill>
                <a:latin typeface="Poppins"/>
                <a:cs typeface="Poppins"/>
              </a:rPr>
              <a:t>5%</a:t>
            </a:r>
            <a:r>
              <a:rPr sz="1050" i="1" spc="20" dirty="0">
                <a:solidFill>
                  <a:srgbClr val="93C4FD"/>
                </a:solidFill>
                <a:latin typeface="Poppins"/>
                <a:cs typeface="Poppins"/>
              </a:rPr>
              <a:t> </a:t>
            </a:r>
            <a:r>
              <a:rPr sz="1050" i="1" spc="-10" dirty="0">
                <a:solidFill>
                  <a:srgbClr val="93C4FD"/>
                </a:solidFill>
                <a:latin typeface="Poppins"/>
                <a:cs typeface="Poppins"/>
              </a:rPr>
              <a:t>royalties"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371" y="2632233"/>
            <a:ext cx="117112" cy="20288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581399" y="1485899"/>
            <a:ext cx="2362200" cy="2514600"/>
            <a:chOff x="3581399" y="1485899"/>
            <a:chExt cx="2362200" cy="2514600"/>
          </a:xfrm>
        </p:grpSpPr>
        <p:sp>
          <p:nvSpPr>
            <p:cNvPr id="25" name="object 25"/>
            <p:cNvSpPr/>
            <p:nvPr/>
          </p:nvSpPr>
          <p:spPr>
            <a:xfrm>
              <a:off x="3581399" y="1485899"/>
              <a:ext cx="2362200" cy="2514600"/>
            </a:xfrm>
            <a:custGeom>
              <a:avLst/>
              <a:gdLst/>
              <a:ahLst/>
              <a:cxnLst/>
              <a:rect l="l" t="t" r="r" b="b"/>
              <a:pathLst>
                <a:path w="2362200" h="2514600">
                  <a:moveTo>
                    <a:pt x="2291003" y="2514599"/>
                  </a:moveTo>
                  <a:lnTo>
                    <a:pt x="71196" y="2514599"/>
                  </a:lnTo>
                  <a:lnTo>
                    <a:pt x="66241" y="2514111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91003" y="0"/>
                  </a:lnTo>
                  <a:lnTo>
                    <a:pt x="2332493" y="15621"/>
                  </a:lnTo>
                  <a:lnTo>
                    <a:pt x="2358313" y="51661"/>
                  </a:lnTo>
                  <a:lnTo>
                    <a:pt x="2362199" y="71196"/>
                  </a:lnTo>
                  <a:lnTo>
                    <a:pt x="2362199" y="2443403"/>
                  </a:lnTo>
                  <a:lnTo>
                    <a:pt x="2346577" y="2484894"/>
                  </a:lnTo>
                  <a:lnTo>
                    <a:pt x="2310537" y="2510713"/>
                  </a:lnTo>
                  <a:lnTo>
                    <a:pt x="2295958" y="2514111"/>
                  </a:lnTo>
                  <a:lnTo>
                    <a:pt x="2291003" y="2514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95799" y="1676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0" y="521915"/>
                  </a:lnTo>
                  <a:lnTo>
                    <a:pt x="152670" y="507793"/>
                  </a:lnTo>
                  <a:lnTo>
                    <a:pt x="118528" y="488452"/>
                  </a:lnTo>
                  <a:lnTo>
                    <a:pt x="87594" y="464311"/>
                  </a:lnTo>
                  <a:lnTo>
                    <a:pt x="60537" y="435892"/>
                  </a:lnTo>
                  <a:lnTo>
                    <a:pt x="37943" y="403811"/>
                  </a:lnTo>
                  <a:lnTo>
                    <a:pt x="20300" y="368761"/>
                  </a:lnTo>
                  <a:lnTo>
                    <a:pt x="7992" y="331502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4" y="214669"/>
                  </a:lnTo>
                  <a:lnTo>
                    <a:pt x="15589" y="176851"/>
                  </a:lnTo>
                  <a:lnTo>
                    <a:pt x="31491" y="140978"/>
                  </a:lnTo>
                  <a:lnTo>
                    <a:pt x="52483" y="107826"/>
                  </a:lnTo>
                  <a:lnTo>
                    <a:pt x="78114" y="78114"/>
                  </a:lnTo>
                  <a:lnTo>
                    <a:pt x="107826" y="52484"/>
                  </a:lnTo>
                  <a:lnTo>
                    <a:pt x="140977" y="31491"/>
                  </a:lnTo>
                  <a:lnTo>
                    <a:pt x="176850" y="15589"/>
                  </a:lnTo>
                  <a:lnTo>
                    <a:pt x="214668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30" y="5124"/>
                  </a:lnTo>
                  <a:lnTo>
                    <a:pt x="356548" y="15589"/>
                  </a:lnTo>
                  <a:lnTo>
                    <a:pt x="392421" y="31491"/>
                  </a:lnTo>
                  <a:lnTo>
                    <a:pt x="425572" y="52484"/>
                  </a:lnTo>
                  <a:lnTo>
                    <a:pt x="455284" y="78114"/>
                  </a:lnTo>
                  <a:lnTo>
                    <a:pt x="480915" y="107826"/>
                  </a:lnTo>
                  <a:lnTo>
                    <a:pt x="501908" y="140978"/>
                  </a:lnTo>
                  <a:lnTo>
                    <a:pt x="517809" y="176851"/>
                  </a:lnTo>
                  <a:lnTo>
                    <a:pt x="528275" y="214669"/>
                  </a:lnTo>
                  <a:lnTo>
                    <a:pt x="533078" y="253613"/>
                  </a:lnTo>
                  <a:lnTo>
                    <a:pt x="533399" y="266699"/>
                  </a:lnTo>
                  <a:lnTo>
                    <a:pt x="533078" y="279786"/>
                  </a:lnTo>
                  <a:lnTo>
                    <a:pt x="528275" y="318730"/>
                  </a:lnTo>
                  <a:lnTo>
                    <a:pt x="517809" y="356548"/>
                  </a:lnTo>
                  <a:lnTo>
                    <a:pt x="501907" y="392421"/>
                  </a:lnTo>
                  <a:lnTo>
                    <a:pt x="480915" y="425572"/>
                  </a:lnTo>
                  <a:lnTo>
                    <a:pt x="455284" y="455285"/>
                  </a:lnTo>
                  <a:lnTo>
                    <a:pt x="425572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30" y="528275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1899" y="3276599"/>
              <a:ext cx="1981200" cy="342900"/>
            </a:xfrm>
            <a:custGeom>
              <a:avLst/>
              <a:gdLst/>
              <a:ahLst/>
              <a:cxnLst/>
              <a:rect l="l" t="t" r="r" b="b"/>
              <a:pathLst>
                <a:path w="1981200" h="342900">
                  <a:moveTo>
                    <a:pt x="194815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948152" y="0"/>
                  </a:lnTo>
                  <a:lnTo>
                    <a:pt x="1980232" y="28187"/>
                  </a:lnTo>
                  <a:lnTo>
                    <a:pt x="1981199" y="33047"/>
                  </a:lnTo>
                  <a:lnTo>
                    <a:pt x="1981199" y="309852"/>
                  </a:lnTo>
                  <a:lnTo>
                    <a:pt x="1953012" y="341932"/>
                  </a:lnTo>
                  <a:lnTo>
                    <a:pt x="1948152" y="342899"/>
                  </a:lnTo>
                  <a:close/>
                </a:path>
              </a:pathLst>
            </a:custGeom>
            <a:solidFill>
              <a:srgbClr val="312E8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19625" y="18287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36913" y="2368550"/>
            <a:ext cx="145097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5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35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35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endParaRPr sz="13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AI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generates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clean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Solidity</a:t>
            </a:r>
            <a:r>
              <a:rPr sz="1200" spc="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code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24399" y="3349625"/>
            <a:ext cx="16764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A5B4FB"/>
                </a:solidFill>
                <a:latin typeface="Poppins"/>
                <a:cs typeface="Poppins"/>
              </a:rPr>
              <a:t>OpenZeppelin </a:t>
            </a:r>
            <a:r>
              <a:rPr sz="1050" spc="-10" dirty="0">
                <a:solidFill>
                  <a:srgbClr val="A5B4FB"/>
                </a:solidFill>
                <a:latin typeface="Poppins"/>
                <a:cs typeface="Poppins"/>
              </a:rPr>
              <a:t>standards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8371" y="2632233"/>
            <a:ext cx="117112" cy="20288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248398" y="1485899"/>
            <a:ext cx="2362200" cy="2514600"/>
            <a:chOff x="6248398" y="1485899"/>
            <a:chExt cx="2362200" cy="2514600"/>
          </a:xfrm>
        </p:grpSpPr>
        <p:sp>
          <p:nvSpPr>
            <p:cNvPr id="33" name="object 33"/>
            <p:cNvSpPr/>
            <p:nvPr/>
          </p:nvSpPr>
          <p:spPr>
            <a:xfrm>
              <a:off x="6248398" y="1485899"/>
              <a:ext cx="2362200" cy="2514600"/>
            </a:xfrm>
            <a:custGeom>
              <a:avLst/>
              <a:gdLst/>
              <a:ahLst/>
              <a:cxnLst/>
              <a:rect l="l" t="t" r="r" b="b"/>
              <a:pathLst>
                <a:path w="2362200" h="2514600">
                  <a:moveTo>
                    <a:pt x="2291003" y="2514599"/>
                  </a:moveTo>
                  <a:lnTo>
                    <a:pt x="71196" y="2514599"/>
                  </a:lnTo>
                  <a:lnTo>
                    <a:pt x="66241" y="2514111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291003" y="0"/>
                  </a:lnTo>
                  <a:lnTo>
                    <a:pt x="2332494" y="15621"/>
                  </a:lnTo>
                  <a:lnTo>
                    <a:pt x="2358313" y="51661"/>
                  </a:lnTo>
                  <a:lnTo>
                    <a:pt x="2362200" y="71196"/>
                  </a:lnTo>
                  <a:lnTo>
                    <a:pt x="2362200" y="2443403"/>
                  </a:lnTo>
                  <a:lnTo>
                    <a:pt x="2346578" y="2484894"/>
                  </a:lnTo>
                  <a:lnTo>
                    <a:pt x="2310537" y="2510713"/>
                  </a:lnTo>
                  <a:lnTo>
                    <a:pt x="2295958" y="2514111"/>
                  </a:lnTo>
                  <a:lnTo>
                    <a:pt x="2291003" y="2514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62799" y="1676399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699" y="533399"/>
                  </a:moveTo>
                  <a:lnTo>
                    <a:pt x="227566" y="530513"/>
                  </a:lnTo>
                  <a:lnTo>
                    <a:pt x="189280" y="521915"/>
                  </a:lnTo>
                  <a:lnTo>
                    <a:pt x="152670" y="507793"/>
                  </a:lnTo>
                  <a:lnTo>
                    <a:pt x="118528" y="488452"/>
                  </a:lnTo>
                  <a:lnTo>
                    <a:pt x="87594" y="464311"/>
                  </a:lnTo>
                  <a:lnTo>
                    <a:pt x="60537" y="435892"/>
                  </a:lnTo>
                  <a:lnTo>
                    <a:pt x="37943" y="403811"/>
                  </a:lnTo>
                  <a:lnTo>
                    <a:pt x="20300" y="368761"/>
                  </a:lnTo>
                  <a:lnTo>
                    <a:pt x="7991" y="331502"/>
                  </a:lnTo>
                  <a:lnTo>
                    <a:pt x="1284" y="292841"/>
                  </a:lnTo>
                  <a:lnTo>
                    <a:pt x="0" y="266699"/>
                  </a:lnTo>
                  <a:lnTo>
                    <a:pt x="321" y="253613"/>
                  </a:lnTo>
                  <a:lnTo>
                    <a:pt x="5122" y="214669"/>
                  </a:lnTo>
                  <a:lnTo>
                    <a:pt x="15588" y="176851"/>
                  </a:lnTo>
                  <a:lnTo>
                    <a:pt x="31490" y="140978"/>
                  </a:lnTo>
                  <a:lnTo>
                    <a:pt x="52483" y="107826"/>
                  </a:lnTo>
                  <a:lnTo>
                    <a:pt x="78113" y="78114"/>
                  </a:lnTo>
                  <a:lnTo>
                    <a:pt x="107826" y="52484"/>
                  </a:lnTo>
                  <a:lnTo>
                    <a:pt x="140977" y="31491"/>
                  </a:lnTo>
                  <a:lnTo>
                    <a:pt x="176851" y="15589"/>
                  </a:lnTo>
                  <a:lnTo>
                    <a:pt x="214668" y="5124"/>
                  </a:lnTo>
                  <a:lnTo>
                    <a:pt x="253613" y="321"/>
                  </a:lnTo>
                  <a:lnTo>
                    <a:pt x="266699" y="0"/>
                  </a:lnTo>
                  <a:lnTo>
                    <a:pt x="279786" y="321"/>
                  </a:lnTo>
                  <a:lnTo>
                    <a:pt x="318729" y="5124"/>
                  </a:lnTo>
                  <a:lnTo>
                    <a:pt x="356548" y="15589"/>
                  </a:lnTo>
                  <a:lnTo>
                    <a:pt x="392421" y="31491"/>
                  </a:lnTo>
                  <a:lnTo>
                    <a:pt x="425572" y="52484"/>
                  </a:lnTo>
                  <a:lnTo>
                    <a:pt x="455284" y="78114"/>
                  </a:lnTo>
                  <a:lnTo>
                    <a:pt x="480915" y="107826"/>
                  </a:lnTo>
                  <a:lnTo>
                    <a:pt x="501907" y="140978"/>
                  </a:lnTo>
                  <a:lnTo>
                    <a:pt x="517808" y="176851"/>
                  </a:lnTo>
                  <a:lnTo>
                    <a:pt x="528274" y="214669"/>
                  </a:lnTo>
                  <a:lnTo>
                    <a:pt x="533079" y="253613"/>
                  </a:lnTo>
                  <a:lnTo>
                    <a:pt x="533399" y="266699"/>
                  </a:lnTo>
                  <a:lnTo>
                    <a:pt x="533079" y="279786"/>
                  </a:lnTo>
                  <a:lnTo>
                    <a:pt x="528274" y="318730"/>
                  </a:lnTo>
                  <a:lnTo>
                    <a:pt x="517808" y="356548"/>
                  </a:lnTo>
                  <a:lnTo>
                    <a:pt x="501907" y="392421"/>
                  </a:lnTo>
                  <a:lnTo>
                    <a:pt x="480914" y="425572"/>
                  </a:lnTo>
                  <a:lnTo>
                    <a:pt x="455284" y="455285"/>
                  </a:lnTo>
                  <a:lnTo>
                    <a:pt x="425572" y="480915"/>
                  </a:lnTo>
                  <a:lnTo>
                    <a:pt x="392421" y="501908"/>
                  </a:lnTo>
                  <a:lnTo>
                    <a:pt x="356548" y="517809"/>
                  </a:lnTo>
                  <a:lnTo>
                    <a:pt x="318729" y="528275"/>
                  </a:lnTo>
                  <a:lnTo>
                    <a:pt x="279786" y="533078"/>
                  </a:lnTo>
                  <a:lnTo>
                    <a:pt x="266699" y="533399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38898" y="3276599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48151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948151" y="0"/>
                  </a:lnTo>
                  <a:lnTo>
                    <a:pt x="1980232" y="28187"/>
                  </a:lnTo>
                  <a:lnTo>
                    <a:pt x="1981199" y="33047"/>
                  </a:lnTo>
                  <a:lnTo>
                    <a:pt x="1981199" y="500352"/>
                  </a:lnTo>
                  <a:lnTo>
                    <a:pt x="1953012" y="532432"/>
                  </a:lnTo>
                  <a:lnTo>
                    <a:pt x="1948151" y="533399"/>
                  </a:lnTo>
                  <a:close/>
                </a:path>
              </a:pathLst>
            </a:custGeom>
            <a:solidFill>
              <a:srgbClr val="4B1C9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343" y="1828799"/>
              <a:ext cx="214312" cy="22824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532463" y="2368550"/>
            <a:ext cx="179451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b="1" spc="5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135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50" b="1" spc="8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endParaRPr sz="1350">
              <a:latin typeface="Trebuchet MS"/>
              <a:cs typeface="Trebuchet MS"/>
            </a:endParaRPr>
          </a:p>
          <a:p>
            <a:pPr marL="12700" marR="5080" algn="ctr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Automatic</a:t>
            </a:r>
            <a:r>
              <a:rPr sz="1200" spc="-4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vulnerability detection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02995" y="3319145"/>
            <a:ext cx="185356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5815" marR="5080" indent="-79375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C3B4FD"/>
                </a:solidFill>
                <a:latin typeface="Poppins"/>
                <a:cs typeface="Poppins"/>
              </a:rPr>
              <a:t>Reentrancy, access</a:t>
            </a:r>
            <a:r>
              <a:rPr sz="1050" spc="5" dirty="0">
                <a:solidFill>
                  <a:srgbClr val="C3B4FD"/>
                </a:solidFill>
                <a:latin typeface="Poppins"/>
                <a:cs typeface="Poppins"/>
              </a:rPr>
              <a:t> </a:t>
            </a:r>
            <a:r>
              <a:rPr sz="1050" spc="-10" dirty="0">
                <a:solidFill>
                  <a:srgbClr val="C3B4FD"/>
                </a:solidFill>
                <a:latin typeface="Poppins"/>
                <a:cs typeface="Poppins"/>
              </a:rPr>
              <a:t>control, </a:t>
            </a:r>
            <a:r>
              <a:rPr sz="1050" spc="-20" dirty="0">
                <a:solidFill>
                  <a:srgbClr val="C3B4FD"/>
                </a:solidFill>
                <a:latin typeface="Poppins"/>
                <a:cs typeface="Poppins"/>
              </a:rPr>
              <a:t>etc.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370" y="2632233"/>
            <a:ext cx="117112" cy="20288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95A88E7-6060-3976-0C64-CB0B6DCD13BF}"/>
              </a:ext>
            </a:extLst>
          </p:cNvPr>
          <p:cNvSpPr/>
          <p:nvPr/>
        </p:nvSpPr>
        <p:spPr>
          <a:xfrm>
            <a:off x="10431677" y="6366986"/>
            <a:ext cx="1624330" cy="304800"/>
          </a:xfrm>
          <a:prstGeom prst="rect">
            <a:avLst/>
          </a:prstGeom>
          <a:solidFill>
            <a:srgbClr val="2E3749"/>
          </a:solidFill>
          <a:ln>
            <a:solidFill>
              <a:srgbClr val="2E37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66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uFill>
                  <a:solidFill>
                    <a:srgbClr val="6266F1"/>
                  </a:solidFill>
                </a:uFill>
              </a:rPr>
              <a:t>Busin</a:t>
            </a:r>
            <a:r>
              <a:rPr u="none" spc="-60" dirty="0"/>
              <a:t>ess</a:t>
            </a:r>
            <a:r>
              <a:rPr u="none" spc="-285" dirty="0"/>
              <a:t> </a:t>
            </a:r>
            <a:r>
              <a:rPr u="none" spc="-5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4229099"/>
            <a:ext cx="11277599" cy="26289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4399" y="1562100"/>
            <a:ext cx="3305175" cy="2286000"/>
            <a:chOff x="914399" y="1562100"/>
            <a:chExt cx="3305175" cy="2286000"/>
          </a:xfrm>
        </p:grpSpPr>
        <p:sp>
          <p:nvSpPr>
            <p:cNvPr id="5" name="object 5"/>
            <p:cNvSpPr/>
            <p:nvPr/>
          </p:nvSpPr>
          <p:spPr>
            <a:xfrm>
              <a:off x="914399" y="1581149"/>
              <a:ext cx="3305175" cy="2266950"/>
            </a:xfrm>
            <a:custGeom>
              <a:avLst/>
              <a:gdLst/>
              <a:ahLst/>
              <a:cxnLst/>
              <a:rect l="l" t="t" r="r" b="b"/>
              <a:pathLst>
                <a:path w="3305175" h="2266950">
                  <a:moveTo>
                    <a:pt x="3233978" y="2266949"/>
                  </a:moveTo>
                  <a:lnTo>
                    <a:pt x="71196" y="2266949"/>
                  </a:lnTo>
                  <a:lnTo>
                    <a:pt x="66241" y="2266461"/>
                  </a:lnTo>
                  <a:lnTo>
                    <a:pt x="29705" y="2251327"/>
                  </a:lnTo>
                  <a:lnTo>
                    <a:pt x="3885" y="2215287"/>
                  </a:lnTo>
                  <a:lnTo>
                    <a:pt x="0" y="2195753"/>
                  </a:lnTo>
                  <a:lnTo>
                    <a:pt x="0" y="21907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8" y="11716"/>
                  </a:lnTo>
                  <a:lnTo>
                    <a:pt x="3302734" y="42320"/>
                  </a:lnTo>
                  <a:lnTo>
                    <a:pt x="3305174" y="53397"/>
                  </a:lnTo>
                  <a:lnTo>
                    <a:pt x="3305174" y="2195753"/>
                  </a:lnTo>
                  <a:lnTo>
                    <a:pt x="3289552" y="2237244"/>
                  </a:lnTo>
                  <a:lnTo>
                    <a:pt x="3253511" y="2263063"/>
                  </a:lnTo>
                  <a:lnTo>
                    <a:pt x="3238933" y="2266461"/>
                  </a:lnTo>
                  <a:lnTo>
                    <a:pt x="3233978" y="226694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677" y="1562100"/>
              <a:ext cx="3305175" cy="70485"/>
            </a:xfrm>
            <a:custGeom>
              <a:avLst/>
              <a:gdLst/>
              <a:ahLst/>
              <a:cxnLst/>
              <a:rect l="l" t="t" r="r" b="b"/>
              <a:pathLst>
                <a:path w="3305175" h="70485">
                  <a:moveTo>
                    <a:pt x="0" y="70449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228697" y="0"/>
                  </a:lnTo>
                  <a:lnTo>
                    <a:pt x="3271039" y="12829"/>
                  </a:lnTo>
                  <a:lnTo>
                    <a:pt x="3294605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3305175" h="70485">
                  <a:moveTo>
                    <a:pt x="3304619" y="70449"/>
                  </a:moveTo>
                  <a:lnTo>
                    <a:pt x="3271039" y="44514"/>
                  </a:lnTo>
                  <a:lnTo>
                    <a:pt x="3228697" y="38099"/>
                  </a:lnTo>
                  <a:lnTo>
                    <a:pt x="3294605" y="38099"/>
                  </a:lnTo>
                  <a:lnTo>
                    <a:pt x="3304534" y="68693"/>
                  </a:lnTo>
                  <a:lnTo>
                    <a:pt x="3304619" y="70449"/>
                  </a:lnTo>
                  <a:close/>
                </a:path>
              </a:pathLst>
            </a:custGeom>
            <a:solidFill>
              <a:srgbClr val="9CA2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2987" y="1847862"/>
              <a:ext cx="419100" cy="1466850"/>
            </a:xfrm>
            <a:custGeom>
              <a:avLst/>
              <a:gdLst/>
              <a:ahLst/>
              <a:cxnLst/>
              <a:rect l="l" t="t" r="r" b="b"/>
              <a:pathLst>
                <a:path w="419100" h="1466850">
                  <a:moveTo>
                    <a:pt x="19050" y="628637"/>
                  </a:moveTo>
                  <a:lnTo>
                    <a:pt x="0" y="628637"/>
                  </a:lnTo>
                  <a:lnTo>
                    <a:pt x="0" y="1466837"/>
                  </a:lnTo>
                  <a:lnTo>
                    <a:pt x="19050" y="1466837"/>
                  </a:lnTo>
                  <a:lnTo>
                    <a:pt x="19050" y="628637"/>
                  </a:lnTo>
                  <a:close/>
                </a:path>
                <a:path w="419100" h="1466850">
                  <a:moveTo>
                    <a:pt x="419100" y="202679"/>
                  </a:moveTo>
                  <a:lnTo>
                    <a:pt x="413740" y="161925"/>
                  </a:lnTo>
                  <a:lnTo>
                    <a:pt x="400532" y="123012"/>
                  </a:lnTo>
                  <a:lnTo>
                    <a:pt x="379984" y="87414"/>
                  </a:lnTo>
                  <a:lnTo>
                    <a:pt x="352882" y="56515"/>
                  </a:lnTo>
                  <a:lnTo>
                    <a:pt x="320268" y="31496"/>
                  </a:lnTo>
                  <a:lnTo>
                    <a:pt x="283400" y="13322"/>
                  </a:lnTo>
                  <a:lnTo>
                    <a:pt x="243700" y="2679"/>
                  </a:lnTo>
                  <a:lnTo>
                    <a:pt x="216420" y="0"/>
                  </a:lnTo>
                  <a:lnTo>
                    <a:pt x="202692" y="0"/>
                  </a:lnTo>
                  <a:lnTo>
                    <a:pt x="161937" y="5359"/>
                  </a:lnTo>
                  <a:lnTo>
                    <a:pt x="123024" y="18567"/>
                  </a:lnTo>
                  <a:lnTo>
                    <a:pt x="87426" y="39116"/>
                  </a:lnTo>
                  <a:lnTo>
                    <a:pt x="56527" y="66217"/>
                  </a:lnTo>
                  <a:lnTo>
                    <a:pt x="31508" y="98831"/>
                  </a:lnTo>
                  <a:lnTo>
                    <a:pt x="13335" y="135686"/>
                  </a:lnTo>
                  <a:lnTo>
                    <a:pt x="2692" y="175399"/>
                  </a:lnTo>
                  <a:lnTo>
                    <a:pt x="0" y="202679"/>
                  </a:lnTo>
                  <a:lnTo>
                    <a:pt x="0" y="247637"/>
                  </a:lnTo>
                  <a:lnTo>
                    <a:pt x="0" y="254508"/>
                  </a:lnTo>
                  <a:lnTo>
                    <a:pt x="5372" y="295249"/>
                  </a:lnTo>
                  <a:lnTo>
                    <a:pt x="18580" y="334175"/>
                  </a:lnTo>
                  <a:lnTo>
                    <a:pt x="39128" y="369773"/>
                  </a:lnTo>
                  <a:lnTo>
                    <a:pt x="66230" y="400672"/>
                  </a:lnTo>
                  <a:lnTo>
                    <a:pt x="98844" y="425691"/>
                  </a:lnTo>
                  <a:lnTo>
                    <a:pt x="135699" y="443865"/>
                  </a:lnTo>
                  <a:lnTo>
                    <a:pt x="175412" y="454507"/>
                  </a:lnTo>
                  <a:lnTo>
                    <a:pt x="202692" y="457187"/>
                  </a:lnTo>
                  <a:lnTo>
                    <a:pt x="216420" y="457187"/>
                  </a:lnTo>
                  <a:lnTo>
                    <a:pt x="257162" y="451827"/>
                  </a:lnTo>
                  <a:lnTo>
                    <a:pt x="296087" y="438619"/>
                  </a:lnTo>
                  <a:lnTo>
                    <a:pt x="331685" y="418058"/>
                  </a:lnTo>
                  <a:lnTo>
                    <a:pt x="362585" y="390969"/>
                  </a:lnTo>
                  <a:lnTo>
                    <a:pt x="387604" y="358355"/>
                  </a:lnTo>
                  <a:lnTo>
                    <a:pt x="405777" y="321500"/>
                  </a:lnTo>
                  <a:lnTo>
                    <a:pt x="416420" y="281787"/>
                  </a:lnTo>
                  <a:lnTo>
                    <a:pt x="419100" y="254508"/>
                  </a:lnTo>
                  <a:lnTo>
                    <a:pt x="419100" y="20267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299" y="1962149"/>
              <a:ext cx="190499" cy="190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297" y="2532727"/>
              <a:ext cx="135225" cy="97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297" y="2837527"/>
              <a:ext cx="135225" cy="971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297" y="3142327"/>
              <a:ext cx="135225" cy="971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435099" y="1778000"/>
            <a:ext cx="2374265" cy="1513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475"/>
              </a:spcBef>
            </a:pPr>
            <a:r>
              <a:rPr sz="1500" b="1" spc="75" dirty="0">
                <a:solidFill>
                  <a:srgbClr val="FFFFFF"/>
                </a:solidFill>
                <a:latin typeface="Trebuchet MS"/>
                <a:cs typeface="Trebuchet MS"/>
              </a:rPr>
              <a:t>Freemium</a:t>
            </a: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lang="en-IN" sz="1500" b="1" spc="-2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500" dirty="0">
              <a:latin typeface="Trebuchet MS"/>
              <a:cs typeface="Trebuchet MS"/>
            </a:endParaRPr>
          </a:p>
          <a:p>
            <a:pPr marL="278765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9CA2AF"/>
                </a:solidFill>
                <a:latin typeface="Poppins"/>
                <a:cs typeface="Poppins"/>
              </a:rPr>
              <a:t>$0</a:t>
            </a:r>
            <a:r>
              <a:rPr sz="1200" spc="45" dirty="0">
                <a:solidFill>
                  <a:srgbClr val="9CA2AF"/>
                </a:solidFill>
                <a:latin typeface="Poppins"/>
                <a:cs typeface="Poppins"/>
              </a:rPr>
              <a:t> </a:t>
            </a:r>
            <a:r>
              <a:rPr sz="1200" spc="114" dirty="0">
                <a:solidFill>
                  <a:srgbClr val="9CA2AF"/>
                </a:solidFill>
                <a:latin typeface="Poppins"/>
                <a:cs typeface="Poppins"/>
              </a:rPr>
              <a:t>/</a:t>
            </a:r>
            <a:r>
              <a:rPr sz="1200" spc="50" dirty="0">
                <a:solidFill>
                  <a:srgbClr val="9CA2AF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9CA2AF"/>
                </a:solidFill>
                <a:latin typeface="Poppins"/>
                <a:cs typeface="Poppins"/>
              </a:rPr>
              <a:t>month</a:t>
            </a:r>
            <a:endParaRPr sz="1200" dirty="0">
              <a:latin typeface="Poppins"/>
              <a:cs typeface="Poppins"/>
            </a:endParaRPr>
          </a:p>
          <a:p>
            <a:pPr marL="12700" marR="5080">
              <a:lnSpc>
                <a:spcPct val="166700"/>
              </a:lnSpc>
              <a:spcBef>
                <a:spcPts val="60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Free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basic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contract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generation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Limited</a:t>
            </a:r>
            <a:r>
              <a:rPr sz="1200" spc="-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security</a:t>
            </a:r>
            <a:r>
              <a:rPr sz="1200" spc="-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checks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Community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support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72423" y="1562100"/>
            <a:ext cx="3305175" cy="2286000"/>
            <a:chOff x="7972423" y="1562100"/>
            <a:chExt cx="3305175" cy="2286000"/>
          </a:xfrm>
        </p:grpSpPr>
        <p:sp>
          <p:nvSpPr>
            <p:cNvPr id="14" name="object 14"/>
            <p:cNvSpPr/>
            <p:nvPr/>
          </p:nvSpPr>
          <p:spPr>
            <a:xfrm>
              <a:off x="7972423" y="1581149"/>
              <a:ext cx="3305175" cy="2266950"/>
            </a:xfrm>
            <a:custGeom>
              <a:avLst/>
              <a:gdLst/>
              <a:ahLst/>
              <a:cxnLst/>
              <a:rect l="l" t="t" r="r" b="b"/>
              <a:pathLst>
                <a:path w="3305175" h="2266950">
                  <a:moveTo>
                    <a:pt x="3233978" y="2266949"/>
                  </a:moveTo>
                  <a:lnTo>
                    <a:pt x="71197" y="2266949"/>
                  </a:lnTo>
                  <a:lnTo>
                    <a:pt x="66241" y="2266461"/>
                  </a:lnTo>
                  <a:lnTo>
                    <a:pt x="29704" y="2251327"/>
                  </a:lnTo>
                  <a:lnTo>
                    <a:pt x="3885" y="2215287"/>
                  </a:lnTo>
                  <a:lnTo>
                    <a:pt x="0" y="2195753"/>
                  </a:lnTo>
                  <a:lnTo>
                    <a:pt x="0" y="219074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7" y="0"/>
                  </a:lnTo>
                  <a:lnTo>
                    <a:pt x="3233978" y="0"/>
                  </a:lnTo>
                  <a:lnTo>
                    <a:pt x="3275466" y="11716"/>
                  </a:lnTo>
                  <a:lnTo>
                    <a:pt x="3302734" y="42320"/>
                  </a:lnTo>
                  <a:lnTo>
                    <a:pt x="3305174" y="53397"/>
                  </a:lnTo>
                  <a:lnTo>
                    <a:pt x="3305174" y="2195753"/>
                  </a:lnTo>
                  <a:lnTo>
                    <a:pt x="3289551" y="2237244"/>
                  </a:lnTo>
                  <a:lnTo>
                    <a:pt x="3253512" y="2263063"/>
                  </a:lnTo>
                  <a:lnTo>
                    <a:pt x="3238932" y="2266461"/>
                  </a:lnTo>
                  <a:lnTo>
                    <a:pt x="3233978" y="226694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2702" y="1562100"/>
              <a:ext cx="3305175" cy="70485"/>
            </a:xfrm>
            <a:custGeom>
              <a:avLst/>
              <a:gdLst/>
              <a:ahLst/>
              <a:cxnLst/>
              <a:rect l="l" t="t" r="r" b="b"/>
              <a:pathLst>
                <a:path w="3305175" h="70485">
                  <a:moveTo>
                    <a:pt x="0" y="70450"/>
                  </a:moveTo>
                  <a:lnTo>
                    <a:pt x="12552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3228697" y="0"/>
                  </a:lnTo>
                  <a:lnTo>
                    <a:pt x="3271037" y="12829"/>
                  </a:lnTo>
                  <a:lnTo>
                    <a:pt x="3294604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3305175" h="70485">
                  <a:moveTo>
                    <a:pt x="3304619" y="70450"/>
                  </a:moveTo>
                  <a:lnTo>
                    <a:pt x="3271037" y="44514"/>
                  </a:lnTo>
                  <a:lnTo>
                    <a:pt x="3228697" y="38099"/>
                  </a:lnTo>
                  <a:lnTo>
                    <a:pt x="3294604" y="38099"/>
                  </a:lnTo>
                  <a:lnTo>
                    <a:pt x="3304534" y="68693"/>
                  </a:lnTo>
                  <a:lnTo>
                    <a:pt x="3304619" y="70450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01012" y="1847849"/>
              <a:ext cx="371475" cy="1771650"/>
            </a:xfrm>
            <a:custGeom>
              <a:avLst/>
              <a:gdLst/>
              <a:ahLst/>
              <a:cxnLst/>
              <a:rect l="l" t="t" r="r" b="b"/>
              <a:pathLst>
                <a:path w="371475" h="1771650">
                  <a:moveTo>
                    <a:pt x="19050" y="628650"/>
                  </a:moveTo>
                  <a:lnTo>
                    <a:pt x="0" y="628650"/>
                  </a:lnTo>
                  <a:lnTo>
                    <a:pt x="0" y="1771650"/>
                  </a:lnTo>
                  <a:lnTo>
                    <a:pt x="19050" y="1771650"/>
                  </a:lnTo>
                  <a:lnTo>
                    <a:pt x="19050" y="628650"/>
                  </a:lnTo>
                  <a:close/>
                </a:path>
                <a:path w="371475" h="1771650">
                  <a:moveTo>
                    <a:pt x="371475" y="185737"/>
                  </a:moveTo>
                  <a:lnTo>
                    <a:pt x="365912" y="140601"/>
                  </a:lnTo>
                  <a:lnTo>
                    <a:pt x="349554" y="98183"/>
                  </a:lnTo>
                  <a:lnTo>
                    <a:pt x="323367" y="61023"/>
                  </a:lnTo>
                  <a:lnTo>
                    <a:pt x="288937" y="31305"/>
                  </a:lnTo>
                  <a:lnTo>
                    <a:pt x="248310" y="10858"/>
                  </a:lnTo>
                  <a:lnTo>
                    <a:pt x="203949" y="901"/>
                  </a:lnTo>
                  <a:lnTo>
                    <a:pt x="185737" y="0"/>
                  </a:lnTo>
                  <a:lnTo>
                    <a:pt x="176618" y="228"/>
                  </a:lnTo>
                  <a:lnTo>
                    <a:pt x="131826" y="8001"/>
                  </a:lnTo>
                  <a:lnTo>
                    <a:pt x="90258" y="26428"/>
                  </a:lnTo>
                  <a:lnTo>
                    <a:pt x="54406" y="54406"/>
                  </a:lnTo>
                  <a:lnTo>
                    <a:pt x="26416" y="90258"/>
                  </a:lnTo>
                  <a:lnTo>
                    <a:pt x="8001" y="131826"/>
                  </a:lnTo>
                  <a:lnTo>
                    <a:pt x="228" y="176618"/>
                  </a:lnTo>
                  <a:lnTo>
                    <a:pt x="0" y="185737"/>
                  </a:lnTo>
                  <a:lnTo>
                    <a:pt x="0" y="271462"/>
                  </a:lnTo>
                  <a:lnTo>
                    <a:pt x="5575" y="316611"/>
                  </a:lnTo>
                  <a:lnTo>
                    <a:pt x="21932" y="359029"/>
                  </a:lnTo>
                  <a:lnTo>
                    <a:pt x="48107" y="396189"/>
                  </a:lnTo>
                  <a:lnTo>
                    <a:pt x="82550" y="425907"/>
                  </a:lnTo>
                  <a:lnTo>
                    <a:pt x="123177" y="446354"/>
                  </a:lnTo>
                  <a:lnTo>
                    <a:pt x="167538" y="456311"/>
                  </a:lnTo>
                  <a:lnTo>
                    <a:pt x="185737" y="457200"/>
                  </a:lnTo>
                  <a:lnTo>
                    <a:pt x="194868" y="456984"/>
                  </a:lnTo>
                  <a:lnTo>
                    <a:pt x="239661" y="449211"/>
                  </a:lnTo>
                  <a:lnTo>
                    <a:pt x="281216" y="430784"/>
                  </a:lnTo>
                  <a:lnTo>
                    <a:pt x="317080" y="402805"/>
                  </a:lnTo>
                  <a:lnTo>
                    <a:pt x="345059" y="366953"/>
                  </a:lnTo>
                  <a:lnTo>
                    <a:pt x="363486" y="325386"/>
                  </a:lnTo>
                  <a:lnTo>
                    <a:pt x="371259" y="280593"/>
                  </a:lnTo>
                  <a:lnTo>
                    <a:pt x="371475" y="271462"/>
                  </a:lnTo>
                  <a:lnTo>
                    <a:pt x="371475" y="185737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5324" y="1962149"/>
              <a:ext cx="142874" cy="1904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321" y="2532727"/>
              <a:ext cx="135225" cy="971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321" y="2837527"/>
              <a:ext cx="135225" cy="971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321" y="3142327"/>
              <a:ext cx="135225" cy="97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5321" y="3447127"/>
              <a:ext cx="135225" cy="9712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496250" y="1778000"/>
            <a:ext cx="1690370" cy="179600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475"/>
              </a:spcBef>
            </a:pPr>
            <a:r>
              <a:rPr lang="en-IN" sz="1500" b="1" spc="-20" dirty="0">
                <a:solidFill>
                  <a:srgbClr val="FFFFFF"/>
                </a:solidFill>
                <a:latin typeface="Trebuchet MS"/>
                <a:cs typeface="Trebuchet MS"/>
              </a:rPr>
              <a:t>Enterprise Plan</a:t>
            </a:r>
            <a:endParaRPr sz="1500" dirty="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C3B4FD"/>
                </a:solidFill>
                <a:latin typeface="Poppins"/>
                <a:cs typeface="Poppins"/>
              </a:rPr>
              <a:t>$200</a:t>
            </a:r>
            <a:r>
              <a:rPr sz="1200" spc="60" dirty="0">
                <a:solidFill>
                  <a:srgbClr val="C3B4FD"/>
                </a:solidFill>
                <a:latin typeface="Poppins"/>
                <a:cs typeface="Poppins"/>
              </a:rPr>
              <a:t> </a:t>
            </a:r>
            <a:r>
              <a:rPr sz="1200" spc="114" dirty="0">
                <a:solidFill>
                  <a:srgbClr val="C3B4FD"/>
                </a:solidFill>
                <a:latin typeface="Poppins"/>
                <a:cs typeface="Poppins"/>
              </a:rPr>
              <a:t>/</a:t>
            </a:r>
            <a:r>
              <a:rPr sz="1200" spc="65" dirty="0">
                <a:solidFill>
                  <a:srgbClr val="C3B4FD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C3B4FD"/>
                </a:solidFill>
                <a:latin typeface="Poppins"/>
                <a:cs typeface="Poppins"/>
              </a:rPr>
              <a:t>project</a:t>
            </a:r>
            <a:endParaRPr sz="1200" dirty="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Full</a:t>
            </a:r>
            <a:r>
              <a:rPr sz="1200" spc="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audits</a:t>
            </a:r>
            <a:endParaRPr sz="1200" dirty="0">
              <a:latin typeface="Poppins"/>
              <a:cs typeface="Poppins"/>
            </a:endParaRPr>
          </a:p>
          <a:p>
            <a:pPr marL="12700" marR="244475">
              <a:lnSpc>
                <a:spcPct val="166700"/>
              </a:lnSpc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API</a:t>
            </a:r>
            <a:r>
              <a:rPr sz="1200" spc="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integrations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Dedicated</a:t>
            </a:r>
            <a:r>
              <a:rPr sz="1200" spc="-7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support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Custom</a:t>
            </a:r>
            <a:r>
              <a:rPr sz="1200" spc="-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solutions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0300" y="4445000"/>
            <a:ext cx="302133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Revefiue</a:t>
            </a:r>
            <a:r>
              <a:rPr sz="18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FFFFFF"/>
                </a:solidFill>
                <a:latin typeface="Trebuchet MS"/>
                <a:cs typeface="Trebuchet MS"/>
              </a:rPr>
              <a:t>Stre6ms</a:t>
            </a:r>
            <a:endParaRPr sz="1800">
              <a:latin typeface="Trebuchet MS"/>
              <a:cs typeface="Trebuchet MS"/>
            </a:endParaRPr>
          </a:p>
          <a:p>
            <a:pPr marL="607695">
              <a:lnSpc>
                <a:spcPct val="100000"/>
              </a:lnSpc>
              <a:spcBef>
                <a:spcPts val="1515"/>
              </a:spcBef>
            </a:pPr>
            <a:r>
              <a:rPr sz="1500" dirty="0">
                <a:solidFill>
                  <a:srgbClr val="BEDAFE"/>
                </a:solidFill>
                <a:latin typeface="Lucida Sans Unicode"/>
                <a:cs typeface="Lucida Sans Unicode"/>
              </a:rPr>
              <a:t>Subscription</a:t>
            </a:r>
            <a:r>
              <a:rPr sz="1500" spc="300" dirty="0">
                <a:solidFill>
                  <a:srgbClr val="BEDAFE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BEDAFE"/>
                </a:solidFill>
                <a:latin typeface="Lucida Sans Unicode"/>
                <a:cs typeface="Lucida Sans Unicode"/>
              </a:rPr>
              <a:t>fees</a:t>
            </a:r>
            <a:endParaRPr sz="1500">
              <a:latin typeface="Lucida Sans Unicode"/>
              <a:cs typeface="Lucida Sans Unicode"/>
            </a:endParaRPr>
          </a:p>
          <a:p>
            <a:pPr marL="607695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Monthly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recurring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revenue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from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Pro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plans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32275" y="4864099"/>
            <a:ext cx="2638425" cy="7512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85" dirty="0">
                <a:solidFill>
                  <a:srgbClr val="A6F2D0"/>
                </a:solidFill>
                <a:latin typeface="Lucida Sans Unicode"/>
                <a:cs typeface="Lucida Sans Unicode"/>
              </a:rPr>
              <a:t>Pay-</a:t>
            </a:r>
            <a:r>
              <a:rPr sz="1500" dirty="0">
                <a:solidFill>
                  <a:srgbClr val="A6F2D0"/>
                </a:solidFill>
                <a:latin typeface="Lucida Sans Unicode"/>
                <a:cs typeface="Lucida Sans Unicode"/>
              </a:rPr>
              <a:t>per-</a:t>
            </a:r>
            <a:r>
              <a:rPr sz="1500" spc="30" dirty="0">
                <a:solidFill>
                  <a:srgbClr val="A6F2D0"/>
                </a:solidFill>
                <a:latin typeface="Lucida Sans Unicode"/>
                <a:cs typeface="Lucida Sans Unicode"/>
              </a:rPr>
              <a:t>audit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ts val="1800"/>
              </a:lnSpc>
              <a:spcBef>
                <a:spcPts val="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One-time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payments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for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enterprise audits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1962" y="4864099"/>
            <a:ext cx="212725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500" spc="45" dirty="0">
                <a:solidFill>
                  <a:srgbClr val="DDD5FE"/>
                </a:solidFill>
                <a:latin typeface="Lucida Sans Unicode"/>
                <a:cs typeface="Lucida Sans Unicode"/>
              </a:rPr>
              <a:t>Marketplace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Commission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from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template transactions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65623" y="1504949"/>
            <a:ext cx="3470910" cy="2400300"/>
            <a:chOff x="4365623" y="1504949"/>
            <a:chExt cx="3470910" cy="2400300"/>
          </a:xfrm>
        </p:grpSpPr>
        <p:sp>
          <p:nvSpPr>
            <p:cNvPr id="27" name="object 27"/>
            <p:cNvSpPr/>
            <p:nvPr/>
          </p:nvSpPr>
          <p:spPr>
            <a:xfrm>
              <a:off x="4365623" y="1524952"/>
              <a:ext cx="3470910" cy="2380615"/>
            </a:xfrm>
            <a:custGeom>
              <a:avLst/>
              <a:gdLst/>
              <a:ahLst/>
              <a:cxnLst/>
              <a:rect l="l" t="t" r="r" b="b"/>
              <a:pathLst>
                <a:path w="3470909" h="2380615">
                  <a:moveTo>
                    <a:pt x="3395676" y="2380297"/>
                  </a:moveTo>
                  <a:lnTo>
                    <a:pt x="74756" y="2380297"/>
                  </a:lnTo>
                  <a:lnTo>
                    <a:pt x="69553" y="2379784"/>
                  </a:lnTo>
                  <a:lnTo>
                    <a:pt x="31190" y="2363894"/>
                  </a:lnTo>
                  <a:lnTo>
                    <a:pt x="4079" y="2326051"/>
                  </a:lnTo>
                  <a:lnTo>
                    <a:pt x="0" y="2305540"/>
                  </a:lnTo>
                  <a:lnTo>
                    <a:pt x="0" y="2300287"/>
                  </a:lnTo>
                  <a:lnTo>
                    <a:pt x="0" y="56067"/>
                  </a:lnTo>
                  <a:lnTo>
                    <a:pt x="19719" y="20361"/>
                  </a:lnTo>
                  <a:lnTo>
                    <a:pt x="54245" y="3059"/>
                  </a:lnTo>
                  <a:lnTo>
                    <a:pt x="74756" y="0"/>
                  </a:lnTo>
                  <a:lnTo>
                    <a:pt x="3395676" y="0"/>
                  </a:lnTo>
                  <a:lnTo>
                    <a:pt x="3439242" y="12302"/>
                  </a:lnTo>
                  <a:lnTo>
                    <a:pt x="3466352" y="40683"/>
                  </a:lnTo>
                  <a:lnTo>
                    <a:pt x="3470433" y="56067"/>
                  </a:lnTo>
                  <a:lnTo>
                    <a:pt x="3470433" y="2305540"/>
                  </a:lnTo>
                  <a:lnTo>
                    <a:pt x="3454030" y="2349106"/>
                  </a:lnTo>
                  <a:lnTo>
                    <a:pt x="3416187" y="2376217"/>
                  </a:lnTo>
                  <a:lnTo>
                    <a:pt x="3400879" y="2379784"/>
                  </a:lnTo>
                  <a:lnTo>
                    <a:pt x="3395676" y="2380297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65915" y="1504949"/>
              <a:ext cx="3470275" cy="74295"/>
            </a:xfrm>
            <a:custGeom>
              <a:avLst/>
              <a:gdLst/>
              <a:ahLst/>
              <a:cxnLst/>
              <a:rect l="l" t="t" r="r" b="b"/>
              <a:pathLst>
                <a:path w="3470275" h="74294">
                  <a:moveTo>
                    <a:pt x="0" y="73972"/>
                  </a:moveTo>
                  <a:lnTo>
                    <a:pt x="13179" y="35550"/>
                  </a:lnTo>
                  <a:lnTo>
                    <a:pt x="41963" y="9458"/>
                  </a:lnTo>
                  <a:lnTo>
                    <a:pt x="79718" y="0"/>
                  </a:lnTo>
                  <a:lnTo>
                    <a:pt x="3390131" y="0"/>
                  </a:lnTo>
                  <a:lnTo>
                    <a:pt x="3398013" y="380"/>
                  </a:lnTo>
                  <a:lnTo>
                    <a:pt x="3434590" y="13471"/>
                  </a:lnTo>
                  <a:lnTo>
                    <a:pt x="3459335" y="40004"/>
                  </a:lnTo>
                  <a:lnTo>
                    <a:pt x="79718" y="40004"/>
                  </a:lnTo>
                  <a:lnTo>
                    <a:pt x="71836" y="40195"/>
                  </a:lnTo>
                  <a:lnTo>
                    <a:pt x="28985" y="49070"/>
                  </a:lnTo>
                  <a:lnTo>
                    <a:pt x="1738" y="69601"/>
                  </a:lnTo>
                  <a:lnTo>
                    <a:pt x="0" y="73972"/>
                  </a:lnTo>
                  <a:close/>
                </a:path>
                <a:path w="3470275" h="74294">
                  <a:moveTo>
                    <a:pt x="3469849" y="73972"/>
                  </a:moveTo>
                  <a:lnTo>
                    <a:pt x="3440864" y="49070"/>
                  </a:lnTo>
                  <a:lnTo>
                    <a:pt x="3398013" y="40195"/>
                  </a:lnTo>
                  <a:lnTo>
                    <a:pt x="3390131" y="40004"/>
                  </a:lnTo>
                  <a:lnTo>
                    <a:pt x="3459335" y="40004"/>
                  </a:lnTo>
                  <a:lnTo>
                    <a:pt x="3469760" y="72128"/>
                  </a:lnTo>
                  <a:lnTo>
                    <a:pt x="3469849" y="73972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5642" y="1804987"/>
              <a:ext cx="470534" cy="1860550"/>
            </a:xfrm>
            <a:custGeom>
              <a:avLst/>
              <a:gdLst/>
              <a:ahLst/>
              <a:cxnLst/>
              <a:rect l="l" t="t" r="r" b="b"/>
              <a:pathLst>
                <a:path w="470535" h="1860550">
                  <a:moveTo>
                    <a:pt x="20002" y="660082"/>
                  </a:moveTo>
                  <a:lnTo>
                    <a:pt x="0" y="660082"/>
                  </a:lnTo>
                  <a:lnTo>
                    <a:pt x="0" y="1860232"/>
                  </a:lnTo>
                  <a:lnTo>
                    <a:pt x="20002" y="1860232"/>
                  </a:lnTo>
                  <a:lnTo>
                    <a:pt x="20002" y="660082"/>
                  </a:lnTo>
                  <a:close/>
                </a:path>
                <a:path w="470535" h="1860550">
                  <a:moveTo>
                    <a:pt x="470065" y="227342"/>
                  </a:moveTo>
                  <a:lnTo>
                    <a:pt x="464045" y="181635"/>
                  </a:lnTo>
                  <a:lnTo>
                    <a:pt x="449224" y="137985"/>
                  </a:lnTo>
                  <a:lnTo>
                    <a:pt x="426173" y="98056"/>
                  </a:lnTo>
                  <a:lnTo>
                    <a:pt x="395782" y="63398"/>
                  </a:lnTo>
                  <a:lnTo>
                    <a:pt x="359206" y="35344"/>
                  </a:lnTo>
                  <a:lnTo>
                    <a:pt x="317868" y="14947"/>
                  </a:lnTo>
                  <a:lnTo>
                    <a:pt x="273342" y="3022"/>
                  </a:lnTo>
                  <a:lnTo>
                    <a:pt x="242735" y="0"/>
                  </a:lnTo>
                  <a:lnTo>
                    <a:pt x="227342" y="0"/>
                  </a:lnTo>
                  <a:lnTo>
                    <a:pt x="181635" y="6019"/>
                  </a:lnTo>
                  <a:lnTo>
                    <a:pt x="137985" y="20840"/>
                  </a:lnTo>
                  <a:lnTo>
                    <a:pt x="98056" y="43891"/>
                  </a:lnTo>
                  <a:lnTo>
                    <a:pt x="63398" y="74282"/>
                  </a:lnTo>
                  <a:lnTo>
                    <a:pt x="35344" y="110858"/>
                  </a:lnTo>
                  <a:lnTo>
                    <a:pt x="14947" y="152209"/>
                  </a:lnTo>
                  <a:lnTo>
                    <a:pt x="3022" y="196735"/>
                  </a:lnTo>
                  <a:lnTo>
                    <a:pt x="0" y="227342"/>
                  </a:lnTo>
                  <a:lnTo>
                    <a:pt x="0" y="245033"/>
                  </a:lnTo>
                  <a:lnTo>
                    <a:pt x="0" y="252730"/>
                  </a:lnTo>
                  <a:lnTo>
                    <a:pt x="6019" y="298437"/>
                  </a:lnTo>
                  <a:lnTo>
                    <a:pt x="20840" y="342087"/>
                  </a:lnTo>
                  <a:lnTo>
                    <a:pt x="43891" y="382016"/>
                  </a:lnTo>
                  <a:lnTo>
                    <a:pt x="74282" y="416674"/>
                  </a:lnTo>
                  <a:lnTo>
                    <a:pt x="110858" y="444728"/>
                  </a:lnTo>
                  <a:lnTo>
                    <a:pt x="152209" y="465124"/>
                  </a:lnTo>
                  <a:lnTo>
                    <a:pt x="196735" y="477050"/>
                  </a:lnTo>
                  <a:lnTo>
                    <a:pt x="227342" y="480060"/>
                  </a:lnTo>
                  <a:lnTo>
                    <a:pt x="242735" y="480060"/>
                  </a:lnTo>
                  <a:lnTo>
                    <a:pt x="288429" y="474052"/>
                  </a:lnTo>
                  <a:lnTo>
                    <a:pt x="332092" y="459232"/>
                  </a:lnTo>
                  <a:lnTo>
                    <a:pt x="372008" y="436181"/>
                  </a:lnTo>
                  <a:lnTo>
                    <a:pt x="406666" y="405790"/>
                  </a:lnTo>
                  <a:lnTo>
                    <a:pt x="434733" y="369214"/>
                  </a:lnTo>
                  <a:lnTo>
                    <a:pt x="455117" y="327863"/>
                  </a:lnTo>
                  <a:lnTo>
                    <a:pt x="467055" y="283337"/>
                  </a:lnTo>
                  <a:lnTo>
                    <a:pt x="470065" y="252730"/>
                  </a:lnTo>
                  <a:lnTo>
                    <a:pt x="470065" y="227342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4262" y="1925002"/>
              <a:ext cx="207994" cy="20080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4665" y="2524108"/>
              <a:ext cx="141986" cy="1019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4665" y="2844148"/>
              <a:ext cx="141986" cy="1019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4665" y="3164188"/>
              <a:ext cx="141986" cy="1019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4665" y="3484228"/>
              <a:ext cx="141986" cy="10198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912993" y="1732279"/>
            <a:ext cx="1594485" cy="19081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515"/>
              </a:spcBef>
            </a:pPr>
            <a:r>
              <a:rPr sz="1550" b="1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sz="155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b="1" spc="-10" dirty="0">
                <a:solidFill>
                  <a:srgbClr val="FFFFFF"/>
                </a:solidFill>
                <a:latin typeface="Trebuchet MS"/>
                <a:cs typeface="Trebuchet MS"/>
              </a:rPr>
              <a:t>Pl</a:t>
            </a:r>
            <a:r>
              <a:rPr lang="en-IN" sz="1550" b="1" spc="-1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550" dirty="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  <a:spcBef>
                <a:spcPts val="330"/>
              </a:spcBef>
            </a:pPr>
            <a:r>
              <a:rPr sz="1250" dirty="0">
                <a:solidFill>
                  <a:srgbClr val="A5B4FB"/>
                </a:solidFill>
                <a:latin typeface="Poppins"/>
                <a:cs typeface="Poppins"/>
              </a:rPr>
              <a:t>$20</a:t>
            </a:r>
            <a:r>
              <a:rPr sz="1250" spc="70" dirty="0">
                <a:solidFill>
                  <a:srgbClr val="A5B4FB"/>
                </a:solidFill>
                <a:latin typeface="Poppins"/>
                <a:cs typeface="Poppins"/>
              </a:rPr>
              <a:t> </a:t>
            </a:r>
            <a:r>
              <a:rPr sz="1250" spc="130" dirty="0">
                <a:solidFill>
                  <a:srgbClr val="A5B4FB"/>
                </a:solidFill>
                <a:latin typeface="Poppins"/>
                <a:cs typeface="Poppins"/>
              </a:rPr>
              <a:t>/</a:t>
            </a:r>
            <a:r>
              <a:rPr sz="1250" spc="70" dirty="0">
                <a:solidFill>
                  <a:srgbClr val="A5B4FB"/>
                </a:solidFill>
                <a:latin typeface="Poppins"/>
                <a:cs typeface="Poppins"/>
              </a:rPr>
              <a:t> </a:t>
            </a:r>
            <a:r>
              <a:rPr sz="1250" spc="-20" dirty="0">
                <a:solidFill>
                  <a:srgbClr val="A5B4FB"/>
                </a:solidFill>
                <a:latin typeface="Poppins"/>
                <a:cs typeface="Poppins"/>
              </a:rPr>
              <a:t>month</a:t>
            </a:r>
            <a:endParaRPr sz="1250" dirty="0">
              <a:latin typeface="Poppins"/>
              <a:cs typeface="Poppins"/>
            </a:endParaRPr>
          </a:p>
          <a:p>
            <a:pPr marL="12700" marR="5715">
              <a:lnSpc>
                <a:spcPct val="168000"/>
              </a:lnSpc>
              <a:spcBef>
                <a:spcPts val="630"/>
              </a:spcBef>
            </a:pPr>
            <a:r>
              <a:rPr sz="1250" dirty="0">
                <a:solidFill>
                  <a:srgbClr val="D0D5DA"/>
                </a:solidFill>
                <a:latin typeface="Poppins"/>
                <a:cs typeface="Poppins"/>
              </a:rPr>
              <a:t>Advanced</a:t>
            </a:r>
            <a:r>
              <a:rPr sz="1250" spc="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50" spc="-10" dirty="0">
                <a:solidFill>
                  <a:srgbClr val="D0D5DA"/>
                </a:solidFill>
                <a:latin typeface="Poppins"/>
                <a:cs typeface="Poppins"/>
              </a:rPr>
              <a:t>audits </a:t>
            </a:r>
            <a:r>
              <a:rPr sz="1250" dirty="0">
                <a:solidFill>
                  <a:srgbClr val="D0D5DA"/>
                </a:solidFill>
                <a:latin typeface="Poppins"/>
                <a:cs typeface="Poppins"/>
              </a:rPr>
              <a:t>Custom</a:t>
            </a:r>
            <a:r>
              <a:rPr sz="1250" spc="6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50" spc="-10" dirty="0">
                <a:solidFill>
                  <a:srgbClr val="D0D5DA"/>
                </a:solidFill>
                <a:latin typeface="Poppins"/>
                <a:cs typeface="Poppins"/>
              </a:rPr>
              <a:t>templates </a:t>
            </a:r>
            <a:r>
              <a:rPr sz="1250" dirty="0">
                <a:solidFill>
                  <a:srgbClr val="D0D5DA"/>
                </a:solidFill>
                <a:latin typeface="Poppins"/>
                <a:cs typeface="Poppins"/>
              </a:rPr>
              <a:t>Priority</a:t>
            </a:r>
            <a:r>
              <a:rPr sz="1250" spc="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50" spc="-10" dirty="0">
                <a:solidFill>
                  <a:srgbClr val="D0D5DA"/>
                </a:solidFill>
                <a:latin typeface="Poppins"/>
                <a:cs typeface="Poppins"/>
              </a:rPr>
              <a:t>support </a:t>
            </a:r>
            <a:r>
              <a:rPr sz="1250" dirty="0">
                <a:solidFill>
                  <a:srgbClr val="D0D5DA"/>
                </a:solidFill>
                <a:latin typeface="Poppins"/>
                <a:cs typeface="Poppins"/>
              </a:rPr>
              <a:t>Unlimited</a:t>
            </a:r>
            <a:r>
              <a:rPr sz="1250" spc="8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50" spc="-10" dirty="0">
                <a:solidFill>
                  <a:srgbClr val="D0D5DA"/>
                </a:solidFill>
                <a:latin typeface="Poppins"/>
                <a:cs typeface="Poppins"/>
              </a:rPr>
              <a:t>contracts</a:t>
            </a:r>
            <a:endParaRPr sz="1250" dirty="0">
              <a:latin typeface="Poppins"/>
              <a:cs typeface="Poppi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609138" y="6016624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6A7280"/>
                </a:solidFill>
                <a:latin typeface="Poppins"/>
                <a:cs typeface="Poppins"/>
              </a:rPr>
              <a:t>6/9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15E91D-BD72-D294-747D-6718B286E5CD}"/>
              </a:ext>
            </a:extLst>
          </p:cNvPr>
          <p:cNvSpPr/>
          <p:nvPr/>
        </p:nvSpPr>
        <p:spPr>
          <a:xfrm>
            <a:off x="10439400" y="6323806"/>
            <a:ext cx="1676400" cy="364648"/>
          </a:xfrm>
          <a:prstGeom prst="roundRect">
            <a:avLst/>
          </a:prstGeom>
          <a:solidFill>
            <a:srgbClr val="2E3749"/>
          </a:solidFill>
          <a:ln>
            <a:solidFill>
              <a:srgbClr val="2E37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1701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uFill>
                  <a:solidFill>
                    <a:srgbClr val="6266F1"/>
                  </a:solidFill>
                </a:uFill>
              </a:rPr>
              <a:t>Mark</a:t>
            </a:r>
            <a:r>
              <a:rPr u="none" spc="-60" dirty="0"/>
              <a:t>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4399" y="1485899"/>
            <a:ext cx="5067300" cy="1876425"/>
            <a:chOff x="914399" y="1485899"/>
            <a:chExt cx="5067300" cy="1876425"/>
          </a:xfrm>
        </p:grpSpPr>
        <p:sp>
          <p:nvSpPr>
            <p:cNvPr id="4" name="object 4"/>
            <p:cNvSpPr/>
            <p:nvPr/>
          </p:nvSpPr>
          <p:spPr>
            <a:xfrm>
              <a:off x="933449" y="1485899"/>
              <a:ext cx="5048250" cy="1876425"/>
            </a:xfrm>
            <a:custGeom>
              <a:avLst/>
              <a:gdLst/>
              <a:ahLst/>
              <a:cxnLst/>
              <a:rect l="l" t="t" r="r" b="b"/>
              <a:pathLst>
                <a:path w="5048250" h="1876425">
                  <a:moveTo>
                    <a:pt x="4977052" y="1876424"/>
                  </a:moveTo>
                  <a:lnTo>
                    <a:pt x="53397" y="1876424"/>
                  </a:lnTo>
                  <a:lnTo>
                    <a:pt x="49680" y="1875936"/>
                  </a:lnTo>
                  <a:lnTo>
                    <a:pt x="14085" y="1850568"/>
                  </a:lnTo>
                  <a:lnTo>
                    <a:pt x="366" y="1810183"/>
                  </a:lnTo>
                  <a:lnTo>
                    <a:pt x="0" y="1805228"/>
                  </a:lnTo>
                  <a:lnTo>
                    <a:pt x="0" y="18002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2" y="51661"/>
                  </a:lnTo>
                  <a:lnTo>
                    <a:pt x="5048249" y="71196"/>
                  </a:lnTo>
                  <a:lnTo>
                    <a:pt x="5048249" y="1805228"/>
                  </a:lnTo>
                  <a:lnTo>
                    <a:pt x="5032626" y="1846719"/>
                  </a:lnTo>
                  <a:lnTo>
                    <a:pt x="4996587" y="1872538"/>
                  </a:lnTo>
                  <a:lnTo>
                    <a:pt x="4982007" y="1875936"/>
                  </a:lnTo>
                  <a:lnTo>
                    <a:pt x="4977052" y="1876424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99" y="1486177"/>
              <a:ext cx="70485" cy="1876425"/>
            </a:xfrm>
            <a:custGeom>
              <a:avLst/>
              <a:gdLst/>
              <a:ahLst/>
              <a:cxnLst/>
              <a:rect l="l" t="t" r="r" b="b"/>
              <a:pathLst>
                <a:path w="70484" h="1876425">
                  <a:moveTo>
                    <a:pt x="70450" y="1875869"/>
                  </a:moveTo>
                  <a:lnTo>
                    <a:pt x="33857" y="1863316"/>
                  </a:lnTo>
                  <a:lnTo>
                    <a:pt x="5800" y="1829107"/>
                  </a:lnTo>
                  <a:lnTo>
                    <a:pt x="0" y="17999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799947"/>
                  </a:lnTo>
                  <a:lnTo>
                    <a:pt x="44515" y="1842289"/>
                  </a:lnTo>
                  <a:lnTo>
                    <a:pt x="66287" y="1874213"/>
                  </a:lnTo>
                  <a:lnTo>
                    <a:pt x="70450" y="187586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1099" y="1714499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241005" y="466724"/>
                  </a:moveTo>
                  <a:lnTo>
                    <a:pt x="225719" y="466724"/>
                  </a:lnTo>
                  <a:lnTo>
                    <a:pt x="218095" y="466350"/>
                  </a:lnTo>
                  <a:lnTo>
                    <a:pt x="180339" y="460749"/>
                  </a:lnTo>
                  <a:lnTo>
                    <a:pt x="136997" y="446036"/>
                  </a:lnTo>
                  <a:lnTo>
                    <a:pt x="97358" y="423149"/>
                  </a:lnTo>
                  <a:lnTo>
                    <a:pt x="62945" y="392970"/>
                  </a:lnTo>
                  <a:lnTo>
                    <a:pt x="35082" y="356656"/>
                  </a:lnTo>
                  <a:lnTo>
                    <a:pt x="14838" y="315604"/>
                  </a:lnTo>
                  <a:lnTo>
                    <a:pt x="2992" y="271393"/>
                  </a:lnTo>
                  <a:lnTo>
                    <a:pt x="0" y="241005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7"/>
                  </a:lnTo>
                  <a:lnTo>
                    <a:pt x="43574" y="97358"/>
                  </a:lnTo>
                  <a:lnTo>
                    <a:pt x="73754" y="62946"/>
                  </a:lnTo>
                  <a:lnTo>
                    <a:pt x="110067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241005" y="0"/>
                  </a:lnTo>
                  <a:lnTo>
                    <a:pt x="286385" y="5975"/>
                  </a:lnTo>
                  <a:lnTo>
                    <a:pt x="329727" y="20688"/>
                  </a:lnTo>
                  <a:lnTo>
                    <a:pt x="369366" y="43574"/>
                  </a:lnTo>
                  <a:lnTo>
                    <a:pt x="403778" y="73754"/>
                  </a:lnTo>
                  <a:lnTo>
                    <a:pt x="431642" y="110068"/>
                  </a:lnTo>
                  <a:lnTo>
                    <a:pt x="451886" y="151119"/>
                  </a:lnTo>
                  <a:lnTo>
                    <a:pt x="463732" y="195331"/>
                  </a:lnTo>
                  <a:lnTo>
                    <a:pt x="466724" y="225719"/>
                  </a:lnTo>
                  <a:lnTo>
                    <a:pt x="466724" y="233362"/>
                  </a:lnTo>
                  <a:lnTo>
                    <a:pt x="466724" y="241005"/>
                  </a:lnTo>
                  <a:lnTo>
                    <a:pt x="460749" y="286385"/>
                  </a:lnTo>
                  <a:lnTo>
                    <a:pt x="446036" y="329727"/>
                  </a:lnTo>
                  <a:lnTo>
                    <a:pt x="423149" y="369366"/>
                  </a:lnTo>
                  <a:lnTo>
                    <a:pt x="392970" y="403778"/>
                  </a:lnTo>
                  <a:lnTo>
                    <a:pt x="356656" y="431641"/>
                  </a:lnTo>
                  <a:lnTo>
                    <a:pt x="315605" y="451885"/>
                  </a:lnTo>
                  <a:lnTo>
                    <a:pt x="271393" y="463731"/>
                  </a:lnTo>
                  <a:lnTo>
                    <a:pt x="248630" y="466350"/>
                  </a:lnTo>
                  <a:lnTo>
                    <a:pt x="241005" y="46672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1828799"/>
              <a:ext cx="238124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699" y="2333624"/>
              <a:ext cx="152399" cy="1523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342" y="2638444"/>
              <a:ext cx="152675" cy="1527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0699" y="2953174"/>
              <a:ext cx="171449" cy="13237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87525" y="1711325"/>
            <a:ext cx="195580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Target</a:t>
            </a:r>
            <a:r>
              <a:rPr sz="15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0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500">
              <a:latin typeface="Trebuchet MS"/>
              <a:cs typeface="Trebuchet MS"/>
            </a:endParaRPr>
          </a:p>
          <a:p>
            <a:pPr marL="231140">
              <a:lnSpc>
                <a:spcPct val="100000"/>
              </a:lnSpc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NFT</a:t>
            </a:r>
            <a:r>
              <a:rPr sz="1200" spc="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creators</a:t>
            </a:r>
            <a:endParaRPr sz="1200">
              <a:latin typeface="Poppins"/>
              <a:cs typeface="Poppins"/>
            </a:endParaRPr>
          </a:p>
          <a:p>
            <a:pPr marL="250190" marR="5080" indent="-19050">
              <a:lnSpc>
                <a:spcPct val="166700"/>
              </a:lnSpc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Web3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startups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&amp;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DAOs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DeFi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projects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0299" y="1485899"/>
            <a:ext cx="5067300" cy="1876425"/>
            <a:chOff x="6210299" y="1485899"/>
            <a:chExt cx="5067300" cy="1876425"/>
          </a:xfrm>
        </p:grpSpPr>
        <p:sp>
          <p:nvSpPr>
            <p:cNvPr id="13" name="object 13"/>
            <p:cNvSpPr/>
            <p:nvPr/>
          </p:nvSpPr>
          <p:spPr>
            <a:xfrm>
              <a:off x="6229349" y="1485899"/>
              <a:ext cx="5048250" cy="1876425"/>
            </a:xfrm>
            <a:custGeom>
              <a:avLst/>
              <a:gdLst/>
              <a:ahLst/>
              <a:cxnLst/>
              <a:rect l="l" t="t" r="r" b="b"/>
              <a:pathLst>
                <a:path w="5048250" h="1876425">
                  <a:moveTo>
                    <a:pt x="4977052" y="1876424"/>
                  </a:moveTo>
                  <a:lnTo>
                    <a:pt x="53397" y="1876424"/>
                  </a:lnTo>
                  <a:lnTo>
                    <a:pt x="49680" y="1875936"/>
                  </a:lnTo>
                  <a:lnTo>
                    <a:pt x="14084" y="1850568"/>
                  </a:lnTo>
                  <a:lnTo>
                    <a:pt x="365" y="1810183"/>
                  </a:lnTo>
                  <a:lnTo>
                    <a:pt x="0" y="1805228"/>
                  </a:lnTo>
                  <a:lnTo>
                    <a:pt x="0" y="1800224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0" y="15621"/>
                  </a:lnTo>
                  <a:lnTo>
                    <a:pt x="5044362" y="51661"/>
                  </a:lnTo>
                  <a:lnTo>
                    <a:pt x="5048248" y="71196"/>
                  </a:lnTo>
                  <a:lnTo>
                    <a:pt x="5048248" y="1805228"/>
                  </a:lnTo>
                  <a:lnTo>
                    <a:pt x="5032626" y="1846719"/>
                  </a:lnTo>
                  <a:lnTo>
                    <a:pt x="4996586" y="1872538"/>
                  </a:lnTo>
                  <a:lnTo>
                    <a:pt x="4982007" y="1875936"/>
                  </a:lnTo>
                  <a:lnTo>
                    <a:pt x="4977052" y="1876424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0299" y="1486177"/>
              <a:ext cx="70485" cy="1876425"/>
            </a:xfrm>
            <a:custGeom>
              <a:avLst/>
              <a:gdLst/>
              <a:ahLst/>
              <a:cxnLst/>
              <a:rect l="l" t="t" r="r" b="b"/>
              <a:pathLst>
                <a:path w="70485" h="1876425">
                  <a:moveTo>
                    <a:pt x="70450" y="1875869"/>
                  </a:moveTo>
                  <a:lnTo>
                    <a:pt x="33857" y="1863316"/>
                  </a:lnTo>
                  <a:lnTo>
                    <a:pt x="5800" y="1829107"/>
                  </a:lnTo>
                  <a:lnTo>
                    <a:pt x="0" y="1799947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799947"/>
                  </a:lnTo>
                  <a:lnTo>
                    <a:pt x="44514" y="1842289"/>
                  </a:lnTo>
                  <a:lnTo>
                    <a:pt x="66287" y="1874213"/>
                  </a:lnTo>
                  <a:lnTo>
                    <a:pt x="70450" y="1875869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76999" y="1714499"/>
              <a:ext cx="447675" cy="466725"/>
            </a:xfrm>
            <a:custGeom>
              <a:avLst/>
              <a:gdLst/>
              <a:ahLst/>
              <a:cxnLst/>
              <a:rect l="l" t="t" r="r" b="b"/>
              <a:pathLst>
                <a:path w="447675" h="466725">
                  <a:moveTo>
                    <a:pt x="231168" y="466724"/>
                  </a:moveTo>
                  <a:lnTo>
                    <a:pt x="216506" y="466724"/>
                  </a:lnTo>
                  <a:lnTo>
                    <a:pt x="209192" y="466365"/>
                  </a:lnTo>
                  <a:lnTo>
                    <a:pt x="165875" y="459214"/>
                  </a:lnTo>
                  <a:lnTo>
                    <a:pt x="124786" y="443750"/>
                  </a:lnTo>
                  <a:lnTo>
                    <a:pt x="87503" y="420566"/>
                  </a:lnTo>
                  <a:lnTo>
                    <a:pt x="55459" y="390555"/>
                  </a:lnTo>
                  <a:lnTo>
                    <a:pt x="29885" y="354868"/>
                  </a:lnTo>
                  <a:lnTo>
                    <a:pt x="11766" y="314879"/>
                  </a:lnTo>
                  <a:lnTo>
                    <a:pt x="1796" y="272123"/>
                  </a:lnTo>
                  <a:lnTo>
                    <a:pt x="0" y="250218"/>
                  </a:lnTo>
                  <a:lnTo>
                    <a:pt x="0" y="242887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4" y="33650"/>
                  </a:lnTo>
                  <a:lnTo>
                    <a:pt x="144951" y="14233"/>
                  </a:lnTo>
                  <a:lnTo>
                    <a:pt x="187358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1"/>
                  </a:lnTo>
                  <a:lnTo>
                    <a:pt x="316269" y="19844"/>
                  </a:lnTo>
                  <a:lnTo>
                    <a:pt x="354290" y="41796"/>
                  </a:lnTo>
                  <a:lnTo>
                    <a:pt x="387298" y="70744"/>
                  </a:lnTo>
                  <a:lnTo>
                    <a:pt x="414024" y="105575"/>
                  </a:lnTo>
                  <a:lnTo>
                    <a:pt x="433440" y="144951"/>
                  </a:lnTo>
                  <a:lnTo>
                    <a:pt x="444804" y="187359"/>
                  </a:lnTo>
                  <a:lnTo>
                    <a:pt x="447675" y="216506"/>
                  </a:lnTo>
                  <a:lnTo>
                    <a:pt x="447675" y="250218"/>
                  </a:lnTo>
                  <a:lnTo>
                    <a:pt x="441943" y="293746"/>
                  </a:lnTo>
                  <a:lnTo>
                    <a:pt x="427830" y="335319"/>
                  </a:lnTo>
                  <a:lnTo>
                    <a:pt x="405878" y="373340"/>
                  </a:lnTo>
                  <a:lnTo>
                    <a:pt x="376930" y="406348"/>
                  </a:lnTo>
                  <a:lnTo>
                    <a:pt x="342099" y="433073"/>
                  </a:lnTo>
                  <a:lnTo>
                    <a:pt x="302723" y="452491"/>
                  </a:lnTo>
                  <a:lnTo>
                    <a:pt x="260316" y="463854"/>
                  </a:lnTo>
                  <a:lnTo>
                    <a:pt x="238482" y="466365"/>
                  </a:lnTo>
                  <a:lnTo>
                    <a:pt x="231168" y="466724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3206" y="1828799"/>
              <a:ext cx="202034" cy="190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6599" y="2352674"/>
              <a:ext cx="114299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6599" y="2809874"/>
              <a:ext cx="104774" cy="1142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059612" y="1711325"/>
            <a:ext cx="3824604" cy="1349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80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15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500" dirty="0">
              <a:latin typeface="Trebuchet MS"/>
              <a:cs typeface="Trebuchet MS"/>
            </a:endParaRPr>
          </a:p>
          <a:p>
            <a:pPr marL="217170">
              <a:lnSpc>
                <a:spcPct val="100000"/>
              </a:lnSpc>
            </a:pPr>
            <a:r>
              <a:rPr sz="1200" b="1" spc="80" dirty="0">
                <a:solidFill>
                  <a:srgbClr val="C3B4FD"/>
                </a:solidFill>
                <a:latin typeface="Trebuchet MS"/>
                <a:cs typeface="Trebuchet MS"/>
              </a:rPr>
              <a:t>Web3</a:t>
            </a:r>
            <a:r>
              <a:rPr sz="1200" b="1" spc="30" dirty="0">
                <a:solidFill>
                  <a:srgbClr val="C3B4FD"/>
                </a:solidFill>
                <a:latin typeface="Trebuchet MS"/>
                <a:cs typeface="Trebuchet MS"/>
              </a:rPr>
              <a:t> </a:t>
            </a:r>
            <a:r>
              <a:rPr lang="en-IN" sz="1200" b="1" dirty="0">
                <a:solidFill>
                  <a:srgbClr val="C3B4FD"/>
                </a:solidFill>
                <a:latin typeface="Trebuchet MS"/>
                <a:cs typeface="Trebuchet MS"/>
              </a:rPr>
              <a:t>industry</a:t>
            </a:r>
            <a:r>
              <a:rPr sz="1200" b="1" dirty="0">
                <a:solidFill>
                  <a:srgbClr val="C3B4FD"/>
                </a:solidFill>
                <a:latin typeface="Trebuchet MS"/>
                <a:cs typeface="Trebuchet MS"/>
              </a:rPr>
              <a:t>:</a:t>
            </a:r>
            <a:r>
              <a:rPr sz="1200" b="1" spc="80" dirty="0">
                <a:solidFill>
                  <a:srgbClr val="C3B4F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$1.5</a:t>
            </a:r>
            <a:r>
              <a:rPr sz="1200" spc="15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Trillion</a:t>
            </a:r>
            <a:endParaRPr sz="1200" dirty="0">
              <a:latin typeface="Poppins"/>
              <a:cs typeface="Poppins"/>
            </a:endParaRPr>
          </a:p>
          <a:p>
            <a:pPr marL="206375" marR="5080">
              <a:lnSpc>
                <a:spcPct val="125000"/>
              </a:lnSpc>
              <a:spcBef>
                <a:spcPts val="900"/>
              </a:spcBef>
            </a:pPr>
            <a:r>
              <a:rPr lang="en-IN" sz="1200" b="1" spc="10" dirty="0">
                <a:solidFill>
                  <a:srgbClr val="C3B4FD"/>
                </a:solidFill>
                <a:latin typeface="Trebuchet MS"/>
                <a:cs typeface="Trebuchet MS"/>
              </a:rPr>
              <a:t>Smart Contract auditing</a:t>
            </a:r>
            <a:r>
              <a:rPr sz="1200" b="1" spc="10" dirty="0">
                <a:solidFill>
                  <a:srgbClr val="C3B4FD"/>
                </a:solidFill>
                <a:latin typeface="Trebuchet MS"/>
                <a:cs typeface="Trebuchet MS"/>
              </a:rPr>
              <a:t>:</a:t>
            </a:r>
            <a:r>
              <a:rPr sz="1200" b="1" spc="25" dirty="0">
                <a:solidFill>
                  <a:srgbClr val="C3B4FD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fastest</a:t>
            </a:r>
            <a:r>
              <a:rPr sz="1200" spc="9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growing</a:t>
            </a:r>
            <a:r>
              <a:rPr sz="1200" spc="9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Web3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service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14399" y="3590925"/>
            <a:ext cx="5067300" cy="1866900"/>
            <a:chOff x="914399" y="3590925"/>
            <a:chExt cx="5067300" cy="1866900"/>
          </a:xfrm>
        </p:grpSpPr>
        <p:sp>
          <p:nvSpPr>
            <p:cNvPr id="21" name="object 21"/>
            <p:cNvSpPr/>
            <p:nvPr/>
          </p:nvSpPr>
          <p:spPr>
            <a:xfrm>
              <a:off x="933449" y="3590925"/>
              <a:ext cx="5048250" cy="1866900"/>
            </a:xfrm>
            <a:custGeom>
              <a:avLst/>
              <a:gdLst/>
              <a:ahLst/>
              <a:cxnLst/>
              <a:rect l="l" t="t" r="r" b="b"/>
              <a:pathLst>
                <a:path w="5048250" h="1866900">
                  <a:moveTo>
                    <a:pt x="4977052" y="1866899"/>
                  </a:moveTo>
                  <a:lnTo>
                    <a:pt x="53397" y="1866899"/>
                  </a:lnTo>
                  <a:lnTo>
                    <a:pt x="49680" y="1866411"/>
                  </a:lnTo>
                  <a:lnTo>
                    <a:pt x="14085" y="1841042"/>
                  </a:lnTo>
                  <a:lnTo>
                    <a:pt x="366" y="1800657"/>
                  </a:lnTo>
                  <a:lnTo>
                    <a:pt x="0" y="1795702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3" y="15621"/>
                  </a:lnTo>
                  <a:lnTo>
                    <a:pt x="5044362" y="51660"/>
                  </a:lnTo>
                  <a:lnTo>
                    <a:pt x="5048249" y="71196"/>
                  </a:lnTo>
                  <a:lnTo>
                    <a:pt x="5048249" y="1795702"/>
                  </a:lnTo>
                  <a:lnTo>
                    <a:pt x="5032626" y="1837193"/>
                  </a:lnTo>
                  <a:lnTo>
                    <a:pt x="4996587" y="1863013"/>
                  </a:lnTo>
                  <a:lnTo>
                    <a:pt x="4982007" y="1866411"/>
                  </a:lnTo>
                  <a:lnTo>
                    <a:pt x="4977052" y="1866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4399" y="3591202"/>
              <a:ext cx="70485" cy="1866900"/>
            </a:xfrm>
            <a:custGeom>
              <a:avLst/>
              <a:gdLst/>
              <a:ahLst/>
              <a:cxnLst/>
              <a:rect l="l" t="t" r="r" b="b"/>
              <a:pathLst>
                <a:path w="70484" h="1866900">
                  <a:moveTo>
                    <a:pt x="70450" y="1866344"/>
                  </a:moveTo>
                  <a:lnTo>
                    <a:pt x="33857" y="1853791"/>
                  </a:lnTo>
                  <a:lnTo>
                    <a:pt x="5800" y="1819582"/>
                  </a:lnTo>
                  <a:lnTo>
                    <a:pt x="0" y="1790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790422"/>
                  </a:lnTo>
                  <a:lnTo>
                    <a:pt x="44515" y="1832764"/>
                  </a:lnTo>
                  <a:lnTo>
                    <a:pt x="66287" y="1864688"/>
                  </a:lnTo>
                  <a:lnTo>
                    <a:pt x="70450" y="186634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1099" y="3819524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200024" y="457199"/>
                  </a:moveTo>
                  <a:lnTo>
                    <a:pt x="161001" y="453356"/>
                  </a:lnTo>
                  <a:lnTo>
                    <a:pt x="123478" y="441973"/>
                  </a:lnTo>
                  <a:lnTo>
                    <a:pt x="88897" y="423489"/>
                  </a:lnTo>
                  <a:lnTo>
                    <a:pt x="58585" y="398613"/>
                  </a:lnTo>
                  <a:lnTo>
                    <a:pt x="33710" y="368302"/>
                  </a:lnTo>
                  <a:lnTo>
                    <a:pt x="15225" y="333721"/>
                  </a:lnTo>
                  <a:lnTo>
                    <a:pt x="3843" y="296197"/>
                  </a:lnTo>
                  <a:lnTo>
                    <a:pt x="0" y="257174"/>
                  </a:lnTo>
                  <a:lnTo>
                    <a:pt x="0" y="200024"/>
                  </a:lnTo>
                  <a:lnTo>
                    <a:pt x="3843" y="161001"/>
                  </a:lnTo>
                  <a:lnTo>
                    <a:pt x="15225" y="123478"/>
                  </a:lnTo>
                  <a:lnTo>
                    <a:pt x="33710" y="88896"/>
                  </a:lnTo>
                  <a:lnTo>
                    <a:pt x="58585" y="58585"/>
                  </a:lnTo>
                  <a:lnTo>
                    <a:pt x="88897" y="33709"/>
                  </a:lnTo>
                  <a:lnTo>
                    <a:pt x="123478" y="15225"/>
                  </a:lnTo>
                  <a:lnTo>
                    <a:pt x="161001" y="3843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400049" y="257174"/>
                  </a:lnTo>
                  <a:lnTo>
                    <a:pt x="396206" y="296197"/>
                  </a:lnTo>
                  <a:lnTo>
                    <a:pt x="384823" y="333720"/>
                  </a:lnTo>
                  <a:lnTo>
                    <a:pt x="366339" y="368302"/>
                  </a:lnTo>
                  <a:lnTo>
                    <a:pt x="341463" y="398613"/>
                  </a:lnTo>
                  <a:lnTo>
                    <a:pt x="311152" y="423489"/>
                  </a:lnTo>
                  <a:lnTo>
                    <a:pt x="276571" y="441973"/>
                  </a:lnTo>
                  <a:lnTo>
                    <a:pt x="239047" y="453356"/>
                  </a:lnTo>
                  <a:lnTo>
                    <a:pt x="200024" y="4571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5399" y="3933824"/>
              <a:ext cx="166687" cy="1904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0699" y="4429124"/>
              <a:ext cx="1142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5432" y="4772024"/>
              <a:ext cx="142934" cy="15216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716087" y="3816350"/>
            <a:ext cx="380111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75" dirty="0">
                <a:solidFill>
                  <a:srgbClr val="FFFFFF"/>
                </a:solidFill>
                <a:latin typeface="Trebuchet MS"/>
                <a:cs typeface="Trebuchet MS"/>
              </a:rPr>
              <a:t>Competitors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500" dirty="0">
              <a:latin typeface="Trebuchet MS"/>
              <a:cs typeface="Trebuchet MS"/>
            </a:endParaRPr>
          </a:p>
          <a:p>
            <a:pPr marL="264795">
              <a:lnSpc>
                <a:spcPct val="100000"/>
              </a:lnSpc>
            </a:pPr>
            <a:r>
              <a:rPr sz="1200" b="1" dirty="0">
                <a:solidFill>
                  <a:srgbClr val="FBA5A5"/>
                </a:solidFill>
                <a:latin typeface="Trebuchet MS"/>
                <a:cs typeface="Trebuchet MS"/>
              </a:rPr>
              <a:t>CertiK</a:t>
            </a:r>
            <a:r>
              <a:rPr sz="1200" b="1" spc="-5" dirty="0">
                <a:solidFill>
                  <a:srgbClr val="FBA5A5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-</a:t>
            </a:r>
            <a:r>
              <a:rPr sz="1200" spc="6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manual</a:t>
            </a:r>
            <a:r>
              <a:rPr sz="1200" spc="6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audits,</a:t>
            </a:r>
            <a:r>
              <a:rPr sz="1200" spc="6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expensive</a:t>
            </a:r>
            <a:endParaRPr sz="1200" dirty="0">
              <a:latin typeface="Poppins"/>
              <a:cs typeface="Poppins"/>
            </a:endParaRPr>
          </a:p>
          <a:p>
            <a:pPr marL="302895">
              <a:lnSpc>
                <a:spcPct val="100000"/>
              </a:lnSpc>
              <a:spcBef>
                <a:spcPts val="1260"/>
              </a:spcBef>
            </a:pPr>
            <a:r>
              <a:rPr lang="en-IN" sz="1200" b="1" dirty="0" err="1">
                <a:solidFill>
                  <a:srgbClr val="FBA5A5"/>
                </a:solidFill>
                <a:latin typeface="Trebuchet MS"/>
                <a:cs typeface="Trebuchet MS"/>
              </a:rPr>
              <a:t>OpenZepellin</a:t>
            </a:r>
            <a:r>
              <a:rPr sz="1200" b="1" spc="190" dirty="0">
                <a:solidFill>
                  <a:srgbClr val="FBA5A5"/>
                </a:solidFill>
                <a:latin typeface="Trebuchet MS"/>
                <a:cs typeface="Trebuchet MS"/>
              </a:rPr>
              <a:t> </a:t>
            </a:r>
            <a:r>
              <a:rPr sz="1200" b="1" dirty="0" err="1">
                <a:solidFill>
                  <a:srgbClr val="FBA5A5"/>
                </a:solidFill>
                <a:latin typeface="Trebuchet MS"/>
                <a:cs typeface="Trebuchet MS"/>
              </a:rPr>
              <a:t>Defe</a:t>
            </a:r>
            <a:r>
              <a:rPr lang="en-IN" sz="1200" b="1" dirty="0" err="1">
                <a:solidFill>
                  <a:srgbClr val="FBA5A5"/>
                </a:solidFill>
                <a:latin typeface="Trebuchet MS"/>
                <a:cs typeface="Trebuchet MS"/>
              </a:rPr>
              <a:t>nder</a:t>
            </a:r>
            <a:r>
              <a:rPr sz="1200" b="1" spc="260" dirty="0">
                <a:solidFill>
                  <a:srgbClr val="FBA5A5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-</a:t>
            </a:r>
            <a:r>
              <a:rPr sz="1200" spc="3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developer-oriented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9" y="3590925"/>
            <a:ext cx="5067300" cy="1866900"/>
            <a:chOff x="6210299" y="3590925"/>
            <a:chExt cx="5067300" cy="1866900"/>
          </a:xfrm>
        </p:grpSpPr>
        <p:sp>
          <p:nvSpPr>
            <p:cNvPr id="29" name="object 29"/>
            <p:cNvSpPr/>
            <p:nvPr/>
          </p:nvSpPr>
          <p:spPr>
            <a:xfrm>
              <a:off x="6229349" y="3590925"/>
              <a:ext cx="5048250" cy="1866900"/>
            </a:xfrm>
            <a:custGeom>
              <a:avLst/>
              <a:gdLst/>
              <a:ahLst/>
              <a:cxnLst/>
              <a:rect l="l" t="t" r="r" b="b"/>
              <a:pathLst>
                <a:path w="5048250" h="1866900">
                  <a:moveTo>
                    <a:pt x="4977052" y="1866899"/>
                  </a:moveTo>
                  <a:lnTo>
                    <a:pt x="53397" y="1866899"/>
                  </a:lnTo>
                  <a:lnTo>
                    <a:pt x="49680" y="1866411"/>
                  </a:lnTo>
                  <a:lnTo>
                    <a:pt x="14084" y="1841042"/>
                  </a:lnTo>
                  <a:lnTo>
                    <a:pt x="365" y="1800657"/>
                  </a:lnTo>
                  <a:lnTo>
                    <a:pt x="0" y="1795702"/>
                  </a:lnTo>
                  <a:lnTo>
                    <a:pt x="0" y="1790699"/>
                  </a:lnTo>
                  <a:lnTo>
                    <a:pt x="0" y="71196"/>
                  </a:lnTo>
                  <a:lnTo>
                    <a:pt x="11714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4977052" y="0"/>
                  </a:lnTo>
                  <a:lnTo>
                    <a:pt x="5018540" y="15621"/>
                  </a:lnTo>
                  <a:lnTo>
                    <a:pt x="5044362" y="51660"/>
                  </a:lnTo>
                  <a:lnTo>
                    <a:pt x="5048248" y="71196"/>
                  </a:lnTo>
                  <a:lnTo>
                    <a:pt x="5048248" y="1795702"/>
                  </a:lnTo>
                  <a:lnTo>
                    <a:pt x="5032626" y="1837193"/>
                  </a:lnTo>
                  <a:lnTo>
                    <a:pt x="4996586" y="1863013"/>
                  </a:lnTo>
                  <a:lnTo>
                    <a:pt x="4982007" y="1866411"/>
                  </a:lnTo>
                  <a:lnTo>
                    <a:pt x="4977052" y="18668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0299" y="3591202"/>
              <a:ext cx="70485" cy="1866900"/>
            </a:xfrm>
            <a:custGeom>
              <a:avLst/>
              <a:gdLst/>
              <a:ahLst/>
              <a:cxnLst/>
              <a:rect l="l" t="t" r="r" b="b"/>
              <a:pathLst>
                <a:path w="70485" h="1866900">
                  <a:moveTo>
                    <a:pt x="70449" y="1866344"/>
                  </a:moveTo>
                  <a:lnTo>
                    <a:pt x="33857" y="1853791"/>
                  </a:lnTo>
                  <a:lnTo>
                    <a:pt x="5800" y="1819582"/>
                  </a:lnTo>
                  <a:lnTo>
                    <a:pt x="0" y="1790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790422"/>
                  </a:lnTo>
                  <a:lnTo>
                    <a:pt x="44514" y="1832764"/>
                  </a:lnTo>
                  <a:lnTo>
                    <a:pt x="66287" y="1864688"/>
                  </a:lnTo>
                  <a:lnTo>
                    <a:pt x="70449" y="18663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86599" y="4391024"/>
              <a:ext cx="3962400" cy="838200"/>
            </a:xfrm>
            <a:custGeom>
              <a:avLst/>
              <a:gdLst/>
              <a:ahLst/>
              <a:cxnLst/>
              <a:rect l="l" t="t" r="r" b="b"/>
              <a:pathLst>
                <a:path w="3962400" h="838200">
                  <a:moveTo>
                    <a:pt x="3891202" y="838199"/>
                  </a:moveTo>
                  <a:lnTo>
                    <a:pt x="71196" y="838199"/>
                  </a:lnTo>
                  <a:lnTo>
                    <a:pt x="66240" y="837711"/>
                  </a:lnTo>
                  <a:lnTo>
                    <a:pt x="29704" y="822578"/>
                  </a:lnTo>
                  <a:lnTo>
                    <a:pt x="3884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891202" y="0"/>
                  </a:lnTo>
                  <a:lnTo>
                    <a:pt x="3932693" y="15621"/>
                  </a:lnTo>
                  <a:lnTo>
                    <a:pt x="3958513" y="51661"/>
                  </a:lnTo>
                  <a:lnTo>
                    <a:pt x="3962399" y="71196"/>
                  </a:lnTo>
                  <a:lnTo>
                    <a:pt x="3962399" y="767003"/>
                  </a:lnTo>
                  <a:lnTo>
                    <a:pt x="3946777" y="808494"/>
                  </a:lnTo>
                  <a:lnTo>
                    <a:pt x="3910736" y="834313"/>
                  </a:lnTo>
                  <a:lnTo>
                    <a:pt x="3896157" y="837711"/>
                  </a:lnTo>
                  <a:lnTo>
                    <a:pt x="3891202" y="8381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6999" y="3819524"/>
              <a:ext cx="447675" cy="457200"/>
            </a:xfrm>
            <a:custGeom>
              <a:avLst/>
              <a:gdLst/>
              <a:ahLst/>
              <a:cxnLst/>
              <a:rect l="l" t="t" r="r" b="b"/>
              <a:pathLst>
                <a:path w="447675" h="457200">
                  <a:moveTo>
                    <a:pt x="231168" y="457199"/>
                  </a:moveTo>
                  <a:lnTo>
                    <a:pt x="216506" y="457199"/>
                  </a:lnTo>
                  <a:lnTo>
                    <a:pt x="209192" y="456840"/>
                  </a:lnTo>
                  <a:lnTo>
                    <a:pt x="165875" y="449689"/>
                  </a:lnTo>
                  <a:lnTo>
                    <a:pt x="124786" y="434224"/>
                  </a:lnTo>
                  <a:lnTo>
                    <a:pt x="87503" y="411041"/>
                  </a:lnTo>
                  <a:lnTo>
                    <a:pt x="55459" y="381030"/>
                  </a:lnTo>
                  <a:lnTo>
                    <a:pt x="29885" y="345343"/>
                  </a:lnTo>
                  <a:lnTo>
                    <a:pt x="11766" y="305354"/>
                  </a:lnTo>
                  <a:lnTo>
                    <a:pt x="1796" y="262597"/>
                  </a:lnTo>
                  <a:lnTo>
                    <a:pt x="0" y="240693"/>
                  </a:lnTo>
                  <a:lnTo>
                    <a:pt x="0" y="2333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4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4" y="33650"/>
                  </a:lnTo>
                  <a:lnTo>
                    <a:pt x="144951" y="14232"/>
                  </a:lnTo>
                  <a:lnTo>
                    <a:pt x="187358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0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3"/>
                  </a:lnTo>
                  <a:lnTo>
                    <a:pt x="414024" y="105575"/>
                  </a:lnTo>
                  <a:lnTo>
                    <a:pt x="433440" y="144950"/>
                  </a:lnTo>
                  <a:lnTo>
                    <a:pt x="444804" y="187358"/>
                  </a:lnTo>
                  <a:lnTo>
                    <a:pt x="447675" y="216506"/>
                  </a:lnTo>
                  <a:lnTo>
                    <a:pt x="447675" y="240693"/>
                  </a:lnTo>
                  <a:lnTo>
                    <a:pt x="441943" y="284220"/>
                  </a:lnTo>
                  <a:lnTo>
                    <a:pt x="427830" y="325794"/>
                  </a:lnTo>
                  <a:lnTo>
                    <a:pt x="405878" y="363814"/>
                  </a:lnTo>
                  <a:lnTo>
                    <a:pt x="376930" y="396823"/>
                  </a:lnTo>
                  <a:lnTo>
                    <a:pt x="342099" y="423549"/>
                  </a:lnTo>
                  <a:lnTo>
                    <a:pt x="302723" y="442966"/>
                  </a:lnTo>
                  <a:lnTo>
                    <a:pt x="260316" y="454328"/>
                  </a:lnTo>
                  <a:lnTo>
                    <a:pt x="238482" y="456840"/>
                  </a:lnTo>
                  <a:lnTo>
                    <a:pt x="231168" y="4571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99485" y="3933824"/>
              <a:ext cx="198090" cy="19124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034212" y="3816350"/>
            <a:ext cx="3765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b="1" spc="60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5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rebuchet MS"/>
                <a:cs typeface="Trebuchet MS"/>
              </a:rPr>
              <a:t>Differefitiator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500">
              <a:latin typeface="Trebuchet MS"/>
              <a:cs typeface="Trebuchet MS"/>
            </a:endParaRPr>
          </a:p>
          <a:p>
            <a:pPr marL="518795" marR="55880" indent="-314325">
              <a:lnSpc>
                <a:spcPct val="111900"/>
              </a:lnSpc>
            </a:pPr>
            <a:r>
              <a:rPr sz="2625" spc="157" baseline="-33333" dirty="0">
                <a:solidFill>
                  <a:srgbClr val="FBD34D"/>
                </a:solidFill>
                <a:latin typeface="Segoe UI Symbol"/>
                <a:cs typeface="Segoe UI Symbol"/>
              </a:rPr>
              <a:t>🚀</a:t>
            </a:r>
            <a:r>
              <a:rPr sz="2625" spc="494" baseline="-33333" dirty="0">
                <a:solidFill>
                  <a:srgbClr val="FBD34D"/>
                </a:solidFill>
                <a:latin typeface="Segoe UI Symbol"/>
                <a:cs typeface="Segoe UI Symbol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AI-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Powered,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Affordable,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Instant</a:t>
            </a:r>
            <a:r>
              <a:rPr sz="1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&amp;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User-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Friendly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622682" y="5607050"/>
            <a:ext cx="277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5" dirty="0">
                <a:solidFill>
                  <a:srgbClr val="6A7280"/>
                </a:solidFill>
                <a:latin typeface="Poppins"/>
                <a:cs typeface="Poppins"/>
              </a:rPr>
              <a:t>7/9</a:t>
            </a:r>
            <a:endParaRPr sz="120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191500"/>
          </a:xfrm>
          <a:custGeom>
            <a:avLst/>
            <a:gdLst/>
            <a:ahLst/>
            <a:cxnLst/>
            <a:rect l="l" t="t" r="r" b="b"/>
            <a:pathLst>
              <a:path w="12192000" h="8191500">
                <a:moveTo>
                  <a:pt x="12191999" y="8191499"/>
                </a:moveTo>
                <a:lnTo>
                  <a:pt x="0" y="819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191499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6572" y="6962822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14399" y="1562099"/>
            <a:ext cx="10363200" cy="1562100"/>
            <a:chOff x="914399" y="1562099"/>
            <a:chExt cx="10363200" cy="1562100"/>
          </a:xfrm>
        </p:grpSpPr>
        <p:sp>
          <p:nvSpPr>
            <p:cNvPr id="6" name="object 6"/>
            <p:cNvSpPr/>
            <p:nvPr/>
          </p:nvSpPr>
          <p:spPr>
            <a:xfrm>
              <a:off x="933449" y="1562099"/>
              <a:ext cx="10344150" cy="1562100"/>
            </a:xfrm>
            <a:custGeom>
              <a:avLst/>
              <a:gdLst/>
              <a:ahLst/>
              <a:cxnLst/>
              <a:rect l="l" t="t" r="r" b="b"/>
              <a:pathLst>
                <a:path w="10344150" h="1562100">
                  <a:moveTo>
                    <a:pt x="10272952" y="1562099"/>
                  </a:moveTo>
                  <a:lnTo>
                    <a:pt x="53397" y="1562099"/>
                  </a:lnTo>
                  <a:lnTo>
                    <a:pt x="49680" y="1561611"/>
                  </a:lnTo>
                  <a:lnTo>
                    <a:pt x="14085" y="1536243"/>
                  </a:lnTo>
                  <a:lnTo>
                    <a:pt x="366" y="1495858"/>
                  </a:lnTo>
                  <a:lnTo>
                    <a:pt x="0" y="1490903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1490903"/>
                  </a:lnTo>
                  <a:lnTo>
                    <a:pt x="10328525" y="1532394"/>
                  </a:lnTo>
                  <a:lnTo>
                    <a:pt x="10292486" y="1558213"/>
                  </a:lnTo>
                  <a:lnTo>
                    <a:pt x="10277906" y="1561611"/>
                  </a:lnTo>
                  <a:lnTo>
                    <a:pt x="10272952" y="15620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" y="1562377"/>
              <a:ext cx="70485" cy="1562100"/>
            </a:xfrm>
            <a:custGeom>
              <a:avLst/>
              <a:gdLst/>
              <a:ahLst/>
              <a:cxnLst/>
              <a:rect l="l" t="t" r="r" b="b"/>
              <a:pathLst>
                <a:path w="70484" h="1562100">
                  <a:moveTo>
                    <a:pt x="70450" y="1561544"/>
                  </a:moveTo>
                  <a:lnTo>
                    <a:pt x="33857" y="1548991"/>
                  </a:lnTo>
                  <a:lnTo>
                    <a:pt x="5800" y="1514782"/>
                  </a:lnTo>
                  <a:lnTo>
                    <a:pt x="0" y="1485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85622"/>
                  </a:lnTo>
                  <a:lnTo>
                    <a:pt x="44515" y="1527964"/>
                  </a:lnTo>
                  <a:lnTo>
                    <a:pt x="66287" y="1559888"/>
                  </a:lnTo>
                  <a:lnTo>
                    <a:pt x="70450" y="1561544"/>
                  </a:lnTo>
                  <a:close/>
                </a:path>
              </a:pathLst>
            </a:custGeom>
            <a:solidFill>
              <a:srgbClr val="8B5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914399" y="5067299"/>
            <a:ext cx="10363200" cy="2514600"/>
            <a:chOff x="914399" y="5067299"/>
            <a:chExt cx="10363200" cy="2514600"/>
          </a:xfrm>
        </p:grpSpPr>
        <p:sp>
          <p:nvSpPr>
            <p:cNvPr id="12" name="object 12"/>
            <p:cNvSpPr/>
            <p:nvPr/>
          </p:nvSpPr>
          <p:spPr>
            <a:xfrm>
              <a:off x="933449" y="5067299"/>
              <a:ext cx="10344150" cy="2514600"/>
            </a:xfrm>
            <a:custGeom>
              <a:avLst/>
              <a:gdLst/>
              <a:ahLst/>
              <a:cxnLst/>
              <a:rect l="l" t="t" r="r" b="b"/>
              <a:pathLst>
                <a:path w="10344150" h="2514600">
                  <a:moveTo>
                    <a:pt x="10272952" y="2514599"/>
                  </a:moveTo>
                  <a:lnTo>
                    <a:pt x="53397" y="2514599"/>
                  </a:lnTo>
                  <a:lnTo>
                    <a:pt x="49680" y="2514111"/>
                  </a:lnTo>
                  <a:lnTo>
                    <a:pt x="14085" y="2488742"/>
                  </a:lnTo>
                  <a:lnTo>
                    <a:pt x="366" y="2448357"/>
                  </a:lnTo>
                  <a:lnTo>
                    <a:pt x="0" y="2443402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10272952" y="0"/>
                  </a:lnTo>
                  <a:lnTo>
                    <a:pt x="10314440" y="15621"/>
                  </a:lnTo>
                  <a:lnTo>
                    <a:pt x="10340262" y="51661"/>
                  </a:lnTo>
                  <a:lnTo>
                    <a:pt x="10344148" y="71196"/>
                  </a:lnTo>
                  <a:lnTo>
                    <a:pt x="10344148" y="2443402"/>
                  </a:lnTo>
                  <a:lnTo>
                    <a:pt x="10328525" y="2484892"/>
                  </a:lnTo>
                  <a:lnTo>
                    <a:pt x="10292486" y="2510712"/>
                  </a:lnTo>
                  <a:lnTo>
                    <a:pt x="10277906" y="2514111"/>
                  </a:lnTo>
                  <a:lnTo>
                    <a:pt x="10272952" y="251459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99" y="5067577"/>
              <a:ext cx="70485" cy="2514600"/>
            </a:xfrm>
            <a:custGeom>
              <a:avLst/>
              <a:gdLst/>
              <a:ahLst/>
              <a:cxnLst/>
              <a:rect l="l" t="t" r="r" b="b"/>
              <a:pathLst>
                <a:path w="70484" h="2514600">
                  <a:moveTo>
                    <a:pt x="70450" y="2514044"/>
                  </a:moveTo>
                  <a:lnTo>
                    <a:pt x="33857" y="2501491"/>
                  </a:lnTo>
                  <a:lnTo>
                    <a:pt x="5800" y="2467281"/>
                  </a:lnTo>
                  <a:lnTo>
                    <a:pt x="0" y="2438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438122"/>
                  </a:lnTo>
                  <a:lnTo>
                    <a:pt x="44515" y="2480463"/>
                  </a:lnTo>
                  <a:lnTo>
                    <a:pt x="66287" y="2512388"/>
                  </a:lnTo>
                  <a:lnTo>
                    <a:pt x="70450" y="251404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5422106"/>
              <a:ext cx="214312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463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60" dirty="0">
                <a:uFill>
                  <a:solidFill>
                    <a:srgbClr val="6266F1"/>
                  </a:solidFill>
                </a:uFill>
              </a:rPr>
              <a:t>Execu</a:t>
            </a:r>
            <a:r>
              <a:rPr u="none" spc="-60" dirty="0"/>
              <a:t>tion</a:t>
            </a:r>
            <a:r>
              <a:rPr u="none" spc="-245" dirty="0"/>
              <a:t> </a:t>
            </a:r>
            <a:r>
              <a:rPr u="none" spc="-50" dirty="0"/>
              <a:t>Plan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181099" y="1790700"/>
            <a:ext cx="419100" cy="466725"/>
            <a:chOff x="1181099" y="1790700"/>
            <a:chExt cx="419100" cy="466725"/>
          </a:xfrm>
        </p:grpSpPr>
        <p:sp>
          <p:nvSpPr>
            <p:cNvPr id="17" name="object 17"/>
            <p:cNvSpPr/>
            <p:nvPr/>
          </p:nvSpPr>
          <p:spPr>
            <a:xfrm>
              <a:off x="1181099" y="1790700"/>
              <a:ext cx="419100" cy="466725"/>
            </a:xfrm>
            <a:custGeom>
              <a:avLst/>
              <a:gdLst/>
              <a:ahLst/>
              <a:cxnLst/>
              <a:rect l="l" t="t" r="r" b="b"/>
              <a:pathLst>
                <a:path w="419100" h="466725">
                  <a:moveTo>
                    <a:pt x="216412" y="466724"/>
                  </a:moveTo>
                  <a:lnTo>
                    <a:pt x="202686" y="466724"/>
                  </a:lnTo>
                  <a:lnTo>
                    <a:pt x="195840" y="466388"/>
                  </a:lnTo>
                  <a:lnTo>
                    <a:pt x="155288" y="459693"/>
                  </a:lnTo>
                  <a:lnTo>
                    <a:pt x="116821" y="445216"/>
                  </a:lnTo>
                  <a:lnTo>
                    <a:pt x="81917" y="423512"/>
                  </a:lnTo>
                  <a:lnTo>
                    <a:pt x="51919" y="395416"/>
                  </a:lnTo>
                  <a:lnTo>
                    <a:pt x="27978" y="362008"/>
                  </a:lnTo>
                  <a:lnTo>
                    <a:pt x="11015" y="324571"/>
                  </a:lnTo>
                  <a:lnTo>
                    <a:pt x="1681" y="284544"/>
                  </a:lnTo>
                  <a:lnTo>
                    <a:pt x="0" y="264037"/>
                  </a:lnTo>
                  <a:lnTo>
                    <a:pt x="0" y="257174"/>
                  </a:lnTo>
                  <a:lnTo>
                    <a:pt x="0" y="202686"/>
                  </a:lnTo>
                  <a:lnTo>
                    <a:pt x="5365" y="161937"/>
                  </a:lnTo>
                  <a:lnTo>
                    <a:pt x="18577" y="123017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7"/>
                  </a:lnTo>
                  <a:lnTo>
                    <a:pt x="202686" y="0"/>
                  </a:lnTo>
                  <a:lnTo>
                    <a:pt x="216412" y="0"/>
                  </a:lnTo>
                  <a:lnTo>
                    <a:pt x="257162" y="5365"/>
                  </a:lnTo>
                  <a:lnTo>
                    <a:pt x="296081" y="18577"/>
                  </a:lnTo>
                  <a:lnTo>
                    <a:pt x="331675" y="39128"/>
                  </a:lnTo>
                  <a:lnTo>
                    <a:pt x="362576" y="66228"/>
                  </a:lnTo>
                  <a:lnTo>
                    <a:pt x="387597" y="98836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6"/>
                  </a:lnTo>
                  <a:lnTo>
                    <a:pt x="419100" y="264037"/>
                  </a:lnTo>
                  <a:lnTo>
                    <a:pt x="413734" y="304786"/>
                  </a:lnTo>
                  <a:lnTo>
                    <a:pt x="400522" y="343706"/>
                  </a:lnTo>
                  <a:lnTo>
                    <a:pt x="379971" y="379300"/>
                  </a:lnTo>
                  <a:lnTo>
                    <a:pt x="352871" y="410201"/>
                  </a:lnTo>
                  <a:lnTo>
                    <a:pt x="320263" y="435221"/>
                  </a:lnTo>
                  <a:lnTo>
                    <a:pt x="283400" y="453399"/>
                  </a:lnTo>
                  <a:lnTo>
                    <a:pt x="243699" y="464037"/>
                  </a:lnTo>
                  <a:lnTo>
                    <a:pt x="223259" y="466388"/>
                  </a:lnTo>
                  <a:lnTo>
                    <a:pt x="216412" y="466724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399" y="1904032"/>
              <a:ext cx="190499" cy="191467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771649" y="22193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1649" y="24860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1649" y="27527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39900" y="1787525"/>
            <a:ext cx="4819015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lang="en-US" sz="1500" b="1" spc="65" dirty="0">
                <a:solidFill>
                  <a:srgbClr val="FFFFFF"/>
                </a:solidFill>
                <a:latin typeface="Trebuchet MS"/>
                <a:cs typeface="Trebuchet MS"/>
              </a:rPr>
              <a:t>arketing</a:t>
            </a:r>
            <a:r>
              <a:rPr sz="15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Str</a:t>
            </a:r>
            <a:r>
              <a:rPr lang="en-US"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tegy</a:t>
            </a:r>
            <a:endParaRPr sz="1500" dirty="0">
              <a:latin typeface="Trebuchet MS"/>
              <a:cs typeface="Trebuchet MS"/>
            </a:endParaRPr>
          </a:p>
          <a:p>
            <a:pPr marL="202565" marR="1137285">
              <a:lnSpc>
                <a:spcPct val="145800"/>
              </a:lnSpc>
              <a:spcBef>
                <a:spcPts val="2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Partner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with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NFT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communities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&amp;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hackathons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Discord/Twitter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campaigns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for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Web3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creators</a:t>
            </a:r>
            <a:endParaRPr sz="1200" dirty="0">
              <a:latin typeface="Poppins"/>
              <a:cs typeface="Poppins"/>
            </a:endParaRPr>
          </a:p>
          <a:p>
            <a:pPr marL="202565">
              <a:lnSpc>
                <a:spcPct val="100000"/>
              </a:lnSpc>
              <a:spcBef>
                <a:spcPts val="66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Influencer</a:t>
            </a:r>
            <a:r>
              <a:rPr sz="1200" spc="-5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outreach</a:t>
            </a:r>
            <a:r>
              <a:rPr sz="1200" spc="-5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and</a:t>
            </a:r>
            <a:r>
              <a:rPr sz="1200" spc="-4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developer</a:t>
            </a:r>
            <a:r>
              <a:rPr sz="1200" spc="-5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community</a:t>
            </a:r>
            <a:r>
              <a:rPr sz="1200" spc="-5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engagement</a:t>
            </a:r>
            <a:endParaRPr sz="1200" dirty="0">
              <a:latin typeface="Poppins"/>
              <a:cs typeface="Poppi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63712" y="5292724"/>
            <a:ext cx="3862704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60" dirty="0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sz="1500" b="1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Ro</a:t>
            </a:r>
            <a:r>
              <a:rPr lang="en-US"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dm</a:t>
            </a:r>
            <a:r>
              <a:rPr lang="en-US"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500" b="1" spc="13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500" dirty="0">
              <a:latin typeface="Trebuchet MS"/>
              <a:cs typeface="Trebuchet MS"/>
            </a:endParaRPr>
          </a:p>
          <a:p>
            <a:pPr marL="316865" marR="1018540">
              <a:lnSpc>
                <a:spcPct val="111100"/>
              </a:lnSpc>
              <a:spcBef>
                <a:spcPts val="1040"/>
              </a:spcBef>
            </a:pP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MVP: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NFT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contracts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with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royalties </a:t>
            </a: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Done</a:t>
            </a: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400" spc="30" dirty="0">
                <a:solidFill>
                  <a:schemeClr val="bg1"/>
                </a:solidFill>
                <a:latin typeface="Segoe UI Symbol"/>
                <a:cs typeface="Segoe UI Symbol"/>
              </a:rPr>
              <a:t>✅</a:t>
            </a:r>
            <a:endParaRPr sz="1400" dirty="0">
              <a:solidFill>
                <a:schemeClr val="bg1"/>
              </a:solidFill>
              <a:latin typeface="Segoe UI Symbol"/>
              <a:cs typeface="Segoe UI Symbol"/>
            </a:endParaRPr>
          </a:p>
          <a:p>
            <a:pPr marL="316865">
              <a:lnSpc>
                <a:spcPct val="100000"/>
              </a:lnSpc>
              <a:spcBef>
                <a:spcPts val="1520"/>
              </a:spcBef>
            </a:pPr>
            <a:r>
              <a:rPr sz="12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Next:</a:t>
            </a:r>
            <a:r>
              <a:rPr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DAO</a:t>
            </a:r>
            <a:r>
              <a:rPr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governance,</a:t>
            </a:r>
            <a:r>
              <a:rPr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DeFi</a:t>
            </a:r>
            <a:r>
              <a:rPr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contracts</a:t>
            </a:r>
            <a:endParaRPr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168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Q4</a:t>
            </a:r>
            <a:r>
              <a:rPr sz="1200" spc="3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2025</a:t>
            </a:r>
            <a:r>
              <a:rPr sz="1200" spc="3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70" dirty="0">
                <a:solidFill>
                  <a:srgbClr val="D0D5DA"/>
                </a:solidFill>
                <a:latin typeface="Poppins"/>
                <a:cs typeface="Poppins"/>
              </a:rPr>
              <a:t>-</a:t>
            </a:r>
            <a:r>
              <a:rPr sz="1200" spc="4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Q1</a:t>
            </a:r>
            <a:r>
              <a:rPr sz="1200" spc="3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2026</a:t>
            </a:r>
            <a:endParaRPr sz="1200" dirty="0">
              <a:latin typeface="Poppins"/>
              <a:cs typeface="Poppins"/>
            </a:endParaRPr>
          </a:p>
          <a:p>
            <a:pPr marL="316865">
              <a:lnSpc>
                <a:spcPct val="100000"/>
              </a:lnSpc>
              <a:spcBef>
                <a:spcPts val="1560"/>
              </a:spcBef>
            </a:pP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Future:</a:t>
            </a:r>
            <a:r>
              <a:rPr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Marketplace</a:t>
            </a:r>
            <a:r>
              <a:rPr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for</a:t>
            </a:r>
            <a:r>
              <a:rPr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pre-</a:t>
            </a:r>
            <a:r>
              <a:rPr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audited</a:t>
            </a:r>
            <a:r>
              <a:rPr sz="12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contracts</a:t>
            </a:r>
            <a:endParaRPr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168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Q2</a:t>
            </a:r>
            <a:r>
              <a:rPr sz="1200" spc="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2026</a:t>
            </a:r>
            <a:r>
              <a:rPr sz="1200" spc="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and</a:t>
            </a:r>
            <a:r>
              <a:rPr sz="1200" spc="3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beyond</a:t>
            </a:r>
            <a:endParaRPr sz="1200" dirty="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20025"/>
          </a:xfrm>
          <a:custGeom>
            <a:avLst/>
            <a:gdLst/>
            <a:ahLst/>
            <a:cxnLst/>
            <a:rect l="l" t="t" r="r" b="b"/>
            <a:pathLst>
              <a:path w="12192000" h="7820025">
                <a:moveTo>
                  <a:pt x="12191999" y="7820024"/>
                </a:moveTo>
                <a:lnTo>
                  <a:pt x="0" y="7820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20024"/>
                </a:lnTo>
                <a:close/>
              </a:path>
            </a:pathLst>
          </a:custGeom>
          <a:solidFill>
            <a:srgbClr val="0E1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04975" cy="1704975"/>
          </a:xfrm>
          <a:custGeom>
            <a:avLst/>
            <a:gdLst/>
            <a:ahLst/>
            <a:cxnLst/>
            <a:rect l="l" t="t" r="r" b="b"/>
            <a:pathLst>
              <a:path w="1704975" h="1704975">
                <a:moveTo>
                  <a:pt x="279215" y="1626132"/>
                </a:moveTo>
                <a:lnTo>
                  <a:pt x="0" y="1346916"/>
                </a:lnTo>
                <a:lnTo>
                  <a:pt x="0" y="0"/>
                </a:lnTo>
                <a:lnTo>
                  <a:pt x="1347038" y="0"/>
                </a:lnTo>
                <a:lnTo>
                  <a:pt x="1624541" y="277502"/>
                </a:lnTo>
                <a:lnTo>
                  <a:pt x="1652800" y="311710"/>
                </a:lnTo>
                <a:lnTo>
                  <a:pt x="1674416" y="347775"/>
                </a:lnTo>
                <a:lnTo>
                  <a:pt x="1690504" y="386613"/>
                </a:lnTo>
                <a:lnTo>
                  <a:pt x="1700720" y="427399"/>
                </a:lnTo>
                <a:lnTo>
                  <a:pt x="1704840" y="469235"/>
                </a:lnTo>
                <a:lnTo>
                  <a:pt x="1704926" y="476249"/>
                </a:lnTo>
                <a:lnTo>
                  <a:pt x="1704840" y="483264"/>
                </a:lnTo>
                <a:lnTo>
                  <a:pt x="1700720" y="525100"/>
                </a:lnTo>
                <a:lnTo>
                  <a:pt x="1690504" y="565886"/>
                </a:lnTo>
                <a:lnTo>
                  <a:pt x="1674416" y="604724"/>
                </a:lnTo>
                <a:lnTo>
                  <a:pt x="1652800" y="640788"/>
                </a:lnTo>
                <a:lnTo>
                  <a:pt x="1626132" y="673284"/>
                </a:lnTo>
                <a:lnTo>
                  <a:pt x="673284" y="1626132"/>
                </a:lnTo>
                <a:lnTo>
                  <a:pt x="640788" y="1652800"/>
                </a:lnTo>
                <a:lnTo>
                  <a:pt x="604724" y="1674416"/>
                </a:lnTo>
                <a:lnTo>
                  <a:pt x="565886" y="1690503"/>
                </a:lnTo>
                <a:lnTo>
                  <a:pt x="525100" y="1700720"/>
                </a:lnTo>
                <a:lnTo>
                  <a:pt x="483264" y="1704840"/>
                </a:lnTo>
                <a:lnTo>
                  <a:pt x="476250" y="1704926"/>
                </a:lnTo>
                <a:lnTo>
                  <a:pt x="469235" y="1704840"/>
                </a:lnTo>
                <a:lnTo>
                  <a:pt x="427399" y="1700720"/>
                </a:lnTo>
                <a:lnTo>
                  <a:pt x="386613" y="1690503"/>
                </a:lnTo>
                <a:lnTo>
                  <a:pt x="347775" y="1674416"/>
                </a:lnTo>
                <a:lnTo>
                  <a:pt x="311711" y="1652800"/>
                </a:lnTo>
                <a:lnTo>
                  <a:pt x="279215" y="162613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96573" y="6591347"/>
            <a:ext cx="1895475" cy="1228725"/>
          </a:xfrm>
          <a:custGeom>
            <a:avLst/>
            <a:gdLst/>
            <a:ahLst/>
            <a:cxnLst/>
            <a:rect l="l" t="t" r="r" b="b"/>
            <a:pathLst>
              <a:path w="1895475" h="1228725">
                <a:moveTo>
                  <a:pt x="0" y="1228677"/>
                </a:moveTo>
                <a:lnTo>
                  <a:pt x="3092" y="1186748"/>
                </a:lnTo>
                <a:lnTo>
                  <a:pt x="12304" y="1145727"/>
                </a:lnTo>
                <a:lnTo>
                  <a:pt x="27434" y="1106502"/>
                </a:lnTo>
                <a:lnTo>
                  <a:pt x="48157" y="1069922"/>
                </a:lnTo>
                <a:lnTo>
                  <a:pt x="74023" y="1036778"/>
                </a:lnTo>
                <a:lnTo>
                  <a:pt x="1031642" y="78794"/>
                </a:lnTo>
                <a:lnTo>
                  <a:pt x="1064137" y="52126"/>
                </a:lnTo>
                <a:lnTo>
                  <a:pt x="1100202" y="30510"/>
                </a:lnTo>
                <a:lnTo>
                  <a:pt x="1139040" y="14422"/>
                </a:lnTo>
                <a:lnTo>
                  <a:pt x="1179826" y="4206"/>
                </a:lnTo>
                <a:lnTo>
                  <a:pt x="1221662" y="85"/>
                </a:lnTo>
                <a:lnTo>
                  <a:pt x="1228676" y="0"/>
                </a:lnTo>
                <a:lnTo>
                  <a:pt x="1235691" y="85"/>
                </a:lnTo>
                <a:lnTo>
                  <a:pt x="1277527" y="4206"/>
                </a:lnTo>
                <a:lnTo>
                  <a:pt x="1318313" y="14422"/>
                </a:lnTo>
                <a:lnTo>
                  <a:pt x="1357151" y="30510"/>
                </a:lnTo>
                <a:lnTo>
                  <a:pt x="1393215" y="52126"/>
                </a:lnTo>
                <a:lnTo>
                  <a:pt x="1427423" y="80385"/>
                </a:lnTo>
                <a:lnTo>
                  <a:pt x="1895426" y="548388"/>
                </a:lnTo>
                <a:lnTo>
                  <a:pt x="1895426" y="1228677"/>
                </a:lnTo>
                <a:lnTo>
                  <a:pt x="0" y="1228677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58409" y="1628908"/>
            <a:ext cx="2457450" cy="2457450"/>
          </a:xfrm>
          <a:custGeom>
            <a:avLst/>
            <a:gdLst/>
            <a:ahLst/>
            <a:cxnLst/>
            <a:rect l="l" t="t" r="r" b="b"/>
            <a:pathLst>
              <a:path w="2457450" h="2457450">
                <a:moveTo>
                  <a:pt x="1031556" y="2378472"/>
                </a:moveTo>
                <a:lnTo>
                  <a:pt x="78708" y="1425625"/>
                </a:lnTo>
                <a:lnTo>
                  <a:pt x="52040" y="1393129"/>
                </a:lnTo>
                <a:lnTo>
                  <a:pt x="30424" y="1357065"/>
                </a:lnTo>
                <a:lnTo>
                  <a:pt x="14336" y="1318227"/>
                </a:lnTo>
                <a:lnTo>
                  <a:pt x="4120" y="1277440"/>
                </a:lnTo>
                <a:lnTo>
                  <a:pt x="0" y="1235605"/>
                </a:lnTo>
                <a:lnTo>
                  <a:pt x="0" y="1221576"/>
                </a:lnTo>
                <a:lnTo>
                  <a:pt x="4120" y="1179740"/>
                </a:lnTo>
                <a:lnTo>
                  <a:pt x="14336" y="1138954"/>
                </a:lnTo>
                <a:lnTo>
                  <a:pt x="30424" y="1100116"/>
                </a:lnTo>
                <a:lnTo>
                  <a:pt x="52040" y="1064051"/>
                </a:lnTo>
                <a:lnTo>
                  <a:pt x="78708" y="1031556"/>
                </a:lnTo>
                <a:lnTo>
                  <a:pt x="1031556" y="78708"/>
                </a:lnTo>
                <a:lnTo>
                  <a:pt x="1064051" y="52040"/>
                </a:lnTo>
                <a:lnTo>
                  <a:pt x="1100116" y="30424"/>
                </a:lnTo>
                <a:lnTo>
                  <a:pt x="1138954" y="14336"/>
                </a:lnTo>
                <a:lnTo>
                  <a:pt x="1179740" y="4120"/>
                </a:lnTo>
                <a:lnTo>
                  <a:pt x="1221576" y="0"/>
                </a:lnTo>
                <a:lnTo>
                  <a:pt x="1235605" y="0"/>
                </a:lnTo>
                <a:lnTo>
                  <a:pt x="1249609" y="687"/>
                </a:lnTo>
                <a:lnTo>
                  <a:pt x="1291201" y="6857"/>
                </a:lnTo>
                <a:lnTo>
                  <a:pt x="1331428" y="19060"/>
                </a:lnTo>
                <a:lnTo>
                  <a:pt x="1369438" y="37037"/>
                </a:lnTo>
                <a:lnTo>
                  <a:pt x="1404391" y="60392"/>
                </a:lnTo>
                <a:lnTo>
                  <a:pt x="2378472" y="1031556"/>
                </a:lnTo>
                <a:lnTo>
                  <a:pt x="2405141" y="1064051"/>
                </a:lnTo>
                <a:lnTo>
                  <a:pt x="2426757" y="1100116"/>
                </a:lnTo>
                <a:lnTo>
                  <a:pt x="2442844" y="1138954"/>
                </a:lnTo>
                <a:lnTo>
                  <a:pt x="2453061" y="1179740"/>
                </a:lnTo>
                <a:lnTo>
                  <a:pt x="2457181" y="1221576"/>
                </a:lnTo>
                <a:lnTo>
                  <a:pt x="2457181" y="1235605"/>
                </a:lnTo>
                <a:lnTo>
                  <a:pt x="2456493" y="1249609"/>
                </a:lnTo>
                <a:lnTo>
                  <a:pt x="2450324" y="1291201"/>
                </a:lnTo>
                <a:lnTo>
                  <a:pt x="2438121" y="1331428"/>
                </a:lnTo>
                <a:lnTo>
                  <a:pt x="2420143" y="1369438"/>
                </a:lnTo>
                <a:lnTo>
                  <a:pt x="2396788" y="1404391"/>
                </a:lnTo>
                <a:lnTo>
                  <a:pt x="1425625" y="2378472"/>
                </a:lnTo>
                <a:lnTo>
                  <a:pt x="1393129" y="2405141"/>
                </a:lnTo>
                <a:lnTo>
                  <a:pt x="1357065" y="2426757"/>
                </a:lnTo>
                <a:lnTo>
                  <a:pt x="1318227" y="2442844"/>
                </a:lnTo>
                <a:lnTo>
                  <a:pt x="1277441" y="2453060"/>
                </a:lnTo>
                <a:lnTo>
                  <a:pt x="1235605" y="2457181"/>
                </a:lnTo>
                <a:lnTo>
                  <a:pt x="1221576" y="2457181"/>
                </a:lnTo>
                <a:lnTo>
                  <a:pt x="1179740" y="2453061"/>
                </a:lnTo>
                <a:lnTo>
                  <a:pt x="1138954" y="2442844"/>
                </a:lnTo>
                <a:lnTo>
                  <a:pt x="1100116" y="2426757"/>
                </a:lnTo>
                <a:lnTo>
                  <a:pt x="1064051" y="2405141"/>
                </a:lnTo>
                <a:lnTo>
                  <a:pt x="1031556" y="2378472"/>
                </a:lnTo>
                <a:close/>
              </a:path>
            </a:pathLst>
          </a:custGeom>
          <a:solidFill>
            <a:srgbClr val="6266F1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14399" y="4152900"/>
            <a:ext cx="10363200" cy="3057525"/>
            <a:chOff x="914399" y="4152900"/>
            <a:chExt cx="10363200" cy="3057525"/>
          </a:xfrm>
        </p:grpSpPr>
        <p:sp>
          <p:nvSpPr>
            <p:cNvPr id="7" name="object 7"/>
            <p:cNvSpPr/>
            <p:nvPr/>
          </p:nvSpPr>
          <p:spPr>
            <a:xfrm>
              <a:off x="4095749" y="5972174"/>
              <a:ext cx="3657600" cy="95250"/>
            </a:xfrm>
            <a:custGeom>
              <a:avLst/>
              <a:gdLst/>
              <a:ahLst/>
              <a:cxnLst/>
              <a:rect l="l" t="t" r="r" b="b"/>
              <a:pathLst>
                <a:path w="3657600" h="95250">
                  <a:moveTo>
                    <a:pt x="365759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3657599" y="0"/>
                  </a:lnTo>
                  <a:lnTo>
                    <a:pt x="3657599" y="95249"/>
                  </a:lnTo>
                  <a:close/>
                </a:path>
              </a:pathLst>
            </a:custGeom>
            <a:solidFill>
              <a:srgbClr val="6266F1">
                <a:alpha val="2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399" y="4152900"/>
              <a:ext cx="10363200" cy="3057525"/>
            </a:xfrm>
            <a:custGeom>
              <a:avLst/>
              <a:gdLst/>
              <a:ahLst/>
              <a:cxnLst/>
              <a:rect l="l" t="t" r="r" b="b"/>
              <a:pathLst>
                <a:path w="10363200" h="3057525">
                  <a:moveTo>
                    <a:pt x="10256403" y="3057523"/>
                  </a:moveTo>
                  <a:lnTo>
                    <a:pt x="106794" y="3057523"/>
                  </a:lnTo>
                  <a:lnTo>
                    <a:pt x="99361" y="3056791"/>
                  </a:lnTo>
                  <a:lnTo>
                    <a:pt x="57038" y="3042430"/>
                  </a:lnTo>
                  <a:lnTo>
                    <a:pt x="23432" y="3012965"/>
                  </a:lnTo>
                  <a:lnTo>
                    <a:pt x="3660" y="2972883"/>
                  </a:lnTo>
                  <a:lnTo>
                    <a:pt x="0" y="2950729"/>
                  </a:lnTo>
                  <a:lnTo>
                    <a:pt x="0" y="294322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0256403" y="0"/>
                  </a:lnTo>
                  <a:lnTo>
                    <a:pt x="10299571" y="11572"/>
                  </a:lnTo>
                  <a:lnTo>
                    <a:pt x="10335026" y="38783"/>
                  </a:lnTo>
                  <a:lnTo>
                    <a:pt x="10357368" y="77492"/>
                  </a:lnTo>
                  <a:lnTo>
                    <a:pt x="10363198" y="106794"/>
                  </a:lnTo>
                  <a:lnTo>
                    <a:pt x="10363198" y="2950729"/>
                  </a:lnTo>
                  <a:lnTo>
                    <a:pt x="10351623" y="2993898"/>
                  </a:lnTo>
                  <a:lnTo>
                    <a:pt x="10324412" y="3029352"/>
                  </a:lnTo>
                  <a:lnTo>
                    <a:pt x="10285705" y="3051694"/>
                  </a:lnTo>
                  <a:lnTo>
                    <a:pt x="10263836" y="3056791"/>
                  </a:lnTo>
                  <a:lnTo>
                    <a:pt x="10256403" y="3057523"/>
                  </a:lnTo>
                  <a:close/>
                </a:path>
              </a:pathLst>
            </a:custGeom>
            <a:solidFill>
              <a:srgbClr val="312E8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9067" y="4541021"/>
              <a:ext cx="554355" cy="441325"/>
            </a:xfrm>
            <a:custGeom>
              <a:avLst/>
              <a:gdLst/>
              <a:ahLst/>
              <a:cxnLst/>
              <a:rect l="l" t="t" r="r" b="b"/>
              <a:pathLst>
                <a:path w="554354" h="441325">
                  <a:moveTo>
                    <a:pt x="505309" y="50475"/>
                  </a:moveTo>
                  <a:lnTo>
                    <a:pt x="362924" y="50475"/>
                  </a:lnTo>
                  <a:lnTo>
                    <a:pt x="398732" y="14667"/>
                  </a:lnTo>
                  <a:lnTo>
                    <a:pt x="415283" y="3666"/>
                  </a:lnTo>
                  <a:lnTo>
                    <a:pt x="434094" y="0"/>
                  </a:lnTo>
                  <a:lnTo>
                    <a:pt x="452905" y="3666"/>
                  </a:lnTo>
                  <a:lnTo>
                    <a:pt x="469455" y="14667"/>
                  </a:lnTo>
                  <a:lnTo>
                    <a:pt x="505309" y="50475"/>
                  </a:lnTo>
                  <a:close/>
                </a:path>
                <a:path w="554354" h="441325">
                  <a:moveTo>
                    <a:pt x="226925" y="250053"/>
                  </a:moveTo>
                  <a:lnTo>
                    <a:pt x="194012" y="228241"/>
                  </a:lnTo>
                  <a:lnTo>
                    <a:pt x="191206" y="107178"/>
                  </a:lnTo>
                  <a:lnTo>
                    <a:pt x="191564" y="107178"/>
                  </a:lnTo>
                  <a:lnTo>
                    <a:pt x="198402" y="84686"/>
                  </a:lnTo>
                  <a:lnTo>
                    <a:pt x="212448" y="66548"/>
                  </a:lnTo>
                  <a:lnTo>
                    <a:pt x="232036" y="54437"/>
                  </a:lnTo>
                  <a:lnTo>
                    <a:pt x="255500" y="50028"/>
                  </a:lnTo>
                  <a:lnTo>
                    <a:pt x="358013" y="50028"/>
                  </a:lnTo>
                  <a:lnTo>
                    <a:pt x="360513" y="50207"/>
                  </a:lnTo>
                  <a:lnTo>
                    <a:pt x="362924" y="50475"/>
                  </a:lnTo>
                  <a:lnTo>
                    <a:pt x="505309" y="50475"/>
                  </a:lnTo>
                  <a:lnTo>
                    <a:pt x="539196" y="84318"/>
                  </a:lnTo>
                  <a:lnTo>
                    <a:pt x="550197" y="100869"/>
                  </a:lnTo>
                  <a:lnTo>
                    <a:pt x="553863" y="119680"/>
                  </a:lnTo>
                  <a:lnTo>
                    <a:pt x="550730" y="135753"/>
                  </a:lnTo>
                  <a:lnTo>
                    <a:pt x="262644" y="135753"/>
                  </a:lnTo>
                  <a:lnTo>
                    <a:pt x="262590" y="214602"/>
                  </a:lnTo>
                  <a:lnTo>
                    <a:pt x="259838" y="228241"/>
                  </a:lnTo>
                  <a:lnTo>
                    <a:pt x="252185" y="239594"/>
                  </a:lnTo>
                  <a:lnTo>
                    <a:pt x="240832" y="247247"/>
                  </a:lnTo>
                  <a:lnTo>
                    <a:pt x="226925" y="250053"/>
                  </a:lnTo>
                  <a:close/>
                </a:path>
                <a:path w="554354" h="441325">
                  <a:moveTo>
                    <a:pt x="119769" y="441260"/>
                  </a:moveTo>
                  <a:lnTo>
                    <a:pt x="84407" y="426593"/>
                  </a:lnTo>
                  <a:lnTo>
                    <a:pt x="14667" y="356852"/>
                  </a:lnTo>
                  <a:lnTo>
                    <a:pt x="0" y="321491"/>
                  </a:lnTo>
                  <a:lnTo>
                    <a:pt x="3666" y="302680"/>
                  </a:lnTo>
                  <a:lnTo>
                    <a:pt x="14667" y="286129"/>
                  </a:lnTo>
                  <a:lnTo>
                    <a:pt x="80032" y="220764"/>
                  </a:lnTo>
                  <a:lnTo>
                    <a:pt x="94766" y="169329"/>
                  </a:lnTo>
                  <a:lnTo>
                    <a:pt x="104704" y="147067"/>
                  </a:lnTo>
                  <a:lnTo>
                    <a:pt x="120093" y="128933"/>
                  </a:lnTo>
                  <a:lnTo>
                    <a:pt x="139784" y="115771"/>
                  </a:lnTo>
                  <a:lnTo>
                    <a:pt x="162631" y="108428"/>
                  </a:lnTo>
                  <a:lnTo>
                    <a:pt x="162685" y="214602"/>
                  </a:lnTo>
                  <a:lnTo>
                    <a:pt x="167680" y="239374"/>
                  </a:lnTo>
                  <a:lnTo>
                    <a:pt x="181451" y="259809"/>
                  </a:lnTo>
                  <a:lnTo>
                    <a:pt x="201886" y="273580"/>
                  </a:lnTo>
                  <a:lnTo>
                    <a:pt x="226925" y="278628"/>
                  </a:lnTo>
                  <a:lnTo>
                    <a:pt x="417187" y="278628"/>
                  </a:lnTo>
                  <a:lnTo>
                    <a:pt x="418994" y="284658"/>
                  </a:lnTo>
                  <a:lnTo>
                    <a:pt x="407249" y="323310"/>
                  </a:lnTo>
                  <a:lnTo>
                    <a:pt x="376944" y="335867"/>
                  </a:lnTo>
                  <a:lnTo>
                    <a:pt x="374533" y="335867"/>
                  </a:lnTo>
                  <a:lnTo>
                    <a:pt x="376041" y="340302"/>
                  </a:lnTo>
                  <a:lnTo>
                    <a:pt x="376944" y="345154"/>
                  </a:lnTo>
                  <a:lnTo>
                    <a:pt x="376944" y="350155"/>
                  </a:lnTo>
                  <a:lnTo>
                    <a:pt x="373574" y="366835"/>
                  </a:lnTo>
                  <a:lnTo>
                    <a:pt x="364387" y="380460"/>
                  </a:lnTo>
                  <a:lnTo>
                    <a:pt x="350762" y="389648"/>
                  </a:lnTo>
                  <a:lnTo>
                    <a:pt x="334524" y="392928"/>
                  </a:lnTo>
                  <a:lnTo>
                    <a:pt x="188795" y="392928"/>
                  </a:lnTo>
                  <a:lnTo>
                    <a:pt x="155130" y="426593"/>
                  </a:lnTo>
                  <a:lnTo>
                    <a:pt x="138580" y="437593"/>
                  </a:lnTo>
                  <a:lnTo>
                    <a:pt x="119769" y="441260"/>
                  </a:lnTo>
                  <a:close/>
                </a:path>
                <a:path w="554354" h="441325">
                  <a:moveTo>
                    <a:pt x="476956" y="217281"/>
                  </a:moveTo>
                  <a:lnTo>
                    <a:pt x="476956" y="207191"/>
                  </a:lnTo>
                  <a:lnTo>
                    <a:pt x="471345" y="179377"/>
                  </a:lnTo>
                  <a:lnTo>
                    <a:pt x="456039" y="156671"/>
                  </a:lnTo>
                  <a:lnTo>
                    <a:pt x="433332" y="141365"/>
                  </a:lnTo>
                  <a:lnTo>
                    <a:pt x="405519" y="135753"/>
                  </a:lnTo>
                  <a:lnTo>
                    <a:pt x="550730" y="135753"/>
                  </a:lnTo>
                  <a:lnTo>
                    <a:pt x="550197" y="138491"/>
                  </a:lnTo>
                  <a:lnTo>
                    <a:pt x="539196" y="155041"/>
                  </a:lnTo>
                  <a:lnTo>
                    <a:pt x="476956" y="217281"/>
                  </a:lnTo>
                  <a:close/>
                </a:path>
                <a:path w="554354" h="441325">
                  <a:moveTo>
                    <a:pt x="417187" y="278628"/>
                  </a:moveTo>
                  <a:lnTo>
                    <a:pt x="226925" y="278628"/>
                  </a:lnTo>
                  <a:lnTo>
                    <a:pt x="251965" y="273580"/>
                  </a:lnTo>
                  <a:lnTo>
                    <a:pt x="272400" y="259809"/>
                  </a:lnTo>
                  <a:lnTo>
                    <a:pt x="286171" y="239374"/>
                  </a:lnTo>
                  <a:lnTo>
                    <a:pt x="291165" y="214602"/>
                  </a:lnTo>
                  <a:lnTo>
                    <a:pt x="291219" y="164328"/>
                  </a:lnTo>
                  <a:lnTo>
                    <a:pt x="397932" y="164328"/>
                  </a:lnTo>
                  <a:lnTo>
                    <a:pt x="417817" y="168335"/>
                  </a:lnTo>
                  <a:lnTo>
                    <a:pt x="433692" y="179017"/>
                  </a:lnTo>
                  <a:lnTo>
                    <a:pt x="444411" y="194856"/>
                  </a:lnTo>
                  <a:lnTo>
                    <a:pt x="448381" y="214245"/>
                  </a:lnTo>
                  <a:lnTo>
                    <a:pt x="448381" y="214602"/>
                  </a:lnTo>
                  <a:lnTo>
                    <a:pt x="445264" y="231867"/>
                  </a:lnTo>
                  <a:lnTo>
                    <a:pt x="436773" y="246504"/>
                  </a:lnTo>
                  <a:lnTo>
                    <a:pt x="423995" y="257423"/>
                  </a:lnTo>
                  <a:lnTo>
                    <a:pt x="408019" y="263537"/>
                  </a:lnTo>
                  <a:lnTo>
                    <a:pt x="412950" y="269774"/>
                  </a:lnTo>
                  <a:lnTo>
                    <a:pt x="416659" y="276864"/>
                  </a:lnTo>
                  <a:lnTo>
                    <a:pt x="417187" y="278628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8999" y="6334124"/>
              <a:ext cx="5334000" cy="495300"/>
            </a:xfrm>
            <a:custGeom>
              <a:avLst/>
              <a:gdLst/>
              <a:ahLst/>
              <a:cxnLst/>
              <a:rect l="l" t="t" r="r" b="b"/>
              <a:pathLst>
                <a:path w="5334000" h="495300">
                  <a:moveTo>
                    <a:pt x="5262802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5" y="479677"/>
                  </a:lnTo>
                  <a:lnTo>
                    <a:pt x="3885" y="443637"/>
                  </a:lnTo>
                  <a:lnTo>
                    <a:pt x="0" y="424103"/>
                  </a:lnTo>
                  <a:lnTo>
                    <a:pt x="0" y="419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2" y="51661"/>
                  </a:lnTo>
                  <a:lnTo>
                    <a:pt x="5333999" y="71196"/>
                  </a:lnTo>
                  <a:lnTo>
                    <a:pt x="5333999" y="424103"/>
                  </a:lnTo>
                  <a:lnTo>
                    <a:pt x="5318376" y="465594"/>
                  </a:lnTo>
                  <a:lnTo>
                    <a:pt x="5282337" y="491413"/>
                  </a:lnTo>
                  <a:lnTo>
                    <a:pt x="5267758" y="494811"/>
                  </a:lnTo>
                  <a:lnTo>
                    <a:pt x="5262802" y="495299"/>
                  </a:lnTo>
                  <a:close/>
                </a:path>
              </a:pathLst>
            </a:custGeom>
            <a:solidFill>
              <a:srgbClr val="4E45E4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86236" y="520700"/>
            <a:ext cx="5419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Summ</a:t>
            </a:r>
            <a:r>
              <a:rPr spc="-810" dirty="0"/>
              <a:t>a</a:t>
            </a:r>
            <a:r>
              <a:rPr u="heavy" spc="-190" dirty="0">
                <a:uFill>
                  <a:solidFill>
                    <a:srgbClr val="6266F1"/>
                  </a:solidFill>
                </a:uFill>
              </a:rPr>
              <a:t> </a:t>
            </a:r>
            <a:r>
              <a:rPr u="heavy" spc="-25" dirty="0">
                <a:uFill>
                  <a:solidFill>
                    <a:srgbClr val="6266F1"/>
                  </a:solidFill>
                </a:uFill>
              </a:rPr>
              <a:t>ry</a:t>
            </a:r>
            <a:r>
              <a:rPr u="heavy" spc="-295" dirty="0">
                <a:uFill>
                  <a:solidFill>
                    <a:srgbClr val="6266F1"/>
                  </a:solidFill>
                </a:uFill>
              </a:rPr>
              <a:t> </a:t>
            </a:r>
            <a:r>
              <a:rPr u="heavy" spc="325" dirty="0">
                <a:uFill>
                  <a:solidFill>
                    <a:srgbClr val="6266F1"/>
                  </a:solidFill>
                </a:uFill>
              </a:rPr>
              <a:t>&amp;</a:t>
            </a:r>
            <a:r>
              <a:rPr u="heavy" spc="-290" dirty="0">
                <a:uFill>
                  <a:solidFill>
                    <a:srgbClr val="6266F1"/>
                  </a:solidFill>
                </a:uFill>
              </a:rPr>
              <a:t> </a:t>
            </a:r>
            <a:r>
              <a:rPr u="heavy" spc="-105" dirty="0">
                <a:uFill>
                  <a:solidFill>
                    <a:srgbClr val="6266F1"/>
                  </a:solidFill>
                </a:uFill>
              </a:rPr>
              <a:t>Tha</a:t>
            </a:r>
            <a:r>
              <a:rPr u="none" spc="-105" dirty="0"/>
              <a:t>nk</a:t>
            </a:r>
            <a:r>
              <a:rPr u="none" spc="-295" dirty="0"/>
              <a:t> </a:t>
            </a:r>
            <a:r>
              <a:rPr u="none" spc="-70" dirty="0"/>
              <a:t>You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914399" y="1638300"/>
            <a:ext cx="3305175" cy="1981200"/>
            <a:chOff x="914399" y="1638300"/>
            <a:chExt cx="3305175" cy="1981200"/>
          </a:xfrm>
        </p:grpSpPr>
        <p:sp>
          <p:nvSpPr>
            <p:cNvPr id="13" name="object 13"/>
            <p:cNvSpPr/>
            <p:nvPr/>
          </p:nvSpPr>
          <p:spPr>
            <a:xfrm>
              <a:off x="914399" y="1657349"/>
              <a:ext cx="3305175" cy="1962150"/>
            </a:xfrm>
            <a:custGeom>
              <a:avLst/>
              <a:gdLst/>
              <a:ahLst/>
              <a:cxnLst/>
              <a:rect l="l" t="t" r="r" b="b"/>
              <a:pathLst>
                <a:path w="3305175" h="1962150">
                  <a:moveTo>
                    <a:pt x="3233978" y="1962149"/>
                  </a:moveTo>
                  <a:lnTo>
                    <a:pt x="71196" y="1962149"/>
                  </a:lnTo>
                  <a:lnTo>
                    <a:pt x="66241" y="1961661"/>
                  </a:lnTo>
                  <a:lnTo>
                    <a:pt x="29705" y="1946527"/>
                  </a:lnTo>
                  <a:lnTo>
                    <a:pt x="3885" y="1910487"/>
                  </a:lnTo>
                  <a:lnTo>
                    <a:pt x="0" y="1890953"/>
                  </a:lnTo>
                  <a:lnTo>
                    <a:pt x="0" y="18859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8" y="11716"/>
                  </a:lnTo>
                  <a:lnTo>
                    <a:pt x="3302734" y="42319"/>
                  </a:lnTo>
                  <a:lnTo>
                    <a:pt x="3305174" y="53397"/>
                  </a:lnTo>
                  <a:lnTo>
                    <a:pt x="3305174" y="1890953"/>
                  </a:lnTo>
                  <a:lnTo>
                    <a:pt x="3289552" y="1932444"/>
                  </a:lnTo>
                  <a:lnTo>
                    <a:pt x="3253511" y="1958263"/>
                  </a:lnTo>
                  <a:lnTo>
                    <a:pt x="3238933" y="1961661"/>
                  </a:lnTo>
                  <a:lnTo>
                    <a:pt x="3233978" y="196214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677" y="1638300"/>
              <a:ext cx="3305175" cy="70485"/>
            </a:xfrm>
            <a:custGeom>
              <a:avLst/>
              <a:gdLst/>
              <a:ahLst/>
              <a:cxnLst/>
              <a:rect l="l" t="t" r="r" b="b"/>
              <a:pathLst>
                <a:path w="3305175" h="70485">
                  <a:moveTo>
                    <a:pt x="0" y="70449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228697" y="0"/>
                  </a:lnTo>
                  <a:lnTo>
                    <a:pt x="3271038" y="12829"/>
                  </a:lnTo>
                  <a:lnTo>
                    <a:pt x="3294605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49"/>
                  </a:lnTo>
                  <a:close/>
                </a:path>
                <a:path w="3305175" h="70485">
                  <a:moveTo>
                    <a:pt x="3304619" y="70449"/>
                  </a:moveTo>
                  <a:lnTo>
                    <a:pt x="3271038" y="44514"/>
                  </a:lnTo>
                  <a:lnTo>
                    <a:pt x="3228697" y="38099"/>
                  </a:lnTo>
                  <a:lnTo>
                    <a:pt x="3294605" y="38099"/>
                  </a:lnTo>
                  <a:lnTo>
                    <a:pt x="3304534" y="68693"/>
                  </a:lnTo>
                  <a:lnTo>
                    <a:pt x="3304619" y="7044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4" y="1904999"/>
              <a:ext cx="457200" cy="495300"/>
            </a:xfrm>
            <a:custGeom>
              <a:avLst/>
              <a:gdLst/>
              <a:ahLst/>
              <a:cxnLst/>
              <a:rect l="l" t="t" r="r" b="b"/>
              <a:pathLst>
                <a:path w="457200" h="495300">
                  <a:moveTo>
                    <a:pt x="236087" y="495299"/>
                  </a:moveTo>
                  <a:lnTo>
                    <a:pt x="221113" y="495299"/>
                  </a:lnTo>
                  <a:lnTo>
                    <a:pt x="213644" y="494932"/>
                  </a:lnTo>
                  <a:lnTo>
                    <a:pt x="169405" y="487629"/>
                  </a:lnTo>
                  <a:lnTo>
                    <a:pt x="127441" y="471836"/>
                  </a:lnTo>
                  <a:lnTo>
                    <a:pt x="89364" y="448159"/>
                  </a:lnTo>
                  <a:lnTo>
                    <a:pt x="56639" y="417509"/>
                  </a:lnTo>
                  <a:lnTo>
                    <a:pt x="30522" y="381064"/>
                  </a:lnTo>
                  <a:lnTo>
                    <a:pt x="12016" y="340223"/>
                  </a:lnTo>
                  <a:lnTo>
                    <a:pt x="1834" y="296557"/>
                  </a:lnTo>
                  <a:lnTo>
                    <a:pt x="0" y="266699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74186"/>
                  </a:lnTo>
                  <a:lnTo>
                    <a:pt x="451346" y="318640"/>
                  </a:lnTo>
                  <a:lnTo>
                    <a:pt x="436933" y="361098"/>
                  </a:lnTo>
                  <a:lnTo>
                    <a:pt x="414514" y="399928"/>
                  </a:lnTo>
                  <a:lnTo>
                    <a:pt x="384950" y="433638"/>
                  </a:lnTo>
                  <a:lnTo>
                    <a:pt x="349378" y="460933"/>
                  </a:lnTo>
                  <a:lnTo>
                    <a:pt x="309164" y="480763"/>
                  </a:lnTo>
                  <a:lnTo>
                    <a:pt x="265854" y="492368"/>
                  </a:lnTo>
                  <a:lnTo>
                    <a:pt x="236087" y="4952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7121" y="2033587"/>
              <a:ext cx="230207" cy="20002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368424" y="2549525"/>
            <a:ext cx="2393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70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1500">
              <a:latin typeface="Trebuchet MS"/>
              <a:cs typeface="Trebuchet MS"/>
            </a:endParaRPr>
          </a:p>
          <a:p>
            <a:pPr marL="12700" marR="5080" algn="ctr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contracts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are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hard,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risky,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costly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 audit.</a:t>
            </a:r>
            <a:endParaRPr sz="1200">
              <a:latin typeface="Poppins"/>
              <a:cs typeface="Poppi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48174" y="1638300"/>
            <a:ext cx="3295650" cy="1981200"/>
            <a:chOff x="4448174" y="1638300"/>
            <a:chExt cx="3295650" cy="1981200"/>
          </a:xfrm>
        </p:grpSpPr>
        <p:sp>
          <p:nvSpPr>
            <p:cNvPr id="19" name="object 19"/>
            <p:cNvSpPr/>
            <p:nvPr/>
          </p:nvSpPr>
          <p:spPr>
            <a:xfrm>
              <a:off x="4448174" y="1657349"/>
              <a:ext cx="3295650" cy="1962150"/>
            </a:xfrm>
            <a:custGeom>
              <a:avLst/>
              <a:gdLst/>
              <a:ahLst/>
              <a:cxnLst/>
              <a:rect l="l" t="t" r="r" b="b"/>
              <a:pathLst>
                <a:path w="3295650" h="1962150">
                  <a:moveTo>
                    <a:pt x="3224452" y="1962149"/>
                  </a:moveTo>
                  <a:lnTo>
                    <a:pt x="71196" y="1962149"/>
                  </a:lnTo>
                  <a:lnTo>
                    <a:pt x="66241" y="1961661"/>
                  </a:lnTo>
                  <a:lnTo>
                    <a:pt x="29705" y="1946527"/>
                  </a:lnTo>
                  <a:lnTo>
                    <a:pt x="3885" y="1910487"/>
                  </a:lnTo>
                  <a:lnTo>
                    <a:pt x="0" y="1890953"/>
                  </a:lnTo>
                  <a:lnTo>
                    <a:pt x="0" y="18859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4" y="11716"/>
                  </a:lnTo>
                  <a:lnTo>
                    <a:pt x="3293208" y="42319"/>
                  </a:lnTo>
                  <a:lnTo>
                    <a:pt x="3295650" y="53397"/>
                  </a:lnTo>
                  <a:lnTo>
                    <a:pt x="3295650" y="1890953"/>
                  </a:lnTo>
                  <a:lnTo>
                    <a:pt x="3280027" y="1932444"/>
                  </a:lnTo>
                  <a:lnTo>
                    <a:pt x="3243987" y="1958263"/>
                  </a:lnTo>
                  <a:lnTo>
                    <a:pt x="3229408" y="1961661"/>
                  </a:lnTo>
                  <a:lnTo>
                    <a:pt x="3224452" y="196214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8452" y="1638300"/>
              <a:ext cx="3295650" cy="70485"/>
            </a:xfrm>
            <a:custGeom>
              <a:avLst/>
              <a:gdLst/>
              <a:ahLst/>
              <a:cxnLst/>
              <a:rect l="l" t="t" r="r" b="b"/>
              <a:pathLst>
                <a:path w="3295650" h="70485">
                  <a:moveTo>
                    <a:pt x="0" y="70450"/>
                  </a:moveTo>
                  <a:lnTo>
                    <a:pt x="12551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219172" y="0"/>
                  </a:lnTo>
                  <a:lnTo>
                    <a:pt x="3261513" y="12829"/>
                  </a:lnTo>
                  <a:lnTo>
                    <a:pt x="328508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3295650" h="70485">
                  <a:moveTo>
                    <a:pt x="3295094" y="70450"/>
                  </a:moveTo>
                  <a:lnTo>
                    <a:pt x="3261513" y="44514"/>
                  </a:lnTo>
                  <a:lnTo>
                    <a:pt x="3219172" y="38099"/>
                  </a:lnTo>
                  <a:lnTo>
                    <a:pt x="3285080" y="38099"/>
                  </a:lnTo>
                  <a:lnTo>
                    <a:pt x="3295009" y="68693"/>
                  </a:lnTo>
                  <a:lnTo>
                    <a:pt x="3295094" y="70450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38823" y="1904999"/>
              <a:ext cx="514350" cy="495300"/>
            </a:xfrm>
            <a:custGeom>
              <a:avLst/>
              <a:gdLst/>
              <a:ahLst/>
              <a:cxnLst/>
              <a:rect l="l" t="t" r="r" b="b"/>
              <a:pathLst>
                <a:path w="514350" h="495300">
                  <a:moveTo>
                    <a:pt x="274811" y="495299"/>
                  </a:moveTo>
                  <a:lnTo>
                    <a:pt x="239540" y="495299"/>
                  </a:lnTo>
                  <a:lnTo>
                    <a:pt x="231448" y="494902"/>
                  </a:lnTo>
                  <a:lnTo>
                    <a:pt x="191380" y="488958"/>
                  </a:lnTo>
                  <a:lnTo>
                    <a:pt x="145385" y="473344"/>
                  </a:lnTo>
                  <a:lnTo>
                    <a:pt x="103319" y="449057"/>
                  </a:lnTo>
                  <a:lnTo>
                    <a:pt x="66799" y="417029"/>
                  </a:lnTo>
                  <a:lnTo>
                    <a:pt x="37230" y="378492"/>
                  </a:lnTo>
                  <a:lnTo>
                    <a:pt x="15747" y="334928"/>
                  </a:lnTo>
                  <a:lnTo>
                    <a:pt x="3175" y="288009"/>
                  </a:lnTo>
                  <a:lnTo>
                    <a:pt x="0" y="255760"/>
                  </a:lnTo>
                  <a:lnTo>
                    <a:pt x="0" y="247649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5" y="145384"/>
                  </a:lnTo>
                  <a:lnTo>
                    <a:pt x="46242" y="103319"/>
                  </a:lnTo>
                  <a:lnTo>
                    <a:pt x="78270" y="66799"/>
                  </a:lnTo>
                  <a:lnTo>
                    <a:pt x="116807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40" y="0"/>
                  </a:lnTo>
                  <a:lnTo>
                    <a:pt x="274811" y="0"/>
                  </a:lnTo>
                  <a:lnTo>
                    <a:pt x="322969" y="6340"/>
                  </a:lnTo>
                  <a:lnTo>
                    <a:pt x="368965" y="21955"/>
                  </a:lnTo>
                  <a:lnTo>
                    <a:pt x="411031" y="46242"/>
                  </a:lnTo>
                  <a:lnTo>
                    <a:pt x="447551" y="78270"/>
                  </a:lnTo>
                  <a:lnTo>
                    <a:pt x="477120" y="116806"/>
                  </a:lnTo>
                  <a:lnTo>
                    <a:pt x="498603" y="160371"/>
                  </a:lnTo>
                  <a:lnTo>
                    <a:pt x="511174" y="207290"/>
                  </a:lnTo>
                  <a:lnTo>
                    <a:pt x="514350" y="239539"/>
                  </a:lnTo>
                  <a:lnTo>
                    <a:pt x="514350" y="255760"/>
                  </a:lnTo>
                  <a:lnTo>
                    <a:pt x="508009" y="303919"/>
                  </a:lnTo>
                  <a:lnTo>
                    <a:pt x="492394" y="349914"/>
                  </a:lnTo>
                  <a:lnTo>
                    <a:pt x="468107" y="391980"/>
                  </a:lnTo>
                  <a:lnTo>
                    <a:pt x="436080" y="428500"/>
                  </a:lnTo>
                  <a:lnTo>
                    <a:pt x="397543" y="458069"/>
                  </a:lnTo>
                  <a:lnTo>
                    <a:pt x="353978" y="479552"/>
                  </a:lnTo>
                  <a:lnTo>
                    <a:pt x="307059" y="492123"/>
                  </a:lnTo>
                  <a:lnTo>
                    <a:pt x="282902" y="494902"/>
                  </a:lnTo>
                  <a:lnTo>
                    <a:pt x="274811" y="495299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3124" y="20192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28666" y="2549525"/>
            <a:ext cx="27349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Solutio</a:t>
            </a:r>
            <a:r>
              <a:rPr lang="en-IN" sz="1500" b="1" spc="-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5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AI-powered</a:t>
            </a:r>
            <a:r>
              <a:rPr sz="1200" spc="-2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Smart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Contract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Auditor</a:t>
            </a:r>
            <a:endParaRPr sz="1200" dirty="0">
              <a:latin typeface="Poppins"/>
              <a:cs typeface="Poppins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200" spc="160" dirty="0">
                <a:solidFill>
                  <a:srgbClr val="D0D5DA"/>
                </a:solidFill>
                <a:latin typeface="Poppins"/>
                <a:cs typeface="Poppins"/>
              </a:rPr>
              <a:t>=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secure,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affordable,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fast.</a:t>
            </a:r>
            <a:endParaRPr sz="1200" dirty="0">
              <a:latin typeface="Poppins"/>
              <a:cs typeface="Poppi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972423" y="1638300"/>
            <a:ext cx="3305175" cy="1981200"/>
            <a:chOff x="7972423" y="1638300"/>
            <a:chExt cx="3305175" cy="1981200"/>
          </a:xfrm>
        </p:grpSpPr>
        <p:sp>
          <p:nvSpPr>
            <p:cNvPr id="25" name="object 25"/>
            <p:cNvSpPr/>
            <p:nvPr/>
          </p:nvSpPr>
          <p:spPr>
            <a:xfrm>
              <a:off x="7972423" y="1657349"/>
              <a:ext cx="3305175" cy="1962150"/>
            </a:xfrm>
            <a:custGeom>
              <a:avLst/>
              <a:gdLst/>
              <a:ahLst/>
              <a:cxnLst/>
              <a:rect l="l" t="t" r="r" b="b"/>
              <a:pathLst>
                <a:path w="3305175" h="1962150">
                  <a:moveTo>
                    <a:pt x="3233978" y="1962149"/>
                  </a:moveTo>
                  <a:lnTo>
                    <a:pt x="71197" y="1962149"/>
                  </a:lnTo>
                  <a:lnTo>
                    <a:pt x="66241" y="1961661"/>
                  </a:lnTo>
                  <a:lnTo>
                    <a:pt x="29704" y="1946527"/>
                  </a:lnTo>
                  <a:lnTo>
                    <a:pt x="3885" y="1910487"/>
                  </a:lnTo>
                  <a:lnTo>
                    <a:pt x="0" y="1890953"/>
                  </a:lnTo>
                  <a:lnTo>
                    <a:pt x="0" y="1885949"/>
                  </a:lnTo>
                  <a:lnTo>
                    <a:pt x="0" y="53397"/>
                  </a:lnTo>
                  <a:lnTo>
                    <a:pt x="18780" y="19391"/>
                  </a:lnTo>
                  <a:lnTo>
                    <a:pt x="56426" y="1830"/>
                  </a:lnTo>
                  <a:lnTo>
                    <a:pt x="71197" y="0"/>
                  </a:lnTo>
                  <a:lnTo>
                    <a:pt x="3233978" y="0"/>
                  </a:lnTo>
                  <a:lnTo>
                    <a:pt x="3275466" y="11716"/>
                  </a:lnTo>
                  <a:lnTo>
                    <a:pt x="3302734" y="42319"/>
                  </a:lnTo>
                  <a:lnTo>
                    <a:pt x="3305174" y="53397"/>
                  </a:lnTo>
                  <a:lnTo>
                    <a:pt x="3305174" y="1890953"/>
                  </a:lnTo>
                  <a:lnTo>
                    <a:pt x="3289551" y="1932444"/>
                  </a:lnTo>
                  <a:lnTo>
                    <a:pt x="3253512" y="1958263"/>
                  </a:lnTo>
                  <a:lnTo>
                    <a:pt x="3238932" y="1961661"/>
                  </a:lnTo>
                  <a:lnTo>
                    <a:pt x="3233978" y="1962149"/>
                  </a:lnTo>
                  <a:close/>
                </a:path>
              </a:pathLst>
            </a:custGeom>
            <a:solidFill>
              <a:srgbClr val="1F293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2702" y="1638300"/>
              <a:ext cx="3305175" cy="70485"/>
            </a:xfrm>
            <a:custGeom>
              <a:avLst/>
              <a:gdLst/>
              <a:ahLst/>
              <a:cxnLst/>
              <a:rect l="l" t="t" r="r" b="b"/>
              <a:pathLst>
                <a:path w="3305175" h="70485">
                  <a:moveTo>
                    <a:pt x="0" y="70450"/>
                  </a:moveTo>
                  <a:lnTo>
                    <a:pt x="12552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3228697" y="0"/>
                  </a:lnTo>
                  <a:lnTo>
                    <a:pt x="3271037" y="12829"/>
                  </a:lnTo>
                  <a:lnTo>
                    <a:pt x="3294604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3305175" h="70485">
                  <a:moveTo>
                    <a:pt x="3304619" y="70450"/>
                  </a:moveTo>
                  <a:lnTo>
                    <a:pt x="3271037" y="44514"/>
                  </a:lnTo>
                  <a:lnTo>
                    <a:pt x="3228697" y="38099"/>
                  </a:lnTo>
                  <a:lnTo>
                    <a:pt x="3294604" y="38099"/>
                  </a:lnTo>
                  <a:lnTo>
                    <a:pt x="3304534" y="68693"/>
                  </a:lnTo>
                  <a:lnTo>
                    <a:pt x="3304619" y="70450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01173" y="1904999"/>
              <a:ext cx="457200" cy="495300"/>
            </a:xfrm>
            <a:custGeom>
              <a:avLst/>
              <a:gdLst/>
              <a:ahLst/>
              <a:cxnLst/>
              <a:rect l="l" t="t" r="r" b="b"/>
              <a:pathLst>
                <a:path w="457200" h="495300">
                  <a:moveTo>
                    <a:pt x="236087" y="495299"/>
                  </a:moveTo>
                  <a:lnTo>
                    <a:pt x="221113" y="495299"/>
                  </a:lnTo>
                  <a:lnTo>
                    <a:pt x="213644" y="494932"/>
                  </a:lnTo>
                  <a:lnTo>
                    <a:pt x="169404" y="487629"/>
                  </a:lnTo>
                  <a:lnTo>
                    <a:pt x="127440" y="471836"/>
                  </a:lnTo>
                  <a:lnTo>
                    <a:pt x="89363" y="448159"/>
                  </a:lnTo>
                  <a:lnTo>
                    <a:pt x="56638" y="417509"/>
                  </a:lnTo>
                  <a:lnTo>
                    <a:pt x="30520" y="381064"/>
                  </a:lnTo>
                  <a:lnTo>
                    <a:pt x="12015" y="340223"/>
                  </a:lnTo>
                  <a:lnTo>
                    <a:pt x="1834" y="296557"/>
                  </a:lnTo>
                  <a:lnTo>
                    <a:pt x="0" y="274186"/>
                  </a:lnTo>
                  <a:lnTo>
                    <a:pt x="0" y="266699"/>
                  </a:lnTo>
                  <a:lnTo>
                    <a:pt x="0" y="221113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3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74186"/>
                  </a:lnTo>
                  <a:lnTo>
                    <a:pt x="451346" y="318640"/>
                  </a:lnTo>
                  <a:lnTo>
                    <a:pt x="436932" y="361098"/>
                  </a:lnTo>
                  <a:lnTo>
                    <a:pt x="414513" y="399928"/>
                  </a:lnTo>
                  <a:lnTo>
                    <a:pt x="384949" y="433638"/>
                  </a:lnTo>
                  <a:lnTo>
                    <a:pt x="349376" y="460933"/>
                  </a:lnTo>
                  <a:lnTo>
                    <a:pt x="309163" y="480763"/>
                  </a:lnTo>
                  <a:lnTo>
                    <a:pt x="265854" y="492368"/>
                  </a:lnTo>
                  <a:lnTo>
                    <a:pt x="243556" y="494932"/>
                  </a:lnTo>
                  <a:lnTo>
                    <a:pt x="236087" y="4952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5474" y="2019299"/>
              <a:ext cx="228600" cy="2286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429277" y="2549525"/>
            <a:ext cx="23945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114" dirty="0">
                <a:solidFill>
                  <a:srgbClr val="FFFFFF"/>
                </a:solidFill>
                <a:latin typeface="Trebuchet MS"/>
                <a:cs typeface="Trebuchet MS"/>
              </a:rPr>
              <a:t>Impact</a:t>
            </a:r>
            <a:endParaRPr sz="1500">
              <a:latin typeface="Trebuchet MS"/>
              <a:cs typeface="Trebuchet MS"/>
            </a:endParaRPr>
          </a:p>
          <a:p>
            <a:pPr marL="12700" marR="5080" algn="ctr">
              <a:lnSpc>
                <a:spcPct val="125000"/>
              </a:lnSpc>
              <a:spcBef>
                <a:spcPts val="840"/>
              </a:spcBef>
            </a:pP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Democratizes</a:t>
            </a:r>
            <a:r>
              <a:rPr sz="12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Web3</a:t>
            </a:r>
            <a:r>
              <a:rPr sz="12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by</a:t>
            </a:r>
            <a:r>
              <a:rPr sz="1200" spc="1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making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audits</a:t>
            </a:r>
            <a:r>
              <a:rPr sz="1200" spc="-20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accessible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dirty="0">
                <a:solidFill>
                  <a:srgbClr val="D0D5DA"/>
                </a:solidFill>
                <a:latin typeface="Poppins"/>
                <a:cs typeface="Poppins"/>
              </a:rPr>
              <a:t>to</a:t>
            </a:r>
            <a:r>
              <a:rPr sz="1200" spc="-15" dirty="0">
                <a:solidFill>
                  <a:srgbClr val="D0D5DA"/>
                </a:solidFill>
                <a:latin typeface="Poppins"/>
                <a:cs typeface="Poppins"/>
              </a:rPr>
              <a:t> </a:t>
            </a:r>
            <a:r>
              <a:rPr sz="1200" spc="-10" dirty="0">
                <a:solidFill>
                  <a:srgbClr val="D0D5DA"/>
                </a:solidFill>
                <a:latin typeface="Poppins"/>
                <a:cs typeface="Poppins"/>
              </a:rPr>
              <a:t>everyone.</a:t>
            </a:r>
            <a:endParaRPr sz="1200">
              <a:latin typeface="Poppins"/>
              <a:cs typeface="Poppi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48918" y="6454774"/>
            <a:ext cx="5190282" cy="22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50" b="1" spc="65" dirty="0">
                <a:solidFill>
                  <a:srgbClr val="FBD34D"/>
                </a:solidFill>
                <a:latin typeface="Trebuchet MS"/>
                <a:cs typeface="Trebuchet MS"/>
              </a:rPr>
              <a:t>1net </a:t>
            </a:r>
            <a:r>
              <a:rPr sz="1350" b="1" spc="-25" dirty="0">
                <a:solidFill>
                  <a:srgbClr val="FBD34D"/>
                </a:solidFill>
                <a:latin typeface="Trebuchet MS"/>
                <a:cs typeface="Trebuchet MS"/>
              </a:rPr>
              <a:t> </a:t>
            </a:r>
            <a:r>
              <a:rPr sz="1350" spc="75" dirty="0">
                <a:solidFill>
                  <a:srgbClr val="FFFFFF"/>
                </a:solidFill>
                <a:latin typeface="Poppins"/>
                <a:cs typeface="Poppins"/>
              </a:rPr>
              <a:t>-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Smart.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Fast.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Audit</a:t>
            </a:r>
            <a:r>
              <a:rPr sz="1350" spc="5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dirty="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sz="1350" spc="55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Poppins"/>
                <a:cs typeface="Poppins"/>
              </a:rPr>
              <a:t>AI.</a:t>
            </a:r>
            <a:endParaRPr sz="1350" dirty="0">
              <a:latin typeface="Poppins"/>
              <a:cs typeface="Poppi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83347" y="4957683"/>
            <a:ext cx="4025265" cy="110109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3200" spc="160" dirty="0">
                <a:solidFill>
                  <a:srgbClr val="FFFFFF"/>
                </a:solidFill>
                <a:latin typeface="Segoe UI Symbol"/>
                <a:cs typeface="Segoe UI Symbol"/>
              </a:rPr>
              <a:t>🙏</a:t>
            </a:r>
            <a:r>
              <a:rPr sz="3200" spc="-29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700" b="1" spc="-80" dirty="0">
                <a:solidFill>
                  <a:srgbClr val="FFFFFF"/>
                </a:solidFill>
                <a:latin typeface="Poppins"/>
                <a:cs typeface="Poppins"/>
              </a:rPr>
              <a:t>Thank</a:t>
            </a:r>
            <a:r>
              <a:rPr sz="2700" b="1" spc="-220" dirty="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sz="2700" b="1" spc="-20" dirty="0">
                <a:solidFill>
                  <a:srgbClr val="FFFFFF"/>
                </a:solidFill>
                <a:latin typeface="Poppins"/>
                <a:cs typeface="Poppins"/>
              </a:rPr>
              <a:t>you!</a:t>
            </a:r>
            <a:endParaRPr sz="2700">
              <a:latin typeface="Poppins"/>
              <a:cs typeface="Poppins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BEDAFE"/>
                </a:solidFill>
                <a:latin typeface="Poppins"/>
                <a:cs typeface="Poppins"/>
              </a:rPr>
              <a:t>Let's</a:t>
            </a:r>
            <a:r>
              <a:rPr sz="1800" spc="-10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1800" dirty="0">
                <a:solidFill>
                  <a:srgbClr val="BEDAFE"/>
                </a:solidFill>
                <a:latin typeface="Poppins"/>
                <a:cs typeface="Poppins"/>
              </a:rPr>
              <a:t>make</a:t>
            </a:r>
            <a:r>
              <a:rPr sz="1800" spc="-5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1800" dirty="0">
                <a:solidFill>
                  <a:srgbClr val="BEDAFE"/>
                </a:solidFill>
                <a:latin typeface="Poppins"/>
                <a:cs typeface="Poppins"/>
              </a:rPr>
              <a:t>Web3</a:t>
            </a:r>
            <a:r>
              <a:rPr sz="1800" spc="-5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1800" dirty="0">
                <a:solidFill>
                  <a:srgbClr val="BEDAFE"/>
                </a:solidFill>
                <a:latin typeface="Poppins"/>
                <a:cs typeface="Poppins"/>
              </a:rPr>
              <a:t>safer</a:t>
            </a:r>
            <a:r>
              <a:rPr sz="1800" spc="-10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1800" dirty="0">
                <a:solidFill>
                  <a:srgbClr val="BEDAFE"/>
                </a:solidFill>
                <a:latin typeface="Poppins"/>
                <a:cs typeface="Poppins"/>
              </a:rPr>
              <a:t>together!</a:t>
            </a:r>
            <a:r>
              <a:rPr sz="1800" spc="-5" dirty="0">
                <a:solidFill>
                  <a:srgbClr val="BEDAFE"/>
                </a:solidFill>
                <a:latin typeface="Poppins"/>
                <a:cs typeface="Poppins"/>
              </a:rPr>
              <a:t> </a:t>
            </a:r>
            <a:r>
              <a:rPr sz="2100" spc="75" dirty="0">
                <a:solidFill>
                  <a:srgbClr val="BEDAFE"/>
                </a:solidFill>
                <a:latin typeface="Segoe UI Symbol"/>
                <a:cs typeface="Segoe UI Symbol"/>
              </a:rPr>
              <a:t>💡</a:t>
            </a:r>
            <a:endParaRPr sz="21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506</Words>
  <Application>Microsoft Office PowerPoint</Application>
  <PresentationFormat>Custom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Liberation Sans</vt:lpstr>
      <vt:lpstr>Lucida Sans Unicode</vt:lpstr>
      <vt:lpstr>Poppins</vt:lpstr>
      <vt:lpstr>Segoe UI Symbol</vt:lpstr>
      <vt:lpstr>Trebuchet MS</vt:lpstr>
      <vt:lpstr>Office Theme</vt:lpstr>
      <vt:lpstr>1net</vt:lpstr>
      <vt:lpstr>Our Team</vt:lpstr>
      <vt:lpstr>Problem Statement</vt:lpstr>
      <vt:lpstr>Solution</vt:lpstr>
      <vt:lpstr>Demo / How It Works</vt:lpstr>
      <vt:lpstr>Business Model</vt:lpstr>
      <vt:lpstr>Market</vt:lpstr>
      <vt:lpstr>Execution Plan</vt:lpstr>
      <vt:lpstr>Summa ry &amp;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Kritika Sharma</dc:creator>
  <cp:lastModifiedBy>Meta Stag</cp:lastModifiedBy>
  <cp:revision>5</cp:revision>
  <dcterms:created xsi:type="dcterms:W3CDTF">2025-08-30T09:25:34Z</dcterms:created>
  <dcterms:modified xsi:type="dcterms:W3CDTF">2025-08-30T11:52:40Z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2025-08-30T00:00:00Z</vt:filetime>
  </property>
</Properties>
</file>