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6"/>
  </p:notesMasterIdLst>
  <p:handoutMasterIdLst>
    <p:handoutMasterId r:id="rId27"/>
  </p:handoutMasterIdLst>
  <p:sldIdLst>
    <p:sldId id="257" r:id="rId2"/>
    <p:sldId id="261" r:id="rId3"/>
    <p:sldId id="263" r:id="rId4"/>
    <p:sldId id="267" r:id="rId5"/>
    <p:sldId id="262" r:id="rId6"/>
    <p:sldId id="264" r:id="rId7"/>
    <p:sldId id="265" r:id="rId8"/>
    <p:sldId id="279" r:id="rId9"/>
    <p:sldId id="268" r:id="rId10"/>
    <p:sldId id="269" r:id="rId11"/>
    <p:sldId id="270" r:id="rId12"/>
    <p:sldId id="280" r:id="rId13"/>
    <p:sldId id="271" r:id="rId14"/>
    <p:sldId id="272" r:id="rId15"/>
    <p:sldId id="273" r:id="rId16"/>
    <p:sldId id="274" r:id="rId17"/>
    <p:sldId id="281" r:id="rId18"/>
    <p:sldId id="275" r:id="rId19"/>
    <p:sldId id="276" r:id="rId20"/>
    <p:sldId id="282" r:id="rId21"/>
    <p:sldId id="277" r:id="rId22"/>
    <p:sldId id="278" r:id="rId23"/>
    <p:sldId id="266" r:id="rId24"/>
    <p:sldId id="283" r:id="rId25"/>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493ABC-C524-44BC-A0A0-214084C7BF6C}" v="50" dt="2022-02-14T11:35:43.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5181" autoAdjust="0"/>
  </p:normalViewPr>
  <p:slideViewPr>
    <p:cSldViewPr snapToGrid="0">
      <p:cViewPr>
        <p:scale>
          <a:sx n="78" d="100"/>
          <a:sy n="78" d="100"/>
        </p:scale>
        <p:origin x="53" y="142"/>
      </p:cViewPr>
      <p:guideLst/>
    </p:cSldViewPr>
  </p:slideViewPr>
  <p:outlineViewPr>
    <p:cViewPr>
      <p:scale>
        <a:sx n="33" d="100"/>
        <a:sy n="33" d="100"/>
      </p:scale>
      <p:origin x="0" y="-7404"/>
    </p:cViewPr>
  </p:outlin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872648C-209E-49CA-84D9-82D6B91D9AA0}" type="datetime1">
              <a:rPr lang="de-DE" smtClean="0"/>
              <a:t>2022-02-13</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F1E16F6-1647-4CFF-81A7-0CF3F672EF5F}" type="datetime1">
              <a:rPr lang="de-DE" smtClean="0"/>
              <a:t>2022-02-13</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7EBB977-BFDC-4568-B822-ACBABF88CEFD}" type="datetime1">
              <a:rPr lang="de-DE" smtClean="0"/>
              <a:t>2022-02-13</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1DB97007-8F8A-4424-A9AC-0AE2C5170FC3}" type="datetime1">
              <a:rPr lang="de-DE" smtClean="0"/>
              <a:t>2022-02-13</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20C276A3-FCEA-4683-B2DA-099E966921A3}" type="datetime1">
              <a:rPr lang="de-DE" smtClean="0"/>
              <a:t>2022-02-13</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9BD0E73-7309-4CB7-94E2-2E2ED5ABD08B}" type="datetime1">
              <a:rPr lang="de-DE" smtClean="0"/>
              <a:t>2022-02-13</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7EEB71-F2B2-4D80-912A-C5FD5A3F0054}" type="datetime1">
              <a:rPr lang="de-DE" smtClean="0"/>
              <a:t>2022-02-13</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77E376AA-6673-4C47-BCAB-95F170A7F996}" type="datetime1">
              <a:rPr lang="de-DE" smtClean="0"/>
              <a:t>2022-02-13</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01DC6CA-DD33-43AD-8836-958CAB2FB491}" type="datetime1">
              <a:rPr lang="de-DE" smtClean="0"/>
              <a:t>2022-02-13</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29B50379-B1F3-4000-B4A6-53D2354DE055}" type="datetime1">
              <a:rPr lang="de-DE" smtClean="0"/>
              <a:t>2022-02-13</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A76CA46B-6E03-4E41-920D-3186CFA1796C}" type="datetime1">
              <a:rPr lang="de-DE" smtClean="0"/>
              <a:t>2022-02-13</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B24A0130-A672-4980-9AFB-D459DAE96024}" type="datetime1">
              <a:rPr lang="de-DE" smtClean="0"/>
              <a:t>2022-02-13</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A4CE5FEE-D508-4BCD-A1D5-2942C1F16A52}" type="datetime1">
              <a:rPr lang="de-DE" smtClean="0"/>
              <a:t>2022-02-13</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9013DFCD-A3B8-4F70-9574-6CED99545AEA}" type="datetime1">
              <a:rPr lang="de-DE" smtClean="0"/>
              <a:t>2022-02-13</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Autofit/>
          </a:bodyPr>
          <a:lstStyle/>
          <a:p>
            <a:pPr algn="l"/>
            <a:r>
              <a:rPr lang="en-GB" sz="6000" b="1" i="0" noProof="0" dirty="0">
                <a:effectLst/>
                <a:latin typeface="-apple-system"/>
              </a:rPr>
              <a:t>Particulate Matter Pollution (PM10) prediction</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GB" sz="2000" noProof="0" dirty="0">
                <a:solidFill>
                  <a:schemeClr val="tx1">
                    <a:lumMod val="85000"/>
                    <a:lumOff val="15000"/>
                  </a:schemeClr>
                </a:solidFill>
              </a:rPr>
              <a:t>Philipp </a:t>
            </a:r>
            <a:r>
              <a:rPr lang="en-GB" sz="2000" noProof="0" dirty="0" err="1">
                <a:solidFill>
                  <a:schemeClr val="tx1">
                    <a:lumMod val="85000"/>
                    <a:lumOff val="15000"/>
                  </a:schemeClr>
                </a:solidFill>
              </a:rPr>
              <a:t>Jordt</a:t>
            </a:r>
            <a:r>
              <a:rPr lang="en-GB" sz="2000" noProof="0" dirty="0">
                <a:solidFill>
                  <a:schemeClr val="tx1">
                    <a:lumMod val="85000"/>
                    <a:lumOff val="15000"/>
                  </a:schemeClr>
                </a:solidFill>
              </a:rPr>
              <a:t>, Friedrich </a:t>
            </a:r>
            <a:r>
              <a:rPr lang="en-GB" sz="2000" noProof="0" dirty="0" err="1">
                <a:solidFill>
                  <a:schemeClr val="tx1">
                    <a:lumMod val="85000"/>
                    <a:lumOff val="15000"/>
                  </a:schemeClr>
                </a:solidFill>
              </a:rPr>
              <a:t>Kerchnawe</a:t>
            </a:r>
            <a:r>
              <a:rPr lang="en-GB" sz="2000" noProof="0" dirty="0">
                <a:solidFill>
                  <a:schemeClr val="tx1">
                    <a:lumMod val="85000"/>
                    <a:lumOff val="15000"/>
                  </a:schemeClr>
                </a:solidFill>
              </a:rPr>
              <a:t>, Anke Schürmann</a:t>
            </a:r>
          </a:p>
        </p:txBody>
      </p:sp>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Grafik 5">
            <a:extLst>
              <a:ext uri="{FF2B5EF4-FFF2-40B4-BE49-F238E27FC236}">
                <a16:creationId xmlns:a16="http://schemas.microsoft.com/office/drawing/2014/main" id="{85B49316-33F5-4968-9F71-96029A0D471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5400000">
            <a:off x="-1423788" y="1418708"/>
            <a:ext cx="6861264" cy="4013688"/>
          </a:xfrm>
          <a:prstGeom prst="rect">
            <a:avLst/>
          </a:prstGeom>
        </p:spPr>
      </p:pic>
      <p:sp>
        <p:nvSpPr>
          <p:cNvPr id="4" name="Datumsplatzhalter 3">
            <a:extLst>
              <a:ext uri="{FF2B5EF4-FFF2-40B4-BE49-F238E27FC236}">
                <a16:creationId xmlns:a16="http://schemas.microsoft.com/office/drawing/2014/main" id="{B749CA6B-8EE4-481A-BC1A-F05D33337B17}"/>
              </a:ext>
            </a:extLst>
          </p:cNvPr>
          <p:cNvSpPr>
            <a:spLocks noGrp="1"/>
          </p:cNvSpPr>
          <p:nvPr>
            <p:ph type="dt" sz="half" idx="10"/>
          </p:nvPr>
        </p:nvSpPr>
        <p:spPr/>
        <p:txBody>
          <a:bodyPr/>
          <a:lstStyle/>
          <a:p>
            <a:pPr rtl="0"/>
            <a:fld id="{383736DD-7736-4D95-8016-74BB12E5B2A2}" type="datetime1">
              <a:rPr lang="de-DE" smtClean="0"/>
              <a:t>2022-02-13</a:t>
            </a:fld>
            <a:endParaRPr lang="en-US"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81C5306-ABD6-4D8A-B498-F82B64ADEC1A}"/>
              </a:ext>
            </a:extLst>
          </p:cNvPr>
          <p:cNvSpPr>
            <a:spLocks noGrp="1"/>
          </p:cNvSpPr>
          <p:nvPr>
            <p:ph type="dt" sz="half" idx="10"/>
          </p:nvPr>
        </p:nvSpPr>
        <p:spPr/>
        <p:txBody>
          <a:bodyPr/>
          <a:lstStyle/>
          <a:p>
            <a:pPr rtl="0"/>
            <a:fld id="{AC3ED540-D7DF-4DC6-A7BC-3B77599344ED}" type="datetime1">
              <a:rPr lang="de-DE" smtClean="0"/>
              <a:t>2022-02-13</a:t>
            </a:fld>
            <a:endParaRPr lang="en-US" dirty="0"/>
          </a:p>
        </p:txBody>
      </p:sp>
      <p:pic>
        <p:nvPicPr>
          <p:cNvPr id="6146" name="Picture 2">
            <a:extLst>
              <a:ext uri="{FF2B5EF4-FFF2-40B4-BE49-F238E27FC236}">
                <a16:creationId xmlns:a16="http://schemas.microsoft.com/office/drawing/2014/main" id="{65A3987B-10F2-4571-80CF-EA166A51693B}"/>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811425" y="906837"/>
            <a:ext cx="8477250" cy="4152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DFE20567-6695-4446-A38B-E7B8758056B5}"/>
              </a:ext>
            </a:extLst>
          </p:cNvPr>
          <p:cNvSpPr txBox="1"/>
          <p:nvPr/>
        </p:nvSpPr>
        <p:spPr>
          <a:xfrm>
            <a:off x="3437041" y="5192322"/>
            <a:ext cx="5155562" cy="369332"/>
          </a:xfrm>
          <a:prstGeom prst="rect">
            <a:avLst/>
          </a:prstGeom>
          <a:noFill/>
        </p:spPr>
        <p:txBody>
          <a:bodyPr wrap="square" rtlCol="0">
            <a:spAutoFit/>
          </a:bodyPr>
          <a:lstStyle/>
          <a:p>
            <a:r>
              <a:rPr lang="en-GB" dirty="0"/>
              <a:t>maximal PM10 and wind force per day over time</a:t>
            </a:r>
          </a:p>
        </p:txBody>
      </p:sp>
    </p:spTree>
    <p:extLst>
      <p:ext uri="{BB962C8B-B14F-4D97-AF65-F5344CB8AC3E}">
        <p14:creationId xmlns:p14="http://schemas.microsoft.com/office/powerpoint/2010/main" val="363711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F29CACA-7A91-4E47-8D6E-FA67858E3ADF}"/>
              </a:ext>
            </a:extLst>
          </p:cNvPr>
          <p:cNvSpPr>
            <a:spLocks noGrp="1"/>
          </p:cNvSpPr>
          <p:nvPr>
            <p:ph type="dt" sz="half" idx="10"/>
          </p:nvPr>
        </p:nvSpPr>
        <p:spPr/>
        <p:txBody>
          <a:bodyPr/>
          <a:lstStyle/>
          <a:p>
            <a:pPr rtl="0"/>
            <a:fld id="{AB8BFE1B-F28A-4FEA-9591-EA46FF689ECE}" type="datetime1">
              <a:rPr lang="de-DE" smtClean="0"/>
              <a:t>2022-02-13</a:t>
            </a:fld>
            <a:endParaRPr lang="en-US" dirty="0"/>
          </a:p>
        </p:txBody>
      </p:sp>
      <p:pic>
        <p:nvPicPr>
          <p:cNvPr id="7170" name="Picture 2">
            <a:extLst>
              <a:ext uri="{FF2B5EF4-FFF2-40B4-BE49-F238E27FC236}">
                <a16:creationId xmlns:a16="http://schemas.microsoft.com/office/drawing/2014/main" id="{652BCDBC-9F9A-4701-852A-84EAF0C68F1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832319" y="925218"/>
            <a:ext cx="8334375" cy="4152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CB536C58-8829-431B-820D-AD078754D656}"/>
              </a:ext>
            </a:extLst>
          </p:cNvPr>
          <p:cNvSpPr txBox="1"/>
          <p:nvPr/>
        </p:nvSpPr>
        <p:spPr>
          <a:xfrm>
            <a:off x="3368117" y="5208480"/>
            <a:ext cx="5164751" cy="369332"/>
          </a:xfrm>
          <a:prstGeom prst="rect">
            <a:avLst/>
          </a:prstGeom>
          <a:noFill/>
        </p:spPr>
        <p:txBody>
          <a:bodyPr wrap="square" rtlCol="0">
            <a:spAutoFit/>
          </a:bodyPr>
          <a:lstStyle/>
          <a:p>
            <a:r>
              <a:rPr lang="en-GB" dirty="0"/>
              <a:t>minimal PM10 and wind force per day over time</a:t>
            </a:r>
          </a:p>
        </p:txBody>
      </p:sp>
    </p:spTree>
    <p:extLst>
      <p:ext uri="{BB962C8B-B14F-4D97-AF65-F5344CB8AC3E}">
        <p14:creationId xmlns:p14="http://schemas.microsoft.com/office/powerpoint/2010/main" val="325923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1D589BB-EFEB-4B3B-9220-167BBF9F48B5}"/>
              </a:ext>
            </a:extLst>
          </p:cNvPr>
          <p:cNvSpPr>
            <a:spLocks noGrp="1"/>
          </p:cNvSpPr>
          <p:nvPr>
            <p:ph type="dt" sz="half" idx="10"/>
          </p:nvPr>
        </p:nvSpPr>
        <p:spPr/>
        <p:txBody>
          <a:bodyPr/>
          <a:lstStyle/>
          <a:p>
            <a:pPr rtl="0"/>
            <a:fld id="{A76CA46B-6E03-4E41-920D-3186CFA1796C}" type="datetime1">
              <a:rPr lang="de-DE" smtClean="0"/>
              <a:t>2022-02-13</a:t>
            </a:fld>
            <a:endParaRPr lang="en-US" dirty="0"/>
          </a:p>
        </p:txBody>
      </p:sp>
      <p:sp>
        <p:nvSpPr>
          <p:cNvPr id="5" name="Textfeld 4">
            <a:extLst>
              <a:ext uri="{FF2B5EF4-FFF2-40B4-BE49-F238E27FC236}">
                <a16:creationId xmlns:a16="http://schemas.microsoft.com/office/drawing/2014/main" id="{7C6E5654-D738-4A60-A144-79B41D7A05CD}"/>
              </a:ext>
            </a:extLst>
          </p:cNvPr>
          <p:cNvSpPr txBox="1"/>
          <p:nvPr/>
        </p:nvSpPr>
        <p:spPr>
          <a:xfrm>
            <a:off x="978730" y="1658786"/>
            <a:ext cx="10343288" cy="3970318"/>
          </a:xfrm>
          <a:prstGeom prst="rect">
            <a:avLst/>
          </a:prstGeom>
          <a:noFill/>
        </p:spPr>
        <p:txBody>
          <a:bodyPr wrap="square" rtlCol="0">
            <a:spAutoFit/>
          </a:bodyPr>
          <a:lstStyle/>
          <a:p>
            <a:r>
              <a:rPr lang="en-GB" dirty="0"/>
              <a:t>The following plots will give a closer insight on how the PM10 value changes over time.</a:t>
            </a:r>
          </a:p>
          <a:p>
            <a:endParaRPr lang="en-GB" dirty="0"/>
          </a:p>
          <a:p>
            <a:r>
              <a:rPr lang="en-GB" dirty="0"/>
              <a:t>Comparing the values of different years it can be seen that the values vary slightly but no clear trend can be seen.</a:t>
            </a:r>
          </a:p>
          <a:p>
            <a:endParaRPr lang="en-GB" dirty="0"/>
          </a:p>
          <a:p>
            <a:r>
              <a:rPr lang="en-GB" dirty="0"/>
              <a:t>More interesting is the development of PM10 values during the course of the year. Having a look at the monthly distributions it can be seen that it PM10 is higher in winter time. It’s increasing from October until April with its peak in February. After that the values decrease to a lower summer time level.</a:t>
            </a:r>
          </a:p>
          <a:p>
            <a:endParaRPr lang="en-GB" dirty="0"/>
          </a:p>
          <a:p>
            <a:r>
              <a:rPr lang="en-GB" dirty="0"/>
              <a:t>Another interesting question is whether PM10 values vary by day of week. The values increase from Monday to Thursday. At the end of a week a decrease in values can be seen from Friday to Sunday. This might be due to higher emission on working days.</a:t>
            </a:r>
          </a:p>
          <a:p>
            <a:endParaRPr lang="en-GB" dirty="0"/>
          </a:p>
          <a:p>
            <a:r>
              <a:rPr lang="en-GB" dirty="0"/>
              <a:t>Comparing hourly values there seems to be no clear effect on PM10 values.</a:t>
            </a:r>
          </a:p>
        </p:txBody>
      </p:sp>
    </p:spTree>
    <p:extLst>
      <p:ext uri="{BB962C8B-B14F-4D97-AF65-F5344CB8AC3E}">
        <p14:creationId xmlns:p14="http://schemas.microsoft.com/office/powerpoint/2010/main" val="293047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6664489-52F1-4736-9946-D8C36ACE6F0A}"/>
              </a:ext>
            </a:extLst>
          </p:cNvPr>
          <p:cNvSpPr>
            <a:spLocks noGrp="1"/>
          </p:cNvSpPr>
          <p:nvPr>
            <p:ph type="dt" sz="half" idx="10"/>
          </p:nvPr>
        </p:nvSpPr>
        <p:spPr/>
        <p:txBody>
          <a:bodyPr/>
          <a:lstStyle/>
          <a:p>
            <a:pPr rtl="0"/>
            <a:fld id="{4CB9CB59-730D-499F-8844-13D08959DD75}" type="datetime1">
              <a:rPr lang="de-DE" smtClean="0"/>
              <a:t>2022-02-13</a:t>
            </a:fld>
            <a:endParaRPr lang="en-US" dirty="0"/>
          </a:p>
        </p:txBody>
      </p:sp>
      <p:pic>
        <p:nvPicPr>
          <p:cNvPr id="8194" name="Picture 2">
            <a:extLst>
              <a:ext uri="{FF2B5EF4-FFF2-40B4-BE49-F238E27FC236}">
                <a16:creationId xmlns:a16="http://schemas.microsoft.com/office/drawing/2014/main" id="{CC1269A2-B3F3-444B-8AFB-984C6D14D0D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45459" y="738163"/>
            <a:ext cx="7972425" cy="4076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508A8ECE-0184-4DC4-B163-AF22E578E720}"/>
              </a:ext>
            </a:extLst>
          </p:cNvPr>
          <p:cNvSpPr txBox="1"/>
          <p:nvPr/>
        </p:nvSpPr>
        <p:spPr>
          <a:xfrm>
            <a:off x="3933299" y="4925813"/>
            <a:ext cx="5132586" cy="369332"/>
          </a:xfrm>
          <a:prstGeom prst="rect">
            <a:avLst/>
          </a:prstGeom>
          <a:noFill/>
        </p:spPr>
        <p:txBody>
          <a:bodyPr wrap="square" rtlCol="0">
            <a:spAutoFit/>
          </a:bodyPr>
          <a:lstStyle/>
          <a:p>
            <a:r>
              <a:rPr lang="en-GB" dirty="0"/>
              <a:t>Comparing PM10 values for different years</a:t>
            </a:r>
          </a:p>
        </p:txBody>
      </p:sp>
    </p:spTree>
    <p:extLst>
      <p:ext uri="{BB962C8B-B14F-4D97-AF65-F5344CB8AC3E}">
        <p14:creationId xmlns:p14="http://schemas.microsoft.com/office/powerpoint/2010/main" val="290831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F19102A-A0BE-497D-AA3A-069603CA4218}"/>
              </a:ext>
            </a:extLst>
          </p:cNvPr>
          <p:cNvSpPr>
            <a:spLocks noGrp="1"/>
          </p:cNvSpPr>
          <p:nvPr>
            <p:ph type="dt" sz="half" idx="10"/>
          </p:nvPr>
        </p:nvSpPr>
        <p:spPr/>
        <p:txBody>
          <a:bodyPr/>
          <a:lstStyle/>
          <a:p>
            <a:pPr rtl="0"/>
            <a:fld id="{D50C73EB-9760-4FEB-B61D-D67A182E3B3D}" type="datetime1">
              <a:rPr lang="de-DE" smtClean="0"/>
              <a:t>2022-02-13</a:t>
            </a:fld>
            <a:endParaRPr lang="en-US" dirty="0"/>
          </a:p>
        </p:txBody>
      </p:sp>
      <p:pic>
        <p:nvPicPr>
          <p:cNvPr id="9218" name="Picture 2">
            <a:extLst>
              <a:ext uri="{FF2B5EF4-FFF2-40B4-BE49-F238E27FC236}">
                <a16:creationId xmlns:a16="http://schemas.microsoft.com/office/drawing/2014/main" id="{1CD75C31-FBB5-4A52-AE5C-0AA6B87169B8}"/>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109787" y="733569"/>
            <a:ext cx="7972425" cy="4076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9C0F99FF-D6FB-4119-9728-9276F8C55F56}"/>
              </a:ext>
            </a:extLst>
          </p:cNvPr>
          <p:cNvSpPr txBox="1"/>
          <p:nvPr/>
        </p:nvSpPr>
        <p:spPr>
          <a:xfrm>
            <a:off x="4176832" y="4970896"/>
            <a:ext cx="4526050" cy="369332"/>
          </a:xfrm>
          <a:prstGeom prst="rect">
            <a:avLst/>
          </a:prstGeom>
          <a:noFill/>
        </p:spPr>
        <p:txBody>
          <a:bodyPr wrap="square" rtlCol="0">
            <a:spAutoFit/>
          </a:bodyPr>
          <a:lstStyle/>
          <a:p>
            <a:r>
              <a:rPr lang="en-GB" dirty="0"/>
              <a:t>PM10 values during the course of the year</a:t>
            </a:r>
          </a:p>
        </p:txBody>
      </p:sp>
    </p:spTree>
    <p:extLst>
      <p:ext uri="{BB962C8B-B14F-4D97-AF65-F5344CB8AC3E}">
        <p14:creationId xmlns:p14="http://schemas.microsoft.com/office/powerpoint/2010/main" val="93322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4066658-D53E-448A-8763-3AC7327238AF}"/>
              </a:ext>
            </a:extLst>
          </p:cNvPr>
          <p:cNvSpPr>
            <a:spLocks noGrp="1"/>
          </p:cNvSpPr>
          <p:nvPr>
            <p:ph type="dt" sz="half" idx="10"/>
          </p:nvPr>
        </p:nvSpPr>
        <p:spPr/>
        <p:txBody>
          <a:bodyPr/>
          <a:lstStyle/>
          <a:p>
            <a:pPr rtl="0"/>
            <a:fld id="{2C905366-84A0-431B-8D16-B16840C28279}" type="datetime1">
              <a:rPr lang="de-DE" smtClean="0"/>
              <a:t>2022-02-13</a:t>
            </a:fld>
            <a:endParaRPr lang="en-US" dirty="0"/>
          </a:p>
        </p:txBody>
      </p:sp>
      <p:pic>
        <p:nvPicPr>
          <p:cNvPr id="10242" name="Picture 2">
            <a:extLst>
              <a:ext uri="{FF2B5EF4-FFF2-40B4-BE49-F238E27FC236}">
                <a16:creationId xmlns:a16="http://schemas.microsoft.com/office/drawing/2014/main" id="{2AB0C7DE-5ABB-42AA-8536-4C1714C8275D}"/>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17889" y="696809"/>
            <a:ext cx="7972425" cy="4076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A1A6E512-6B11-4928-8F60-6B768035F66D}"/>
              </a:ext>
            </a:extLst>
          </p:cNvPr>
          <p:cNvSpPr txBox="1"/>
          <p:nvPr/>
        </p:nvSpPr>
        <p:spPr>
          <a:xfrm>
            <a:off x="2830504" y="4852293"/>
            <a:ext cx="6984361" cy="369332"/>
          </a:xfrm>
          <a:prstGeom prst="rect">
            <a:avLst/>
          </a:prstGeom>
          <a:noFill/>
        </p:spPr>
        <p:txBody>
          <a:bodyPr wrap="square" rtlCol="0">
            <a:spAutoFit/>
          </a:bodyPr>
          <a:lstStyle/>
          <a:p>
            <a:r>
              <a:rPr lang="en-GB" dirty="0"/>
              <a:t>PM10 over the course of the week (from Monday = 1 to Sunday = 7)</a:t>
            </a:r>
          </a:p>
        </p:txBody>
      </p:sp>
    </p:spTree>
    <p:extLst>
      <p:ext uri="{BB962C8B-B14F-4D97-AF65-F5344CB8AC3E}">
        <p14:creationId xmlns:p14="http://schemas.microsoft.com/office/powerpoint/2010/main" val="1662381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976C517-7A6B-4C26-B821-B40E00B39598}"/>
              </a:ext>
            </a:extLst>
          </p:cNvPr>
          <p:cNvSpPr>
            <a:spLocks noGrp="1"/>
          </p:cNvSpPr>
          <p:nvPr>
            <p:ph type="dt" sz="half" idx="10"/>
          </p:nvPr>
        </p:nvSpPr>
        <p:spPr/>
        <p:txBody>
          <a:bodyPr/>
          <a:lstStyle/>
          <a:p>
            <a:pPr rtl="0"/>
            <a:fld id="{52BC71A7-6664-49B4-8D61-5D472764AAA6}" type="datetime1">
              <a:rPr lang="de-DE" smtClean="0"/>
              <a:t>2022-02-13</a:t>
            </a:fld>
            <a:endParaRPr lang="en-US" dirty="0"/>
          </a:p>
        </p:txBody>
      </p:sp>
      <p:pic>
        <p:nvPicPr>
          <p:cNvPr id="11266" name="Picture 2">
            <a:extLst>
              <a:ext uri="{FF2B5EF4-FFF2-40B4-BE49-F238E27FC236}">
                <a16:creationId xmlns:a16="http://schemas.microsoft.com/office/drawing/2014/main" id="{6400F4FA-3C39-49E7-A202-74183C269331}"/>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22483" y="724379"/>
            <a:ext cx="7972425" cy="4076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261C3D01-EF54-4D54-B816-62341D471379}"/>
              </a:ext>
            </a:extLst>
          </p:cNvPr>
          <p:cNvSpPr txBox="1"/>
          <p:nvPr/>
        </p:nvSpPr>
        <p:spPr>
          <a:xfrm>
            <a:off x="4530647" y="4980953"/>
            <a:ext cx="3404876" cy="369332"/>
          </a:xfrm>
          <a:prstGeom prst="rect">
            <a:avLst/>
          </a:prstGeom>
          <a:noFill/>
        </p:spPr>
        <p:txBody>
          <a:bodyPr wrap="square" rtlCol="0">
            <a:spAutoFit/>
          </a:bodyPr>
          <a:lstStyle/>
          <a:p>
            <a:r>
              <a:rPr lang="en-GB" dirty="0"/>
              <a:t>PM10 during the course of a day</a:t>
            </a:r>
          </a:p>
        </p:txBody>
      </p:sp>
    </p:spTree>
    <p:extLst>
      <p:ext uri="{BB962C8B-B14F-4D97-AF65-F5344CB8AC3E}">
        <p14:creationId xmlns:p14="http://schemas.microsoft.com/office/powerpoint/2010/main" val="2413088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4D865E1-9DEC-4543-A9E4-DAF8B0EC8719}"/>
              </a:ext>
            </a:extLst>
          </p:cNvPr>
          <p:cNvSpPr>
            <a:spLocks noGrp="1"/>
          </p:cNvSpPr>
          <p:nvPr>
            <p:ph type="dt" sz="half" idx="10"/>
          </p:nvPr>
        </p:nvSpPr>
        <p:spPr/>
        <p:txBody>
          <a:bodyPr/>
          <a:lstStyle/>
          <a:p>
            <a:pPr rtl="0"/>
            <a:fld id="{A76CA46B-6E03-4E41-920D-3186CFA1796C}" type="datetime1">
              <a:rPr lang="de-DE" smtClean="0"/>
              <a:t>2022-02-14</a:t>
            </a:fld>
            <a:endParaRPr lang="en-US" dirty="0"/>
          </a:p>
        </p:txBody>
      </p:sp>
      <p:sp>
        <p:nvSpPr>
          <p:cNvPr id="3" name="Textfeld 2">
            <a:extLst>
              <a:ext uri="{FF2B5EF4-FFF2-40B4-BE49-F238E27FC236}">
                <a16:creationId xmlns:a16="http://schemas.microsoft.com/office/drawing/2014/main" id="{744360F2-8178-42F1-8924-5B6AD4758426}"/>
              </a:ext>
            </a:extLst>
          </p:cNvPr>
          <p:cNvSpPr txBox="1"/>
          <p:nvPr/>
        </p:nvSpPr>
        <p:spPr>
          <a:xfrm>
            <a:off x="940438" y="891426"/>
            <a:ext cx="10311124" cy="3416320"/>
          </a:xfrm>
          <a:prstGeom prst="rect">
            <a:avLst/>
          </a:prstGeom>
          <a:noFill/>
        </p:spPr>
        <p:txBody>
          <a:bodyPr wrap="square" rtlCol="0">
            <a:spAutoFit/>
          </a:bodyPr>
          <a:lstStyle/>
          <a:p>
            <a:r>
              <a:rPr lang="en-GB" dirty="0"/>
              <a:t>The following slides will analyse the correlation between the features used for prediction and the PM10 values.</a:t>
            </a:r>
          </a:p>
          <a:p>
            <a:endParaRPr lang="en-GB" dirty="0"/>
          </a:p>
          <a:p>
            <a:r>
              <a:rPr lang="en-GB" dirty="0"/>
              <a:t>The correlation matrix shows a negative correlation between wind force and PM10. The more windy it is the faster the air will get exchanged and by that the PM10 in the air will decrease. Hence this negative correlation is in line with theory.</a:t>
            </a:r>
          </a:p>
          <a:p>
            <a:r>
              <a:rPr lang="en-GB" dirty="0"/>
              <a:t>Furthermore there is a negative correlation with temperature.</a:t>
            </a:r>
          </a:p>
          <a:p>
            <a:endParaRPr lang="en-GB" dirty="0"/>
          </a:p>
          <a:p>
            <a:r>
              <a:rPr lang="en-GB" dirty="0"/>
              <a:t>To further analyse the relationship between PM10 and wind force another boxplot is used. Here the wind force is categorized to Beaufort scale. The values decrease as wind force increases.</a:t>
            </a:r>
          </a:p>
          <a:p>
            <a:r>
              <a:rPr lang="en-GB" dirty="0"/>
              <a:t>Due to small group sizes and rounding issues defining boundaries of category 0, the results for this category might not be representative. For a general trend see categories 1 to 6.</a:t>
            </a:r>
          </a:p>
        </p:txBody>
      </p:sp>
    </p:spTree>
    <p:extLst>
      <p:ext uri="{BB962C8B-B14F-4D97-AF65-F5344CB8AC3E}">
        <p14:creationId xmlns:p14="http://schemas.microsoft.com/office/powerpoint/2010/main" val="3901865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AC882F9-1090-4AA5-93C2-D230C92669A8}"/>
              </a:ext>
            </a:extLst>
          </p:cNvPr>
          <p:cNvSpPr>
            <a:spLocks noGrp="1"/>
          </p:cNvSpPr>
          <p:nvPr>
            <p:ph type="dt" sz="half" idx="10"/>
          </p:nvPr>
        </p:nvSpPr>
        <p:spPr/>
        <p:txBody>
          <a:bodyPr/>
          <a:lstStyle/>
          <a:p>
            <a:pPr rtl="0"/>
            <a:fld id="{85BB77C3-542C-4565-BC5A-3F3B8FA3D7CF}" type="datetime1">
              <a:rPr lang="de-DE" smtClean="0"/>
              <a:t>2022-02-13</a:t>
            </a:fld>
            <a:endParaRPr lang="en-US" dirty="0"/>
          </a:p>
        </p:txBody>
      </p:sp>
      <p:pic>
        <p:nvPicPr>
          <p:cNvPr id="12290" name="Picture 2">
            <a:extLst>
              <a:ext uri="{FF2B5EF4-FFF2-40B4-BE49-F238E27FC236}">
                <a16:creationId xmlns:a16="http://schemas.microsoft.com/office/drawing/2014/main" id="{B3FEEF5D-5282-4A6F-8A5A-43D7AEA79631}"/>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25889" y="703080"/>
            <a:ext cx="5649315" cy="4231924"/>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20B8EF33-7645-453A-8B6F-514B46A5F1D1}"/>
              </a:ext>
            </a:extLst>
          </p:cNvPr>
          <p:cNvSpPr txBox="1"/>
          <p:nvPr/>
        </p:nvSpPr>
        <p:spPr>
          <a:xfrm>
            <a:off x="6604128" y="1303821"/>
            <a:ext cx="6095234" cy="3168240"/>
          </a:xfrm>
          <a:prstGeom prst="rect">
            <a:avLst/>
          </a:prstGeom>
          <a:noFill/>
        </p:spPr>
        <p:txBody>
          <a:bodyPr wrap="square">
            <a:spAutoFit/>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Column	         Description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	          wind velocity (in m/sec)</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wind direction (in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deg</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R1	          rain amount per hour (in mm)</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TT_STD</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air temperature at 2m height (in °C)</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RF_STD</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relative humidity (in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V_N	          degree of coverage of all clouds (in eights)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PP_TER 	          air pressure (in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hpa</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feld 2">
            <a:extLst>
              <a:ext uri="{FF2B5EF4-FFF2-40B4-BE49-F238E27FC236}">
                <a16:creationId xmlns:a16="http://schemas.microsoft.com/office/drawing/2014/main" id="{A177FF5F-FC40-4933-9AAA-65AA7A696A40}"/>
              </a:ext>
            </a:extLst>
          </p:cNvPr>
          <p:cNvSpPr txBox="1"/>
          <p:nvPr/>
        </p:nvSpPr>
        <p:spPr>
          <a:xfrm>
            <a:off x="2705292" y="5184847"/>
            <a:ext cx="7797672" cy="369332"/>
          </a:xfrm>
          <a:prstGeom prst="rect">
            <a:avLst/>
          </a:prstGeom>
          <a:noFill/>
        </p:spPr>
        <p:txBody>
          <a:bodyPr wrap="square" rtlCol="0">
            <a:spAutoFit/>
          </a:bodyPr>
          <a:lstStyle/>
          <a:p>
            <a:r>
              <a:rPr lang="en-GB" dirty="0"/>
              <a:t>Correlation between weather features and PM10 values</a:t>
            </a:r>
          </a:p>
        </p:txBody>
      </p:sp>
    </p:spTree>
    <p:extLst>
      <p:ext uri="{BB962C8B-B14F-4D97-AF65-F5344CB8AC3E}">
        <p14:creationId xmlns:p14="http://schemas.microsoft.com/office/powerpoint/2010/main" val="653049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032538-945A-4960-B80A-70CDEF1419AF}"/>
              </a:ext>
            </a:extLst>
          </p:cNvPr>
          <p:cNvSpPr>
            <a:spLocks noGrp="1"/>
          </p:cNvSpPr>
          <p:nvPr>
            <p:ph type="dt" sz="half" idx="10"/>
          </p:nvPr>
        </p:nvSpPr>
        <p:spPr/>
        <p:txBody>
          <a:bodyPr/>
          <a:lstStyle/>
          <a:p>
            <a:pPr rtl="0"/>
            <a:fld id="{2A002657-A1B3-4A56-AC43-6F280D6DB3BE}" type="datetime1">
              <a:rPr lang="de-DE" smtClean="0"/>
              <a:t>2022-02-13</a:t>
            </a:fld>
            <a:endParaRPr lang="en-US" dirty="0"/>
          </a:p>
        </p:txBody>
      </p:sp>
      <p:pic>
        <p:nvPicPr>
          <p:cNvPr id="13314" name="Picture 2">
            <a:extLst>
              <a:ext uri="{FF2B5EF4-FFF2-40B4-BE49-F238E27FC236}">
                <a16:creationId xmlns:a16="http://schemas.microsoft.com/office/drawing/2014/main" id="{B30A6CB8-246D-4C8B-9A89-2059E8C1E03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68434" y="774923"/>
            <a:ext cx="7972425" cy="4076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088F4D2F-4705-4ACD-B93C-0EE3FF22333A}"/>
              </a:ext>
            </a:extLst>
          </p:cNvPr>
          <p:cNvSpPr txBox="1"/>
          <p:nvPr/>
        </p:nvSpPr>
        <p:spPr>
          <a:xfrm>
            <a:off x="4610291" y="4992440"/>
            <a:ext cx="4005287" cy="369332"/>
          </a:xfrm>
          <a:prstGeom prst="rect">
            <a:avLst/>
          </a:prstGeom>
          <a:noFill/>
        </p:spPr>
        <p:txBody>
          <a:bodyPr wrap="square" rtlCol="0">
            <a:spAutoFit/>
          </a:bodyPr>
          <a:lstStyle/>
          <a:p>
            <a:r>
              <a:rPr lang="en-GB" dirty="0"/>
              <a:t>PM10 by wind force in Beaufort </a:t>
            </a:r>
          </a:p>
        </p:txBody>
      </p:sp>
    </p:spTree>
    <p:extLst>
      <p:ext uri="{BB962C8B-B14F-4D97-AF65-F5344CB8AC3E}">
        <p14:creationId xmlns:p14="http://schemas.microsoft.com/office/powerpoint/2010/main" val="346789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4D168B-8A23-45C0-92F3-5791F8647B63}"/>
              </a:ext>
            </a:extLst>
          </p:cNvPr>
          <p:cNvSpPr>
            <a:spLocks noGrp="1"/>
          </p:cNvSpPr>
          <p:nvPr>
            <p:ph type="title"/>
          </p:nvPr>
        </p:nvSpPr>
        <p:spPr/>
        <p:txBody>
          <a:bodyPr/>
          <a:lstStyle/>
          <a:p>
            <a:r>
              <a:rPr lang="en-GB" noProof="0" dirty="0"/>
              <a:t>Introduction and motivation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3FB72A4-4E17-4041-877B-58F7F4659EA6}"/>
                  </a:ext>
                </a:extLst>
              </p:cNvPr>
              <p:cNvSpPr>
                <a:spLocks noGrp="1"/>
              </p:cNvSpPr>
              <p:nvPr>
                <p:ph idx="1"/>
              </p:nvPr>
            </p:nvSpPr>
            <p:spPr/>
            <p:txBody>
              <a:bodyPr>
                <a:normAutofit lnSpcReduction="10000"/>
              </a:bodyPr>
              <a:lstStyle/>
              <a:p>
                <a:pPr lvl="1"/>
                <a:r>
                  <a:rPr lang="en-GB" noProof="0" dirty="0"/>
                  <a:t>What is PM10?</a:t>
                </a:r>
              </a:p>
              <a:p>
                <a:pPr lvl="2"/>
                <a:r>
                  <a:rPr lang="en-GB" noProof="0" dirty="0"/>
                  <a:t>Particulate matter: diameter ≤ 10 µm</a:t>
                </a:r>
              </a:p>
              <a:p>
                <a:pPr lvl="2"/>
                <a:r>
                  <a:rPr lang="en-GB" noProof="0" dirty="0"/>
                  <a:t>Inhalable particles → Causing health problems</a:t>
                </a:r>
              </a:p>
              <a:p>
                <a:pPr lvl="2"/>
                <a:r>
                  <a:rPr lang="en-GB" noProof="0" dirty="0"/>
                  <a:t>Caused by car pollution, ships, </a:t>
                </a:r>
                <a:r>
                  <a:rPr lang="en-GB" dirty="0"/>
                  <a:t>tire wear</a:t>
                </a:r>
                <a:r>
                  <a:rPr lang="en-GB" noProof="0" dirty="0"/>
                  <a:t>, road salt,…</a:t>
                </a:r>
              </a:p>
              <a:p>
                <a:pPr marL="384048" lvl="2" indent="0">
                  <a:buNone/>
                </a:pPr>
                <a:endParaRPr lang="en-GB" noProof="0" dirty="0"/>
              </a:p>
              <a:p>
                <a:pPr lvl="1"/>
                <a:r>
                  <a:rPr lang="en-GB" noProof="0" dirty="0"/>
                  <a:t>Why shall we predict the value?</a:t>
                </a:r>
              </a:p>
              <a:p>
                <a:pPr lvl="2"/>
                <a:r>
                  <a:rPr lang="en-GB" noProof="0" dirty="0"/>
                  <a:t>EU-norm (exception for winter time: road salt): legal limits</a:t>
                </a:r>
              </a:p>
              <a:p>
                <a:pPr lvl="3"/>
                <a:r>
                  <a:rPr lang="en-GB" noProof="0" dirty="0"/>
                  <a:t>24 hour mean: only 35 times above 50 µg/</a:t>
                </a:r>
                <a14:m>
                  <m:oMath xmlns:m="http://schemas.openxmlformats.org/officeDocument/2006/math">
                    <m:sSup>
                      <m:sSupPr>
                        <m:ctrlPr>
                          <a:rPr lang="en-GB" i="1" noProof="0" smtClean="0">
                            <a:latin typeface="Cambria Math" panose="02040503050406030204" pitchFamily="18" charset="0"/>
                          </a:rPr>
                        </m:ctrlPr>
                      </m:sSupPr>
                      <m:e>
                        <m:r>
                          <a:rPr lang="en-GB" b="0" i="1" noProof="0" smtClean="0">
                            <a:latin typeface="Cambria Math" panose="02040503050406030204" pitchFamily="18" charset="0"/>
                          </a:rPr>
                          <m:t>𝑚</m:t>
                        </m:r>
                      </m:e>
                      <m:sup>
                        <m:r>
                          <a:rPr lang="en-GB" b="0" i="1" noProof="0" smtClean="0">
                            <a:latin typeface="Cambria Math" panose="02040503050406030204" pitchFamily="18" charset="0"/>
                          </a:rPr>
                          <m:t>3</m:t>
                        </m:r>
                      </m:sup>
                    </m:sSup>
                    <m:r>
                      <a:rPr lang="de-DE" b="0" i="1" noProof="0" smtClean="0">
                        <a:latin typeface="Cambria Math" panose="02040503050406030204" pitchFamily="18" charset="0"/>
                      </a:rPr>
                      <m:t> </m:t>
                    </m:r>
                  </m:oMath>
                </a14:m>
                <a:r>
                  <a:rPr lang="en-GB" noProof="0" dirty="0"/>
                  <a:t>per year</a:t>
                </a:r>
              </a:p>
              <a:p>
                <a:pPr lvl="3"/>
                <a:r>
                  <a:rPr lang="en-GB" noProof="0" dirty="0"/>
                  <a:t>Mean of a year: 40 µg/</a:t>
                </a:r>
                <a14:m>
                  <m:oMath xmlns:m="http://schemas.openxmlformats.org/officeDocument/2006/math">
                    <m:sSup>
                      <m:sSupPr>
                        <m:ctrlPr>
                          <a:rPr lang="en-GB" i="1" noProof="0" smtClean="0">
                            <a:latin typeface="Cambria Math" panose="02040503050406030204" pitchFamily="18" charset="0"/>
                          </a:rPr>
                        </m:ctrlPr>
                      </m:sSupPr>
                      <m:e>
                        <m:r>
                          <a:rPr lang="en-GB" b="0" i="1" noProof="0" smtClean="0">
                            <a:latin typeface="Cambria Math" panose="02040503050406030204" pitchFamily="18" charset="0"/>
                          </a:rPr>
                          <m:t>𝑚</m:t>
                        </m:r>
                      </m:e>
                      <m:sup>
                        <m:r>
                          <a:rPr lang="en-GB" b="0" i="1" noProof="0" smtClean="0">
                            <a:latin typeface="Cambria Math" panose="02040503050406030204" pitchFamily="18" charset="0"/>
                          </a:rPr>
                          <m:t>3</m:t>
                        </m:r>
                      </m:sup>
                    </m:sSup>
                  </m:oMath>
                </a14:m>
                <a:endParaRPr lang="en-GB" noProof="0" dirty="0"/>
              </a:p>
              <a:p>
                <a:pPr marL="566928" lvl="3" indent="0">
                  <a:buNone/>
                </a:pPr>
                <a:endParaRPr lang="en-GB" noProof="0" dirty="0"/>
              </a:p>
              <a:p>
                <a:pPr lvl="1"/>
                <a:r>
                  <a:rPr lang="en-GB" noProof="0" dirty="0"/>
                  <a:t>Which factors influence the PM10 concentration?</a:t>
                </a:r>
              </a:p>
              <a:p>
                <a:pPr lvl="2"/>
                <a:r>
                  <a:rPr lang="en-GB" noProof="0" dirty="0"/>
                  <a:t>Meteorological data</a:t>
                </a:r>
              </a:p>
              <a:p>
                <a:pPr lvl="2"/>
                <a:r>
                  <a:rPr lang="en-GB" noProof="0" dirty="0"/>
                  <a:t>Amount of PM10 produced</a:t>
                </a:r>
              </a:p>
            </p:txBody>
          </p:sp>
        </mc:Choice>
        <mc:Fallback xmlns="">
          <p:sp>
            <p:nvSpPr>
              <p:cNvPr id="3" name="Inhaltsplatzhalter 2">
                <a:extLst>
                  <a:ext uri="{FF2B5EF4-FFF2-40B4-BE49-F238E27FC236}">
                    <a16:creationId xmlns:a16="http://schemas.microsoft.com/office/drawing/2014/main" id="{73FB72A4-4E17-4041-877B-58F7F4659EA6}"/>
                  </a:ext>
                </a:extLst>
              </p:cNvPr>
              <p:cNvSpPr>
                <a:spLocks noGrp="1" noRot="1" noChangeAspect="1" noMove="1" noResize="1" noEditPoints="1" noAdjustHandles="1" noChangeArrowheads="1" noChangeShapeType="1" noTextEdit="1"/>
              </p:cNvSpPr>
              <p:nvPr>
                <p:ph idx="1"/>
              </p:nvPr>
            </p:nvSpPr>
            <p:spPr>
              <a:blipFill>
                <a:blip r:embed="rId2"/>
                <a:stretch>
                  <a:fillRect t="-1297"/>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E29B7076-C9A9-4ACC-95CD-C2108B6396C1}"/>
              </a:ext>
            </a:extLst>
          </p:cNvPr>
          <p:cNvSpPr>
            <a:spLocks noGrp="1"/>
          </p:cNvSpPr>
          <p:nvPr>
            <p:ph type="dt" sz="half" idx="10"/>
          </p:nvPr>
        </p:nvSpPr>
        <p:spPr/>
        <p:txBody>
          <a:bodyPr/>
          <a:lstStyle/>
          <a:p>
            <a:pPr rtl="0"/>
            <a:fld id="{93A7CFBE-8740-47C3-94FA-D68FDCF6A027}" type="datetime1">
              <a:rPr lang="de-DE" smtClean="0"/>
              <a:t>2022-02-13</a:t>
            </a:fld>
            <a:endParaRPr lang="en-US" dirty="0"/>
          </a:p>
        </p:txBody>
      </p:sp>
    </p:spTree>
    <p:extLst>
      <p:ext uri="{BB962C8B-B14F-4D97-AF65-F5344CB8AC3E}">
        <p14:creationId xmlns:p14="http://schemas.microsoft.com/office/powerpoint/2010/main" val="340274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6296175-96DF-4940-8694-FEFEFC4C9A49}"/>
              </a:ext>
            </a:extLst>
          </p:cNvPr>
          <p:cNvSpPr>
            <a:spLocks noGrp="1"/>
          </p:cNvSpPr>
          <p:nvPr>
            <p:ph type="dt" sz="half" idx="10"/>
          </p:nvPr>
        </p:nvSpPr>
        <p:spPr/>
        <p:txBody>
          <a:bodyPr/>
          <a:lstStyle/>
          <a:p>
            <a:pPr rtl="0"/>
            <a:fld id="{A76CA46B-6E03-4E41-920D-3186CFA1796C}" type="datetime1">
              <a:rPr lang="de-DE" smtClean="0"/>
              <a:t>2022-02-14</a:t>
            </a:fld>
            <a:endParaRPr lang="en-US" dirty="0"/>
          </a:p>
        </p:txBody>
      </p:sp>
      <p:sp>
        <p:nvSpPr>
          <p:cNvPr id="3" name="Textfeld 2">
            <a:extLst>
              <a:ext uri="{FF2B5EF4-FFF2-40B4-BE49-F238E27FC236}">
                <a16:creationId xmlns:a16="http://schemas.microsoft.com/office/drawing/2014/main" id="{04FC22FB-0227-4012-BF7D-A8867FB6DFD9}"/>
              </a:ext>
            </a:extLst>
          </p:cNvPr>
          <p:cNvSpPr txBox="1"/>
          <p:nvPr/>
        </p:nvSpPr>
        <p:spPr>
          <a:xfrm>
            <a:off x="868450" y="859260"/>
            <a:ext cx="10678722" cy="2585323"/>
          </a:xfrm>
          <a:prstGeom prst="rect">
            <a:avLst/>
          </a:prstGeom>
          <a:noFill/>
        </p:spPr>
        <p:txBody>
          <a:bodyPr wrap="square" rtlCol="0">
            <a:spAutoFit/>
          </a:bodyPr>
          <a:lstStyle/>
          <a:p>
            <a:r>
              <a:rPr lang="en-GB" dirty="0"/>
              <a:t>The following slides will give an overview about missing values in our dataset and a short summary for the different features.</a:t>
            </a:r>
          </a:p>
          <a:p>
            <a:endParaRPr lang="en-GB" dirty="0"/>
          </a:p>
          <a:p>
            <a:r>
              <a:rPr lang="en-GB" dirty="0"/>
              <a:t>To decide how to deal with missing data it is decisive whether the data is missing at random or whether there is a systematic reason behind it. To check this we plotted the missing values per feature over time.</a:t>
            </a:r>
          </a:p>
          <a:p>
            <a:r>
              <a:rPr lang="en-GB" dirty="0"/>
              <a:t>Some features like air pressure and coverage with </a:t>
            </a:r>
            <a:r>
              <a:rPr lang="en-GB" dirty="0" err="1"/>
              <a:t>cloudes</a:t>
            </a:r>
            <a:r>
              <a:rPr lang="en-GB" dirty="0"/>
              <a:t> are having a lot of missing values. For all the other features there are a moderate number of missing values included.</a:t>
            </a:r>
          </a:p>
          <a:p>
            <a:endParaRPr lang="en-GB" dirty="0"/>
          </a:p>
          <a:p>
            <a:r>
              <a:rPr lang="en-GB" dirty="0"/>
              <a:t>Furthermore a table summarizing the different features is given to get an overview.</a:t>
            </a:r>
          </a:p>
        </p:txBody>
      </p:sp>
    </p:spTree>
    <p:extLst>
      <p:ext uri="{BB962C8B-B14F-4D97-AF65-F5344CB8AC3E}">
        <p14:creationId xmlns:p14="http://schemas.microsoft.com/office/powerpoint/2010/main" val="3852835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F5285-8D61-4D08-B064-94A10400EBE5}"/>
              </a:ext>
            </a:extLst>
          </p:cNvPr>
          <p:cNvSpPr>
            <a:spLocks noGrp="1"/>
          </p:cNvSpPr>
          <p:nvPr>
            <p:ph type="title"/>
          </p:nvPr>
        </p:nvSpPr>
        <p:spPr/>
        <p:txBody>
          <a:bodyPr/>
          <a:lstStyle/>
          <a:p>
            <a:r>
              <a:rPr lang="de-DE" dirty="0" err="1"/>
              <a:t>Missing</a:t>
            </a:r>
            <a:r>
              <a:rPr lang="de-DE" dirty="0"/>
              <a:t> </a:t>
            </a:r>
            <a:r>
              <a:rPr lang="de-DE" dirty="0" err="1"/>
              <a:t>data</a:t>
            </a:r>
            <a:endParaRPr lang="de-DE" dirty="0"/>
          </a:p>
        </p:txBody>
      </p:sp>
      <p:sp>
        <p:nvSpPr>
          <p:cNvPr id="4" name="Datumsplatzhalter 3">
            <a:extLst>
              <a:ext uri="{FF2B5EF4-FFF2-40B4-BE49-F238E27FC236}">
                <a16:creationId xmlns:a16="http://schemas.microsoft.com/office/drawing/2014/main" id="{967ED31D-9D2D-49BB-A8CC-E4BF90B9AB9E}"/>
              </a:ext>
            </a:extLst>
          </p:cNvPr>
          <p:cNvSpPr>
            <a:spLocks noGrp="1"/>
          </p:cNvSpPr>
          <p:nvPr>
            <p:ph type="dt" sz="half" idx="10"/>
          </p:nvPr>
        </p:nvSpPr>
        <p:spPr/>
        <p:txBody>
          <a:bodyPr/>
          <a:lstStyle/>
          <a:p>
            <a:pPr rtl="0"/>
            <a:fld id="{F9BD0E73-7309-4CB7-94E2-2E2ED5ABD08B}" type="datetime1">
              <a:rPr lang="de-DE" smtClean="0"/>
              <a:t>2022-02-13</a:t>
            </a:fld>
            <a:endParaRPr lang="en-US" dirty="0"/>
          </a:p>
        </p:txBody>
      </p:sp>
      <p:sp>
        <p:nvSpPr>
          <p:cNvPr id="8" name="Inhaltsplatzhalter 7">
            <a:extLst>
              <a:ext uri="{FF2B5EF4-FFF2-40B4-BE49-F238E27FC236}">
                <a16:creationId xmlns:a16="http://schemas.microsoft.com/office/drawing/2014/main" id="{00956CBF-516B-4BD8-88A8-B964A297A83D}"/>
              </a:ext>
            </a:extLst>
          </p:cNvPr>
          <p:cNvSpPr>
            <a:spLocks noGrp="1"/>
          </p:cNvSpPr>
          <p:nvPr>
            <p:ph idx="1"/>
          </p:nvPr>
        </p:nvSpPr>
        <p:spPr/>
        <p:txBody>
          <a:bodyPr/>
          <a:lstStyle/>
          <a:p>
            <a:endParaRPr lang="de-DE" dirty="0"/>
          </a:p>
        </p:txBody>
      </p:sp>
      <p:pic>
        <p:nvPicPr>
          <p:cNvPr id="9" name="Grafik 8">
            <a:extLst>
              <a:ext uri="{FF2B5EF4-FFF2-40B4-BE49-F238E27FC236}">
                <a16:creationId xmlns:a16="http://schemas.microsoft.com/office/drawing/2014/main" id="{07855515-A8A1-4D60-A16C-FBADA77FAEE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09795" y="1990789"/>
            <a:ext cx="8981860" cy="4392145"/>
          </a:xfrm>
          <a:prstGeom prst="rect">
            <a:avLst/>
          </a:prstGeom>
        </p:spPr>
      </p:pic>
      <p:pic>
        <p:nvPicPr>
          <p:cNvPr id="14337" name="Picture 1">
            <a:extLst>
              <a:ext uri="{FF2B5EF4-FFF2-40B4-BE49-F238E27FC236}">
                <a16:creationId xmlns:a16="http://schemas.microsoft.com/office/drawing/2014/main" id="{F8CE8CAF-370E-4FAF-BF55-CE77EABD430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0"/>
            <a:ext cx="11258550"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791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C09DE2B0-66E3-48BE-9AC1-0DEE9D243E52}"/>
              </a:ext>
            </a:extLst>
          </p:cNvPr>
          <p:cNvSpPr>
            <a:spLocks noGrp="1"/>
          </p:cNvSpPr>
          <p:nvPr>
            <p:ph type="dt" sz="half" idx="10"/>
          </p:nvPr>
        </p:nvSpPr>
        <p:spPr/>
        <p:txBody>
          <a:bodyPr/>
          <a:lstStyle/>
          <a:p>
            <a:pPr rtl="0"/>
            <a:fld id="{F9BD0E73-7309-4CB7-94E2-2E2ED5ABD08B}" type="datetime1">
              <a:rPr lang="de-DE" smtClean="0"/>
              <a:t>2022-02-13</a:t>
            </a:fld>
            <a:endParaRPr lang="en-US" dirty="0"/>
          </a:p>
        </p:txBody>
      </p:sp>
      <p:graphicFrame>
        <p:nvGraphicFramePr>
          <p:cNvPr id="5" name="Tabelle 4">
            <a:extLst>
              <a:ext uri="{FF2B5EF4-FFF2-40B4-BE49-F238E27FC236}">
                <a16:creationId xmlns:a16="http://schemas.microsoft.com/office/drawing/2014/main" id="{DADAA346-D17F-4E87-BBE9-CA1682B8D634}"/>
              </a:ext>
            </a:extLst>
          </p:cNvPr>
          <p:cNvGraphicFramePr>
            <a:graphicFrameLocks noGrp="1"/>
          </p:cNvGraphicFramePr>
          <p:nvPr>
            <p:extLst>
              <p:ext uri="{D42A27DB-BD31-4B8C-83A1-F6EECF244321}">
                <p14:modId xmlns:p14="http://schemas.microsoft.com/office/powerpoint/2010/main" val="1979771637"/>
              </p:ext>
            </p:extLst>
          </p:nvPr>
        </p:nvGraphicFramePr>
        <p:xfrm>
          <a:off x="2428868" y="743279"/>
          <a:ext cx="7132528" cy="3818340"/>
        </p:xfrm>
        <a:graphic>
          <a:graphicData uri="http://schemas.openxmlformats.org/drawingml/2006/table">
            <a:tbl>
              <a:tblPr/>
              <a:tblGrid>
                <a:gridCol w="891566">
                  <a:extLst>
                    <a:ext uri="{9D8B030D-6E8A-4147-A177-3AD203B41FA5}">
                      <a16:colId xmlns:a16="http://schemas.microsoft.com/office/drawing/2014/main" val="3842329835"/>
                    </a:ext>
                  </a:extLst>
                </a:gridCol>
                <a:gridCol w="891566">
                  <a:extLst>
                    <a:ext uri="{9D8B030D-6E8A-4147-A177-3AD203B41FA5}">
                      <a16:colId xmlns:a16="http://schemas.microsoft.com/office/drawing/2014/main" val="1788198098"/>
                    </a:ext>
                  </a:extLst>
                </a:gridCol>
                <a:gridCol w="891566">
                  <a:extLst>
                    <a:ext uri="{9D8B030D-6E8A-4147-A177-3AD203B41FA5}">
                      <a16:colId xmlns:a16="http://schemas.microsoft.com/office/drawing/2014/main" val="2086387935"/>
                    </a:ext>
                  </a:extLst>
                </a:gridCol>
                <a:gridCol w="891566">
                  <a:extLst>
                    <a:ext uri="{9D8B030D-6E8A-4147-A177-3AD203B41FA5}">
                      <a16:colId xmlns:a16="http://schemas.microsoft.com/office/drawing/2014/main" val="224252564"/>
                    </a:ext>
                  </a:extLst>
                </a:gridCol>
                <a:gridCol w="891566">
                  <a:extLst>
                    <a:ext uri="{9D8B030D-6E8A-4147-A177-3AD203B41FA5}">
                      <a16:colId xmlns:a16="http://schemas.microsoft.com/office/drawing/2014/main" val="2940835993"/>
                    </a:ext>
                  </a:extLst>
                </a:gridCol>
                <a:gridCol w="891566">
                  <a:extLst>
                    <a:ext uri="{9D8B030D-6E8A-4147-A177-3AD203B41FA5}">
                      <a16:colId xmlns:a16="http://schemas.microsoft.com/office/drawing/2014/main" val="3633891612"/>
                    </a:ext>
                  </a:extLst>
                </a:gridCol>
                <a:gridCol w="891566">
                  <a:extLst>
                    <a:ext uri="{9D8B030D-6E8A-4147-A177-3AD203B41FA5}">
                      <a16:colId xmlns:a16="http://schemas.microsoft.com/office/drawing/2014/main" val="2569307371"/>
                    </a:ext>
                  </a:extLst>
                </a:gridCol>
                <a:gridCol w="891566">
                  <a:extLst>
                    <a:ext uri="{9D8B030D-6E8A-4147-A177-3AD203B41FA5}">
                      <a16:colId xmlns:a16="http://schemas.microsoft.com/office/drawing/2014/main" val="1487935342"/>
                    </a:ext>
                  </a:extLst>
                </a:gridCol>
              </a:tblGrid>
              <a:tr h="453888">
                <a:tc>
                  <a:txBody>
                    <a:bodyPr/>
                    <a:lstStyle/>
                    <a:p>
                      <a:pPr algn="r" fontAlgn="ctr"/>
                      <a:endParaRPr lang="de-DE" sz="1300" b="1" dirty="0">
                        <a:effectLst/>
                      </a:endParaRPr>
                    </a:p>
                  </a:txBody>
                  <a:tcPr marL="64841" marR="64841" marT="32421" marB="32421" anchor="ctr">
                    <a:lnL>
                      <a:noFill/>
                    </a:lnL>
                    <a:lnR>
                      <a:noFill/>
                    </a:lnR>
                    <a:lnT>
                      <a:noFill/>
                    </a:lnT>
                    <a:lnB>
                      <a:noFill/>
                    </a:lnB>
                  </a:tcPr>
                </a:tc>
                <a:tc>
                  <a:txBody>
                    <a:bodyPr/>
                    <a:lstStyle/>
                    <a:p>
                      <a:pPr algn="r" fontAlgn="ctr"/>
                      <a:r>
                        <a:rPr lang="de-DE" sz="1300" b="1" dirty="0" err="1">
                          <a:effectLst/>
                        </a:rPr>
                        <a:t>features</a:t>
                      </a:r>
                      <a:endParaRPr lang="de-DE" sz="1300" b="1" dirty="0">
                        <a:effectLst/>
                      </a:endParaRPr>
                    </a:p>
                  </a:txBody>
                  <a:tcPr marL="64841" marR="64841" marT="32421" marB="32421" anchor="ctr">
                    <a:lnL>
                      <a:noFill/>
                    </a:lnL>
                    <a:lnR>
                      <a:noFill/>
                    </a:lnR>
                    <a:lnT>
                      <a:noFill/>
                    </a:lnT>
                    <a:lnB>
                      <a:noFill/>
                    </a:lnB>
                  </a:tcPr>
                </a:tc>
                <a:tc>
                  <a:txBody>
                    <a:bodyPr/>
                    <a:lstStyle/>
                    <a:p>
                      <a:pPr algn="r" fontAlgn="ctr"/>
                      <a:r>
                        <a:rPr lang="de-DE" sz="1300" b="1" dirty="0" err="1">
                          <a:effectLst/>
                        </a:rPr>
                        <a:t>unique_values</a:t>
                      </a:r>
                      <a:endParaRPr lang="de-DE" sz="1300" b="1" dirty="0">
                        <a:effectLst/>
                      </a:endParaRPr>
                    </a:p>
                  </a:txBody>
                  <a:tcPr marL="64841" marR="64841" marT="32421" marB="32421" anchor="ctr">
                    <a:lnL>
                      <a:noFill/>
                    </a:lnL>
                    <a:lnR>
                      <a:noFill/>
                    </a:lnR>
                    <a:lnT>
                      <a:noFill/>
                    </a:lnT>
                    <a:lnB>
                      <a:noFill/>
                    </a:lnB>
                  </a:tcPr>
                </a:tc>
                <a:tc>
                  <a:txBody>
                    <a:bodyPr/>
                    <a:lstStyle/>
                    <a:p>
                      <a:pPr algn="r" fontAlgn="ctr"/>
                      <a:r>
                        <a:rPr lang="de-DE" sz="1300" b="1" dirty="0">
                          <a:effectLst/>
                        </a:rPr>
                        <a:t>min</a:t>
                      </a:r>
                    </a:p>
                  </a:txBody>
                  <a:tcPr marL="64841" marR="64841" marT="32421" marB="32421" anchor="ctr">
                    <a:lnL>
                      <a:noFill/>
                    </a:lnL>
                    <a:lnR>
                      <a:noFill/>
                    </a:lnR>
                    <a:lnT>
                      <a:noFill/>
                    </a:lnT>
                    <a:lnB>
                      <a:noFill/>
                    </a:lnB>
                  </a:tcPr>
                </a:tc>
                <a:tc>
                  <a:txBody>
                    <a:bodyPr/>
                    <a:lstStyle/>
                    <a:p>
                      <a:pPr algn="r" fontAlgn="ctr"/>
                      <a:r>
                        <a:rPr lang="de-DE" sz="1300" b="1" dirty="0" err="1">
                          <a:effectLst/>
                        </a:rPr>
                        <a:t>max</a:t>
                      </a:r>
                      <a:endParaRPr lang="de-DE" sz="1300" b="1" dirty="0">
                        <a:effectLst/>
                      </a:endParaRPr>
                    </a:p>
                  </a:txBody>
                  <a:tcPr marL="64841" marR="64841" marT="32421" marB="32421" anchor="ctr">
                    <a:lnL>
                      <a:noFill/>
                    </a:lnL>
                    <a:lnR>
                      <a:noFill/>
                    </a:lnR>
                    <a:lnT>
                      <a:noFill/>
                    </a:lnT>
                    <a:lnB>
                      <a:noFill/>
                    </a:lnB>
                  </a:tcPr>
                </a:tc>
                <a:tc>
                  <a:txBody>
                    <a:bodyPr/>
                    <a:lstStyle/>
                    <a:p>
                      <a:pPr algn="r" fontAlgn="ctr"/>
                      <a:r>
                        <a:rPr lang="de-DE" sz="1300" b="1" dirty="0" err="1">
                          <a:effectLst/>
                        </a:rPr>
                        <a:t>NaNs</a:t>
                      </a:r>
                      <a:endParaRPr lang="de-DE" sz="1300" b="1" dirty="0">
                        <a:effectLst/>
                      </a:endParaRPr>
                    </a:p>
                  </a:txBody>
                  <a:tcPr marL="64841" marR="64841" marT="32421" marB="32421" anchor="ctr">
                    <a:lnL>
                      <a:noFill/>
                    </a:lnL>
                    <a:lnR>
                      <a:noFill/>
                    </a:lnR>
                    <a:lnT>
                      <a:noFill/>
                    </a:lnT>
                    <a:lnB>
                      <a:noFill/>
                    </a:lnB>
                  </a:tcPr>
                </a:tc>
                <a:tc>
                  <a:txBody>
                    <a:bodyPr/>
                    <a:lstStyle/>
                    <a:p>
                      <a:pPr algn="r" fontAlgn="ctr"/>
                      <a:r>
                        <a:rPr lang="de-DE" sz="1300" b="1" dirty="0" err="1">
                          <a:effectLst/>
                        </a:rPr>
                        <a:t>mean</a:t>
                      </a:r>
                      <a:endParaRPr lang="de-DE" sz="1300" b="1" dirty="0">
                        <a:effectLst/>
                      </a:endParaRPr>
                    </a:p>
                  </a:txBody>
                  <a:tcPr marL="64841" marR="64841" marT="32421" marB="32421" anchor="ctr">
                    <a:lnL>
                      <a:noFill/>
                    </a:lnL>
                    <a:lnR>
                      <a:noFill/>
                    </a:lnR>
                    <a:lnT>
                      <a:noFill/>
                    </a:lnT>
                    <a:lnB>
                      <a:noFill/>
                    </a:lnB>
                  </a:tcPr>
                </a:tc>
                <a:tc>
                  <a:txBody>
                    <a:bodyPr/>
                    <a:lstStyle/>
                    <a:p>
                      <a:pPr>
                        <a:lnSpc>
                          <a:spcPct val="150000"/>
                        </a:lnSpc>
                      </a:pPr>
                      <a:r>
                        <a:rPr lang="de-DE" sz="1300" b="1" kern="1200" dirty="0">
                          <a:solidFill>
                            <a:schemeClr val="tx1"/>
                          </a:solidFill>
                          <a:effectLst/>
                          <a:latin typeface="+mn-lt"/>
                          <a:ea typeface="+mn-ea"/>
                          <a:cs typeface="+mn-cs"/>
                        </a:rPr>
                        <a:t>       </a:t>
                      </a:r>
                      <a:r>
                        <a:rPr lang="de-DE" sz="1300" b="1" kern="1200" dirty="0" err="1">
                          <a:solidFill>
                            <a:schemeClr val="tx1"/>
                          </a:solidFill>
                          <a:effectLst/>
                          <a:latin typeface="+mn-lt"/>
                          <a:ea typeface="+mn-ea"/>
                          <a:cs typeface="+mn-cs"/>
                        </a:rPr>
                        <a:t>mode</a:t>
                      </a:r>
                      <a:endParaRPr lang="de-DE" sz="1300" b="1" kern="1200" dirty="0">
                        <a:solidFill>
                          <a:schemeClr val="tx1"/>
                        </a:solidFill>
                        <a:effectLst/>
                        <a:latin typeface="+mn-lt"/>
                        <a:ea typeface="+mn-ea"/>
                        <a:cs typeface="+mn-cs"/>
                      </a:endParaRPr>
                    </a:p>
                  </a:txBody>
                  <a:tcPr marL="64841" marR="64841" marT="32421" marB="32421">
                    <a:lnL>
                      <a:noFill/>
                    </a:lnL>
                  </a:tcPr>
                </a:tc>
                <a:extLst>
                  <a:ext uri="{0D108BD9-81ED-4DB2-BD59-A6C34878D82A}">
                    <a16:rowId xmlns:a16="http://schemas.microsoft.com/office/drawing/2014/main" val="1875349603"/>
                  </a:ext>
                </a:extLst>
              </a:tr>
              <a:tr h="648412">
                <a:tc>
                  <a:txBody>
                    <a:bodyPr/>
                    <a:lstStyle/>
                    <a:p>
                      <a:pPr algn="r" fontAlgn="ctr"/>
                      <a:r>
                        <a:rPr lang="de-DE" sz="1300" b="1">
                          <a:effectLst/>
                        </a:rPr>
                        <a:t>0</a:t>
                      </a:r>
                    </a:p>
                  </a:txBody>
                  <a:tcPr marL="64841" marR="64841" marT="32421" marB="32421" anchor="ctr">
                    <a:lnL>
                      <a:noFill/>
                    </a:lnL>
                    <a:lnR>
                      <a:noFill/>
                    </a:lnR>
                    <a:lnT>
                      <a:noFill/>
                    </a:lnT>
                    <a:lnB>
                      <a:noFill/>
                    </a:lnB>
                    <a:solidFill>
                      <a:srgbClr val="F5F5F5"/>
                    </a:solidFill>
                  </a:tcPr>
                </a:tc>
                <a:tc>
                  <a:txBody>
                    <a:bodyPr/>
                    <a:lstStyle/>
                    <a:p>
                      <a:pPr algn="r" fontAlgn="ctr"/>
                      <a:r>
                        <a:rPr lang="de-DE" sz="1300" dirty="0">
                          <a:effectLst/>
                        </a:rPr>
                        <a:t>Datum</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35064</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2016-01-01 00:00:00</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2019-12-31 23:00:00</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0</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2017-12-31 11:30:00</a:t>
                      </a:r>
                    </a:p>
                  </a:txBody>
                  <a:tcPr marL="64841" marR="64841" marT="32421" marB="32421" anchor="ctr">
                    <a:lnL>
                      <a:noFill/>
                    </a:lnL>
                    <a:lnR>
                      <a:noFill/>
                    </a:lnR>
                    <a:lnT>
                      <a:noFill/>
                    </a:lnT>
                    <a:lnB>
                      <a:noFill/>
                    </a:lnB>
                    <a:solidFill>
                      <a:srgbClr val="F5F5F5"/>
                    </a:solidFill>
                  </a:tcPr>
                </a:tc>
                <a:tc>
                  <a:txBody>
                    <a:bodyPr/>
                    <a:lstStyle/>
                    <a:p>
                      <a:pPr algn="r" fontAlgn="ctr"/>
                      <a:r>
                        <a:rPr lang="de-DE" sz="1300" dirty="0">
                          <a:effectLst/>
                        </a:rPr>
                        <a:t>2016-01-01 00:00:00</a:t>
                      </a:r>
                    </a:p>
                  </a:txBody>
                  <a:tcPr marL="64841" marR="64841" marT="32421" marB="32421" anchor="ctr">
                    <a:lnL>
                      <a:noFill/>
                    </a:lnL>
                    <a:lnR>
                      <a:noFill/>
                    </a:lnR>
                    <a:lnB>
                      <a:noFill/>
                    </a:lnB>
                    <a:solidFill>
                      <a:srgbClr val="F5F5F5"/>
                    </a:solidFill>
                  </a:tcPr>
                </a:tc>
                <a:extLst>
                  <a:ext uri="{0D108BD9-81ED-4DB2-BD59-A6C34878D82A}">
                    <a16:rowId xmlns:a16="http://schemas.microsoft.com/office/drawing/2014/main" val="2810276783"/>
                  </a:ext>
                </a:extLst>
              </a:tr>
              <a:tr h="453888">
                <a:tc>
                  <a:txBody>
                    <a:bodyPr/>
                    <a:lstStyle/>
                    <a:p>
                      <a:pPr algn="r" fontAlgn="ctr"/>
                      <a:r>
                        <a:rPr lang="de-DE" sz="1300" b="1">
                          <a:effectLst/>
                        </a:rPr>
                        <a:t>1</a:t>
                      </a:r>
                    </a:p>
                  </a:txBody>
                  <a:tcPr marL="64841" marR="64841" marT="32421" marB="32421" anchor="ctr">
                    <a:lnL>
                      <a:noFill/>
                    </a:lnL>
                    <a:lnR>
                      <a:noFill/>
                    </a:lnR>
                    <a:lnT>
                      <a:noFill/>
                    </a:lnT>
                    <a:lnB>
                      <a:noFill/>
                    </a:lnB>
                  </a:tcPr>
                </a:tc>
                <a:tc>
                  <a:txBody>
                    <a:bodyPr/>
                    <a:lstStyle/>
                    <a:p>
                      <a:pPr algn="r" fontAlgn="ctr"/>
                      <a:r>
                        <a:rPr lang="de-DE" sz="1300">
                          <a:effectLst/>
                        </a:rPr>
                        <a:t>PM10</a:t>
                      </a:r>
                    </a:p>
                  </a:txBody>
                  <a:tcPr marL="64841" marR="64841" marT="32421" marB="32421" anchor="ctr">
                    <a:lnL>
                      <a:noFill/>
                    </a:lnL>
                    <a:lnR>
                      <a:noFill/>
                    </a:lnR>
                    <a:lnT>
                      <a:noFill/>
                    </a:lnT>
                    <a:lnB>
                      <a:noFill/>
                    </a:lnB>
                  </a:tcPr>
                </a:tc>
                <a:tc>
                  <a:txBody>
                    <a:bodyPr/>
                    <a:lstStyle/>
                    <a:p>
                      <a:pPr algn="r" fontAlgn="ctr"/>
                      <a:r>
                        <a:rPr lang="de-DE" sz="1300">
                          <a:effectLst/>
                        </a:rPr>
                        <a:t>99</a:t>
                      </a:r>
                    </a:p>
                  </a:txBody>
                  <a:tcPr marL="64841" marR="64841" marT="32421" marB="32421" anchor="ctr">
                    <a:lnL>
                      <a:noFill/>
                    </a:lnL>
                    <a:lnR>
                      <a:noFill/>
                    </a:lnR>
                    <a:lnT>
                      <a:noFill/>
                    </a:lnT>
                    <a:lnB>
                      <a:noFill/>
                    </a:lnB>
                  </a:tcPr>
                </a:tc>
                <a:tc>
                  <a:txBody>
                    <a:bodyPr/>
                    <a:lstStyle/>
                    <a:p>
                      <a:pPr algn="r" fontAlgn="ctr"/>
                      <a:r>
                        <a:rPr lang="de-DE" sz="1300">
                          <a:effectLst/>
                        </a:rPr>
                        <a:t>5.0</a:t>
                      </a:r>
                    </a:p>
                  </a:txBody>
                  <a:tcPr marL="64841" marR="64841" marT="32421" marB="32421" anchor="ctr">
                    <a:lnL>
                      <a:noFill/>
                    </a:lnL>
                    <a:lnR>
                      <a:noFill/>
                    </a:lnR>
                    <a:lnT>
                      <a:noFill/>
                    </a:lnT>
                    <a:lnB>
                      <a:noFill/>
                    </a:lnB>
                  </a:tcPr>
                </a:tc>
                <a:tc>
                  <a:txBody>
                    <a:bodyPr/>
                    <a:lstStyle/>
                    <a:p>
                      <a:pPr algn="r" fontAlgn="ctr"/>
                      <a:r>
                        <a:rPr lang="de-DE" sz="1300">
                          <a:effectLst/>
                        </a:rPr>
                        <a:t>106.0</a:t>
                      </a:r>
                    </a:p>
                  </a:txBody>
                  <a:tcPr marL="64841" marR="64841" marT="32421" marB="32421" anchor="ctr">
                    <a:lnL>
                      <a:noFill/>
                    </a:lnL>
                    <a:lnR>
                      <a:noFill/>
                    </a:lnR>
                    <a:lnT>
                      <a:noFill/>
                    </a:lnT>
                    <a:lnB>
                      <a:noFill/>
                    </a:lnB>
                  </a:tcPr>
                </a:tc>
                <a:tc>
                  <a:txBody>
                    <a:bodyPr/>
                    <a:lstStyle/>
                    <a:p>
                      <a:pPr algn="r" fontAlgn="ctr"/>
                      <a:r>
                        <a:rPr lang="de-DE" sz="1300">
                          <a:effectLst/>
                        </a:rPr>
                        <a:t>1096</a:t>
                      </a:r>
                    </a:p>
                  </a:txBody>
                  <a:tcPr marL="64841" marR="64841" marT="32421" marB="32421" anchor="ctr">
                    <a:lnL>
                      <a:noFill/>
                    </a:lnL>
                    <a:lnR>
                      <a:noFill/>
                    </a:lnR>
                    <a:lnT>
                      <a:noFill/>
                    </a:lnT>
                    <a:lnB>
                      <a:noFill/>
                    </a:lnB>
                  </a:tcPr>
                </a:tc>
                <a:tc>
                  <a:txBody>
                    <a:bodyPr/>
                    <a:lstStyle/>
                    <a:p>
                      <a:pPr algn="r" fontAlgn="ctr"/>
                      <a:r>
                        <a:rPr lang="de-DE" sz="1300">
                          <a:effectLst/>
                        </a:rPr>
                        <a:t>21.415538</a:t>
                      </a:r>
                    </a:p>
                  </a:txBody>
                  <a:tcPr marL="64841" marR="64841" marT="32421" marB="32421" anchor="ctr">
                    <a:lnL>
                      <a:noFill/>
                    </a:lnL>
                    <a:lnR>
                      <a:noFill/>
                    </a:lnR>
                    <a:lnT>
                      <a:noFill/>
                    </a:lnT>
                    <a:lnB>
                      <a:noFill/>
                    </a:lnB>
                  </a:tcPr>
                </a:tc>
                <a:tc>
                  <a:txBody>
                    <a:bodyPr/>
                    <a:lstStyle/>
                    <a:p>
                      <a:pPr algn="r" fontAlgn="ctr"/>
                      <a:r>
                        <a:rPr lang="de-DE" sz="1300">
                          <a:effectLst/>
                        </a:rPr>
                        <a:t>13.0</a:t>
                      </a:r>
                    </a:p>
                  </a:txBody>
                  <a:tcPr marL="64841" marR="64841" marT="32421" marB="32421" anchor="ctr">
                    <a:lnL>
                      <a:noFill/>
                    </a:lnL>
                    <a:lnR>
                      <a:noFill/>
                    </a:lnR>
                    <a:lnT>
                      <a:noFill/>
                    </a:lnT>
                    <a:lnB>
                      <a:noFill/>
                    </a:lnB>
                  </a:tcPr>
                </a:tc>
                <a:extLst>
                  <a:ext uri="{0D108BD9-81ED-4DB2-BD59-A6C34878D82A}">
                    <a16:rowId xmlns:a16="http://schemas.microsoft.com/office/drawing/2014/main" val="1349827993"/>
                  </a:ext>
                </a:extLst>
              </a:tr>
              <a:tr h="259365">
                <a:tc>
                  <a:txBody>
                    <a:bodyPr/>
                    <a:lstStyle/>
                    <a:p>
                      <a:pPr algn="r" fontAlgn="ctr"/>
                      <a:r>
                        <a:rPr lang="de-DE" sz="1300" b="1">
                          <a:effectLst/>
                        </a:rPr>
                        <a:t>2</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F</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141</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0.0</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14.5</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431</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3.75012</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2.4</a:t>
                      </a:r>
                    </a:p>
                  </a:txBody>
                  <a:tcPr marL="64841" marR="64841" marT="32421" marB="32421" anchor="ctr">
                    <a:lnL>
                      <a:noFill/>
                    </a:lnL>
                    <a:lnR>
                      <a:noFill/>
                    </a:lnR>
                    <a:lnT>
                      <a:noFill/>
                    </a:lnT>
                    <a:lnB>
                      <a:noFill/>
                    </a:lnB>
                    <a:solidFill>
                      <a:srgbClr val="F5F5F5"/>
                    </a:solidFill>
                  </a:tcPr>
                </a:tc>
                <a:extLst>
                  <a:ext uri="{0D108BD9-81ED-4DB2-BD59-A6C34878D82A}">
                    <a16:rowId xmlns:a16="http://schemas.microsoft.com/office/drawing/2014/main" val="1427262263"/>
                  </a:ext>
                </a:extLst>
              </a:tr>
              <a:tr h="453888">
                <a:tc>
                  <a:txBody>
                    <a:bodyPr/>
                    <a:lstStyle/>
                    <a:p>
                      <a:pPr algn="r" fontAlgn="ctr"/>
                      <a:r>
                        <a:rPr lang="de-DE" sz="1300" b="1">
                          <a:effectLst/>
                        </a:rPr>
                        <a:t>3</a:t>
                      </a:r>
                    </a:p>
                  </a:txBody>
                  <a:tcPr marL="64841" marR="64841" marT="32421" marB="32421" anchor="ctr">
                    <a:lnL>
                      <a:noFill/>
                    </a:lnL>
                    <a:lnR>
                      <a:noFill/>
                    </a:lnR>
                    <a:lnT>
                      <a:noFill/>
                    </a:lnT>
                    <a:lnB>
                      <a:noFill/>
                    </a:lnB>
                  </a:tcPr>
                </a:tc>
                <a:tc>
                  <a:txBody>
                    <a:bodyPr/>
                    <a:lstStyle/>
                    <a:p>
                      <a:pPr algn="r" fontAlgn="ctr"/>
                      <a:r>
                        <a:rPr lang="de-DE" sz="1300">
                          <a:effectLst/>
                        </a:rPr>
                        <a:t>D</a:t>
                      </a:r>
                    </a:p>
                  </a:txBody>
                  <a:tcPr marL="64841" marR="64841" marT="32421" marB="32421" anchor="ctr">
                    <a:lnL>
                      <a:noFill/>
                    </a:lnL>
                    <a:lnR>
                      <a:noFill/>
                    </a:lnR>
                    <a:lnT>
                      <a:noFill/>
                    </a:lnT>
                    <a:lnB>
                      <a:noFill/>
                    </a:lnB>
                  </a:tcPr>
                </a:tc>
                <a:tc>
                  <a:txBody>
                    <a:bodyPr/>
                    <a:lstStyle/>
                    <a:p>
                      <a:pPr algn="r" fontAlgn="ctr"/>
                      <a:r>
                        <a:rPr lang="de-DE" sz="1300">
                          <a:effectLst/>
                        </a:rPr>
                        <a:t>36</a:t>
                      </a:r>
                    </a:p>
                  </a:txBody>
                  <a:tcPr marL="64841" marR="64841" marT="32421" marB="32421" anchor="ctr">
                    <a:lnL>
                      <a:noFill/>
                    </a:lnL>
                    <a:lnR>
                      <a:noFill/>
                    </a:lnR>
                    <a:lnT>
                      <a:noFill/>
                    </a:lnT>
                    <a:lnB>
                      <a:noFill/>
                    </a:lnB>
                  </a:tcPr>
                </a:tc>
                <a:tc>
                  <a:txBody>
                    <a:bodyPr/>
                    <a:lstStyle/>
                    <a:p>
                      <a:pPr algn="r" fontAlgn="ctr"/>
                      <a:r>
                        <a:rPr lang="de-DE" sz="1300">
                          <a:effectLst/>
                        </a:rPr>
                        <a:t>10.0</a:t>
                      </a:r>
                    </a:p>
                  </a:txBody>
                  <a:tcPr marL="64841" marR="64841" marT="32421" marB="32421" anchor="ctr">
                    <a:lnL>
                      <a:noFill/>
                    </a:lnL>
                    <a:lnR>
                      <a:noFill/>
                    </a:lnR>
                    <a:lnT>
                      <a:noFill/>
                    </a:lnT>
                    <a:lnB>
                      <a:noFill/>
                    </a:lnB>
                  </a:tcPr>
                </a:tc>
                <a:tc>
                  <a:txBody>
                    <a:bodyPr/>
                    <a:lstStyle/>
                    <a:p>
                      <a:pPr algn="r" fontAlgn="ctr"/>
                      <a:r>
                        <a:rPr lang="de-DE" sz="1300">
                          <a:effectLst/>
                        </a:rPr>
                        <a:t>360.0</a:t>
                      </a:r>
                    </a:p>
                  </a:txBody>
                  <a:tcPr marL="64841" marR="64841" marT="32421" marB="32421" anchor="ctr">
                    <a:lnL>
                      <a:noFill/>
                    </a:lnL>
                    <a:lnR>
                      <a:noFill/>
                    </a:lnR>
                    <a:lnT>
                      <a:noFill/>
                    </a:lnT>
                    <a:lnB>
                      <a:noFill/>
                    </a:lnB>
                  </a:tcPr>
                </a:tc>
                <a:tc>
                  <a:txBody>
                    <a:bodyPr/>
                    <a:lstStyle/>
                    <a:p>
                      <a:pPr algn="r" fontAlgn="ctr"/>
                      <a:r>
                        <a:rPr lang="de-DE" sz="1300">
                          <a:effectLst/>
                        </a:rPr>
                        <a:t>420</a:t>
                      </a:r>
                    </a:p>
                  </a:txBody>
                  <a:tcPr marL="64841" marR="64841" marT="32421" marB="32421" anchor="ctr">
                    <a:lnL>
                      <a:noFill/>
                    </a:lnL>
                    <a:lnR>
                      <a:noFill/>
                    </a:lnR>
                    <a:lnT>
                      <a:noFill/>
                    </a:lnT>
                    <a:lnB>
                      <a:noFill/>
                    </a:lnB>
                  </a:tcPr>
                </a:tc>
                <a:tc>
                  <a:txBody>
                    <a:bodyPr/>
                    <a:lstStyle/>
                    <a:p>
                      <a:pPr algn="r" fontAlgn="ctr"/>
                      <a:r>
                        <a:rPr lang="de-DE" sz="1300">
                          <a:effectLst/>
                        </a:rPr>
                        <a:t>196.832641</a:t>
                      </a:r>
                    </a:p>
                  </a:txBody>
                  <a:tcPr marL="64841" marR="64841" marT="32421" marB="32421" anchor="ctr">
                    <a:lnL>
                      <a:noFill/>
                    </a:lnL>
                    <a:lnR>
                      <a:noFill/>
                    </a:lnR>
                    <a:lnT>
                      <a:noFill/>
                    </a:lnT>
                    <a:lnB>
                      <a:noFill/>
                    </a:lnB>
                  </a:tcPr>
                </a:tc>
                <a:tc>
                  <a:txBody>
                    <a:bodyPr/>
                    <a:lstStyle/>
                    <a:p>
                      <a:pPr algn="r" fontAlgn="ctr"/>
                      <a:r>
                        <a:rPr lang="de-DE" sz="1300">
                          <a:effectLst/>
                        </a:rPr>
                        <a:t>260.0</a:t>
                      </a:r>
                    </a:p>
                  </a:txBody>
                  <a:tcPr marL="64841" marR="64841" marT="32421" marB="32421" anchor="ctr">
                    <a:lnL>
                      <a:noFill/>
                    </a:lnL>
                    <a:lnR>
                      <a:noFill/>
                    </a:lnR>
                    <a:lnT>
                      <a:noFill/>
                    </a:lnT>
                    <a:lnB>
                      <a:noFill/>
                    </a:lnB>
                  </a:tcPr>
                </a:tc>
                <a:extLst>
                  <a:ext uri="{0D108BD9-81ED-4DB2-BD59-A6C34878D82A}">
                    <a16:rowId xmlns:a16="http://schemas.microsoft.com/office/drawing/2014/main" val="807717484"/>
                  </a:ext>
                </a:extLst>
              </a:tr>
              <a:tr h="259365">
                <a:tc>
                  <a:txBody>
                    <a:bodyPr/>
                    <a:lstStyle/>
                    <a:p>
                      <a:pPr algn="r" fontAlgn="ctr"/>
                      <a:r>
                        <a:rPr lang="de-DE" sz="1300" b="1">
                          <a:effectLst/>
                        </a:rPr>
                        <a:t>4</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R1</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79</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0.0</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25.9</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580</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0.082859</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0.0</a:t>
                      </a:r>
                    </a:p>
                  </a:txBody>
                  <a:tcPr marL="64841" marR="64841" marT="32421" marB="32421" anchor="ctr">
                    <a:lnL>
                      <a:noFill/>
                    </a:lnL>
                    <a:lnR>
                      <a:noFill/>
                    </a:lnR>
                    <a:lnT>
                      <a:noFill/>
                    </a:lnT>
                    <a:lnB>
                      <a:noFill/>
                    </a:lnB>
                    <a:solidFill>
                      <a:srgbClr val="F5F5F5"/>
                    </a:solidFill>
                  </a:tcPr>
                </a:tc>
                <a:extLst>
                  <a:ext uri="{0D108BD9-81ED-4DB2-BD59-A6C34878D82A}">
                    <a16:rowId xmlns:a16="http://schemas.microsoft.com/office/drawing/2014/main" val="2931529019"/>
                  </a:ext>
                </a:extLst>
              </a:tr>
              <a:tr h="259365">
                <a:tc>
                  <a:txBody>
                    <a:bodyPr/>
                    <a:lstStyle/>
                    <a:p>
                      <a:pPr algn="r" fontAlgn="ctr"/>
                      <a:r>
                        <a:rPr lang="de-DE" sz="1300" b="1">
                          <a:effectLst/>
                        </a:rPr>
                        <a:t>5</a:t>
                      </a:r>
                    </a:p>
                  </a:txBody>
                  <a:tcPr marL="64841" marR="64841" marT="32421" marB="32421" anchor="ctr">
                    <a:lnL>
                      <a:noFill/>
                    </a:lnL>
                    <a:lnR>
                      <a:noFill/>
                    </a:lnR>
                    <a:lnT>
                      <a:noFill/>
                    </a:lnT>
                    <a:lnB>
                      <a:noFill/>
                    </a:lnB>
                  </a:tcPr>
                </a:tc>
                <a:tc>
                  <a:txBody>
                    <a:bodyPr/>
                    <a:lstStyle/>
                    <a:p>
                      <a:pPr algn="r" fontAlgn="ctr"/>
                      <a:r>
                        <a:rPr lang="de-DE" sz="1300">
                          <a:effectLst/>
                        </a:rPr>
                        <a:t>TT_STD</a:t>
                      </a:r>
                    </a:p>
                  </a:txBody>
                  <a:tcPr marL="64841" marR="64841" marT="32421" marB="32421" anchor="ctr">
                    <a:lnL>
                      <a:noFill/>
                    </a:lnL>
                    <a:lnR>
                      <a:noFill/>
                    </a:lnR>
                    <a:lnT>
                      <a:noFill/>
                    </a:lnT>
                    <a:lnB>
                      <a:noFill/>
                    </a:lnB>
                  </a:tcPr>
                </a:tc>
                <a:tc>
                  <a:txBody>
                    <a:bodyPr/>
                    <a:lstStyle/>
                    <a:p>
                      <a:pPr algn="r" fontAlgn="ctr"/>
                      <a:r>
                        <a:rPr lang="de-DE" sz="1300">
                          <a:effectLst/>
                        </a:rPr>
                        <a:t>413</a:t>
                      </a:r>
                    </a:p>
                  </a:txBody>
                  <a:tcPr marL="64841" marR="64841" marT="32421" marB="32421" anchor="ctr">
                    <a:lnL>
                      <a:noFill/>
                    </a:lnL>
                    <a:lnR>
                      <a:noFill/>
                    </a:lnR>
                    <a:lnT>
                      <a:noFill/>
                    </a:lnT>
                    <a:lnB>
                      <a:noFill/>
                    </a:lnB>
                  </a:tcPr>
                </a:tc>
                <a:tc>
                  <a:txBody>
                    <a:bodyPr/>
                    <a:lstStyle/>
                    <a:p>
                      <a:pPr algn="r" fontAlgn="ctr"/>
                      <a:r>
                        <a:rPr lang="de-DE" sz="1300">
                          <a:effectLst/>
                        </a:rPr>
                        <a:t>-9.2</a:t>
                      </a:r>
                    </a:p>
                  </a:txBody>
                  <a:tcPr marL="64841" marR="64841" marT="32421" marB="32421" anchor="ctr">
                    <a:lnL>
                      <a:noFill/>
                    </a:lnL>
                    <a:lnR>
                      <a:noFill/>
                    </a:lnR>
                    <a:lnT>
                      <a:noFill/>
                    </a:lnT>
                    <a:lnB>
                      <a:noFill/>
                    </a:lnB>
                  </a:tcPr>
                </a:tc>
                <a:tc>
                  <a:txBody>
                    <a:bodyPr/>
                    <a:lstStyle/>
                    <a:p>
                      <a:pPr algn="r" fontAlgn="ctr"/>
                      <a:r>
                        <a:rPr lang="de-DE" sz="1300">
                          <a:effectLst/>
                        </a:rPr>
                        <a:t>34.4</a:t>
                      </a:r>
                    </a:p>
                  </a:txBody>
                  <a:tcPr marL="64841" marR="64841" marT="32421" marB="32421" anchor="ctr">
                    <a:lnL>
                      <a:noFill/>
                    </a:lnL>
                    <a:lnR>
                      <a:noFill/>
                    </a:lnR>
                    <a:lnT>
                      <a:noFill/>
                    </a:lnT>
                    <a:lnB>
                      <a:noFill/>
                    </a:lnB>
                  </a:tcPr>
                </a:tc>
                <a:tc>
                  <a:txBody>
                    <a:bodyPr/>
                    <a:lstStyle/>
                    <a:p>
                      <a:pPr algn="r" fontAlgn="ctr"/>
                      <a:r>
                        <a:rPr lang="de-DE" sz="1300">
                          <a:effectLst/>
                        </a:rPr>
                        <a:t>428</a:t>
                      </a:r>
                    </a:p>
                  </a:txBody>
                  <a:tcPr marL="64841" marR="64841" marT="32421" marB="32421" anchor="ctr">
                    <a:lnL>
                      <a:noFill/>
                    </a:lnL>
                    <a:lnR>
                      <a:noFill/>
                    </a:lnR>
                    <a:lnT>
                      <a:noFill/>
                    </a:lnT>
                    <a:lnB>
                      <a:noFill/>
                    </a:lnB>
                  </a:tcPr>
                </a:tc>
                <a:tc>
                  <a:txBody>
                    <a:bodyPr/>
                    <a:lstStyle/>
                    <a:p>
                      <a:pPr algn="r" fontAlgn="ctr"/>
                      <a:r>
                        <a:rPr lang="de-DE" sz="1300">
                          <a:effectLst/>
                        </a:rPr>
                        <a:t>9.998455</a:t>
                      </a:r>
                    </a:p>
                  </a:txBody>
                  <a:tcPr marL="64841" marR="64841" marT="32421" marB="32421" anchor="ctr">
                    <a:lnL>
                      <a:noFill/>
                    </a:lnL>
                    <a:lnR>
                      <a:noFill/>
                    </a:lnR>
                    <a:lnT>
                      <a:noFill/>
                    </a:lnT>
                    <a:lnB>
                      <a:noFill/>
                    </a:lnB>
                  </a:tcPr>
                </a:tc>
                <a:tc>
                  <a:txBody>
                    <a:bodyPr/>
                    <a:lstStyle/>
                    <a:p>
                      <a:pPr algn="r" fontAlgn="ctr"/>
                      <a:r>
                        <a:rPr lang="de-DE" sz="1300">
                          <a:effectLst/>
                        </a:rPr>
                        <a:t>6.1</a:t>
                      </a:r>
                    </a:p>
                  </a:txBody>
                  <a:tcPr marL="64841" marR="64841" marT="32421" marB="32421" anchor="ctr">
                    <a:lnL>
                      <a:noFill/>
                    </a:lnL>
                    <a:lnR>
                      <a:noFill/>
                    </a:lnR>
                    <a:lnT>
                      <a:noFill/>
                    </a:lnT>
                    <a:lnB>
                      <a:noFill/>
                    </a:lnB>
                  </a:tcPr>
                </a:tc>
                <a:extLst>
                  <a:ext uri="{0D108BD9-81ED-4DB2-BD59-A6C34878D82A}">
                    <a16:rowId xmlns:a16="http://schemas.microsoft.com/office/drawing/2014/main" val="2213702335"/>
                  </a:ext>
                </a:extLst>
              </a:tr>
              <a:tr h="259365">
                <a:tc>
                  <a:txBody>
                    <a:bodyPr/>
                    <a:lstStyle/>
                    <a:p>
                      <a:pPr algn="r" fontAlgn="ctr"/>
                      <a:r>
                        <a:rPr lang="de-DE" sz="1300" b="1">
                          <a:effectLst/>
                        </a:rPr>
                        <a:t>6</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RF_STD</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699</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16.3</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100.0</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428</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81.11357</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100.0</a:t>
                      </a:r>
                    </a:p>
                  </a:txBody>
                  <a:tcPr marL="64841" marR="64841" marT="32421" marB="32421" anchor="ctr">
                    <a:lnL>
                      <a:noFill/>
                    </a:lnL>
                    <a:lnR>
                      <a:noFill/>
                    </a:lnR>
                    <a:lnT>
                      <a:noFill/>
                    </a:lnT>
                    <a:lnB>
                      <a:noFill/>
                    </a:lnB>
                    <a:solidFill>
                      <a:srgbClr val="F5F5F5"/>
                    </a:solidFill>
                  </a:tcPr>
                </a:tc>
                <a:extLst>
                  <a:ext uri="{0D108BD9-81ED-4DB2-BD59-A6C34878D82A}">
                    <a16:rowId xmlns:a16="http://schemas.microsoft.com/office/drawing/2014/main" val="28072475"/>
                  </a:ext>
                </a:extLst>
              </a:tr>
              <a:tr h="259365">
                <a:tc>
                  <a:txBody>
                    <a:bodyPr/>
                    <a:lstStyle/>
                    <a:p>
                      <a:pPr algn="r" fontAlgn="ctr"/>
                      <a:r>
                        <a:rPr lang="de-DE" sz="1300" b="1">
                          <a:effectLst/>
                        </a:rPr>
                        <a:t>7</a:t>
                      </a:r>
                    </a:p>
                  </a:txBody>
                  <a:tcPr marL="64841" marR="64841" marT="32421" marB="32421" anchor="ctr">
                    <a:lnL>
                      <a:noFill/>
                    </a:lnL>
                    <a:lnR>
                      <a:noFill/>
                    </a:lnR>
                    <a:lnT>
                      <a:noFill/>
                    </a:lnT>
                    <a:lnB>
                      <a:noFill/>
                    </a:lnB>
                  </a:tcPr>
                </a:tc>
                <a:tc>
                  <a:txBody>
                    <a:bodyPr/>
                    <a:lstStyle/>
                    <a:p>
                      <a:pPr algn="r" fontAlgn="ctr"/>
                      <a:r>
                        <a:rPr lang="de-DE" sz="1300">
                          <a:effectLst/>
                        </a:rPr>
                        <a:t>V_N</a:t>
                      </a:r>
                    </a:p>
                  </a:txBody>
                  <a:tcPr marL="64841" marR="64841" marT="32421" marB="32421" anchor="ctr">
                    <a:lnL>
                      <a:noFill/>
                    </a:lnL>
                    <a:lnR>
                      <a:noFill/>
                    </a:lnR>
                    <a:lnT>
                      <a:noFill/>
                    </a:lnT>
                    <a:lnB>
                      <a:noFill/>
                    </a:lnB>
                  </a:tcPr>
                </a:tc>
                <a:tc>
                  <a:txBody>
                    <a:bodyPr/>
                    <a:lstStyle/>
                    <a:p>
                      <a:pPr algn="r" fontAlgn="ctr"/>
                      <a:r>
                        <a:rPr lang="de-DE" sz="1300">
                          <a:effectLst/>
                        </a:rPr>
                        <a:t>9</a:t>
                      </a:r>
                    </a:p>
                  </a:txBody>
                  <a:tcPr marL="64841" marR="64841" marT="32421" marB="32421" anchor="ctr">
                    <a:lnL>
                      <a:noFill/>
                    </a:lnL>
                    <a:lnR>
                      <a:noFill/>
                    </a:lnR>
                    <a:lnT>
                      <a:noFill/>
                    </a:lnT>
                    <a:lnB>
                      <a:noFill/>
                    </a:lnB>
                  </a:tcPr>
                </a:tc>
                <a:tc>
                  <a:txBody>
                    <a:bodyPr/>
                    <a:lstStyle/>
                    <a:p>
                      <a:pPr algn="r" fontAlgn="ctr"/>
                      <a:r>
                        <a:rPr lang="de-DE" sz="1300">
                          <a:effectLst/>
                        </a:rPr>
                        <a:t>0.0</a:t>
                      </a:r>
                    </a:p>
                  </a:txBody>
                  <a:tcPr marL="64841" marR="64841" marT="32421" marB="32421" anchor="ctr">
                    <a:lnL>
                      <a:noFill/>
                    </a:lnL>
                    <a:lnR>
                      <a:noFill/>
                    </a:lnR>
                    <a:lnT>
                      <a:noFill/>
                    </a:lnT>
                    <a:lnB>
                      <a:noFill/>
                    </a:lnB>
                  </a:tcPr>
                </a:tc>
                <a:tc>
                  <a:txBody>
                    <a:bodyPr/>
                    <a:lstStyle/>
                    <a:p>
                      <a:pPr algn="r" fontAlgn="ctr"/>
                      <a:r>
                        <a:rPr lang="de-DE" sz="1300">
                          <a:effectLst/>
                        </a:rPr>
                        <a:t>8.0</a:t>
                      </a:r>
                    </a:p>
                  </a:txBody>
                  <a:tcPr marL="64841" marR="64841" marT="32421" marB="32421" anchor="ctr">
                    <a:lnL>
                      <a:noFill/>
                    </a:lnL>
                    <a:lnR>
                      <a:noFill/>
                    </a:lnR>
                    <a:lnT>
                      <a:noFill/>
                    </a:lnT>
                    <a:lnB>
                      <a:noFill/>
                    </a:lnB>
                  </a:tcPr>
                </a:tc>
                <a:tc>
                  <a:txBody>
                    <a:bodyPr/>
                    <a:lstStyle/>
                    <a:p>
                      <a:pPr algn="r" fontAlgn="ctr"/>
                      <a:r>
                        <a:rPr lang="de-DE" sz="1300">
                          <a:effectLst/>
                        </a:rPr>
                        <a:t>793</a:t>
                      </a:r>
                    </a:p>
                  </a:txBody>
                  <a:tcPr marL="64841" marR="64841" marT="32421" marB="32421" anchor="ctr">
                    <a:lnL>
                      <a:noFill/>
                    </a:lnL>
                    <a:lnR>
                      <a:noFill/>
                    </a:lnR>
                    <a:lnT>
                      <a:noFill/>
                    </a:lnT>
                    <a:lnB>
                      <a:noFill/>
                    </a:lnB>
                  </a:tcPr>
                </a:tc>
                <a:tc>
                  <a:txBody>
                    <a:bodyPr/>
                    <a:lstStyle/>
                    <a:p>
                      <a:pPr algn="r" fontAlgn="ctr"/>
                      <a:r>
                        <a:rPr lang="de-DE" sz="1300">
                          <a:effectLst/>
                        </a:rPr>
                        <a:t>5.035161</a:t>
                      </a:r>
                    </a:p>
                  </a:txBody>
                  <a:tcPr marL="64841" marR="64841" marT="32421" marB="32421" anchor="ctr">
                    <a:lnL>
                      <a:noFill/>
                    </a:lnL>
                    <a:lnR>
                      <a:noFill/>
                    </a:lnR>
                    <a:lnT>
                      <a:noFill/>
                    </a:lnT>
                    <a:lnB>
                      <a:noFill/>
                    </a:lnB>
                  </a:tcPr>
                </a:tc>
                <a:tc>
                  <a:txBody>
                    <a:bodyPr/>
                    <a:lstStyle/>
                    <a:p>
                      <a:pPr algn="r" fontAlgn="ctr"/>
                      <a:r>
                        <a:rPr lang="de-DE" sz="1300">
                          <a:effectLst/>
                        </a:rPr>
                        <a:t>8.0</a:t>
                      </a:r>
                    </a:p>
                  </a:txBody>
                  <a:tcPr marL="64841" marR="64841" marT="32421" marB="32421" anchor="ctr">
                    <a:lnL>
                      <a:noFill/>
                    </a:lnL>
                    <a:lnR>
                      <a:noFill/>
                    </a:lnR>
                    <a:lnT>
                      <a:noFill/>
                    </a:lnT>
                    <a:lnB>
                      <a:noFill/>
                    </a:lnB>
                  </a:tcPr>
                </a:tc>
                <a:extLst>
                  <a:ext uri="{0D108BD9-81ED-4DB2-BD59-A6C34878D82A}">
                    <a16:rowId xmlns:a16="http://schemas.microsoft.com/office/drawing/2014/main" val="1403766505"/>
                  </a:ext>
                </a:extLst>
              </a:tr>
              <a:tr h="453888">
                <a:tc>
                  <a:txBody>
                    <a:bodyPr/>
                    <a:lstStyle/>
                    <a:p>
                      <a:pPr algn="r" fontAlgn="ctr"/>
                      <a:r>
                        <a:rPr lang="de-DE" sz="1300" b="1">
                          <a:effectLst/>
                        </a:rPr>
                        <a:t>8</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PP_TER</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558</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974.4</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1039.6</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29775</a:t>
                      </a:r>
                    </a:p>
                  </a:txBody>
                  <a:tcPr marL="64841" marR="64841" marT="32421" marB="32421" anchor="ctr">
                    <a:lnL>
                      <a:noFill/>
                    </a:lnL>
                    <a:lnR>
                      <a:noFill/>
                    </a:lnR>
                    <a:lnT>
                      <a:noFill/>
                    </a:lnT>
                    <a:lnB>
                      <a:noFill/>
                    </a:lnB>
                    <a:solidFill>
                      <a:srgbClr val="F5F5F5"/>
                    </a:solidFill>
                  </a:tcPr>
                </a:tc>
                <a:tc>
                  <a:txBody>
                    <a:bodyPr/>
                    <a:lstStyle/>
                    <a:p>
                      <a:pPr algn="r" fontAlgn="ctr"/>
                      <a:r>
                        <a:rPr lang="de-DE" sz="1300">
                          <a:effectLst/>
                        </a:rPr>
                        <a:t>1011.015069</a:t>
                      </a:r>
                    </a:p>
                  </a:txBody>
                  <a:tcPr marL="64841" marR="64841" marT="32421" marB="32421" anchor="ctr">
                    <a:lnL>
                      <a:noFill/>
                    </a:lnL>
                    <a:lnR>
                      <a:noFill/>
                    </a:lnR>
                    <a:lnT>
                      <a:noFill/>
                    </a:lnT>
                    <a:lnB>
                      <a:noFill/>
                    </a:lnB>
                    <a:solidFill>
                      <a:srgbClr val="F5F5F5"/>
                    </a:solidFill>
                  </a:tcPr>
                </a:tc>
                <a:tc>
                  <a:txBody>
                    <a:bodyPr/>
                    <a:lstStyle/>
                    <a:p>
                      <a:pPr algn="r" fontAlgn="ctr"/>
                      <a:r>
                        <a:rPr lang="de-DE" sz="1300" dirty="0">
                          <a:effectLst/>
                        </a:rPr>
                        <a:t>1012.0</a:t>
                      </a:r>
                    </a:p>
                  </a:txBody>
                  <a:tcPr marL="64841" marR="64841" marT="32421" marB="32421" anchor="ctr">
                    <a:lnL>
                      <a:noFill/>
                    </a:lnL>
                    <a:lnR>
                      <a:noFill/>
                    </a:lnR>
                    <a:lnT>
                      <a:noFill/>
                    </a:lnT>
                    <a:lnB>
                      <a:noFill/>
                    </a:lnB>
                    <a:solidFill>
                      <a:srgbClr val="F5F5F5"/>
                    </a:solidFill>
                  </a:tcPr>
                </a:tc>
                <a:extLst>
                  <a:ext uri="{0D108BD9-81ED-4DB2-BD59-A6C34878D82A}">
                    <a16:rowId xmlns:a16="http://schemas.microsoft.com/office/drawing/2014/main" val="2665964003"/>
                  </a:ext>
                </a:extLst>
              </a:tr>
            </a:tbl>
          </a:graphicData>
        </a:graphic>
      </p:graphicFrame>
      <p:sp>
        <p:nvSpPr>
          <p:cNvPr id="2" name="Textfeld 1">
            <a:extLst>
              <a:ext uri="{FF2B5EF4-FFF2-40B4-BE49-F238E27FC236}">
                <a16:creationId xmlns:a16="http://schemas.microsoft.com/office/drawing/2014/main" id="{37B05C68-B836-4589-A3B2-2A947EFD769F}"/>
              </a:ext>
            </a:extLst>
          </p:cNvPr>
          <p:cNvSpPr txBox="1"/>
          <p:nvPr/>
        </p:nvSpPr>
        <p:spPr>
          <a:xfrm>
            <a:off x="4617951" y="4866078"/>
            <a:ext cx="2623730" cy="369332"/>
          </a:xfrm>
          <a:prstGeom prst="rect">
            <a:avLst/>
          </a:prstGeom>
          <a:noFill/>
        </p:spPr>
        <p:txBody>
          <a:bodyPr wrap="square" rtlCol="0">
            <a:spAutoFit/>
          </a:bodyPr>
          <a:lstStyle/>
          <a:p>
            <a:r>
              <a:rPr lang="en-GB" dirty="0"/>
              <a:t>summary of the features</a:t>
            </a:r>
          </a:p>
        </p:txBody>
      </p:sp>
    </p:spTree>
    <p:extLst>
      <p:ext uri="{BB962C8B-B14F-4D97-AF65-F5344CB8AC3E}">
        <p14:creationId xmlns:p14="http://schemas.microsoft.com/office/powerpoint/2010/main" val="138701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52B03F-3867-4BD5-A3B7-846456319432}"/>
              </a:ext>
            </a:extLst>
          </p:cNvPr>
          <p:cNvSpPr>
            <a:spLocks noGrp="1"/>
          </p:cNvSpPr>
          <p:nvPr>
            <p:ph type="title"/>
          </p:nvPr>
        </p:nvSpPr>
        <p:spPr/>
        <p:txBody>
          <a:bodyPr/>
          <a:lstStyle/>
          <a:p>
            <a:r>
              <a:rPr lang="en-GB" noProof="0" dirty="0"/>
              <a:t>Data preparation</a:t>
            </a:r>
          </a:p>
        </p:txBody>
      </p:sp>
      <p:sp>
        <p:nvSpPr>
          <p:cNvPr id="3" name="Inhaltsplatzhalter 2">
            <a:extLst>
              <a:ext uri="{FF2B5EF4-FFF2-40B4-BE49-F238E27FC236}">
                <a16:creationId xmlns:a16="http://schemas.microsoft.com/office/drawing/2014/main" id="{CAC7DB44-B936-4B0D-8CEE-7E702B2E2D9B}"/>
              </a:ext>
            </a:extLst>
          </p:cNvPr>
          <p:cNvSpPr>
            <a:spLocks noGrp="1"/>
          </p:cNvSpPr>
          <p:nvPr>
            <p:ph idx="1"/>
          </p:nvPr>
        </p:nvSpPr>
        <p:spPr/>
        <p:txBody>
          <a:bodyPr>
            <a:normAutofit/>
          </a:bodyPr>
          <a:lstStyle/>
          <a:p>
            <a:pPr lvl="1"/>
            <a:r>
              <a:rPr lang="en-GB" noProof="0" dirty="0"/>
              <a:t>Missing data: forward fill </a:t>
            </a:r>
            <a:r>
              <a:rPr lang="en-GB" dirty="0"/>
              <a:t>or drop</a:t>
            </a:r>
          </a:p>
          <a:p>
            <a:pPr lvl="1"/>
            <a:r>
              <a:rPr lang="en-GB" noProof="0" dirty="0"/>
              <a:t>Divide Date into year, month, day, hour</a:t>
            </a:r>
          </a:p>
          <a:p>
            <a:pPr lvl="1"/>
            <a:r>
              <a:rPr lang="en-GB" noProof="0" dirty="0"/>
              <a:t>Special treatment:</a:t>
            </a:r>
          </a:p>
          <a:p>
            <a:pPr lvl="2"/>
            <a:r>
              <a:rPr lang="en-GB" dirty="0"/>
              <a:t>W</a:t>
            </a:r>
            <a:r>
              <a:rPr lang="en-GB" noProof="0" dirty="0" err="1"/>
              <a:t>ind</a:t>
            </a:r>
            <a:r>
              <a:rPr lang="en-GB" noProof="0" dirty="0"/>
              <a:t> directions: encode from main directions to degree</a:t>
            </a:r>
          </a:p>
          <a:p>
            <a:pPr lvl="2"/>
            <a:r>
              <a:rPr lang="en-GB" noProof="0" dirty="0"/>
              <a:t>Change unobserved values to </a:t>
            </a:r>
            <a:r>
              <a:rPr lang="en-GB" noProof="0" dirty="0" err="1"/>
              <a:t>NaN</a:t>
            </a:r>
            <a:endParaRPr lang="en-GB" noProof="0" dirty="0"/>
          </a:p>
          <a:p>
            <a:pPr lvl="1"/>
            <a:r>
              <a:rPr lang="en-GB" noProof="0" dirty="0"/>
              <a:t>One-Hot Encoding:</a:t>
            </a:r>
          </a:p>
          <a:p>
            <a:pPr lvl="2"/>
            <a:r>
              <a:rPr lang="en-GB" noProof="0" dirty="0"/>
              <a:t>Month</a:t>
            </a:r>
          </a:p>
          <a:p>
            <a:pPr lvl="2"/>
            <a:r>
              <a:rPr lang="en-GB" noProof="0" dirty="0"/>
              <a:t>Day of week</a:t>
            </a:r>
          </a:p>
          <a:p>
            <a:pPr lvl="2"/>
            <a:r>
              <a:rPr lang="en-GB" noProof="0" dirty="0"/>
              <a:t>Hour</a:t>
            </a:r>
          </a:p>
          <a:p>
            <a:pPr lvl="2"/>
            <a:r>
              <a:rPr lang="en-GB" noProof="0" dirty="0"/>
              <a:t>Wind direction</a:t>
            </a:r>
          </a:p>
          <a:p>
            <a:pPr lvl="2"/>
            <a:r>
              <a:rPr lang="en-GB" noProof="0" dirty="0"/>
              <a:t>Bank holidays</a:t>
            </a:r>
          </a:p>
        </p:txBody>
      </p:sp>
      <p:sp>
        <p:nvSpPr>
          <p:cNvPr id="4" name="Datumsplatzhalter 3">
            <a:extLst>
              <a:ext uri="{FF2B5EF4-FFF2-40B4-BE49-F238E27FC236}">
                <a16:creationId xmlns:a16="http://schemas.microsoft.com/office/drawing/2014/main" id="{662EDF33-BA5C-47DB-B6AC-71D95F0A250D}"/>
              </a:ext>
            </a:extLst>
          </p:cNvPr>
          <p:cNvSpPr>
            <a:spLocks noGrp="1"/>
          </p:cNvSpPr>
          <p:nvPr>
            <p:ph type="dt" sz="half" idx="10"/>
          </p:nvPr>
        </p:nvSpPr>
        <p:spPr/>
        <p:txBody>
          <a:bodyPr/>
          <a:lstStyle/>
          <a:p>
            <a:pPr rtl="0"/>
            <a:fld id="{9322D55D-FF68-4AD8-ACA9-5FBDD14A0487}" type="datetime1">
              <a:rPr lang="de-DE" smtClean="0"/>
              <a:t>2022-02-13</a:t>
            </a:fld>
            <a:endParaRPr lang="en-US" dirty="0"/>
          </a:p>
        </p:txBody>
      </p:sp>
      <p:sp>
        <p:nvSpPr>
          <p:cNvPr id="5" name="Rectangle 1">
            <a:extLst>
              <a:ext uri="{FF2B5EF4-FFF2-40B4-BE49-F238E27FC236}">
                <a16:creationId xmlns:a16="http://schemas.microsoft.com/office/drawing/2014/main" id="{8415347D-952D-4CFC-9899-A3852ED55B7E}"/>
              </a:ext>
            </a:extLst>
          </p:cNvPr>
          <p:cNvSpPr>
            <a:spLocks noChangeArrowheads="1"/>
          </p:cNvSpPr>
          <p:nvPr/>
        </p:nvSpPr>
        <p:spPr bwMode="auto">
          <a:xfrm>
            <a:off x="0" y="-70149"/>
            <a:ext cx="641064"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55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954A90-91BE-428A-945C-39CDBE3598BC}"/>
              </a:ext>
            </a:extLst>
          </p:cNvPr>
          <p:cNvSpPr>
            <a:spLocks noGrp="1"/>
          </p:cNvSpPr>
          <p:nvPr>
            <p:ph type="title"/>
          </p:nvPr>
        </p:nvSpPr>
        <p:spPr/>
        <p:txBody>
          <a:bodyPr/>
          <a:lstStyle/>
          <a:p>
            <a:r>
              <a:rPr lang="en-GB" dirty="0"/>
              <a:t>Next step</a:t>
            </a:r>
          </a:p>
        </p:txBody>
      </p:sp>
      <p:sp>
        <p:nvSpPr>
          <p:cNvPr id="3" name="Inhaltsplatzhalter 2">
            <a:extLst>
              <a:ext uri="{FF2B5EF4-FFF2-40B4-BE49-F238E27FC236}">
                <a16:creationId xmlns:a16="http://schemas.microsoft.com/office/drawing/2014/main" id="{6B2D2381-2D0C-46A3-ADA9-39D411A8F256}"/>
              </a:ext>
            </a:extLst>
          </p:cNvPr>
          <p:cNvSpPr>
            <a:spLocks noGrp="1"/>
          </p:cNvSpPr>
          <p:nvPr>
            <p:ph idx="1"/>
          </p:nvPr>
        </p:nvSpPr>
        <p:spPr/>
        <p:txBody>
          <a:bodyPr/>
          <a:lstStyle/>
          <a:p>
            <a:r>
              <a:rPr lang="en-GB" dirty="0"/>
              <a:t>This presentation only covers the first part of the project. For the programming part continue by checking out PM10_project_1.ipynb and after that PM10_project_2.ipynb</a:t>
            </a:r>
          </a:p>
        </p:txBody>
      </p:sp>
      <p:sp>
        <p:nvSpPr>
          <p:cNvPr id="4" name="Datumsplatzhalter 3">
            <a:extLst>
              <a:ext uri="{FF2B5EF4-FFF2-40B4-BE49-F238E27FC236}">
                <a16:creationId xmlns:a16="http://schemas.microsoft.com/office/drawing/2014/main" id="{4F21302E-F533-45BC-8932-8627AA3113A2}"/>
              </a:ext>
            </a:extLst>
          </p:cNvPr>
          <p:cNvSpPr>
            <a:spLocks noGrp="1"/>
          </p:cNvSpPr>
          <p:nvPr>
            <p:ph type="dt" sz="half" idx="10"/>
          </p:nvPr>
        </p:nvSpPr>
        <p:spPr/>
        <p:txBody>
          <a:bodyPr/>
          <a:lstStyle/>
          <a:p>
            <a:pPr rtl="0"/>
            <a:fld id="{F9BD0E73-7309-4CB7-94E2-2E2ED5ABD08B}" type="datetime1">
              <a:rPr lang="de-DE" smtClean="0"/>
              <a:t>2022-02-14</a:t>
            </a:fld>
            <a:endParaRPr lang="en-US" dirty="0"/>
          </a:p>
        </p:txBody>
      </p:sp>
    </p:spTree>
    <p:extLst>
      <p:ext uri="{BB962C8B-B14F-4D97-AF65-F5344CB8AC3E}">
        <p14:creationId xmlns:p14="http://schemas.microsoft.com/office/powerpoint/2010/main" val="1178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97BC63-C110-4673-992B-2A5B9CA42611}"/>
              </a:ext>
            </a:extLst>
          </p:cNvPr>
          <p:cNvSpPr>
            <a:spLocks noGrp="1"/>
          </p:cNvSpPr>
          <p:nvPr>
            <p:ph type="title"/>
          </p:nvPr>
        </p:nvSpPr>
        <p:spPr/>
        <p:txBody>
          <a:bodyPr/>
          <a:lstStyle/>
          <a:p>
            <a:r>
              <a:rPr lang="en-GB" noProof="0" dirty="0"/>
              <a:t>Assessment Criteria</a:t>
            </a:r>
          </a:p>
        </p:txBody>
      </p:sp>
      <p:sp>
        <p:nvSpPr>
          <p:cNvPr id="3" name="Inhaltsplatzhalter 2">
            <a:extLst>
              <a:ext uri="{FF2B5EF4-FFF2-40B4-BE49-F238E27FC236}">
                <a16:creationId xmlns:a16="http://schemas.microsoft.com/office/drawing/2014/main" id="{2345F5E4-76AA-4AA7-937A-7F145B2F5604}"/>
              </a:ext>
            </a:extLst>
          </p:cNvPr>
          <p:cNvSpPr>
            <a:spLocks noGrp="1"/>
          </p:cNvSpPr>
          <p:nvPr>
            <p:ph idx="1"/>
          </p:nvPr>
        </p:nvSpPr>
        <p:spPr>
          <a:xfrm>
            <a:off x="1097280" y="2108202"/>
            <a:ext cx="10058400" cy="809607"/>
          </a:xfrm>
        </p:spPr>
        <p:txBody>
          <a:bodyPr/>
          <a:lstStyle/>
          <a:p>
            <a:pPr lvl="1"/>
            <a:r>
              <a:rPr lang="en-GB" b="0" i="0" noProof="0" dirty="0">
                <a:effectLst/>
                <a:latin typeface="-apple-system"/>
              </a:rPr>
              <a:t>quantitative criterion: MAPE (mean absolute percentage error)</a:t>
            </a:r>
          </a:p>
          <a:p>
            <a:pPr lvl="1"/>
            <a:r>
              <a:rPr lang="en-GB" b="0" i="0" noProof="0" dirty="0">
                <a:effectLst/>
                <a:latin typeface="-apple-system"/>
              </a:rPr>
              <a:t>scatter plot: target values versus predictions</a:t>
            </a:r>
          </a:p>
          <a:p>
            <a:endParaRPr lang="en-GB" noProof="0" dirty="0"/>
          </a:p>
        </p:txBody>
      </p:sp>
      <p:sp>
        <p:nvSpPr>
          <p:cNvPr id="4" name="Datumsplatzhalter 3">
            <a:extLst>
              <a:ext uri="{FF2B5EF4-FFF2-40B4-BE49-F238E27FC236}">
                <a16:creationId xmlns:a16="http://schemas.microsoft.com/office/drawing/2014/main" id="{1E15860F-90AF-449F-8B1B-856FEE68FCF5}"/>
              </a:ext>
            </a:extLst>
          </p:cNvPr>
          <p:cNvSpPr>
            <a:spLocks noGrp="1"/>
          </p:cNvSpPr>
          <p:nvPr>
            <p:ph type="dt" sz="half" idx="10"/>
          </p:nvPr>
        </p:nvSpPr>
        <p:spPr/>
        <p:txBody>
          <a:bodyPr/>
          <a:lstStyle/>
          <a:p>
            <a:pPr rtl="0"/>
            <a:fld id="{8FB2F125-5F4C-4097-8962-1AE3B7540DBC}" type="datetime1">
              <a:rPr lang="de-DE" smtClean="0"/>
              <a:t>2022-02-13</a:t>
            </a:fld>
            <a:endParaRPr lang="en-US" dirty="0"/>
          </a:p>
        </p:txBody>
      </p:sp>
      <p:pic>
        <p:nvPicPr>
          <p:cNvPr id="3080" name="Picture 8">
            <a:extLst>
              <a:ext uri="{FF2B5EF4-FFF2-40B4-BE49-F238E27FC236}">
                <a16:creationId xmlns:a16="http://schemas.microsoft.com/office/drawing/2014/main" id="{60CDFEE5-2EED-404A-8A81-962692F2565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02309" y="2917809"/>
            <a:ext cx="9378191" cy="325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94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297A0993-7E24-4A68-87C7-E2D2958DFBF0}"/>
              </a:ext>
            </a:extLst>
          </p:cNvPr>
          <p:cNvSpPr>
            <a:spLocks noGrp="1"/>
          </p:cNvSpPr>
          <p:nvPr>
            <p:ph type="dt" sz="half" idx="10"/>
          </p:nvPr>
        </p:nvSpPr>
        <p:spPr/>
        <p:txBody>
          <a:bodyPr/>
          <a:lstStyle/>
          <a:p>
            <a:pPr rtl="0"/>
            <a:fld id="{49914969-72DF-4BFB-940B-5FCAB02B4977}" type="datetime1">
              <a:rPr lang="de-DE" smtClean="0"/>
              <a:t>2022-02-13</a:t>
            </a:fld>
            <a:endParaRPr lang="en-US" dirty="0"/>
          </a:p>
        </p:txBody>
      </p:sp>
      <p:sp>
        <p:nvSpPr>
          <p:cNvPr id="3" name="Inhaltsplatzhalter 2">
            <a:extLst>
              <a:ext uri="{FF2B5EF4-FFF2-40B4-BE49-F238E27FC236}">
                <a16:creationId xmlns:a16="http://schemas.microsoft.com/office/drawing/2014/main" id="{6D4567C0-61F2-47F1-85C8-E5F44173361B}"/>
              </a:ext>
            </a:extLst>
          </p:cNvPr>
          <p:cNvSpPr>
            <a:spLocks noGrp="1"/>
          </p:cNvSpPr>
          <p:nvPr>
            <p:ph idx="4294967295"/>
          </p:nvPr>
        </p:nvSpPr>
        <p:spPr>
          <a:xfrm>
            <a:off x="1448949" y="1213552"/>
            <a:ext cx="10058400" cy="441325"/>
          </a:xfrm>
        </p:spPr>
        <p:txBody>
          <a:bodyPr/>
          <a:lstStyle/>
          <a:p>
            <a:pPr lvl="1"/>
            <a:r>
              <a:rPr lang="de-DE" dirty="0"/>
              <a:t>Timeline </a:t>
            </a:r>
            <a:r>
              <a:rPr lang="de-DE" dirty="0" err="1"/>
              <a:t>plot</a:t>
            </a:r>
            <a:r>
              <a:rPr lang="de-DE" dirty="0"/>
              <a:t>: </a:t>
            </a:r>
            <a:r>
              <a:rPr lang="de-DE" dirty="0" err="1"/>
              <a:t>predictions</a:t>
            </a:r>
            <a:r>
              <a:rPr lang="de-DE" dirty="0"/>
              <a:t> </a:t>
            </a:r>
            <a:r>
              <a:rPr lang="de-DE" dirty="0" err="1"/>
              <a:t>vs</a:t>
            </a:r>
            <a:r>
              <a:rPr lang="de-DE" dirty="0"/>
              <a:t> </a:t>
            </a:r>
            <a:r>
              <a:rPr lang="de-DE" dirty="0" err="1"/>
              <a:t>measured</a:t>
            </a:r>
            <a:r>
              <a:rPr lang="de-DE" dirty="0"/>
              <a:t> </a:t>
            </a:r>
            <a:r>
              <a:rPr lang="de-DE" dirty="0" err="1"/>
              <a:t>values</a:t>
            </a:r>
            <a:endParaRPr lang="de-DE" dirty="0"/>
          </a:p>
        </p:txBody>
      </p:sp>
      <p:pic>
        <p:nvPicPr>
          <p:cNvPr id="3074" name="Picture 2">
            <a:extLst>
              <a:ext uri="{FF2B5EF4-FFF2-40B4-BE49-F238E27FC236}">
                <a16:creationId xmlns:a16="http://schemas.microsoft.com/office/drawing/2014/main" id="{C92A003D-B4FB-40D1-8CDF-039A64E3C8D0}"/>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05108" y="1948748"/>
            <a:ext cx="791527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28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E4042B-D235-42EE-8FC6-539D77176C51}"/>
              </a:ext>
            </a:extLst>
          </p:cNvPr>
          <p:cNvSpPr>
            <a:spLocks noGrp="1"/>
          </p:cNvSpPr>
          <p:nvPr>
            <p:ph type="title"/>
          </p:nvPr>
        </p:nvSpPr>
        <p:spPr/>
        <p:txBody>
          <a:bodyPr/>
          <a:lstStyle/>
          <a:p>
            <a:r>
              <a:rPr lang="en-GB" noProof="0" dirty="0"/>
              <a:t>Factors used for prediction</a:t>
            </a:r>
          </a:p>
        </p:txBody>
      </p:sp>
      <p:sp>
        <p:nvSpPr>
          <p:cNvPr id="3" name="Inhaltsplatzhalter 2">
            <a:extLst>
              <a:ext uri="{FF2B5EF4-FFF2-40B4-BE49-F238E27FC236}">
                <a16:creationId xmlns:a16="http://schemas.microsoft.com/office/drawing/2014/main" id="{E003F295-E04E-479A-8896-27A122E6D004}"/>
              </a:ext>
            </a:extLst>
          </p:cNvPr>
          <p:cNvSpPr>
            <a:spLocks noGrp="1"/>
          </p:cNvSpPr>
          <p:nvPr>
            <p:ph idx="1"/>
          </p:nvPr>
        </p:nvSpPr>
        <p:spPr/>
        <p:txBody>
          <a:bodyPr/>
          <a:lstStyle/>
          <a:p>
            <a:pPr lvl="1"/>
            <a:r>
              <a:rPr lang="en-GB" noProof="0" dirty="0"/>
              <a:t>Weather data:</a:t>
            </a:r>
          </a:p>
          <a:p>
            <a:pPr lvl="2"/>
            <a:r>
              <a:rPr lang="en-GB" noProof="0" dirty="0"/>
              <a:t>Wind: direction and intensity</a:t>
            </a:r>
          </a:p>
          <a:p>
            <a:pPr lvl="2"/>
            <a:r>
              <a:rPr lang="en-GB" noProof="0" dirty="0"/>
              <a:t>Rain: relative humidity, coverage of clouds, amount of rain</a:t>
            </a:r>
          </a:p>
          <a:p>
            <a:pPr lvl="2"/>
            <a:r>
              <a:rPr lang="en-GB" noProof="0" dirty="0"/>
              <a:t>Temperature</a:t>
            </a:r>
          </a:p>
          <a:p>
            <a:pPr lvl="2"/>
            <a:r>
              <a:rPr lang="en-GB" noProof="0" dirty="0"/>
              <a:t>Air pressure</a:t>
            </a:r>
          </a:p>
          <a:p>
            <a:pPr lvl="1"/>
            <a:r>
              <a:rPr lang="en-GB" noProof="0" dirty="0"/>
              <a:t>Traffic influencing factors:</a:t>
            </a:r>
          </a:p>
          <a:p>
            <a:pPr lvl="2"/>
            <a:r>
              <a:rPr lang="en-GB" noProof="0" dirty="0"/>
              <a:t>Day of week</a:t>
            </a:r>
          </a:p>
          <a:p>
            <a:pPr lvl="2"/>
            <a:r>
              <a:rPr lang="en-GB" noProof="0" dirty="0"/>
              <a:t>Holidays and school holidays</a:t>
            </a:r>
          </a:p>
          <a:p>
            <a:pPr lvl="1"/>
            <a:r>
              <a:rPr lang="en-GB" noProof="0" dirty="0"/>
              <a:t>Trends:</a:t>
            </a:r>
          </a:p>
          <a:p>
            <a:pPr lvl="2"/>
            <a:r>
              <a:rPr lang="en-GB" noProof="0" dirty="0"/>
              <a:t>Previous PM10 data</a:t>
            </a:r>
          </a:p>
          <a:p>
            <a:pPr lvl="2"/>
            <a:r>
              <a:rPr lang="en-GB" noProof="0" dirty="0"/>
              <a:t>Previous weather data</a:t>
            </a:r>
            <a:endParaRPr lang="en-GB" dirty="0"/>
          </a:p>
          <a:p>
            <a:pPr lvl="2"/>
            <a:r>
              <a:rPr lang="en-GB" dirty="0"/>
              <a:t>Date</a:t>
            </a:r>
            <a:endParaRPr lang="en-GB" noProof="0" dirty="0"/>
          </a:p>
        </p:txBody>
      </p:sp>
      <p:sp>
        <p:nvSpPr>
          <p:cNvPr id="4" name="Datumsplatzhalter 3">
            <a:extLst>
              <a:ext uri="{FF2B5EF4-FFF2-40B4-BE49-F238E27FC236}">
                <a16:creationId xmlns:a16="http://schemas.microsoft.com/office/drawing/2014/main" id="{F3039695-66C8-404B-B227-6F6C726C361C}"/>
              </a:ext>
            </a:extLst>
          </p:cNvPr>
          <p:cNvSpPr>
            <a:spLocks noGrp="1"/>
          </p:cNvSpPr>
          <p:nvPr>
            <p:ph type="dt" sz="half" idx="10"/>
          </p:nvPr>
        </p:nvSpPr>
        <p:spPr/>
        <p:txBody>
          <a:bodyPr/>
          <a:lstStyle/>
          <a:p>
            <a:pPr rtl="0"/>
            <a:fld id="{F81B424D-5F70-49BF-A995-B8BA287E7BDD}" type="datetime1">
              <a:rPr lang="de-DE" smtClean="0"/>
              <a:t>2022-02-13</a:t>
            </a:fld>
            <a:endParaRPr lang="en-US" dirty="0"/>
          </a:p>
        </p:txBody>
      </p:sp>
    </p:spTree>
    <p:extLst>
      <p:ext uri="{BB962C8B-B14F-4D97-AF65-F5344CB8AC3E}">
        <p14:creationId xmlns:p14="http://schemas.microsoft.com/office/powerpoint/2010/main" val="4233576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E17F1-99FA-4AB3-8554-7A4B3ED4E4B6}"/>
              </a:ext>
            </a:extLst>
          </p:cNvPr>
          <p:cNvSpPr>
            <a:spLocks noGrp="1"/>
          </p:cNvSpPr>
          <p:nvPr>
            <p:ph type="title"/>
          </p:nvPr>
        </p:nvSpPr>
        <p:spPr/>
        <p:txBody>
          <a:bodyPr/>
          <a:lstStyle/>
          <a:p>
            <a:r>
              <a:rPr lang="en-GB" noProof="0" dirty="0"/>
              <a:t>About the data</a:t>
            </a:r>
          </a:p>
        </p:txBody>
      </p:sp>
      <p:sp>
        <p:nvSpPr>
          <p:cNvPr id="3" name="Inhaltsplatzhalter 2">
            <a:extLst>
              <a:ext uri="{FF2B5EF4-FFF2-40B4-BE49-F238E27FC236}">
                <a16:creationId xmlns:a16="http://schemas.microsoft.com/office/drawing/2014/main" id="{7311BE79-0485-499B-B489-30468F93842C}"/>
              </a:ext>
            </a:extLst>
          </p:cNvPr>
          <p:cNvSpPr>
            <a:spLocks noGrp="1"/>
          </p:cNvSpPr>
          <p:nvPr>
            <p:ph idx="1"/>
          </p:nvPr>
        </p:nvSpPr>
        <p:spPr/>
        <p:txBody>
          <a:bodyPr>
            <a:normAutofit/>
          </a:bodyPr>
          <a:lstStyle/>
          <a:p>
            <a:pPr lvl="1"/>
            <a:r>
              <a:rPr lang="en-GB" noProof="0" dirty="0"/>
              <a:t>Air monitoring station: DESH027_Kiel-Bahnhofstr</a:t>
            </a:r>
          </a:p>
          <a:p>
            <a:pPr lvl="1"/>
            <a:r>
              <a:rPr lang="en-GB" noProof="0" dirty="0"/>
              <a:t>Weather station: Kiel </a:t>
            </a:r>
            <a:r>
              <a:rPr lang="en-GB" noProof="0" dirty="0" err="1"/>
              <a:t>Holtenau</a:t>
            </a:r>
            <a:endParaRPr lang="en-GB" noProof="0" dirty="0"/>
          </a:p>
          <a:p>
            <a:pPr lvl="1"/>
            <a:r>
              <a:rPr lang="en-GB" noProof="0" dirty="0"/>
              <a:t>Time frame: </a:t>
            </a:r>
            <a:r>
              <a:rPr lang="en-GB" b="0" i="0" noProof="0" dirty="0">
                <a:effectLst/>
                <a:latin typeface="-apple-system"/>
              </a:rPr>
              <a:t>: 2016-01-01 - 2019-12-31 (pre-corona time)</a:t>
            </a:r>
          </a:p>
          <a:p>
            <a:pPr lvl="2"/>
            <a:r>
              <a:rPr lang="en-GB" noProof="0" dirty="0">
                <a:latin typeface="-apple-system"/>
              </a:rPr>
              <a:t>Measured on hourly basis</a:t>
            </a:r>
            <a:endParaRPr lang="en-GB" noProof="0" dirty="0"/>
          </a:p>
          <a:p>
            <a:pPr lvl="1"/>
            <a:endParaRPr lang="en-GB" noProof="0" dirty="0"/>
          </a:p>
          <a:p>
            <a:pPr lvl="1"/>
            <a:r>
              <a:rPr lang="en-GB" noProof="0" dirty="0"/>
              <a:t>All data available for free online on DWD and </a:t>
            </a:r>
            <a:r>
              <a:rPr lang="en-GB" noProof="0" dirty="0" err="1"/>
              <a:t>Umweltbundesamt</a:t>
            </a:r>
            <a:endParaRPr lang="en-GB" noProof="0" dirty="0"/>
          </a:p>
        </p:txBody>
      </p:sp>
      <p:sp>
        <p:nvSpPr>
          <p:cNvPr id="4" name="Datumsplatzhalter 3">
            <a:extLst>
              <a:ext uri="{FF2B5EF4-FFF2-40B4-BE49-F238E27FC236}">
                <a16:creationId xmlns:a16="http://schemas.microsoft.com/office/drawing/2014/main" id="{11B818EC-B185-4B9F-A2CB-472278F8360B}"/>
              </a:ext>
            </a:extLst>
          </p:cNvPr>
          <p:cNvSpPr>
            <a:spLocks noGrp="1"/>
          </p:cNvSpPr>
          <p:nvPr>
            <p:ph type="dt" sz="half" idx="10"/>
          </p:nvPr>
        </p:nvSpPr>
        <p:spPr/>
        <p:txBody>
          <a:bodyPr/>
          <a:lstStyle/>
          <a:p>
            <a:pPr rtl="0"/>
            <a:fld id="{1148B2DC-564B-49B1-A698-B5D3844C6388}" type="datetime1">
              <a:rPr lang="de-DE" smtClean="0"/>
              <a:t>2022-02-13</a:t>
            </a:fld>
            <a:endParaRPr lang="en-US" dirty="0"/>
          </a:p>
        </p:txBody>
      </p:sp>
    </p:spTree>
    <p:extLst>
      <p:ext uri="{BB962C8B-B14F-4D97-AF65-F5344CB8AC3E}">
        <p14:creationId xmlns:p14="http://schemas.microsoft.com/office/powerpoint/2010/main" val="143171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98778-DE13-4350-9EC3-9EA986E9ED71}"/>
              </a:ext>
            </a:extLst>
          </p:cNvPr>
          <p:cNvSpPr>
            <a:spLocks noGrp="1"/>
          </p:cNvSpPr>
          <p:nvPr>
            <p:ph type="title"/>
          </p:nvPr>
        </p:nvSpPr>
        <p:spPr/>
        <p:txBody>
          <a:bodyPr/>
          <a:lstStyle/>
          <a:p>
            <a:r>
              <a:rPr lang="en-GB" noProof="0" dirty="0"/>
              <a:t>Data Analysis</a:t>
            </a:r>
          </a:p>
        </p:txBody>
      </p:sp>
      <p:sp>
        <p:nvSpPr>
          <p:cNvPr id="4" name="Datumsplatzhalter 3">
            <a:extLst>
              <a:ext uri="{FF2B5EF4-FFF2-40B4-BE49-F238E27FC236}">
                <a16:creationId xmlns:a16="http://schemas.microsoft.com/office/drawing/2014/main" id="{96031CAD-AC45-4B0E-925C-B6979291BE12}"/>
              </a:ext>
            </a:extLst>
          </p:cNvPr>
          <p:cNvSpPr>
            <a:spLocks noGrp="1"/>
          </p:cNvSpPr>
          <p:nvPr>
            <p:ph type="dt" sz="half" idx="10"/>
          </p:nvPr>
        </p:nvSpPr>
        <p:spPr/>
        <p:txBody>
          <a:bodyPr/>
          <a:lstStyle/>
          <a:p>
            <a:pPr rtl="0"/>
            <a:fld id="{983D7DD8-44E6-491B-B670-62E22380A35F}" type="datetime1">
              <a:rPr lang="de-DE" smtClean="0"/>
              <a:t>2022-02-13</a:t>
            </a:fld>
            <a:endParaRPr lang="en-US" dirty="0"/>
          </a:p>
        </p:txBody>
      </p:sp>
      <p:sp>
        <p:nvSpPr>
          <p:cNvPr id="3" name="Inhaltsplatzhalter 2">
            <a:extLst>
              <a:ext uri="{FF2B5EF4-FFF2-40B4-BE49-F238E27FC236}">
                <a16:creationId xmlns:a16="http://schemas.microsoft.com/office/drawing/2014/main" id="{304579CD-52E2-477B-8B88-A3A452F14D2A}"/>
              </a:ext>
            </a:extLst>
          </p:cNvPr>
          <p:cNvSpPr>
            <a:spLocks noGrp="1"/>
          </p:cNvSpPr>
          <p:nvPr>
            <p:ph idx="1"/>
          </p:nvPr>
        </p:nvSpPr>
        <p:spPr/>
        <p:txBody>
          <a:bodyPr/>
          <a:lstStyle/>
          <a:p>
            <a:pPr marL="201168" lvl="1" indent="0">
              <a:buNone/>
            </a:pPr>
            <a:r>
              <a:rPr lang="en-GB" dirty="0"/>
              <a:t>The following section will give a small overview of the data. </a:t>
            </a:r>
            <a:br>
              <a:rPr lang="en-GB" dirty="0"/>
            </a:br>
            <a:r>
              <a:rPr lang="en-GB" dirty="0"/>
              <a:t>Different kinds of plots are used to describe certain features of the dataset and to get an idea which factors might influence the PM10 value.</a:t>
            </a:r>
          </a:p>
          <a:p>
            <a:pPr marL="201168" lvl="1" indent="0">
              <a:buNone/>
            </a:pPr>
            <a:endParaRPr lang="en-GB" dirty="0"/>
          </a:p>
          <a:p>
            <a:pPr marL="201168" lvl="1" indent="0">
              <a:buNone/>
            </a:pPr>
            <a:r>
              <a:rPr lang="en-GB" dirty="0"/>
              <a:t>The first plots show the maximal and the minimal PM10 values per day over time. A seasonal trend can be seen: in general the PM10 values are lower in </a:t>
            </a:r>
            <a:r>
              <a:rPr lang="en-GB" dirty="0" err="1"/>
              <a:t>sommer</a:t>
            </a:r>
            <a:r>
              <a:rPr lang="en-GB" dirty="0"/>
              <a:t> time and high in the beginning of a year.</a:t>
            </a:r>
          </a:p>
          <a:p>
            <a:pPr marL="201168" lvl="1" indent="0">
              <a:buNone/>
            </a:pPr>
            <a:endParaRPr lang="en-GB" dirty="0"/>
          </a:p>
          <a:p>
            <a:pPr marL="201168" lvl="1" indent="0">
              <a:buNone/>
            </a:pPr>
            <a:r>
              <a:rPr lang="en-GB" dirty="0"/>
              <a:t>Since it can be assumed that the wind force might be negatively correlated with the PM10 values. The more windy it is the faster the air gets exchanged and therefore the PM10 value decreases. This can be slightly seen when plotting maximal/minimal PM10 values over time against maximal/minimal wind force over time.</a:t>
            </a:r>
          </a:p>
        </p:txBody>
      </p:sp>
    </p:spTree>
    <p:extLst>
      <p:ext uri="{BB962C8B-B14F-4D97-AF65-F5344CB8AC3E}">
        <p14:creationId xmlns:p14="http://schemas.microsoft.com/office/powerpoint/2010/main" val="336219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7EAD6F88-E800-4DA6-B40C-2AA19011EC60}"/>
              </a:ext>
            </a:extLst>
          </p:cNvPr>
          <p:cNvSpPr>
            <a:spLocks noGrp="1"/>
          </p:cNvSpPr>
          <p:nvPr>
            <p:ph type="dt" sz="half" idx="10"/>
          </p:nvPr>
        </p:nvSpPr>
        <p:spPr/>
        <p:txBody>
          <a:bodyPr/>
          <a:lstStyle/>
          <a:p>
            <a:pPr rtl="0"/>
            <a:fld id="{F9BD0E73-7309-4CB7-94E2-2E2ED5ABD08B}" type="datetime1">
              <a:rPr lang="de-DE" smtClean="0"/>
              <a:t>2022-02-13</a:t>
            </a:fld>
            <a:endParaRPr lang="en-US" dirty="0"/>
          </a:p>
        </p:txBody>
      </p:sp>
      <p:pic>
        <p:nvPicPr>
          <p:cNvPr id="5" name="Picture 4">
            <a:extLst>
              <a:ext uri="{FF2B5EF4-FFF2-40B4-BE49-F238E27FC236}">
                <a16:creationId xmlns:a16="http://schemas.microsoft.com/office/drawing/2014/main" id="{17FCB140-CA29-4A54-94FC-0A746488CE9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13688" y="949773"/>
            <a:ext cx="7889572" cy="4166298"/>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A5E902C0-9A86-4C52-BC0F-3FB742B27A45}"/>
              </a:ext>
            </a:extLst>
          </p:cNvPr>
          <p:cNvSpPr txBox="1"/>
          <p:nvPr/>
        </p:nvSpPr>
        <p:spPr>
          <a:xfrm>
            <a:off x="4029793" y="5295884"/>
            <a:ext cx="5040688" cy="369332"/>
          </a:xfrm>
          <a:prstGeom prst="rect">
            <a:avLst/>
          </a:prstGeom>
          <a:noFill/>
        </p:spPr>
        <p:txBody>
          <a:bodyPr wrap="square" rtlCol="0">
            <a:spAutoFit/>
          </a:bodyPr>
          <a:lstStyle/>
          <a:p>
            <a:r>
              <a:rPr lang="en-GB" dirty="0"/>
              <a:t>maximal PM10  values per day over time</a:t>
            </a:r>
          </a:p>
        </p:txBody>
      </p:sp>
    </p:spTree>
    <p:extLst>
      <p:ext uri="{BB962C8B-B14F-4D97-AF65-F5344CB8AC3E}">
        <p14:creationId xmlns:p14="http://schemas.microsoft.com/office/powerpoint/2010/main" val="396548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1D7DDC24-8AC4-4842-B0FF-66A8C8B521A8}"/>
              </a:ext>
            </a:extLst>
          </p:cNvPr>
          <p:cNvSpPr>
            <a:spLocks noGrp="1"/>
          </p:cNvSpPr>
          <p:nvPr>
            <p:ph type="dt" sz="half" idx="10"/>
          </p:nvPr>
        </p:nvSpPr>
        <p:spPr/>
        <p:txBody>
          <a:bodyPr/>
          <a:lstStyle/>
          <a:p>
            <a:pPr rtl="0"/>
            <a:fld id="{8FEFD172-376C-4DC4-8268-601959A3CFDB}" type="datetime1">
              <a:rPr lang="de-DE" smtClean="0"/>
              <a:t>2022-02-13</a:t>
            </a:fld>
            <a:endParaRPr lang="en-US" dirty="0"/>
          </a:p>
        </p:txBody>
      </p:sp>
      <p:pic>
        <p:nvPicPr>
          <p:cNvPr id="5122" name="Picture 2">
            <a:extLst>
              <a:ext uri="{FF2B5EF4-FFF2-40B4-BE49-F238E27FC236}">
                <a16:creationId xmlns:a16="http://schemas.microsoft.com/office/drawing/2014/main" id="{83F66D53-3E04-418E-A44F-D6829B53A8F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63957" y="901237"/>
            <a:ext cx="7972425" cy="4210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258C1FAB-5CA4-4B56-B501-BFAF84AF3241}"/>
              </a:ext>
            </a:extLst>
          </p:cNvPr>
          <p:cNvSpPr txBox="1"/>
          <p:nvPr/>
        </p:nvSpPr>
        <p:spPr>
          <a:xfrm>
            <a:off x="3914919" y="5362336"/>
            <a:ext cx="4516860" cy="369332"/>
          </a:xfrm>
          <a:prstGeom prst="rect">
            <a:avLst/>
          </a:prstGeom>
          <a:noFill/>
        </p:spPr>
        <p:txBody>
          <a:bodyPr wrap="square" rtlCol="0">
            <a:spAutoFit/>
          </a:bodyPr>
          <a:lstStyle/>
          <a:p>
            <a:r>
              <a:rPr lang="en-GB" dirty="0"/>
              <a:t>minimal PM10 values per day over time</a:t>
            </a:r>
          </a:p>
        </p:txBody>
      </p:sp>
    </p:spTree>
    <p:extLst>
      <p:ext uri="{BB962C8B-B14F-4D97-AF65-F5344CB8AC3E}">
        <p14:creationId xmlns:p14="http://schemas.microsoft.com/office/powerpoint/2010/main" val="334837737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{529296FC-F275-4765-B7A4-F723B6D469E5}tf56160789_win32</Template>
  <TotalTime>0</TotalTime>
  <Words>1146</Words>
  <Application>Microsoft Office PowerPoint</Application>
  <PresentationFormat>Breitbild</PresentationFormat>
  <Paragraphs>205</Paragraphs>
  <Slides>24</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24</vt:i4>
      </vt:variant>
    </vt:vector>
  </HeadingPairs>
  <TitlesOfParts>
    <vt:vector size="31" baseType="lpstr">
      <vt:lpstr>-apple-system</vt:lpstr>
      <vt:lpstr>Arial</vt:lpstr>
      <vt:lpstr>Bookman Old Style</vt:lpstr>
      <vt:lpstr>Calibri</vt:lpstr>
      <vt:lpstr>Cambria Math</vt:lpstr>
      <vt:lpstr>Franklin Gothic Book</vt:lpstr>
      <vt:lpstr>1_RetrospectVTI</vt:lpstr>
      <vt:lpstr>Particulate Matter Pollution (PM10) prediction</vt:lpstr>
      <vt:lpstr>Introduction and motivation</vt:lpstr>
      <vt:lpstr>Assessment Criteria</vt:lpstr>
      <vt:lpstr>PowerPoint-Präsentation</vt:lpstr>
      <vt:lpstr>Factors used for prediction</vt:lpstr>
      <vt:lpstr>About the data</vt:lpstr>
      <vt:lpstr>Data Analysis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Missing data</vt:lpstr>
      <vt:lpstr>PowerPoint-Präsentation</vt:lpstr>
      <vt:lpstr>Data preparation</vt:lpstr>
      <vt:lpstr>Next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Particulate Matter Pollution (PM10) prediction</dc:title>
  <dc:creator>Anke Schürmann</dc:creator>
  <cp:lastModifiedBy>Anke Schürmann</cp:lastModifiedBy>
  <cp:revision>5</cp:revision>
  <dcterms:created xsi:type="dcterms:W3CDTF">2022-01-20T13:27:36Z</dcterms:created>
  <dcterms:modified xsi:type="dcterms:W3CDTF">2022-02-14T12:58:17Z</dcterms:modified>
</cp:coreProperties>
</file>