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91" r:id="rId2"/>
    <p:sldId id="293" r:id="rId3"/>
    <p:sldId id="284" r:id="rId4"/>
    <p:sldId id="275" r:id="rId5"/>
    <p:sldId id="290" r:id="rId6"/>
    <p:sldId id="261" r:id="rId7"/>
    <p:sldId id="262" r:id="rId8"/>
    <p:sldId id="266" r:id="rId9"/>
    <p:sldId id="269" r:id="rId10"/>
    <p:sldId id="267" r:id="rId11"/>
    <p:sldId id="263" r:id="rId12"/>
    <p:sldId id="282" r:id="rId13"/>
    <p:sldId id="286" r:id="rId14"/>
    <p:sldId id="279" r:id="rId15"/>
    <p:sldId id="280" r:id="rId16"/>
    <p:sldId id="283" r:id="rId17"/>
    <p:sldId id="277" r:id="rId18"/>
  </p:sldIdLst>
  <p:sldSz cx="210312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49"/>
    <p:restoredTop sz="94694"/>
  </p:normalViewPr>
  <p:slideViewPr>
    <p:cSldViewPr snapToGrid="0" snapToObjects="1">
      <p:cViewPr>
        <p:scale>
          <a:sx n="100" d="100"/>
          <a:sy n="100" d="100"/>
        </p:scale>
        <p:origin x="-1888" y="-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8900" y="2095078"/>
            <a:ext cx="15773400" cy="4456853"/>
          </a:xfrm>
        </p:spPr>
        <p:txBody>
          <a:bodyPr anchor="b"/>
          <a:lstStyle>
            <a:lvl1pPr algn="ctr">
              <a:defRPr sz="103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8900" y="6723804"/>
            <a:ext cx="15773400" cy="3090756"/>
          </a:xfrm>
        </p:spPr>
        <p:txBody>
          <a:bodyPr/>
          <a:lstStyle>
            <a:lvl1pPr marL="0" indent="0" algn="ctr">
              <a:buNone/>
              <a:defRPr sz="4140"/>
            </a:lvl1pPr>
            <a:lvl2pPr marL="788670" indent="0" algn="ctr">
              <a:buNone/>
              <a:defRPr sz="3450"/>
            </a:lvl2pPr>
            <a:lvl3pPr marL="1577340" indent="0" algn="ctr">
              <a:buNone/>
              <a:defRPr sz="3105"/>
            </a:lvl3pPr>
            <a:lvl4pPr marL="2366010" indent="0" algn="ctr">
              <a:buNone/>
              <a:defRPr sz="2760"/>
            </a:lvl4pPr>
            <a:lvl5pPr marL="3154680" indent="0" algn="ctr">
              <a:buNone/>
              <a:defRPr sz="2760"/>
            </a:lvl5pPr>
            <a:lvl6pPr marL="3943350" indent="0" algn="ctr">
              <a:buNone/>
              <a:defRPr sz="2760"/>
            </a:lvl6pPr>
            <a:lvl7pPr marL="4732020" indent="0" algn="ctr">
              <a:buNone/>
              <a:defRPr sz="2760"/>
            </a:lvl7pPr>
            <a:lvl8pPr marL="5520690" indent="0" algn="ctr">
              <a:buNone/>
              <a:defRPr sz="2760"/>
            </a:lvl8pPr>
            <a:lvl9pPr marL="6309360" indent="0" algn="ctr">
              <a:buNone/>
              <a:defRPr sz="2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9C78-18F2-3047-BB1B-5721F2CA4AAE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BEE1-EBBF-C041-980C-6390E6C7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1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9C78-18F2-3047-BB1B-5721F2CA4AAE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BEE1-EBBF-C041-980C-6390E6C7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9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050452" y="681567"/>
            <a:ext cx="4534853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5895" y="681567"/>
            <a:ext cx="13341668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9C78-18F2-3047-BB1B-5721F2CA4AAE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BEE1-EBBF-C041-980C-6390E6C7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2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9C78-18F2-3047-BB1B-5721F2CA4AAE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BEE1-EBBF-C041-980C-6390E6C7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5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941" y="3191512"/>
            <a:ext cx="18139410" cy="5325109"/>
          </a:xfrm>
        </p:spPr>
        <p:txBody>
          <a:bodyPr anchor="b"/>
          <a:lstStyle>
            <a:lvl1pPr>
              <a:defRPr sz="103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941" y="8566999"/>
            <a:ext cx="18139410" cy="2800349"/>
          </a:xfrm>
        </p:spPr>
        <p:txBody>
          <a:bodyPr/>
          <a:lstStyle>
            <a:lvl1pPr marL="0" indent="0">
              <a:buNone/>
              <a:defRPr sz="4140">
                <a:solidFill>
                  <a:schemeClr val="tx1">
                    <a:tint val="75000"/>
                  </a:schemeClr>
                </a:solidFill>
              </a:defRPr>
            </a:lvl1pPr>
            <a:lvl2pPr marL="788670" indent="0">
              <a:buNone/>
              <a:defRPr sz="3450">
                <a:solidFill>
                  <a:schemeClr val="tx1">
                    <a:tint val="75000"/>
                  </a:schemeClr>
                </a:solidFill>
              </a:defRPr>
            </a:lvl2pPr>
            <a:lvl3pPr marL="1577340" indent="0">
              <a:buNone/>
              <a:defRPr sz="3105">
                <a:solidFill>
                  <a:schemeClr val="tx1">
                    <a:tint val="75000"/>
                  </a:schemeClr>
                </a:solidFill>
              </a:defRPr>
            </a:lvl3pPr>
            <a:lvl4pPr marL="236601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4pPr>
            <a:lvl5pPr marL="315468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5pPr>
            <a:lvl6pPr marL="394335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6pPr>
            <a:lvl7pPr marL="473202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7pPr>
            <a:lvl8pPr marL="552069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8pPr>
            <a:lvl9pPr marL="630936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9C78-18F2-3047-BB1B-5721F2CA4AAE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BEE1-EBBF-C041-980C-6390E6C7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2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5895" y="3407833"/>
            <a:ext cx="893826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47045" y="3407833"/>
            <a:ext cx="893826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9C78-18F2-3047-BB1B-5721F2CA4AAE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BEE1-EBBF-C041-980C-6390E6C7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6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4" y="681568"/>
            <a:ext cx="1813941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8635" y="3138171"/>
            <a:ext cx="8897183" cy="1537969"/>
          </a:xfrm>
        </p:spPr>
        <p:txBody>
          <a:bodyPr anchor="b"/>
          <a:lstStyle>
            <a:lvl1pPr marL="0" indent="0">
              <a:buNone/>
              <a:defRPr sz="4140" b="1"/>
            </a:lvl1pPr>
            <a:lvl2pPr marL="788670" indent="0">
              <a:buNone/>
              <a:defRPr sz="3450" b="1"/>
            </a:lvl2pPr>
            <a:lvl3pPr marL="1577340" indent="0">
              <a:buNone/>
              <a:defRPr sz="3105" b="1"/>
            </a:lvl3pPr>
            <a:lvl4pPr marL="2366010" indent="0">
              <a:buNone/>
              <a:defRPr sz="2760" b="1"/>
            </a:lvl4pPr>
            <a:lvl5pPr marL="3154680" indent="0">
              <a:buNone/>
              <a:defRPr sz="2760" b="1"/>
            </a:lvl5pPr>
            <a:lvl6pPr marL="3943350" indent="0">
              <a:buNone/>
              <a:defRPr sz="2760" b="1"/>
            </a:lvl6pPr>
            <a:lvl7pPr marL="4732020" indent="0">
              <a:buNone/>
              <a:defRPr sz="2760" b="1"/>
            </a:lvl7pPr>
            <a:lvl8pPr marL="5520690" indent="0">
              <a:buNone/>
              <a:defRPr sz="2760" b="1"/>
            </a:lvl8pPr>
            <a:lvl9pPr marL="6309360" indent="0">
              <a:buNone/>
              <a:defRPr sz="2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8635" y="4676140"/>
            <a:ext cx="8897183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47045" y="3138171"/>
            <a:ext cx="8940999" cy="1537969"/>
          </a:xfrm>
        </p:spPr>
        <p:txBody>
          <a:bodyPr anchor="b"/>
          <a:lstStyle>
            <a:lvl1pPr marL="0" indent="0">
              <a:buNone/>
              <a:defRPr sz="4140" b="1"/>
            </a:lvl1pPr>
            <a:lvl2pPr marL="788670" indent="0">
              <a:buNone/>
              <a:defRPr sz="3450" b="1"/>
            </a:lvl2pPr>
            <a:lvl3pPr marL="1577340" indent="0">
              <a:buNone/>
              <a:defRPr sz="3105" b="1"/>
            </a:lvl3pPr>
            <a:lvl4pPr marL="2366010" indent="0">
              <a:buNone/>
              <a:defRPr sz="2760" b="1"/>
            </a:lvl4pPr>
            <a:lvl5pPr marL="3154680" indent="0">
              <a:buNone/>
              <a:defRPr sz="2760" b="1"/>
            </a:lvl5pPr>
            <a:lvl6pPr marL="3943350" indent="0">
              <a:buNone/>
              <a:defRPr sz="2760" b="1"/>
            </a:lvl6pPr>
            <a:lvl7pPr marL="4732020" indent="0">
              <a:buNone/>
              <a:defRPr sz="2760" b="1"/>
            </a:lvl7pPr>
            <a:lvl8pPr marL="5520690" indent="0">
              <a:buNone/>
              <a:defRPr sz="2760" b="1"/>
            </a:lvl8pPr>
            <a:lvl9pPr marL="6309360" indent="0">
              <a:buNone/>
              <a:defRPr sz="2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47045" y="4676140"/>
            <a:ext cx="8940999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9C78-18F2-3047-BB1B-5721F2CA4AAE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BEE1-EBBF-C041-980C-6390E6C7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1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9C78-18F2-3047-BB1B-5721F2CA4AAE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BEE1-EBBF-C041-980C-6390E6C7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9C78-18F2-3047-BB1B-5721F2CA4AAE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BEE1-EBBF-C041-980C-6390E6C7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4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5" y="853440"/>
            <a:ext cx="6783109" cy="2987040"/>
          </a:xfrm>
        </p:spPr>
        <p:txBody>
          <a:bodyPr anchor="b"/>
          <a:lstStyle>
            <a:lvl1pPr>
              <a:defRPr sz="5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999" y="1843194"/>
            <a:ext cx="10647045" cy="9097433"/>
          </a:xfrm>
        </p:spPr>
        <p:txBody>
          <a:bodyPr/>
          <a:lstStyle>
            <a:lvl1pPr>
              <a:defRPr sz="5520"/>
            </a:lvl1pPr>
            <a:lvl2pPr>
              <a:defRPr sz="4830"/>
            </a:lvl2pPr>
            <a:lvl3pPr>
              <a:defRPr sz="4140"/>
            </a:lvl3pPr>
            <a:lvl4pPr>
              <a:defRPr sz="3450"/>
            </a:lvl4pPr>
            <a:lvl5pPr>
              <a:defRPr sz="3450"/>
            </a:lvl5pPr>
            <a:lvl6pPr>
              <a:defRPr sz="3450"/>
            </a:lvl6pPr>
            <a:lvl7pPr>
              <a:defRPr sz="3450"/>
            </a:lvl7pPr>
            <a:lvl8pPr>
              <a:defRPr sz="3450"/>
            </a:lvl8pPr>
            <a:lvl9pPr>
              <a:defRPr sz="34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8635" y="3840480"/>
            <a:ext cx="6783109" cy="7114964"/>
          </a:xfrm>
        </p:spPr>
        <p:txBody>
          <a:bodyPr/>
          <a:lstStyle>
            <a:lvl1pPr marL="0" indent="0">
              <a:buNone/>
              <a:defRPr sz="2760"/>
            </a:lvl1pPr>
            <a:lvl2pPr marL="788670" indent="0">
              <a:buNone/>
              <a:defRPr sz="2415"/>
            </a:lvl2pPr>
            <a:lvl3pPr marL="1577340" indent="0">
              <a:buNone/>
              <a:defRPr sz="2070"/>
            </a:lvl3pPr>
            <a:lvl4pPr marL="2366010" indent="0">
              <a:buNone/>
              <a:defRPr sz="1725"/>
            </a:lvl4pPr>
            <a:lvl5pPr marL="3154680" indent="0">
              <a:buNone/>
              <a:defRPr sz="1725"/>
            </a:lvl5pPr>
            <a:lvl6pPr marL="3943350" indent="0">
              <a:buNone/>
              <a:defRPr sz="1725"/>
            </a:lvl6pPr>
            <a:lvl7pPr marL="4732020" indent="0">
              <a:buNone/>
              <a:defRPr sz="1725"/>
            </a:lvl7pPr>
            <a:lvl8pPr marL="5520690" indent="0">
              <a:buNone/>
              <a:defRPr sz="1725"/>
            </a:lvl8pPr>
            <a:lvl9pPr marL="6309360" indent="0">
              <a:buNone/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9C78-18F2-3047-BB1B-5721F2CA4AAE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BEE1-EBBF-C041-980C-6390E6C7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9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5" y="853440"/>
            <a:ext cx="6783109" cy="2987040"/>
          </a:xfrm>
        </p:spPr>
        <p:txBody>
          <a:bodyPr anchor="b"/>
          <a:lstStyle>
            <a:lvl1pPr>
              <a:defRPr sz="5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40999" y="1843194"/>
            <a:ext cx="10647045" cy="9097433"/>
          </a:xfrm>
        </p:spPr>
        <p:txBody>
          <a:bodyPr anchor="t"/>
          <a:lstStyle>
            <a:lvl1pPr marL="0" indent="0">
              <a:buNone/>
              <a:defRPr sz="5520"/>
            </a:lvl1pPr>
            <a:lvl2pPr marL="788670" indent="0">
              <a:buNone/>
              <a:defRPr sz="4830"/>
            </a:lvl2pPr>
            <a:lvl3pPr marL="1577340" indent="0">
              <a:buNone/>
              <a:defRPr sz="4140"/>
            </a:lvl3pPr>
            <a:lvl4pPr marL="2366010" indent="0">
              <a:buNone/>
              <a:defRPr sz="3450"/>
            </a:lvl4pPr>
            <a:lvl5pPr marL="3154680" indent="0">
              <a:buNone/>
              <a:defRPr sz="3450"/>
            </a:lvl5pPr>
            <a:lvl6pPr marL="3943350" indent="0">
              <a:buNone/>
              <a:defRPr sz="3450"/>
            </a:lvl6pPr>
            <a:lvl7pPr marL="4732020" indent="0">
              <a:buNone/>
              <a:defRPr sz="3450"/>
            </a:lvl7pPr>
            <a:lvl8pPr marL="5520690" indent="0">
              <a:buNone/>
              <a:defRPr sz="3450"/>
            </a:lvl8pPr>
            <a:lvl9pPr marL="6309360" indent="0">
              <a:buNone/>
              <a:defRPr sz="34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8635" y="3840480"/>
            <a:ext cx="6783109" cy="7114964"/>
          </a:xfrm>
        </p:spPr>
        <p:txBody>
          <a:bodyPr/>
          <a:lstStyle>
            <a:lvl1pPr marL="0" indent="0">
              <a:buNone/>
              <a:defRPr sz="2760"/>
            </a:lvl1pPr>
            <a:lvl2pPr marL="788670" indent="0">
              <a:buNone/>
              <a:defRPr sz="2415"/>
            </a:lvl2pPr>
            <a:lvl3pPr marL="1577340" indent="0">
              <a:buNone/>
              <a:defRPr sz="2070"/>
            </a:lvl3pPr>
            <a:lvl4pPr marL="2366010" indent="0">
              <a:buNone/>
              <a:defRPr sz="1725"/>
            </a:lvl4pPr>
            <a:lvl5pPr marL="3154680" indent="0">
              <a:buNone/>
              <a:defRPr sz="1725"/>
            </a:lvl5pPr>
            <a:lvl6pPr marL="3943350" indent="0">
              <a:buNone/>
              <a:defRPr sz="1725"/>
            </a:lvl6pPr>
            <a:lvl7pPr marL="4732020" indent="0">
              <a:buNone/>
              <a:defRPr sz="1725"/>
            </a:lvl7pPr>
            <a:lvl8pPr marL="5520690" indent="0">
              <a:buNone/>
              <a:defRPr sz="1725"/>
            </a:lvl8pPr>
            <a:lvl9pPr marL="6309360" indent="0">
              <a:buNone/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9C78-18F2-3047-BB1B-5721F2CA4AAE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BEE1-EBBF-C041-980C-6390E6C7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0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5895" y="681568"/>
            <a:ext cx="1813941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5895" y="3407833"/>
            <a:ext cx="1813941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5895" y="11865187"/>
            <a:ext cx="47320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D9C78-18F2-3047-BB1B-5721F2CA4AAE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66585" y="11865187"/>
            <a:ext cx="709803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53285" y="11865187"/>
            <a:ext cx="47320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8BEE1-EBBF-C041-980C-6390E6C7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5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77340" rtl="0" eaLnBrk="1" latinLnBrk="0" hangingPunct="1">
        <a:lnSpc>
          <a:spcPct val="90000"/>
        </a:lnSpc>
        <a:spcBef>
          <a:spcPct val="0"/>
        </a:spcBef>
        <a:buNone/>
        <a:defRPr sz="7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335" indent="-394335" algn="l" defTabSz="1577340" rtl="0" eaLnBrk="1" latinLnBrk="0" hangingPunct="1">
        <a:lnSpc>
          <a:spcPct val="90000"/>
        </a:lnSpc>
        <a:spcBef>
          <a:spcPts val="1725"/>
        </a:spcBef>
        <a:buFont typeface="Arial" panose="020B0604020202020204" pitchFamily="34" charset="0"/>
        <a:buChar char="•"/>
        <a:defRPr sz="4830" kern="1200">
          <a:solidFill>
            <a:schemeClr val="tx1"/>
          </a:solidFill>
          <a:latin typeface="+mn-lt"/>
          <a:ea typeface="+mn-ea"/>
          <a:cs typeface="+mn-cs"/>
        </a:defRPr>
      </a:lvl1pPr>
      <a:lvl2pPr marL="118300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4140" kern="1200">
          <a:solidFill>
            <a:schemeClr val="tx1"/>
          </a:solidFill>
          <a:latin typeface="+mn-lt"/>
          <a:ea typeface="+mn-ea"/>
          <a:cs typeface="+mn-cs"/>
        </a:defRPr>
      </a:lvl2pPr>
      <a:lvl3pPr marL="197167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450" kern="1200">
          <a:solidFill>
            <a:schemeClr val="tx1"/>
          </a:solidFill>
          <a:latin typeface="+mn-lt"/>
          <a:ea typeface="+mn-ea"/>
          <a:cs typeface="+mn-cs"/>
        </a:defRPr>
      </a:lvl3pPr>
      <a:lvl4pPr marL="276034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4pPr>
      <a:lvl5pPr marL="354901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5pPr>
      <a:lvl6pPr marL="433768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6pPr>
      <a:lvl7pPr marL="512635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7pPr>
      <a:lvl8pPr marL="591502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8pPr>
      <a:lvl9pPr marL="670369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1pPr>
      <a:lvl2pPr marL="78867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2pPr>
      <a:lvl3pPr marL="157734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3pPr>
      <a:lvl4pPr marL="236601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4pPr>
      <a:lvl5pPr marL="315468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5pPr>
      <a:lvl6pPr marL="394335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6pPr>
      <a:lvl7pPr marL="473202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7pPr>
      <a:lvl8pPr marL="552069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8pPr>
      <a:lvl9pPr marL="630936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BF19078A-9205-0C40-9942-B8E81E302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096" y="7636972"/>
            <a:ext cx="1457929" cy="1636326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01731E7-BB0F-A54B-92AF-A6D0DB144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611" y="7652939"/>
            <a:ext cx="1473041" cy="1708300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7F63655-5A38-BD4B-93C1-E93726AE0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8940" y="5582961"/>
            <a:ext cx="1457268" cy="1690008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0CA50F2-6284-AD49-8D26-E92133277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2821" y="5564669"/>
            <a:ext cx="1473709" cy="170830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BD705F32-944B-2B41-A47D-D1AA6CF7D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7096" y="5564669"/>
            <a:ext cx="1457929" cy="1690008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E8DC8EC7-058B-9E49-BBCA-75E095097A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6394" y="3217213"/>
            <a:ext cx="1864747" cy="2152151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D9D30BFE-9DDA-054C-9BBA-FBE0D5643A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78275" y="7636971"/>
            <a:ext cx="1457929" cy="1690773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3CB305D-831C-A74B-99B8-DE1F023234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08615" y="5625667"/>
            <a:ext cx="1473041" cy="1708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B185735-FFC3-5A48-8670-61B2CEB17289}"/>
              </a:ext>
            </a:extLst>
          </p:cNvPr>
          <p:cNvSpPr txBox="1"/>
          <p:nvPr/>
        </p:nvSpPr>
        <p:spPr>
          <a:xfrm>
            <a:off x="5275484" y="7272969"/>
            <a:ext cx="1331198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Splitting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3EB654-C0E9-1D48-A7E8-417D392C7FB9}"/>
              </a:ext>
            </a:extLst>
          </p:cNvPr>
          <p:cNvSpPr txBox="1"/>
          <p:nvPr/>
        </p:nvSpPr>
        <p:spPr>
          <a:xfrm>
            <a:off x="7413379" y="7254678"/>
            <a:ext cx="1391856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Preprocessing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2C22F1-A1D6-DF46-80F1-E50C8AC1EB83}"/>
              </a:ext>
            </a:extLst>
          </p:cNvPr>
          <p:cNvSpPr txBox="1"/>
          <p:nvPr/>
        </p:nvSpPr>
        <p:spPr>
          <a:xfrm>
            <a:off x="9302693" y="7293192"/>
            <a:ext cx="1969835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Model specifications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DE272-9064-0645-A874-8F28CC59FD39}"/>
              </a:ext>
            </a:extLst>
          </p:cNvPr>
          <p:cNvSpPr txBox="1"/>
          <p:nvPr/>
        </p:nvSpPr>
        <p:spPr>
          <a:xfrm>
            <a:off x="11503020" y="7296616"/>
            <a:ext cx="1914627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Model performance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B25CFC-A42B-C943-89E5-39FFF3510677}"/>
              </a:ext>
            </a:extLst>
          </p:cNvPr>
          <p:cNvSpPr txBox="1"/>
          <p:nvPr/>
        </p:nvSpPr>
        <p:spPr>
          <a:xfrm>
            <a:off x="5055493" y="9329503"/>
            <a:ext cx="2037468" cy="60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View models and metrics in a tidy way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D7B76E-6A58-5442-BDA9-D07A6D545F79}"/>
              </a:ext>
            </a:extLst>
          </p:cNvPr>
          <p:cNvSpPr txBox="1"/>
          <p:nvPr/>
        </p:nvSpPr>
        <p:spPr>
          <a:xfrm>
            <a:off x="7297557" y="9352747"/>
            <a:ext cx="1868781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Make  modeling</a:t>
            </a:r>
          </a:p>
          <a:p>
            <a:pPr algn="ctr"/>
            <a:r>
              <a:rPr lang="en-US" sz="1663"/>
              <a:t>workflow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DED0CE-7946-644B-99BD-A9F3C9E56596}"/>
              </a:ext>
            </a:extLst>
          </p:cNvPr>
          <p:cNvSpPr txBox="1"/>
          <p:nvPr/>
        </p:nvSpPr>
        <p:spPr>
          <a:xfrm>
            <a:off x="9113884" y="9342169"/>
            <a:ext cx="2207562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 dirty="0"/>
              <a:t>Tune hyperparameters and get performance metrics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16004C-CE88-6644-A4A5-AA9D0FA804E9}"/>
              </a:ext>
            </a:extLst>
          </p:cNvPr>
          <p:cNvSpPr txBox="1"/>
          <p:nvPr/>
        </p:nvSpPr>
        <p:spPr>
          <a:xfrm>
            <a:off x="11321446" y="9375665"/>
            <a:ext cx="2140522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 dirty="0"/>
              <a:t>Tune hyperparameters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6ED5FB-06F4-6745-BDFD-E8198623B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556" y="7644446"/>
            <a:ext cx="1473711" cy="170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771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775B3F-A092-8D49-A294-2EF0D697B6E5}"/>
              </a:ext>
            </a:extLst>
          </p:cNvPr>
          <p:cNvSpPr/>
          <p:nvPr/>
        </p:nvSpPr>
        <p:spPr>
          <a:xfrm>
            <a:off x="8843270" y="4157861"/>
            <a:ext cx="107507" cy="396096"/>
          </a:xfrm>
          <a:prstGeom prst="roundRect">
            <a:avLst/>
          </a:prstGeom>
          <a:solidFill>
            <a:srgbClr val="F2AC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AB19A5-506D-134D-A276-9BF5C54C6289}"/>
              </a:ext>
            </a:extLst>
          </p:cNvPr>
          <p:cNvSpPr/>
          <p:nvPr/>
        </p:nvSpPr>
        <p:spPr>
          <a:xfrm>
            <a:off x="5278004" y="3835790"/>
            <a:ext cx="6802815" cy="5531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7AC2526-AFEA-6549-9EE4-01DCFA730998}"/>
              </a:ext>
            </a:extLst>
          </p:cNvPr>
          <p:cNvSpPr/>
          <p:nvPr/>
        </p:nvSpPr>
        <p:spPr>
          <a:xfrm>
            <a:off x="6452999" y="4157863"/>
            <a:ext cx="2147722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Predictors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CCBBF27-8E5E-7149-80A4-8655FB18025B}"/>
              </a:ext>
            </a:extLst>
          </p:cNvPr>
          <p:cNvSpPr/>
          <p:nvPr/>
        </p:nvSpPr>
        <p:spPr>
          <a:xfrm>
            <a:off x="8674903" y="4163162"/>
            <a:ext cx="107507" cy="396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CE1D6-0F88-004D-95E1-6885D5890E34}"/>
              </a:ext>
            </a:extLst>
          </p:cNvPr>
          <p:cNvSpPr txBox="1"/>
          <p:nvPr/>
        </p:nvSpPr>
        <p:spPr>
          <a:xfrm rot="20327572">
            <a:off x="7661894" y="4666100"/>
            <a:ext cx="1172180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Id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E55FD-FBE8-264A-A3D0-3BF4D8B48508}"/>
              </a:ext>
            </a:extLst>
          </p:cNvPr>
          <p:cNvSpPr txBox="1"/>
          <p:nvPr/>
        </p:nvSpPr>
        <p:spPr>
          <a:xfrm rot="20140164">
            <a:off x="7915436" y="4741676"/>
            <a:ext cx="119494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Outcome(s)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81BC7F3C-2687-624D-A277-74D4DC47C82C}"/>
              </a:ext>
            </a:extLst>
          </p:cNvPr>
          <p:cNvSpPr/>
          <p:nvPr/>
        </p:nvSpPr>
        <p:spPr>
          <a:xfrm>
            <a:off x="9473878" y="5513728"/>
            <a:ext cx="281668" cy="19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59125F-630F-C243-BB53-74B6322E0050}"/>
              </a:ext>
            </a:extLst>
          </p:cNvPr>
          <p:cNvSpPr txBox="1"/>
          <p:nvPr/>
        </p:nvSpPr>
        <p:spPr>
          <a:xfrm>
            <a:off x="6953072" y="5432768"/>
            <a:ext cx="2352311" cy="319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78"/>
              <a:t>recipes::prep(retain = TRUE)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0A8DA5-0DCD-784A-9811-29CBA27469B3}"/>
              </a:ext>
            </a:extLst>
          </p:cNvPr>
          <p:cNvSpPr txBox="1"/>
          <p:nvPr/>
        </p:nvSpPr>
        <p:spPr>
          <a:xfrm>
            <a:off x="10311880" y="5278234"/>
            <a:ext cx="1655843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Estimate Parameters for Preprocessing</a:t>
            </a:r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404104A1-B60D-774B-BAA2-4F7F121D9105}"/>
              </a:ext>
            </a:extLst>
          </p:cNvPr>
          <p:cNvSpPr/>
          <p:nvPr/>
        </p:nvSpPr>
        <p:spPr>
          <a:xfrm>
            <a:off x="9511482" y="4279590"/>
            <a:ext cx="195341" cy="196726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DE0526-74C9-044C-A2FF-A8333DCCF7FF}"/>
              </a:ext>
            </a:extLst>
          </p:cNvPr>
          <p:cNvSpPr txBox="1"/>
          <p:nvPr/>
        </p:nvSpPr>
        <p:spPr>
          <a:xfrm>
            <a:off x="9987614" y="4207305"/>
            <a:ext cx="759632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Recipe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81876089-F0F8-DE4E-BE6E-4E457C665958}"/>
              </a:ext>
            </a:extLst>
          </p:cNvPr>
          <p:cNvSpPr/>
          <p:nvPr/>
        </p:nvSpPr>
        <p:spPr>
          <a:xfrm>
            <a:off x="9473878" y="7259575"/>
            <a:ext cx="281668" cy="19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82F196-51CC-CB42-A10C-65C05E9E9A54}"/>
              </a:ext>
            </a:extLst>
          </p:cNvPr>
          <p:cNvSpPr txBox="1"/>
          <p:nvPr/>
        </p:nvSpPr>
        <p:spPr>
          <a:xfrm>
            <a:off x="10265227" y="7014690"/>
            <a:ext cx="1655843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Extract Preprocessed Training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B9072E-CC52-F54C-AE7E-BFC6F7BF1FA5}"/>
              </a:ext>
            </a:extLst>
          </p:cNvPr>
          <p:cNvSpPr txBox="1"/>
          <p:nvPr/>
        </p:nvSpPr>
        <p:spPr>
          <a:xfrm>
            <a:off x="5720012" y="6314315"/>
            <a:ext cx="2858796" cy="151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94" dirty="0"/>
              <a:t>recipes::juice()</a:t>
            </a:r>
          </a:p>
          <a:p>
            <a:pPr algn="ctr"/>
            <a:r>
              <a:rPr lang="en-US" sz="1294" dirty="0"/>
              <a:t>or </a:t>
            </a:r>
          </a:p>
          <a:p>
            <a:r>
              <a:rPr lang="en-US" sz="1294" dirty="0"/>
              <a:t>recipes::bake(</a:t>
            </a:r>
            <a:r>
              <a:rPr lang="en-US" sz="1294" dirty="0" err="1"/>
              <a:t>new_data</a:t>
            </a:r>
            <a:r>
              <a:rPr lang="en-US" sz="1294" dirty="0"/>
              <a:t> = training data)</a:t>
            </a:r>
          </a:p>
          <a:p>
            <a:pPr algn="ctr"/>
            <a:r>
              <a:rPr lang="en-US" sz="1294" dirty="0"/>
              <a:t> or </a:t>
            </a:r>
          </a:p>
          <a:p>
            <a:r>
              <a:rPr lang="en-US" sz="1294" dirty="0"/>
              <a:t>template of output of prep() </a:t>
            </a:r>
          </a:p>
          <a:p>
            <a:r>
              <a:rPr lang="en-US" sz="1294" dirty="0" err="1"/>
              <a:t>prepped_rec$template</a:t>
            </a:r>
            <a:endParaRPr lang="en-US" sz="1294" dirty="0"/>
          </a:p>
          <a:p>
            <a:endParaRPr lang="en-US" sz="1478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2770215-5761-F649-A122-5F369BCCF72D}"/>
              </a:ext>
            </a:extLst>
          </p:cNvPr>
          <p:cNvSpPr/>
          <p:nvPr/>
        </p:nvSpPr>
        <p:spPr>
          <a:xfrm>
            <a:off x="9654998" y="8220578"/>
            <a:ext cx="107507" cy="396096"/>
          </a:xfrm>
          <a:prstGeom prst="roundRect">
            <a:avLst/>
          </a:prstGeom>
          <a:pattFill prst="solidDmnd">
            <a:fgClr>
              <a:srgbClr val="F2ACFD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D190BE7-0AB9-244F-8DA4-82820E602E0E}"/>
              </a:ext>
            </a:extLst>
          </p:cNvPr>
          <p:cNvSpPr/>
          <p:nvPr/>
        </p:nvSpPr>
        <p:spPr>
          <a:xfrm>
            <a:off x="7264727" y="8209883"/>
            <a:ext cx="2147722" cy="396096"/>
          </a:xfrm>
          <a:prstGeom prst="roundRect">
            <a:avLst/>
          </a:prstGeom>
          <a:pattFill prst="wdDnDiag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Predictors </a:t>
            </a:r>
          </a:p>
          <a:p>
            <a:pPr algn="ctr"/>
            <a:r>
              <a:rPr lang="en-US" sz="1109">
                <a:solidFill>
                  <a:schemeClr val="tx1"/>
                </a:solidFill>
              </a:rPr>
              <a:t>(Likely fewer)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579EB5D-D583-2E49-9F28-3F3A182E1FE5}"/>
              </a:ext>
            </a:extLst>
          </p:cNvPr>
          <p:cNvSpPr/>
          <p:nvPr/>
        </p:nvSpPr>
        <p:spPr>
          <a:xfrm>
            <a:off x="9486633" y="8215182"/>
            <a:ext cx="107507" cy="396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0714AD-39BE-DD4B-BAFF-0078C2221367}"/>
              </a:ext>
            </a:extLst>
          </p:cNvPr>
          <p:cNvSpPr txBox="1"/>
          <p:nvPr/>
        </p:nvSpPr>
        <p:spPr>
          <a:xfrm rot="20327572">
            <a:off x="8473622" y="8718118"/>
            <a:ext cx="1172180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Id variables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F6FD8F-3E87-A745-B36C-C73E913A1419}"/>
              </a:ext>
            </a:extLst>
          </p:cNvPr>
          <p:cNvSpPr txBox="1"/>
          <p:nvPr/>
        </p:nvSpPr>
        <p:spPr>
          <a:xfrm rot="20140164">
            <a:off x="8727164" y="8793695"/>
            <a:ext cx="119494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Outcome(s)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F93EE3-A91A-C44A-BD84-CC555AD06F18}"/>
              </a:ext>
            </a:extLst>
          </p:cNvPr>
          <p:cNvSpPr txBox="1"/>
          <p:nvPr/>
        </p:nvSpPr>
        <p:spPr>
          <a:xfrm>
            <a:off x="7286365" y="7853342"/>
            <a:ext cx="253505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Preprocessed Training Data</a:t>
            </a:r>
          </a:p>
        </p:txBody>
      </p:sp>
      <p:pic>
        <p:nvPicPr>
          <p:cNvPr id="35" name="Graphic 34" descr="Checklist RTL">
            <a:extLst>
              <a:ext uri="{FF2B5EF4-FFF2-40B4-BE49-F238E27FC236}">
                <a16:creationId xmlns:a16="http://schemas.microsoft.com/office/drawing/2014/main" id="{08C59C53-3952-9841-805A-D490EECB8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4722" y="3995211"/>
            <a:ext cx="845003" cy="845003"/>
          </a:xfrm>
          <a:prstGeom prst="rect">
            <a:avLst/>
          </a:prstGeom>
        </p:spPr>
      </p:pic>
      <p:pic>
        <p:nvPicPr>
          <p:cNvPr id="41" name="Graphic 40" descr="Checklist RTL">
            <a:extLst>
              <a:ext uri="{FF2B5EF4-FFF2-40B4-BE49-F238E27FC236}">
                <a16:creationId xmlns:a16="http://schemas.microsoft.com/office/drawing/2014/main" id="{64F8561A-45A7-D64B-A598-CA1663B4A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7537" y="6177769"/>
            <a:ext cx="845003" cy="84500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869F97F-92F1-F14D-A6F4-59DA607DA64D}"/>
              </a:ext>
            </a:extLst>
          </p:cNvPr>
          <p:cNvSpPr txBox="1"/>
          <p:nvPr/>
        </p:nvSpPr>
        <p:spPr>
          <a:xfrm>
            <a:off x="8647756" y="6300945"/>
            <a:ext cx="978165" cy="60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Updated Recipe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359897-CB62-254F-8EA1-B496FF50DA3D}"/>
              </a:ext>
            </a:extLst>
          </p:cNvPr>
          <p:cNvSpPr txBox="1"/>
          <p:nvPr/>
        </p:nvSpPr>
        <p:spPr>
          <a:xfrm>
            <a:off x="9721649" y="8126061"/>
            <a:ext cx="1655843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Training Data</a:t>
            </a:r>
          </a:p>
          <a:p>
            <a:pPr algn="ctr"/>
            <a:r>
              <a:rPr lang="en-US" sz="1663"/>
              <a:t>Based Design Matrix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8F1DFF-8FD3-B54E-84AB-BC2CDBE24B9D}"/>
              </a:ext>
            </a:extLst>
          </p:cNvPr>
          <p:cNvSpPr txBox="1"/>
          <p:nvPr/>
        </p:nvSpPr>
        <p:spPr>
          <a:xfrm>
            <a:off x="7495455" y="3401276"/>
            <a:ext cx="3074624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All  ways  to Create Design Matrix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2341F97-1C6A-8C45-8DD3-3BF897B99B8B}"/>
              </a:ext>
            </a:extLst>
          </p:cNvPr>
          <p:cNvSpPr/>
          <p:nvPr/>
        </p:nvSpPr>
        <p:spPr>
          <a:xfrm>
            <a:off x="14845655" y="4157861"/>
            <a:ext cx="107507" cy="396096"/>
          </a:xfrm>
          <a:prstGeom prst="roundRect">
            <a:avLst/>
          </a:prstGeom>
          <a:solidFill>
            <a:srgbClr val="F2AC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D79377-98D1-7045-BAAD-AB828F747F72}"/>
              </a:ext>
            </a:extLst>
          </p:cNvPr>
          <p:cNvSpPr/>
          <p:nvPr/>
        </p:nvSpPr>
        <p:spPr>
          <a:xfrm>
            <a:off x="12195239" y="3835790"/>
            <a:ext cx="5887965" cy="5531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82D1709-39F3-F849-A273-02994E351313}"/>
              </a:ext>
            </a:extLst>
          </p:cNvPr>
          <p:cNvSpPr/>
          <p:nvPr/>
        </p:nvSpPr>
        <p:spPr>
          <a:xfrm>
            <a:off x="12455383" y="4157863"/>
            <a:ext cx="2147722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Predictors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E80603E-A6F6-8E44-BEB6-46C33B930FB7}"/>
              </a:ext>
            </a:extLst>
          </p:cNvPr>
          <p:cNvSpPr/>
          <p:nvPr/>
        </p:nvSpPr>
        <p:spPr>
          <a:xfrm>
            <a:off x="14677289" y="4163162"/>
            <a:ext cx="107507" cy="396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6382A9-3911-0446-AB7C-1473F719E726}"/>
              </a:ext>
            </a:extLst>
          </p:cNvPr>
          <p:cNvSpPr txBox="1"/>
          <p:nvPr/>
        </p:nvSpPr>
        <p:spPr>
          <a:xfrm rot="20327572">
            <a:off x="13664278" y="4666100"/>
            <a:ext cx="1172180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Id variables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17B693-6589-5245-95BD-7571B26DBC6E}"/>
              </a:ext>
            </a:extLst>
          </p:cNvPr>
          <p:cNvSpPr txBox="1"/>
          <p:nvPr/>
        </p:nvSpPr>
        <p:spPr>
          <a:xfrm rot="20140164">
            <a:off x="13917820" y="4741676"/>
            <a:ext cx="119494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Outcome(s)</a:t>
            </a:r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9BD30E31-2CB4-6341-A502-3795AF682C03}"/>
              </a:ext>
            </a:extLst>
          </p:cNvPr>
          <p:cNvSpPr/>
          <p:nvPr/>
        </p:nvSpPr>
        <p:spPr>
          <a:xfrm>
            <a:off x="15476262" y="5513728"/>
            <a:ext cx="281668" cy="19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CD0CC3-9440-574A-90F4-6E25311FEE6F}"/>
              </a:ext>
            </a:extLst>
          </p:cNvPr>
          <p:cNvSpPr txBox="1"/>
          <p:nvPr/>
        </p:nvSpPr>
        <p:spPr>
          <a:xfrm>
            <a:off x="12955460" y="5432768"/>
            <a:ext cx="2386551" cy="319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78"/>
              <a:t>recipes::prep(retain = FALSE)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4FB341-91A8-4042-A9D9-E192C2F1C7FD}"/>
              </a:ext>
            </a:extLst>
          </p:cNvPr>
          <p:cNvSpPr txBox="1"/>
          <p:nvPr/>
        </p:nvSpPr>
        <p:spPr>
          <a:xfrm>
            <a:off x="21196507" y="5278234"/>
            <a:ext cx="1655843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Estimate Parameters for Preprocessing</a:t>
            </a:r>
          </a:p>
        </p:txBody>
      </p:sp>
      <p:sp>
        <p:nvSpPr>
          <p:cNvPr id="46" name="Cross 45">
            <a:extLst>
              <a:ext uri="{FF2B5EF4-FFF2-40B4-BE49-F238E27FC236}">
                <a16:creationId xmlns:a16="http://schemas.microsoft.com/office/drawing/2014/main" id="{0E57A953-C7A3-D049-905F-CFA66F0B3462}"/>
              </a:ext>
            </a:extLst>
          </p:cNvPr>
          <p:cNvSpPr/>
          <p:nvPr/>
        </p:nvSpPr>
        <p:spPr>
          <a:xfrm>
            <a:off x="15513866" y="4279590"/>
            <a:ext cx="195341" cy="196726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04120E-6679-C449-B338-8F622C993DAF}"/>
              </a:ext>
            </a:extLst>
          </p:cNvPr>
          <p:cNvSpPr txBox="1"/>
          <p:nvPr/>
        </p:nvSpPr>
        <p:spPr>
          <a:xfrm>
            <a:off x="15989998" y="4207305"/>
            <a:ext cx="759632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Recipe</a:t>
            </a:r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F79B65FC-2D6E-444C-9730-0855B6C1B46F}"/>
              </a:ext>
            </a:extLst>
          </p:cNvPr>
          <p:cNvSpPr/>
          <p:nvPr/>
        </p:nvSpPr>
        <p:spPr>
          <a:xfrm>
            <a:off x="15476262" y="7259575"/>
            <a:ext cx="281668" cy="19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51C5BF-504C-4449-B9B3-830C39322B8F}"/>
              </a:ext>
            </a:extLst>
          </p:cNvPr>
          <p:cNvSpPr txBox="1"/>
          <p:nvPr/>
        </p:nvSpPr>
        <p:spPr>
          <a:xfrm>
            <a:off x="21149854" y="7014690"/>
            <a:ext cx="1655843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Extract Preprocessed Training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D0A7441-8C85-7A49-8799-92C221FDE7BC}"/>
              </a:ext>
            </a:extLst>
          </p:cNvPr>
          <p:cNvSpPr txBox="1"/>
          <p:nvPr/>
        </p:nvSpPr>
        <p:spPr>
          <a:xfrm>
            <a:off x="12346448" y="7171349"/>
            <a:ext cx="3242554" cy="319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78"/>
              <a:t>recipes::bake(new_data = training data)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CE61AC7-DAD2-984F-B71C-D09AC1CF1047}"/>
              </a:ext>
            </a:extLst>
          </p:cNvPr>
          <p:cNvSpPr/>
          <p:nvPr/>
        </p:nvSpPr>
        <p:spPr>
          <a:xfrm>
            <a:off x="21042345" y="8209881"/>
            <a:ext cx="107507" cy="396096"/>
          </a:xfrm>
          <a:prstGeom prst="roundRect">
            <a:avLst/>
          </a:prstGeom>
          <a:pattFill prst="solidDmnd">
            <a:fgClr>
              <a:srgbClr val="F2ACFD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D6A18A4-D499-BD48-AD19-CBB1483877B2}"/>
              </a:ext>
            </a:extLst>
          </p:cNvPr>
          <p:cNvSpPr/>
          <p:nvPr/>
        </p:nvSpPr>
        <p:spPr>
          <a:xfrm>
            <a:off x="13769835" y="8209883"/>
            <a:ext cx="2147722" cy="396096"/>
          </a:xfrm>
          <a:prstGeom prst="roundRect">
            <a:avLst/>
          </a:prstGeom>
          <a:pattFill prst="wdDnDiag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Predictors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380B9B8-A831-BF42-A895-5AE370744DBA}"/>
              </a:ext>
            </a:extLst>
          </p:cNvPr>
          <p:cNvSpPr/>
          <p:nvPr/>
        </p:nvSpPr>
        <p:spPr>
          <a:xfrm>
            <a:off x="15991741" y="8215182"/>
            <a:ext cx="107507" cy="396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A256C15-01BC-A645-A6F3-59A23ED27347}"/>
              </a:ext>
            </a:extLst>
          </p:cNvPr>
          <p:cNvSpPr txBox="1"/>
          <p:nvPr/>
        </p:nvSpPr>
        <p:spPr>
          <a:xfrm rot="20327572">
            <a:off x="14978729" y="8718118"/>
            <a:ext cx="1172180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Id variables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77EB39-358F-0F42-8C07-2F3B4E7CD7F6}"/>
              </a:ext>
            </a:extLst>
          </p:cNvPr>
          <p:cNvSpPr txBox="1"/>
          <p:nvPr/>
        </p:nvSpPr>
        <p:spPr>
          <a:xfrm rot="20140164">
            <a:off x="15232272" y="8793695"/>
            <a:ext cx="119494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Outcome(s)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257813-4590-A04D-91E5-46410BA72FF5}"/>
              </a:ext>
            </a:extLst>
          </p:cNvPr>
          <p:cNvSpPr txBox="1"/>
          <p:nvPr/>
        </p:nvSpPr>
        <p:spPr>
          <a:xfrm>
            <a:off x="13791474" y="7853342"/>
            <a:ext cx="253505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Preprocessed Training Data</a:t>
            </a:r>
          </a:p>
        </p:txBody>
      </p:sp>
      <p:pic>
        <p:nvPicPr>
          <p:cNvPr id="57" name="Graphic 56" descr="Checklist RTL">
            <a:extLst>
              <a:ext uri="{FF2B5EF4-FFF2-40B4-BE49-F238E27FC236}">
                <a16:creationId xmlns:a16="http://schemas.microsoft.com/office/drawing/2014/main" id="{16C79A11-575E-DA47-8FC8-B2EB9AA44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39349" y="3995211"/>
            <a:ext cx="845003" cy="845003"/>
          </a:xfrm>
          <a:prstGeom prst="rect">
            <a:avLst/>
          </a:prstGeom>
        </p:spPr>
      </p:pic>
      <p:pic>
        <p:nvPicPr>
          <p:cNvPr id="58" name="Graphic 57" descr="Checklist RTL">
            <a:extLst>
              <a:ext uri="{FF2B5EF4-FFF2-40B4-BE49-F238E27FC236}">
                <a16:creationId xmlns:a16="http://schemas.microsoft.com/office/drawing/2014/main" id="{4F61983A-4D5C-714B-9EF5-5B7EFBDFA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09921" y="6177769"/>
            <a:ext cx="845003" cy="84500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8BC9C30-7470-D541-AEA4-F3A625956E4C}"/>
              </a:ext>
            </a:extLst>
          </p:cNvPr>
          <p:cNvSpPr txBox="1"/>
          <p:nvPr/>
        </p:nvSpPr>
        <p:spPr>
          <a:xfrm>
            <a:off x="14650140" y="6300945"/>
            <a:ext cx="978165" cy="60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Updated Recipe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8439EE-AD86-5F49-BE69-AC5A628CB3B8}"/>
              </a:ext>
            </a:extLst>
          </p:cNvPr>
          <p:cNvSpPr txBox="1"/>
          <p:nvPr/>
        </p:nvSpPr>
        <p:spPr>
          <a:xfrm>
            <a:off x="21132590" y="8110460"/>
            <a:ext cx="1655843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Training Data</a:t>
            </a:r>
          </a:p>
          <a:p>
            <a:pPr algn="ctr"/>
            <a:r>
              <a:rPr lang="en-US" sz="1663"/>
              <a:t>Based Design Matrix</a:t>
            </a:r>
          </a:p>
        </p:txBody>
      </p:sp>
      <p:pic>
        <p:nvPicPr>
          <p:cNvPr id="61" name="Graphic 60" descr="Checklist RTL">
            <a:extLst>
              <a:ext uri="{FF2B5EF4-FFF2-40B4-BE49-F238E27FC236}">
                <a16:creationId xmlns:a16="http://schemas.microsoft.com/office/drawing/2014/main" id="{2715B160-02DB-F044-82BF-688BB181A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71936" y="4053816"/>
            <a:ext cx="845003" cy="84500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7C057F4F-823F-C442-AC5D-0A9D0D33ABE5}"/>
              </a:ext>
            </a:extLst>
          </p:cNvPr>
          <p:cNvSpPr txBox="1"/>
          <p:nvPr/>
        </p:nvSpPr>
        <p:spPr>
          <a:xfrm>
            <a:off x="16412544" y="5341676"/>
            <a:ext cx="1655843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Estimate Parameters for Preprocessing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0370373-780B-7A48-8DA6-5FCD5E1036CD}"/>
              </a:ext>
            </a:extLst>
          </p:cNvPr>
          <p:cNvSpPr txBox="1"/>
          <p:nvPr/>
        </p:nvSpPr>
        <p:spPr>
          <a:xfrm>
            <a:off x="16426134" y="7131684"/>
            <a:ext cx="1655843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Extract Preprocessed Training Data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561E8F-51D3-D344-996F-92476F34D2BD}"/>
              </a:ext>
            </a:extLst>
          </p:cNvPr>
          <p:cNvSpPr txBox="1"/>
          <p:nvPr/>
        </p:nvSpPr>
        <p:spPr>
          <a:xfrm>
            <a:off x="16168278" y="8133928"/>
            <a:ext cx="1655843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Training Data</a:t>
            </a:r>
          </a:p>
          <a:p>
            <a:pPr algn="ctr"/>
            <a:r>
              <a:rPr lang="en-US" sz="1663"/>
              <a:t>Based Design Matrix</a:t>
            </a:r>
          </a:p>
        </p:txBody>
      </p:sp>
    </p:spTree>
    <p:extLst>
      <p:ext uri="{BB962C8B-B14F-4D97-AF65-F5344CB8AC3E}">
        <p14:creationId xmlns:p14="http://schemas.microsoft.com/office/powerpoint/2010/main" val="1658644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775B3F-A092-8D49-A294-2EF0D697B6E5}"/>
              </a:ext>
            </a:extLst>
          </p:cNvPr>
          <p:cNvSpPr/>
          <p:nvPr/>
        </p:nvSpPr>
        <p:spPr>
          <a:xfrm>
            <a:off x="8843270" y="4157861"/>
            <a:ext cx="107507" cy="396096"/>
          </a:xfrm>
          <a:prstGeom prst="roundRect">
            <a:avLst/>
          </a:prstGeom>
          <a:solidFill>
            <a:srgbClr val="F2AC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AB19A5-506D-134D-A276-9BF5C54C6289}"/>
              </a:ext>
            </a:extLst>
          </p:cNvPr>
          <p:cNvSpPr/>
          <p:nvPr/>
        </p:nvSpPr>
        <p:spPr>
          <a:xfrm>
            <a:off x="6192854" y="3835790"/>
            <a:ext cx="5887965" cy="5531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7AC2526-AFEA-6549-9EE4-01DCFA730998}"/>
              </a:ext>
            </a:extLst>
          </p:cNvPr>
          <p:cNvSpPr/>
          <p:nvPr/>
        </p:nvSpPr>
        <p:spPr>
          <a:xfrm>
            <a:off x="6452999" y="4157863"/>
            <a:ext cx="2147722" cy="39609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Predictors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CCBBF27-8E5E-7149-80A4-8655FB18025B}"/>
              </a:ext>
            </a:extLst>
          </p:cNvPr>
          <p:cNvSpPr/>
          <p:nvPr/>
        </p:nvSpPr>
        <p:spPr>
          <a:xfrm>
            <a:off x="8674903" y="4163162"/>
            <a:ext cx="107507" cy="396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CE1D6-0F88-004D-95E1-6885D5890E34}"/>
              </a:ext>
            </a:extLst>
          </p:cNvPr>
          <p:cNvSpPr txBox="1"/>
          <p:nvPr/>
        </p:nvSpPr>
        <p:spPr>
          <a:xfrm rot="20327572">
            <a:off x="7661894" y="4666100"/>
            <a:ext cx="1172180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Id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E55FD-FBE8-264A-A3D0-3BF4D8B48508}"/>
              </a:ext>
            </a:extLst>
          </p:cNvPr>
          <p:cNvSpPr txBox="1"/>
          <p:nvPr/>
        </p:nvSpPr>
        <p:spPr>
          <a:xfrm rot="20140164">
            <a:off x="7915436" y="4741676"/>
            <a:ext cx="119494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Outcome(s)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81BC7F3C-2687-624D-A277-74D4DC47C82C}"/>
              </a:ext>
            </a:extLst>
          </p:cNvPr>
          <p:cNvSpPr/>
          <p:nvPr/>
        </p:nvSpPr>
        <p:spPr>
          <a:xfrm>
            <a:off x="9473878" y="5513728"/>
            <a:ext cx="281668" cy="19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59125F-630F-C243-BB53-74B6322E0050}"/>
              </a:ext>
            </a:extLst>
          </p:cNvPr>
          <p:cNvSpPr txBox="1"/>
          <p:nvPr/>
        </p:nvSpPr>
        <p:spPr>
          <a:xfrm>
            <a:off x="6953072" y="5432768"/>
            <a:ext cx="2352311" cy="319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78"/>
              <a:t>recipes::prep(retain = TRUE)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0A8DA5-0DCD-784A-9811-29CBA27469B3}"/>
              </a:ext>
            </a:extLst>
          </p:cNvPr>
          <p:cNvSpPr txBox="1"/>
          <p:nvPr/>
        </p:nvSpPr>
        <p:spPr>
          <a:xfrm>
            <a:off x="10311880" y="5278234"/>
            <a:ext cx="1655843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Estimate Parameters for Preprocessing</a:t>
            </a:r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404104A1-B60D-774B-BAA2-4F7F121D9105}"/>
              </a:ext>
            </a:extLst>
          </p:cNvPr>
          <p:cNvSpPr/>
          <p:nvPr/>
        </p:nvSpPr>
        <p:spPr>
          <a:xfrm>
            <a:off x="9511482" y="4279590"/>
            <a:ext cx="195341" cy="196726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DE0526-74C9-044C-A2FF-A8333DCCF7FF}"/>
              </a:ext>
            </a:extLst>
          </p:cNvPr>
          <p:cNvSpPr txBox="1"/>
          <p:nvPr/>
        </p:nvSpPr>
        <p:spPr>
          <a:xfrm>
            <a:off x="9987614" y="4207305"/>
            <a:ext cx="759632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Recipe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81876089-F0F8-DE4E-BE6E-4E457C665958}"/>
              </a:ext>
            </a:extLst>
          </p:cNvPr>
          <p:cNvSpPr/>
          <p:nvPr/>
        </p:nvSpPr>
        <p:spPr>
          <a:xfrm>
            <a:off x="9473878" y="7259575"/>
            <a:ext cx="281668" cy="19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82F196-51CC-CB42-A10C-65C05E9E9A54}"/>
              </a:ext>
            </a:extLst>
          </p:cNvPr>
          <p:cNvSpPr txBox="1"/>
          <p:nvPr/>
        </p:nvSpPr>
        <p:spPr>
          <a:xfrm>
            <a:off x="10265227" y="7014690"/>
            <a:ext cx="1655843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Extract Preprocessed Training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B9072E-CC52-F54C-AE7E-BFC6F7BF1FA5}"/>
              </a:ext>
            </a:extLst>
          </p:cNvPr>
          <p:cNvSpPr txBox="1"/>
          <p:nvPr/>
        </p:nvSpPr>
        <p:spPr>
          <a:xfrm>
            <a:off x="6322011" y="6830926"/>
            <a:ext cx="3242554" cy="1002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78" dirty="0"/>
              <a:t>recipes::juice()</a:t>
            </a:r>
          </a:p>
          <a:p>
            <a:pPr algn="ctr"/>
            <a:r>
              <a:rPr lang="en-US" sz="1478" dirty="0"/>
              <a:t>or </a:t>
            </a:r>
          </a:p>
          <a:p>
            <a:r>
              <a:rPr lang="en-US" sz="1478" dirty="0"/>
              <a:t>recipes::bake(</a:t>
            </a:r>
            <a:r>
              <a:rPr lang="en-US" sz="1478" dirty="0" err="1"/>
              <a:t>new_data</a:t>
            </a:r>
            <a:r>
              <a:rPr lang="en-US" sz="1478" dirty="0"/>
              <a:t> = training data)</a:t>
            </a:r>
          </a:p>
          <a:p>
            <a:endParaRPr lang="en-US" sz="1478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2770215-5761-F649-A122-5F369BCCF72D}"/>
              </a:ext>
            </a:extLst>
          </p:cNvPr>
          <p:cNvSpPr/>
          <p:nvPr/>
        </p:nvSpPr>
        <p:spPr>
          <a:xfrm>
            <a:off x="9654998" y="8220578"/>
            <a:ext cx="107507" cy="396096"/>
          </a:xfrm>
          <a:prstGeom prst="roundRect">
            <a:avLst/>
          </a:prstGeom>
          <a:pattFill prst="solidDmnd">
            <a:fgClr>
              <a:srgbClr val="F2ACFD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D190BE7-0AB9-244F-8DA4-82820E602E0E}"/>
              </a:ext>
            </a:extLst>
          </p:cNvPr>
          <p:cNvSpPr/>
          <p:nvPr/>
        </p:nvSpPr>
        <p:spPr>
          <a:xfrm>
            <a:off x="7264727" y="8209883"/>
            <a:ext cx="2147722" cy="396096"/>
          </a:xfrm>
          <a:prstGeom prst="roundRect">
            <a:avLst/>
          </a:prstGeom>
          <a:pattFill prst="wdDn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Predictors </a:t>
            </a:r>
          </a:p>
          <a:p>
            <a:pPr algn="ctr"/>
            <a:r>
              <a:rPr lang="en-US" sz="1109">
                <a:solidFill>
                  <a:schemeClr val="tx1"/>
                </a:solidFill>
              </a:rPr>
              <a:t>(Likely fewer)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579EB5D-D583-2E49-9F28-3F3A182E1FE5}"/>
              </a:ext>
            </a:extLst>
          </p:cNvPr>
          <p:cNvSpPr/>
          <p:nvPr/>
        </p:nvSpPr>
        <p:spPr>
          <a:xfrm>
            <a:off x="9486633" y="8215182"/>
            <a:ext cx="107507" cy="396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0714AD-39BE-DD4B-BAFF-0078C2221367}"/>
              </a:ext>
            </a:extLst>
          </p:cNvPr>
          <p:cNvSpPr txBox="1"/>
          <p:nvPr/>
        </p:nvSpPr>
        <p:spPr>
          <a:xfrm rot="20327572">
            <a:off x="8473622" y="8718118"/>
            <a:ext cx="1172180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Id variables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F6FD8F-3E87-A745-B36C-C73E913A1419}"/>
              </a:ext>
            </a:extLst>
          </p:cNvPr>
          <p:cNvSpPr txBox="1"/>
          <p:nvPr/>
        </p:nvSpPr>
        <p:spPr>
          <a:xfrm rot="20140164">
            <a:off x="8727164" y="8793695"/>
            <a:ext cx="119494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Outcome(s)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F93EE3-A91A-C44A-BD84-CC555AD06F18}"/>
              </a:ext>
            </a:extLst>
          </p:cNvPr>
          <p:cNvSpPr txBox="1"/>
          <p:nvPr/>
        </p:nvSpPr>
        <p:spPr>
          <a:xfrm>
            <a:off x="7286365" y="7853342"/>
            <a:ext cx="253505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Preprocessed Training Data</a:t>
            </a:r>
          </a:p>
        </p:txBody>
      </p:sp>
      <p:pic>
        <p:nvPicPr>
          <p:cNvPr id="35" name="Graphic 34" descr="Checklist RTL">
            <a:extLst>
              <a:ext uri="{FF2B5EF4-FFF2-40B4-BE49-F238E27FC236}">
                <a16:creationId xmlns:a16="http://schemas.microsoft.com/office/drawing/2014/main" id="{08C59C53-3952-9841-805A-D490EECB8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4722" y="3995211"/>
            <a:ext cx="845003" cy="845003"/>
          </a:xfrm>
          <a:prstGeom prst="rect">
            <a:avLst/>
          </a:prstGeom>
        </p:spPr>
      </p:pic>
      <p:pic>
        <p:nvPicPr>
          <p:cNvPr id="41" name="Graphic 40" descr="Checklist RTL">
            <a:extLst>
              <a:ext uri="{FF2B5EF4-FFF2-40B4-BE49-F238E27FC236}">
                <a16:creationId xmlns:a16="http://schemas.microsoft.com/office/drawing/2014/main" id="{64F8561A-45A7-D64B-A598-CA1663B4A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7537" y="6177769"/>
            <a:ext cx="845003" cy="84500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869F97F-92F1-F14D-A6F4-59DA607DA64D}"/>
              </a:ext>
            </a:extLst>
          </p:cNvPr>
          <p:cNvSpPr txBox="1"/>
          <p:nvPr/>
        </p:nvSpPr>
        <p:spPr>
          <a:xfrm>
            <a:off x="8647756" y="6300945"/>
            <a:ext cx="978165" cy="60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Updated Recipe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359897-CB62-254F-8EA1-B496FF50DA3D}"/>
              </a:ext>
            </a:extLst>
          </p:cNvPr>
          <p:cNvSpPr txBox="1"/>
          <p:nvPr/>
        </p:nvSpPr>
        <p:spPr>
          <a:xfrm>
            <a:off x="9721649" y="8126061"/>
            <a:ext cx="1655843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Training Data</a:t>
            </a:r>
          </a:p>
          <a:p>
            <a:pPr algn="ctr"/>
            <a:r>
              <a:rPr lang="en-US" sz="1663"/>
              <a:t>Based Design Matrix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3D6B40-67CE-5D44-A749-D28185DD3A06}"/>
              </a:ext>
            </a:extLst>
          </p:cNvPr>
          <p:cNvSpPr txBox="1"/>
          <p:nvPr/>
        </p:nvSpPr>
        <p:spPr>
          <a:xfrm>
            <a:off x="8458632" y="3424570"/>
            <a:ext cx="458780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2206545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73F6B5-4DAC-6340-8E89-C107F4EA975D}"/>
              </a:ext>
            </a:extLst>
          </p:cNvPr>
          <p:cNvSpPr txBox="1"/>
          <p:nvPr/>
        </p:nvSpPr>
        <p:spPr>
          <a:xfrm>
            <a:off x="7174367" y="7084439"/>
            <a:ext cx="3203644" cy="162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One fold is retained (blue)</a:t>
            </a:r>
          </a:p>
          <a:p>
            <a:r>
              <a:rPr lang="en-US" sz="1663"/>
              <a:t>as a “Testing/Assessment set” to evaluate the performance </a:t>
            </a:r>
          </a:p>
          <a:p>
            <a:r>
              <a:rPr lang="en-US" sz="1663"/>
              <a:t>of the model built on the </a:t>
            </a:r>
          </a:p>
          <a:p>
            <a:r>
              <a:rPr lang="en-US" sz="1663"/>
              <a:t>other folds (yellow)</a:t>
            </a:r>
          </a:p>
          <a:p>
            <a:endParaRPr lang="en-US" sz="1663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9BED5FB-6EF4-9649-9699-0C4F67A61A6C}"/>
              </a:ext>
            </a:extLst>
          </p:cNvPr>
          <p:cNvSpPr/>
          <p:nvPr/>
        </p:nvSpPr>
        <p:spPr>
          <a:xfrm>
            <a:off x="9712861" y="11263586"/>
            <a:ext cx="831171" cy="396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6F759-4157-1343-A65D-7CC01543DBBE}"/>
              </a:ext>
            </a:extLst>
          </p:cNvPr>
          <p:cNvSpPr txBox="1"/>
          <p:nvPr/>
        </p:nvSpPr>
        <p:spPr>
          <a:xfrm>
            <a:off x="7227501" y="10907020"/>
            <a:ext cx="2304928" cy="111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The initial testing set is used for the evaluation of the </a:t>
            </a:r>
            <a:r>
              <a:rPr lang="en-US" sz="1663" b="1"/>
              <a:t>final model </a:t>
            </a:r>
            <a:r>
              <a:rPr lang="en-US" sz="1663"/>
              <a:t>performance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5DD17AE-45C4-1443-9F8F-338A63DED2F4}"/>
              </a:ext>
            </a:extLst>
          </p:cNvPr>
          <p:cNvSpPr/>
          <p:nvPr/>
        </p:nvSpPr>
        <p:spPr>
          <a:xfrm>
            <a:off x="2634015" y="6504222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2A93BAA-1037-CA48-9F91-213706E0668A}"/>
              </a:ext>
            </a:extLst>
          </p:cNvPr>
          <p:cNvSpPr/>
          <p:nvPr/>
        </p:nvSpPr>
        <p:spPr>
          <a:xfrm>
            <a:off x="3267366" y="6499569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D87A524-6738-AF43-9FBA-855FA7C23DEB}"/>
              </a:ext>
            </a:extLst>
          </p:cNvPr>
          <p:cNvSpPr/>
          <p:nvPr/>
        </p:nvSpPr>
        <p:spPr>
          <a:xfrm>
            <a:off x="3882800" y="6499569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E0C49DC-B58B-0346-BFD2-5EFE40294CE8}"/>
              </a:ext>
            </a:extLst>
          </p:cNvPr>
          <p:cNvSpPr/>
          <p:nvPr/>
        </p:nvSpPr>
        <p:spPr>
          <a:xfrm>
            <a:off x="4512611" y="6499569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7A222FD-72D1-9848-9145-7C823E78CDB2}"/>
              </a:ext>
            </a:extLst>
          </p:cNvPr>
          <p:cNvSpPr/>
          <p:nvPr/>
        </p:nvSpPr>
        <p:spPr>
          <a:xfrm>
            <a:off x="2629521" y="7178419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1,2,3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BF2B18-C3E9-8C49-816F-1DB86C0BC12E}"/>
              </a:ext>
            </a:extLst>
          </p:cNvPr>
          <p:cNvGrpSpPr/>
          <p:nvPr/>
        </p:nvGrpSpPr>
        <p:grpSpPr>
          <a:xfrm>
            <a:off x="4512298" y="7178418"/>
            <a:ext cx="587084" cy="396096"/>
            <a:chOff x="4062141" y="6157765"/>
            <a:chExt cx="635299" cy="428625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7DB333FA-84C9-3548-B09C-93D535B0CC17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F891E7-7F33-BB44-A920-1A6E1C94B88F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F6CFD28-2EBF-9C44-9F1C-B7A3CEAEDF78}"/>
              </a:ext>
            </a:extLst>
          </p:cNvPr>
          <p:cNvSpPr txBox="1"/>
          <p:nvPr/>
        </p:nvSpPr>
        <p:spPr>
          <a:xfrm>
            <a:off x="5278602" y="7100470"/>
            <a:ext cx="1447832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Fit and Assess:</a:t>
            </a:r>
          </a:p>
          <a:p>
            <a:r>
              <a:rPr lang="en-US" sz="1663"/>
              <a:t>Iteration 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8C6D2A3-DC12-3349-91DE-22FCBEC32562}"/>
              </a:ext>
            </a:extLst>
          </p:cNvPr>
          <p:cNvSpPr/>
          <p:nvPr/>
        </p:nvSpPr>
        <p:spPr>
          <a:xfrm>
            <a:off x="2616731" y="7880559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A9D43F9-2F0C-D248-AE7B-B2B6783945AC}"/>
              </a:ext>
            </a:extLst>
          </p:cNvPr>
          <p:cNvSpPr/>
          <p:nvPr/>
        </p:nvSpPr>
        <p:spPr>
          <a:xfrm>
            <a:off x="3250082" y="7875907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BE51FA1-0B1F-5949-8CC9-3F43FBDC5C31}"/>
              </a:ext>
            </a:extLst>
          </p:cNvPr>
          <p:cNvSpPr/>
          <p:nvPr/>
        </p:nvSpPr>
        <p:spPr>
          <a:xfrm>
            <a:off x="3865514" y="7875907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4629A3B-A24E-8C4F-A04F-D372FB10FD93}"/>
              </a:ext>
            </a:extLst>
          </p:cNvPr>
          <p:cNvSpPr/>
          <p:nvPr/>
        </p:nvSpPr>
        <p:spPr>
          <a:xfrm>
            <a:off x="4495327" y="7875907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7097616-C197-D243-BDD2-C6DC0983AF7D}"/>
              </a:ext>
            </a:extLst>
          </p:cNvPr>
          <p:cNvSpPr/>
          <p:nvPr/>
        </p:nvSpPr>
        <p:spPr>
          <a:xfrm>
            <a:off x="2614215" y="8627322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1,2,4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42CC0F-E6F3-BB4D-AC96-D8EA3DE010C9}"/>
              </a:ext>
            </a:extLst>
          </p:cNvPr>
          <p:cNvGrpSpPr/>
          <p:nvPr/>
        </p:nvGrpSpPr>
        <p:grpSpPr>
          <a:xfrm>
            <a:off x="4494417" y="8627320"/>
            <a:ext cx="587084" cy="396096"/>
            <a:chOff x="4062141" y="6157765"/>
            <a:chExt cx="635299" cy="428625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64C06E1F-209D-654F-B794-EBE3CE6BA16D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1DEECE-28BC-F54A-8E47-AC6CDE2B9BC8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43D0B09-E270-E247-88D0-6907C2BA632C}"/>
              </a:ext>
            </a:extLst>
          </p:cNvPr>
          <p:cNvSpPr/>
          <p:nvPr/>
        </p:nvSpPr>
        <p:spPr>
          <a:xfrm>
            <a:off x="2613076" y="932592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A2638CA-DFFE-724C-9431-FCA26D3C9A1D}"/>
              </a:ext>
            </a:extLst>
          </p:cNvPr>
          <p:cNvSpPr/>
          <p:nvPr/>
        </p:nvSpPr>
        <p:spPr>
          <a:xfrm>
            <a:off x="3246427" y="9321267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81183B1-1D2D-CA43-B767-9CB5B8E25A58}"/>
              </a:ext>
            </a:extLst>
          </p:cNvPr>
          <p:cNvSpPr/>
          <p:nvPr/>
        </p:nvSpPr>
        <p:spPr>
          <a:xfrm>
            <a:off x="3861860" y="9321267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85BAF50-557C-FB43-BCDD-FDD0FF180546}"/>
              </a:ext>
            </a:extLst>
          </p:cNvPr>
          <p:cNvSpPr/>
          <p:nvPr/>
        </p:nvSpPr>
        <p:spPr>
          <a:xfrm>
            <a:off x="4491671" y="9321267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B0CEE52-60EF-5745-ADAB-31BF27568254}"/>
              </a:ext>
            </a:extLst>
          </p:cNvPr>
          <p:cNvSpPr/>
          <p:nvPr/>
        </p:nvSpPr>
        <p:spPr>
          <a:xfrm>
            <a:off x="2613075" y="10031666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1,3,4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E3200F-9A11-5141-8DEC-B3317C46FF6E}"/>
              </a:ext>
            </a:extLst>
          </p:cNvPr>
          <p:cNvGrpSpPr/>
          <p:nvPr/>
        </p:nvGrpSpPr>
        <p:grpSpPr>
          <a:xfrm>
            <a:off x="4505405" y="10031665"/>
            <a:ext cx="587084" cy="396096"/>
            <a:chOff x="4062141" y="6157765"/>
            <a:chExt cx="635299" cy="428625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E5035FB6-FA8F-7B45-A721-971084BB9FDE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FD7171-C051-5045-9486-C3EB42869849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3D94C3E-893B-B84C-923D-C4211F9FC911}"/>
              </a:ext>
            </a:extLst>
          </p:cNvPr>
          <p:cNvSpPr/>
          <p:nvPr/>
        </p:nvSpPr>
        <p:spPr>
          <a:xfrm>
            <a:off x="2635076" y="10734263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797D340-D8E4-BF4C-B9B6-9ABCEA27F54E}"/>
              </a:ext>
            </a:extLst>
          </p:cNvPr>
          <p:cNvSpPr/>
          <p:nvPr/>
        </p:nvSpPr>
        <p:spPr>
          <a:xfrm>
            <a:off x="3268427" y="1072961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F7DB95C-758D-0D4A-AF73-1E5760D75182}"/>
              </a:ext>
            </a:extLst>
          </p:cNvPr>
          <p:cNvSpPr/>
          <p:nvPr/>
        </p:nvSpPr>
        <p:spPr>
          <a:xfrm>
            <a:off x="3883861" y="1072961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57C2E3E-8924-D146-9BF3-6566D4175E23}"/>
              </a:ext>
            </a:extLst>
          </p:cNvPr>
          <p:cNvSpPr/>
          <p:nvPr/>
        </p:nvSpPr>
        <p:spPr>
          <a:xfrm>
            <a:off x="4513672" y="1072961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BBD6D21-1639-0B49-BB7F-232C55769536}"/>
              </a:ext>
            </a:extLst>
          </p:cNvPr>
          <p:cNvSpPr/>
          <p:nvPr/>
        </p:nvSpPr>
        <p:spPr>
          <a:xfrm>
            <a:off x="2635076" y="11440009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2,3,4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56CB59-C36C-CF45-919B-74C56118A116}"/>
              </a:ext>
            </a:extLst>
          </p:cNvPr>
          <p:cNvGrpSpPr/>
          <p:nvPr/>
        </p:nvGrpSpPr>
        <p:grpSpPr>
          <a:xfrm>
            <a:off x="4527406" y="11440008"/>
            <a:ext cx="587084" cy="396096"/>
            <a:chOff x="4062141" y="6157765"/>
            <a:chExt cx="635299" cy="428625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77B7EEF9-9B9D-EF4C-94B7-FBDAAA90AF67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8002AF-06AC-D646-AC8A-DE95F317B2A2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8E45120-56EA-884C-9C22-0D334A53EED9}"/>
              </a:ext>
            </a:extLst>
          </p:cNvPr>
          <p:cNvSpPr txBox="1"/>
          <p:nvPr/>
        </p:nvSpPr>
        <p:spPr>
          <a:xfrm>
            <a:off x="7195543" y="8996020"/>
            <a:ext cx="3275033" cy="111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Performance </a:t>
            </a:r>
            <a:r>
              <a:rPr lang="en-US" sz="1663" b="1"/>
              <a:t>across iterations </a:t>
            </a:r>
            <a:r>
              <a:rPr lang="en-US" sz="1663"/>
              <a:t>is used to tuned parameters for optimal performance  </a:t>
            </a:r>
            <a:r>
              <a:rPr lang="en-US" sz="1663">
                <a:sym typeface="Wingdings" pitchFamily="2" charset="2"/>
              </a:rPr>
              <a:t> </a:t>
            </a:r>
            <a:r>
              <a:rPr lang="en-US" sz="1663" b="1">
                <a:sym typeface="Wingdings" pitchFamily="2" charset="2"/>
              </a:rPr>
              <a:t>Final Model</a:t>
            </a:r>
            <a:endParaRPr lang="en-US" sz="1663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F794DA-9EB7-D64C-BCE5-3CC96CD8AE25}"/>
              </a:ext>
            </a:extLst>
          </p:cNvPr>
          <p:cNvSpPr txBox="1"/>
          <p:nvPr/>
        </p:nvSpPr>
        <p:spPr>
          <a:xfrm>
            <a:off x="5265882" y="8539612"/>
            <a:ext cx="1447832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Fit and Assess:</a:t>
            </a:r>
          </a:p>
          <a:p>
            <a:r>
              <a:rPr lang="en-US" sz="1663"/>
              <a:t>Iteration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8143C8-68EC-C746-B943-F16103B74621}"/>
              </a:ext>
            </a:extLst>
          </p:cNvPr>
          <p:cNvSpPr txBox="1"/>
          <p:nvPr/>
        </p:nvSpPr>
        <p:spPr>
          <a:xfrm>
            <a:off x="5265882" y="9909474"/>
            <a:ext cx="1447832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Fit and Assess:</a:t>
            </a:r>
          </a:p>
          <a:p>
            <a:r>
              <a:rPr lang="en-US" sz="1663"/>
              <a:t>Iteration 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82F2B0-6F6A-4C4F-9F7E-1BD6064B43C5}"/>
              </a:ext>
            </a:extLst>
          </p:cNvPr>
          <p:cNvSpPr txBox="1"/>
          <p:nvPr/>
        </p:nvSpPr>
        <p:spPr>
          <a:xfrm>
            <a:off x="5323697" y="11332162"/>
            <a:ext cx="1447832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Fit and Assess:</a:t>
            </a:r>
          </a:p>
          <a:p>
            <a:r>
              <a:rPr lang="en-US" sz="1663"/>
              <a:t>Iteration 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802325-BC09-D446-8B90-BD5D7D1E12F2}"/>
              </a:ext>
            </a:extLst>
          </p:cNvPr>
          <p:cNvSpPr txBox="1"/>
          <p:nvPr/>
        </p:nvSpPr>
        <p:spPr>
          <a:xfrm>
            <a:off x="15096347" y="1367580"/>
            <a:ext cx="1766381" cy="376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7"/>
              <a:t>V-fold Validation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ABFBEF2-2F42-104A-8182-2BF6B30A7FDA}"/>
              </a:ext>
            </a:extLst>
          </p:cNvPr>
          <p:cNvSpPr/>
          <p:nvPr/>
        </p:nvSpPr>
        <p:spPr>
          <a:xfrm>
            <a:off x="2330856" y="707658"/>
            <a:ext cx="7467473" cy="3744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3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0247DF3B-2277-FB43-AAAC-C1B06B1BC974}"/>
              </a:ext>
            </a:extLst>
          </p:cNvPr>
          <p:cNvSpPr/>
          <p:nvPr/>
        </p:nvSpPr>
        <p:spPr>
          <a:xfrm>
            <a:off x="2588173" y="2496415"/>
            <a:ext cx="239606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FB303E71-2E3A-3F44-A702-7F83F42AA5CB}"/>
              </a:ext>
            </a:extLst>
          </p:cNvPr>
          <p:cNvSpPr/>
          <p:nvPr/>
        </p:nvSpPr>
        <p:spPr>
          <a:xfrm>
            <a:off x="2617417" y="944907"/>
            <a:ext cx="3310146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Initial Data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AB427D8-CFA3-EB44-88E7-8A68700AF081}"/>
              </a:ext>
            </a:extLst>
          </p:cNvPr>
          <p:cNvSpPr/>
          <p:nvPr/>
        </p:nvSpPr>
        <p:spPr>
          <a:xfrm>
            <a:off x="5054026" y="2496414"/>
            <a:ext cx="831171" cy="396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F7E347CF-1C0E-E047-8E38-A6CC4234536C}"/>
              </a:ext>
            </a:extLst>
          </p:cNvPr>
          <p:cNvSpPr/>
          <p:nvPr/>
        </p:nvSpPr>
        <p:spPr>
          <a:xfrm>
            <a:off x="4941658" y="1838924"/>
            <a:ext cx="281668" cy="19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719D8E-3616-DA44-A417-C52D42CD33EE}"/>
              </a:ext>
            </a:extLst>
          </p:cNvPr>
          <p:cNvSpPr txBox="1"/>
          <p:nvPr/>
        </p:nvSpPr>
        <p:spPr>
          <a:xfrm>
            <a:off x="2676370" y="1694808"/>
            <a:ext cx="2248168" cy="34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rsample::initial_split()</a:t>
            </a:r>
          </a:p>
        </p:txBody>
      </p:sp>
      <p:pic>
        <p:nvPicPr>
          <p:cNvPr id="51" name="Graphic 50" descr="Raised hand">
            <a:extLst>
              <a:ext uri="{FF2B5EF4-FFF2-40B4-BE49-F238E27FC236}">
                <a16:creationId xmlns:a16="http://schemas.microsoft.com/office/drawing/2014/main" id="{0586010C-19A4-1E41-A9A5-BE79E9BF2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626" y="3012594"/>
            <a:ext cx="396096" cy="396096"/>
          </a:xfrm>
          <a:prstGeom prst="rect">
            <a:avLst/>
          </a:prstGeom>
        </p:spPr>
      </p:pic>
      <p:pic>
        <p:nvPicPr>
          <p:cNvPr id="52" name="Graphic 51" descr="No sign">
            <a:extLst>
              <a:ext uri="{FF2B5EF4-FFF2-40B4-BE49-F238E27FC236}">
                <a16:creationId xmlns:a16="http://schemas.microsoft.com/office/drawing/2014/main" id="{B4A0E2B0-01E4-5442-8085-6C8E78319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1177" y="2865571"/>
            <a:ext cx="775688" cy="775688"/>
          </a:xfrm>
          <a:prstGeom prst="rect">
            <a:avLst/>
          </a:prstGeom>
        </p:spPr>
      </p:pic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3647047-13D8-AE4C-A5D5-F56AB81225F3}"/>
              </a:ext>
            </a:extLst>
          </p:cNvPr>
          <p:cNvSpPr/>
          <p:nvPr/>
        </p:nvSpPr>
        <p:spPr>
          <a:xfrm>
            <a:off x="6137056" y="1736442"/>
            <a:ext cx="3310146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Initial Data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0A9A7A0-4546-EA44-84FF-8CD95800C41C}"/>
              </a:ext>
            </a:extLst>
          </p:cNvPr>
          <p:cNvCxnSpPr>
            <a:cxnSpLocks/>
          </p:cNvCxnSpPr>
          <p:nvPr/>
        </p:nvCxnSpPr>
        <p:spPr>
          <a:xfrm flipH="1">
            <a:off x="5816372" y="1838924"/>
            <a:ext cx="3799444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682833A-CAFD-1F48-9BA3-FD4EA7B30C79}"/>
              </a:ext>
            </a:extLst>
          </p:cNvPr>
          <p:cNvCxnSpPr>
            <a:cxnSpLocks/>
          </p:cNvCxnSpPr>
          <p:nvPr/>
        </p:nvCxnSpPr>
        <p:spPr>
          <a:xfrm flipH="1">
            <a:off x="5811190" y="2030055"/>
            <a:ext cx="3799444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5E54D8A-7853-724E-BC42-82DB09282910}"/>
              </a:ext>
            </a:extLst>
          </p:cNvPr>
          <p:cNvCxnSpPr>
            <a:cxnSpLocks/>
          </p:cNvCxnSpPr>
          <p:nvPr/>
        </p:nvCxnSpPr>
        <p:spPr>
          <a:xfrm flipH="1">
            <a:off x="5806593" y="1944188"/>
            <a:ext cx="3799444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13A769-0F12-204A-9024-91806AC2C21A}"/>
              </a:ext>
            </a:extLst>
          </p:cNvPr>
          <p:cNvSpPr txBox="1"/>
          <p:nvPr/>
        </p:nvSpPr>
        <p:spPr>
          <a:xfrm>
            <a:off x="6541460" y="1288294"/>
            <a:ext cx="271401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Rows are assigned at random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DE2DF54-5635-8343-A9A1-059EDD450D47}"/>
              </a:ext>
            </a:extLst>
          </p:cNvPr>
          <p:cNvSpPr txBox="1"/>
          <p:nvPr/>
        </p:nvSpPr>
        <p:spPr>
          <a:xfrm>
            <a:off x="6513097" y="3511157"/>
            <a:ext cx="271401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Rows are assigned at random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E2A223F8-40B9-D346-BB0E-259ADE45DA09}"/>
              </a:ext>
            </a:extLst>
          </p:cNvPr>
          <p:cNvSpPr/>
          <p:nvPr/>
        </p:nvSpPr>
        <p:spPr>
          <a:xfrm>
            <a:off x="6623442" y="3970260"/>
            <a:ext cx="239606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Training Data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837C570-4BDC-7246-8405-E31064735073}"/>
              </a:ext>
            </a:extLst>
          </p:cNvPr>
          <p:cNvCxnSpPr>
            <a:cxnSpLocks/>
          </p:cNvCxnSpPr>
          <p:nvPr/>
        </p:nvCxnSpPr>
        <p:spPr>
          <a:xfrm flipH="1">
            <a:off x="6475894" y="4061786"/>
            <a:ext cx="2742307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F9A9C1D-A5D8-2E47-9073-60DBDE484A86}"/>
              </a:ext>
            </a:extLst>
          </p:cNvPr>
          <p:cNvCxnSpPr>
            <a:cxnSpLocks/>
          </p:cNvCxnSpPr>
          <p:nvPr/>
        </p:nvCxnSpPr>
        <p:spPr>
          <a:xfrm flipH="1">
            <a:off x="6474605" y="4168307"/>
            <a:ext cx="2742307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FFE7C5F-EFA3-4842-BB4B-A6DAE419F1FD}"/>
              </a:ext>
            </a:extLst>
          </p:cNvPr>
          <p:cNvCxnSpPr>
            <a:cxnSpLocks/>
          </p:cNvCxnSpPr>
          <p:nvPr/>
        </p:nvCxnSpPr>
        <p:spPr>
          <a:xfrm flipH="1">
            <a:off x="6481662" y="4270308"/>
            <a:ext cx="2742307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2FEECCC-8B8D-754B-A703-CB9DED889095}"/>
              </a:ext>
            </a:extLst>
          </p:cNvPr>
          <p:cNvSpPr txBox="1"/>
          <p:nvPr/>
        </p:nvSpPr>
        <p:spPr>
          <a:xfrm>
            <a:off x="2686430" y="3828543"/>
            <a:ext cx="1960217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rsample::vfold(v = 4)</a:t>
            </a:r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B5459290-ADBA-BA48-AB24-0450E56EDA4B}"/>
              </a:ext>
            </a:extLst>
          </p:cNvPr>
          <p:cNvSpPr/>
          <p:nvPr/>
        </p:nvSpPr>
        <p:spPr>
          <a:xfrm>
            <a:off x="4924539" y="3923100"/>
            <a:ext cx="281668" cy="19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1700A2FF-E546-E747-9F8D-8B0DE27E9330}"/>
              </a:ext>
            </a:extLst>
          </p:cNvPr>
          <p:cNvSpPr/>
          <p:nvPr/>
        </p:nvSpPr>
        <p:spPr>
          <a:xfrm>
            <a:off x="4540943" y="5184026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D7EFC651-D9E7-6A4F-88E9-657FCB8EC0DF}"/>
              </a:ext>
            </a:extLst>
          </p:cNvPr>
          <p:cNvSpPr/>
          <p:nvPr/>
        </p:nvSpPr>
        <p:spPr>
          <a:xfrm>
            <a:off x="5161090" y="5179373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B79240C2-5255-BC4A-97B6-C0D8DAFA8026}"/>
              </a:ext>
            </a:extLst>
          </p:cNvPr>
          <p:cNvSpPr/>
          <p:nvPr/>
        </p:nvSpPr>
        <p:spPr>
          <a:xfrm>
            <a:off x="5789727" y="5179373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46AADEB-61BF-C74F-871E-84214063EB57}"/>
              </a:ext>
            </a:extLst>
          </p:cNvPr>
          <p:cNvSpPr/>
          <p:nvPr/>
        </p:nvSpPr>
        <p:spPr>
          <a:xfrm>
            <a:off x="6419538" y="5179373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651BB65-8E43-7A47-83AE-A59B4CDAF15C}"/>
              </a:ext>
            </a:extLst>
          </p:cNvPr>
          <p:cNvSpPr txBox="1"/>
          <p:nvPr/>
        </p:nvSpPr>
        <p:spPr>
          <a:xfrm>
            <a:off x="4773855" y="4805510"/>
            <a:ext cx="2065630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Cross Validation Folds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782933-FCEC-2B40-A2A8-C9865E6A23F0}"/>
              </a:ext>
            </a:extLst>
          </p:cNvPr>
          <p:cNvSpPr txBox="1"/>
          <p:nvPr/>
        </p:nvSpPr>
        <p:spPr>
          <a:xfrm>
            <a:off x="2641826" y="5897451"/>
            <a:ext cx="249831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workflows::fit_resamples()</a:t>
            </a:r>
          </a:p>
        </p:txBody>
      </p:sp>
      <p:sp>
        <p:nvSpPr>
          <p:cNvPr id="72" name="Down Arrow 71">
            <a:extLst>
              <a:ext uri="{FF2B5EF4-FFF2-40B4-BE49-F238E27FC236}">
                <a16:creationId xmlns:a16="http://schemas.microsoft.com/office/drawing/2014/main" id="{503CD750-7603-AF4A-80AB-2D3752A5A9F6}"/>
              </a:ext>
            </a:extLst>
          </p:cNvPr>
          <p:cNvSpPr/>
          <p:nvPr/>
        </p:nvSpPr>
        <p:spPr>
          <a:xfrm>
            <a:off x="5515053" y="5933260"/>
            <a:ext cx="281668" cy="19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4C22146-F882-B047-AA48-81650806600D}"/>
              </a:ext>
            </a:extLst>
          </p:cNvPr>
          <p:cNvSpPr txBox="1"/>
          <p:nvPr/>
        </p:nvSpPr>
        <p:spPr>
          <a:xfrm>
            <a:off x="6711362" y="5818737"/>
            <a:ext cx="3030758" cy="60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 b="1"/>
              <a:t>Fit model using different combinations of  v-1 folds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C307EE-8055-724E-8EF2-9EDA24468422}"/>
              </a:ext>
            </a:extLst>
          </p:cNvPr>
          <p:cNvSpPr/>
          <p:nvPr/>
        </p:nvSpPr>
        <p:spPr>
          <a:xfrm>
            <a:off x="2330857" y="4733629"/>
            <a:ext cx="8469686" cy="7391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3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E017127-B72B-3542-A976-04719BB18065}"/>
              </a:ext>
            </a:extLst>
          </p:cNvPr>
          <p:cNvSpPr txBox="1"/>
          <p:nvPr/>
        </p:nvSpPr>
        <p:spPr>
          <a:xfrm>
            <a:off x="16230638" y="4985965"/>
            <a:ext cx="3203644" cy="162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One fold is retained (blue)</a:t>
            </a:r>
          </a:p>
          <a:p>
            <a:r>
              <a:rPr lang="en-US" sz="1663"/>
              <a:t>as a “Testing/Assessment set” to evaluate the performance </a:t>
            </a:r>
          </a:p>
          <a:p>
            <a:r>
              <a:rPr lang="en-US" sz="1663"/>
              <a:t>of the model built on the </a:t>
            </a:r>
          </a:p>
          <a:p>
            <a:r>
              <a:rPr lang="en-US" sz="1663"/>
              <a:t>other folds (yellow)</a:t>
            </a:r>
          </a:p>
          <a:p>
            <a:endParaRPr lang="en-US" sz="1663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2356DB96-20CC-0749-8699-4E6F736FA013}"/>
              </a:ext>
            </a:extLst>
          </p:cNvPr>
          <p:cNvSpPr/>
          <p:nvPr/>
        </p:nvSpPr>
        <p:spPr>
          <a:xfrm>
            <a:off x="18769130" y="9165112"/>
            <a:ext cx="831171" cy="396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DECC640-03ED-C54E-B2AB-2B06F73FAB1F}"/>
              </a:ext>
            </a:extLst>
          </p:cNvPr>
          <p:cNvSpPr txBox="1"/>
          <p:nvPr/>
        </p:nvSpPr>
        <p:spPr>
          <a:xfrm>
            <a:off x="16283772" y="8808544"/>
            <a:ext cx="2304928" cy="111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The initial testing set is used for the evaluation of the </a:t>
            </a:r>
            <a:r>
              <a:rPr lang="en-US" sz="1663" b="1"/>
              <a:t>final model </a:t>
            </a:r>
            <a:r>
              <a:rPr lang="en-US" sz="1663"/>
              <a:t>performance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BEC2B19C-0DA8-964E-A6D8-70722A0779F2}"/>
              </a:ext>
            </a:extLst>
          </p:cNvPr>
          <p:cNvSpPr/>
          <p:nvPr/>
        </p:nvSpPr>
        <p:spPr>
          <a:xfrm>
            <a:off x="11690286" y="4405745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7883B551-5823-CA4C-BE83-3040FE38D417}"/>
              </a:ext>
            </a:extLst>
          </p:cNvPr>
          <p:cNvSpPr/>
          <p:nvPr/>
        </p:nvSpPr>
        <p:spPr>
          <a:xfrm>
            <a:off x="12323637" y="4401093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E81881FB-0F06-424A-8E62-A59BE48398D8}"/>
              </a:ext>
            </a:extLst>
          </p:cNvPr>
          <p:cNvSpPr/>
          <p:nvPr/>
        </p:nvSpPr>
        <p:spPr>
          <a:xfrm>
            <a:off x="12939071" y="4401093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191652D1-6503-1949-90B1-13E248CFE55F}"/>
              </a:ext>
            </a:extLst>
          </p:cNvPr>
          <p:cNvSpPr/>
          <p:nvPr/>
        </p:nvSpPr>
        <p:spPr>
          <a:xfrm>
            <a:off x="13568882" y="4401093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641B299-90BC-E143-9D32-3D7FE101AF6E}"/>
              </a:ext>
            </a:extLst>
          </p:cNvPr>
          <p:cNvSpPr/>
          <p:nvPr/>
        </p:nvSpPr>
        <p:spPr>
          <a:xfrm>
            <a:off x="11685792" y="5079943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1,2,3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3F4332D-4392-C546-87AB-ADCBA573C4FA}"/>
              </a:ext>
            </a:extLst>
          </p:cNvPr>
          <p:cNvGrpSpPr/>
          <p:nvPr/>
        </p:nvGrpSpPr>
        <p:grpSpPr>
          <a:xfrm>
            <a:off x="13568569" y="5079942"/>
            <a:ext cx="587084" cy="396096"/>
            <a:chOff x="4062141" y="6157765"/>
            <a:chExt cx="635299" cy="428625"/>
          </a:xfrm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40D60FBC-20FD-6E4F-89F9-DBA4EB0604C3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39AA467-EA8E-1E41-8C54-1EC30E626971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413AB6A0-7F73-F345-9833-C845BE38BC75}"/>
              </a:ext>
            </a:extLst>
          </p:cNvPr>
          <p:cNvSpPr txBox="1"/>
          <p:nvPr/>
        </p:nvSpPr>
        <p:spPr>
          <a:xfrm>
            <a:off x="14334873" y="5001994"/>
            <a:ext cx="1447832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Fit and Assess:</a:t>
            </a:r>
          </a:p>
          <a:p>
            <a:r>
              <a:rPr lang="en-US" sz="1663"/>
              <a:t>Iteration 1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20FE538C-6B55-D843-8BAC-6D62440EEEB9}"/>
              </a:ext>
            </a:extLst>
          </p:cNvPr>
          <p:cNvSpPr/>
          <p:nvPr/>
        </p:nvSpPr>
        <p:spPr>
          <a:xfrm>
            <a:off x="11673002" y="5782085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BEABF599-E16A-0549-97CF-7D0FB874FF02}"/>
              </a:ext>
            </a:extLst>
          </p:cNvPr>
          <p:cNvSpPr/>
          <p:nvPr/>
        </p:nvSpPr>
        <p:spPr>
          <a:xfrm>
            <a:off x="12306351" y="577743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880A8FCD-C36B-2441-99CF-B452FBD314E6}"/>
              </a:ext>
            </a:extLst>
          </p:cNvPr>
          <p:cNvSpPr/>
          <p:nvPr/>
        </p:nvSpPr>
        <p:spPr>
          <a:xfrm>
            <a:off x="12921784" y="5777431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67B9783E-5D85-D945-908B-3C73A89EE9A5}"/>
              </a:ext>
            </a:extLst>
          </p:cNvPr>
          <p:cNvSpPr/>
          <p:nvPr/>
        </p:nvSpPr>
        <p:spPr>
          <a:xfrm>
            <a:off x="13551596" y="577743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13F582C1-9E2A-2D4D-AFD9-8386FAA6B1E7}"/>
              </a:ext>
            </a:extLst>
          </p:cNvPr>
          <p:cNvSpPr/>
          <p:nvPr/>
        </p:nvSpPr>
        <p:spPr>
          <a:xfrm>
            <a:off x="11670484" y="6528846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1,2,4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D324FE4-BE49-6C42-9B94-B25499CCE417}"/>
              </a:ext>
            </a:extLst>
          </p:cNvPr>
          <p:cNvGrpSpPr/>
          <p:nvPr/>
        </p:nvGrpSpPr>
        <p:grpSpPr>
          <a:xfrm>
            <a:off x="13550688" y="6528845"/>
            <a:ext cx="587084" cy="396096"/>
            <a:chOff x="4062141" y="6157765"/>
            <a:chExt cx="635299" cy="428625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77969004-3EA4-D64E-A461-781BA063DC0E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A8E16AF-9F49-8F4B-8C38-8E51F43BECD5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98D511-A423-964D-A405-A7A48A332759}"/>
              </a:ext>
            </a:extLst>
          </p:cNvPr>
          <p:cNvSpPr/>
          <p:nvPr/>
        </p:nvSpPr>
        <p:spPr>
          <a:xfrm>
            <a:off x="11669346" y="7227445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57AC1460-2024-CA46-B74C-A7CBF8343800}"/>
              </a:ext>
            </a:extLst>
          </p:cNvPr>
          <p:cNvSpPr/>
          <p:nvPr/>
        </p:nvSpPr>
        <p:spPr>
          <a:xfrm>
            <a:off x="12302697" y="7222793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E80B4583-FC56-8148-9F45-D3077BE1AF03}"/>
              </a:ext>
            </a:extLst>
          </p:cNvPr>
          <p:cNvSpPr/>
          <p:nvPr/>
        </p:nvSpPr>
        <p:spPr>
          <a:xfrm>
            <a:off x="12918131" y="7222793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139AC48F-C3BC-514E-8272-FBAA50357514}"/>
              </a:ext>
            </a:extLst>
          </p:cNvPr>
          <p:cNvSpPr/>
          <p:nvPr/>
        </p:nvSpPr>
        <p:spPr>
          <a:xfrm>
            <a:off x="13547942" y="7222793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2B723962-6ED8-CE40-9FEC-F6741593573D}"/>
              </a:ext>
            </a:extLst>
          </p:cNvPr>
          <p:cNvSpPr/>
          <p:nvPr/>
        </p:nvSpPr>
        <p:spPr>
          <a:xfrm>
            <a:off x="11669344" y="7933191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1,3,4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38BDF02-0C05-6F47-8864-63C705BD6342}"/>
              </a:ext>
            </a:extLst>
          </p:cNvPr>
          <p:cNvGrpSpPr/>
          <p:nvPr/>
        </p:nvGrpSpPr>
        <p:grpSpPr>
          <a:xfrm>
            <a:off x="13561674" y="7933190"/>
            <a:ext cx="587084" cy="396096"/>
            <a:chOff x="4062141" y="6157765"/>
            <a:chExt cx="635299" cy="428625"/>
          </a:xfrm>
        </p:grpSpPr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3171D712-B8AA-6448-8471-A79E6A2A384B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FF2C06E-178C-E04B-BC0A-7EDA7E02FC0F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259FB847-DB85-F54C-8D44-8853C53B1335}"/>
              </a:ext>
            </a:extLst>
          </p:cNvPr>
          <p:cNvSpPr/>
          <p:nvPr/>
        </p:nvSpPr>
        <p:spPr>
          <a:xfrm>
            <a:off x="11691347" y="8635789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C86F81C2-94F3-BE47-826E-84B31D6D9EC7}"/>
              </a:ext>
            </a:extLst>
          </p:cNvPr>
          <p:cNvSpPr/>
          <p:nvPr/>
        </p:nvSpPr>
        <p:spPr>
          <a:xfrm>
            <a:off x="12324698" y="8631136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0025880A-18F3-6E41-B06C-CD5131282AA6}"/>
              </a:ext>
            </a:extLst>
          </p:cNvPr>
          <p:cNvSpPr/>
          <p:nvPr/>
        </p:nvSpPr>
        <p:spPr>
          <a:xfrm>
            <a:off x="12940131" y="8631136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55129171-3D81-214A-9021-F6B41D2B1CC4}"/>
              </a:ext>
            </a:extLst>
          </p:cNvPr>
          <p:cNvSpPr/>
          <p:nvPr/>
        </p:nvSpPr>
        <p:spPr>
          <a:xfrm>
            <a:off x="13569943" y="8631136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92FB93C6-B0C8-B742-ACCE-E0697C470A2B}"/>
              </a:ext>
            </a:extLst>
          </p:cNvPr>
          <p:cNvSpPr/>
          <p:nvPr/>
        </p:nvSpPr>
        <p:spPr>
          <a:xfrm>
            <a:off x="11691346" y="9341534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2,3,4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061E65C-94DE-1E4E-924E-9BF1A1B8BAB1}"/>
              </a:ext>
            </a:extLst>
          </p:cNvPr>
          <p:cNvGrpSpPr/>
          <p:nvPr/>
        </p:nvGrpSpPr>
        <p:grpSpPr>
          <a:xfrm>
            <a:off x="13583677" y="9341534"/>
            <a:ext cx="587084" cy="396096"/>
            <a:chOff x="4062141" y="6157765"/>
            <a:chExt cx="635299" cy="428625"/>
          </a:xfrm>
        </p:grpSpPr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56DB2353-4226-F44A-92AA-1F5CA853F552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A05B0EA-924F-7E40-999D-9A53AC1A395E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EE33A8F4-16B4-434A-B521-C962D90CFD02}"/>
              </a:ext>
            </a:extLst>
          </p:cNvPr>
          <p:cNvSpPr txBox="1"/>
          <p:nvPr/>
        </p:nvSpPr>
        <p:spPr>
          <a:xfrm>
            <a:off x="16251813" y="6897544"/>
            <a:ext cx="3275033" cy="111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Performance </a:t>
            </a:r>
            <a:r>
              <a:rPr lang="en-US" sz="1663" b="1"/>
              <a:t>across iterations </a:t>
            </a:r>
            <a:r>
              <a:rPr lang="en-US" sz="1663"/>
              <a:t>is used to tuned parameters for optimal performance  </a:t>
            </a:r>
            <a:r>
              <a:rPr lang="en-US" sz="1663">
                <a:sym typeface="Wingdings" pitchFamily="2" charset="2"/>
              </a:rPr>
              <a:t> </a:t>
            </a:r>
            <a:r>
              <a:rPr lang="en-US" sz="1663" b="1">
                <a:sym typeface="Wingdings" pitchFamily="2" charset="2"/>
              </a:rPr>
              <a:t>Final Model</a:t>
            </a:r>
            <a:endParaRPr lang="en-US" sz="1663" b="1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4AABACA-AC59-4443-88D1-A903D8436775}"/>
              </a:ext>
            </a:extLst>
          </p:cNvPr>
          <p:cNvSpPr txBox="1"/>
          <p:nvPr/>
        </p:nvSpPr>
        <p:spPr>
          <a:xfrm>
            <a:off x="14322152" y="6441135"/>
            <a:ext cx="1447832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Fit and Assess:</a:t>
            </a:r>
          </a:p>
          <a:p>
            <a:r>
              <a:rPr lang="en-US" sz="1663"/>
              <a:t>Iteration 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A69059F-591F-9949-8981-46D4BC16BA44}"/>
              </a:ext>
            </a:extLst>
          </p:cNvPr>
          <p:cNvSpPr txBox="1"/>
          <p:nvPr/>
        </p:nvSpPr>
        <p:spPr>
          <a:xfrm>
            <a:off x="14322152" y="7810999"/>
            <a:ext cx="1447832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Fit and Assess:</a:t>
            </a:r>
          </a:p>
          <a:p>
            <a:r>
              <a:rPr lang="en-US" sz="1663"/>
              <a:t>Iteration 3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6CF6B6F-8139-D649-9D29-705AB285D41C}"/>
              </a:ext>
            </a:extLst>
          </p:cNvPr>
          <p:cNvSpPr txBox="1"/>
          <p:nvPr/>
        </p:nvSpPr>
        <p:spPr>
          <a:xfrm>
            <a:off x="14379968" y="9233686"/>
            <a:ext cx="1447832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Fit and Assess:</a:t>
            </a:r>
          </a:p>
          <a:p>
            <a:r>
              <a:rPr lang="en-US" sz="1663"/>
              <a:t>Iteration 4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2665CDE1-8963-DE49-86CD-4ADA43EF1C32}"/>
              </a:ext>
            </a:extLst>
          </p:cNvPr>
          <p:cNvSpPr/>
          <p:nvPr/>
        </p:nvSpPr>
        <p:spPr>
          <a:xfrm>
            <a:off x="11897648" y="2336125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9000567E-56C7-F443-8B13-5E437A243537}"/>
              </a:ext>
            </a:extLst>
          </p:cNvPr>
          <p:cNvSpPr/>
          <p:nvPr/>
        </p:nvSpPr>
        <p:spPr>
          <a:xfrm>
            <a:off x="12517794" y="233147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41EC844B-8D4C-A049-9A4D-97FB2E039938}"/>
              </a:ext>
            </a:extLst>
          </p:cNvPr>
          <p:cNvSpPr/>
          <p:nvPr/>
        </p:nvSpPr>
        <p:spPr>
          <a:xfrm>
            <a:off x="13146431" y="233147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DF4106CD-5B51-C346-87AE-75BDE6F09D31}"/>
              </a:ext>
            </a:extLst>
          </p:cNvPr>
          <p:cNvSpPr/>
          <p:nvPr/>
        </p:nvSpPr>
        <p:spPr>
          <a:xfrm>
            <a:off x="13776242" y="233147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A3906B3-B0EA-D948-9545-A770B329A503}"/>
              </a:ext>
            </a:extLst>
          </p:cNvPr>
          <p:cNvSpPr txBox="1"/>
          <p:nvPr/>
        </p:nvSpPr>
        <p:spPr>
          <a:xfrm>
            <a:off x="12130560" y="1957608"/>
            <a:ext cx="2065630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Cross Validation Folds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C3F36E5-205F-524B-A960-23984DF5215E}"/>
              </a:ext>
            </a:extLst>
          </p:cNvPr>
          <p:cNvSpPr txBox="1"/>
          <p:nvPr/>
        </p:nvSpPr>
        <p:spPr>
          <a:xfrm>
            <a:off x="11908459" y="3000393"/>
            <a:ext cx="249831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workflows::fit_resamples()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D8B4769-18FE-FC4A-B7F8-4539F89935D4}"/>
              </a:ext>
            </a:extLst>
          </p:cNvPr>
          <p:cNvSpPr txBox="1"/>
          <p:nvPr/>
        </p:nvSpPr>
        <p:spPr>
          <a:xfrm>
            <a:off x="15908634" y="3012595"/>
            <a:ext cx="3030758" cy="60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 b="1"/>
              <a:t>Fit model using different combinations of  v-1 folds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F3D25A8-F348-D04E-BDB8-9EA30CB8131E}"/>
              </a:ext>
            </a:extLst>
          </p:cNvPr>
          <p:cNvSpPr/>
          <p:nvPr/>
        </p:nvSpPr>
        <p:spPr>
          <a:xfrm>
            <a:off x="11387128" y="1838924"/>
            <a:ext cx="8469686" cy="818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3"/>
          </a:p>
        </p:txBody>
      </p:sp>
      <p:sp>
        <p:nvSpPr>
          <p:cNvPr id="124" name="Down Arrow 123">
            <a:extLst>
              <a:ext uri="{FF2B5EF4-FFF2-40B4-BE49-F238E27FC236}">
                <a16:creationId xmlns:a16="http://schemas.microsoft.com/office/drawing/2014/main" id="{4F01A793-0EE8-E843-B9DA-F321B3B48FCA}"/>
              </a:ext>
            </a:extLst>
          </p:cNvPr>
          <p:cNvSpPr/>
          <p:nvPr/>
        </p:nvSpPr>
        <p:spPr>
          <a:xfrm>
            <a:off x="12777294" y="3492695"/>
            <a:ext cx="281668" cy="61054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</p:spTree>
    <p:extLst>
      <p:ext uri="{BB962C8B-B14F-4D97-AF65-F5344CB8AC3E}">
        <p14:creationId xmlns:p14="http://schemas.microsoft.com/office/powerpoint/2010/main" val="2621831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A60F323-9038-8149-B60B-CBFDF5156D2F}"/>
              </a:ext>
            </a:extLst>
          </p:cNvPr>
          <p:cNvSpPr/>
          <p:nvPr/>
        </p:nvSpPr>
        <p:spPr>
          <a:xfrm>
            <a:off x="3546411" y="5986160"/>
            <a:ext cx="2007557" cy="89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1EDF71-7BAD-9F48-AD1B-DDB7CD8F6B02}"/>
              </a:ext>
            </a:extLst>
          </p:cNvPr>
          <p:cNvSpPr/>
          <p:nvPr/>
        </p:nvSpPr>
        <p:spPr>
          <a:xfrm>
            <a:off x="4516138" y="2880976"/>
            <a:ext cx="2221645" cy="12669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Initial Data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5ECE552-0186-2C4A-A59D-CCA76F9D4C5B}"/>
              </a:ext>
            </a:extLst>
          </p:cNvPr>
          <p:cNvSpPr/>
          <p:nvPr/>
        </p:nvSpPr>
        <p:spPr>
          <a:xfrm>
            <a:off x="5747887" y="6453339"/>
            <a:ext cx="2007557" cy="396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24985-0EF6-884B-A4FC-66D121340F4C}"/>
              </a:ext>
            </a:extLst>
          </p:cNvPr>
          <p:cNvSpPr txBox="1"/>
          <p:nvPr/>
        </p:nvSpPr>
        <p:spPr>
          <a:xfrm>
            <a:off x="4550188" y="4327788"/>
            <a:ext cx="2113517" cy="34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rsample::initial_split()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248170-9147-3942-8711-06398C1A5142}"/>
              </a:ext>
            </a:extLst>
          </p:cNvPr>
          <p:cNvSpPr txBox="1"/>
          <p:nvPr/>
        </p:nvSpPr>
        <p:spPr>
          <a:xfrm>
            <a:off x="3602139" y="6984370"/>
            <a:ext cx="1875522" cy="774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78"/>
              <a:t>For learning:</a:t>
            </a:r>
          </a:p>
          <a:p>
            <a:pPr algn="ctr"/>
            <a:r>
              <a:rPr lang="en-US" sz="1478"/>
              <a:t>to create and optimize the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9529FF-8562-4B40-AD95-905A34FD1429}"/>
              </a:ext>
            </a:extLst>
          </p:cNvPr>
          <p:cNvSpPr txBox="1"/>
          <p:nvPr/>
        </p:nvSpPr>
        <p:spPr>
          <a:xfrm>
            <a:off x="5889078" y="6888835"/>
            <a:ext cx="1725176" cy="1002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78"/>
              <a:t>Only for performance evaluation</a:t>
            </a:r>
          </a:p>
          <a:p>
            <a:pPr algn="ctr"/>
            <a:r>
              <a:rPr lang="en-US" sz="1478" b="1">
                <a:solidFill>
                  <a:srgbClr val="FF0000"/>
                </a:solidFill>
              </a:rPr>
              <a:t>Not for Training!!!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5340B-3080-DA4F-A62F-8FCAD2E54A03}"/>
              </a:ext>
            </a:extLst>
          </p:cNvPr>
          <p:cNvSpPr txBox="1"/>
          <p:nvPr/>
        </p:nvSpPr>
        <p:spPr>
          <a:xfrm>
            <a:off x="3951645" y="4714160"/>
            <a:ext cx="3359318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Sample rows are assigned at random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DB3376-D863-6A40-AAF7-024A506BA4D1}"/>
              </a:ext>
            </a:extLst>
          </p:cNvPr>
          <p:cNvSpPr txBox="1"/>
          <p:nvPr/>
        </p:nvSpPr>
        <p:spPr>
          <a:xfrm rot="18646773">
            <a:off x="4500544" y="2513076"/>
            <a:ext cx="704039" cy="263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9"/>
              <a:t>outcome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DE6AE7-2B02-2D43-8A99-A476953E0898}"/>
              </a:ext>
            </a:extLst>
          </p:cNvPr>
          <p:cNvSpPr txBox="1"/>
          <p:nvPr/>
        </p:nvSpPr>
        <p:spPr>
          <a:xfrm rot="18646773">
            <a:off x="4590306" y="2261880"/>
            <a:ext cx="1406154" cy="263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9"/>
              <a:t>Possible_predictor_1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DEA483-1265-384A-B0BC-003CD1C03358}"/>
              </a:ext>
            </a:extLst>
          </p:cNvPr>
          <p:cNvSpPr txBox="1"/>
          <p:nvPr/>
        </p:nvSpPr>
        <p:spPr>
          <a:xfrm rot="18646773">
            <a:off x="4838655" y="2261214"/>
            <a:ext cx="1406154" cy="263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9"/>
              <a:t>Possible_predictor_2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3C39CE-7D10-5144-AD5F-62453B5E7FA2}"/>
              </a:ext>
            </a:extLst>
          </p:cNvPr>
          <p:cNvSpPr txBox="1"/>
          <p:nvPr/>
        </p:nvSpPr>
        <p:spPr>
          <a:xfrm rot="18646773">
            <a:off x="6173340" y="2243790"/>
            <a:ext cx="1409360" cy="263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9"/>
              <a:t>Possible_predictor_n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E3AA8D-CBEC-184D-864A-4E1749C218FE}"/>
              </a:ext>
            </a:extLst>
          </p:cNvPr>
          <p:cNvSpPr txBox="1"/>
          <p:nvPr/>
        </p:nvSpPr>
        <p:spPr>
          <a:xfrm>
            <a:off x="5312446" y="2619939"/>
            <a:ext cx="282450" cy="263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9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8AFC0-3BC2-6C44-AA10-AF23882B1F1F}"/>
              </a:ext>
            </a:extLst>
          </p:cNvPr>
          <p:cNvSpPr txBox="1"/>
          <p:nvPr/>
        </p:nvSpPr>
        <p:spPr>
          <a:xfrm>
            <a:off x="3687683" y="2911043"/>
            <a:ext cx="1035027" cy="1543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9"/>
              <a:t>Sample_1</a:t>
            </a:r>
          </a:p>
          <a:p>
            <a:pPr algn="ctr"/>
            <a:r>
              <a:rPr lang="en-US" sz="1109"/>
              <a:t>Sample_2</a:t>
            </a:r>
          </a:p>
          <a:p>
            <a:pPr algn="ctr"/>
            <a:r>
              <a:rPr lang="en-US" sz="1109"/>
              <a:t>…</a:t>
            </a:r>
          </a:p>
          <a:p>
            <a:pPr algn="ctr"/>
            <a:r>
              <a:rPr lang="en-US" sz="1109"/>
              <a:t>…</a:t>
            </a:r>
          </a:p>
          <a:p>
            <a:pPr algn="ctr"/>
            <a:r>
              <a:rPr lang="en-US" sz="1109"/>
              <a:t>…</a:t>
            </a:r>
          </a:p>
          <a:p>
            <a:pPr algn="ctr"/>
            <a:r>
              <a:rPr lang="en-US" sz="1109"/>
              <a:t>…</a:t>
            </a:r>
          </a:p>
          <a:p>
            <a:pPr algn="ctr"/>
            <a:r>
              <a:rPr lang="en-US" sz="1109"/>
              <a:t>Sample_n</a:t>
            </a:r>
          </a:p>
          <a:p>
            <a:endParaRPr lang="en-US" sz="1663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75F205-DEBB-1746-B559-B3A441ADEF8B}"/>
              </a:ext>
            </a:extLst>
          </p:cNvPr>
          <p:cNvGrpSpPr/>
          <p:nvPr/>
        </p:nvGrpSpPr>
        <p:grpSpPr>
          <a:xfrm>
            <a:off x="5446658" y="5083311"/>
            <a:ext cx="555196" cy="916177"/>
            <a:chOff x="10282586" y="7786824"/>
            <a:chExt cx="600793" cy="991418"/>
          </a:xfrm>
        </p:grpSpPr>
        <p:sp>
          <p:nvSpPr>
            <p:cNvPr id="17" name="Left-Up Arrow 16">
              <a:extLst>
                <a:ext uri="{FF2B5EF4-FFF2-40B4-BE49-F238E27FC236}">
                  <a16:creationId xmlns:a16="http://schemas.microsoft.com/office/drawing/2014/main" id="{2BDB8C05-2EBE-C746-A4DA-CF101E6CF6A8}"/>
                </a:ext>
              </a:extLst>
            </p:cNvPr>
            <p:cNvSpPr/>
            <p:nvPr/>
          </p:nvSpPr>
          <p:spPr>
            <a:xfrm rot="13550645">
              <a:off x="10287576" y="8182439"/>
              <a:ext cx="590813" cy="600793"/>
            </a:xfrm>
            <a:prstGeom prst="left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3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54CCFC3-F611-D04F-A4FE-0DD6A66DF648}"/>
                </a:ext>
              </a:extLst>
            </p:cNvPr>
            <p:cNvSpPr/>
            <p:nvPr/>
          </p:nvSpPr>
          <p:spPr>
            <a:xfrm>
              <a:off x="10509314" y="7786824"/>
              <a:ext cx="155448" cy="5525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3"/>
            </a:p>
          </p:txBody>
        </p:sp>
      </p:grpSp>
      <p:sp>
        <p:nvSpPr>
          <p:cNvPr id="19" name="Down Arrow 18">
            <a:extLst>
              <a:ext uri="{FF2B5EF4-FFF2-40B4-BE49-F238E27FC236}">
                <a16:creationId xmlns:a16="http://schemas.microsoft.com/office/drawing/2014/main" id="{B6C15BE4-CFBF-264D-AFAA-5C279B8E52D3}"/>
              </a:ext>
            </a:extLst>
          </p:cNvPr>
          <p:cNvSpPr/>
          <p:nvPr/>
        </p:nvSpPr>
        <p:spPr>
          <a:xfrm>
            <a:off x="4316350" y="8751368"/>
            <a:ext cx="281668" cy="61054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121AF57-EB2E-2E4E-B2D2-086A2D93432D}"/>
              </a:ext>
            </a:extLst>
          </p:cNvPr>
          <p:cNvSpPr/>
          <p:nvPr/>
        </p:nvSpPr>
        <p:spPr>
          <a:xfrm>
            <a:off x="14602419" y="2664549"/>
            <a:ext cx="488056" cy="8329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4DA0310-7919-634A-88ED-423FD8996D17}"/>
              </a:ext>
            </a:extLst>
          </p:cNvPr>
          <p:cNvSpPr/>
          <p:nvPr/>
        </p:nvSpPr>
        <p:spPr>
          <a:xfrm>
            <a:off x="15222567" y="2659897"/>
            <a:ext cx="488056" cy="8329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22D30EB-AD3F-CA45-810C-B3772FFFDD5D}"/>
              </a:ext>
            </a:extLst>
          </p:cNvPr>
          <p:cNvSpPr/>
          <p:nvPr/>
        </p:nvSpPr>
        <p:spPr>
          <a:xfrm>
            <a:off x="15851203" y="2659897"/>
            <a:ext cx="489231" cy="8329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A72655C-582D-B240-B631-C72DDDC42242}"/>
              </a:ext>
            </a:extLst>
          </p:cNvPr>
          <p:cNvSpPr/>
          <p:nvPr/>
        </p:nvSpPr>
        <p:spPr>
          <a:xfrm>
            <a:off x="16481014" y="2659897"/>
            <a:ext cx="489231" cy="8329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2D8AC8-4A5F-8544-B931-5877A7AEF264}"/>
              </a:ext>
            </a:extLst>
          </p:cNvPr>
          <p:cNvSpPr txBox="1"/>
          <p:nvPr/>
        </p:nvSpPr>
        <p:spPr>
          <a:xfrm>
            <a:off x="3436291" y="9483636"/>
            <a:ext cx="5210337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 b="1"/>
              <a:t>Cross Validation Folds </a:t>
            </a:r>
            <a:r>
              <a:rPr lang="en-US" sz="1663"/>
              <a:t>– equal subsets of the training 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84D82A-3375-E449-9D58-5941976C0F36}"/>
              </a:ext>
            </a:extLst>
          </p:cNvPr>
          <p:cNvSpPr txBox="1"/>
          <p:nvPr/>
        </p:nvSpPr>
        <p:spPr>
          <a:xfrm>
            <a:off x="3596407" y="7984254"/>
            <a:ext cx="1960217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rsample::vfold(v = 4)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B43694-8AC2-4B44-A03A-68B35F6BB294}"/>
              </a:ext>
            </a:extLst>
          </p:cNvPr>
          <p:cNvSpPr txBox="1"/>
          <p:nvPr/>
        </p:nvSpPr>
        <p:spPr>
          <a:xfrm>
            <a:off x="2896885" y="8357092"/>
            <a:ext cx="3359318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Sample rows are assigned at random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C184154-0BE6-124C-9671-A2698335A16C}"/>
              </a:ext>
            </a:extLst>
          </p:cNvPr>
          <p:cNvSpPr/>
          <p:nvPr/>
        </p:nvSpPr>
        <p:spPr>
          <a:xfrm>
            <a:off x="12895979" y="5392019"/>
            <a:ext cx="2011109" cy="21970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DAE0A02-37B6-EE42-A3CB-D4F790CD5FF0}"/>
              </a:ext>
            </a:extLst>
          </p:cNvPr>
          <p:cNvSpPr/>
          <p:nvPr/>
        </p:nvSpPr>
        <p:spPr>
          <a:xfrm>
            <a:off x="13596864" y="5707461"/>
            <a:ext cx="2011109" cy="21970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29A413E-0D0D-E842-AC75-59F54952D36F}"/>
              </a:ext>
            </a:extLst>
          </p:cNvPr>
          <p:cNvSpPr/>
          <p:nvPr/>
        </p:nvSpPr>
        <p:spPr>
          <a:xfrm>
            <a:off x="14421286" y="6031504"/>
            <a:ext cx="2011109" cy="21970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A53C390-312D-9840-B280-D8139C31ED6B}"/>
              </a:ext>
            </a:extLst>
          </p:cNvPr>
          <p:cNvSpPr/>
          <p:nvPr/>
        </p:nvSpPr>
        <p:spPr>
          <a:xfrm>
            <a:off x="15164796" y="6342796"/>
            <a:ext cx="2011109" cy="21970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B1235D-8241-3C49-9021-42C8B2890EDC}"/>
              </a:ext>
            </a:extLst>
          </p:cNvPr>
          <p:cNvSpPr/>
          <p:nvPr/>
        </p:nvSpPr>
        <p:spPr>
          <a:xfrm>
            <a:off x="2135703" y="1726690"/>
            <a:ext cx="7040948" cy="9288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3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95D259D0-5112-674D-BD32-DC6AE2C71DE1}"/>
              </a:ext>
            </a:extLst>
          </p:cNvPr>
          <p:cNvSpPr/>
          <p:nvPr/>
        </p:nvSpPr>
        <p:spPr>
          <a:xfrm>
            <a:off x="3436288" y="9917546"/>
            <a:ext cx="2011109" cy="21970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A5FC5D9-68AC-8149-986A-6B7FB569443E}"/>
              </a:ext>
            </a:extLst>
          </p:cNvPr>
          <p:cNvSpPr/>
          <p:nvPr/>
        </p:nvSpPr>
        <p:spPr>
          <a:xfrm>
            <a:off x="3442720" y="10140579"/>
            <a:ext cx="2011109" cy="21970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92410F8-F5CA-CB48-9553-501E3B84425C}"/>
              </a:ext>
            </a:extLst>
          </p:cNvPr>
          <p:cNvSpPr/>
          <p:nvPr/>
        </p:nvSpPr>
        <p:spPr>
          <a:xfrm>
            <a:off x="3442720" y="10355588"/>
            <a:ext cx="2011109" cy="21970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6EE14D5-5BD2-374D-96D7-3017ADD83942}"/>
              </a:ext>
            </a:extLst>
          </p:cNvPr>
          <p:cNvSpPr/>
          <p:nvPr/>
        </p:nvSpPr>
        <p:spPr>
          <a:xfrm>
            <a:off x="3436288" y="10542310"/>
            <a:ext cx="2011109" cy="21970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A7075E-A670-884F-85AA-9AED85DA0798}"/>
              </a:ext>
            </a:extLst>
          </p:cNvPr>
          <p:cNvSpPr txBox="1"/>
          <p:nvPr/>
        </p:nvSpPr>
        <p:spPr>
          <a:xfrm>
            <a:off x="3983848" y="1257374"/>
            <a:ext cx="3688510" cy="376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7"/>
              <a:t>Splitting the data for vfold validation</a:t>
            </a:r>
          </a:p>
        </p:txBody>
      </p:sp>
    </p:spTree>
    <p:extLst>
      <p:ext uri="{BB962C8B-B14F-4D97-AF65-F5344CB8AC3E}">
        <p14:creationId xmlns:p14="http://schemas.microsoft.com/office/powerpoint/2010/main" val="3443328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73F6B5-4DAC-6340-8E89-C107F4EA975D}"/>
              </a:ext>
            </a:extLst>
          </p:cNvPr>
          <p:cNvSpPr txBox="1"/>
          <p:nvPr/>
        </p:nvSpPr>
        <p:spPr>
          <a:xfrm>
            <a:off x="7755458" y="6002331"/>
            <a:ext cx="3203644" cy="162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One fold is retained  (blue)</a:t>
            </a:r>
          </a:p>
          <a:p>
            <a:r>
              <a:rPr lang="en-US" sz="1663"/>
              <a:t>as a “Testing/Assessment set” to evaluate the performance </a:t>
            </a:r>
          </a:p>
          <a:p>
            <a:r>
              <a:rPr lang="en-US" sz="1663"/>
              <a:t>of the model built on the </a:t>
            </a:r>
          </a:p>
          <a:p>
            <a:r>
              <a:rPr lang="en-US" sz="1663"/>
              <a:t>included \ folds (yellow)</a:t>
            </a:r>
          </a:p>
          <a:p>
            <a:endParaRPr lang="en-US" sz="1663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9BED5FB-6EF4-9649-9699-0C4F67A61A6C}"/>
              </a:ext>
            </a:extLst>
          </p:cNvPr>
          <p:cNvSpPr/>
          <p:nvPr/>
        </p:nvSpPr>
        <p:spPr>
          <a:xfrm>
            <a:off x="7455241" y="10620869"/>
            <a:ext cx="831171" cy="396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6F759-4157-1343-A65D-7CC01543DBBE}"/>
              </a:ext>
            </a:extLst>
          </p:cNvPr>
          <p:cNvSpPr txBox="1"/>
          <p:nvPr/>
        </p:nvSpPr>
        <p:spPr>
          <a:xfrm>
            <a:off x="8495615" y="10336226"/>
            <a:ext cx="1882437" cy="1371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The actual testing set is used for the evaluation of the </a:t>
            </a:r>
            <a:r>
              <a:rPr lang="en-US" sz="1663" b="1"/>
              <a:t>final model </a:t>
            </a:r>
            <a:r>
              <a:rPr lang="en-US" sz="1663"/>
              <a:t>performance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5DD17AE-45C4-1443-9F8F-338A63DED2F4}"/>
              </a:ext>
            </a:extLst>
          </p:cNvPr>
          <p:cNvSpPr/>
          <p:nvPr/>
        </p:nvSpPr>
        <p:spPr>
          <a:xfrm>
            <a:off x="2634015" y="5855734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2A93BAA-1037-CA48-9F91-213706E0668A}"/>
              </a:ext>
            </a:extLst>
          </p:cNvPr>
          <p:cNvSpPr/>
          <p:nvPr/>
        </p:nvSpPr>
        <p:spPr>
          <a:xfrm>
            <a:off x="3267366" y="585108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D87A524-6738-AF43-9FBA-855FA7C23DEB}"/>
              </a:ext>
            </a:extLst>
          </p:cNvPr>
          <p:cNvSpPr/>
          <p:nvPr/>
        </p:nvSpPr>
        <p:spPr>
          <a:xfrm>
            <a:off x="3882800" y="585108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E0C49DC-B58B-0346-BFD2-5EFE40294CE8}"/>
              </a:ext>
            </a:extLst>
          </p:cNvPr>
          <p:cNvSpPr/>
          <p:nvPr/>
        </p:nvSpPr>
        <p:spPr>
          <a:xfrm>
            <a:off x="4512611" y="5851081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7A222FD-72D1-9848-9145-7C823E78CDB2}"/>
              </a:ext>
            </a:extLst>
          </p:cNvPr>
          <p:cNvSpPr/>
          <p:nvPr/>
        </p:nvSpPr>
        <p:spPr>
          <a:xfrm>
            <a:off x="2629521" y="6529931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1,2,3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BF2B18-C3E9-8C49-816F-1DB86C0BC12E}"/>
              </a:ext>
            </a:extLst>
          </p:cNvPr>
          <p:cNvGrpSpPr/>
          <p:nvPr/>
        </p:nvGrpSpPr>
        <p:grpSpPr>
          <a:xfrm>
            <a:off x="4512298" y="6529931"/>
            <a:ext cx="587084" cy="396096"/>
            <a:chOff x="4062141" y="6157765"/>
            <a:chExt cx="635299" cy="428625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7DB333FA-84C9-3548-B09C-93D535B0CC17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F891E7-7F33-BB44-A920-1A6E1C94B88F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F6CFD28-2EBF-9C44-9F1C-B7A3CEAEDF78}"/>
              </a:ext>
            </a:extLst>
          </p:cNvPr>
          <p:cNvSpPr txBox="1"/>
          <p:nvPr/>
        </p:nvSpPr>
        <p:spPr>
          <a:xfrm>
            <a:off x="5278603" y="6451982"/>
            <a:ext cx="1896481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Analyze and Assess:</a:t>
            </a:r>
          </a:p>
          <a:p>
            <a:r>
              <a:rPr lang="en-US" sz="1663"/>
              <a:t>Iteration 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8C6D2A3-DC12-3349-91DE-22FCBEC32562}"/>
              </a:ext>
            </a:extLst>
          </p:cNvPr>
          <p:cNvSpPr/>
          <p:nvPr/>
        </p:nvSpPr>
        <p:spPr>
          <a:xfrm>
            <a:off x="2616731" y="7232072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A9D43F9-2F0C-D248-AE7B-B2B6783945AC}"/>
              </a:ext>
            </a:extLst>
          </p:cNvPr>
          <p:cNvSpPr/>
          <p:nvPr/>
        </p:nvSpPr>
        <p:spPr>
          <a:xfrm>
            <a:off x="3250082" y="7227419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BE51FA1-0B1F-5949-8CC9-3F43FBDC5C31}"/>
              </a:ext>
            </a:extLst>
          </p:cNvPr>
          <p:cNvSpPr/>
          <p:nvPr/>
        </p:nvSpPr>
        <p:spPr>
          <a:xfrm>
            <a:off x="3865514" y="7227419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4629A3B-A24E-8C4F-A04F-D372FB10FD93}"/>
              </a:ext>
            </a:extLst>
          </p:cNvPr>
          <p:cNvSpPr/>
          <p:nvPr/>
        </p:nvSpPr>
        <p:spPr>
          <a:xfrm>
            <a:off x="4495327" y="7227419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7097616-C197-D243-BDD2-C6DC0983AF7D}"/>
              </a:ext>
            </a:extLst>
          </p:cNvPr>
          <p:cNvSpPr/>
          <p:nvPr/>
        </p:nvSpPr>
        <p:spPr>
          <a:xfrm>
            <a:off x="2614215" y="7978834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1,2,4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42CC0F-E6F3-BB4D-AC96-D8EA3DE010C9}"/>
              </a:ext>
            </a:extLst>
          </p:cNvPr>
          <p:cNvGrpSpPr/>
          <p:nvPr/>
        </p:nvGrpSpPr>
        <p:grpSpPr>
          <a:xfrm>
            <a:off x="4494417" y="7978832"/>
            <a:ext cx="587084" cy="396096"/>
            <a:chOff x="4062141" y="6157765"/>
            <a:chExt cx="635299" cy="428625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64C06E1F-209D-654F-B794-EBE3CE6BA16D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1DEECE-28BC-F54A-8E47-AC6CDE2B9BC8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43D0B09-E270-E247-88D0-6907C2BA632C}"/>
              </a:ext>
            </a:extLst>
          </p:cNvPr>
          <p:cNvSpPr/>
          <p:nvPr/>
        </p:nvSpPr>
        <p:spPr>
          <a:xfrm>
            <a:off x="2613076" y="8677434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A2638CA-DFFE-724C-9431-FCA26D3C9A1D}"/>
              </a:ext>
            </a:extLst>
          </p:cNvPr>
          <p:cNvSpPr/>
          <p:nvPr/>
        </p:nvSpPr>
        <p:spPr>
          <a:xfrm>
            <a:off x="3246427" y="8672781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81183B1-1D2D-CA43-B767-9CB5B8E25A58}"/>
              </a:ext>
            </a:extLst>
          </p:cNvPr>
          <p:cNvSpPr/>
          <p:nvPr/>
        </p:nvSpPr>
        <p:spPr>
          <a:xfrm>
            <a:off x="3861860" y="867278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85BAF50-557C-FB43-BCDD-FDD0FF180546}"/>
              </a:ext>
            </a:extLst>
          </p:cNvPr>
          <p:cNvSpPr/>
          <p:nvPr/>
        </p:nvSpPr>
        <p:spPr>
          <a:xfrm>
            <a:off x="4491671" y="867278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B0CEE52-60EF-5745-ADAB-31BF27568254}"/>
              </a:ext>
            </a:extLst>
          </p:cNvPr>
          <p:cNvSpPr/>
          <p:nvPr/>
        </p:nvSpPr>
        <p:spPr>
          <a:xfrm>
            <a:off x="2613075" y="9383179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1,3,4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E3200F-9A11-5141-8DEC-B3317C46FF6E}"/>
              </a:ext>
            </a:extLst>
          </p:cNvPr>
          <p:cNvGrpSpPr/>
          <p:nvPr/>
        </p:nvGrpSpPr>
        <p:grpSpPr>
          <a:xfrm>
            <a:off x="4505405" y="9383179"/>
            <a:ext cx="587084" cy="396096"/>
            <a:chOff x="4062141" y="6157765"/>
            <a:chExt cx="635299" cy="428625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E5035FB6-FA8F-7B45-A721-971084BB9FDE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FD7171-C051-5045-9486-C3EB42869849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3D94C3E-893B-B84C-923D-C4211F9FC911}"/>
              </a:ext>
            </a:extLst>
          </p:cNvPr>
          <p:cNvSpPr/>
          <p:nvPr/>
        </p:nvSpPr>
        <p:spPr>
          <a:xfrm>
            <a:off x="2635076" y="10085777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797D340-D8E4-BF4C-B9B6-9ABCEA27F54E}"/>
              </a:ext>
            </a:extLst>
          </p:cNvPr>
          <p:cNvSpPr/>
          <p:nvPr/>
        </p:nvSpPr>
        <p:spPr>
          <a:xfrm>
            <a:off x="3268427" y="10081123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F7DB95C-758D-0D4A-AF73-1E5760D75182}"/>
              </a:ext>
            </a:extLst>
          </p:cNvPr>
          <p:cNvSpPr/>
          <p:nvPr/>
        </p:nvSpPr>
        <p:spPr>
          <a:xfrm>
            <a:off x="3883861" y="10081123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57C2E3E-8924-D146-9BF3-6566D4175E23}"/>
              </a:ext>
            </a:extLst>
          </p:cNvPr>
          <p:cNvSpPr/>
          <p:nvPr/>
        </p:nvSpPr>
        <p:spPr>
          <a:xfrm>
            <a:off x="4513672" y="10081123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BBD6D21-1639-0B49-BB7F-232C55769536}"/>
              </a:ext>
            </a:extLst>
          </p:cNvPr>
          <p:cNvSpPr/>
          <p:nvPr/>
        </p:nvSpPr>
        <p:spPr>
          <a:xfrm>
            <a:off x="2635076" y="10791521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2,3,4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56CB59-C36C-CF45-919B-74C56118A116}"/>
              </a:ext>
            </a:extLst>
          </p:cNvPr>
          <p:cNvGrpSpPr/>
          <p:nvPr/>
        </p:nvGrpSpPr>
        <p:grpSpPr>
          <a:xfrm>
            <a:off x="4527406" y="10791521"/>
            <a:ext cx="587084" cy="396096"/>
            <a:chOff x="4062141" y="6157765"/>
            <a:chExt cx="635299" cy="428625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77B7EEF9-9B9D-EF4C-94B7-FBDAAA90AF67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8002AF-06AC-D646-AC8A-DE95F317B2A2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8E45120-56EA-884C-9C22-0D334A53EED9}"/>
              </a:ext>
            </a:extLst>
          </p:cNvPr>
          <p:cNvSpPr txBox="1"/>
          <p:nvPr/>
        </p:nvSpPr>
        <p:spPr>
          <a:xfrm>
            <a:off x="7684068" y="8189766"/>
            <a:ext cx="3275033" cy="111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Performance </a:t>
            </a:r>
            <a:r>
              <a:rPr lang="en-US" sz="1663" b="1"/>
              <a:t>across iterations </a:t>
            </a:r>
            <a:r>
              <a:rPr lang="en-US" sz="1663"/>
              <a:t>is used to tuned parameters for optimal performance  </a:t>
            </a:r>
            <a:r>
              <a:rPr lang="en-US" sz="1663">
                <a:sym typeface="Wingdings" pitchFamily="2" charset="2"/>
              </a:rPr>
              <a:t> </a:t>
            </a:r>
            <a:r>
              <a:rPr lang="en-US" sz="1663" b="1">
                <a:sym typeface="Wingdings" pitchFamily="2" charset="2"/>
              </a:rPr>
              <a:t>Final Model</a:t>
            </a:r>
            <a:endParaRPr lang="en-US" sz="1663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F794DA-9EB7-D64C-BCE5-3CC96CD8AE25}"/>
              </a:ext>
            </a:extLst>
          </p:cNvPr>
          <p:cNvSpPr txBox="1"/>
          <p:nvPr/>
        </p:nvSpPr>
        <p:spPr>
          <a:xfrm>
            <a:off x="5265882" y="7891124"/>
            <a:ext cx="1896481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Analyze and Assess:</a:t>
            </a:r>
          </a:p>
          <a:p>
            <a:r>
              <a:rPr lang="en-US" sz="1663"/>
              <a:t>Iteration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8143C8-68EC-C746-B943-F16103B74621}"/>
              </a:ext>
            </a:extLst>
          </p:cNvPr>
          <p:cNvSpPr txBox="1"/>
          <p:nvPr/>
        </p:nvSpPr>
        <p:spPr>
          <a:xfrm>
            <a:off x="5265882" y="9260988"/>
            <a:ext cx="1896481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Analyze and Assess:</a:t>
            </a:r>
          </a:p>
          <a:p>
            <a:r>
              <a:rPr lang="en-US" sz="1663"/>
              <a:t>Iteration 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82F2B0-6F6A-4C4F-9F7E-1BD6064B43C5}"/>
              </a:ext>
            </a:extLst>
          </p:cNvPr>
          <p:cNvSpPr txBox="1"/>
          <p:nvPr/>
        </p:nvSpPr>
        <p:spPr>
          <a:xfrm>
            <a:off x="5323697" y="10683675"/>
            <a:ext cx="1896481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Analyze and Assess:</a:t>
            </a:r>
          </a:p>
          <a:p>
            <a:r>
              <a:rPr lang="en-US" sz="1663"/>
              <a:t>Iteration 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802325-BC09-D446-8B90-BD5D7D1E12F2}"/>
              </a:ext>
            </a:extLst>
          </p:cNvPr>
          <p:cNvSpPr txBox="1"/>
          <p:nvPr/>
        </p:nvSpPr>
        <p:spPr>
          <a:xfrm>
            <a:off x="5580930" y="5180336"/>
            <a:ext cx="2150332" cy="433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18" b="1"/>
              <a:t>V-fold Validation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ABFBEF2-2F42-104A-8182-2BF6B30A7FDA}"/>
              </a:ext>
            </a:extLst>
          </p:cNvPr>
          <p:cNvSpPr/>
          <p:nvPr/>
        </p:nvSpPr>
        <p:spPr>
          <a:xfrm>
            <a:off x="2291554" y="5099642"/>
            <a:ext cx="8843061" cy="6703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3"/>
          </a:p>
        </p:txBody>
      </p:sp>
    </p:spTree>
    <p:extLst>
      <p:ext uri="{BB962C8B-B14F-4D97-AF65-F5344CB8AC3E}">
        <p14:creationId xmlns:p14="http://schemas.microsoft.com/office/powerpoint/2010/main" val="3618767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73F6B5-4DAC-6340-8E89-C107F4EA975D}"/>
              </a:ext>
            </a:extLst>
          </p:cNvPr>
          <p:cNvSpPr txBox="1"/>
          <p:nvPr/>
        </p:nvSpPr>
        <p:spPr>
          <a:xfrm>
            <a:off x="7174367" y="7084439"/>
            <a:ext cx="3203644" cy="162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One fold is retained  (blue)</a:t>
            </a:r>
          </a:p>
          <a:p>
            <a:r>
              <a:rPr lang="en-US" sz="1663"/>
              <a:t>as a “Testing/Assessment set” to evaluate the performance </a:t>
            </a:r>
          </a:p>
          <a:p>
            <a:r>
              <a:rPr lang="en-US" sz="1663"/>
              <a:t>of the model built on the </a:t>
            </a:r>
          </a:p>
          <a:p>
            <a:r>
              <a:rPr lang="en-US" sz="1663"/>
              <a:t>other folds (yellow)</a:t>
            </a:r>
          </a:p>
          <a:p>
            <a:endParaRPr lang="en-US" sz="1663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9BED5FB-6EF4-9649-9699-0C4F67A61A6C}"/>
              </a:ext>
            </a:extLst>
          </p:cNvPr>
          <p:cNvSpPr/>
          <p:nvPr/>
        </p:nvSpPr>
        <p:spPr>
          <a:xfrm>
            <a:off x="7455241" y="11269356"/>
            <a:ext cx="831171" cy="396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6F759-4157-1343-A65D-7CC01543DBBE}"/>
              </a:ext>
            </a:extLst>
          </p:cNvPr>
          <p:cNvSpPr txBox="1"/>
          <p:nvPr/>
        </p:nvSpPr>
        <p:spPr>
          <a:xfrm>
            <a:off x="8495615" y="10984713"/>
            <a:ext cx="2304928" cy="111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The actual testing set is used for the evaluation of the </a:t>
            </a:r>
            <a:r>
              <a:rPr lang="en-US" sz="1663" b="1"/>
              <a:t>final model </a:t>
            </a:r>
            <a:r>
              <a:rPr lang="en-US" sz="1663"/>
              <a:t>performance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5DD17AE-45C4-1443-9F8F-338A63DED2F4}"/>
              </a:ext>
            </a:extLst>
          </p:cNvPr>
          <p:cNvSpPr/>
          <p:nvPr/>
        </p:nvSpPr>
        <p:spPr>
          <a:xfrm>
            <a:off x="2634015" y="6504222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2A93BAA-1037-CA48-9F91-213706E0668A}"/>
              </a:ext>
            </a:extLst>
          </p:cNvPr>
          <p:cNvSpPr/>
          <p:nvPr/>
        </p:nvSpPr>
        <p:spPr>
          <a:xfrm>
            <a:off x="3267366" y="6499569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D87A524-6738-AF43-9FBA-855FA7C23DEB}"/>
              </a:ext>
            </a:extLst>
          </p:cNvPr>
          <p:cNvSpPr/>
          <p:nvPr/>
        </p:nvSpPr>
        <p:spPr>
          <a:xfrm>
            <a:off x="3882800" y="6499569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E0C49DC-B58B-0346-BFD2-5EFE40294CE8}"/>
              </a:ext>
            </a:extLst>
          </p:cNvPr>
          <p:cNvSpPr/>
          <p:nvPr/>
        </p:nvSpPr>
        <p:spPr>
          <a:xfrm>
            <a:off x="4512611" y="6499569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7A222FD-72D1-9848-9145-7C823E78CDB2}"/>
              </a:ext>
            </a:extLst>
          </p:cNvPr>
          <p:cNvSpPr/>
          <p:nvPr/>
        </p:nvSpPr>
        <p:spPr>
          <a:xfrm>
            <a:off x="2629521" y="7178419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1,2,3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BF2B18-C3E9-8C49-816F-1DB86C0BC12E}"/>
              </a:ext>
            </a:extLst>
          </p:cNvPr>
          <p:cNvGrpSpPr/>
          <p:nvPr/>
        </p:nvGrpSpPr>
        <p:grpSpPr>
          <a:xfrm>
            <a:off x="4512298" y="7178418"/>
            <a:ext cx="587084" cy="396096"/>
            <a:chOff x="4062141" y="6157765"/>
            <a:chExt cx="635299" cy="428625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7DB333FA-84C9-3548-B09C-93D535B0CC17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F891E7-7F33-BB44-A920-1A6E1C94B88F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F6CFD28-2EBF-9C44-9F1C-B7A3CEAEDF78}"/>
              </a:ext>
            </a:extLst>
          </p:cNvPr>
          <p:cNvSpPr txBox="1"/>
          <p:nvPr/>
        </p:nvSpPr>
        <p:spPr>
          <a:xfrm>
            <a:off x="5278602" y="7100470"/>
            <a:ext cx="1447832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Fit and Assess:</a:t>
            </a:r>
          </a:p>
          <a:p>
            <a:r>
              <a:rPr lang="en-US" sz="1663"/>
              <a:t>Iteration 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8C6D2A3-DC12-3349-91DE-22FCBEC32562}"/>
              </a:ext>
            </a:extLst>
          </p:cNvPr>
          <p:cNvSpPr/>
          <p:nvPr/>
        </p:nvSpPr>
        <p:spPr>
          <a:xfrm>
            <a:off x="2616731" y="7880559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A9D43F9-2F0C-D248-AE7B-B2B6783945AC}"/>
              </a:ext>
            </a:extLst>
          </p:cNvPr>
          <p:cNvSpPr/>
          <p:nvPr/>
        </p:nvSpPr>
        <p:spPr>
          <a:xfrm>
            <a:off x="3250082" y="7875907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BE51FA1-0B1F-5949-8CC9-3F43FBDC5C31}"/>
              </a:ext>
            </a:extLst>
          </p:cNvPr>
          <p:cNvSpPr/>
          <p:nvPr/>
        </p:nvSpPr>
        <p:spPr>
          <a:xfrm>
            <a:off x="3865514" y="7875907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4629A3B-A24E-8C4F-A04F-D372FB10FD93}"/>
              </a:ext>
            </a:extLst>
          </p:cNvPr>
          <p:cNvSpPr/>
          <p:nvPr/>
        </p:nvSpPr>
        <p:spPr>
          <a:xfrm>
            <a:off x="4495327" y="7875907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7097616-C197-D243-BDD2-C6DC0983AF7D}"/>
              </a:ext>
            </a:extLst>
          </p:cNvPr>
          <p:cNvSpPr/>
          <p:nvPr/>
        </p:nvSpPr>
        <p:spPr>
          <a:xfrm>
            <a:off x="2614215" y="8627322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1,2,4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42CC0F-E6F3-BB4D-AC96-D8EA3DE010C9}"/>
              </a:ext>
            </a:extLst>
          </p:cNvPr>
          <p:cNvGrpSpPr/>
          <p:nvPr/>
        </p:nvGrpSpPr>
        <p:grpSpPr>
          <a:xfrm>
            <a:off x="4494417" y="8627320"/>
            <a:ext cx="587084" cy="396096"/>
            <a:chOff x="4062141" y="6157765"/>
            <a:chExt cx="635299" cy="428625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64C06E1F-209D-654F-B794-EBE3CE6BA16D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1DEECE-28BC-F54A-8E47-AC6CDE2B9BC8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43D0B09-E270-E247-88D0-6907C2BA632C}"/>
              </a:ext>
            </a:extLst>
          </p:cNvPr>
          <p:cNvSpPr/>
          <p:nvPr/>
        </p:nvSpPr>
        <p:spPr>
          <a:xfrm>
            <a:off x="2613076" y="932592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A2638CA-DFFE-724C-9431-FCA26D3C9A1D}"/>
              </a:ext>
            </a:extLst>
          </p:cNvPr>
          <p:cNvSpPr/>
          <p:nvPr/>
        </p:nvSpPr>
        <p:spPr>
          <a:xfrm>
            <a:off x="3246427" y="9321267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81183B1-1D2D-CA43-B767-9CB5B8E25A58}"/>
              </a:ext>
            </a:extLst>
          </p:cNvPr>
          <p:cNvSpPr/>
          <p:nvPr/>
        </p:nvSpPr>
        <p:spPr>
          <a:xfrm>
            <a:off x="3861860" y="9321267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85BAF50-557C-FB43-BCDD-FDD0FF180546}"/>
              </a:ext>
            </a:extLst>
          </p:cNvPr>
          <p:cNvSpPr/>
          <p:nvPr/>
        </p:nvSpPr>
        <p:spPr>
          <a:xfrm>
            <a:off x="4491671" y="9321267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B0CEE52-60EF-5745-ADAB-31BF27568254}"/>
              </a:ext>
            </a:extLst>
          </p:cNvPr>
          <p:cNvSpPr/>
          <p:nvPr/>
        </p:nvSpPr>
        <p:spPr>
          <a:xfrm>
            <a:off x="2613075" y="10031666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1,3,4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E3200F-9A11-5141-8DEC-B3317C46FF6E}"/>
              </a:ext>
            </a:extLst>
          </p:cNvPr>
          <p:cNvGrpSpPr/>
          <p:nvPr/>
        </p:nvGrpSpPr>
        <p:grpSpPr>
          <a:xfrm>
            <a:off x="4505405" y="10031665"/>
            <a:ext cx="587084" cy="396096"/>
            <a:chOff x="4062141" y="6157765"/>
            <a:chExt cx="635299" cy="428625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E5035FB6-FA8F-7B45-A721-971084BB9FDE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FD7171-C051-5045-9486-C3EB42869849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3D94C3E-893B-B84C-923D-C4211F9FC911}"/>
              </a:ext>
            </a:extLst>
          </p:cNvPr>
          <p:cNvSpPr/>
          <p:nvPr/>
        </p:nvSpPr>
        <p:spPr>
          <a:xfrm>
            <a:off x="2635076" y="10734263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797D340-D8E4-BF4C-B9B6-9ABCEA27F54E}"/>
              </a:ext>
            </a:extLst>
          </p:cNvPr>
          <p:cNvSpPr/>
          <p:nvPr/>
        </p:nvSpPr>
        <p:spPr>
          <a:xfrm>
            <a:off x="3268427" y="1072961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F7DB95C-758D-0D4A-AF73-1E5760D75182}"/>
              </a:ext>
            </a:extLst>
          </p:cNvPr>
          <p:cNvSpPr/>
          <p:nvPr/>
        </p:nvSpPr>
        <p:spPr>
          <a:xfrm>
            <a:off x="3883861" y="1072961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57C2E3E-8924-D146-9BF3-6566D4175E23}"/>
              </a:ext>
            </a:extLst>
          </p:cNvPr>
          <p:cNvSpPr/>
          <p:nvPr/>
        </p:nvSpPr>
        <p:spPr>
          <a:xfrm>
            <a:off x="4513672" y="1072961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BBD6D21-1639-0B49-BB7F-232C55769536}"/>
              </a:ext>
            </a:extLst>
          </p:cNvPr>
          <p:cNvSpPr/>
          <p:nvPr/>
        </p:nvSpPr>
        <p:spPr>
          <a:xfrm>
            <a:off x="2635076" y="11440009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2,3,4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56CB59-C36C-CF45-919B-74C56118A116}"/>
              </a:ext>
            </a:extLst>
          </p:cNvPr>
          <p:cNvGrpSpPr/>
          <p:nvPr/>
        </p:nvGrpSpPr>
        <p:grpSpPr>
          <a:xfrm>
            <a:off x="4527406" y="11440008"/>
            <a:ext cx="587084" cy="396096"/>
            <a:chOff x="4062141" y="6157765"/>
            <a:chExt cx="635299" cy="428625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77B7EEF9-9B9D-EF4C-94B7-FBDAAA90AF67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8002AF-06AC-D646-AC8A-DE95F317B2A2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8E45120-56EA-884C-9C22-0D334A53EED9}"/>
              </a:ext>
            </a:extLst>
          </p:cNvPr>
          <p:cNvSpPr txBox="1"/>
          <p:nvPr/>
        </p:nvSpPr>
        <p:spPr>
          <a:xfrm>
            <a:off x="7195543" y="8996020"/>
            <a:ext cx="3275033" cy="111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Performance </a:t>
            </a:r>
            <a:r>
              <a:rPr lang="en-US" sz="1663" b="1"/>
              <a:t>across iterations </a:t>
            </a:r>
            <a:r>
              <a:rPr lang="en-US" sz="1663"/>
              <a:t>is used to tuned parameters for optimal performance  </a:t>
            </a:r>
            <a:r>
              <a:rPr lang="en-US" sz="1663">
                <a:sym typeface="Wingdings" pitchFamily="2" charset="2"/>
              </a:rPr>
              <a:t> </a:t>
            </a:r>
            <a:r>
              <a:rPr lang="en-US" sz="1663" b="1">
                <a:sym typeface="Wingdings" pitchFamily="2" charset="2"/>
              </a:rPr>
              <a:t>Final Model</a:t>
            </a:r>
            <a:endParaRPr lang="en-US" sz="1663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F794DA-9EB7-D64C-BCE5-3CC96CD8AE25}"/>
              </a:ext>
            </a:extLst>
          </p:cNvPr>
          <p:cNvSpPr txBox="1"/>
          <p:nvPr/>
        </p:nvSpPr>
        <p:spPr>
          <a:xfrm>
            <a:off x="5265882" y="8539612"/>
            <a:ext cx="1447832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Fit and Assess:</a:t>
            </a:r>
          </a:p>
          <a:p>
            <a:r>
              <a:rPr lang="en-US" sz="1663"/>
              <a:t>Iteration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8143C8-68EC-C746-B943-F16103B74621}"/>
              </a:ext>
            </a:extLst>
          </p:cNvPr>
          <p:cNvSpPr txBox="1"/>
          <p:nvPr/>
        </p:nvSpPr>
        <p:spPr>
          <a:xfrm>
            <a:off x="5265882" y="9909474"/>
            <a:ext cx="1447832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Fit and Assess:</a:t>
            </a:r>
          </a:p>
          <a:p>
            <a:r>
              <a:rPr lang="en-US" sz="1663"/>
              <a:t>Iteration 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82F2B0-6F6A-4C4F-9F7E-1BD6064B43C5}"/>
              </a:ext>
            </a:extLst>
          </p:cNvPr>
          <p:cNvSpPr txBox="1"/>
          <p:nvPr/>
        </p:nvSpPr>
        <p:spPr>
          <a:xfrm>
            <a:off x="5323697" y="11332162"/>
            <a:ext cx="1447832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Fit and Assess:</a:t>
            </a:r>
          </a:p>
          <a:p>
            <a:r>
              <a:rPr lang="en-US" sz="1663"/>
              <a:t>Iteration 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802325-BC09-D446-8B90-BD5D7D1E12F2}"/>
              </a:ext>
            </a:extLst>
          </p:cNvPr>
          <p:cNvSpPr txBox="1"/>
          <p:nvPr/>
        </p:nvSpPr>
        <p:spPr>
          <a:xfrm>
            <a:off x="14385349" y="4272404"/>
            <a:ext cx="2150332" cy="433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18" b="1"/>
              <a:t>V-fold Validation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ABFBEF2-2F42-104A-8182-2BF6B30A7FDA}"/>
              </a:ext>
            </a:extLst>
          </p:cNvPr>
          <p:cNvSpPr/>
          <p:nvPr/>
        </p:nvSpPr>
        <p:spPr>
          <a:xfrm>
            <a:off x="2291554" y="584030"/>
            <a:ext cx="8508989" cy="11592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3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0247DF3B-2277-FB43-AAAC-C1B06B1BC974}"/>
              </a:ext>
            </a:extLst>
          </p:cNvPr>
          <p:cNvSpPr/>
          <p:nvPr/>
        </p:nvSpPr>
        <p:spPr>
          <a:xfrm>
            <a:off x="2588173" y="2751879"/>
            <a:ext cx="239606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FB303E71-2E3A-3F44-A702-7F83F42AA5CB}"/>
              </a:ext>
            </a:extLst>
          </p:cNvPr>
          <p:cNvSpPr/>
          <p:nvPr/>
        </p:nvSpPr>
        <p:spPr>
          <a:xfrm>
            <a:off x="2617417" y="885954"/>
            <a:ext cx="3310146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Initial Data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AB427D8-CFA3-EB44-88E7-8A68700AF081}"/>
              </a:ext>
            </a:extLst>
          </p:cNvPr>
          <p:cNvSpPr/>
          <p:nvPr/>
        </p:nvSpPr>
        <p:spPr>
          <a:xfrm>
            <a:off x="5054026" y="2751879"/>
            <a:ext cx="831171" cy="396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F7E347CF-1C0E-E047-8E38-A6CC4234536C}"/>
              </a:ext>
            </a:extLst>
          </p:cNvPr>
          <p:cNvSpPr/>
          <p:nvPr/>
        </p:nvSpPr>
        <p:spPr>
          <a:xfrm>
            <a:off x="4941658" y="1838924"/>
            <a:ext cx="281668" cy="19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719D8E-3616-DA44-A417-C52D42CD33EE}"/>
              </a:ext>
            </a:extLst>
          </p:cNvPr>
          <p:cNvSpPr txBox="1"/>
          <p:nvPr/>
        </p:nvSpPr>
        <p:spPr>
          <a:xfrm>
            <a:off x="2676370" y="1694808"/>
            <a:ext cx="2248168" cy="34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rsample::initial_split()</a:t>
            </a:r>
          </a:p>
        </p:txBody>
      </p:sp>
      <p:pic>
        <p:nvPicPr>
          <p:cNvPr id="51" name="Graphic 50" descr="Raised hand">
            <a:extLst>
              <a:ext uri="{FF2B5EF4-FFF2-40B4-BE49-F238E27FC236}">
                <a16:creationId xmlns:a16="http://schemas.microsoft.com/office/drawing/2014/main" id="{0586010C-19A4-1E41-A9A5-BE79E9BF2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626" y="3268060"/>
            <a:ext cx="396096" cy="396096"/>
          </a:xfrm>
          <a:prstGeom prst="rect">
            <a:avLst/>
          </a:prstGeom>
        </p:spPr>
      </p:pic>
      <p:pic>
        <p:nvPicPr>
          <p:cNvPr id="52" name="Graphic 51" descr="No sign">
            <a:extLst>
              <a:ext uri="{FF2B5EF4-FFF2-40B4-BE49-F238E27FC236}">
                <a16:creationId xmlns:a16="http://schemas.microsoft.com/office/drawing/2014/main" id="{B4A0E2B0-01E4-5442-8085-6C8E78319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1177" y="3121037"/>
            <a:ext cx="775688" cy="775688"/>
          </a:xfrm>
          <a:prstGeom prst="rect">
            <a:avLst/>
          </a:prstGeom>
        </p:spPr>
      </p:pic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3647047-13D8-AE4C-A5D5-F56AB81225F3}"/>
              </a:ext>
            </a:extLst>
          </p:cNvPr>
          <p:cNvSpPr/>
          <p:nvPr/>
        </p:nvSpPr>
        <p:spPr>
          <a:xfrm>
            <a:off x="6137056" y="1736442"/>
            <a:ext cx="3310146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Initial Data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0A9A7A0-4546-EA44-84FF-8CD95800C41C}"/>
              </a:ext>
            </a:extLst>
          </p:cNvPr>
          <p:cNvCxnSpPr>
            <a:cxnSpLocks/>
          </p:cNvCxnSpPr>
          <p:nvPr/>
        </p:nvCxnSpPr>
        <p:spPr>
          <a:xfrm flipH="1">
            <a:off x="5796721" y="1838924"/>
            <a:ext cx="3799444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682833A-CAFD-1F48-9BA3-FD4EA7B30C79}"/>
              </a:ext>
            </a:extLst>
          </p:cNvPr>
          <p:cNvCxnSpPr>
            <a:cxnSpLocks/>
          </p:cNvCxnSpPr>
          <p:nvPr/>
        </p:nvCxnSpPr>
        <p:spPr>
          <a:xfrm flipH="1">
            <a:off x="5811190" y="2030055"/>
            <a:ext cx="3799444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5E54D8A-7853-724E-BC42-82DB09282910}"/>
              </a:ext>
            </a:extLst>
          </p:cNvPr>
          <p:cNvCxnSpPr>
            <a:cxnSpLocks/>
          </p:cNvCxnSpPr>
          <p:nvPr/>
        </p:nvCxnSpPr>
        <p:spPr>
          <a:xfrm flipH="1">
            <a:off x="5806593" y="1924537"/>
            <a:ext cx="3799444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13A769-0F12-204A-9024-91806AC2C21A}"/>
              </a:ext>
            </a:extLst>
          </p:cNvPr>
          <p:cNvSpPr txBox="1"/>
          <p:nvPr/>
        </p:nvSpPr>
        <p:spPr>
          <a:xfrm>
            <a:off x="6541460" y="1288294"/>
            <a:ext cx="271401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Rows are assigned at random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DE2DF54-5635-8343-A9A1-059EDD450D47}"/>
              </a:ext>
            </a:extLst>
          </p:cNvPr>
          <p:cNvSpPr txBox="1"/>
          <p:nvPr/>
        </p:nvSpPr>
        <p:spPr>
          <a:xfrm>
            <a:off x="6513097" y="3629064"/>
            <a:ext cx="271401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Rows are assigned at random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E2A223F8-40B9-D346-BB0E-259ADE45DA09}"/>
              </a:ext>
            </a:extLst>
          </p:cNvPr>
          <p:cNvSpPr/>
          <p:nvPr/>
        </p:nvSpPr>
        <p:spPr>
          <a:xfrm>
            <a:off x="6623442" y="4088168"/>
            <a:ext cx="239606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Training Data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837C570-4BDC-7246-8405-E31064735073}"/>
              </a:ext>
            </a:extLst>
          </p:cNvPr>
          <p:cNvCxnSpPr>
            <a:cxnSpLocks/>
          </p:cNvCxnSpPr>
          <p:nvPr/>
        </p:nvCxnSpPr>
        <p:spPr>
          <a:xfrm flipH="1">
            <a:off x="6475894" y="4179693"/>
            <a:ext cx="2742307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F9A9C1D-A5D8-2E47-9073-60DBDE484A86}"/>
              </a:ext>
            </a:extLst>
          </p:cNvPr>
          <p:cNvCxnSpPr>
            <a:cxnSpLocks/>
          </p:cNvCxnSpPr>
          <p:nvPr/>
        </p:nvCxnSpPr>
        <p:spPr>
          <a:xfrm flipH="1">
            <a:off x="6474605" y="4286214"/>
            <a:ext cx="2742307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FFE7C5F-EFA3-4842-BB4B-A6DAE419F1FD}"/>
              </a:ext>
            </a:extLst>
          </p:cNvPr>
          <p:cNvCxnSpPr>
            <a:cxnSpLocks/>
          </p:cNvCxnSpPr>
          <p:nvPr/>
        </p:nvCxnSpPr>
        <p:spPr>
          <a:xfrm flipH="1">
            <a:off x="6481662" y="4388213"/>
            <a:ext cx="2742307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2FEECCC-8B8D-754B-A703-CB9DED889095}"/>
              </a:ext>
            </a:extLst>
          </p:cNvPr>
          <p:cNvSpPr txBox="1"/>
          <p:nvPr/>
        </p:nvSpPr>
        <p:spPr>
          <a:xfrm>
            <a:off x="2686430" y="3946450"/>
            <a:ext cx="1960217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rsample::vfold(v = 4)</a:t>
            </a:r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B5459290-ADBA-BA48-AB24-0450E56EDA4B}"/>
              </a:ext>
            </a:extLst>
          </p:cNvPr>
          <p:cNvSpPr/>
          <p:nvPr/>
        </p:nvSpPr>
        <p:spPr>
          <a:xfrm>
            <a:off x="4964585" y="4023487"/>
            <a:ext cx="281668" cy="19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1700A2FF-E546-E747-9F8D-8B0DE27E9330}"/>
              </a:ext>
            </a:extLst>
          </p:cNvPr>
          <p:cNvSpPr/>
          <p:nvPr/>
        </p:nvSpPr>
        <p:spPr>
          <a:xfrm>
            <a:off x="2674075" y="5125074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D7EFC651-D9E7-6A4F-88E9-657FCB8EC0DF}"/>
              </a:ext>
            </a:extLst>
          </p:cNvPr>
          <p:cNvSpPr/>
          <p:nvPr/>
        </p:nvSpPr>
        <p:spPr>
          <a:xfrm>
            <a:off x="3294223" y="5120420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B79240C2-5255-BC4A-97B6-C0D8DAFA8026}"/>
              </a:ext>
            </a:extLst>
          </p:cNvPr>
          <p:cNvSpPr/>
          <p:nvPr/>
        </p:nvSpPr>
        <p:spPr>
          <a:xfrm>
            <a:off x="3922859" y="5120420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46AADEB-61BF-C74F-871E-84214063EB57}"/>
              </a:ext>
            </a:extLst>
          </p:cNvPr>
          <p:cNvSpPr/>
          <p:nvPr/>
        </p:nvSpPr>
        <p:spPr>
          <a:xfrm>
            <a:off x="4552671" y="5120420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651BB65-8E43-7A47-83AE-A59B4CDAF15C}"/>
              </a:ext>
            </a:extLst>
          </p:cNvPr>
          <p:cNvSpPr txBox="1"/>
          <p:nvPr/>
        </p:nvSpPr>
        <p:spPr>
          <a:xfrm>
            <a:off x="2906987" y="4746557"/>
            <a:ext cx="2065630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Cross Validation Folds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782933-FCEC-2B40-A2A8-C9865E6A23F0}"/>
              </a:ext>
            </a:extLst>
          </p:cNvPr>
          <p:cNvSpPr txBox="1"/>
          <p:nvPr/>
        </p:nvSpPr>
        <p:spPr>
          <a:xfrm>
            <a:off x="2641826" y="5897451"/>
            <a:ext cx="249831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workflows::fit_resamples()</a:t>
            </a:r>
          </a:p>
        </p:txBody>
      </p:sp>
      <p:sp>
        <p:nvSpPr>
          <p:cNvPr id="72" name="Down Arrow 71">
            <a:extLst>
              <a:ext uri="{FF2B5EF4-FFF2-40B4-BE49-F238E27FC236}">
                <a16:creationId xmlns:a16="http://schemas.microsoft.com/office/drawing/2014/main" id="{503CD750-7603-AF4A-80AB-2D3752A5A9F6}"/>
              </a:ext>
            </a:extLst>
          </p:cNvPr>
          <p:cNvSpPr/>
          <p:nvPr/>
        </p:nvSpPr>
        <p:spPr>
          <a:xfrm>
            <a:off x="5515053" y="5933260"/>
            <a:ext cx="281668" cy="19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4C22146-F882-B047-AA48-81650806600D}"/>
              </a:ext>
            </a:extLst>
          </p:cNvPr>
          <p:cNvSpPr txBox="1"/>
          <p:nvPr/>
        </p:nvSpPr>
        <p:spPr>
          <a:xfrm>
            <a:off x="6921655" y="5622056"/>
            <a:ext cx="3030758" cy="60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 b="1"/>
              <a:t>fit model using different combinations of  v-1 folds</a:t>
            </a:r>
          </a:p>
        </p:txBody>
      </p:sp>
    </p:spTree>
    <p:extLst>
      <p:ext uri="{BB962C8B-B14F-4D97-AF65-F5344CB8AC3E}">
        <p14:creationId xmlns:p14="http://schemas.microsoft.com/office/powerpoint/2010/main" val="1013920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73F6B5-4DAC-6340-8E89-C107F4EA975D}"/>
              </a:ext>
            </a:extLst>
          </p:cNvPr>
          <p:cNvSpPr txBox="1"/>
          <p:nvPr/>
        </p:nvSpPr>
        <p:spPr>
          <a:xfrm>
            <a:off x="7174367" y="7084439"/>
            <a:ext cx="3203644" cy="162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One fold is retained  (blue)</a:t>
            </a:r>
          </a:p>
          <a:p>
            <a:r>
              <a:rPr lang="en-US" sz="1663"/>
              <a:t>as a “Testing/Assessment set” to evaluate the performance </a:t>
            </a:r>
          </a:p>
          <a:p>
            <a:r>
              <a:rPr lang="en-US" sz="1663"/>
              <a:t>of the model built on the </a:t>
            </a:r>
          </a:p>
          <a:p>
            <a:r>
              <a:rPr lang="en-US" sz="1663"/>
              <a:t>other folds (yellow)</a:t>
            </a:r>
          </a:p>
          <a:p>
            <a:endParaRPr lang="en-US" sz="1663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9BED5FB-6EF4-9649-9699-0C4F67A61A6C}"/>
              </a:ext>
            </a:extLst>
          </p:cNvPr>
          <p:cNvSpPr/>
          <p:nvPr/>
        </p:nvSpPr>
        <p:spPr>
          <a:xfrm>
            <a:off x="9712861" y="11263586"/>
            <a:ext cx="831171" cy="396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6F759-4157-1343-A65D-7CC01543DBBE}"/>
              </a:ext>
            </a:extLst>
          </p:cNvPr>
          <p:cNvSpPr txBox="1"/>
          <p:nvPr/>
        </p:nvSpPr>
        <p:spPr>
          <a:xfrm>
            <a:off x="7227501" y="10907020"/>
            <a:ext cx="2304928" cy="111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The initial testing set is used for the evaluation of the </a:t>
            </a:r>
            <a:r>
              <a:rPr lang="en-US" sz="1663" b="1"/>
              <a:t>final model </a:t>
            </a:r>
            <a:r>
              <a:rPr lang="en-US" sz="1663"/>
              <a:t>performance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5DD17AE-45C4-1443-9F8F-338A63DED2F4}"/>
              </a:ext>
            </a:extLst>
          </p:cNvPr>
          <p:cNvSpPr/>
          <p:nvPr/>
        </p:nvSpPr>
        <p:spPr>
          <a:xfrm>
            <a:off x="2634015" y="6504222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2A93BAA-1037-CA48-9F91-213706E0668A}"/>
              </a:ext>
            </a:extLst>
          </p:cNvPr>
          <p:cNvSpPr/>
          <p:nvPr/>
        </p:nvSpPr>
        <p:spPr>
          <a:xfrm>
            <a:off x="3267366" y="6499569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D87A524-6738-AF43-9FBA-855FA7C23DEB}"/>
              </a:ext>
            </a:extLst>
          </p:cNvPr>
          <p:cNvSpPr/>
          <p:nvPr/>
        </p:nvSpPr>
        <p:spPr>
          <a:xfrm>
            <a:off x="3882800" y="6499569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E0C49DC-B58B-0346-BFD2-5EFE40294CE8}"/>
              </a:ext>
            </a:extLst>
          </p:cNvPr>
          <p:cNvSpPr/>
          <p:nvPr/>
        </p:nvSpPr>
        <p:spPr>
          <a:xfrm>
            <a:off x="4512611" y="6499569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7A222FD-72D1-9848-9145-7C823E78CDB2}"/>
              </a:ext>
            </a:extLst>
          </p:cNvPr>
          <p:cNvSpPr/>
          <p:nvPr/>
        </p:nvSpPr>
        <p:spPr>
          <a:xfrm>
            <a:off x="2629521" y="7178419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1,2,3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BF2B18-C3E9-8C49-816F-1DB86C0BC12E}"/>
              </a:ext>
            </a:extLst>
          </p:cNvPr>
          <p:cNvGrpSpPr/>
          <p:nvPr/>
        </p:nvGrpSpPr>
        <p:grpSpPr>
          <a:xfrm>
            <a:off x="4512298" y="7178418"/>
            <a:ext cx="587084" cy="396096"/>
            <a:chOff x="4062141" y="6157765"/>
            <a:chExt cx="635299" cy="428625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7DB333FA-84C9-3548-B09C-93D535B0CC17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F891E7-7F33-BB44-A920-1A6E1C94B88F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F6CFD28-2EBF-9C44-9F1C-B7A3CEAEDF78}"/>
              </a:ext>
            </a:extLst>
          </p:cNvPr>
          <p:cNvSpPr txBox="1"/>
          <p:nvPr/>
        </p:nvSpPr>
        <p:spPr>
          <a:xfrm>
            <a:off x="5278602" y="7100470"/>
            <a:ext cx="1447832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Fit and Assess:</a:t>
            </a:r>
          </a:p>
          <a:p>
            <a:r>
              <a:rPr lang="en-US" sz="1663"/>
              <a:t>Iteration 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8C6D2A3-DC12-3349-91DE-22FCBEC32562}"/>
              </a:ext>
            </a:extLst>
          </p:cNvPr>
          <p:cNvSpPr/>
          <p:nvPr/>
        </p:nvSpPr>
        <p:spPr>
          <a:xfrm>
            <a:off x="2616731" y="7880559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A9D43F9-2F0C-D248-AE7B-B2B6783945AC}"/>
              </a:ext>
            </a:extLst>
          </p:cNvPr>
          <p:cNvSpPr/>
          <p:nvPr/>
        </p:nvSpPr>
        <p:spPr>
          <a:xfrm>
            <a:off x="3250082" y="7875907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BE51FA1-0B1F-5949-8CC9-3F43FBDC5C31}"/>
              </a:ext>
            </a:extLst>
          </p:cNvPr>
          <p:cNvSpPr/>
          <p:nvPr/>
        </p:nvSpPr>
        <p:spPr>
          <a:xfrm>
            <a:off x="3865514" y="7875907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4629A3B-A24E-8C4F-A04F-D372FB10FD93}"/>
              </a:ext>
            </a:extLst>
          </p:cNvPr>
          <p:cNvSpPr/>
          <p:nvPr/>
        </p:nvSpPr>
        <p:spPr>
          <a:xfrm>
            <a:off x="4495327" y="7875907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7097616-C197-D243-BDD2-C6DC0983AF7D}"/>
              </a:ext>
            </a:extLst>
          </p:cNvPr>
          <p:cNvSpPr/>
          <p:nvPr/>
        </p:nvSpPr>
        <p:spPr>
          <a:xfrm>
            <a:off x="2614215" y="8627322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1,2,4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42CC0F-E6F3-BB4D-AC96-D8EA3DE010C9}"/>
              </a:ext>
            </a:extLst>
          </p:cNvPr>
          <p:cNvGrpSpPr/>
          <p:nvPr/>
        </p:nvGrpSpPr>
        <p:grpSpPr>
          <a:xfrm>
            <a:off x="4494417" y="8627320"/>
            <a:ext cx="587084" cy="396096"/>
            <a:chOff x="4062141" y="6157765"/>
            <a:chExt cx="635299" cy="428625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64C06E1F-209D-654F-B794-EBE3CE6BA16D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1DEECE-28BC-F54A-8E47-AC6CDE2B9BC8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43D0B09-E270-E247-88D0-6907C2BA632C}"/>
              </a:ext>
            </a:extLst>
          </p:cNvPr>
          <p:cNvSpPr/>
          <p:nvPr/>
        </p:nvSpPr>
        <p:spPr>
          <a:xfrm>
            <a:off x="2613076" y="932592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A2638CA-DFFE-724C-9431-FCA26D3C9A1D}"/>
              </a:ext>
            </a:extLst>
          </p:cNvPr>
          <p:cNvSpPr/>
          <p:nvPr/>
        </p:nvSpPr>
        <p:spPr>
          <a:xfrm>
            <a:off x="3246427" y="9321267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81183B1-1D2D-CA43-B767-9CB5B8E25A58}"/>
              </a:ext>
            </a:extLst>
          </p:cNvPr>
          <p:cNvSpPr/>
          <p:nvPr/>
        </p:nvSpPr>
        <p:spPr>
          <a:xfrm>
            <a:off x="3861860" y="9321267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85BAF50-557C-FB43-BCDD-FDD0FF180546}"/>
              </a:ext>
            </a:extLst>
          </p:cNvPr>
          <p:cNvSpPr/>
          <p:nvPr/>
        </p:nvSpPr>
        <p:spPr>
          <a:xfrm>
            <a:off x="4491671" y="9321267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B0CEE52-60EF-5745-ADAB-31BF27568254}"/>
              </a:ext>
            </a:extLst>
          </p:cNvPr>
          <p:cNvSpPr/>
          <p:nvPr/>
        </p:nvSpPr>
        <p:spPr>
          <a:xfrm>
            <a:off x="2613075" y="10031666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1,3,4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E3200F-9A11-5141-8DEC-B3317C46FF6E}"/>
              </a:ext>
            </a:extLst>
          </p:cNvPr>
          <p:cNvGrpSpPr/>
          <p:nvPr/>
        </p:nvGrpSpPr>
        <p:grpSpPr>
          <a:xfrm>
            <a:off x="4505405" y="10031665"/>
            <a:ext cx="587084" cy="396096"/>
            <a:chOff x="4062141" y="6157765"/>
            <a:chExt cx="635299" cy="428625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E5035FB6-FA8F-7B45-A721-971084BB9FDE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FD7171-C051-5045-9486-C3EB42869849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3D94C3E-893B-B84C-923D-C4211F9FC911}"/>
              </a:ext>
            </a:extLst>
          </p:cNvPr>
          <p:cNvSpPr/>
          <p:nvPr/>
        </p:nvSpPr>
        <p:spPr>
          <a:xfrm>
            <a:off x="2635076" y="10734263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797D340-D8E4-BF4C-B9B6-9ABCEA27F54E}"/>
              </a:ext>
            </a:extLst>
          </p:cNvPr>
          <p:cNvSpPr/>
          <p:nvPr/>
        </p:nvSpPr>
        <p:spPr>
          <a:xfrm>
            <a:off x="3268427" y="1072961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F7DB95C-758D-0D4A-AF73-1E5760D75182}"/>
              </a:ext>
            </a:extLst>
          </p:cNvPr>
          <p:cNvSpPr/>
          <p:nvPr/>
        </p:nvSpPr>
        <p:spPr>
          <a:xfrm>
            <a:off x="3883861" y="1072961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57C2E3E-8924-D146-9BF3-6566D4175E23}"/>
              </a:ext>
            </a:extLst>
          </p:cNvPr>
          <p:cNvSpPr/>
          <p:nvPr/>
        </p:nvSpPr>
        <p:spPr>
          <a:xfrm>
            <a:off x="4513672" y="1072961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BBD6D21-1639-0B49-BB7F-232C55769536}"/>
              </a:ext>
            </a:extLst>
          </p:cNvPr>
          <p:cNvSpPr/>
          <p:nvPr/>
        </p:nvSpPr>
        <p:spPr>
          <a:xfrm>
            <a:off x="2635076" y="11440009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2,3,4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56CB59-C36C-CF45-919B-74C56118A116}"/>
              </a:ext>
            </a:extLst>
          </p:cNvPr>
          <p:cNvGrpSpPr/>
          <p:nvPr/>
        </p:nvGrpSpPr>
        <p:grpSpPr>
          <a:xfrm>
            <a:off x="4527406" y="11440008"/>
            <a:ext cx="587084" cy="396096"/>
            <a:chOff x="4062141" y="6157765"/>
            <a:chExt cx="635299" cy="428625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77B7EEF9-9B9D-EF4C-94B7-FBDAAA90AF67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8002AF-06AC-D646-AC8A-DE95F317B2A2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8E45120-56EA-884C-9C22-0D334A53EED9}"/>
              </a:ext>
            </a:extLst>
          </p:cNvPr>
          <p:cNvSpPr txBox="1"/>
          <p:nvPr/>
        </p:nvSpPr>
        <p:spPr>
          <a:xfrm>
            <a:off x="7195543" y="8996020"/>
            <a:ext cx="3275033" cy="111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Performance </a:t>
            </a:r>
            <a:r>
              <a:rPr lang="en-US" sz="1663" b="1"/>
              <a:t>across iterations </a:t>
            </a:r>
            <a:r>
              <a:rPr lang="en-US" sz="1663"/>
              <a:t>is used to tuned parameters for optimal performance  </a:t>
            </a:r>
            <a:r>
              <a:rPr lang="en-US" sz="1663">
                <a:sym typeface="Wingdings" pitchFamily="2" charset="2"/>
              </a:rPr>
              <a:t> </a:t>
            </a:r>
            <a:r>
              <a:rPr lang="en-US" sz="1663" b="1">
                <a:sym typeface="Wingdings" pitchFamily="2" charset="2"/>
              </a:rPr>
              <a:t>Final Model</a:t>
            </a:r>
            <a:endParaRPr lang="en-US" sz="1663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F794DA-9EB7-D64C-BCE5-3CC96CD8AE25}"/>
              </a:ext>
            </a:extLst>
          </p:cNvPr>
          <p:cNvSpPr txBox="1"/>
          <p:nvPr/>
        </p:nvSpPr>
        <p:spPr>
          <a:xfrm>
            <a:off x="5265882" y="8539612"/>
            <a:ext cx="1447832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Fit and Assess:</a:t>
            </a:r>
          </a:p>
          <a:p>
            <a:r>
              <a:rPr lang="en-US" sz="1663"/>
              <a:t>Iteration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8143C8-68EC-C746-B943-F16103B74621}"/>
              </a:ext>
            </a:extLst>
          </p:cNvPr>
          <p:cNvSpPr txBox="1"/>
          <p:nvPr/>
        </p:nvSpPr>
        <p:spPr>
          <a:xfrm>
            <a:off x="5265882" y="9909474"/>
            <a:ext cx="1447832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Fit and Assess:</a:t>
            </a:r>
          </a:p>
          <a:p>
            <a:r>
              <a:rPr lang="en-US" sz="1663"/>
              <a:t>Iteration 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82F2B0-6F6A-4C4F-9F7E-1BD6064B43C5}"/>
              </a:ext>
            </a:extLst>
          </p:cNvPr>
          <p:cNvSpPr txBox="1"/>
          <p:nvPr/>
        </p:nvSpPr>
        <p:spPr>
          <a:xfrm>
            <a:off x="5323697" y="11332162"/>
            <a:ext cx="1447832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Fit and Assess:</a:t>
            </a:r>
          </a:p>
          <a:p>
            <a:r>
              <a:rPr lang="en-US" sz="1663"/>
              <a:t>Iteration 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802325-BC09-D446-8B90-BD5D7D1E12F2}"/>
              </a:ext>
            </a:extLst>
          </p:cNvPr>
          <p:cNvSpPr txBox="1"/>
          <p:nvPr/>
        </p:nvSpPr>
        <p:spPr>
          <a:xfrm>
            <a:off x="14385349" y="4272404"/>
            <a:ext cx="2150332" cy="433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18" b="1"/>
              <a:t>V-fold Validation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ABFBEF2-2F42-104A-8182-2BF6B30A7FDA}"/>
              </a:ext>
            </a:extLst>
          </p:cNvPr>
          <p:cNvSpPr/>
          <p:nvPr/>
        </p:nvSpPr>
        <p:spPr>
          <a:xfrm>
            <a:off x="2330856" y="696192"/>
            <a:ext cx="7467473" cy="4799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3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0247DF3B-2277-FB43-AAAC-C1B06B1BC974}"/>
              </a:ext>
            </a:extLst>
          </p:cNvPr>
          <p:cNvSpPr/>
          <p:nvPr/>
        </p:nvSpPr>
        <p:spPr>
          <a:xfrm>
            <a:off x="2588173" y="2496415"/>
            <a:ext cx="239606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FB303E71-2E3A-3F44-A702-7F83F42AA5CB}"/>
              </a:ext>
            </a:extLst>
          </p:cNvPr>
          <p:cNvSpPr/>
          <p:nvPr/>
        </p:nvSpPr>
        <p:spPr>
          <a:xfrm>
            <a:off x="2617417" y="944907"/>
            <a:ext cx="3310146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Initial Data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AB427D8-CFA3-EB44-88E7-8A68700AF081}"/>
              </a:ext>
            </a:extLst>
          </p:cNvPr>
          <p:cNvSpPr/>
          <p:nvPr/>
        </p:nvSpPr>
        <p:spPr>
          <a:xfrm>
            <a:off x="5054026" y="2496414"/>
            <a:ext cx="831171" cy="396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F7E347CF-1C0E-E047-8E38-A6CC4234536C}"/>
              </a:ext>
            </a:extLst>
          </p:cNvPr>
          <p:cNvSpPr/>
          <p:nvPr/>
        </p:nvSpPr>
        <p:spPr>
          <a:xfrm>
            <a:off x="4941658" y="1838924"/>
            <a:ext cx="281668" cy="19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719D8E-3616-DA44-A417-C52D42CD33EE}"/>
              </a:ext>
            </a:extLst>
          </p:cNvPr>
          <p:cNvSpPr txBox="1"/>
          <p:nvPr/>
        </p:nvSpPr>
        <p:spPr>
          <a:xfrm>
            <a:off x="2676370" y="1694808"/>
            <a:ext cx="2248168" cy="34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rsample::initial_split()</a:t>
            </a:r>
          </a:p>
        </p:txBody>
      </p:sp>
      <p:pic>
        <p:nvPicPr>
          <p:cNvPr id="51" name="Graphic 50" descr="Raised hand">
            <a:extLst>
              <a:ext uri="{FF2B5EF4-FFF2-40B4-BE49-F238E27FC236}">
                <a16:creationId xmlns:a16="http://schemas.microsoft.com/office/drawing/2014/main" id="{0586010C-19A4-1E41-A9A5-BE79E9BF2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626" y="3012594"/>
            <a:ext cx="396096" cy="396096"/>
          </a:xfrm>
          <a:prstGeom prst="rect">
            <a:avLst/>
          </a:prstGeom>
        </p:spPr>
      </p:pic>
      <p:pic>
        <p:nvPicPr>
          <p:cNvPr id="52" name="Graphic 51" descr="No sign">
            <a:extLst>
              <a:ext uri="{FF2B5EF4-FFF2-40B4-BE49-F238E27FC236}">
                <a16:creationId xmlns:a16="http://schemas.microsoft.com/office/drawing/2014/main" id="{B4A0E2B0-01E4-5442-8085-6C8E78319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1177" y="2865571"/>
            <a:ext cx="775688" cy="775688"/>
          </a:xfrm>
          <a:prstGeom prst="rect">
            <a:avLst/>
          </a:prstGeom>
        </p:spPr>
      </p:pic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3647047-13D8-AE4C-A5D5-F56AB81225F3}"/>
              </a:ext>
            </a:extLst>
          </p:cNvPr>
          <p:cNvSpPr/>
          <p:nvPr/>
        </p:nvSpPr>
        <p:spPr>
          <a:xfrm>
            <a:off x="6137056" y="1736442"/>
            <a:ext cx="3310146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Initial Data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0A9A7A0-4546-EA44-84FF-8CD95800C41C}"/>
              </a:ext>
            </a:extLst>
          </p:cNvPr>
          <p:cNvCxnSpPr>
            <a:cxnSpLocks/>
          </p:cNvCxnSpPr>
          <p:nvPr/>
        </p:nvCxnSpPr>
        <p:spPr>
          <a:xfrm flipH="1">
            <a:off x="5816372" y="1838924"/>
            <a:ext cx="3799444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682833A-CAFD-1F48-9BA3-FD4EA7B30C79}"/>
              </a:ext>
            </a:extLst>
          </p:cNvPr>
          <p:cNvCxnSpPr>
            <a:cxnSpLocks/>
          </p:cNvCxnSpPr>
          <p:nvPr/>
        </p:nvCxnSpPr>
        <p:spPr>
          <a:xfrm flipH="1">
            <a:off x="5811190" y="2030055"/>
            <a:ext cx="3799444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5E54D8A-7853-724E-BC42-82DB09282910}"/>
              </a:ext>
            </a:extLst>
          </p:cNvPr>
          <p:cNvCxnSpPr>
            <a:cxnSpLocks/>
          </p:cNvCxnSpPr>
          <p:nvPr/>
        </p:nvCxnSpPr>
        <p:spPr>
          <a:xfrm flipH="1">
            <a:off x="5806593" y="1944188"/>
            <a:ext cx="3799444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13A769-0F12-204A-9024-91806AC2C21A}"/>
              </a:ext>
            </a:extLst>
          </p:cNvPr>
          <p:cNvSpPr txBox="1"/>
          <p:nvPr/>
        </p:nvSpPr>
        <p:spPr>
          <a:xfrm>
            <a:off x="6541460" y="1288294"/>
            <a:ext cx="271401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Rows are assigned at random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DE2DF54-5635-8343-A9A1-059EDD450D47}"/>
              </a:ext>
            </a:extLst>
          </p:cNvPr>
          <p:cNvSpPr txBox="1"/>
          <p:nvPr/>
        </p:nvSpPr>
        <p:spPr>
          <a:xfrm>
            <a:off x="6513097" y="3511157"/>
            <a:ext cx="271401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Rows are assigned at random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E2A223F8-40B9-D346-BB0E-259ADE45DA09}"/>
              </a:ext>
            </a:extLst>
          </p:cNvPr>
          <p:cNvSpPr/>
          <p:nvPr/>
        </p:nvSpPr>
        <p:spPr>
          <a:xfrm>
            <a:off x="6623442" y="3970260"/>
            <a:ext cx="239606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Training Data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837C570-4BDC-7246-8405-E31064735073}"/>
              </a:ext>
            </a:extLst>
          </p:cNvPr>
          <p:cNvCxnSpPr>
            <a:cxnSpLocks/>
          </p:cNvCxnSpPr>
          <p:nvPr/>
        </p:nvCxnSpPr>
        <p:spPr>
          <a:xfrm flipH="1">
            <a:off x="6475894" y="4061786"/>
            <a:ext cx="2742307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F9A9C1D-A5D8-2E47-9073-60DBDE484A86}"/>
              </a:ext>
            </a:extLst>
          </p:cNvPr>
          <p:cNvCxnSpPr>
            <a:cxnSpLocks/>
          </p:cNvCxnSpPr>
          <p:nvPr/>
        </p:nvCxnSpPr>
        <p:spPr>
          <a:xfrm flipH="1">
            <a:off x="6474605" y="4168307"/>
            <a:ext cx="2742307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FFE7C5F-EFA3-4842-BB4B-A6DAE419F1FD}"/>
              </a:ext>
            </a:extLst>
          </p:cNvPr>
          <p:cNvCxnSpPr>
            <a:cxnSpLocks/>
          </p:cNvCxnSpPr>
          <p:nvPr/>
        </p:nvCxnSpPr>
        <p:spPr>
          <a:xfrm flipH="1">
            <a:off x="6481662" y="4270308"/>
            <a:ext cx="2742307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2FEECCC-8B8D-754B-A703-CB9DED889095}"/>
              </a:ext>
            </a:extLst>
          </p:cNvPr>
          <p:cNvSpPr txBox="1"/>
          <p:nvPr/>
        </p:nvSpPr>
        <p:spPr>
          <a:xfrm>
            <a:off x="2686430" y="3828543"/>
            <a:ext cx="1960217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rsample::vfold(v = 4)</a:t>
            </a:r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B5459290-ADBA-BA48-AB24-0450E56EDA4B}"/>
              </a:ext>
            </a:extLst>
          </p:cNvPr>
          <p:cNvSpPr/>
          <p:nvPr/>
        </p:nvSpPr>
        <p:spPr>
          <a:xfrm>
            <a:off x="4924539" y="3923100"/>
            <a:ext cx="281668" cy="19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1700A2FF-E546-E747-9F8D-8B0DE27E9330}"/>
              </a:ext>
            </a:extLst>
          </p:cNvPr>
          <p:cNvSpPr/>
          <p:nvPr/>
        </p:nvSpPr>
        <p:spPr>
          <a:xfrm>
            <a:off x="2615123" y="4928562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D7EFC651-D9E7-6A4F-88E9-657FCB8EC0DF}"/>
              </a:ext>
            </a:extLst>
          </p:cNvPr>
          <p:cNvSpPr/>
          <p:nvPr/>
        </p:nvSpPr>
        <p:spPr>
          <a:xfrm>
            <a:off x="3235269" y="4923909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B79240C2-5255-BC4A-97B6-C0D8DAFA8026}"/>
              </a:ext>
            </a:extLst>
          </p:cNvPr>
          <p:cNvSpPr/>
          <p:nvPr/>
        </p:nvSpPr>
        <p:spPr>
          <a:xfrm>
            <a:off x="3863906" y="4923909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46AADEB-61BF-C74F-871E-84214063EB57}"/>
              </a:ext>
            </a:extLst>
          </p:cNvPr>
          <p:cNvSpPr/>
          <p:nvPr/>
        </p:nvSpPr>
        <p:spPr>
          <a:xfrm>
            <a:off x="4493717" y="4923909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651BB65-8E43-7A47-83AE-A59B4CDAF15C}"/>
              </a:ext>
            </a:extLst>
          </p:cNvPr>
          <p:cNvSpPr txBox="1"/>
          <p:nvPr/>
        </p:nvSpPr>
        <p:spPr>
          <a:xfrm>
            <a:off x="2848035" y="4550045"/>
            <a:ext cx="2065630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Cross Validation Folds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782933-FCEC-2B40-A2A8-C9865E6A23F0}"/>
              </a:ext>
            </a:extLst>
          </p:cNvPr>
          <p:cNvSpPr txBox="1"/>
          <p:nvPr/>
        </p:nvSpPr>
        <p:spPr>
          <a:xfrm>
            <a:off x="2641826" y="5897451"/>
            <a:ext cx="249831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workflows::fit_resamples()</a:t>
            </a:r>
          </a:p>
        </p:txBody>
      </p:sp>
      <p:sp>
        <p:nvSpPr>
          <p:cNvPr id="72" name="Down Arrow 71">
            <a:extLst>
              <a:ext uri="{FF2B5EF4-FFF2-40B4-BE49-F238E27FC236}">
                <a16:creationId xmlns:a16="http://schemas.microsoft.com/office/drawing/2014/main" id="{503CD750-7603-AF4A-80AB-2D3752A5A9F6}"/>
              </a:ext>
            </a:extLst>
          </p:cNvPr>
          <p:cNvSpPr/>
          <p:nvPr/>
        </p:nvSpPr>
        <p:spPr>
          <a:xfrm>
            <a:off x="5515053" y="5933260"/>
            <a:ext cx="281668" cy="19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4C22146-F882-B047-AA48-81650806600D}"/>
              </a:ext>
            </a:extLst>
          </p:cNvPr>
          <p:cNvSpPr txBox="1"/>
          <p:nvPr/>
        </p:nvSpPr>
        <p:spPr>
          <a:xfrm>
            <a:off x="6711362" y="5818737"/>
            <a:ext cx="3030758" cy="60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 b="1"/>
              <a:t>Fit model using different combinations of  v-1 folds</a:t>
            </a:r>
          </a:p>
        </p:txBody>
      </p:sp>
    </p:spTree>
    <p:extLst>
      <p:ext uri="{BB962C8B-B14F-4D97-AF65-F5344CB8AC3E}">
        <p14:creationId xmlns:p14="http://schemas.microsoft.com/office/powerpoint/2010/main" val="3467003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raphic 178" descr="Raised hand">
            <a:extLst>
              <a:ext uri="{FF2B5EF4-FFF2-40B4-BE49-F238E27FC236}">
                <a16:creationId xmlns:a16="http://schemas.microsoft.com/office/drawing/2014/main" id="{340B68CD-C57C-9E48-BEE4-36D2006A5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1340" y="2943156"/>
            <a:ext cx="396096" cy="396096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7F79203-2335-074C-B532-C8E4ACA9E19A}"/>
              </a:ext>
            </a:extLst>
          </p:cNvPr>
          <p:cNvSpPr/>
          <p:nvPr/>
        </p:nvSpPr>
        <p:spPr>
          <a:xfrm>
            <a:off x="2659193" y="2930953"/>
            <a:ext cx="239606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7A67BC4-F0F4-A74D-99F6-9BAAEC0D96C8}"/>
              </a:ext>
            </a:extLst>
          </p:cNvPr>
          <p:cNvSpPr/>
          <p:nvPr/>
        </p:nvSpPr>
        <p:spPr>
          <a:xfrm>
            <a:off x="2649135" y="2126189"/>
            <a:ext cx="3310146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Initial Data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F2AF8A0-2442-7A46-95AC-E49297DB8EE8}"/>
              </a:ext>
            </a:extLst>
          </p:cNvPr>
          <p:cNvSpPr/>
          <p:nvPr/>
        </p:nvSpPr>
        <p:spPr>
          <a:xfrm>
            <a:off x="5125047" y="2930953"/>
            <a:ext cx="831171" cy="396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10024159-CFB1-C646-AF10-36AF2FE22C6A}"/>
              </a:ext>
            </a:extLst>
          </p:cNvPr>
          <p:cNvSpPr/>
          <p:nvPr/>
        </p:nvSpPr>
        <p:spPr>
          <a:xfrm>
            <a:off x="4984213" y="2658988"/>
            <a:ext cx="281668" cy="19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FA5BE0-B365-A548-8B43-DDCE5FD020EA}"/>
              </a:ext>
            </a:extLst>
          </p:cNvPr>
          <p:cNvSpPr txBox="1"/>
          <p:nvPr/>
        </p:nvSpPr>
        <p:spPr>
          <a:xfrm>
            <a:off x="2825677" y="2555965"/>
            <a:ext cx="2229581" cy="34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rsample::initial_split()</a:t>
            </a:r>
          </a:p>
        </p:txBody>
      </p:sp>
      <p:pic>
        <p:nvPicPr>
          <p:cNvPr id="7" name="Graphic 6" descr="Raised hand">
            <a:extLst>
              <a:ext uri="{FF2B5EF4-FFF2-40B4-BE49-F238E27FC236}">
                <a16:creationId xmlns:a16="http://schemas.microsoft.com/office/drawing/2014/main" id="{F67910B1-97E2-F645-8C67-1D94B0700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7409" y="10602009"/>
            <a:ext cx="396096" cy="396096"/>
          </a:xfrm>
          <a:prstGeom prst="rect">
            <a:avLst/>
          </a:prstGeom>
        </p:spPr>
      </p:pic>
      <p:pic>
        <p:nvPicPr>
          <p:cNvPr id="8" name="Graphic 7" descr="No sign">
            <a:extLst>
              <a:ext uri="{FF2B5EF4-FFF2-40B4-BE49-F238E27FC236}">
                <a16:creationId xmlns:a16="http://schemas.microsoft.com/office/drawing/2014/main" id="{7332EB4E-67C7-6C4A-B448-FC269D29C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1542" y="2727985"/>
            <a:ext cx="775688" cy="7756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FD3ED2D-B6CE-DC43-918A-1AE6EBF1F2EC}"/>
              </a:ext>
            </a:extLst>
          </p:cNvPr>
          <p:cNvSpPr/>
          <p:nvPr/>
        </p:nvSpPr>
        <p:spPr>
          <a:xfrm>
            <a:off x="2264317" y="1735669"/>
            <a:ext cx="10029721" cy="10088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3D98C50-3912-1044-87FF-77A9E2BEE7CB}"/>
              </a:ext>
            </a:extLst>
          </p:cNvPr>
          <p:cNvSpPr/>
          <p:nvPr/>
        </p:nvSpPr>
        <p:spPr>
          <a:xfrm>
            <a:off x="2659193" y="3989360"/>
            <a:ext cx="239606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404FC0-F724-154D-BB1B-E84DCB3977FD}"/>
              </a:ext>
            </a:extLst>
          </p:cNvPr>
          <p:cNvSpPr/>
          <p:nvPr/>
        </p:nvSpPr>
        <p:spPr>
          <a:xfrm>
            <a:off x="3175542" y="3476067"/>
            <a:ext cx="1324658" cy="3482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63"/>
              <a:t>Training Data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5CADD1-AB8D-C74F-A989-21F85F44E558}"/>
              </a:ext>
            </a:extLst>
          </p:cNvPr>
          <p:cNvCxnSpPr/>
          <p:nvPr/>
        </p:nvCxnSpPr>
        <p:spPr>
          <a:xfrm>
            <a:off x="3242326" y="3817368"/>
            <a:ext cx="0" cy="707445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55A1D9-F3C6-CB44-8345-3F6264221C69}"/>
              </a:ext>
            </a:extLst>
          </p:cNvPr>
          <p:cNvCxnSpPr/>
          <p:nvPr/>
        </p:nvCxnSpPr>
        <p:spPr>
          <a:xfrm>
            <a:off x="3853269" y="3817368"/>
            <a:ext cx="0" cy="707445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F493E1-8C72-FD4A-872E-D1F2035FAE5A}"/>
              </a:ext>
            </a:extLst>
          </p:cNvPr>
          <p:cNvCxnSpPr/>
          <p:nvPr/>
        </p:nvCxnSpPr>
        <p:spPr>
          <a:xfrm>
            <a:off x="4440550" y="3817368"/>
            <a:ext cx="0" cy="707445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3E3CF60-FCB8-0041-B65C-1210F4CFBE3E}"/>
              </a:ext>
            </a:extLst>
          </p:cNvPr>
          <p:cNvSpPr txBox="1"/>
          <p:nvPr/>
        </p:nvSpPr>
        <p:spPr>
          <a:xfrm>
            <a:off x="7684068" y="3812496"/>
            <a:ext cx="3922512" cy="1030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Training data is divided by row into folds:</a:t>
            </a:r>
          </a:p>
          <a:p>
            <a:endParaRPr lang="en-US" sz="1478"/>
          </a:p>
          <a:p>
            <a:r>
              <a:rPr lang="en-US" sz="1478"/>
              <a:t>Each fold contains all outcome and predictor variables but different subsets of samples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6004A4D-8411-A040-96D9-EB55C27F7ED1}"/>
              </a:ext>
            </a:extLst>
          </p:cNvPr>
          <p:cNvSpPr txBox="1"/>
          <p:nvPr/>
        </p:nvSpPr>
        <p:spPr>
          <a:xfrm>
            <a:off x="7834647" y="6025529"/>
            <a:ext cx="3203644" cy="162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One fold is retained  (blue)</a:t>
            </a:r>
          </a:p>
          <a:p>
            <a:r>
              <a:rPr lang="en-US" sz="1663"/>
              <a:t>as a “Testing/Assessment set” to evaluate the performance </a:t>
            </a:r>
          </a:p>
          <a:p>
            <a:r>
              <a:rPr lang="en-US" sz="1663"/>
              <a:t>of the model built on the </a:t>
            </a:r>
          </a:p>
          <a:p>
            <a:r>
              <a:rPr lang="en-US" sz="1663"/>
              <a:t>included \ folds (yellow)</a:t>
            </a:r>
          </a:p>
          <a:p>
            <a:endParaRPr lang="en-US" sz="1663"/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28A1B20E-828C-F24C-AC63-5FD064E235BD}"/>
              </a:ext>
            </a:extLst>
          </p:cNvPr>
          <p:cNvSpPr/>
          <p:nvPr/>
        </p:nvSpPr>
        <p:spPr>
          <a:xfrm>
            <a:off x="8044775" y="10620869"/>
            <a:ext cx="831171" cy="396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88D2C5-3462-7841-B95F-530305ABBE23}"/>
              </a:ext>
            </a:extLst>
          </p:cNvPr>
          <p:cNvSpPr txBox="1"/>
          <p:nvPr/>
        </p:nvSpPr>
        <p:spPr>
          <a:xfrm>
            <a:off x="9085149" y="10336225"/>
            <a:ext cx="2169829" cy="111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The actual testing set is used for the evaluation of the final model performance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EA60E768-3F6B-E14A-841D-A70E4A461D14}"/>
              </a:ext>
            </a:extLst>
          </p:cNvPr>
          <p:cNvSpPr/>
          <p:nvPr/>
        </p:nvSpPr>
        <p:spPr>
          <a:xfrm>
            <a:off x="2642035" y="4891514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97CF9D50-24E5-7C4E-A5C0-EEEE6D43A2A0}"/>
              </a:ext>
            </a:extLst>
          </p:cNvPr>
          <p:cNvSpPr/>
          <p:nvPr/>
        </p:nvSpPr>
        <p:spPr>
          <a:xfrm>
            <a:off x="3262181" y="4886862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C4180A07-4D7B-B44B-86D0-3F4AAA93AF35}"/>
              </a:ext>
            </a:extLst>
          </p:cNvPr>
          <p:cNvSpPr/>
          <p:nvPr/>
        </p:nvSpPr>
        <p:spPr>
          <a:xfrm>
            <a:off x="3890818" y="4886862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3CE5B3C0-3BB9-0E48-BAC1-BCD2B516B306}"/>
              </a:ext>
            </a:extLst>
          </p:cNvPr>
          <p:cNvSpPr/>
          <p:nvPr/>
        </p:nvSpPr>
        <p:spPr>
          <a:xfrm>
            <a:off x="4520629" y="4886862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E877D562-058F-EA45-9FF0-D5FFB2E41964}"/>
              </a:ext>
            </a:extLst>
          </p:cNvPr>
          <p:cNvSpPr/>
          <p:nvPr/>
        </p:nvSpPr>
        <p:spPr>
          <a:xfrm>
            <a:off x="2634015" y="5855734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6D8B2B01-D025-DB4A-8F35-09E5B28FA3EA}"/>
              </a:ext>
            </a:extLst>
          </p:cNvPr>
          <p:cNvSpPr/>
          <p:nvPr/>
        </p:nvSpPr>
        <p:spPr>
          <a:xfrm>
            <a:off x="3267366" y="585108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D357B988-8E00-D848-9521-D96E6CC5D37C}"/>
              </a:ext>
            </a:extLst>
          </p:cNvPr>
          <p:cNvSpPr/>
          <p:nvPr/>
        </p:nvSpPr>
        <p:spPr>
          <a:xfrm>
            <a:off x="3882800" y="585108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3F8A740E-78C7-2542-8275-8E6442A3D925}"/>
              </a:ext>
            </a:extLst>
          </p:cNvPr>
          <p:cNvSpPr/>
          <p:nvPr/>
        </p:nvSpPr>
        <p:spPr>
          <a:xfrm>
            <a:off x="4512611" y="5851081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376C1A57-000D-824A-AC2B-CDC49E16B3E9}"/>
              </a:ext>
            </a:extLst>
          </p:cNvPr>
          <p:cNvSpPr/>
          <p:nvPr/>
        </p:nvSpPr>
        <p:spPr>
          <a:xfrm>
            <a:off x="2629521" y="6529931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1,2,3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AE976B44-128A-9647-840E-E9597676A9A1}"/>
              </a:ext>
            </a:extLst>
          </p:cNvPr>
          <p:cNvGrpSpPr/>
          <p:nvPr/>
        </p:nvGrpSpPr>
        <p:grpSpPr>
          <a:xfrm>
            <a:off x="4512298" y="6529931"/>
            <a:ext cx="587084" cy="396096"/>
            <a:chOff x="4062141" y="6157765"/>
            <a:chExt cx="635299" cy="428625"/>
          </a:xfrm>
        </p:grpSpPr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B6523D98-4CE2-744C-9ED1-C783721B25F1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6543900-5627-B143-9DA4-65F421ECD44A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3AA5188B-7087-5645-BCB7-C9E07A0BB6B1}"/>
              </a:ext>
            </a:extLst>
          </p:cNvPr>
          <p:cNvSpPr txBox="1"/>
          <p:nvPr/>
        </p:nvSpPr>
        <p:spPr>
          <a:xfrm>
            <a:off x="5278603" y="6451982"/>
            <a:ext cx="1896481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Analyze and Assess:</a:t>
            </a:r>
          </a:p>
          <a:p>
            <a:r>
              <a:rPr lang="en-US" sz="1663"/>
              <a:t>Iteration 1</a:t>
            </a: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F3BD69E1-74E1-9548-9792-BD34AB9FB195}"/>
              </a:ext>
            </a:extLst>
          </p:cNvPr>
          <p:cNvSpPr/>
          <p:nvPr/>
        </p:nvSpPr>
        <p:spPr>
          <a:xfrm>
            <a:off x="2616731" y="7232072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539424DC-1847-4F46-B6DF-6EFBC120FDB2}"/>
              </a:ext>
            </a:extLst>
          </p:cNvPr>
          <p:cNvSpPr/>
          <p:nvPr/>
        </p:nvSpPr>
        <p:spPr>
          <a:xfrm>
            <a:off x="3250082" y="7227419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1B296B03-1BA0-314A-9382-E2F769B16C78}"/>
              </a:ext>
            </a:extLst>
          </p:cNvPr>
          <p:cNvSpPr/>
          <p:nvPr/>
        </p:nvSpPr>
        <p:spPr>
          <a:xfrm>
            <a:off x="3865514" y="7227419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FA32AB9F-3073-D043-BA38-CA32260128A7}"/>
              </a:ext>
            </a:extLst>
          </p:cNvPr>
          <p:cNvSpPr/>
          <p:nvPr/>
        </p:nvSpPr>
        <p:spPr>
          <a:xfrm>
            <a:off x="4495327" y="7227419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216B3790-07FD-8442-AFB1-AA192B5237E6}"/>
              </a:ext>
            </a:extLst>
          </p:cNvPr>
          <p:cNvSpPr/>
          <p:nvPr/>
        </p:nvSpPr>
        <p:spPr>
          <a:xfrm>
            <a:off x="2614215" y="7978834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1,2,4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A09011B-CD04-7E4C-90DA-8C7BE1F271BF}"/>
              </a:ext>
            </a:extLst>
          </p:cNvPr>
          <p:cNvGrpSpPr/>
          <p:nvPr/>
        </p:nvGrpSpPr>
        <p:grpSpPr>
          <a:xfrm>
            <a:off x="4494417" y="7978832"/>
            <a:ext cx="587084" cy="396096"/>
            <a:chOff x="4062141" y="6157765"/>
            <a:chExt cx="635299" cy="428625"/>
          </a:xfrm>
        </p:grpSpPr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6F6B7C6E-8E06-8147-9CA2-DFB76C4C748E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DA94F38-11A8-024E-A99D-39208CE1A1A1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D3A1368C-56B4-5242-A632-97E7DD1E7C91}"/>
              </a:ext>
            </a:extLst>
          </p:cNvPr>
          <p:cNvSpPr/>
          <p:nvPr/>
        </p:nvSpPr>
        <p:spPr>
          <a:xfrm>
            <a:off x="2613076" y="8677434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A4CF3A2D-15C1-7448-8109-190030C17993}"/>
              </a:ext>
            </a:extLst>
          </p:cNvPr>
          <p:cNvSpPr/>
          <p:nvPr/>
        </p:nvSpPr>
        <p:spPr>
          <a:xfrm>
            <a:off x="3246427" y="8672781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79A007B7-F8AC-6B43-999F-8FE3C5F2D7DF}"/>
              </a:ext>
            </a:extLst>
          </p:cNvPr>
          <p:cNvSpPr/>
          <p:nvPr/>
        </p:nvSpPr>
        <p:spPr>
          <a:xfrm>
            <a:off x="3861860" y="867278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F8D4C2D0-8738-9747-9922-15F4A0F600C1}"/>
              </a:ext>
            </a:extLst>
          </p:cNvPr>
          <p:cNvSpPr/>
          <p:nvPr/>
        </p:nvSpPr>
        <p:spPr>
          <a:xfrm>
            <a:off x="4491671" y="8672781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8DD94726-2A4F-7149-8CED-2A373C93BB14}"/>
              </a:ext>
            </a:extLst>
          </p:cNvPr>
          <p:cNvSpPr/>
          <p:nvPr/>
        </p:nvSpPr>
        <p:spPr>
          <a:xfrm>
            <a:off x="2613075" y="9383179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1,3,4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1F7EE05-EAB7-8E43-8BF7-31EACDDD6AD9}"/>
              </a:ext>
            </a:extLst>
          </p:cNvPr>
          <p:cNvGrpSpPr/>
          <p:nvPr/>
        </p:nvGrpSpPr>
        <p:grpSpPr>
          <a:xfrm>
            <a:off x="4505405" y="9383179"/>
            <a:ext cx="587084" cy="396096"/>
            <a:chOff x="4062141" y="6157765"/>
            <a:chExt cx="635299" cy="428625"/>
          </a:xfrm>
        </p:grpSpPr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4AC0022F-5028-D74B-A1DD-E5DFB662E32B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4AAB4BE-1CB3-4043-AD17-35729246AD41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158" name="Rounded Rectangle 157">
            <a:extLst>
              <a:ext uri="{FF2B5EF4-FFF2-40B4-BE49-F238E27FC236}">
                <a16:creationId xmlns:a16="http://schemas.microsoft.com/office/drawing/2014/main" id="{49DF5B07-1F17-EF49-81C1-502091861751}"/>
              </a:ext>
            </a:extLst>
          </p:cNvPr>
          <p:cNvSpPr/>
          <p:nvPr/>
        </p:nvSpPr>
        <p:spPr>
          <a:xfrm>
            <a:off x="2635076" y="10085777"/>
            <a:ext cx="587085" cy="396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CCD7DB6A-AECB-2C4C-9118-3414E8EFBD5D}"/>
              </a:ext>
            </a:extLst>
          </p:cNvPr>
          <p:cNvSpPr/>
          <p:nvPr/>
        </p:nvSpPr>
        <p:spPr>
          <a:xfrm>
            <a:off x="3268427" y="10081123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EFCB4618-A31E-A941-A9BE-BDAE170EF728}"/>
              </a:ext>
            </a:extLst>
          </p:cNvPr>
          <p:cNvSpPr/>
          <p:nvPr/>
        </p:nvSpPr>
        <p:spPr>
          <a:xfrm>
            <a:off x="3883861" y="10081123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51C9C2A2-7812-1145-BD59-8858B5AA5195}"/>
              </a:ext>
            </a:extLst>
          </p:cNvPr>
          <p:cNvSpPr/>
          <p:nvPr/>
        </p:nvSpPr>
        <p:spPr>
          <a:xfrm>
            <a:off x="4513672" y="10081123"/>
            <a:ext cx="58708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7DF29C1C-BEC5-494F-BA1A-74FACFA8DE51}"/>
              </a:ext>
            </a:extLst>
          </p:cNvPr>
          <p:cNvSpPr/>
          <p:nvPr/>
        </p:nvSpPr>
        <p:spPr>
          <a:xfrm>
            <a:off x="2635076" y="10791521"/>
            <a:ext cx="1835869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2,3,4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CD50A46A-5D0F-DB44-A70B-F4B7F688A2FA}"/>
              </a:ext>
            </a:extLst>
          </p:cNvPr>
          <p:cNvGrpSpPr/>
          <p:nvPr/>
        </p:nvGrpSpPr>
        <p:grpSpPr>
          <a:xfrm>
            <a:off x="4527406" y="10791521"/>
            <a:ext cx="587084" cy="396096"/>
            <a:chOff x="4062141" y="6157765"/>
            <a:chExt cx="635299" cy="428625"/>
          </a:xfrm>
        </p:grpSpPr>
        <p:sp>
          <p:nvSpPr>
            <p:cNvPr id="164" name="Rounded Rectangle 163">
              <a:extLst>
                <a:ext uri="{FF2B5EF4-FFF2-40B4-BE49-F238E27FC236}">
                  <a16:creationId xmlns:a16="http://schemas.microsoft.com/office/drawing/2014/main" id="{31DC01F1-B119-F941-BE4C-8CBE3A4456A3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3">
                <a:solidFill>
                  <a:schemeClr val="tx1"/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1F308AB-FF20-9747-9026-96C5C9AC4B45}"/>
                </a:ext>
              </a:extLst>
            </p:cNvPr>
            <p:cNvSpPr txBox="1"/>
            <p:nvPr/>
          </p:nvSpPr>
          <p:spPr>
            <a:xfrm>
              <a:off x="4094371" y="6187411"/>
              <a:ext cx="572227" cy="37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3"/>
                <a:t>Test</a:t>
              </a: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88D99825-FEBB-804D-BDE5-BC05DEC71FFB}"/>
              </a:ext>
            </a:extLst>
          </p:cNvPr>
          <p:cNvSpPr txBox="1"/>
          <p:nvPr/>
        </p:nvSpPr>
        <p:spPr>
          <a:xfrm>
            <a:off x="7684069" y="8189765"/>
            <a:ext cx="3539184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/>
              <a:t>Performance </a:t>
            </a:r>
            <a:r>
              <a:rPr lang="en-US" sz="1663" b="1"/>
              <a:t>across iterations </a:t>
            </a:r>
            <a:r>
              <a:rPr lang="en-US" sz="1663"/>
              <a:t>is used to tuned parameters for optimal performance  </a:t>
            </a:r>
            <a:r>
              <a:rPr lang="en-US" sz="1663">
                <a:sym typeface="Wingdings" pitchFamily="2" charset="2"/>
              </a:rPr>
              <a:t> </a:t>
            </a:r>
            <a:r>
              <a:rPr lang="en-US" sz="1663" b="1">
                <a:sym typeface="Wingdings" pitchFamily="2" charset="2"/>
              </a:rPr>
              <a:t>Final Model</a:t>
            </a:r>
            <a:endParaRPr lang="en-US" sz="1663" b="1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8FFC9D0-40E6-6A4F-BF45-6856B1A44F2A}"/>
              </a:ext>
            </a:extLst>
          </p:cNvPr>
          <p:cNvSpPr txBox="1"/>
          <p:nvPr/>
        </p:nvSpPr>
        <p:spPr>
          <a:xfrm>
            <a:off x="5265882" y="7891124"/>
            <a:ext cx="1896481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Analyze and Assess:</a:t>
            </a:r>
          </a:p>
          <a:p>
            <a:r>
              <a:rPr lang="en-US" sz="1663"/>
              <a:t>Iteration 2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97FDA9E-6D98-8543-AACB-70041932EDBE}"/>
              </a:ext>
            </a:extLst>
          </p:cNvPr>
          <p:cNvSpPr txBox="1"/>
          <p:nvPr/>
        </p:nvSpPr>
        <p:spPr>
          <a:xfrm>
            <a:off x="5265882" y="9260988"/>
            <a:ext cx="1896481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Analyze and Assess:</a:t>
            </a:r>
          </a:p>
          <a:p>
            <a:r>
              <a:rPr lang="en-US" sz="1663"/>
              <a:t>Iteration 3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22FFA84-5DDF-CE48-9237-04FC021FBB28}"/>
              </a:ext>
            </a:extLst>
          </p:cNvPr>
          <p:cNvSpPr txBox="1"/>
          <p:nvPr/>
        </p:nvSpPr>
        <p:spPr>
          <a:xfrm>
            <a:off x="5323697" y="10683675"/>
            <a:ext cx="1896481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Analyze and Assess:</a:t>
            </a:r>
          </a:p>
          <a:p>
            <a:r>
              <a:rPr lang="en-US" sz="1663"/>
              <a:t>Iteration 4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40269A3-8782-CB4C-B32A-51EBBD41C5B8}"/>
              </a:ext>
            </a:extLst>
          </p:cNvPr>
          <p:cNvSpPr txBox="1"/>
          <p:nvPr/>
        </p:nvSpPr>
        <p:spPr>
          <a:xfrm>
            <a:off x="5540634" y="4475213"/>
            <a:ext cx="1960217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rsample::vfold(v = 4)</a:t>
            </a:r>
          </a:p>
        </p:txBody>
      </p:sp>
      <p:sp>
        <p:nvSpPr>
          <p:cNvPr id="181" name="Down Arrow 180">
            <a:extLst>
              <a:ext uri="{FF2B5EF4-FFF2-40B4-BE49-F238E27FC236}">
                <a16:creationId xmlns:a16="http://schemas.microsoft.com/office/drawing/2014/main" id="{93FAF311-AC6F-8F41-BD6F-5EA7C2C4F6F2}"/>
              </a:ext>
            </a:extLst>
          </p:cNvPr>
          <p:cNvSpPr/>
          <p:nvPr/>
        </p:nvSpPr>
        <p:spPr>
          <a:xfrm>
            <a:off x="5182863" y="4621989"/>
            <a:ext cx="281668" cy="19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</p:spTree>
    <p:extLst>
      <p:ext uri="{BB962C8B-B14F-4D97-AF65-F5344CB8AC3E}">
        <p14:creationId xmlns:p14="http://schemas.microsoft.com/office/powerpoint/2010/main" val="341952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47F7F7-43A0-1D47-A807-3E17DAEBB215}"/>
              </a:ext>
            </a:extLst>
          </p:cNvPr>
          <p:cNvSpPr/>
          <p:nvPr/>
        </p:nvSpPr>
        <p:spPr>
          <a:xfrm>
            <a:off x="8446953" y="844561"/>
            <a:ext cx="5988929" cy="110011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3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B30E7D39-49DD-F544-A37D-C0139E80C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651" y="10056610"/>
            <a:ext cx="1341639" cy="1555912"/>
          </a:xfrm>
          <a:prstGeom prst="rect">
            <a:avLst/>
          </a:prstGeom>
          <a:ln w="19050">
            <a:noFill/>
          </a:ln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5C03E25-0A38-B94D-8683-F33C050E3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638" y="4986072"/>
            <a:ext cx="1457268" cy="1690008"/>
          </a:xfrm>
          <a:prstGeom prst="rect">
            <a:avLst/>
          </a:prstGeom>
          <a:ln w="19050">
            <a:noFill/>
          </a:ln>
        </p:spPr>
      </p:pic>
      <p:pic>
        <p:nvPicPr>
          <p:cNvPr id="5" name="Picture 4" descr="Preprocessing&#10;">
            <a:extLst>
              <a:ext uri="{FF2B5EF4-FFF2-40B4-BE49-F238E27FC236}">
                <a16:creationId xmlns:a16="http://schemas.microsoft.com/office/drawing/2014/main" id="{738C951E-00C1-2C46-A374-660FA1C920C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327" y="4965908"/>
            <a:ext cx="1473709" cy="1708300"/>
          </a:xfrm>
          <a:prstGeom prst="rect">
            <a:avLst/>
          </a:prstGeom>
          <a:ln w="19050">
            <a:noFill/>
          </a:ln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132277C-496D-7842-8247-5ECFC8176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4579" y="4986073"/>
            <a:ext cx="1457929" cy="1690008"/>
          </a:xfrm>
          <a:prstGeom prst="rect">
            <a:avLst/>
          </a:prstGeom>
          <a:ln w="19050">
            <a:noFill/>
          </a:ln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93C0046-647D-F940-91B1-AA26194BE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9951" y="10067007"/>
            <a:ext cx="1341639" cy="1555910"/>
          </a:xfrm>
          <a:prstGeom prst="rect">
            <a:avLst/>
          </a:prstGeom>
          <a:ln w="19050"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F30A9D-5482-7C49-8445-A46CB6E18695}"/>
              </a:ext>
            </a:extLst>
          </p:cNvPr>
          <p:cNvSpPr txBox="1"/>
          <p:nvPr/>
        </p:nvSpPr>
        <p:spPr>
          <a:xfrm>
            <a:off x="1417178" y="7133643"/>
            <a:ext cx="1897507" cy="1115947"/>
          </a:xfrm>
          <a:prstGeom prst="rect">
            <a:avLst/>
          </a:prstGeom>
          <a:solidFill>
            <a:srgbClr val="126C37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64056" indent="-264056">
              <a:buFont typeface="Wingdings" pitchFamily="2" charset="2"/>
              <a:buChar char="§"/>
            </a:pPr>
            <a:r>
              <a:rPr lang="en-US" sz="1663">
                <a:solidFill>
                  <a:schemeClr val="bg1"/>
                </a:solidFill>
              </a:rPr>
              <a:t>testing/training  </a:t>
            </a:r>
          </a:p>
          <a:p>
            <a:r>
              <a:rPr lang="en-US" sz="1663">
                <a:solidFill>
                  <a:schemeClr val="bg1"/>
                </a:solidFill>
              </a:rPr>
              <a:t>          initial_split()</a:t>
            </a:r>
          </a:p>
          <a:p>
            <a:r>
              <a:rPr lang="en-US" sz="1663">
                <a:solidFill>
                  <a:schemeClr val="bg1"/>
                </a:solidFill>
              </a:rPr>
              <a:t>          testing()</a:t>
            </a:r>
          </a:p>
          <a:p>
            <a:r>
              <a:rPr lang="en-US" sz="1663">
                <a:solidFill>
                  <a:schemeClr val="bg1"/>
                </a:solidFill>
              </a:rPr>
              <a:t>          training()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B7999F-ACBD-3146-88BA-260AD3A9C6AE}"/>
              </a:ext>
            </a:extLst>
          </p:cNvPr>
          <p:cNvSpPr txBox="1"/>
          <p:nvPr/>
        </p:nvSpPr>
        <p:spPr>
          <a:xfrm>
            <a:off x="2881246" y="1423129"/>
            <a:ext cx="3531853" cy="3419078"/>
          </a:xfrm>
          <a:prstGeom prst="rect">
            <a:avLst/>
          </a:prstGeom>
          <a:solidFill>
            <a:srgbClr val="54BFD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Assigning variable roles</a:t>
            </a:r>
          </a:p>
          <a:p>
            <a:r>
              <a:rPr lang="en-US" sz="1663" dirty="0"/>
              <a:t>         update_role()</a:t>
            </a:r>
          </a:p>
          <a:p>
            <a:r>
              <a:rPr lang="en-US" sz="1663" dirty="0"/>
              <a:t>         outcome~.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Specifying preprocessing steps </a:t>
            </a:r>
          </a:p>
          <a:p>
            <a:pPr lvl="1"/>
            <a:r>
              <a:rPr lang="en-US" sz="1663" dirty="0"/>
              <a:t> step_*()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Preprocess the training data if not using a workflow or just to see it!</a:t>
            </a:r>
          </a:p>
          <a:p>
            <a:pPr lvl="1"/>
            <a:r>
              <a:rPr lang="en-US" sz="1663" dirty="0"/>
              <a:t>prep()</a:t>
            </a:r>
          </a:p>
          <a:p>
            <a:pPr lvl="1"/>
            <a:r>
              <a:rPr lang="en-US" sz="1663" dirty="0"/>
              <a:t>bake() 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Preprocess the testing data if not using a workflow or just to see it!</a:t>
            </a:r>
          </a:p>
          <a:p>
            <a:pPr lvl="1"/>
            <a:r>
              <a:rPr lang="en-US" sz="1663" dirty="0"/>
              <a:t>prep()</a:t>
            </a:r>
          </a:p>
          <a:p>
            <a:pPr lvl="1"/>
            <a:r>
              <a:rPr lang="en-US" sz="1663" dirty="0"/>
              <a:t>bake()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938C36-21E3-E345-BE2D-E84908A74A9F}"/>
              </a:ext>
            </a:extLst>
          </p:cNvPr>
          <p:cNvSpPr txBox="1"/>
          <p:nvPr/>
        </p:nvSpPr>
        <p:spPr>
          <a:xfrm>
            <a:off x="6008519" y="7077981"/>
            <a:ext cx="2125346" cy="1883657"/>
          </a:xfrm>
          <a:prstGeom prst="rect">
            <a:avLst/>
          </a:prstGeom>
          <a:solidFill>
            <a:srgbClr val="C09F6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Specify type/mode</a:t>
            </a:r>
          </a:p>
          <a:p>
            <a:pPr lvl="1"/>
            <a:r>
              <a:rPr lang="en-US" sz="1663" dirty="0"/>
              <a:t>set_mode()</a:t>
            </a:r>
          </a:p>
          <a:p>
            <a:pPr lvl="1"/>
            <a:r>
              <a:rPr lang="en-US" sz="1663" dirty="0"/>
              <a:t>(classification or regression)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Specify model implementation</a:t>
            </a:r>
          </a:p>
          <a:p>
            <a:pPr lvl="1"/>
            <a:r>
              <a:rPr lang="en-US" sz="1663" dirty="0"/>
              <a:t>set_engine() 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FB2BA5-F140-5745-BE1F-38E8CCAD2102}"/>
              </a:ext>
            </a:extLst>
          </p:cNvPr>
          <p:cNvSpPr txBox="1"/>
          <p:nvPr/>
        </p:nvSpPr>
        <p:spPr>
          <a:xfrm>
            <a:off x="10154132" y="1436302"/>
            <a:ext cx="2342959" cy="316317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63" b="1" dirty="0"/>
              <a:t>Create a workflow and fit raw data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Make workflow:</a:t>
            </a:r>
          </a:p>
          <a:p>
            <a:r>
              <a:rPr lang="en-US" sz="1663" dirty="0"/>
              <a:t>workflows::workflow()</a:t>
            </a:r>
          </a:p>
          <a:p>
            <a:r>
              <a:rPr lang="en-US" sz="1663" dirty="0"/>
              <a:t>workflows::add_recipe()</a:t>
            </a:r>
          </a:p>
          <a:p>
            <a:r>
              <a:rPr lang="en-US" sz="1663" dirty="0"/>
              <a:t>workflows::add_model()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Prep and fit model all at once using the raw training data!</a:t>
            </a:r>
          </a:p>
          <a:p>
            <a:r>
              <a:rPr lang="en-US" sz="1663" dirty="0"/>
              <a:t>parsnip::fit()</a:t>
            </a:r>
          </a:p>
          <a:p>
            <a:r>
              <a:rPr lang="en-US" sz="1663" dirty="0"/>
              <a:t>- No need to prep()!</a:t>
            </a:r>
          </a:p>
          <a:p>
            <a:r>
              <a:rPr lang="en-US" sz="1663" dirty="0"/>
              <a:t>- No need to juice()!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F6F233-8D8E-B947-9D55-4013AC1B95F6}"/>
              </a:ext>
            </a:extLst>
          </p:cNvPr>
          <p:cNvSpPr txBox="1"/>
          <p:nvPr/>
        </p:nvSpPr>
        <p:spPr>
          <a:xfrm>
            <a:off x="8976301" y="6740519"/>
            <a:ext cx="4997477" cy="3163174"/>
          </a:xfrm>
          <a:prstGeom prst="rect">
            <a:avLst/>
          </a:prstGeom>
          <a:solidFill>
            <a:srgbClr val="40DC7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63" b="1" dirty="0"/>
              <a:t>Advanced : Cross Validation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Fit resamples and get metrics</a:t>
            </a:r>
          </a:p>
          <a:p>
            <a:r>
              <a:rPr lang="en-US" sz="1663" dirty="0"/>
              <a:t> tune::fit_resamples()</a:t>
            </a:r>
          </a:p>
          <a:p>
            <a:r>
              <a:rPr lang="en-US" sz="1663" dirty="0"/>
              <a:t> tune::collect_metrics()</a:t>
            </a:r>
            <a:endParaRPr lang="en-US" sz="1663" b="1" dirty="0"/>
          </a:p>
          <a:p>
            <a:r>
              <a:rPr lang="en-US" sz="1663" b="1" dirty="0"/>
              <a:t>Advanced : Tuning hyper-parameters  with cross validation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Perform tuning using tune package</a:t>
            </a:r>
          </a:p>
          <a:p>
            <a:r>
              <a:rPr lang="en-US" sz="1663" dirty="0"/>
              <a:t> tune_grid()/tune_bayes()</a:t>
            </a:r>
          </a:p>
          <a:p>
            <a:r>
              <a:rPr lang="en-US" sz="1663" dirty="0"/>
              <a:t>(use dials::grid*_() for more targeted tuning)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Fit resamples and get metrics</a:t>
            </a:r>
          </a:p>
          <a:p>
            <a:r>
              <a:rPr lang="en-US" sz="1663" dirty="0"/>
              <a:t> tune::fit_resamples()</a:t>
            </a:r>
          </a:p>
          <a:p>
            <a:r>
              <a:rPr lang="en-US" sz="1663" dirty="0"/>
              <a:t> tune::collect_metrics()</a:t>
            </a:r>
          </a:p>
        </p:txBody>
      </p:sp>
      <p:pic>
        <p:nvPicPr>
          <p:cNvPr id="39" name="Picture 38" descr="A close up of a sign&#10;&#10;Description automatically generated">
            <a:extLst>
              <a:ext uri="{FF2B5EF4-FFF2-40B4-BE49-F238E27FC236}">
                <a16:creationId xmlns:a16="http://schemas.microsoft.com/office/drawing/2014/main" id="{B30E45DC-7CF1-4F44-A43A-3AA1DEF8F2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08572" y="5055044"/>
            <a:ext cx="1308331" cy="1517284"/>
          </a:xfrm>
          <a:prstGeom prst="rect">
            <a:avLst/>
          </a:prstGeom>
          <a:ln w="19050">
            <a:noFill/>
          </a:ln>
        </p:spPr>
      </p:pic>
      <p:pic>
        <p:nvPicPr>
          <p:cNvPr id="40" name="Picture 39" descr="A close up of a sign&#10;&#10;Description automatically generated">
            <a:extLst>
              <a:ext uri="{FF2B5EF4-FFF2-40B4-BE49-F238E27FC236}">
                <a16:creationId xmlns:a16="http://schemas.microsoft.com/office/drawing/2014/main" id="{4B8A8118-3A8D-6B46-B3FA-EF37C8DA25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17433" y="3210956"/>
            <a:ext cx="1399470" cy="1622980"/>
          </a:xfrm>
          <a:prstGeom prst="rect">
            <a:avLst/>
          </a:prstGeom>
          <a:ln w="19050">
            <a:noFill/>
          </a:ln>
        </p:spPr>
      </p:pic>
      <p:pic>
        <p:nvPicPr>
          <p:cNvPr id="43" name="Picture 42" descr="A close up of a sign&#10;&#10;Description automatically generated">
            <a:extLst>
              <a:ext uri="{FF2B5EF4-FFF2-40B4-BE49-F238E27FC236}">
                <a16:creationId xmlns:a16="http://schemas.microsoft.com/office/drawing/2014/main" id="{A476C62D-03A7-4346-BDE1-9D3C2BBF9F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85493" y="6793434"/>
            <a:ext cx="1343692" cy="1508112"/>
          </a:xfrm>
          <a:prstGeom prst="rect">
            <a:avLst/>
          </a:prstGeom>
          <a:ln w="19050">
            <a:noFill/>
          </a:ln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86F0BD5C-0459-FC49-B86D-13BBAD2BA2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378822" y="807004"/>
            <a:ext cx="2269332" cy="2619093"/>
          </a:xfrm>
          <a:prstGeom prst="rect">
            <a:avLst/>
          </a:prstGeom>
          <a:ln w="19050">
            <a:noFill/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7A4F393-6E09-BF40-ADC4-9FE46F557EBF}"/>
              </a:ext>
            </a:extLst>
          </p:cNvPr>
          <p:cNvSpPr txBox="1"/>
          <p:nvPr/>
        </p:nvSpPr>
        <p:spPr>
          <a:xfrm>
            <a:off x="14595648" y="9066484"/>
            <a:ext cx="2781930" cy="2139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63" dirty="0"/>
              <a:t>yardstick:: metrics()</a:t>
            </a:r>
          </a:p>
          <a:p>
            <a:r>
              <a:rPr lang="en-US" sz="1663" dirty="0"/>
              <a:t>tune::collect_metrics() if using cross validation</a:t>
            </a:r>
          </a:p>
          <a:p>
            <a:r>
              <a:rPr lang="en-US" sz="1663" dirty="0"/>
              <a:t>broom::augment for getting fitted values and other stats</a:t>
            </a:r>
          </a:p>
          <a:p>
            <a:endParaRPr lang="en-US" sz="1663" dirty="0"/>
          </a:p>
          <a:p>
            <a:r>
              <a:rPr lang="en-US" sz="1663" b="1" dirty="0">
                <a:highlight>
                  <a:srgbClr val="FFFF00"/>
                </a:highlight>
              </a:rPr>
              <a:t>possibly return to step 2 or 3</a:t>
            </a:r>
          </a:p>
          <a:p>
            <a:r>
              <a:rPr lang="en-US" sz="1663" b="1" dirty="0">
                <a:highlight>
                  <a:srgbClr val="FFFF00"/>
                </a:highlight>
              </a:rPr>
              <a:t>to improve performance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96D1AA-DEC5-024F-B5B3-6AD648E3959A}"/>
              </a:ext>
            </a:extLst>
          </p:cNvPr>
          <p:cNvSpPr/>
          <p:nvPr/>
        </p:nvSpPr>
        <p:spPr>
          <a:xfrm>
            <a:off x="17168873" y="4728574"/>
            <a:ext cx="2742895" cy="2907271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16869" indent="-316869">
              <a:buFont typeface="Wingdings" pitchFamily="2" charset="2"/>
              <a:buChar char="§"/>
            </a:pPr>
            <a:r>
              <a:rPr lang="en-US" sz="1663" dirty="0">
                <a:solidFill>
                  <a:schemeClr val="bg1"/>
                </a:solidFill>
              </a:rPr>
              <a:t>Choose best model based on training performance</a:t>
            </a:r>
          </a:p>
          <a:p>
            <a:r>
              <a:rPr lang="en-US" sz="1663" dirty="0">
                <a:solidFill>
                  <a:schemeClr val="bg1"/>
                </a:solidFill>
              </a:rPr>
              <a:t>tune::finalize_workflow()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>
                <a:solidFill>
                  <a:schemeClr val="bg1"/>
                </a:solidFill>
              </a:rPr>
              <a:t>Fit the testing data</a:t>
            </a:r>
          </a:p>
          <a:p>
            <a:r>
              <a:rPr lang="en-US" sz="1663" dirty="0">
                <a:solidFill>
                  <a:schemeClr val="bg1"/>
                </a:solidFill>
              </a:rPr>
              <a:t>tune::last_fit()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>
                <a:solidFill>
                  <a:schemeClr val="bg1"/>
                </a:solidFill>
              </a:rPr>
              <a:t> Evaluate performance</a:t>
            </a:r>
          </a:p>
          <a:p>
            <a:r>
              <a:rPr lang="en-US" sz="1663" dirty="0">
                <a:solidFill>
                  <a:schemeClr val="bg1"/>
                </a:solidFill>
              </a:rPr>
              <a:t> tune:collectmetrics()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>
                <a:solidFill>
                  <a:schemeClr val="bg1"/>
                </a:solidFill>
              </a:rPr>
              <a:t>Get predictions</a:t>
            </a:r>
          </a:p>
          <a:p>
            <a:r>
              <a:rPr lang="en-US" sz="1663" dirty="0">
                <a:solidFill>
                  <a:schemeClr val="bg1"/>
                </a:solidFill>
              </a:rPr>
              <a:t>tune::collectpredictions() or  parsnip::predict() for more info</a:t>
            </a:r>
          </a:p>
        </p:txBody>
      </p:sp>
      <p:pic>
        <p:nvPicPr>
          <p:cNvPr id="41" name="Picture 40" descr="A close up of a sign&#10;&#10;Description automatically generated">
            <a:extLst>
              <a:ext uri="{FF2B5EF4-FFF2-40B4-BE49-F238E27FC236}">
                <a16:creationId xmlns:a16="http://schemas.microsoft.com/office/drawing/2014/main" id="{AED448AC-E5BF-2B45-BE42-ADC82B3F4F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78210" y="8072566"/>
            <a:ext cx="1470557" cy="1671177"/>
          </a:xfrm>
          <a:prstGeom prst="rect">
            <a:avLst/>
          </a:prstGeom>
          <a:ln w="19050">
            <a:noFill/>
          </a:ln>
        </p:spPr>
      </p:pic>
      <p:pic>
        <p:nvPicPr>
          <p:cNvPr id="46" name="Picture 45" descr="A close up of a sign&#10;&#10;Description automatically generated">
            <a:extLst>
              <a:ext uri="{FF2B5EF4-FFF2-40B4-BE49-F238E27FC236}">
                <a16:creationId xmlns:a16="http://schemas.microsoft.com/office/drawing/2014/main" id="{A6F34A95-443A-004F-82D4-A78C9B060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4117" y="4833939"/>
            <a:ext cx="1457268" cy="1690008"/>
          </a:xfrm>
          <a:prstGeom prst="rect">
            <a:avLst/>
          </a:prstGeom>
          <a:ln w="19050"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63DF74-DA20-9143-ADD4-FF0CE708EF39}"/>
              </a:ext>
            </a:extLst>
          </p:cNvPr>
          <p:cNvSpPr txBox="1"/>
          <p:nvPr/>
        </p:nvSpPr>
        <p:spPr>
          <a:xfrm>
            <a:off x="11208280" y="5472385"/>
            <a:ext cx="1257285" cy="34823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63" b="1" dirty="0"/>
              <a:t>&amp;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5589B9-CF30-5F49-84A6-BE6393F291F8}"/>
              </a:ext>
            </a:extLst>
          </p:cNvPr>
          <p:cNvSpPr/>
          <p:nvPr/>
        </p:nvSpPr>
        <p:spPr>
          <a:xfrm>
            <a:off x="5809273" y="9066484"/>
            <a:ext cx="2449181" cy="111594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63" b="1" dirty="0"/>
              <a:t>Advanced: Specify tuning</a:t>
            </a:r>
            <a:endParaRPr lang="en-US" sz="1663" dirty="0"/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Specify hyper-parameters to tune</a:t>
            </a:r>
          </a:p>
          <a:p>
            <a:pPr algn="ctr"/>
            <a:r>
              <a:rPr lang="en-US" sz="1663" dirty="0"/>
              <a:t>x feature = tune()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CA9F15-3972-9943-A2EB-E560F1878EE0}"/>
              </a:ext>
            </a:extLst>
          </p:cNvPr>
          <p:cNvSpPr txBox="1"/>
          <p:nvPr/>
        </p:nvSpPr>
        <p:spPr>
          <a:xfrm>
            <a:off x="10138536" y="1062198"/>
            <a:ext cx="2351862" cy="376578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847" b="1" dirty="0"/>
              <a:t>4. Fit the training 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593EE-B460-E643-8416-F5DD305896E1}"/>
              </a:ext>
            </a:extLst>
          </p:cNvPr>
          <p:cNvSpPr/>
          <p:nvPr/>
        </p:nvSpPr>
        <p:spPr>
          <a:xfrm>
            <a:off x="1088187" y="8344037"/>
            <a:ext cx="2539586" cy="162775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63" b="1" dirty="0"/>
              <a:t>Advanced: Cross validation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b="1" dirty="0"/>
              <a:t>vfold splits</a:t>
            </a:r>
          </a:p>
          <a:p>
            <a:r>
              <a:rPr lang="en-US" sz="1663" dirty="0"/>
              <a:t>          vfold_cv()</a:t>
            </a:r>
          </a:p>
          <a:p>
            <a:r>
              <a:rPr lang="en-US" sz="1663" dirty="0"/>
              <a:t>          analysis()</a:t>
            </a:r>
          </a:p>
          <a:p>
            <a:r>
              <a:rPr lang="en-US" sz="1663" dirty="0"/>
              <a:t>          assessment()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BA0B8B-F30B-BB4E-A9E9-7032AA3160AD}"/>
              </a:ext>
            </a:extLst>
          </p:cNvPr>
          <p:cNvSpPr/>
          <p:nvPr/>
        </p:nvSpPr>
        <p:spPr>
          <a:xfrm>
            <a:off x="1462024" y="6673331"/>
            <a:ext cx="1714252" cy="3765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3" b="1" dirty="0"/>
              <a:t>1</a:t>
            </a:r>
            <a:r>
              <a:rPr lang="en-US" sz="1847" b="1" dirty="0"/>
              <a:t>. Split the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20B3C6-804C-5549-8B2D-410CBDA02716}"/>
              </a:ext>
            </a:extLst>
          </p:cNvPr>
          <p:cNvSpPr/>
          <p:nvPr/>
        </p:nvSpPr>
        <p:spPr>
          <a:xfrm>
            <a:off x="3116214" y="743076"/>
            <a:ext cx="2931217" cy="660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6869" indent="-316869">
              <a:buAutoNum type="arabicPeriod" startAt="2"/>
            </a:pPr>
            <a:r>
              <a:rPr lang="en-US" sz="1847" b="1" dirty="0"/>
              <a:t>Assign variable roles and </a:t>
            </a:r>
          </a:p>
          <a:p>
            <a:r>
              <a:rPr lang="en-US" sz="1847" b="1" dirty="0"/>
              <a:t>      preprocess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A2F9E2-17C5-B246-9F06-1BFD500A96E0}"/>
              </a:ext>
            </a:extLst>
          </p:cNvPr>
          <p:cNvSpPr/>
          <p:nvPr/>
        </p:nvSpPr>
        <p:spPr>
          <a:xfrm>
            <a:off x="6047431" y="6634874"/>
            <a:ext cx="1863890" cy="376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3" b="1" dirty="0"/>
              <a:t>3. </a:t>
            </a:r>
            <a:r>
              <a:rPr lang="en-US" sz="1847" b="1" dirty="0"/>
              <a:t>Specify model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5B5B0D-4CC5-3244-9069-CD9F8BBC5A71}"/>
              </a:ext>
            </a:extLst>
          </p:cNvPr>
          <p:cNvSpPr/>
          <p:nvPr/>
        </p:nvSpPr>
        <p:spPr>
          <a:xfrm>
            <a:off x="14588403" y="8372480"/>
            <a:ext cx="2553638" cy="660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47" b="1" dirty="0"/>
              <a:t>5. Evaluate performance</a:t>
            </a:r>
          </a:p>
          <a:p>
            <a:r>
              <a:rPr lang="en-US" sz="1847" b="1" dirty="0"/>
              <a:t>with training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AA3ED4-CDFC-DF4A-9255-0A0F6B4099FE}"/>
              </a:ext>
            </a:extLst>
          </p:cNvPr>
          <p:cNvSpPr/>
          <p:nvPr/>
        </p:nvSpPr>
        <p:spPr>
          <a:xfrm>
            <a:off x="17218440" y="3892670"/>
            <a:ext cx="2781930" cy="660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6869" indent="-316869">
              <a:buAutoNum type="arabicPeriod" startAt="6"/>
            </a:pPr>
            <a:r>
              <a:rPr lang="en-US" sz="1847" b="1" dirty="0"/>
              <a:t>Evaluate final model performance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B5C56C5B-1702-F942-8878-9BA9F9D6C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438" y="4815644"/>
            <a:ext cx="1473711" cy="170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03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433D0AAC-5EFF-AA40-AEAD-1E52E9A87D21}"/>
              </a:ext>
            </a:extLst>
          </p:cNvPr>
          <p:cNvSpPr/>
          <p:nvPr/>
        </p:nvSpPr>
        <p:spPr>
          <a:xfrm>
            <a:off x="5790984" y="2347258"/>
            <a:ext cx="10653962" cy="31850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3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AFFEFD-D791-184D-939F-69CDFCB6928A}"/>
              </a:ext>
            </a:extLst>
          </p:cNvPr>
          <p:cNvSpPr/>
          <p:nvPr/>
        </p:nvSpPr>
        <p:spPr>
          <a:xfrm>
            <a:off x="6051952" y="3028526"/>
            <a:ext cx="6299962" cy="22596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3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658BDB-C7B7-A043-9E1F-2227330D476C}"/>
              </a:ext>
            </a:extLst>
          </p:cNvPr>
          <p:cNvSpPr txBox="1"/>
          <p:nvPr/>
        </p:nvSpPr>
        <p:spPr>
          <a:xfrm>
            <a:off x="1574522" y="1788635"/>
            <a:ext cx="2418291" cy="490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88" dirty="0"/>
              <a:t>Data Exploration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89C415A-EF2A-7740-B9DC-CDBAE10509F9}"/>
              </a:ext>
            </a:extLst>
          </p:cNvPr>
          <p:cNvCxnSpPr>
            <a:cxnSpLocks/>
          </p:cNvCxnSpPr>
          <p:nvPr/>
        </p:nvCxnSpPr>
        <p:spPr>
          <a:xfrm>
            <a:off x="2544399" y="2272147"/>
            <a:ext cx="0" cy="12868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921429-2B60-3B4F-862A-19FCE58624CA}"/>
              </a:ext>
            </a:extLst>
          </p:cNvPr>
          <p:cNvSpPr txBox="1"/>
          <p:nvPr/>
        </p:nvSpPr>
        <p:spPr>
          <a:xfrm>
            <a:off x="6435667" y="4804684"/>
            <a:ext cx="2527167" cy="490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88" dirty="0"/>
              <a:t>Feature 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8AE91-0668-9246-9DDD-F173C730CAC5}"/>
              </a:ext>
            </a:extLst>
          </p:cNvPr>
          <p:cNvSpPr txBox="1"/>
          <p:nvPr/>
        </p:nvSpPr>
        <p:spPr>
          <a:xfrm>
            <a:off x="7999837" y="3905603"/>
            <a:ext cx="2926699" cy="490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88" dirty="0"/>
              <a:t>Variable Assignment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C7FB9E-DB2F-5F4D-B74D-375A9202E1FA}"/>
              </a:ext>
            </a:extLst>
          </p:cNvPr>
          <p:cNvSpPr txBox="1"/>
          <p:nvPr/>
        </p:nvSpPr>
        <p:spPr>
          <a:xfrm>
            <a:off x="9943217" y="4804684"/>
            <a:ext cx="2165914" cy="490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88" dirty="0"/>
              <a:t>Pre-processing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3BE5E1-A47B-3D4E-934B-D31CCFFD29ED}"/>
              </a:ext>
            </a:extLst>
          </p:cNvPr>
          <p:cNvCxnSpPr/>
          <p:nvPr/>
        </p:nvCxnSpPr>
        <p:spPr>
          <a:xfrm>
            <a:off x="9098215" y="5046439"/>
            <a:ext cx="71355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2B7C10-AB6D-EE4B-AAF0-4AED2400AFE6}"/>
              </a:ext>
            </a:extLst>
          </p:cNvPr>
          <p:cNvCxnSpPr>
            <a:cxnSpLocks/>
          </p:cNvCxnSpPr>
          <p:nvPr/>
        </p:nvCxnSpPr>
        <p:spPr>
          <a:xfrm flipV="1">
            <a:off x="2544399" y="4166453"/>
            <a:ext cx="0" cy="973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ADCE55-722A-6548-8CA0-4D20A88D7BF4}"/>
              </a:ext>
            </a:extLst>
          </p:cNvPr>
          <p:cNvCxnSpPr/>
          <p:nvPr/>
        </p:nvCxnSpPr>
        <p:spPr>
          <a:xfrm>
            <a:off x="12424857" y="5062097"/>
            <a:ext cx="10140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DBF9DFF-2F09-4840-BEA4-3147296610F9}"/>
              </a:ext>
            </a:extLst>
          </p:cNvPr>
          <p:cNvSpPr txBox="1"/>
          <p:nvPr/>
        </p:nvSpPr>
        <p:spPr>
          <a:xfrm>
            <a:off x="13408398" y="4680659"/>
            <a:ext cx="2982483" cy="1287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88" dirty="0"/>
              <a:t>Model Specification/</a:t>
            </a:r>
          </a:p>
          <a:p>
            <a:pPr algn="ctr"/>
            <a:r>
              <a:rPr lang="en-US" sz="2588" dirty="0"/>
              <a:t>Model Fitting/</a:t>
            </a:r>
          </a:p>
          <a:p>
            <a:pPr algn="ctr"/>
            <a:r>
              <a:rPr lang="en-US" sz="2588" dirty="0"/>
              <a:t>Model Tuning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34DFF2-7A8E-CE43-BAEA-62EFAA16902E}"/>
              </a:ext>
            </a:extLst>
          </p:cNvPr>
          <p:cNvCxnSpPr/>
          <p:nvPr/>
        </p:nvCxnSpPr>
        <p:spPr>
          <a:xfrm>
            <a:off x="16557624" y="5062097"/>
            <a:ext cx="10140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2979A0-AC2D-0047-87F7-BD1D1A8CA443}"/>
              </a:ext>
            </a:extLst>
          </p:cNvPr>
          <p:cNvSpPr txBox="1"/>
          <p:nvPr/>
        </p:nvSpPr>
        <p:spPr>
          <a:xfrm>
            <a:off x="17508023" y="4717529"/>
            <a:ext cx="1993623" cy="1287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88" dirty="0"/>
              <a:t>Model</a:t>
            </a:r>
          </a:p>
          <a:p>
            <a:pPr algn="ctr"/>
            <a:r>
              <a:rPr lang="en-US" sz="2588" dirty="0"/>
              <a:t>Performance </a:t>
            </a:r>
          </a:p>
          <a:p>
            <a:pPr algn="ctr"/>
            <a:r>
              <a:rPr lang="en-US" sz="2588" dirty="0"/>
              <a:t>Evaluation</a:t>
            </a:r>
          </a:p>
        </p:txBody>
      </p:sp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370057BF-0E22-504C-A5E7-083A15756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322" y="3204085"/>
            <a:ext cx="897057" cy="1039854"/>
          </a:xfrm>
          <a:prstGeom prst="rect">
            <a:avLst/>
          </a:prstGeom>
        </p:spPr>
      </p:pic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1B599520-D81F-0444-85A3-CA3ED8767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158" y="3432780"/>
            <a:ext cx="874756" cy="101400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8FFD251-FEDF-DC46-8DD0-85DFBF5FB5C5}"/>
              </a:ext>
            </a:extLst>
          </p:cNvPr>
          <p:cNvSpPr txBox="1"/>
          <p:nvPr/>
        </p:nvSpPr>
        <p:spPr>
          <a:xfrm>
            <a:off x="1574522" y="3682942"/>
            <a:ext cx="1989071" cy="490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88" dirty="0"/>
              <a:t>Data Splitting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889481-3FD3-2943-A821-0E599CDC53B0}"/>
              </a:ext>
            </a:extLst>
          </p:cNvPr>
          <p:cNvCxnSpPr>
            <a:cxnSpLocks/>
          </p:cNvCxnSpPr>
          <p:nvPr/>
        </p:nvCxnSpPr>
        <p:spPr>
          <a:xfrm flipV="1">
            <a:off x="2526371" y="5081305"/>
            <a:ext cx="3209028" cy="395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close up of a sign&#10;&#10;Description automatically generated">
            <a:extLst>
              <a:ext uri="{FF2B5EF4-FFF2-40B4-BE49-F238E27FC236}">
                <a16:creationId xmlns:a16="http://schemas.microsoft.com/office/drawing/2014/main" id="{D8C6D6B1-7723-9941-B9E1-F0D36A715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2458" y="3619221"/>
            <a:ext cx="874363" cy="1014005"/>
          </a:xfrm>
          <a:prstGeom prst="rect">
            <a:avLst/>
          </a:prstGeom>
        </p:spPr>
      </p:pic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0CBBA565-46BD-0D40-8EAB-56C781CB0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62458" y="6053410"/>
            <a:ext cx="874363" cy="1014005"/>
          </a:xfrm>
          <a:prstGeom prst="rect">
            <a:avLst/>
          </a:prstGeom>
        </p:spPr>
      </p:pic>
      <p:pic>
        <p:nvPicPr>
          <p:cNvPr id="48" name="Picture 47" descr="A close up of a sign&#10;&#10;Description automatically generated">
            <a:extLst>
              <a:ext uri="{FF2B5EF4-FFF2-40B4-BE49-F238E27FC236}">
                <a16:creationId xmlns:a16="http://schemas.microsoft.com/office/drawing/2014/main" id="{F0715591-20F0-8B4E-9680-CAB529296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69585" y="7460696"/>
            <a:ext cx="655771" cy="760502"/>
          </a:xfrm>
          <a:prstGeom prst="rect">
            <a:avLst/>
          </a:prstGeom>
        </p:spPr>
      </p:pic>
      <p:pic>
        <p:nvPicPr>
          <p:cNvPr id="49" name="Picture 48" descr="A close up of a sign&#10;&#10;Description automatically generated">
            <a:extLst>
              <a:ext uri="{FF2B5EF4-FFF2-40B4-BE49-F238E27FC236}">
                <a16:creationId xmlns:a16="http://schemas.microsoft.com/office/drawing/2014/main" id="{1759E0CF-8BC0-1749-81CE-27CD9CD3F7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25355" y="7445475"/>
            <a:ext cx="655773" cy="760502"/>
          </a:xfrm>
          <a:prstGeom prst="rect">
            <a:avLst/>
          </a:prstGeom>
        </p:spPr>
      </p:pic>
      <p:pic>
        <p:nvPicPr>
          <p:cNvPr id="50" name="Picture 49" descr="A close up of a sign&#10;&#10;Description automatically generated">
            <a:extLst>
              <a:ext uri="{FF2B5EF4-FFF2-40B4-BE49-F238E27FC236}">
                <a16:creationId xmlns:a16="http://schemas.microsoft.com/office/drawing/2014/main" id="{CA4D6AFB-4850-ED45-8905-DB29E7ABC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53545" y="6061661"/>
            <a:ext cx="874363" cy="1014005"/>
          </a:xfrm>
          <a:prstGeom prst="rect">
            <a:avLst/>
          </a:prstGeom>
        </p:spPr>
      </p:pic>
      <p:pic>
        <p:nvPicPr>
          <p:cNvPr id="51" name="Picture 50" descr="A close up of a sign&#10;&#10;Description automatically generated">
            <a:extLst>
              <a:ext uri="{FF2B5EF4-FFF2-40B4-BE49-F238E27FC236}">
                <a16:creationId xmlns:a16="http://schemas.microsoft.com/office/drawing/2014/main" id="{1C5235D1-019D-4C46-BD21-6CEF9AD46A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49061" y="7460696"/>
            <a:ext cx="655773" cy="760502"/>
          </a:xfrm>
          <a:prstGeom prst="rect">
            <a:avLst/>
          </a:prstGeom>
        </p:spPr>
      </p:pic>
      <p:pic>
        <p:nvPicPr>
          <p:cNvPr id="52" name="Picture 51" descr="A close up of a sign&#10;&#10;Description automatically generated">
            <a:extLst>
              <a:ext uri="{FF2B5EF4-FFF2-40B4-BE49-F238E27FC236}">
                <a16:creationId xmlns:a16="http://schemas.microsoft.com/office/drawing/2014/main" id="{65CD3895-12C5-1E44-873E-EBFEE1ECE2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90727" y="7460696"/>
            <a:ext cx="677590" cy="760502"/>
          </a:xfrm>
          <a:prstGeom prst="rect">
            <a:avLst/>
          </a:prstGeom>
        </p:spPr>
      </p:pic>
      <p:pic>
        <p:nvPicPr>
          <p:cNvPr id="61" name="Picture 60" descr="A close up of a sign&#10;&#10;Description automatically generated">
            <a:extLst>
              <a:ext uri="{FF2B5EF4-FFF2-40B4-BE49-F238E27FC236}">
                <a16:creationId xmlns:a16="http://schemas.microsoft.com/office/drawing/2014/main" id="{6A20DFA7-5F92-5146-A01E-6293DB338A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02903" y="7460696"/>
            <a:ext cx="677590" cy="760502"/>
          </a:xfrm>
          <a:prstGeom prst="rect">
            <a:avLst/>
          </a:prstGeom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171931BB-6708-1743-8D5F-ABEA196DA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558" y="2471569"/>
            <a:ext cx="897057" cy="103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91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B30E7D39-49DD-F544-A37D-C0139E80C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956" y="7707229"/>
            <a:ext cx="1051289" cy="1219189"/>
          </a:xfrm>
          <a:prstGeom prst="rect">
            <a:avLst/>
          </a:prstGeom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5C03E25-0A38-B94D-8683-F33C050E3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356" y="4887214"/>
            <a:ext cx="1457268" cy="1690008"/>
          </a:xfrm>
          <a:prstGeom prst="rect">
            <a:avLst/>
          </a:prstGeom>
        </p:spPr>
      </p:pic>
      <p:pic>
        <p:nvPicPr>
          <p:cNvPr id="5" name="Picture 4" descr="Preprocessing&#10;">
            <a:extLst>
              <a:ext uri="{FF2B5EF4-FFF2-40B4-BE49-F238E27FC236}">
                <a16:creationId xmlns:a16="http://schemas.microsoft.com/office/drawing/2014/main" id="{738C951E-00C1-2C46-A374-660FA1C920C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788" y="4909254"/>
            <a:ext cx="1473709" cy="1708300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132277C-496D-7842-8247-5ECFC8176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6626" y="4909254"/>
            <a:ext cx="1457929" cy="1690008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93C0046-647D-F940-91B1-AA26194BE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4408" y="7707230"/>
            <a:ext cx="1051291" cy="12191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F30A9D-5482-7C49-8445-A46CB6E18695}"/>
              </a:ext>
            </a:extLst>
          </p:cNvPr>
          <p:cNvSpPr txBox="1"/>
          <p:nvPr/>
        </p:nvSpPr>
        <p:spPr>
          <a:xfrm>
            <a:off x="1398227" y="2460008"/>
            <a:ext cx="1897507" cy="2395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 b="1"/>
              <a:t>1. Split the data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/>
              <a:t>testing/training  </a:t>
            </a:r>
          </a:p>
          <a:p>
            <a:r>
              <a:rPr lang="en-US" sz="1663"/>
              <a:t>          </a:t>
            </a:r>
            <a:r>
              <a:rPr lang="en-US" sz="1663" err="1"/>
              <a:t>initial_split</a:t>
            </a:r>
            <a:r>
              <a:rPr lang="en-US" sz="1663"/>
              <a:t>()</a:t>
            </a:r>
          </a:p>
          <a:p>
            <a:r>
              <a:rPr lang="en-US" sz="1663"/>
              <a:t>          testing()</a:t>
            </a:r>
          </a:p>
          <a:p>
            <a:r>
              <a:rPr lang="en-US" sz="1663"/>
              <a:t>          training()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/>
              <a:t>cross validation</a:t>
            </a:r>
          </a:p>
          <a:p>
            <a:r>
              <a:rPr lang="en-US" sz="1663"/>
              <a:t>          </a:t>
            </a:r>
            <a:r>
              <a:rPr lang="en-US" sz="1663" err="1"/>
              <a:t>vfold_cv</a:t>
            </a:r>
            <a:r>
              <a:rPr lang="en-US" sz="1663"/>
              <a:t>()</a:t>
            </a:r>
          </a:p>
          <a:p>
            <a:r>
              <a:rPr lang="en-US" sz="1663"/>
              <a:t>          analysis()</a:t>
            </a:r>
          </a:p>
          <a:p>
            <a:r>
              <a:rPr lang="en-US" sz="1663"/>
              <a:t>          assessment()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B7999F-ACBD-3146-88BA-260AD3A9C6AE}"/>
              </a:ext>
            </a:extLst>
          </p:cNvPr>
          <p:cNvSpPr txBox="1"/>
          <p:nvPr/>
        </p:nvSpPr>
        <p:spPr>
          <a:xfrm>
            <a:off x="3281159" y="792820"/>
            <a:ext cx="2720824" cy="3674980"/>
          </a:xfrm>
          <a:prstGeom prst="rect">
            <a:avLst/>
          </a:prstGeom>
          <a:solidFill>
            <a:srgbClr val="54BFD3"/>
          </a:solidFill>
        </p:spPr>
        <p:txBody>
          <a:bodyPr wrap="square" rtlCol="0">
            <a:spAutoFit/>
          </a:bodyPr>
          <a:lstStyle/>
          <a:p>
            <a:pPr marL="316869" indent="-316869" algn="ctr">
              <a:buAutoNum type="arabicPeriod" startAt="2"/>
            </a:pPr>
            <a:r>
              <a:rPr lang="en-US" sz="1663" b="1" dirty="0"/>
              <a:t>Assign variable roles and </a:t>
            </a:r>
          </a:p>
          <a:p>
            <a:pPr algn="ctr"/>
            <a:r>
              <a:rPr lang="en-US" sz="1663" b="1" dirty="0"/>
              <a:t>      preprocess data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Assigning variable roles</a:t>
            </a:r>
          </a:p>
          <a:p>
            <a:r>
              <a:rPr lang="en-US" sz="1663" dirty="0"/>
              <a:t>         </a:t>
            </a:r>
            <a:r>
              <a:rPr lang="en-US" sz="1663" dirty="0" err="1"/>
              <a:t>update_role</a:t>
            </a:r>
            <a:r>
              <a:rPr lang="en-US" sz="1663" dirty="0"/>
              <a:t>()</a:t>
            </a:r>
          </a:p>
          <a:p>
            <a:r>
              <a:rPr lang="en-US" sz="1663" dirty="0"/>
              <a:t>         outcome~.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Specifying preprocessing steps </a:t>
            </a:r>
          </a:p>
          <a:p>
            <a:pPr lvl="1"/>
            <a:r>
              <a:rPr lang="en-US" sz="1663" dirty="0"/>
              <a:t> step_*()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Preprocess the training data </a:t>
            </a:r>
          </a:p>
          <a:p>
            <a:pPr lvl="1"/>
            <a:r>
              <a:rPr lang="en-US" sz="1663" dirty="0"/>
              <a:t>juice()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Preprocess the testing data</a:t>
            </a:r>
          </a:p>
          <a:p>
            <a:pPr lvl="1"/>
            <a:r>
              <a:rPr lang="en-US" sz="1663" dirty="0"/>
              <a:t>bake()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938C36-21E3-E345-BE2D-E84908A74A9F}"/>
              </a:ext>
            </a:extLst>
          </p:cNvPr>
          <p:cNvSpPr txBox="1"/>
          <p:nvPr/>
        </p:nvSpPr>
        <p:spPr>
          <a:xfrm>
            <a:off x="6107441" y="1651465"/>
            <a:ext cx="2520044" cy="3163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 b="1" dirty="0"/>
              <a:t>3. Specify model</a:t>
            </a:r>
          </a:p>
          <a:p>
            <a:r>
              <a:rPr lang="en-US" sz="1663" b="1" dirty="0"/>
              <a:t>     </a:t>
            </a:r>
            <a:r>
              <a:rPr lang="en-US" sz="1663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(and tuning)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Specify type/mode</a:t>
            </a:r>
          </a:p>
          <a:p>
            <a:r>
              <a:rPr lang="en-US" sz="1663" dirty="0"/>
              <a:t>        </a:t>
            </a:r>
            <a:r>
              <a:rPr lang="en-US" sz="1663" dirty="0" err="1"/>
              <a:t>set_mode</a:t>
            </a:r>
            <a:r>
              <a:rPr lang="en-US" sz="1663" dirty="0"/>
              <a:t>() classification/regression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Specify model implementation</a:t>
            </a:r>
          </a:p>
          <a:p>
            <a:r>
              <a:rPr lang="en-US" sz="1663" dirty="0"/>
              <a:t>        </a:t>
            </a:r>
            <a:r>
              <a:rPr lang="en-US" sz="1663" dirty="0" err="1"/>
              <a:t>set_engine</a:t>
            </a:r>
            <a:r>
              <a:rPr lang="en-US" sz="1663" dirty="0"/>
              <a:t>() 	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Specify hyper-parameters to tune</a:t>
            </a:r>
          </a:p>
          <a:p>
            <a:pPr lvl="1"/>
            <a:r>
              <a:rPr lang="en-US" sz="1663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set_args</a:t>
            </a:r>
            <a:r>
              <a:rPr lang="en-US" sz="166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(x – tune())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FB2BA5-F140-5745-BE1F-38E8CCAD2102}"/>
              </a:ext>
            </a:extLst>
          </p:cNvPr>
          <p:cNvSpPr txBox="1"/>
          <p:nvPr/>
        </p:nvSpPr>
        <p:spPr>
          <a:xfrm>
            <a:off x="3251203" y="9361976"/>
            <a:ext cx="2507087" cy="2907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 b="1" dirty="0"/>
              <a:t>4. Put it together and fit the model! (Optional!)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Make workflow</a:t>
            </a:r>
          </a:p>
          <a:p>
            <a:r>
              <a:rPr lang="en-US" sz="1663" dirty="0"/>
              <a:t>workflow()</a:t>
            </a:r>
          </a:p>
          <a:p>
            <a:r>
              <a:rPr lang="en-US" sz="1663" dirty="0" err="1"/>
              <a:t>add_recipe</a:t>
            </a:r>
            <a:r>
              <a:rPr lang="en-US" sz="1663" dirty="0"/>
              <a:t>()</a:t>
            </a:r>
          </a:p>
          <a:p>
            <a:r>
              <a:rPr lang="en-US" sz="1663" dirty="0" err="1"/>
              <a:t>add_model</a:t>
            </a:r>
            <a:r>
              <a:rPr lang="en-US" sz="1663" dirty="0"/>
              <a:t>()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Prep and fit model all at once using the raw training data! </a:t>
            </a:r>
            <a:r>
              <a:rPr lang="en-US" sz="1663" dirty="0" err="1"/>
              <a:t>parsip</a:t>
            </a:r>
            <a:r>
              <a:rPr lang="en-US" sz="1663" dirty="0"/>
              <a:t>::fit()</a:t>
            </a:r>
          </a:p>
          <a:p>
            <a:endParaRPr lang="en-US" sz="1663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EF0D3E-7310-4646-A4E0-4195E30980EC}"/>
              </a:ext>
            </a:extLst>
          </p:cNvPr>
          <p:cNvCxnSpPr/>
          <p:nvPr/>
        </p:nvCxnSpPr>
        <p:spPr>
          <a:xfrm>
            <a:off x="2438691" y="6670354"/>
            <a:ext cx="0" cy="4104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65B7814-ACF0-D041-9548-C06D2EB0CCED}"/>
              </a:ext>
            </a:extLst>
          </p:cNvPr>
          <p:cNvCxnSpPr/>
          <p:nvPr/>
        </p:nvCxnSpPr>
        <p:spPr>
          <a:xfrm>
            <a:off x="6807192" y="6678206"/>
            <a:ext cx="0" cy="4104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DAAAE2E-D41E-9A40-835E-416318636F89}"/>
              </a:ext>
            </a:extLst>
          </p:cNvPr>
          <p:cNvCxnSpPr>
            <a:cxnSpLocks/>
          </p:cNvCxnSpPr>
          <p:nvPr/>
        </p:nvCxnSpPr>
        <p:spPr>
          <a:xfrm flipH="1">
            <a:off x="2438692" y="7076924"/>
            <a:ext cx="4380481" cy="38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F6F233-8D8E-B947-9D55-4013AC1B95F6}"/>
              </a:ext>
            </a:extLst>
          </p:cNvPr>
          <p:cNvSpPr txBox="1"/>
          <p:nvPr/>
        </p:nvSpPr>
        <p:spPr>
          <a:xfrm>
            <a:off x="8523422" y="4045350"/>
            <a:ext cx="3265128" cy="3930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4b. Tuning hyper-parameters  and cross validation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Perform tuning</a:t>
            </a:r>
          </a:p>
          <a:p>
            <a:r>
              <a:rPr lang="en-US" sz="166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63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tune_grid</a:t>
            </a:r>
            <a:r>
              <a:rPr lang="en-US" sz="166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()/</a:t>
            </a:r>
            <a:r>
              <a:rPr lang="en-US" sz="1663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tune_bayes</a:t>
            </a:r>
            <a:r>
              <a:rPr lang="en-US" sz="166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sz="166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(use dials::grid*_() for  more control)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tuning metrics </a:t>
            </a:r>
          </a:p>
          <a:p>
            <a:r>
              <a:rPr lang="en-US" sz="166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tune::</a:t>
            </a:r>
            <a:r>
              <a:rPr lang="en-US" sz="1663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fit_resamples</a:t>
            </a:r>
            <a:r>
              <a:rPr lang="en-US" sz="166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sz="166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tune::</a:t>
            </a:r>
            <a:r>
              <a:rPr lang="en-US" sz="1663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collect_metrics</a:t>
            </a:r>
            <a:r>
              <a:rPr lang="en-US" sz="166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performance  metrics for cross validation sets</a:t>
            </a:r>
          </a:p>
          <a:p>
            <a:r>
              <a:rPr lang="en-US" sz="166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tune::</a:t>
            </a:r>
            <a:r>
              <a:rPr lang="en-US" sz="1663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fit_resamples</a:t>
            </a:r>
            <a:r>
              <a:rPr lang="en-US" sz="166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sz="166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tune::</a:t>
            </a:r>
            <a:r>
              <a:rPr lang="en-US" sz="1663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collect_metrics</a:t>
            </a:r>
            <a:r>
              <a:rPr lang="en-US" sz="166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endParaRPr lang="en-US" sz="166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64056" indent="-264056">
              <a:buFont typeface="Wingdings" pitchFamily="2" charset="2"/>
              <a:buChar char="§"/>
            </a:pPr>
            <a:endParaRPr lang="en-US" sz="1663" dirty="0"/>
          </a:p>
        </p:txBody>
      </p:sp>
      <p:pic>
        <p:nvPicPr>
          <p:cNvPr id="39" name="Picture 38" descr="A close up of a sign&#10;&#10;Description automatically generated">
            <a:extLst>
              <a:ext uri="{FF2B5EF4-FFF2-40B4-BE49-F238E27FC236}">
                <a16:creationId xmlns:a16="http://schemas.microsoft.com/office/drawing/2014/main" id="{B30E45DC-7CF1-4F44-A43A-3AA1DEF8F2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42037" y="4230559"/>
            <a:ext cx="996719" cy="1155904"/>
          </a:xfrm>
          <a:prstGeom prst="rect">
            <a:avLst/>
          </a:prstGeom>
        </p:spPr>
      </p:pic>
      <p:pic>
        <p:nvPicPr>
          <p:cNvPr id="40" name="Picture 39" descr="A close up of a sign&#10;&#10;Description automatically generated">
            <a:extLst>
              <a:ext uri="{FF2B5EF4-FFF2-40B4-BE49-F238E27FC236}">
                <a16:creationId xmlns:a16="http://schemas.microsoft.com/office/drawing/2014/main" id="{4B8A8118-3A8D-6B46-B3FA-EF37C8DA25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42037" y="2891988"/>
            <a:ext cx="996719" cy="1155904"/>
          </a:xfrm>
          <a:prstGeom prst="rect">
            <a:avLst/>
          </a:prstGeom>
        </p:spPr>
      </p:pic>
      <p:pic>
        <p:nvPicPr>
          <p:cNvPr id="43" name="Picture 42" descr="A close up of a sign&#10;&#10;Description automatically generated">
            <a:extLst>
              <a:ext uri="{FF2B5EF4-FFF2-40B4-BE49-F238E27FC236}">
                <a16:creationId xmlns:a16="http://schemas.microsoft.com/office/drawing/2014/main" id="{A476C62D-03A7-4346-BDE1-9D3C2BBF9F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43618" y="5508944"/>
            <a:ext cx="1034788" cy="116140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D1A053A-0DED-414C-B842-CAB0F1758D42}"/>
              </a:ext>
            </a:extLst>
          </p:cNvPr>
          <p:cNvSpPr txBox="1"/>
          <p:nvPr/>
        </p:nvSpPr>
        <p:spPr>
          <a:xfrm>
            <a:off x="9208431" y="3691398"/>
            <a:ext cx="1988011" cy="34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(Optional)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B75001-651D-5449-9282-CC313F622B6D}"/>
              </a:ext>
            </a:extLst>
          </p:cNvPr>
          <p:cNvCxnSpPr/>
          <p:nvPr/>
        </p:nvCxnSpPr>
        <p:spPr>
          <a:xfrm>
            <a:off x="4641571" y="7078870"/>
            <a:ext cx="0" cy="40262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A4F393-6E09-BF40-ADC4-9FE46F557EBF}"/>
              </a:ext>
            </a:extLst>
          </p:cNvPr>
          <p:cNvSpPr txBox="1"/>
          <p:nvPr/>
        </p:nvSpPr>
        <p:spPr>
          <a:xfrm>
            <a:off x="11774276" y="6934943"/>
            <a:ext cx="3124734" cy="2907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 b="1" dirty="0"/>
              <a:t>5. Evaluate performance</a:t>
            </a:r>
          </a:p>
          <a:p>
            <a:r>
              <a:rPr lang="en-US" sz="1663" b="1" dirty="0"/>
              <a:t>with training data</a:t>
            </a:r>
          </a:p>
          <a:p>
            <a:r>
              <a:rPr lang="en-US" sz="1663" dirty="0"/>
              <a:t>yardstick:: metrics()</a:t>
            </a:r>
          </a:p>
          <a:p>
            <a:r>
              <a:rPr lang="en-US" sz="1663" dirty="0"/>
              <a:t>tune::</a:t>
            </a:r>
            <a:r>
              <a:rPr lang="en-US" sz="1663" dirty="0" err="1"/>
              <a:t>collect_metrics</a:t>
            </a:r>
            <a:r>
              <a:rPr lang="en-US" sz="1663" dirty="0"/>
              <a:t>() if using cross validation</a:t>
            </a:r>
          </a:p>
          <a:p>
            <a:r>
              <a:rPr lang="en-US" sz="1663" dirty="0"/>
              <a:t>broom::tidy() for getting additional stats</a:t>
            </a:r>
          </a:p>
          <a:p>
            <a:endParaRPr lang="en-US" sz="1663" dirty="0">
              <a:highlight>
                <a:srgbClr val="FFFF00"/>
              </a:highlight>
            </a:endParaRPr>
          </a:p>
          <a:p>
            <a:r>
              <a:rPr lang="en-US" sz="1663" b="1" dirty="0">
                <a:highlight>
                  <a:srgbClr val="FFFF00"/>
                </a:highlight>
              </a:rPr>
              <a:t>possibly return to step 2 or 3</a:t>
            </a:r>
          </a:p>
          <a:p>
            <a:endParaRPr lang="en-US" sz="1663" dirty="0"/>
          </a:p>
          <a:p>
            <a:endParaRPr lang="en-US" sz="1663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A73FBD-34EE-0E43-A2CA-49678744CF68}"/>
              </a:ext>
            </a:extLst>
          </p:cNvPr>
          <p:cNvSpPr txBox="1"/>
          <p:nvPr/>
        </p:nvSpPr>
        <p:spPr>
          <a:xfrm>
            <a:off x="5846956" y="9404685"/>
            <a:ext cx="2622014" cy="239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 b="1" dirty="0"/>
              <a:t>4.(older option) Fit the model with parsnip!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Fit the model on the preprocessed training data (from juice())</a:t>
            </a:r>
          </a:p>
          <a:p>
            <a:pPr lvl="1"/>
            <a:r>
              <a:rPr lang="en-US" sz="1663" dirty="0"/>
              <a:t>fit() – be careful about id variables!</a:t>
            </a:r>
          </a:p>
          <a:p>
            <a:pPr lvl="1"/>
            <a:endParaRPr lang="en-US" sz="1663" dirty="0"/>
          </a:p>
          <a:p>
            <a:endParaRPr lang="en-US" sz="1663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96D1AA-DEC5-024F-B5B3-6AD648E3959A}"/>
              </a:ext>
            </a:extLst>
          </p:cNvPr>
          <p:cNvSpPr/>
          <p:nvPr/>
        </p:nvSpPr>
        <p:spPr>
          <a:xfrm>
            <a:off x="14838431" y="3641575"/>
            <a:ext cx="3124734" cy="4698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6869" indent="-316869">
              <a:buAutoNum type="arabicPeriod" startAt="6"/>
            </a:pPr>
            <a:r>
              <a:rPr lang="en-US" sz="1663" b="1" dirty="0"/>
              <a:t>Evaluate final performance with testing data</a:t>
            </a:r>
          </a:p>
          <a:p>
            <a:pPr marL="316869" indent="-316869">
              <a:buFont typeface="Wingdings" pitchFamily="2" charset="2"/>
              <a:buChar char="§"/>
            </a:pPr>
            <a:r>
              <a:rPr lang="en-US" sz="1663" dirty="0"/>
              <a:t>Choose best model based on training performance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 When ready with final model fit the testing data</a:t>
            </a:r>
          </a:p>
          <a:p>
            <a:pPr lvl="1"/>
            <a:r>
              <a:rPr lang="en-US" sz="1663" dirty="0" err="1"/>
              <a:t>last_fit</a:t>
            </a:r>
            <a:r>
              <a:rPr lang="en-US" sz="1663" dirty="0"/>
              <a:t>()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 Evaluate performance</a:t>
            </a:r>
          </a:p>
          <a:p>
            <a:r>
              <a:rPr lang="en-US" sz="1663" dirty="0"/>
              <a:t>yardstick::metrics() or</a:t>
            </a:r>
          </a:p>
          <a:p>
            <a:r>
              <a:rPr lang="en-US" sz="1663" dirty="0"/>
              <a:t>tune::</a:t>
            </a:r>
            <a:r>
              <a:rPr lang="en-US" sz="1663" dirty="0" err="1"/>
              <a:t>collect_metrics</a:t>
            </a:r>
            <a:r>
              <a:rPr lang="en-US" sz="1663" dirty="0"/>
              <a:t>()</a:t>
            </a:r>
          </a:p>
          <a:p>
            <a:pPr marL="264056" indent="-264056">
              <a:buFont typeface="Wingdings" pitchFamily="2" charset="2"/>
              <a:buChar char="§"/>
            </a:pPr>
            <a:r>
              <a:rPr lang="en-US" sz="1663" dirty="0"/>
              <a:t>Get predictions</a:t>
            </a:r>
          </a:p>
          <a:p>
            <a:r>
              <a:rPr lang="en-US" sz="1663" dirty="0"/>
              <a:t>tune::</a:t>
            </a:r>
            <a:r>
              <a:rPr lang="en-US" sz="1663" dirty="0" err="1"/>
              <a:t>collect_predictions</a:t>
            </a:r>
            <a:r>
              <a:rPr lang="en-US" sz="1663" dirty="0"/>
              <a:t>()</a:t>
            </a:r>
          </a:p>
          <a:p>
            <a:r>
              <a:rPr lang="en-US" sz="1663" dirty="0"/>
              <a:t>parsnip::predict() </a:t>
            </a:r>
          </a:p>
          <a:p>
            <a:r>
              <a:rPr lang="en-US" sz="1663" dirty="0"/>
              <a:t>(for more details)</a:t>
            </a:r>
          </a:p>
          <a:p>
            <a:pPr marL="264056" indent="-264056">
              <a:buFont typeface="Wingdings" pitchFamily="2" charset="2"/>
              <a:buChar char="§"/>
            </a:pPr>
            <a:endParaRPr lang="en-US" sz="1663" dirty="0"/>
          </a:p>
          <a:p>
            <a:pPr lvl="1"/>
            <a:endParaRPr lang="en-US" sz="1663" dirty="0"/>
          </a:p>
          <a:p>
            <a:pPr lvl="1"/>
            <a:endParaRPr lang="en-US" sz="1663" dirty="0"/>
          </a:p>
          <a:p>
            <a:pPr lvl="1"/>
            <a:endParaRPr lang="en-US" sz="1663" dirty="0"/>
          </a:p>
        </p:txBody>
      </p:sp>
      <p:pic>
        <p:nvPicPr>
          <p:cNvPr id="41" name="Picture 40" descr="A close up of a sign&#10;&#10;Description automatically generated">
            <a:extLst>
              <a:ext uri="{FF2B5EF4-FFF2-40B4-BE49-F238E27FC236}">
                <a16:creationId xmlns:a16="http://schemas.microsoft.com/office/drawing/2014/main" id="{AED448AC-E5BF-2B45-BE42-ADC82B3F4F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63406" y="7500496"/>
            <a:ext cx="1470557" cy="1671177"/>
          </a:xfrm>
          <a:prstGeom prst="rect">
            <a:avLst/>
          </a:prstGeom>
        </p:spPr>
      </p:pic>
      <p:pic>
        <p:nvPicPr>
          <p:cNvPr id="46" name="Picture 45" descr="A close up of a sign&#10;&#10;Description automatically generated">
            <a:extLst>
              <a:ext uri="{FF2B5EF4-FFF2-40B4-BE49-F238E27FC236}">
                <a16:creationId xmlns:a16="http://schemas.microsoft.com/office/drawing/2014/main" id="{A6F34A95-443A-004F-82D4-A78C9B060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642" y="7682078"/>
            <a:ext cx="1457268" cy="16900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63DF74-DA20-9143-ADD4-FF0CE708EF39}"/>
              </a:ext>
            </a:extLst>
          </p:cNvPr>
          <p:cNvSpPr txBox="1"/>
          <p:nvPr/>
        </p:nvSpPr>
        <p:spPr>
          <a:xfrm>
            <a:off x="5513681" y="8316826"/>
            <a:ext cx="55656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 b="1">
                <a:highlight>
                  <a:srgbClr val="FFFF00"/>
                </a:highlight>
              </a:rPr>
              <a:t>Or…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24903059-050B-2549-96AF-226E9E32F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420" y="7653674"/>
            <a:ext cx="1473711" cy="170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EC8E1BDC-87A6-0A40-9B7F-C11DE000C1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53460" y="1823086"/>
            <a:ext cx="1415585" cy="164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9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A72B226-5FC8-0A4A-8342-7D313B3C4875}"/>
              </a:ext>
            </a:extLst>
          </p:cNvPr>
          <p:cNvSpPr/>
          <p:nvPr/>
        </p:nvSpPr>
        <p:spPr>
          <a:xfrm>
            <a:off x="12682742" y="4761831"/>
            <a:ext cx="2007557" cy="89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 dirty="0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F086D12-0B19-514D-BFD0-6FAA20BA88E2}"/>
              </a:ext>
            </a:extLst>
          </p:cNvPr>
          <p:cNvSpPr/>
          <p:nvPr/>
        </p:nvSpPr>
        <p:spPr>
          <a:xfrm>
            <a:off x="8918017" y="5444933"/>
            <a:ext cx="2221645" cy="12669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 dirty="0">
                <a:solidFill>
                  <a:schemeClr val="tx1"/>
                </a:solidFill>
              </a:rPr>
              <a:t>Initial Data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305AA3E-E0EC-2A40-A177-A85D1143F5C4}"/>
              </a:ext>
            </a:extLst>
          </p:cNvPr>
          <p:cNvSpPr/>
          <p:nvPr/>
        </p:nvSpPr>
        <p:spPr>
          <a:xfrm>
            <a:off x="12682742" y="6135386"/>
            <a:ext cx="2007557" cy="396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35DE81-423A-8D40-94D3-BFE627EC7352}"/>
              </a:ext>
            </a:extLst>
          </p:cNvPr>
          <p:cNvSpPr txBox="1"/>
          <p:nvPr/>
        </p:nvSpPr>
        <p:spPr>
          <a:xfrm>
            <a:off x="8952068" y="6891747"/>
            <a:ext cx="2113517" cy="34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3" dirty="0"/>
              <a:t>rsample::initial_split()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3A965A-05A2-6C48-8ED7-22C692DF4651}"/>
              </a:ext>
            </a:extLst>
          </p:cNvPr>
          <p:cNvSpPr/>
          <p:nvPr/>
        </p:nvSpPr>
        <p:spPr>
          <a:xfrm>
            <a:off x="7602561" y="3673069"/>
            <a:ext cx="9159243" cy="4254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D43997-810D-D846-998E-E1D6017706E4}"/>
              </a:ext>
            </a:extLst>
          </p:cNvPr>
          <p:cNvSpPr txBox="1"/>
          <p:nvPr/>
        </p:nvSpPr>
        <p:spPr>
          <a:xfrm>
            <a:off x="14754247" y="4799930"/>
            <a:ext cx="1875522" cy="774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78" dirty="0"/>
              <a:t>For learning:</a:t>
            </a:r>
          </a:p>
          <a:p>
            <a:pPr algn="ctr"/>
            <a:r>
              <a:rPr lang="en-US" sz="1478" dirty="0"/>
              <a:t>to create and optimize the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17D0C4-ACF8-924F-86FF-46193ED4649A}"/>
              </a:ext>
            </a:extLst>
          </p:cNvPr>
          <p:cNvSpPr txBox="1"/>
          <p:nvPr/>
        </p:nvSpPr>
        <p:spPr>
          <a:xfrm>
            <a:off x="14754248" y="6032618"/>
            <a:ext cx="2007557" cy="774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78" dirty="0"/>
              <a:t>Only for performance evaluation</a:t>
            </a:r>
          </a:p>
          <a:p>
            <a:pPr algn="ctr"/>
            <a:r>
              <a:rPr lang="en-US" sz="1478" b="1" dirty="0">
                <a:solidFill>
                  <a:srgbClr val="FF0000"/>
                </a:solidFill>
              </a:rPr>
              <a:t>Not for Training!!!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777C16-771B-A142-AD68-D2CF4DC6CC4D}"/>
              </a:ext>
            </a:extLst>
          </p:cNvPr>
          <p:cNvSpPr txBox="1"/>
          <p:nvPr/>
        </p:nvSpPr>
        <p:spPr>
          <a:xfrm>
            <a:off x="8160896" y="7291674"/>
            <a:ext cx="3778342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 dirty="0"/>
              <a:t>Observation rows are assigned at random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302456-22C1-F44B-B58D-3D2A19FACCD5}"/>
              </a:ext>
            </a:extLst>
          </p:cNvPr>
          <p:cNvSpPr txBox="1"/>
          <p:nvPr/>
        </p:nvSpPr>
        <p:spPr>
          <a:xfrm rot="18646773">
            <a:off x="8902424" y="5077033"/>
            <a:ext cx="704039" cy="263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9" dirty="0"/>
              <a:t>outcome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DE42A2-319C-2547-8B00-2527D080F35D}"/>
              </a:ext>
            </a:extLst>
          </p:cNvPr>
          <p:cNvSpPr txBox="1"/>
          <p:nvPr/>
        </p:nvSpPr>
        <p:spPr>
          <a:xfrm rot="18646773">
            <a:off x="8992187" y="4825837"/>
            <a:ext cx="1406154" cy="263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9" dirty="0"/>
              <a:t>Possible_predictor_1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DF90D2-E39C-AC4F-ACCA-8DDEE13206DF}"/>
              </a:ext>
            </a:extLst>
          </p:cNvPr>
          <p:cNvSpPr txBox="1"/>
          <p:nvPr/>
        </p:nvSpPr>
        <p:spPr>
          <a:xfrm rot="18646773">
            <a:off x="9240535" y="4825171"/>
            <a:ext cx="1406154" cy="263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9" dirty="0"/>
              <a:t>Possible_predictor_2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1772E7-ABC9-C442-A83D-8E60F6881593}"/>
              </a:ext>
            </a:extLst>
          </p:cNvPr>
          <p:cNvSpPr txBox="1"/>
          <p:nvPr/>
        </p:nvSpPr>
        <p:spPr>
          <a:xfrm rot="18646773">
            <a:off x="10575219" y="4807747"/>
            <a:ext cx="1409360" cy="263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9" dirty="0"/>
              <a:t>Possible_predictor_n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77F49C-C21E-254D-B152-38C52AB2101E}"/>
              </a:ext>
            </a:extLst>
          </p:cNvPr>
          <p:cNvSpPr txBox="1"/>
          <p:nvPr/>
        </p:nvSpPr>
        <p:spPr>
          <a:xfrm>
            <a:off x="9773624" y="5183896"/>
            <a:ext cx="282450" cy="263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9" dirty="0"/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FD7273-4E24-174A-BBEB-CE1E8384E0B9}"/>
              </a:ext>
            </a:extLst>
          </p:cNvPr>
          <p:cNvSpPr txBox="1"/>
          <p:nvPr/>
        </p:nvSpPr>
        <p:spPr>
          <a:xfrm>
            <a:off x="7668666" y="5454697"/>
            <a:ext cx="1423788" cy="1543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9" dirty="0"/>
              <a:t>Observation_1</a:t>
            </a:r>
          </a:p>
          <a:p>
            <a:pPr algn="ctr"/>
            <a:r>
              <a:rPr lang="en-US" sz="1109" dirty="0"/>
              <a:t>Observation_2</a:t>
            </a:r>
          </a:p>
          <a:p>
            <a:pPr algn="ctr"/>
            <a:r>
              <a:rPr lang="en-US" sz="1109" dirty="0"/>
              <a:t>…</a:t>
            </a:r>
          </a:p>
          <a:p>
            <a:pPr algn="ctr"/>
            <a:r>
              <a:rPr lang="en-US" sz="1109" dirty="0"/>
              <a:t>…</a:t>
            </a:r>
          </a:p>
          <a:p>
            <a:pPr algn="ctr"/>
            <a:r>
              <a:rPr lang="en-US" sz="1109" dirty="0"/>
              <a:t>…</a:t>
            </a:r>
          </a:p>
          <a:p>
            <a:pPr algn="ctr"/>
            <a:r>
              <a:rPr lang="en-US" sz="1109" dirty="0"/>
              <a:t>…</a:t>
            </a:r>
          </a:p>
          <a:p>
            <a:pPr algn="ctr"/>
            <a:r>
              <a:rPr lang="en-US" sz="1109" dirty="0"/>
              <a:t>Observation_n</a:t>
            </a:r>
          </a:p>
          <a:p>
            <a:endParaRPr lang="en-US" sz="1663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99AD869-B1DD-5240-9F0B-24EBF056C3A4}"/>
              </a:ext>
            </a:extLst>
          </p:cNvPr>
          <p:cNvGrpSpPr/>
          <p:nvPr/>
        </p:nvGrpSpPr>
        <p:grpSpPr>
          <a:xfrm rot="16200000">
            <a:off x="11618813" y="5569164"/>
            <a:ext cx="555196" cy="916177"/>
            <a:chOff x="10282586" y="7786824"/>
            <a:chExt cx="600793" cy="991418"/>
          </a:xfrm>
        </p:grpSpPr>
        <p:sp>
          <p:nvSpPr>
            <p:cNvPr id="5" name="Left-Up Arrow 4">
              <a:extLst>
                <a:ext uri="{FF2B5EF4-FFF2-40B4-BE49-F238E27FC236}">
                  <a16:creationId xmlns:a16="http://schemas.microsoft.com/office/drawing/2014/main" id="{68D40D1E-5731-F14E-B583-3DCBAA971561}"/>
                </a:ext>
              </a:extLst>
            </p:cNvPr>
            <p:cNvSpPr/>
            <p:nvPr/>
          </p:nvSpPr>
          <p:spPr>
            <a:xfrm rot="13550645">
              <a:off x="10287576" y="8182439"/>
              <a:ext cx="590813" cy="600793"/>
            </a:xfrm>
            <a:prstGeom prst="left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3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3EC960-EDB4-ED46-AE7A-5C51A5DAD607}"/>
                </a:ext>
              </a:extLst>
            </p:cNvPr>
            <p:cNvSpPr/>
            <p:nvPr/>
          </p:nvSpPr>
          <p:spPr>
            <a:xfrm>
              <a:off x="10509314" y="7786824"/>
              <a:ext cx="155448" cy="5525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3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6B35861-FEB9-AE44-A798-C9B2D1157BCC}"/>
              </a:ext>
            </a:extLst>
          </p:cNvPr>
          <p:cNvSpPr txBox="1"/>
          <p:nvPr/>
        </p:nvSpPr>
        <p:spPr>
          <a:xfrm>
            <a:off x="11279896" y="3816990"/>
            <a:ext cx="1827360" cy="376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7" dirty="0"/>
              <a:t>Splitting the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DFE68E-0D1E-2048-88AF-06BC14FF2641}"/>
              </a:ext>
            </a:extLst>
          </p:cNvPr>
          <p:cNvSpPr txBox="1"/>
          <p:nvPr/>
        </p:nvSpPr>
        <p:spPr>
          <a:xfrm>
            <a:off x="10012176" y="5188956"/>
            <a:ext cx="282450" cy="263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9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3EB94B-877A-3D40-B89F-FD760C25A42C}"/>
              </a:ext>
            </a:extLst>
          </p:cNvPr>
          <p:cNvSpPr txBox="1"/>
          <p:nvPr/>
        </p:nvSpPr>
        <p:spPr>
          <a:xfrm>
            <a:off x="10245227" y="5197434"/>
            <a:ext cx="282450" cy="263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9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EC8BB3-08F5-0940-ABF0-1D84DE584D44}"/>
              </a:ext>
            </a:extLst>
          </p:cNvPr>
          <p:cNvSpPr txBox="1"/>
          <p:nvPr/>
        </p:nvSpPr>
        <p:spPr>
          <a:xfrm>
            <a:off x="10487181" y="5205912"/>
            <a:ext cx="282450" cy="263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9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8987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A0EDF8-457B-C347-AA80-A66AF52904C7}"/>
              </a:ext>
            </a:extLst>
          </p:cNvPr>
          <p:cNvSpPr/>
          <p:nvPr/>
        </p:nvSpPr>
        <p:spPr>
          <a:xfrm>
            <a:off x="6382075" y="5292506"/>
            <a:ext cx="239606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66B50C2-A14E-3848-8BD1-7D3C5D1B7F5F}"/>
              </a:ext>
            </a:extLst>
          </p:cNvPr>
          <p:cNvSpPr/>
          <p:nvPr/>
        </p:nvSpPr>
        <p:spPr>
          <a:xfrm>
            <a:off x="8741561" y="6698229"/>
            <a:ext cx="107507" cy="396096"/>
          </a:xfrm>
          <a:prstGeom prst="roundRect">
            <a:avLst/>
          </a:prstGeom>
          <a:solidFill>
            <a:srgbClr val="F2AC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C7AF18-E833-F74C-A433-A16DF74455B5}"/>
              </a:ext>
            </a:extLst>
          </p:cNvPr>
          <p:cNvSpPr txBox="1"/>
          <p:nvPr/>
        </p:nvSpPr>
        <p:spPr>
          <a:xfrm>
            <a:off x="5833432" y="5798477"/>
            <a:ext cx="2515369" cy="774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78"/>
              <a:t>recipes::recipe(y ~ x</a:t>
            </a:r>
            <a:r>
              <a:rPr lang="en-US" sz="1478" baseline="-25000"/>
              <a:t>1</a:t>
            </a:r>
            <a:r>
              <a:rPr lang="en-US" sz="1478"/>
              <a:t> + x</a:t>
            </a:r>
            <a:r>
              <a:rPr lang="en-US" sz="1478" baseline="-25000"/>
              <a:t>2</a:t>
            </a:r>
            <a:r>
              <a:rPr lang="en-US" sz="1478"/>
              <a:t>)</a:t>
            </a:r>
          </a:p>
          <a:p>
            <a:pPr algn="ctr"/>
            <a:r>
              <a:rPr lang="en-US" sz="1478"/>
              <a:t>and/or</a:t>
            </a:r>
          </a:p>
          <a:p>
            <a:r>
              <a:rPr lang="en-US" sz="1478"/>
              <a:t>recipes::recipe(update_role())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609240-D1D2-4B4F-A297-DDD2F3AF7477}"/>
              </a:ext>
            </a:extLst>
          </p:cNvPr>
          <p:cNvSpPr/>
          <p:nvPr/>
        </p:nvSpPr>
        <p:spPr>
          <a:xfrm>
            <a:off x="5613871" y="5030404"/>
            <a:ext cx="3716450" cy="2841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18A4453-4CDB-7849-922F-805FDAF41D66}"/>
              </a:ext>
            </a:extLst>
          </p:cNvPr>
          <p:cNvSpPr/>
          <p:nvPr/>
        </p:nvSpPr>
        <p:spPr>
          <a:xfrm>
            <a:off x="6351289" y="6698229"/>
            <a:ext cx="2147722" cy="39609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Predictors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3C1AE17-E135-D743-B931-730C2ED5B0B4}"/>
              </a:ext>
            </a:extLst>
          </p:cNvPr>
          <p:cNvSpPr/>
          <p:nvPr/>
        </p:nvSpPr>
        <p:spPr>
          <a:xfrm>
            <a:off x="8573196" y="6703528"/>
            <a:ext cx="107507" cy="396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55606-6906-FE4D-88BF-ED28DBC3F2F9}"/>
              </a:ext>
            </a:extLst>
          </p:cNvPr>
          <p:cNvSpPr txBox="1"/>
          <p:nvPr/>
        </p:nvSpPr>
        <p:spPr>
          <a:xfrm rot="20327572">
            <a:off x="7560184" y="7182990"/>
            <a:ext cx="1172180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Id variables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C8AE8-68E0-2D40-94A1-19D75CDCF9D7}"/>
              </a:ext>
            </a:extLst>
          </p:cNvPr>
          <p:cNvSpPr txBox="1"/>
          <p:nvPr/>
        </p:nvSpPr>
        <p:spPr>
          <a:xfrm rot="20140164">
            <a:off x="7813727" y="7258568"/>
            <a:ext cx="119494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Outcome(s)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339670-C423-5045-8165-39AA541F2C92}"/>
              </a:ext>
            </a:extLst>
          </p:cNvPr>
          <p:cNvSpPr txBox="1"/>
          <p:nvPr/>
        </p:nvSpPr>
        <p:spPr>
          <a:xfrm>
            <a:off x="5357612" y="4404886"/>
            <a:ext cx="4455772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First step of making a recipe: assign variable roles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6801607B-3012-054E-A336-C902D44BEA38}"/>
              </a:ext>
            </a:extLst>
          </p:cNvPr>
          <p:cNvSpPr/>
          <p:nvPr/>
        </p:nvSpPr>
        <p:spPr>
          <a:xfrm>
            <a:off x="8301652" y="5885492"/>
            <a:ext cx="281668" cy="61054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4FD7F0B-09E4-674F-A5C4-3D21B364113E}"/>
              </a:ext>
            </a:extLst>
          </p:cNvPr>
          <p:cNvSpPr/>
          <p:nvPr/>
        </p:nvSpPr>
        <p:spPr>
          <a:xfrm>
            <a:off x="11492611" y="4992070"/>
            <a:ext cx="2007557" cy="89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27EBB00E-DD16-9747-B04A-89B83D410B4B}"/>
              </a:ext>
            </a:extLst>
          </p:cNvPr>
          <p:cNvSpPr/>
          <p:nvPr/>
        </p:nvSpPr>
        <p:spPr>
          <a:xfrm>
            <a:off x="12355554" y="6874009"/>
            <a:ext cx="281668" cy="61054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C73DEE-03C2-1A4F-BD5C-D1AB116D44BD}"/>
              </a:ext>
            </a:extLst>
          </p:cNvPr>
          <p:cNvSpPr txBox="1"/>
          <p:nvPr/>
        </p:nvSpPr>
        <p:spPr>
          <a:xfrm>
            <a:off x="11391510" y="5993314"/>
            <a:ext cx="2515369" cy="774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78"/>
              <a:t>recipes::recipe(y ~ x</a:t>
            </a:r>
            <a:r>
              <a:rPr lang="en-US" sz="1478" baseline="-25000"/>
              <a:t>1</a:t>
            </a:r>
            <a:r>
              <a:rPr lang="en-US" sz="1478"/>
              <a:t> + x</a:t>
            </a:r>
            <a:r>
              <a:rPr lang="en-US" sz="1478" baseline="-25000"/>
              <a:t>2</a:t>
            </a:r>
            <a:r>
              <a:rPr lang="en-US" sz="1478"/>
              <a:t>)</a:t>
            </a:r>
          </a:p>
          <a:p>
            <a:pPr algn="ctr"/>
            <a:r>
              <a:rPr lang="en-US" sz="1478"/>
              <a:t>and/or</a:t>
            </a:r>
          </a:p>
          <a:p>
            <a:r>
              <a:rPr lang="en-US" sz="1478"/>
              <a:t>recipes::recipe(update_role())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F3533DB-773C-2840-ABF7-9E6CFB812EE8}"/>
              </a:ext>
            </a:extLst>
          </p:cNvPr>
          <p:cNvSpPr/>
          <p:nvPr/>
        </p:nvSpPr>
        <p:spPr>
          <a:xfrm>
            <a:off x="11610556" y="7609788"/>
            <a:ext cx="1518873" cy="87960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Predictors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11B6C62-5A4C-F44D-BD65-6714B5BD31CD}"/>
              </a:ext>
            </a:extLst>
          </p:cNvPr>
          <p:cNvSpPr/>
          <p:nvPr/>
        </p:nvSpPr>
        <p:spPr>
          <a:xfrm>
            <a:off x="13195976" y="7609789"/>
            <a:ext cx="158986" cy="879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5125BA-F377-6A42-AAA5-69B02B98F2DD}"/>
              </a:ext>
            </a:extLst>
          </p:cNvPr>
          <p:cNvSpPr txBox="1"/>
          <p:nvPr/>
        </p:nvSpPr>
        <p:spPr>
          <a:xfrm rot="20327572">
            <a:off x="12218889" y="8600697"/>
            <a:ext cx="1191416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ID variables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A2FF5B-2B0D-D942-A736-18CDA91E1820}"/>
              </a:ext>
            </a:extLst>
          </p:cNvPr>
          <p:cNvSpPr txBox="1"/>
          <p:nvPr/>
        </p:nvSpPr>
        <p:spPr>
          <a:xfrm rot="20140164">
            <a:off x="12827181" y="8643914"/>
            <a:ext cx="119494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Outcome(s)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B5A7EBD-C39B-FB42-A7D2-F1213C7E4FAD}"/>
              </a:ext>
            </a:extLst>
          </p:cNvPr>
          <p:cNvSpPr/>
          <p:nvPr/>
        </p:nvSpPr>
        <p:spPr>
          <a:xfrm>
            <a:off x="13424651" y="7609789"/>
            <a:ext cx="158986" cy="879607"/>
          </a:xfrm>
          <a:prstGeom prst="roundRect">
            <a:avLst/>
          </a:prstGeom>
          <a:solidFill>
            <a:srgbClr val="F2AC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11691C-5464-1F4F-9E12-CA2D97314260}"/>
              </a:ext>
            </a:extLst>
          </p:cNvPr>
          <p:cNvSpPr/>
          <p:nvPr/>
        </p:nvSpPr>
        <p:spPr>
          <a:xfrm>
            <a:off x="10678676" y="4746001"/>
            <a:ext cx="3745065" cy="4650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C6C7E7-1C03-9B43-B75B-966942803FDE}"/>
              </a:ext>
            </a:extLst>
          </p:cNvPr>
          <p:cNvSpPr txBox="1"/>
          <p:nvPr/>
        </p:nvSpPr>
        <p:spPr>
          <a:xfrm>
            <a:off x="11664143" y="4367132"/>
            <a:ext cx="1752788" cy="376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7"/>
              <a:t>Starting a recipe</a:t>
            </a:r>
          </a:p>
        </p:txBody>
      </p:sp>
    </p:spTree>
    <p:extLst>
      <p:ext uri="{BB962C8B-B14F-4D97-AF65-F5344CB8AC3E}">
        <p14:creationId xmlns:p14="http://schemas.microsoft.com/office/powerpoint/2010/main" val="2126979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2F0A648-1181-5740-9FA7-9060D857FCBE}"/>
              </a:ext>
            </a:extLst>
          </p:cNvPr>
          <p:cNvSpPr/>
          <p:nvPr/>
        </p:nvSpPr>
        <p:spPr>
          <a:xfrm>
            <a:off x="6796753" y="4470974"/>
            <a:ext cx="2396065" cy="396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3FC741C-BC67-E54E-B870-346C94B8CBFB}"/>
              </a:ext>
            </a:extLst>
          </p:cNvPr>
          <p:cNvSpPr/>
          <p:nvPr/>
        </p:nvSpPr>
        <p:spPr>
          <a:xfrm>
            <a:off x="9209722" y="5917401"/>
            <a:ext cx="107507" cy="396096"/>
          </a:xfrm>
          <a:prstGeom prst="roundRect">
            <a:avLst/>
          </a:prstGeom>
          <a:solidFill>
            <a:srgbClr val="F2AC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6AD85BC1-0E7A-B74D-9B8B-4C0340037519}"/>
              </a:ext>
            </a:extLst>
          </p:cNvPr>
          <p:cNvSpPr/>
          <p:nvPr/>
        </p:nvSpPr>
        <p:spPr>
          <a:xfrm>
            <a:off x="8882841" y="5351616"/>
            <a:ext cx="281668" cy="19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BD98BF-D17B-4347-91CE-02B0B4A953DB}"/>
              </a:ext>
            </a:extLst>
          </p:cNvPr>
          <p:cNvSpPr txBox="1"/>
          <p:nvPr/>
        </p:nvSpPr>
        <p:spPr>
          <a:xfrm>
            <a:off x="6451345" y="5030429"/>
            <a:ext cx="2515369" cy="774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78"/>
              <a:t>recipes::recipe(y ~ x</a:t>
            </a:r>
            <a:r>
              <a:rPr lang="en-US" sz="1478" baseline="-25000"/>
              <a:t>1</a:t>
            </a:r>
            <a:r>
              <a:rPr lang="en-US" sz="1478"/>
              <a:t> + x</a:t>
            </a:r>
            <a:r>
              <a:rPr lang="en-US" sz="1478" baseline="-25000"/>
              <a:t>2</a:t>
            </a:r>
            <a:r>
              <a:rPr lang="en-US" sz="1478"/>
              <a:t>)</a:t>
            </a:r>
          </a:p>
          <a:p>
            <a:pPr algn="ctr"/>
            <a:r>
              <a:rPr lang="en-US" sz="1478"/>
              <a:t>and/or</a:t>
            </a:r>
          </a:p>
          <a:p>
            <a:r>
              <a:rPr lang="en-US" sz="1478"/>
              <a:t>recipes::recipe(update_role())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08B0F3-5052-9541-8CE9-73ABCC5F7DBA}"/>
              </a:ext>
            </a:extLst>
          </p:cNvPr>
          <p:cNvSpPr/>
          <p:nvPr/>
        </p:nvSpPr>
        <p:spPr>
          <a:xfrm>
            <a:off x="6192856" y="4263641"/>
            <a:ext cx="5299671" cy="4423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A2A265B-D7D9-9244-996E-112F7125A4D0}"/>
              </a:ext>
            </a:extLst>
          </p:cNvPr>
          <p:cNvSpPr/>
          <p:nvPr/>
        </p:nvSpPr>
        <p:spPr>
          <a:xfrm>
            <a:off x="6819451" y="5917403"/>
            <a:ext cx="2147722" cy="39609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Predictors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3E42320-E388-E044-976A-91FC0B765797}"/>
              </a:ext>
            </a:extLst>
          </p:cNvPr>
          <p:cNvSpPr/>
          <p:nvPr/>
        </p:nvSpPr>
        <p:spPr>
          <a:xfrm>
            <a:off x="9041356" y="5922702"/>
            <a:ext cx="107507" cy="396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F7105C-9423-814C-9EF2-39D53A96E2D7}"/>
              </a:ext>
            </a:extLst>
          </p:cNvPr>
          <p:cNvSpPr txBox="1"/>
          <p:nvPr/>
        </p:nvSpPr>
        <p:spPr>
          <a:xfrm rot="20327572">
            <a:off x="8028346" y="6425640"/>
            <a:ext cx="1172180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Id variables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0B802C-6E80-974A-855D-BC459207F1E7}"/>
              </a:ext>
            </a:extLst>
          </p:cNvPr>
          <p:cNvSpPr txBox="1"/>
          <p:nvPr/>
        </p:nvSpPr>
        <p:spPr>
          <a:xfrm rot="20140164">
            <a:off x="8281888" y="6501215"/>
            <a:ext cx="119494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Outcome(s)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ECD46880-8187-EF42-949D-CCD1FFAC5265}"/>
              </a:ext>
            </a:extLst>
          </p:cNvPr>
          <p:cNvSpPr/>
          <p:nvPr/>
        </p:nvSpPr>
        <p:spPr>
          <a:xfrm>
            <a:off x="8882841" y="7024607"/>
            <a:ext cx="281668" cy="19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A9C2A8-EDD3-CB40-851A-567268069A58}"/>
              </a:ext>
            </a:extLst>
          </p:cNvPr>
          <p:cNvSpPr txBox="1"/>
          <p:nvPr/>
        </p:nvSpPr>
        <p:spPr>
          <a:xfrm>
            <a:off x="6749833" y="6979280"/>
            <a:ext cx="1886695" cy="774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8"/>
              <a:t>recipes::step_*() %&gt;%</a:t>
            </a:r>
          </a:p>
          <a:p>
            <a:r>
              <a:rPr lang="en-US" sz="1478"/>
              <a:t>               step_*() %&gt;%</a:t>
            </a:r>
          </a:p>
          <a:p>
            <a:r>
              <a:rPr lang="en-US" sz="1478"/>
              <a:t>               step_*()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998F71-0E7E-CE42-A1E1-D51D65CA0583}"/>
              </a:ext>
            </a:extLst>
          </p:cNvPr>
          <p:cNvSpPr txBox="1"/>
          <p:nvPr/>
        </p:nvSpPr>
        <p:spPr>
          <a:xfrm>
            <a:off x="9602523" y="5226413"/>
            <a:ext cx="1490472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3"/>
              <a:t>Assign Variable</a:t>
            </a:r>
          </a:p>
          <a:p>
            <a:pPr algn="ctr"/>
            <a:r>
              <a:rPr lang="en-US" sz="1663"/>
              <a:t>Roles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919236-C2E4-0646-AD08-B1062BEF32A9}"/>
              </a:ext>
            </a:extLst>
          </p:cNvPr>
          <p:cNvSpPr txBox="1"/>
          <p:nvPr/>
        </p:nvSpPr>
        <p:spPr>
          <a:xfrm>
            <a:off x="9609900" y="6829463"/>
            <a:ext cx="1655843" cy="60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Specify Pre-processing Steps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75B10F-18C0-AD49-97C8-EAE3982FBCB2}"/>
              </a:ext>
            </a:extLst>
          </p:cNvPr>
          <p:cNvSpPr txBox="1"/>
          <p:nvPr/>
        </p:nvSpPr>
        <p:spPr>
          <a:xfrm>
            <a:off x="8176260" y="7951341"/>
            <a:ext cx="759632" cy="34823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63"/>
              <a:t>Recipe</a:t>
            </a:r>
          </a:p>
        </p:txBody>
      </p:sp>
      <p:pic>
        <p:nvPicPr>
          <p:cNvPr id="22" name="Graphic 21" descr="Checklist RTL">
            <a:extLst>
              <a:ext uri="{FF2B5EF4-FFF2-40B4-BE49-F238E27FC236}">
                <a16:creationId xmlns:a16="http://schemas.microsoft.com/office/drawing/2014/main" id="{BD182CE5-CC23-594F-8034-9F04615F3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1357" y="7674852"/>
            <a:ext cx="845003" cy="84500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A3B877F-9189-DA40-99D0-3B7AC60800AA}"/>
              </a:ext>
            </a:extLst>
          </p:cNvPr>
          <p:cNvSpPr txBox="1"/>
          <p:nvPr/>
        </p:nvSpPr>
        <p:spPr>
          <a:xfrm>
            <a:off x="15475782" y="3349413"/>
            <a:ext cx="1715598" cy="376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7"/>
              <a:t>Making a recipe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7C0C55FC-8ACA-5D4D-B5BD-A847E251024B}"/>
              </a:ext>
            </a:extLst>
          </p:cNvPr>
          <p:cNvSpPr/>
          <p:nvPr/>
        </p:nvSpPr>
        <p:spPr>
          <a:xfrm>
            <a:off x="16154463" y="5408393"/>
            <a:ext cx="281668" cy="61054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8FABBF-12A7-5849-9756-68182373AEDA}"/>
              </a:ext>
            </a:extLst>
          </p:cNvPr>
          <p:cNvSpPr txBox="1"/>
          <p:nvPr/>
        </p:nvSpPr>
        <p:spPr>
          <a:xfrm>
            <a:off x="13528249" y="5295265"/>
            <a:ext cx="2515369" cy="774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78"/>
              <a:t>recipes::recipe(y ~ x</a:t>
            </a:r>
            <a:r>
              <a:rPr lang="en-US" sz="1478" baseline="-25000"/>
              <a:t>1</a:t>
            </a:r>
            <a:r>
              <a:rPr lang="en-US" sz="1478"/>
              <a:t> + x</a:t>
            </a:r>
            <a:r>
              <a:rPr lang="en-US" sz="1478" baseline="-25000"/>
              <a:t>2</a:t>
            </a:r>
            <a:r>
              <a:rPr lang="en-US" sz="1478"/>
              <a:t>)</a:t>
            </a:r>
          </a:p>
          <a:p>
            <a:pPr algn="ctr"/>
            <a:r>
              <a:rPr lang="en-US" sz="1478"/>
              <a:t>and/or</a:t>
            </a:r>
          </a:p>
          <a:p>
            <a:r>
              <a:rPr lang="en-US" sz="1478"/>
              <a:t>recipes::recipe(update_role())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B85881-21F7-6D48-91CA-76B8B55BA561}"/>
              </a:ext>
            </a:extLst>
          </p:cNvPr>
          <p:cNvSpPr/>
          <p:nvPr/>
        </p:nvSpPr>
        <p:spPr>
          <a:xfrm>
            <a:off x="13273599" y="3766852"/>
            <a:ext cx="5903288" cy="654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4039AF-98F9-DF46-9B42-0233D204B352}"/>
              </a:ext>
            </a:extLst>
          </p:cNvPr>
          <p:cNvSpPr txBox="1"/>
          <p:nvPr/>
        </p:nvSpPr>
        <p:spPr>
          <a:xfrm rot="20327572">
            <a:off x="15786018" y="7577805"/>
            <a:ext cx="1191416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ID variables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C01224-9CD1-3E43-ACB2-7F0458D2AD16}"/>
              </a:ext>
            </a:extLst>
          </p:cNvPr>
          <p:cNvSpPr txBox="1"/>
          <p:nvPr/>
        </p:nvSpPr>
        <p:spPr>
          <a:xfrm rot="20140164">
            <a:off x="16341925" y="7586140"/>
            <a:ext cx="119494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Outcome(s)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A6339E-6478-A04F-9A37-85E340E2A328}"/>
              </a:ext>
            </a:extLst>
          </p:cNvPr>
          <p:cNvSpPr txBox="1"/>
          <p:nvPr/>
        </p:nvSpPr>
        <p:spPr>
          <a:xfrm>
            <a:off x="13819011" y="8297629"/>
            <a:ext cx="1886695" cy="774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8"/>
              <a:t>recipes::step_*() %&gt;%</a:t>
            </a:r>
          </a:p>
          <a:p>
            <a:r>
              <a:rPr lang="en-US" sz="1478"/>
              <a:t>               step_*() %&gt;%</a:t>
            </a:r>
          </a:p>
          <a:p>
            <a:r>
              <a:rPr lang="en-US" sz="1478"/>
              <a:t>               step_*()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1F0368-E5EA-8542-A5F4-3ADF5174F273}"/>
              </a:ext>
            </a:extLst>
          </p:cNvPr>
          <p:cNvSpPr txBox="1"/>
          <p:nvPr/>
        </p:nvSpPr>
        <p:spPr>
          <a:xfrm>
            <a:off x="16974637" y="5408395"/>
            <a:ext cx="1490472" cy="60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3"/>
              <a:t>Assign Variable</a:t>
            </a:r>
          </a:p>
          <a:p>
            <a:pPr algn="ctr"/>
            <a:r>
              <a:rPr lang="en-US" sz="1663"/>
              <a:t>Roles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BEFC69-64B2-E44B-9599-4C11B028482D}"/>
              </a:ext>
            </a:extLst>
          </p:cNvPr>
          <p:cNvSpPr txBox="1"/>
          <p:nvPr/>
        </p:nvSpPr>
        <p:spPr>
          <a:xfrm>
            <a:off x="17016350" y="8286506"/>
            <a:ext cx="1526563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Specify </a:t>
            </a:r>
          </a:p>
          <a:p>
            <a:pPr algn="ctr"/>
            <a:r>
              <a:rPr lang="en-US" sz="1663"/>
              <a:t>Pre-processing Steps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D39980-2D9B-CE41-AA06-620C34126A2A}"/>
              </a:ext>
            </a:extLst>
          </p:cNvPr>
          <p:cNvSpPr txBox="1"/>
          <p:nvPr/>
        </p:nvSpPr>
        <p:spPr>
          <a:xfrm>
            <a:off x="15182748" y="9530627"/>
            <a:ext cx="759632" cy="34823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63"/>
              <a:t>Recipe</a:t>
            </a:r>
          </a:p>
        </p:txBody>
      </p:sp>
      <p:pic>
        <p:nvPicPr>
          <p:cNvPr id="39" name="Graphic 38" descr="Checklist RTL">
            <a:extLst>
              <a:ext uri="{FF2B5EF4-FFF2-40B4-BE49-F238E27FC236}">
                <a16:creationId xmlns:a16="http://schemas.microsoft.com/office/drawing/2014/main" id="{AA16FFA4-6F97-5E46-A0A5-C3510E14C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97846" y="9265874"/>
            <a:ext cx="845003" cy="845003"/>
          </a:xfrm>
          <a:prstGeom prst="rect">
            <a:avLst/>
          </a:prstGeom>
        </p:spPr>
      </p:pic>
      <p:sp>
        <p:nvSpPr>
          <p:cNvPr id="40" name="Down Arrow 39">
            <a:extLst>
              <a:ext uri="{FF2B5EF4-FFF2-40B4-BE49-F238E27FC236}">
                <a16:creationId xmlns:a16="http://schemas.microsoft.com/office/drawing/2014/main" id="{22B63FAC-ECE8-0945-B31D-0787359A32A2}"/>
              </a:ext>
            </a:extLst>
          </p:cNvPr>
          <p:cNvSpPr/>
          <p:nvPr/>
        </p:nvSpPr>
        <p:spPr>
          <a:xfrm>
            <a:off x="16154463" y="8375661"/>
            <a:ext cx="281668" cy="61054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0D90856-6E33-4349-8373-44294B19F175}"/>
              </a:ext>
            </a:extLst>
          </p:cNvPr>
          <p:cNvSpPr/>
          <p:nvPr/>
        </p:nvSpPr>
        <p:spPr>
          <a:xfrm>
            <a:off x="15234162" y="4079219"/>
            <a:ext cx="2007557" cy="89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9A5C093-26B3-2949-A85F-A08942D8141E}"/>
              </a:ext>
            </a:extLst>
          </p:cNvPr>
          <p:cNvSpPr/>
          <p:nvPr/>
        </p:nvSpPr>
        <p:spPr>
          <a:xfrm>
            <a:off x="15148032" y="6564080"/>
            <a:ext cx="1518873" cy="87960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Predictors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C96B087-FC26-9A4D-B8EC-BEA000708CD3}"/>
              </a:ext>
            </a:extLst>
          </p:cNvPr>
          <p:cNvSpPr/>
          <p:nvPr/>
        </p:nvSpPr>
        <p:spPr>
          <a:xfrm>
            <a:off x="16734982" y="6564082"/>
            <a:ext cx="158986" cy="879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DB44CFA-0DE9-F94D-BDC9-EB1233AF3D0A}"/>
              </a:ext>
            </a:extLst>
          </p:cNvPr>
          <p:cNvSpPr/>
          <p:nvPr/>
        </p:nvSpPr>
        <p:spPr>
          <a:xfrm>
            <a:off x="16962990" y="6564081"/>
            <a:ext cx="158986" cy="879607"/>
          </a:xfrm>
          <a:prstGeom prst="roundRect">
            <a:avLst/>
          </a:prstGeom>
          <a:solidFill>
            <a:srgbClr val="F2AC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5EFC23-0A0E-B147-BBE7-F2F9BB1FDC2A}"/>
              </a:ext>
            </a:extLst>
          </p:cNvPr>
          <p:cNvSpPr txBox="1"/>
          <p:nvPr/>
        </p:nvSpPr>
        <p:spPr>
          <a:xfrm>
            <a:off x="8317094" y="3907686"/>
            <a:ext cx="1562031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Making a recipe</a:t>
            </a:r>
          </a:p>
        </p:txBody>
      </p:sp>
    </p:spTree>
    <p:extLst>
      <p:ext uri="{BB962C8B-B14F-4D97-AF65-F5344CB8AC3E}">
        <p14:creationId xmlns:p14="http://schemas.microsoft.com/office/powerpoint/2010/main" val="195385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775B3F-A092-8D49-A294-2EF0D697B6E5}"/>
              </a:ext>
            </a:extLst>
          </p:cNvPr>
          <p:cNvSpPr/>
          <p:nvPr/>
        </p:nvSpPr>
        <p:spPr>
          <a:xfrm>
            <a:off x="8843270" y="4157861"/>
            <a:ext cx="107507" cy="396096"/>
          </a:xfrm>
          <a:prstGeom prst="roundRect">
            <a:avLst/>
          </a:prstGeom>
          <a:solidFill>
            <a:srgbClr val="F2AC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AB19A5-506D-134D-A276-9BF5C54C6289}"/>
              </a:ext>
            </a:extLst>
          </p:cNvPr>
          <p:cNvSpPr/>
          <p:nvPr/>
        </p:nvSpPr>
        <p:spPr>
          <a:xfrm>
            <a:off x="6123006" y="3835790"/>
            <a:ext cx="5957812" cy="5531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7AC2526-AFEA-6549-9EE4-01DCFA730998}"/>
              </a:ext>
            </a:extLst>
          </p:cNvPr>
          <p:cNvSpPr/>
          <p:nvPr/>
        </p:nvSpPr>
        <p:spPr>
          <a:xfrm>
            <a:off x="6452999" y="4157863"/>
            <a:ext cx="2147722" cy="39609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Predictors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CCBBF27-8E5E-7149-80A4-8655FB18025B}"/>
              </a:ext>
            </a:extLst>
          </p:cNvPr>
          <p:cNvSpPr/>
          <p:nvPr/>
        </p:nvSpPr>
        <p:spPr>
          <a:xfrm>
            <a:off x="8674903" y="4163162"/>
            <a:ext cx="107507" cy="396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CE1D6-0F88-004D-95E1-6885D5890E34}"/>
              </a:ext>
            </a:extLst>
          </p:cNvPr>
          <p:cNvSpPr txBox="1"/>
          <p:nvPr/>
        </p:nvSpPr>
        <p:spPr>
          <a:xfrm rot="20327572">
            <a:off x="7661894" y="4666100"/>
            <a:ext cx="1172180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Id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E55FD-FBE8-264A-A3D0-3BF4D8B48508}"/>
              </a:ext>
            </a:extLst>
          </p:cNvPr>
          <p:cNvSpPr txBox="1"/>
          <p:nvPr/>
        </p:nvSpPr>
        <p:spPr>
          <a:xfrm rot="20140164">
            <a:off x="7915436" y="4741676"/>
            <a:ext cx="119494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Outcome(s)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81BC7F3C-2687-624D-A277-74D4DC47C82C}"/>
              </a:ext>
            </a:extLst>
          </p:cNvPr>
          <p:cNvSpPr/>
          <p:nvPr/>
        </p:nvSpPr>
        <p:spPr>
          <a:xfrm>
            <a:off x="9473878" y="5513728"/>
            <a:ext cx="281668" cy="19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59125F-630F-C243-BB53-74B6322E0050}"/>
              </a:ext>
            </a:extLst>
          </p:cNvPr>
          <p:cNvSpPr txBox="1"/>
          <p:nvPr/>
        </p:nvSpPr>
        <p:spPr>
          <a:xfrm>
            <a:off x="6953072" y="5432768"/>
            <a:ext cx="2352311" cy="319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78"/>
              <a:t>recipes::prep(retain = TRUE)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0A8DA5-0DCD-784A-9811-29CBA27469B3}"/>
              </a:ext>
            </a:extLst>
          </p:cNvPr>
          <p:cNvSpPr txBox="1"/>
          <p:nvPr/>
        </p:nvSpPr>
        <p:spPr>
          <a:xfrm>
            <a:off x="10311880" y="5278235"/>
            <a:ext cx="1655843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Estimate Parameters for Pre-processing</a:t>
            </a:r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404104A1-B60D-774B-BAA2-4F7F121D9105}"/>
              </a:ext>
            </a:extLst>
          </p:cNvPr>
          <p:cNvSpPr/>
          <p:nvPr/>
        </p:nvSpPr>
        <p:spPr>
          <a:xfrm>
            <a:off x="9511482" y="4279590"/>
            <a:ext cx="195341" cy="196726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DE0526-74C9-044C-A2FF-A8333DCCF7FF}"/>
              </a:ext>
            </a:extLst>
          </p:cNvPr>
          <p:cNvSpPr txBox="1"/>
          <p:nvPr/>
        </p:nvSpPr>
        <p:spPr>
          <a:xfrm>
            <a:off x="9987614" y="4207305"/>
            <a:ext cx="759632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Recipe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81876089-F0F8-DE4E-BE6E-4E457C665958}"/>
              </a:ext>
            </a:extLst>
          </p:cNvPr>
          <p:cNvSpPr/>
          <p:nvPr/>
        </p:nvSpPr>
        <p:spPr>
          <a:xfrm>
            <a:off x="9473878" y="7259575"/>
            <a:ext cx="281668" cy="19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82F196-51CC-CB42-A10C-65C05E9E9A54}"/>
              </a:ext>
            </a:extLst>
          </p:cNvPr>
          <p:cNvSpPr txBox="1"/>
          <p:nvPr/>
        </p:nvSpPr>
        <p:spPr>
          <a:xfrm>
            <a:off x="10265227" y="7014690"/>
            <a:ext cx="1655843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Extract Pre-processed Training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B9072E-CC52-F54C-AE7E-BFC6F7BF1FA5}"/>
              </a:ext>
            </a:extLst>
          </p:cNvPr>
          <p:cNvSpPr txBox="1"/>
          <p:nvPr/>
        </p:nvSpPr>
        <p:spPr>
          <a:xfrm>
            <a:off x="6954039" y="7171122"/>
            <a:ext cx="1313886" cy="547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78" dirty="0"/>
              <a:t>recipes::juice()</a:t>
            </a:r>
          </a:p>
          <a:p>
            <a:endParaRPr lang="en-US" sz="1478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2770215-5761-F649-A122-5F369BCCF72D}"/>
              </a:ext>
            </a:extLst>
          </p:cNvPr>
          <p:cNvSpPr/>
          <p:nvPr/>
        </p:nvSpPr>
        <p:spPr>
          <a:xfrm>
            <a:off x="9654998" y="8220578"/>
            <a:ext cx="107507" cy="396096"/>
          </a:xfrm>
          <a:prstGeom prst="roundRect">
            <a:avLst/>
          </a:prstGeom>
          <a:pattFill prst="solidDmnd">
            <a:fgClr>
              <a:srgbClr val="F2ACFD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D190BE7-0AB9-244F-8DA4-82820E602E0E}"/>
              </a:ext>
            </a:extLst>
          </p:cNvPr>
          <p:cNvSpPr/>
          <p:nvPr/>
        </p:nvSpPr>
        <p:spPr>
          <a:xfrm>
            <a:off x="7264727" y="8209883"/>
            <a:ext cx="2147722" cy="396096"/>
          </a:xfrm>
          <a:prstGeom prst="roundRect">
            <a:avLst/>
          </a:prstGeom>
          <a:pattFill prst="wdDn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Predictors </a:t>
            </a:r>
          </a:p>
          <a:p>
            <a:pPr algn="ctr"/>
            <a:r>
              <a:rPr lang="en-US" sz="1109">
                <a:solidFill>
                  <a:schemeClr val="tx1"/>
                </a:solidFill>
              </a:rPr>
              <a:t>(Likely fewer)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579EB5D-D583-2E49-9F28-3F3A182E1FE5}"/>
              </a:ext>
            </a:extLst>
          </p:cNvPr>
          <p:cNvSpPr/>
          <p:nvPr/>
        </p:nvSpPr>
        <p:spPr>
          <a:xfrm>
            <a:off x="9486633" y="8215182"/>
            <a:ext cx="107507" cy="396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0714AD-39BE-DD4B-BAFF-0078C2221367}"/>
              </a:ext>
            </a:extLst>
          </p:cNvPr>
          <p:cNvSpPr txBox="1"/>
          <p:nvPr/>
        </p:nvSpPr>
        <p:spPr>
          <a:xfrm rot="20327572">
            <a:off x="8473622" y="8718118"/>
            <a:ext cx="1172180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Id variables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F6FD8F-3E87-A745-B36C-C73E913A1419}"/>
              </a:ext>
            </a:extLst>
          </p:cNvPr>
          <p:cNvSpPr txBox="1"/>
          <p:nvPr/>
        </p:nvSpPr>
        <p:spPr>
          <a:xfrm rot="20140164">
            <a:off x="8727164" y="8793695"/>
            <a:ext cx="119494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Outcome(s)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F93EE3-A91A-C44A-BD84-CC555AD06F18}"/>
              </a:ext>
            </a:extLst>
          </p:cNvPr>
          <p:cNvSpPr txBox="1"/>
          <p:nvPr/>
        </p:nvSpPr>
        <p:spPr>
          <a:xfrm>
            <a:off x="7174533" y="7852173"/>
            <a:ext cx="2600777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Pre-processed Training Data</a:t>
            </a:r>
          </a:p>
        </p:txBody>
      </p:sp>
      <p:pic>
        <p:nvPicPr>
          <p:cNvPr id="35" name="Graphic 34" descr="Checklist RTL">
            <a:extLst>
              <a:ext uri="{FF2B5EF4-FFF2-40B4-BE49-F238E27FC236}">
                <a16:creationId xmlns:a16="http://schemas.microsoft.com/office/drawing/2014/main" id="{08C59C53-3952-9841-805A-D490EECB8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4722" y="3995211"/>
            <a:ext cx="845003" cy="845003"/>
          </a:xfrm>
          <a:prstGeom prst="rect">
            <a:avLst/>
          </a:prstGeom>
        </p:spPr>
      </p:pic>
      <p:pic>
        <p:nvPicPr>
          <p:cNvPr id="41" name="Graphic 40" descr="Checklist RTL">
            <a:extLst>
              <a:ext uri="{FF2B5EF4-FFF2-40B4-BE49-F238E27FC236}">
                <a16:creationId xmlns:a16="http://schemas.microsoft.com/office/drawing/2014/main" id="{64F8561A-45A7-D64B-A598-CA1663B4A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7537" y="6177769"/>
            <a:ext cx="845003" cy="84500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869F97F-92F1-F14D-A6F4-59DA607DA64D}"/>
              </a:ext>
            </a:extLst>
          </p:cNvPr>
          <p:cNvSpPr txBox="1"/>
          <p:nvPr/>
        </p:nvSpPr>
        <p:spPr>
          <a:xfrm>
            <a:off x="8647756" y="6300945"/>
            <a:ext cx="978165" cy="60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Updated Recipe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359897-CB62-254F-8EA1-B496FF50DA3D}"/>
              </a:ext>
            </a:extLst>
          </p:cNvPr>
          <p:cNvSpPr txBox="1"/>
          <p:nvPr/>
        </p:nvSpPr>
        <p:spPr>
          <a:xfrm>
            <a:off x="9721649" y="8126061"/>
            <a:ext cx="1655843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Training Data</a:t>
            </a:r>
          </a:p>
          <a:p>
            <a:pPr algn="ctr"/>
            <a:r>
              <a:rPr lang="en-US" sz="1663"/>
              <a:t>Based Design Matrix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B93FDA-2EA5-6F4C-AE52-A548BE3574B1}"/>
              </a:ext>
            </a:extLst>
          </p:cNvPr>
          <p:cNvSpPr txBox="1"/>
          <p:nvPr/>
        </p:nvSpPr>
        <p:spPr>
          <a:xfrm>
            <a:off x="7495454" y="3401276"/>
            <a:ext cx="3278398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Classic Way to Create Design Matrix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B64930-F038-7443-99B3-E5887940A1E2}"/>
              </a:ext>
            </a:extLst>
          </p:cNvPr>
          <p:cNvSpPr/>
          <p:nvPr/>
        </p:nvSpPr>
        <p:spPr>
          <a:xfrm>
            <a:off x="12906943" y="3259384"/>
            <a:ext cx="6290576" cy="7231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6038FC-B864-F446-A370-219F16DB2E72}"/>
              </a:ext>
            </a:extLst>
          </p:cNvPr>
          <p:cNvSpPr txBox="1"/>
          <p:nvPr/>
        </p:nvSpPr>
        <p:spPr>
          <a:xfrm>
            <a:off x="13737006" y="5847855"/>
            <a:ext cx="2352311" cy="319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78"/>
              <a:t>recipes::prep(retain = TRUE)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034AEB-9126-9F42-BAAF-94660658C0A3}"/>
              </a:ext>
            </a:extLst>
          </p:cNvPr>
          <p:cNvSpPr txBox="1"/>
          <p:nvPr/>
        </p:nvSpPr>
        <p:spPr>
          <a:xfrm>
            <a:off x="17095813" y="5693321"/>
            <a:ext cx="1655843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Estimate Parameters for Pre-processing</a:t>
            </a:r>
          </a:p>
        </p:txBody>
      </p:sp>
      <p:sp>
        <p:nvSpPr>
          <p:cNvPr id="46" name="Cross 45">
            <a:extLst>
              <a:ext uri="{FF2B5EF4-FFF2-40B4-BE49-F238E27FC236}">
                <a16:creationId xmlns:a16="http://schemas.microsoft.com/office/drawing/2014/main" id="{1894124F-D023-E84A-9F68-640A041CC097}"/>
              </a:ext>
            </a:extLst>
          </p:cNvPr>
          <p:cNvSpPr/>
          <p:nvPr/>
        </p:nvSpPr>
        <p:spPr>
          <a:xfrm>
            <a:off x="16394109" y="4292493"/>
            <a:ext cx="195341" cy="196726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AB03DAB-9DF6-B943-8951-2AA50B2A1358}"/>
              </a:ext>
            </a:extLst>
          </p:cNvPr>
          <p:cNvSpPr txBox="1"/>
          <p:nvPr/>
        </p:nvSpPr>
        <p:spPr>
          <a:xfrm>
            <a:off x="16771547" y="4207305"/>
            <a:ext cx="759632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Recipe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5A1602-26CB-3849-A2C2-0A89DEA5F950}"/>
              </a:ext>
            </a:extLst>
          </p:cNvPr>
          <p:cNvSpPr txBox="1"/>
          <p:nvPr/>
        </p:nvSpPr>
        <p:spPr>
          <a:xfrm>
            <a:off x="17049161" y="7429777"/>
            <a:ext cx="1655843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Extract Pre-processed Training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361B33-86B2-0C4C-98F8-847AA037F915}"/>
              </a:ext>
            </a:extLst>
          </p:cNvPr>
          <p:cNvSpPr txBox="1"/>
          <p:nvPr/>
        </p:nvSpPr>
        <p:spPr>
          <a:xfrm>
            <a:off x="13392347" y="7586198"/>
            <a:ext cx="2668616" cy="547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78" dirty="0"/>
              <a:t>recipes::bake(new_data = NULL)</a:t>
            </a:r>
          </a:p>
          <a:p>
            <a:endParaRPr lang="en-US" sz="1478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1C3454-E630-B24D-864F-ED4CDB51C948}"/>
              </a:ext>
            </a:extLst>
          </p:cNvPr>
          <p:cNvSpPr txBox="1"/>
          <p:nvPr/>
        </p:nvSpPr>
        <p:spPr>
          <a:xfrm rot="20327572">
            <a:off x="15088029" y="9890795"/>
            <a:ext cx="1172180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Id variables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EB858CA-80C3-7746-95A6-8F98F4264982}"/>
              </a:ext>
            </a:extLst>
          </p:cNvPr>
          <p:cNvSpPr txBox="1"/>
          <p:nvPr/>
        </p:nvSpPr>
        <p:spPr>
          <a:xfrm rot="20140164">
            <a:off x="15361278" y="9928138"/>
            <a:ext cx="119494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Outcome(s)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9C49BC-506F-0542-A0D4-CA2BC090D89D}"/>
              </a:ext>
            </a:extLst>
          </p:cNvPr>
          <p:cNvSpPr txBox="1"/>
          <p:nvPr/>
        </p:nvSpPr>
        <p:spPr>
          <a:xfrm>
            <a:off x="13885583" y="8591904"/>
            <a:ext cx="2600777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Pre-processed Training Data</a:t>
            </a:r>
          </a:p>
        </p:txBody>
      </p:sp>
      <p:pic>
        <p:nvPicPr>
          <p:cNvPr id="57" name="Graphic 56" descr="Checklist RTL">
            <a:extLst>
              <a:ext uri="{FF2B5EF4-FFF2-40B4-BE49-F238E27FC236}">
                <a16:creationId xmlns:a16="http://schemas.microsoft.com/office/drawing/2014/main" id="{D447CEE1-F6C6-054D-ACE8-4CCC0C4A2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38656" y="3995211"/>
            <a:ext cx="845003" cy="845003"/>
          </a:xfrm>
          <a:prstGeom prst="rect">
            <a:avLst/>
          </a:prstGeom>
        </p:spPr>
      </p:pic>
      <p:pic>
        <p:nvPicPr>
          <p:cNvPr id="58" name="Graphic 57" descr="Checklist RTL">
            <a:extLst>
              <a:ext uri="{FF2B5EF4-FFF2-40B4-BE49-F238E27FC236}">
                <a16:creationId xmlns:a16="http://schemas.microsoft.com/office/drawing/2014/main" id="{FCC7F60A-9B5F-994E-ADD0-C5BBC20A1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91470" y="6592856"/>
            <a:ext cx="845003" cy="84500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1B1BCD5-0DFA-3149-AADA-BA292B796856}"/>
              </a:ext>
            </a:extLst>
          </p:cNvPr>
          <p:cNvSpPr txBox="1"/>
          <p:nvPr/>
        </p:nvSpPr>
        <p:spPr>
          <a:xfrm>
            <a:off x="15317624" y="6646342"/>
            <a:ext cx="1075682" cy="60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Updated Recipe</a:t>
            </a:r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404A4F77-4ED8-1341-AC78-6A1E39BFF00C}"/>
              </a:ext>
            </a:extLst>
          </p:cNvPr>
          <p:cNvSpPr/>
          <p:nvPr/>
        </p:nvSpPr>
        <p:spPr>
          <a:xfrm>
            <a:off x="16304160" y="5617022"/>
            <a:ext cx="281668" cy="61054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6C8D0A-8AB6-8F48-9B36-8415BB70160D}"/>
              </a:ext>
            </a:extLst>
          </p:cNvPr>
          <p:cNvSpPr txBox="1"/>
          <p:nvPr/>
        </p:nvSpPr>
        <p:spPr>
          <a:xfrm rot="20327572">
            <a:off x="14414983" y="4939021"/>
            <a:ext cx="1191416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ID variables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999429D-6745-BF44-972A-DC191638FB92}"/>
              </a:ext>
            </a:extLst>
          </p:cNvPr>
          <p:cNvSpPr txBox="1"/>
          <p:nvPr/>
        </p:nvSpPr>
        <p:spPr>
          <a:xfrm rot="20140164">
            <a:off x="14986237" y="4954541"/>
            <a:ext cx="119494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Outcome(s)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8BCA6CEB-167E-FC47-BD4A-0F6D3D76387E}"/>
              </a:ext>
            </a:extLst>
          </p:cNvPr>
          <p:cNvSpPr/>
          <p:nvPr/>
        </p:nvSpPr>
        <p:spPr>
          <a:xfrm>
            <a:off x="13776999" y="3925297"/>
            <a:ext cx="1518873" cy="87960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Predictors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3F1BBE3-BB30-0543-9F45-0FE80CF5AF89}"/>
              </a:ext>
            </a:extLst>
          </p:cNvPr>
          <p:cNvSpPr/>
          <p:nvPr/>
        </p:nvSpPr>
        <p:spPr>
          <a:xfrm>
            <a:off x="15363947" y="3925298"/>
            <a:ext cx="158986" cy="879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E3866719-5B2F-1140-B002-EA6846E29F9E}"/>
              </a:ext>
            </a:extLst>
          </p:cNvPr>
          <p:cNvSpPr/>
          <p:nvPr/>
        </p:nvSpPr>
        <p:spPr>
          <a:xfrm>
            <a:off x="15591954" y="3925298"/>
            <a:ext cx="158986" cy="879607"/>
          </a:xfrm>
          <a:prstGeom prst="roundRect">
            <a:avLst/>
          </a:prstGeom>
          <a:solidFill>
            <a:srgbClr val="F2AC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C65145A8-50DA-7F4C-952F-1E0E6FBC6296}"/>
              </a:ext>
            </a:extLst>
          </p:cNvPr>
          <p:cNvSpPr/>
          <p:nvPr/>
        </p:nvSpPr>
        <p:spPr>
          <a:xfrm>
            <a:off x="16270564" y="7654435"/>
            <a:ext cx="281668" cy="61054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8465C1C-317D-AF43-9849-9C144C812A36}"/>
              </a:ext>
            </a:extLst>
          </p:cNvPr>
          <p:cNvSpPr/>
          <p:nvPr/>
        </p:nvSpPr>
        <p:spPr>
          <a:xfrm>
            <a:off x="14146263" y="8939639"/>
            <a:ext cx="1518873" cy="879609"/>
          </a:xfrm>
          <a:prstGeom prst="roundRect">
            <a:avLst/>
          </a:prstGeom>
          <a:pattFill prst="wdDn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Predictors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9A642E8D-FEC7-7241-8052-0A0F35868CA9}"/>
              </a:ext>
            </a:extLst>
          </p:cNvPr>
          <p:cNvSpPr/>
          <p:nvPr/>
        </p:nvSpPr>
        <p:spPr>
          <a:xfrm>
            <a:off x="15755947" y="8939642"/>
            <a:ext cx="158986" cy="879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E8694EE5-DE95-D943-949D-64D53491BB21}"/>
              </a:ext>
            </a:extLst>
          </p:cNvPr>
          <p:cNvSpPr/>
          <p:nvPr/>
        </p:nvSpPr>
        <p:spPr>
          <a:xfrm>
            <a:off x="15981470" y="8939640"/>
            <a:ext cx="158986" cy="879607"/>
          </a:xfrm>
          <a:prstGeom prst="roundRect">
            <a:avLst/>
          </a:prstGeom>
          <a:pattFill prst="solidDmnd">
            <a:fgClr>
              <a:srgbClr val="F2ACFD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65614EA-8754-214B-B3F0-49A20D039974}"/>
              </a:ext>
            </a:extLst>
          </p:cNvPr>
          <p:cNvSpPr txBox="1"/>
          <p:nvPr/>
        </p:nvSpPr>
        <p:spPr>
          <a:xfrm>
            <a:off x="16402173" y="9080803"/>
            <a:ext cx="1998944" cy="60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Training Data</a:t>
            </a:r>
          </a:p>
          <a:p>
            <a:pPr algn="ctr"/>
            <a:r>
              <a:rPr lang="en-US" sz="1663"/>
              <a:t>Based Design Matrix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9E71B4-5E2C-014F-99F2-67D655E91399}"/>
              </a:ext>
            </a:extLst>
          </p:cNvPr>
          <p:cNvSpPr txBox="1"/>
          <p:nvPr/>
        </p:nvSpPr>
        <p:spPr>
          <a:xfrm>
            <a:off x="14718160" y="2867353"/>
            <a:ext cx="2727029" cy="376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7"/>
              <a:t>Training </a:t>
            </a:r>
            <a:r>
              <a:rPr lang="en-US" sz="1663"/>
              <a:t>Data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197198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CF1D019-B5DE-9544-B043-3BB2B7CD84B7}"/>
              </a:ext>
            </a:extLst>
          </p:cNvPr>
          <p:cNvSpPr/>
          <p:nvPr/>
        </p:nvSpPr>
        <p:spPr>
          <a:xfrm>
            <a:off x="8843270" y="4157861"/>
            <a:ext cx="107507" cy="396096"/>
          </a:xfrm>
          <a:prstGeom prst="roundRect">
            <a:avLst/>
          </a:prstGeom>
          <a:solidFill>
            <a:srgbClr val="F2AC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75AC1A-2A79-8947-997D-7E5247B3AFB5}"/>
              </a:ext>
            </a:extLst>
          </p:cNvPr>
          <p:cNvSpPr/>
          <p:nvPr/>
        </p:nvSpPr>
        <p:spPr>
          <a:xfrm>
            <a:off x="5780728" y="3835790"/>
            <a:ext cx="6300092" cy="5531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9F6855E-856F-BC45-A09E-878E9DA6D495}"/>
              </a:ext>
            </a:extLst>
          </p:cNvPr>
          <p:cNvSpPr/>
          <p:nvPr/>
        </p:nvSpPr>
        <p:spPr>
          <a:xfrm>
            <a:off x="6452999" y="4157863"/>
            <a:ext cx="2147722" cy="39609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Predictors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621F89-C63F-564E-B2DF-829AC4AE80D0}"/>
              </a:ext>
            </a:extLst>
          </p:cNvPr>
          <p:cNvSpPr/>
          <p:nvPr/>
        </p:nvSpPr>
        <p:spPr>
          <a:xfrm>
            <a:off x="8674903" y="4163162"/>
            <a:ext cx="107507" cy="396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D49C79-C148-7049-A28C-DC61AD249FB1}"/>
              </a:ext>
            </a:extLst>
          </p:cNvPr>
          <p:cNvSpPr txBox="1"/>
          <p:nvPr/>
        </p:nvSpPr>
        <p:spPr>
          <a:xfrm rot="20327572">
            <a:off x="7661894" y="4666100"/>
            <a:ext cx="1172180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Id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043E4-810D-7642-B053-C9B5D9725DEF}"/>
              </a:ext>
            </a:extLst>
          </p:cNvPr>
          <p:cNvSpPr txBox="1"/>
          <p:nvPr/>
        </p:nvSpPr>
        <p:spPr>
          <a:xfrm rot="20140164">
            <a:off x="7915436" y="4741676"/>
            <a:ext cx="119494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Outcome(s)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0A3440B4-B5FA-F84E-B8FE-049B4F55E0EC}"/>
              </a:ext>
            </a:extLst>
          </p:cNvPr>
          <p:cNvSpPr/>
          <p:nvPr/>
        </p:nvSpPr>
        <p:spPr>
          <a:xfrm>
            <a:off x="9473878" y="5513728"/>
            <a:ext cx="281668" cy="19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EF1306-728B-4747-822A-3AE7A8064817}"/>
              </a:ext>
            </a:extLst>
          </p:cNvPr>
          <p:cNvSpPr txBox="1"/>
          <p:nvPr/>
        </p:nvSpPr>
        <p:spPr>
          <a:xfrm>
            <a:off x="6729666" y="5442585"/>
            <a:ext cx="1308179" cy="319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78"/>
              <a:t>recipes::prep()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57B4DA-B0AE-B746-ACBB-F779C5036C36}"/>
              </a:ext>
            </a:extLst>
          </p:cNvPr>
          <p:cNvSpPr txBox="1"/>
          <p:nvPr/>
        </p:nvSpPr>
        <p:spPr>
          <a:xfrm>
            <a:off x="10311880" y="5278235"/>
            <a:ext cx="1655843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Estimate Parameters for Pre-processing</a:t>
            </a:r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805D7D11-169E-264C-82EC-28933B74522A}"/>
              </a:ext>
            </a:extLst>
          </p:cNvPr>
          <p:cNvSpPr/>
          <p:nvPr/>
        </p:nvSpPr>
        <p:spPr>
          <a:xfrm>
            <a:off x="9511482" y="4279590"/>
            <a:ext cx="195341" cy="196726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142173-F5EC-5344-80C6-A6BDE5D9384C}"/>
              </a:ext>
            </a:extLst>
          </p:cNvPr>
          <p:cNvSpPr txBox="1"/>
          <p:nvPr/>
        </p:nvSpPr>
        <p:spPr>
          <a:xfrm>
            <a:off x="9987614" y="4207305"/>
            <a:ext cx="759632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Recipe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360934BD-8206-3A40-8D79-1BA555ADA03A}"/>
              </a:ext>
            </a:extLst>
          </p:cNvPr>
          <p:cNvSpPr/>
          <p:nvPr/>
        </p:nvSpPr>
        <p:spPr>
          <a:xfrm>
            <a:off x="9473878" y="7259575"/>
            <a:ext cx="281668" cy="1911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6C8D63-6B36-174E-9850-F71939CBF3EF}"/>
              </a:ext>
            </a:extLst>
          </p:cNvPr>
          <p:cNvSpPr txBox="1"/>
          <p:nvPr/>
        </p:nvSpPr>
        <p:spPr>
          <a:xfrm>
            <a:off x="10265227" y="7014690"/>
            <a:ext cx="1655843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Extract Pre-processed Testing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E15AD-195B-3242-AD0B-AAC71ECF469D}"/>
              </a:ext>
            </a:extLst>
          </p:cNvPr>
          <p:cNvSpPr txBox="1"/>
          <p:nvPr/>
        </p:nvSpPr>
        <p:spPr>
          <a:xfrm>
            <a:off x="6049639" y="7155956"/>
            <a:ext cx="3226268" cy="547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78"/>
              <a:t>recipes::bake(new_data = testing_data)</a:t>
            </a:r>
          </a:p>
          <a:p>
            <a:endParaRPr lang="en-US" sz="1478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CBFCA2C-AFA1-824F-8B51-921D4AC77D04}"/>
              </a:ext>
            </a:extLst>
          </p:cNvPr>
          <p:cNvSpPr/>
          <p:nvPr/>
        </p:nvSpPr>
        <p:spPr>
          <a:xfrm>
            <a:off x="9654998" y="8220578"/>
            <a:ext cx="107507" cy="396096"/>
          </a:xfrm>
          <a:prstGeom prst="roundRect">
            <a:avLst/>
          </a:prstGeom>
          <a:pattFill prst="solidDmnd">
            <a:fgClr>
              <a:srgbClr val="F2ACFD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75F460E-F103-1A43-ABBA-1B3D12A36272}"/>
              </a:ext>
            </a:extLst>
          </p:cNvPr>
          <p:cNvSpPr/>
          <p:nvPr/>
        </p:nvSpPr>
        <p:spPr>
          <a:xfrm>
            <a:off x="9486633" y="8215182"/>
            <a:ext cx="107507" cy="396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841EDE-B182-3045-9941-C7FF63FC62CF}"/>
              </a:ext>
            </a:extLst>
          </p:cNvPr>
          <p:cNvSpPr txBox="1"/>
          <p:nvPr/>
        </p:nvSpPr>
        <p:spPr>
          <a:xfrm rot="20327572">
            <a:off x="8473622" y="8718118"/>
            <a:ext cx="1172180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Id variables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52A249-F509-1B4A-BE44-96CC2AFF80A4}"/>
              </a:ext>
            </a:extLst>
          </p:cNvPr>
          <p:cNvSpPr txBox="1"/>
          <p:nvPr/>
        </p:nvSpPr>
        <p:spPr>
          <a:xfrm rot="20140164">
            <a:off x="8727164" y="8793695"/>
            <a:ext cx="119494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Outcome(s)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21EBE3-4980-3644-9C05-F371F65274D7}"/>
              </a:ext>
            </a:extLst>
          </p:cNvPr>
          <p:cNvSpPr txBox="1"/>
          <p:nvPr/>
        </p:nvSpPr>
        <p:spPr>
          <a:xfrm>
            <a:off x="7286366" y="7853342"/>
            <a:ext cx="2520049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Pre-processed Testing Data</a:t>
            </a:r>
          </a:p>
        </p:txBody>
      </p:sp>
      <p:pic>
        <p:nvPicPr>
          <p:cNvPr id="22" name="Graphic 21" descr="Checklist RTL">
            <a:extLst>
              <a:ext uri="{FF2B5EF4-FFF2-40B4-BE49-F238E27FC236}">
                <a16:creationId xmlns:a16="http://schemas.microsoft.com/office/drawing/2014/main" id="{21329FD1-9F3F-014F-B8B8-71C265095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4722" y="3995211"/>
            <a:ext cx="845003" cy="845003"/>
          </a:xfrm>
          <a:prstGeom prst="rect">
            <a:avLst/>
          </a:prstGeom>
        </p:spPr>
      </p:pic>
      <p:pic>
        <p:nvPicPr>
          <p:cNvPr id="23" name="Graphic 22" descr="Checklist RTL">
            <a:extLst>
              <a:ext uri="{FF2B5EF4-FFF2-40B4-BE49-F238E27FC236}">
                <a16:creationId xmlns:a16="http://schemas.microsoft.com/office/drawing/2014/main" id="{D5C85989-11C7-2946-AF15-9E1B688279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7537" y="6177769"/>
            <a:ext cx="845003" cy="84500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A988C62-4DCB-2D47-8325-68A9BAB58587}"/>
              </a:ext>
            </a:extLst>
          </p:cNvPr>
          <p:cNvSpPr txBox="1"/>
          <p:nvPr/>
        </p:nvSpPr>
        <p:spPr>
          <a:xfrm>
            <a:off x="8647756" y="6300945"/>
            <a:ext cx="978165" cy="60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Updated Recipe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698311-9ADA-9542-99E3-E2939216300E}"/>
              </a:ext>
            </a:extLst>
          </p:cNvPr>
          <p:cNvSpPr txBox="1"/>
          <p:nvPr/>
        </p:nvSpPr>
        <p:spPr>
          <a:xfrm>
            <a:off x="9700057" y="8131696"/>
            <a:ext cx="1655843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Training Data</a:t>
            </a:r>
          </a:p>
          <a:p>
            <a:pPr algn="ctr"/>
            <a:r>
              <a:rPr lang="en-US" sz="1663"/>
              <a:t>Based Design Matrix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33037A-B4CB-8D41-8D6B-E749899190DA}"/>
              </a:ext>
            </a:extLst>
          </p:cNvPr>
          <p:cNvSpPr txBox="1"/>
          <p:nvPr/>
        </p:nvSpPr>
        <p:spPr>
          <a:xfrm>
            <a:off x="14831005" y="2855809"/>
            <a:ext cx="2631554" cy="376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7"/>
              <a:t>Testing</a:t>
            </a:r>
            <a:r>
              <a:rPr lang="en-US" sz="1663"/>
              <a:t> Data Pre-processing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68E978-E4EA-6E4A-8AAC-39669F698C50}"/>
              </a:ext>
            </a:extLst>
          </p:cNvPr>
          <p:cNvSpPr/>
          <p:nvPr/>
        </p:nvSpPr>
        <p:spPr>
          <a:xfrm>
            <a:off x="7040018" y="3843414"/>
            <a:ext cx="1324658" cy="3482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3"/>
              <a:t>Training Data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F51F490-BA1A-5E44-BC9B-20552E873CEF}"/>
              </a:ext>
            </a:extLst>
          </p:cNvPr>
          <p:cNvSpPr/>
          <p:nvPr/>
        </p:nvSpPr>
        <p:spPr>
          <a:xfrm>
            <a:off x="8703865" y="8216501"/>
            <a:ext cx="692470" cy="396096"/>
          </a:xfrm>
          <a:prstGeom prst="roundRect">
            <a:avLst/>
          </a:prstGeom>
          <a:pattFill prst="wd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14B87E-A3AF-0946-8790-F0C76C06C246}"/>
              </a:ext>
            </a:extLst>
          </p:cNvPr>
          <p:cNvSpPr txBox="1"/>
          <p:nvPr/>
        </p:nvSpPr>
        <p:spPr>
          <a:xfrm rot="20327572">
            <a:off x="7762432" y="8689224"/>
            <a:ext cx="105939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Predictors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B8D1C3-C780-8E4D-BF1F-7D7900AE24BA}"/>
              </a:ext>
            </a:extLst>
          </p:cNvPr>
          <p:cNvSpPr/>
          <p:nvPr/>
        </p:nvSpPr>
        <p:spPr>
          <a:xfrm>
            <a:off x="12906943" y="3259384"/>
            <a:ext cx="6290576" cy="7231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2A768-3E41-6B43-BB38-29AB848D4FFB}"/>
              </a:ext>
            </a:extLst>
          </p:cNvPr>
          <p:cNvSpPr txBox="1"/>
          <p:nvPr/>
        </p:nvSpPr>
        <p:spPr>
          <a:xfrm>
            <a:off x="13737006" y="5847855"/>
            <a:ext cx="2352311" cy="319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78"/>
              <a:t>recipes::prep(retain = TRUE)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56D276-9C90-2C49-86D6-61D0442016A1}"/>
              </a:ext>
            </a:extLst>
          </p:cNvPr>
          <p:cNvSpPr txBox="1"/>
          <p:nvPr/>
        </p:nvSpPr>
        <p:spPr>
          <a:xfrm>
            <a:off x="17095813" y="5693321"/>
            <a:ext cx="1655843" cy="1371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Estimate Parameters for Pre-processing based on training data</a:t>
            </a:r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F29B82DE-BB63-7B48-AC39-5A54D252C406}"/>
              </a:ext>
            </a:extLst>
          </p:cNvPr>
          <p:cNvSpPr/>
          <p:nvPr/>
        </p:nvSpPr>
        <p:spPr>
          <a:xfrm>
            <a:off x="16394109" y="4287901"/>
            <a:ext cx="195341" cy="196726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056443-3502-D048-9867-0DEDC60066B0}"/>
              </a:ext>
            </a:extLst>
          </p:cNvPr>
          <p:cNvSpPr txBox="1"/>
          <p:nvPr/>
        </p:nvSpPr>
        <p:spPr>
          <a:xfrm>
            <a:off x="16889454" y="4207305"/>
            <a:ext cx="759632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Recipe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99A979-FBEE-214E-900A-2B0B10DA45F7}"/>
              </a:ext>
            </a:extLst>
          </p:cNvPr>
          <p:cNvSpPr txBox="1"/>
          <p:nvPr/>
        </p:nvSpPr>
        <p:spPr>
          <a:xfrm>
            <a:off x="17118792" y="7509175"/>
            <a:ext cx="1655843" cy="8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Extract Pre-processed Testing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5C7560-0A52-EE40-AAD6-7F41E670D533}"/>
              </a:ext>
            </a:extLst>
          </p:cNvPr>
          <p:cNvSpPr txBox="1"/>
          <p:nvPr/>
        </p:nvSpPr>
        <p:spPr>
          <a:xfrm rot="20327572">
            <a:off x="15088029" y="9890795"/>
            <a:ext cx="1172180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Id variables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C6D191-5FF2-C746-BD97-55D79DEAD335}"/>
              </a:ext>
            </a:extLst>
          </p:cNvPr>
          <p:cNvSpPr txBox="1"/>
          <p:nvPr/>
        </p:nvSpPr>
        <p:spPr>
          <a:xfrm rot="20140164">
            <a:off x="15361278" y="9928138"/>
            <a:ext cx="119494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Outcome(s)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D31D5C-6B6F-7A4C-A9C6-E6E171D9B95E}"/>
              </a:ext>
            </a:extLst>
          </p:cNvPr>
          <p:cNvSpPr txBox="1"/>
          <p:nvPr/>
        </p:nvSpPr>
        <p:spPr>
          <a:xfrm>
            <a:off x="13885583" y="8591904"/>
            <a:ext cx="2520049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Pre-processed Testing Data</a:t>
            </a:r>
          </a:p>
        </p:txBody>
      </p:sp>
      <p:pic>
        <p:nvPicPr>
          <p:cNvPr id="40" name="Graphic 39" descr="Checklist RTL">
            <a:extLst>
              <a:ext uri="{FF2B5EF4-FFF2-40B4-BE49-F238E27FC236}">
                <a16:creationId xmlns:a16="http://schemas.microsoft.com/office/drawing/2014/main" id="{6C0FBDAA-9C0F-3E4C-A092-8767DDFB5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56563" y="3995211"/>
            <a:ext cx="845003" cy="845003"/>
          </a:xfrm>
          <a:prstGeom prst="rect">
            <a:avLst/>
          </a:prstGeom>
        </p:spPr>
      </p:pic>
      <p:pic>
        <p:nvPicPr>
          <p:cNvPr id="41" name="Graphic 40" descr="Checklist RTL">
            <a:extLst>
              <a:ext uri="{FF2B5EF4-FFF2-40B4-BE49-F238E27FC236}">
                <a16:creationId xmlns:a16="http://schemas.microsoft.com/office/drawing/2014/main" id="{A004BBB2-FCDC-4447-ABD2-E97AD995D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91470" y="6592856"/>
            <a:ext cx="845003" cy="84500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97C2CB0-CBE6-534C-9FD1-FC15C708F088}"/>
              </a:ext>
            </a:extLst>
          </p:cNvPr>
          <p:cNvSpPr txBox="1"/>
          <p:nvPr/>
        </p:nvSpPr>
        <p:spPr>
          <a:xfrm>
            <a:off x="15317624" y="6646342"/>
            <a:ext cx="1075682" cy="60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Updated Recipe</a:t>
            </a:r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74923663-5612-EF48-ABF5-C82DE371C528}"/>
              </a:ext>
            </a:extLst>
          </p:cNvPr>
          <p:cNvSpPr/>
          <p:nvPr/>
        </p:nvSpPr>
        <p:spPr>
          <a:xfrm>
            <a:off x="16402173" y="5640225"/>
            <a:ext cx="281668" cy="61054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90F175-BAD0-0247-976D-33FA2589DE4B}"/>
              </a:ext>
            </a:extLst>
          </p:cNvPr>
          <p:cNvSpPr txBox="1"/>
          <p:nvPr/>
        </p:nvSpPr>
        <p:spPr>
          <a:xfrm rot="20327572">
            <a:off x="14414983" y="4939021"/>
            <a:ext cx="1191416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ID variables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6C310D-9637-6E46-A734-6786313E7693}"/>
              </a:ext>
            </a:extLst>
          </p:cNvPr>
          <p:cNvSpPr txBox="1"/>
          <p:nvPr/>
        </p:nvSpPr>
        <p:spPr>
          <a:xfrm rot="20140164">
            <a:off x="14986237" y="4954541"/>
            <a:ext cx="1194943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3"/>
              <a:t>Outcome(s)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D42AEB7-04E0-E940-B273-9ED49359F3BB}"/>
              </a:ext>
            </a:extLst>
          </p:cNvPr>
          <p:cNvSpPr/>
          <p:nvPr/>
        </p:nvSpPr>
        <p:spPr>
          <a:xfrm>
            <a:off x="13776999" y="3925297"/>
            <a:ext cx="1518873" cy="87960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Predictors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AC064D74-FE33-AA4A-9698-731FBD371F2A}"/>
              </a:ext>
            </a:extLst>
          </p:cNvPr>
          <p:cNvSpPr/>
          <p:nvPr/>
        </p:nvSpPr>
        <p:spPr>
          <a:xfrm>
            <a:off x="15363947" y="3925298"/>
            <a:ext cx="158986" cy="879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0A72AF4-9F48-D046-8CFC-75FBC6FD9DE4}"/>
              </a:ext>
            </a:extLst>
          </p:cNvPr>
          <p:cNvSpPr/>
          <p:nvPr/>
        </p:nvSpPr>
        <p:spPr>
          <a:xfrm>
            <a:off x="15591954" y="3925298"/>
            <a:ext cx="158986" cy="879607"/>
          </a:xfrm>
          <a:prstGeom prst="roundRect">
            <a:avLst/>
          </a:prstGeom>
          <a:solidFill>
            <a:srgbClr val="F2AC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34B7AEE5-1C46-5540-B56E-26CEEAFED591}"/>
              </a:ext>
            </a:extLst>
          </p:cNvPr>
          <p:cNvSpPr/>
          <p:nvPr/>
        </p:nvSpPr>
        <p:spPr>
          <a:xfrm>
            <a:off x="16383058" y="7694771"/>
            <a:ext cx="281668" cy="61054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92CAC35-2B42-6D4F-9E9E-BF193552048D}"/>
              </a:ext>
            </a:extLst>
          </p:cNvPr>
          <p:cNvSpPr/>
          <p:nvPr/>
        </p:nvSpPr>
        <p:spPr>
          <a:xfrm>
            <a:off x="14146263" y="8939639"/>
            <a:ext cx="1518873" cy="879609"/>
          </a:xfrm>
          <a:prstGeom prst="roundRect">
            <a:avLst/>
          </a:prstGeom>
          <a:pattFill prst="wd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3">
                <a:solidFill>
                  <a:schemeClr val="tx1"/>
                </a:solidFill>
              </a:rPr>
              <a:t>Predictors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E0C168C-7073-9C4C-B46C-AD8FE601BD0B}"/>
              </a:ext>
            </a:extLst>
          </p:cNvPr>
          <p:cNvSpPr/>
          <p:nvPr/>
        </p:nvSpPr>
        <p:spPr>
          <a:xfrm>
            <a:off x="15755947" y="8939642"/>
            <a:ext cx="158986" cy="879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5098A525-C323-9947-8027-558DF92E1834}"/>
              </a:ext>
            </a:extLst>
          </p:cNvPr>
          <p:cNvSpPr/>
          <p:nvPr/>
        </p:nvSpPr>
        <p:spPr>
          <a:xfrm>
            <a:off x="15981470" y="8939640"/>
            <a:ext cx="158986" cy="879607"/>
          </a:xfrm>
          <a:prstGeom prst="roundRect">
            <a:avLst/>
          </a:prstGeom>
          <a:pattFill prst="solidDmnd">
            <a:fgClr>
              <a:srgbClr val="F2ACFD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501" tIns="42250" rIns="84501" bIns="42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3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DD32CA-F75F-2047-BFCA-54075A37E1B4}"/>
              </a:ext>
            </a:extLst>
          </p:cNvPr>
          <p:cNvSpPr txBox="1"/>
          <p:nvPr/>
        </p:nvSpPr>
        <p:spPr>
          <a:xfrm>
            <a:off x="16402173" y="9080803"/>
            <a:ext cx="1998944" cy="60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3"/>
              <a:t>Testing Data</a:t>
            </a:r>
          </a:p>
          <a:p>
            <a:pPr algn="ctr"/>
            <a:r>
              <a:rPr lang="en-US" sz="1663"/>
              <a:t>Based Design Matrix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F7BDBFB-B52C-CE49-BC9A-5F963E36710E}"/>
              </a:ext>
            </a:extLst>
          </p:cNvPr>
          <p:cNvSpPr/>
          <p:nvPr/>
        </p:nvSpPr>
        <p:spPr>
          <a:xfrm>
            <a:off x="14064444" y="3527182"/>
            <a:ext cx="1324658" cy="3482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3"/>
              <a:t>Training Data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74D8F3-CDA7-0942-96F2-43BE5E1B1F46}"/>
              </a:ext>
            </a:extLst>
          </p:cNvPr>
          <p:cNvSpPr txBox="1"/>
          <p:nvPr/>
        </p:nvSpPr>
        <p:spPr>
          <a:xfrm>
            <a:off x="13148790" y="7732144"/>
            <a:ext cx="3226268" cy="547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78"/>
              <a:t>recipes::bake(new_data = testing_data)</a:t>
            </a:r>
          </a:p>
          <a:p>
            <a:endParaRPr lang="en-US" sz="1478"/>
          </a:p>
        </p:txBody>
      </p:sp>
    </p:spTree>
    <p:extLst>
      <p:ext uri="{BB962C8B-B14F-4D97-AF65-F5344CB8AC3E}">
        <p14:creationId xmlns:p14="http://schemas.microsoft.com/office/powerpoint/2010/main" val="4257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2411</Words>
  <Application>Microsoft Macintosh PowerPoint</Application>
  <PresentationFormat>Custom</PresentationFormat>
  <Paragraphs>701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Carrie Wright</dc:creator>
  <cp:lastModifiedBy>Carrie Wright</cp:lastModifiedBy>
  <cp:revision>5</cp:revision>
  <dcterms:created xsi:type="dcterms:W3CDTF">2020-09-30T20:55:18Z</dcterms:created>
  <dcterms:modified xsi:type="dcterms:W3CDTF">2020-11-17T20:53:02Z</dcterms:modified>
</cp:coreProperties>
</file>