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>
        <p:scale>
          <a:sx n="130" d="100"/>
          <a:sy n="130" d="100"/>
        </p:scale>
        <p:origin x="-22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F5D2-7D30-EB4C-A6F9-BCE2DFD48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3C0A-B15E-0C49-98A9-31C3090A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33C6-0152-054B-B9E0-AB246EA9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7C37-6AE1-F24E-9618-96D38CB5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D6FC-8E92-D84A-864F-03356C21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2A56-4A19-854A-B88E-E18198FB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1E7A4-672B-EC4C-A65E-44D65128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FCC1-501C-FD47-B369-3F7969EE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D95-62FF-AF44-973A-F87E0AD7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74E1-2CD8-164A-8D9C-0DB394A4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E7E0-8B36-624E-9675-A07C74143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3DA9-1F44-4445-9EA3-08847582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1F1-93BB-3C41-A77D-C3D3EB8E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3EC4-ED7A-BB43-B5F8-6A5A9723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C01A-A9F4-2041-B8A5-700CB572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C766-FD59-DC45-9748-8A5B142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FCA0-273D-2340-AB75-CE738414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2298-8262-434D-B735-10FFAB01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FEBA-224E-3A42-A998-402FD32D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48F7-D5BE-8743-AED6-66DFDBAF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31-AEC8-2440-9BC8-CB59C8D0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14DA-45E0-9449-9137-F0857DB4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CAA8-05B3-0A4F-BE2F-40961986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FB9E-CF49-004F-8533-02C2529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5CFD-EB0D-3243-91CB-EC107DA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128-C499-7E48-A94A-4F359196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576-0EEE-D44E-BD7D-0CF6B8B7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9D32-7E34-2A46-8BD9-EE1C33C6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117F-A6C3-D046-9840-8EEEA2C1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AB9D-E443-2143-AC88-6435E33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5D4BA-C9BF-3649-A811-B58D67BA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5549-1F8E-A545-81D9-30D9C754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7991-4745-D64D-98E8-4C15E98B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3CFE-3EC0-4C44-9CD9-40E195A6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9956-3A1E-2249-8F14-B65066650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65E77-F7CA-AC43-8B9D-F63FC6268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AC446-BA25-5041-BFCF-3ED524F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D4C2-5D3D-E848-A444-B1A68885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1D89D-1859-8A4F-AA3D-DD98C763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E4EF-7615-4040-AA27-879B89E1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EDAB2-8C88-AA41-9038-9B80C1C2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08A35-5925-9842-AC03-861EE98F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1629-DCEC-374C-8590-8C34D37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CF71C-B66F-2545-B2B8-B8F22F46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DB9D6-9EA1-A646-BD19-216B6A68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31033-2879-9E41-A2E9-D18BA32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494E-8DF4-A44D-A967-0D1B4827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0DA9-E2D7-9945-8369-1CCF1D23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5813-C6C4-DA43-A5D6-0414EFEB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AAFD-717E-6847-869E-76F5AC0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A623-69DB-DA43-8845-900871A4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DDBDA-C278-324A-A28B-14E91C5D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BBB-97D7-AD4C-8F9A-68826387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5042-CB8A-6E48-BF90-B4DC726F8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932F-3758-114E-B134-23F47363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243A-0527-0743-9E7B-B17CAB43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61239-B981-4C4B-86C1-B0A2769A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9874-5C27-DE47-8331-37DC7CC0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C65BE-48E5-5446-BA74-52677319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FCE1-B5AC-BD4A-9512-A3ECFC93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B00F-497E-8B42-B5AE-9454A428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DF31-4965-4B42-B722-A8E84E409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23D3-90C2-ED44-BD2D-5BC26331D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tidymodels.org/find/parsnip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98D91-E268-DD46-BAF9-D64585DF7395}"/>
              </a:ext>
            </a:extLst>
          </p:cNvPr>
          <p:cNvSpPr/>
          <p:nvPr/>
        </p:nvSpPr>
        <p:spPr>
          <a:xfrm>
            <a:off x="3657601" y="0"/>
            <a:ext cx="48768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67161B-4E25-F64B-A42C-1EACA181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22611"/>
              </p:ext>
            </p:extLst>
          </p:nvPr>
        </p:nvGraphicFramePr>
        <p:xfrm>
          <a:off x="3756950" y="42234"/>
          <a:ext cx="4678101" cy="677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0">
                  <a:extLst>
                    <a:ext uri="{9D8B030D-6E8A-4147-A177-3AD203B41FA5}">
                      <a16:colId xmlns:a16="http://schemas.microsoft.com/office/drawing/2014/main" val="1202720027"/>
                    </a:ext>
                  </a:extLst>
                </a:gridCol>
                <a:gridCol w="494615">
                  <a:extLst>
                    <a:ext uri="{9D8B030D-6E8A-4147-A177-3AD203B41FA5}">
                      <a16:colId xmlns:a16="http://schemas.microsoft.com/office/drawing/2014/main" val="205705127"/>
                    </a:ext>
                  </a:extLst>
                </a:gridCol>
                <a:gridCol w="1676906">
                  <a:extLst>
                    <a:ext uri="{9D8B030D-6E8A-4147-A177-3AD203B41FA5}">
                      <a16:colId xmlns:a16="http://schemas.microsoft.com/office/drawing/2014/main" val="3052073850"/>
                    </a:ext>
                  </a:extLst>
                </a:gridCol>
                <a:gridCol w="1747480">
                  <a:extLst>
                    <a:ext uri="{9D8B030D-6E8A-4147-A177-3AD203B41FA5}">
                      <a16:colId xmlns:a16="http://schemas.microsoft.com/office/drawing/2014/main" val="1254815697"/>
                    </a:ext>
                  </a:extLst>
                </a:gridCol>
              </a:tblGrid>
              <a:tr h="1782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Overview of </a:t>
                      </a:r>
                      <a:r>
                        <a:rPr lang="en-US" sz="900" i="1" dirty="0"/>
                        <a:t>tidymodels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19063"/>
                  </a:ext>
                </a:extLst>
              </a:tr>
              <a:tr h="14316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Use when?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3021"/>
                  </a:ext>
                </a:extLst>
              </a:tr>
              <a:tr h="4434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Always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1. </a:t>
                      </a:r>
                      <a:r>
                        <a:rPr lang="en-US" sz="700" dirty="0"/>
                        <a:t>Split into testing and training sets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initial_split()</a:t>
                      </a:r>
                    </a:p>
                    <a:p>
                      <a:pPr algn="ctr"/>
                      <a:r>
                        <a:rPr lang="en-US" sz="700" dirty="0"/>
                        <a:t>training()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testing()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88702"/>
                  </a:ext>
                </a:extLst>
              </a:tr>
              <a:tr h="40666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performing cross validation or tuning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 Split training set into cross validation sets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Functions from rsample such as vfold_cv()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72468"/>
                  </a:ext>
                </a:extLst>
              </a:tr>
              <a:tr h="41829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Always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2. </a:t>
                      </a:r>
                      <a:r>
                        <a:rPr lang="en-US" sz="700" dirty="0"/>
                        <a:t>Create recipe &amp; assign variable roles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/>
                        <a:t>recipe()</a:t>
                      </a:r>
                      <a:br>
                        <a:rPr lang="en-US" sz="700" b="0" dirty="0"/>
                      </a:br>
                      <a:r>
                        <a:rPr lang="en-US" sz="7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update_role()</a:t>
                      </a:r>
                      <a:endParaRPr lang="en-US" sz="700" b="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21032"/>
                  </a:ext>
                </a:extLst>
              </a:tr>
              <a:tr h="4252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performing preprocessing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Specify preprocessing steps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step_*()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83411"/>
                  </a:ext>
                </a:extLst>
              </a:tr>
              <a:tr h="4656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performing preprocessing and want to see the preprocessed data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Check the preprocessing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prep(retain = TRUE)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bake() 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420454"/>
                  </a:ext>
                </a:extLst>
              </a:tr>
              <a:tr h="57320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Always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3. </a:t>
                      </a:r>
                      <a:r>
                        <a:rPr lang="en-US" sz="700" dirty="0"/>
                        <a:t>Specify model, engine, and mode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Parsnip function for specific modeling package (ex. decision_tree()) (</a:t>
                      </a:r>
                      <a:r>
                        <a:rPr 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https://www.tidymodels.org/find/parsnip/</a:t>
                      </a:r>
                      <a:r>
                        <a:rPr 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set_engine()</a:t>
                      </a:r>
                    </a:p>
                    <a:p>
                      <a:pPr algn="ctr"/>
                      <a:r>
                        <a:rPr lang="en-US" sz="700" dirty="0"/>
                        <a:t>set_mode()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96100"/>
                  </a:ext>
                </a:extLst>
              </a:tr>
              <a:tr h="5740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tuning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 Specify hyperparameters to tune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tune() within model function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87023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Always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4. </a:t>
                      </a:r>
                      <a:r>
                        <a:rPr lang="en-US" sz="700" dirty="0"/>
                        <a:t>Create workflow, add recipe, add model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workflow()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add_recipe()</a:t>
                      </a:r>
                    </a:p>
                    <a:p>
                      <a:pPr algn="ctr"/>
                      <a:r>
                        <a:rPr lang="en-US" sz="700" dirty="0"/>
                        <a:t>add_model()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530063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not using cross validation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5.1 </a:t>
                      </a:r>
                      <a:r>
                        <a:rPr lang="en-US" sz="700" dirty="0"/>
                        <a:t>Fit workflow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fit()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71451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performing cross validation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     </a:t>
                      </a:r>
                      <a:r>
                        <a:rPr lang="en-US" sz="700" b="1" dirty="0"/>
                        <a:t>5.2 </a:t>
                      </a:r>
                      <a:r>
                        <a:rPr lang="en-US" sz="700" dirty="0"/>
                        <a:t>Fit workflow with cross validation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fit_resamples()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116448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Only if tuning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     5.3 </a:t>
                      </a:r>
                      <a:r>
                        <a:rPr lang="en-US" sz="700" dirty="0"/>
                        <a:t>Fit workflow with tuning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tune_grid()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14667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Always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6. </a:t>
                      </a:r>
                      <a:r>
                        <a:rPr lang="en-US" sz="700" dirty="0"/>
                        <a:t>Get predictions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predict()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49927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if not looking at resamples (cross validation, tuning)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7.1 </a:t>
                      </a:r>
                      <a:r>
                        <a:rPr lang="en-US" sz="700" dirty="0"/>
                        <a:t>Use predictions to get performance metrics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rmse() (continuous outcome)</a:t>
                      </a:r>
                    </a:p>
                    <a:p>
                      <a:pPr algn="ctr"/>
                      <a:r>
                        <a:rPr lang="en-US" sz="700" dirty="0"/>
                        <a:t>accuracy() (categorical outcome)</a:t>
                      </a:r>
                    </a:p>
                    <a:p>
                      <a:pPr algn="ctr"/>
                      <a:r>
                        <a:rPr lang="en-US" sz="700" dirty="0"/>
                        <a:t>metrics() (either type of outcome)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63351"/>
                  </a:ext>
                </a:extLst>
              </a:tr>
              <a:tr h="465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Only if performing cross validation or tuning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7.2 </a:t>
                      </a:r>
                      <a:r>
                        <a:rPr lang="en-US" sz="700" dirty="0"/>
                        <a:t>Use fit_resamples() or tune_grid() output to get performance metrics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collect_metrics()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show_best()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23500"/>
                  </a:ext>
                </a:extLst>
              </a:tr>
            </a:tbl>
          </a:graphicData>
        </a:graphic>
      </p:graphicFrame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559BE4E-12F1-644C-952E-BEAE4B3E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43" y="2623843"/>
            <a:ext cx="338132" cy="392135"/>
          </a:xfrm>
          <a:prstGeom prst="rect">
            <a:avLst/>
          </a:prstGeom>
          <a:ln w="19050">
            <a:noFill/>
          </a:ln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71FE255-D97C-A14B-A596-D86B1A6C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50" y="3767479"/>
            <a:ext cx="338286" cy="39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051C0A7E-78E4-1641-BA94-9B52869B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743" y="3173164"/>
            <a:ext cx="339596" cy="393833"/>
          </a:xfrm>
          <a:prstGeom prst="rect">
            <a:avLst/>
          </a:prstGeom>
          <a:ln w="19050">
            <a:noFill/>
          </a:ln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3AAE7B8-634C-3A43-A28F-2BE129F68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75" y="5950397"/>
            <a:ext cx="345061" cy="392135"/>
          </a:xfrm>
          <a:prstGeom prst="rect">
            <a:avLst/>
          </a:prstGeom>
          <a:ln w="19050">
            <a:noFill/>
          </a:ln>
        </p:spPr>
      </p:pic>
      <p:pic>
        <p:nvPicPr>
          <p:cNvPr id="18" name="Picture 17" descr="Preprocessing&#10;">
            <a:extLst>
              <a:ext uri="{FF2B5EF4-FFF2-40B4-BE49-F238E27FC236}">
                <a16:creationId xmlns:a16="http://schemas.microsoft.com/office/drawing/2014/main" id="{8F85B436-6A18-C84B-8B19-7AF9951215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743" y="1230354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52EFC87-E257-E04B-A871-A17C465CF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3743" y="389188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4AF454C8-05E9-7B49-AD98-D17CB501E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3743" y="820717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22" name="Picture 21" descr="Preprocessing&#10;">
            <a:extLst>
              <a:ext uri="{FF2B5EF4-FFF2-40B4-BE49-F238E27FC236}">
                <a16:creationId xmlns:a16="http://schemas.microsoft.com/office/drawing/2014/main" id="{0A94CD6D-9F81-4447-8269-3C4B8FCE4D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743" y="2128755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326BBC0A-1D0F-8945-B673-4D7625477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460" y="10011387"/>
            <a:ext cx="338133" cy="392135"/>
          </a:xfrm>
          <a:prstGeom prst="rect">
            <a:avLst/>
          </a:prstGeom>
          <a:ln w="19050">
            <a:noFill/>
          </a:ln>
        </p:spPr>
      </p:pic>
      <p:pic>
        <p:nvPicPr>
          <p:cNvPr id="28" name="Picture 27" descr="Preprocessing&#10;">
            <a:extLst>
              <a:ext uri="{FF2B5EF4-FFF2-40B4-BE49-F238E27FC236}">
                <a16:creationId xmlns:a16="http://schemas.microsoft.com/office/drawing/2014/main" id="{761AE974-80BD-874B-8B7A-1C2C1FD1B8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743" y="1665388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C80DFB42-1512-9A4A-90AE-29E09D9F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68" y="4227442"/>
            <a:ext cx="338132" cy="392135"/>
          </a:xfrm>
          <a:prstGeom prst="rect">
            <a:avLst/>
          </a:prstGeom>
          <a:ln w="19050">
            <a:noFill/>
          </a:ln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B073A4C4-FAD1-824F-B815-8992103F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47" y="4663133"/>
            <a:ext cx="338132" cy="392135"/>
          </a:xfrm>
          <a:prstGeom prst="rect">
            <a:avLst/>
          </a:prstGeom>
          <a:ln w="19050">
            <a:noFill/>
          </a:ln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FCA13B6F-95EC-3F4A-8423-445BB6A03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239" y="5084420"/>
            <a:ext cx="339596" cy="393833"/>
          </a:xfrm>
          <a:prstGeom prst="rect">
            <a:avLst/>
          </a:prstGeom>
          <a:ln w="19050">
            <a:noFill/>
          </a:ln>
        </p:spPr>
      </p:pic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9ABD9A44-0C22-E346-91D4-10353345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703" y="6415553"/>
            <a:ext cx="339596" cy="393833"/>
          </a:xfrm>
          <a:prstGeom prst="rect">
            <a:avLst/>
          </a:prstGeom>
          <a:ln w="19050">
            <a:noFill/>
          </a:ln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EAEBDB12-191E-E24F-BB49-557E3D8F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03" y="5513434"/>
            <a:ext cx="338132" cy="392135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410503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296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Wright</dc:creator>
  <cp:lastModifiedBy>Carrie Wright</cp:lastModifiedBy>
  <cp:revision>6</cp:revision>
  <dcterms:created xsi:type="dcterms:W3CDTF">2020-11-13T19:42:20Z</dcterms:created>
  <dcterms:modified xsi:type="dcterms:W3CDTF">2020-11-13T20:20:06Z</dcterms:modified>
</cp:coreProperties>
</file>