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2" r:id="rId22"/>
    <p:sldId id="281" r:id="rId23"/>
    <p:sldId id="280" r:id="rId24"/>
  </p:sldIdLst>
  <p:sldSz cx="18288000" cy="10287000"/>
  <p:notesSz cx="6858000" cy="9144000"/>
  <p:embeddedFontLst>
    <p:embeddedFont>
      <p:font typeface="Muli Bold Bold" panose="020B0604020202020204" charset="0"/>
      <p:regular r:id="rId25"/>
    </p:embeddedFont>
    <p:embeddedFont>
      <p:font typeface="Muli Regular" panose="020B0604020202020204" charset="0"/>
      <p:regular r:id="rId26"/>
    </p:embeddedFont>
    <p:embeddedFont>
      <p:font typeface="Open Sauce" panose="020B0604020202020204" charset="0"/>
      <p:regular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Open Sans Extra Bold" panose="020B0604020202020204" charset="0"/>
      <p:regular r:id="rId32"/>
    </p:embeddedFont>
    <p:embeddedFont>
      <p:font typeface="Open Sauce Bold" panose="020B0604020202020204" charset="0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Roboto Bold" panose="02000000000000000000" pitchFamily="2" charset="0"/>
      <p:regular r:id="rId38"/>
      <p:bold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920" y="8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8724900"/>
            <a:ext cx="1691640" cy="966470"/>
          </a:xfrm>
          <a:prstGeom prst="rect">
            <a:avLst/>
          </a:prstGeom>
        </p:spPr>
      </p:pic>
      <p:pic>
        <p:nvPicPr>
          <p:cNvPr id="8" name="Picture 7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8572500"/>
            <a:ext cx="1524000" cy="1423670"/>
          </a:xfrm>
          <a:prstGeom prst="rect">
            <a:avLst/>
          </a:prstGeom>
        </p:spPr>
      </p:pic>
      <p:pic>
        <p:nvPicPr>
          <p:cNvPr id="9" name="Picture 8"/>
          <p:cNvPicPr/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200" y="8572500"/>
            <a:ext cx="1524000" cy="13982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80999" y="8464325"/>
            <a:ext cx="1882140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30480" y="102344"/>
            <a:ext cx="8644905" cy="836198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258800" y="5957968"/>
            <a:ext cx="1854263" cy="111102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059032" y="723900"/>
            <a:ext cx="6059593" cy="3270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58"/>
              </a:lnSpc>
            </a:pPr>
            <a:r>
              <a:rPr lang="en-US" sz="6041" dirty="0">
                <a:solidFill>
                  <a:srgbClr val="292763"/>
                </a:solidFill>
                <a:latin typeface="Open Sans Extra Bold"/>
              </a:rPr>
              <a:t>child helpline </a:t>
            </a:r>
            <a:r>
              <a:rPr lang="en-US" sz="6041" dirty="0" smtClean="0">
                <a:solidFill>
                  <a:srgbClr val="292763"/>
                </a:solidFill>
                <a:latin typeface="Open Sans Extra Bold"/>
              </a:rPr>
              <a:t>system Lesotho </a:t>
            </a:r>
            <a:endParaRPr lang="en-US" sz="6041" dirty="0">
              <a:solidFill>
                <a:srgbClr val="292763"/>
              </a:solidFill>
              <a:latin typeface="Open Sans Extra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87200" y="4965777"/>
            <a:ext cx="4979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Project Closure Report 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432926" y="5461728"/>
            <a:ext cx="3224765" cy="314817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9929" y="4555844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Scope Item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519005" y="596783"/>
            <a:ext cx="9660715" cy="3356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56"/>
              </a:lnSpc>
            </a:pPr>
            <a:r>
              <a:rPr lang="en-US" sz="4754">
                <a:solidFill>
                  <a:srgbClr val="292763"/>
                </a:solidFill>
                <a:latin typeface="Open Sans"/>
              </a:rPr>
              <a:t>The system should be able to receive calls for VAC on the toll free number through an E1 channel.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063889" y="6597790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 dirty="0">
                <a:solidFill>
                  <a:srgbClr val="292763"/>
                </a:solidFill>
                <a:latin typeface="Roboto Bold"/>
              </a:rPr>
              <a:t>SIP Technology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45760" y="4181534"/>
            <a:ext cx="3224765" cy="314817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69295" y="7816885"/>
            <a:ext cx="12314696" cy="144141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9929" y="4555844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Scope Item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27967" y="644408"/>
            <a:ext cx="9351754" cy="2991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7"/>
              </a:lnSpc>
            </a:pPr>
            <a:r>
              <a:rPr lang="en-US" sz="2826" spc="-14">
                <a:solidFill>
                  <a:srgbClr val="292763"/>
                </a:solidFill>
                <a:latin typeface="Open Sans"/>
              </a:rPr>
              <a:t>The system should be developed based on open-source standards and technologies. The process shall be managed and code shared on a code repository such as GitHub with clear documentation on deployment and integrations.</a:t>
            </a:r>
          </a:p>
          <a:p>
            <a:pPr algn="ctr">
              <a:lnSpc>
                <a:spcPts val="3957"/>
              </a:lnSpc>
            </a:pPr>
            <a:endParaRPr lang="en-US" sz="2826" spc="-14">
              <a:solidFill>
                <a:srgbClr val="292763"/>
              </a:solidFill>
              <a:latin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385838" y="4317781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 dirty="0">
                <a:solidFill>
                  <a:srgbClr val="292763"/>
                </a:solidFill>
                <a:latin typeface="Roboto Bold"/>
              </a:rPr>
              <a:t>PHP/ &amp; Native JS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23986" y="5492159"/>
            <a:ext cx="6213116" cy="164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 dirty="0" err="1">
                <a:solidFill>
                  <a:srgbClr val="292763"/>
                </a:solidFill>
                <a:latin typeface="Roboto Bold"/>
              </a:rPr>
              <a:t>Github</a:t>
            </a:r>
            <a:r>
              <a:rPr lang="en-US" sz="5000" dirty="0">
                <a:solidFill>
                  <a:srgbClr val="292763"/>
                </a:solidFill>
                <a:latin typeface="Roboto Bold"/>
              </a:rPr>
              <a:t> Repository  Provisioned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45760" y="3376369"/>
            <a:ext cx="2989603" cy="2918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311506" y="4835670"/>
            <a:ext cx="7598658" cy="235000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29929" y="4555844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Scope Item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612751" y="1436264"/>
            <a:ext cx="6612129" cy="164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 dirty="0">
                <a:solidFill>
                  <a:srgbClr val="292763"/>
                </a:solidFill>
                <a:latin typeface="Roboto Bold"/>
              </a:rPr>
              <a:t>System is Customizable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45760" y="3376369"/>
            <a:ext cx="2989603" cy="29186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9929" y="4555844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Scope Item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24233" y="3319219"/>
            <a:ext cx="6612129" cy="3294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 dirty="0">
                <a:solidFill>
                  <a:srgbClr val="292763"/>
                </a:solidFill>
                <a:latin typeface="Roboto Bold"/>
              </a:rPr>
              <a:t>API Documentation has been provided in the technical </a:t>
            </a:r>
            <a:r>
              <a:rPr lang="en-US" sz="5000" dirty="0" err="1">
                <a:solidFill>
                  <a:srgbClr val="292763"/>
                </a:solidFill>
                <a:latin typeface="Roboto Bold"/>
              </a:rPr>
              <a:t>documenation</a:t>
            </a:r>
            <a:r>
              <a:rPr lang="en-US" sz="5000" dirty="0">
                <a:solidFill>
                  <a:srgbClr val="292763"/>
                </a:solidFill>
                <a:latin typeface="Roboto 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95390" y="4273699"/>
            <a:ext cx="2279857" cy="22257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996088" y="4958632"/>
            <a:ext cx="8795698" cy="154077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706792" y="7280888"/>
            <a:ext cx="1543271" cy="157879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29929" y="4555844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Scope Item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612751" y="1848890"/>
            <a:ext cx="6612129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Case Management 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40998" y="7175591"/>
            <a:ext cx="1543271" cy="157879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312364" y="7100776"/>
            <a:ext cx="1543271" cy="1578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54755" y="3713708"/>
            <a:ext cx="11540490" cy="444613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9929" y="4555844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Scope Item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1986051"/>
            <a:ext cx="6612129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DashBoard Reports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54755" y="3713708"/>
            <a:ext cx="11540490" cy="444613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9929" y="4555844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Scope Item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1986051"/>
            <a:ext cx="6612129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DashBoard Reports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06354" y="7308554"/>
            <a:ext cx="11160236" cy="262767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021567" y="2337644"/>
            <a:ext cx="7657732" cy="455070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9929" y="4555844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Scope Item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67910" y="1100742"/>
            <a:ext cx="6612129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UAT Training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9929" y="4555844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Scope Item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68404" y="1998520"/>
            <a:ext cx="6612129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Backup Concept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83560" y="4517744"/>
            <a:ext cx="8355397" cy="2736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92763"/>
                </a:solidFill>
                <a:latin typeface="Open Sans"/>
              </a:rPr>
              <a:t>Backup Concept will be created Dusing the Maintenance Period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9929" y="4555844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Scope Item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68404" y="1998520"/>
            <a:ext cx="6612129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SSL &amp; PUBLIC IP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83560" y="4517744"/>
            <a:ext cx="8355397" cy="3661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92763"/>
                </a:solidFill>
                <a:latin typeface="Open Sans"/>
              </a:rPr>
              <a:t>The server will be hosted at the Ministry, The SSL &amp; Public IP will also be provided by the ministry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38055" b="5995"/>
          <a:stretch>
            <a:fillRect/>
          </a:stretch>
        </p:blipFill>
        <p:spPr>
          <a:xfrm>
            <a:off x="372032" y="1519187"/>
            <a:ext cx="8491556" cy="724862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910859" y="1881820"/>
            <a:ext cx="6639332" cy="6663060"/>
            <a:chOff x="0" y="85725"/>
            <a:chExt cx="8852443" cy="8884080"/>
          </a:xfrm>
        </p:grpSpPr>
        <p:sp>
          <p:nvSpPr>
            <p:cNvPr id="4" name="TextBox 4"/>
            <p:cNvSpPr txBox="1"/>
            <p:nvPr/>
          </p:nvSpPr>
          <p:spPr>
            <a:xfrm>
              <a:off x="0" y="85725"/>
              <a:ext cx="8852443" cy="3207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49"/>
                </a:lnSpc>
              </a:pPr>
              <a:r>
                <a:rPr lang="en-US" sz="8499">
                  <a:solidFill>
                    <a:srgbClr val="2E266D"/>
                  </a:solidFill>
                  <a:latin typeface="Muli Bold Bold"/>
                </a:rPr>
                <a:t>Today's Agenda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959440"/>
              <a:ext cx="8852443" cy="581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sz="3000">
                  <a:solidFill>
                    <a:srgbClr val="2E266D"/>
                  </a:solidFill>
                  <a:latin typeface="Muli Bold Bold"/>
                </a:rPr>
                <a:t>OVERVIEW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139697"/>
              <a:ext cx="8852443" cy="3830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30199" lvl="1" indent="-165100">
                <a:lnSpc>
                  <a:spcPts val="2799"/>
                </a:lnSpc>
                <a:buFont typeface="Arial"/>
                <a:buChar char="•"/>
              </a:pPr>
              <a:r>
                <a:rPr lang="en-US" sz="1999" spc="19" dirty="0">
                  <a:solidFill>
                    <a:srgbClr val="2E266D"/>
                  </a:solidFill>
                  <a:latin typeface="Muli Regular"/>
                </a:rPr>
                <a:t>Heat-map </a:t>
              </a:r>
            </a:p>
            <a:p>
              <a:pPr marL="330199" lvl="1" indent="-165100">
                <a:lnSpc>
                  <a:spcPts val="2799"/>
                </a:lnSpc>
                <a:buFont typeface="Arial"/>
                <a:buChar char="•"/>
              </a:pPr>
              <a:r>
                <a:rPr lang="en-US" sz="1999" spc="19" dirty="0" smtClean="0">
                  <a:solidFill>
                    <a:srgbClr val="2E266D"/>
                  </a:solidFill>
                  <a:latin typeface="Muli Regular"/>
                </a:rPr>
                <a:t>Project Milestones </a:t>
              </a:r>
              <a:endParaRPr lang="en-US" sz="1999" spc="19" dirty="0">
                <a:solidFill>
                  <a:srgbClr val="2E266D"/>
                </a:solidFill>
                <a:latin typeface="Muli Regular"/>
              </a:endParaRPr>
            </a:p>
            <a:p>
              <a:pPr marL="330199" lvl="1" indent="-165100">
                <a:lnSpc>
                  <a:spcPts val="2799"/>
                </a:lnSpc>
                <a:buFont typeface="Arial"/>
                <a:buChar char="•"/>
              </a:pPr>
              <a:r>
                <a:rPr lang="en-US" sz="1999" spc="19" dirty="0" smtClean="0">
                  <a:solidFill>
                    <a:srgbClr val="2E266D"/>
                  </a:solidFill>
                  <a:latin typeface="Muli Regular"/>
                </a:rPr>
                <a:t>Scope Statement</a:t>
              </a:r>
              <a:endParaRPr lang="en-US" sz="1999" spc="19" dirty="0">
                <a:solidFill>
                  <a:srgbClr val="2E266D"/>
                </a:solidFill>
                <a:latin typeface="Muli Regular"/>
              </a:endParaRPr>
            </a:p>
            <a:p>
              <a:pPr marL="330199" lvl="1" indent="-165100">
                <a:lnSpc>
                  <a:spcPts val="2799"/>
                </a:lnSpc>
                <a:buFont typeface="Arial"/>
                <a:buChar char="•"/>
              </a:pPr>
              <a:r>
                <a:rPr lang="en-US" sz="1999" spc="19" dirty="0" smtClean="0">
                  <a:solidFill>
                    <a:srgbClr val="2E266D"/>
                  </a:solidFill>
                  <a:latin typeface="Muli Regular"/>
                </a:rPr>
                <a:t>Project Challenges</a:t>
              </a:r>
              <a:endParaRPr lang="en-US" sz="1999" spc="19" dirty="0">
                <a:solidFill>
                  <a:srgbClr val="2E266D"/>
                </a:solidFill>
                <a:latin typeface="Muli Regular"/>
              </a:endParaRPr>
            </a:p>
            <a:p>
              <a:pPr marL="330199" lvl="1" indent="-165100">
                <a:lnSpc>
                  <a:spcPts val="2799"/>
                </a:lnSpc>
                <a:buFont typeface="Arial"/>
                <a:buChar char="•"/>
              </a:pPr>
              <a:r>
                <a:rPr lang="en-US" sz="1999" spc="19" dirty="0" smtClean="0">
                  <a:solidFill>
                    <a:srgbClr val="2E266D"/>
                  </a:solidFill>
                  <a:latin typeface="Muli Regular"/>
                </a:rPr>
                <a:t>Risks &amp; Recommendations </a:t>
              </a:r>
              <a:endParaRPr lang="en-US" sz="1999" spc="19" dirty="0">
                <a:solidFill>
                  <a:srgbClr val="2E266D"/>
                </a:solidFill>
                <a:latin typeface="Muli Regular"/>
              </a:endParaRPr>
            </a:p>
            <a:p>
              <a:pPr marL="330199" lvl="1" indent="-165100">
                <a:lnSpc>
                  <a:spcPts val="2799"/>
                </a:lnSpc>
                <a:buFont typeface="Arial"/>
                <a:buChar char="•"/>
              </a:pPr>
              <a:r>
                <a:rPr lang="en-US" sz="1999" spc="19" dirty="0" smtClean="0">
                  <a:solidFill>
                    <a:srgbClr val="2E266D"/>
                  </a:solidFill>
                  <a:latin typeface="Muli Regular"/>
                </a:rPr>
                <a:t>Retrospective </a:t>
              </a:r>
              <a:endParaRPr lang="en-US" sz="1999" spc="19" dirty="0">
                <a:solidFill>
                  <a:srgbClr val="2E266D"/>
                </a:solidFill>
                <a:latin typeface="Muli Regular"/>
              </a:endParaRPr>
            </a:p>
            <a:p>
              <a:pPr marL="330199" lvl="1" indent="-165100">
                <a:lnSpc>
                  <a:spcPts val="2799"/>
                </a:lnSpc>
                <a:buFont typeface="Arial"/>
                <a:buChar char="•"/>
              </a:pPr>
              <a:r>
                <a:rPr lang="en-US" sz="1999" spc="19" dirty="0" smtClean="0">
                  <a:solidFill>
                    <a:srgbClr val="2E266D"/>
                  </a:solidFill>
                  <a:latin typeface="Muli Regular"/>
                </a:rPr>
                <a:t>Transfer of Operations </a:t>
              </a:r>
              <a:endParaRPr lang="en-US" sz="1999" spc="19" dirty="0">
                <a:solidFill>
                  <a:srgbClr val="2E266D"/>
                </a:solidFill>
                <a:latin typeface="Muli Regular"/>
              </a:endParaRPr>
            </a:p>
            <a:p>
              <a:pPr>
                <a:lnSpc>
                  <a:spcPts val="2800"/>
                </a:lnSpc>
              </a:pPr>
              <a:endParaRPr lang="en-US" sz="1999" spc="19" dirty="0">
                <a:solidFill>
                  <a:srgbClr val="2E266D"/>
                </a:solidFill>
                <a:latin typeface="Muli Regular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29856" y="1277582"/>
            <a:ext cx="480204" cy="290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>
                <a:solidFill>
                  <a:srgbClr val="FFFFFF"/>
                </a:solidFill>
                <a:latin typeface="Muli Bold Bold"/>
              </a:rPr>
              <a:t>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62000" y="4152900"/>
            <a:ext cx="5115831" cy="785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 dirty="0" smtClean="0">
                <a:solidFill>
                  <a:srgbClr val="292763"/>
                </a:solidFill>
                <a:latin typeface="Roboto Bold"/>
              </a:rPr>
              <a:t>Challenges </a:t>
            </a:r>
            <a:endParaRPr lang="en-US" sz="5000" dirty="0">
              <a:solidFill>
                <a:srgbClr val="292763"/>
              </a:solidFill>
              <a:latin typeface="Roboto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0920" y="2476500"/>
            <a:ext cx="5115831" cy="785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 dirty="0" smtClean="0">
                <a:solidFill>
                  <a:srgbClr val="292763"/>
                </a:solidFill>
                <a:latin typeface="Roboto Bold"/>
              </a:rPr>
              <a:t>Project Duration  </a:t>
            </a:r>
            <a:endParaRPr lang="en-US" sz="5000" dirty="0">
              <a:solidFill>
                <a:srgbClr val="292763"/>
              </a:solidFill>
              <a:latin typeface="Roboto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0" y="5600700"/>
            <a:ext cx="5115831" cy="1619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 dirty="0" smtClean="0">
                <a:solidFill>
                  <a:srgbClr val="292763"/>
                </a:solidFill>
                <a:latin typeface="Roboto Bold"/>
              </a:rPr>
              <a:t>Infrastructure Readiness  </a:t>
            </a:r>
            <a:endParaRPr lang="en-US" sz="5000" dirty="0">
              <a:solidFill>
                <a:srgbClr val="292763"/>
              </a:solidFill>
              <a:latin typeface="Roboto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81000" y="4152900"/>
            <a:ext cx="5715000" cy="1667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 dirty="0" smtClean="0">
                <a:solidFill>
                  <a:srgbClr val="292763"/>
                </a:solidFill>
                <a:latin typeface="Roboto Bold"/>
              </a:rPr>
              <a:t>Risks &amp; Recommendations </a:t>
            </a:r>
            <a:endParaRPr lang="en-US" sz="5000" dirty="0">
              <a:solidFill>
                <a:srgbClr val="292763"/>
              </a:solidFill>
              <a:latin typeface="Roboto Bo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15400" y="2781300"/>
            <a:ext cx="71628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Hardware Failure </a:t>
            </a:r>
          </a:p>
          <a:p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hardware fails, the helpline can experience a total loss of Data. Our team together with IT must ensure daily replication &amp; backup of the server. Regularly scheduled drills will be conducted to verify the quality of the data integrity. </a:t>
            </a:r>
          </a:p>
          <a:p>
            <a:r>
              <a:rPr lang="en-GB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Telephony Failure </a:t>
            </a:r>
          </a:p>
          <a:p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Sometimes due to Internet Issues or Equipment, the calls may malfunction. The center is advised to always have a GSM VoIP PABX ready to connect to the server. This will ensure that the system has adequate up-time. </a:t>
            </a:r>
          </a:p>
          <a:p>
            <a:r>
              <a:rPr lang="en-GB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Security Breach </a:t>
            </a:r>
          </a:p>
          <a:p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ministry is requested to ensure that the server is protected from possible security breaches by installing a firewall that automatically filters out know hackers. </a:t>
            </a:r>
          </a:p>
          <a:p>
            <a:r>
              <a:rPr lang="en-GB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privacy violation.</a:t>
            </a:r>
          </a:p>
          <a:p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system tries to restrict data only to creators, however, in cases where our restriction has been bypassed. The SPOC (single point of contact can inform us by raining a ticket. </a:t>
            </a:r>
          </a:p>
        </p:txBody>
      </p:sp>
    </p:spTree>
    <p:extLst>
      <p:ext uri="{BB962C8B-B14F-4D97-AF65-F5344CB8AC3E}">
        <p14:creationId xmlns:p14="http://schemas.microsoft.com/office/powerpoint/2010/main" val="64826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40992" y="1489525"/>
            <a:ext cx="11737319" cy="703022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9929" y="4143218"/>
            <a:ext cx="5115831" cy="164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Transfer Operations</a:t>
            </a:r>
          </a:p>
        </p:txBody>
      </p:sp>
    </p:spTree>
    <p:extLst>
      <p:ext uri="{BB962C8B-B14F-4D97-AF65-F5344CB8AC3E}">
        <p14:creationId xmlns:p14="http://schemas.microsoft.com/office/powerpoint/2010/main" val="69363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63099" y="1345308"/>
            <a:ext cx="7696201" cy="7688308"/>
            <a:chOff x="0" y="0"/>
            <a:chExt cx="10261601" cy="10251077"/>
          </a:xfrm>
        </p:grpSpPr>
        <p:sp>
          <p:nvSpPr>
            <p:cNvPr id="3" name="TextBox 3"/>
            <p:cNvSpPr txBox="1"/>
            <p:nvPr/>
          </p:nvSpPr>
          <p:spPr>
            <a:xfrm>
              <a:off x="0" y="4309013"/>
              <a:ext cx="10261601" cy="6339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60"/>
                </a:lnSpc>
              </a:pPr>
              <a:r>
                <a:rPr lang="en-US" sz="2800">
                  <a:solidFill>
                    <a:srgbClr val="292763"/>
                  </a:solidFill>
                  <a:latin typeface="Open Sauce"/>
                </a:rPr>
                <a:t>+254 720 055 067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055170"/>
              <a:ext cx="10261601" cy="715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40"/>
                </a:lnSpc>
              </a:pPr>
              <a:r>
                <a:rPr lang="en-US" sz="3200">
                  <a:solidFill>
                    <a:srgbClr val="292763"/>
                  </a:solidFill>
                  <a:latin typeface="Open Sauce Bold"/>
                </a:rPr>
                <a:t>Phone Number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0261601" cy="1431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7000">
                  <a:solidFill>
                    <a:srgbClr val="292763"/>
                  </a:solidFill>
                  <a:latin typeface="Open Sauce Bold"/>
                </a:rPr>
                <a:t>Contact Us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914175"/>
              <a:ext cx="10261601" cy="1493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292763"/>
                  </a:solidFill>
                  <a:latin typeface="Open Sauce"/>
                </a:rPr>
                <a:t>Reach out to us for</a:t>
              </a:r>
            </a:p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292763"/>
                  </a:solidFill>
                  <a:latin typeface="Open Sauce"/>
                </a:rPr>
                <a:t>inquiries or comments.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6646519"/>
              <a:ext cx="10261601" cy="6288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60"/>
                </a:lnSpc>
              </a:pPr>
              <a:r>
                <a:rPr lang="en-US" sz="2800">
                  <a:solidFill>
                    <a:srgbClr val="292763"/>
                  </a:solidFill>
                  <a:latin typeface="Open Sauce"/>
                </a:rPr>
                <a:t>info@bitz-itc.com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387596"/>
              <a:ext cx="10261601" cy="715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40"/>
                </a:lnSpc>
              </a:pPr>
              <a:r>
                <a:rPr lang="en-US" sz="3200">
                  <a:solidFill>
                    <a:srgbClr val="292763"/>
                  </a:solidFill>
                  <a:latin typeface="Open Sauce Bold"/>
                </a:rPr>
                <a:t>Email Address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789486"/>
              <a:ext cx="10261601" cy="6339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60"/>
                </a:lnSpc>
              </a:pPr>
              <a:r>
                <a:rPr lang="en-US" sz="2800">
                  <a:solidFill>
                    <a:srgbClr val="191919"/>
                  </a:solidFill>
                  <a:latin typeface="Open Sauce"/>
                </a:rPr>
                <a:t>www.bitz-itc.com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535644"/>
              <a:ext cx="10261601" cy="715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40"/>
                </a:lnSpc>
              </a:pPr>
              <a:r>
                <a:rPr lang="en-US" sz="3200">
                  <a:solidFill>
                    <a:srgbClr val="292763"/>
                  </a:solidFill>
                  <a:latin typeface="Open Sauce Bold"/>
                </a:rPr>
                <a:t>Website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028700" y="1348166"/>
            <a:ext cx="7119121" cy="7910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10298" y="586400"/>
            <a:ext cx="11396727" cy="8420447"/>
            <a:chOff x="0" y="0"/>
            <a:chExt cx="15195636" cy="11227263"/>
          </a:xfrm>
        </p:grpSpPr>
        <p:sp>
          <p:nvSpPr>
            <p:cNvPr id="3" name="TextBox 3"/>
            <p:cNvSpPr txBox="1"/>
            <p:nvPr/>
          </p:nvSpPr>
          <p:spPr>
            <a:xfrm rot="-2700000">
              <a:off x="132228" y="9643821"/>
              <a:ext cx="2256559" cy="413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3B3B3B"/>
                  </a:solidFill>
                  <a:latin typeface="Roboto"/>
                </a:rPr>
                <a:t>Inception Weekt 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 rot="-2700000">
              <a:off x="2018933" y="9860186"/>
              <a:ext cx="2868532" cy="413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3B3B3B"/>
                  </a:solidFill>
                  <a:latin typeface="Roboto"/>
                </a:rPr>
                <a:t>Customization Week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 rot="-2700000">
              <a:off x="4726341" y="9736605"/>
              <a:ext cx="2518993" cy="413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3B3B3B"/>
                  </a:solidFill>
                  <a:latin typeface="Roboto"/>
                </a:rPr>
                <a:t>Deployment Week 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 rot="-2700000">
              <a:off x="6882642" y="9841300"/>
              <a:ext cx="2815115" cy="413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3B3B3B"/>
                  </a:solidFill>
                  <a:latin typeface="Roboto"/>
                </a:rPr>
                <a:t>User Training ( UAT)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 rot="-2700000">
              <a:off x="9627066" y="9702387"/>
              <a:ext cx="2422209" cy="413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3B3B3B"/>
                  </a:solidFill>
                  <a:latin typeface="Roboto"/>
                </a:rPr>
                <a:t>Project Handover 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 rot="-2700000">
              <a:off x="12043430" y="9699360"/>
              <a:ext cx="2413647" cy="413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3B3B3B"/>
                  </a:solidFill>
                  <a:latin typeface="Roboto"/>
                </a:rPr>
                <a:t>Signoff/Handover</a:t>
              </a:r>
            </a:p>
          </p:txBody>
        </p: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741294" y="182910"/>
              <a:ext cx="14454342" cy="8551346"/>
              <a:chOff x="0" y="0"/>
              <a:chExt cx="15410664" cy="9117117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-6350"/>
                <a:ext cx="1541066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410664" h="12700">
                    <a:moveTo>
                      <a:pt x="0" y="0"/>
                    </a:moveTo>
                    <a:lnTo>
                      <a:pt x="15410664" y="0"/>
                    </a:lnTo>
                    <a:lnTo>
                      <a:pt x="1541066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3B3B3B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2272929"/>
                <a:ext cx="1541066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410664" h="12700">
                    <a:moveTo>
                      <a:pt x="0" y="0"/>
                    </a:moveTo>
                    <a:lnTo>
                      <a:pt x="15410664" y="0"/>
                    </a:lnTo>
                    <a:lnTo>
                      <a:pt x="1541066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3B3B3B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0" y="4552208"/>
                <a:ext cx="1541066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410664" h="12700">
                    <a:moveTo>
                      <a:pt x="0" y="0"/>
                    </a:moveTo>
                    <a:lnTo>
                      <a:pt x="15410664" y="0"/>
                    </a:lnTo>
                    <a:lnTo>
                      <a:pt x="1541066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3B3B3B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6831488"/>
                <a:ext cx="1541066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410664" h="12700">
                    <a:moveTo>
                      <a:pt x="0" y="0"/>
                    </a:moveTo>
                    <a:lnTo>
                      <a:pt x="15410664" y="0"/>
                    </a:lnTo>
                    <a:lnTo>
                      <a:pt x="1541066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3B3B3B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9110766"/>
                <a:ext cx="1541066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410664" h="12700">
                    <a:moveTo>
                      <a:pt x="0" y="0"/>
                    </a:moveTo>
                    <a:lnTo>
                      <a:pt x="15410664" y="0"/>
                    </a:lnTo>
                    <a:lnTo>
                      <a:pt x="1541066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3B3B3B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0" y="-47625"/>
              <a:ext cx="588894" cy="413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3B3B3B"/>
                  </a:solidFill>
                  <a:latin typeface="Roboto"/>
                </a:rPr>
                <a:t>100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71047" y="2090212"/>
              <a:ext cx="417847" cy="413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3B3B3B"/>
                  </a:solidFill>
                  <a:latin typeface="Roboto"/>
                </a:rPr>
                <a:t>75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1047" y="4228048"/>
              <a:ext cx="417847" cy="413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3B3B3B"/>
                  </a:solidFill>
                  <a:latin typeface="Roboto"/>
                </a:rPr>
                <a:t>50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71047" y="6365885"/>
              <a:ext cx="417847" cy="413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3B3B3B"/>
                  </a:solidFill>
                  <a:latin typeface="Roboto"/>
                </a:rPr>
                <a:t>25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342095" y="8503721"/>
              <a:ext cx="246799" cy="413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3B3B3B"/>
                  </a:solidFill>
                  <a:latin typeface="Roboto"/>
                </a:rPr>
                <a:t>0 </a:t>
              </a: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>
            <a:xfrm>
              <a:off x="741294" y="182910"/>
              <a:ext cx="14454342" cy="8551346"/>
              <a:chOff x="0" y="0"/>
              <a:chExt cx="15410664" cy="9117117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1284222" y="0"/>
                <a:ext cx="12842220" cy="9117116"/>
              </a:xfrm>
              <a:custGeom>
                <a:avLst/>
                <a:gdLst/>
                <a:ahLst/>
                <a:cxnLst/>
                <a:rect l="l" t="t" r="r" b="b"/>
                <a:pathLst>
                  <a:path w="12842220" h="9117116">
                    <a:moveTo>
                      <a:pt x="0" y="9117116"/>
                    </a:moveTo>
                    <a:lnTo>
                      <a:pt x="0" y="0"/>
                    </a:lnTo>
                    <a:lnTo>
                      <a:pt x="2568444" y="0"/>
                    </a:lnTo>
                    <a:lnTo>
                      <a:pt x="5136888" y="0"/>
                    </a:lnTo>
                    <a:lnTo>
                      <a:pt x="7705332" y="0"/>
                    </a:lnTo>
                    <a:lnTo>
                      <a:pt x="10273776" y="0"/>
                    </a:lnTo>
                    <a:lnTo>
                      <a:pt x="12842220" y="0"/>
                    </a:lnTo>
                    <a:lnTo>
                      <a:pt x="12842220" y="9117116"/>
                    </a:lnTo>
                    <a:close/>
                  </a:path>
                </a:pathLst>
              </a:custGeom>
              <a:solidFill>
                <a:srgbClr val="FF1616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1284222" y="0"/>
                <a:ext cx="12842220" cy="9117116"/>
              </a:xfrm>
              <a:custGeom>
                <a:avLst/>
                <a:gdLst/>
                <a:ahLst/>
                <a:cxnLst/>
                <a:rect l="l" t="t" r="r" b="b"/>
                <a:pathLst>
                  <a:path w="12842220" h="9117116">
                    <a:moveTo>
                      <a:pt x="0" y="9117116"/>
                    </a:moveTo>
                    <a:lnTo>
                      <a:pt x="0" y="0"/>
                    </a:lnTo>
                    <a:lnTo>
                      <a:pt x="2568444" y="0"/>
                    </a:lnTo>
                    <a:lnTo>
                      <a:pt x="5136888" y="0"/>
                    </a:lnTo>
                    <a:lnTo>
                      <a:pt x="7705332" y="0"/>
                    </a:lnTo>
                    <a:lnTo>
                      <a:pt x="10273776" y="0"/>
                    </a:lnTo>
                    <a:lnTo>
                      <a:pt x="12842220" y="0"/>
                    </a:lnTo>
                    <a:lnTo>
                      <a:pt x="12842220" y="9117116"/>
                    </a:lnTo>
                    <a:close/>
                  </a:path>
                </a:pathLst>
              </a:custGeom>
              <a:solidFill>
                <a:srgbClr val="F7AF2E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1284222" y="0"/>
                <a:ext cx="12842220" cy="9117116"/>
              </a:xfrm>
              <a:custGeom>
                <a:avLst/>
                <a:gdLst/>
                <a:ahLst/>
                <a:cxnLst/>
                <a:rect l="l" t="t" r="r" b="b"/>
                <a:pathLst>
                  <a:path w="12842220" h="9117116">
                    <a:moveTo>
                      <a:pt x="0" y="9117116"/>
                    </a:moveTo>
                    <a:lnTo>
                      <a:pt x="0" y="0"/>
                    </a:lnTo>
                    <a:lnTo>
                      <a:pt x="2568444" y="0"/>
                    </a:lnTo>
                    <a:lnTo>
                      <a:pt x="5136888" y="0"/>
                    </a:lnTo>
                    <a:lnTo>
                      <a:pt x="7705332" y="0"/>
                    </a:lnTo>
                    <a:lnTo>
                      <a:pt x="10273776" y="1367567"/>
                    </a:lnTo>
                    <a:lnTo>
                      <a:pt x="12842220" y="1367567"/>
                    </a:lnTo>
                    <a:lnTo>
                      <a:pt x="12842220" y="9117116"/>
                    </a:lnTo>
                    <a:close/>
                  </a:path>
                </a:pathLst>
              </a:custGeom>
              <a:solidFill>
                <a:srgbClr val="008037"/>
              </a:solidFill>
            </p:spPr>
          </p:sp>
        </p:grpSp>
      </p:grpSp>
      <p:sp>
        <p:nvSpPr>
          <p:cNvPr id="24" name="TextBox 24"/>
          <p:cNvSpPr txBox="1"/>
          <p:nvPr/>
        </p:nvSpPr>
        <p:spPr>
          <a:xfrm>
            <a:off x="587011" y="3982558"/>
            <a:ext cx="4208017" cy="163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500"/>
              </a:lnSpc>
            </a:pPr>
            <a:r>
              <a:rPr lang="en-US" sz="4999">
                <a:solidFill>
                  <a:srgbClr val="292763"/>
                </a:solidFill>
                <a:latin typeface="Roboto Bold"/>
              </a:rPr>
              <a:t>Project Health Status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98505" y="2688434"/>
            <a:ext cx="11933179" cy="491013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61317" y="4542231"/>
            <a:ext cx="4731802" cy="164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Project milestone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60660" y="1477920"/>
            <a:ext cx="12280881" cy="698202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60082" y="4298950"/>
            <a:ext cx="4731802" cy="163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500"/>
              </a:lnSpc>
            </a:pPr>
            <a:r>
              <a:rPr lang="en-US" sz="5000" dirty="0">
                <a:solidFill>
                  <a:srgbClr val="292763"/>
                </a:solidFill>
                <a:latin typeface="Roboto Bold"/>
              </a:rPr>
              <a:t>Project Documentation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81244" y="2832026"/>
            <a:ext cx="11897621" cy="451741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48142" y="4705474"/>
            <a:ext cx="4442492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Customization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15000" y="1714500"/>
            <a:ext cx="10790380" cy="713867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48142" y="4705474"/>
            <a:ext cx="4442492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Deployment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08600" y="2688642"/>
            <a:ext cx="12450253" cy="46650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92768" y="4292848"/>
            <a:ext cx="5115831" cy="164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User Training&amp; UAT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48400" y="2324100"/>
            <a:ext cx="11468151" cy="62421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53880" y="4830165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Go live activities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393</Words>
  <Application>Microsoft Office PowerPoint</Application>
  <PresentationFormat>Custom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Muli Bold Bold</vt:lpstr>
      <vt:lpstr>Muli Regular</vt:lpstr>
      <vt:lpstr>Arial</vt:lpstr>
      <vt:lpstr>Open Sauce</vt:lpstr>
      <vt:lpstr>Times New Roman</vt:lpstr>
      <vt:lpstr>Open Sans</vt:lpstr>
      <vt:lpstr>Open Sans Extra Bold</vt:lpstr>
      <vt:lpstr>Open Sauce Bold</vt:lpstr>
      <vt:lpstr>Calibri</vt:lpstr>
      <vt:lpstr>Roboto 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Status - Lesotho </dc:title>
  <cp:lastModifiedBy>20171</cp:lastModifiedBy>
  <cp:revision>5</cp:revision>
  <dcterms:created xsi:type="dcterms:W3CDTF">2006-08-16T00:00:00Z</dcterms:created>
  <dcterms:modified xsi:type="dcterms:W3CDTF">2021-12-01T09:54:20Z</dcterms:modified>
  <dc:identifier>DAEwhCeYCyw</dc:identifier>
</cp:coreProperties>
</file>