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1" r:id="rId23"/>
    <p:sldId id="280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uce" panose="020B0604020202020204" charset="0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Muli Regular" panose="020B0604020202020204" charset="0"/>
      <p:regular r:id="rId34"/>
    </p:embeddedFont>
    <p:embeddedFont>
      <p:font typeface="Roboto Bold" panose="02000000000000000000" pitchFamily="2" charset="0"/>
      <p:regular r:id="rId35"/>
      <p:bold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Open Sans Extra Bold" panose="020B0604020202020204" charset="0"/>
      <p:regular r:id="rId41"/>
    </p:embeddedFont>
    <p:embeddedFont>
      <p:font typeface="Open Sauce Bold" panose="020B0604020202020204" charset="0"/>
      <p:regular r:id="rId42"/>
    </p:embeddedFont>
    <p:embeddedFont>
      <p:font typeface="Muli Bold Bold" panose="020B0604020202020204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48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8724900"/>
            <a:ext cx="1691640" cy="966470"/>
          </a:xfrm>
          <a:prstGeom prst="rect">
            <a:avLst/>
          </a:prstGeom>
        </p:spPr>
      </p:pic>
      <p:pic>
        <p:nvPicPr>
          <p:cNvPr id="8" name="Picture 7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572500"/>
            <a:ext cx="1524000" cy="1423670"/>
          </a:xfrm>
          <a:prstGeom prst="rect">
            <a:avLst/>
          </a:prstGeom>
        </p:spPr>
      </p:pic>
      <p:pic>
        <p:nvPicPr>
          <p:cNvPr id="9" name="Picture 8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8572500"/>
            <a:ext cx="1524000" cy="13982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0999" y="8464325"/>
            <a:ext cx="188214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0480" y="102344"/>
            <a:ext cx="8644905" cy="83619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258800" y="5957968"/>
            <a:ext cx="1854263" cy="111102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059032" y="723900"/>
            <a:ext cx="6059593" cy="327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58"/>
              </a:lnSpc>
            </a:pPr>
            <a:r>
              <a:rPr lang="en-US" sz="6041" dirty="0">
                <a:solidFill>
                  <a:srgbClr val="292763"/>
                </a:solidFill>
                <a:latin typeface="Open Sans Extra Bold"/>
              </a:rPr>
              <a:t>child helpline </a:t>
            </a:r>
            <a:r>
              <a:rPr lang="en-US" sz="6041" dirty="0" smtClean="0">
                <a:solidFill>
                  <a:srgbClr val="292763"/>
                </a:solidFill>
                <a:latin typeface="Open Sans Extra Bold"/>
              </a:rPr>
              <a:t>system Lesotho </a:t>
            </a:r>
            <a:endParaRPr lang="en-US" sz="6041" dirty="0">
              <a:solidFill>
                <a:srgbClr val="292763"/>
              </a:solidFill>
              <a:latin typeface="Open Sans Extra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87200" y="4965777"/>
            <a:ext cx="4979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Project Closure Report 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32926" y="5461728"/>
            <a:ext cx="3224765" cy="31481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19005" y="596783"/>
            <a:ext cx="9660715" cy="3356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6"/>
              </a:lnSpc>
            </a:pPr>
            <a:r>
              <a:rPr lang="en-US" sz="4754">
                <a:solidFill>
                  <a:srgbClr val="292763"/>
                </a:solidFill>
                <a:latin typeface="Open Sans"/>
              </a:rPr>
              <a:t>The system should be able to receive calls for VAC on the toll free number through an E1 channel.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63889" y="6597790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SIP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5760" y="4181534"/>
            <a:ext cx="3224765" cy="31481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69295" y="7816885"/>
            <a:ext cx="12314696" cy="144141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27967" y="644408"/>
            <a:ext cx="9351754" cy="299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7"/>
              </a:lnSpc>
            </a:pPr>
            <a:r>
              <a:rPr lang="en-US" sz="2826" spc="-14">
                <a:solidFill>
                  <a:srgbClr val="292763"/>
                </a:solidFill>
                <a:latin typeface="Open Sans"/>
              </a:rPr>
              <a:t>The system should be developed based on open-source standards and technologies. The process shall be managed and code shared on a code repository such as GitHub with clear documentation on deployment and integrations.</a:t>
            </a:r>
          </a:p>
          <a:p>
            <a:pPr algn="ctr">
              <a:lnSpc>
                <a:spcPts val="3957"/>
              </a:lnSpc>
            </a:pPr>
            <a:endParaRPr lang="en-US" sz="2826" spc="-14">
              <a:solidFill>
                <a:srgbClr val="292763"/>
              </a:solidFill>
              <a:latin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85838" y="4317781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PHP/ &amp; Native JS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3986" y="5492159"/>
            <a:ext cx="6213116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GitHub </a:t>
            </a:r>
            <a:r>
              <a:rPr lang="en-US" sz="5000" dirty="0">
                <a:solidFill>
                  <a:srgbClr val="292763"/>
                </a:solidFill>
                <a:latin typeface="Roboto Bold"/>
              </a:rPr>
              <a:t>Repository  Provisioned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5760" y="3376369"/>
            <a:ext cx="2989603" cy="2918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11506" y="4835670"/>
            <a:ext cx="7598658" cy="235000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12751" y="1436264"/>
            <a:ext cx="6612129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System is Customizable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5760" y="3376369"/>
            <a:ext cx="2989603" cy="2918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24233" y="3319219"/>
            <a:ext cx="6612129" cy="333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API Documentation has been provided in the technical </a:t>
            </a: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documentation.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95390" y="4273699"/>
            <a:ext cx="2279857" cy="22257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96088" y="4958632"/>
            <a:ext cx="8795698" cy="154077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06792" y="7280888"/>
            <a:ext cx="1543271" cy="157879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12751" y="1848890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Case Management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40998" y="7175591"/>
            <a:ext cx="1543271" cy="15787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312364" y="7100776"/>
            <a:ext cx="1543271" cy="1578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4755" y="3713708"/>
            <a:ext cx="11540490" cy="44461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986051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DashBoard Reports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4755" y="3713708"/>
            <a:ext cx="11540490" cy="44461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986051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DashBoard Reports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06354" y="7308554"/>
            <a:ext cx="11160236" cy="2627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21567" y="2337644"/>
            <a:ext cx="7657732" cy="455070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67910" y="1100742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UAT Training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68404" y="1998520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Backup Concept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83560" y="4517744"/>
            <a:ext cx="8355397" cy="3744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92763"/>
                </a:solidFill>
                <a:latin typeface="Open Sans"/>
              </a:rPr>
              <a:t>Backup Concept </a:t>
            </a:r>
            <a:r>
              <a:rPr lang="en-US" sz="5199" dirty="0" smtClean="0">
                <a:solidFill>
                  <a:srgbClr val="292763"/>
                </a:solidFill>
                <a:latin typeface="Open Sans"/>
              </a:rPr>
              <a:t>Is being worked on and will be Implement During </a:t>
            </a:r>
            <a:r>
              <a:rPr lang="en-US" sz="5199" dirty="0">
                <a:solidFill>
                  <a:srgbClr val="292763"/>
                </a:solidFill>
                <a:latin typeface="Open Sans"/>
              </a:rPr>
              <a:t>the Maintenance Period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9929" y="4555844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Scope Item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68404" y="1998520"/>
            <a:ext cx="6612129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SSL &amp; PUBLIC IP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83560" y="4517744"/>
            <a:ext cx="8355397" cy="3661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292763"/>
                </a:solidFill>
                <a:latin typeface="Open Sans"/>
              </a:rPr>
              <a:t>The server will be hosted at the Ministry, The SSL &amp; Public IP will also be provided by the ministry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38055" b="5995"/>
          <a:stretch>
            <a:fillRect/>
          </a:stretch>
        </p:blipFill>
        <p:spPr>
          <a:xfrm>
            <a:off x="372032" y="1519187"/>
            <a:ext cx="8491556" cy="724862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10859" y="1881820"/>
            <a:ext cx="6639332" cy="6663060"/>
            <a:chOff x="0" y="85725"/>
            <a:chExt cx="8852443" cy="8884080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8852443" cy="3207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9"/>
                </a:lnSpc>
              </a:pPr>
              <a:r>
                <a:rPr lang="en-US" sz="8499">
                  <a:solidFill>
                    <a:srgbClr val="2E266D"/>
                  </a:solidFill>
                  <a:latin typeface="Muli Bold Bold"/>
                </a:rPr>
                <a:t>Today's Agenda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959440"/>
              <a:ext cx="8852443" cy="581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sz="3000">
                  <a:solidFill>
                    <a:srgbClr val="2E266D"/>
                  </a:solidFill>
                  <a:latin typeface="Muli Bold Bold"/>
                </a:rPr>
                <a:t>OVERVIEW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139697"/>
              <a:ext cx="8852443" cy="383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>
                  <a:solidFill>
                    <a:srgbClr val="2E266D"/>
                  </a:solidFill>
                  <a:latin typeface="Muli Regular"/>
                </a:rPr>
                <a:t>Heat-map </a:t>
              </a: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Project Milestones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Scope Statement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Project Challenges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Risks &amp; Recommendations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Retrospective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 marL="330199" lvl="1" indent="-165100">
                <a:lnSpc>
                  <a:spcPts val="2799"/>
                </a:lnSpc>
                <a:buFont typeface="Arial"/>
                <a:buChar char="•"/>
              </a:pPr>
              <a:r>
                <a:rPr lang="en-US" sz="1999" spc="19" dirty="0" smtClean="0">
                  <a:solidFill>
                    <a:srgbClr val="2E266D"/>
                  </a:solidFill>
                  <a:latin typeface="Muli Regular"/>
                </a:rPr>
                <a:t>Transfer of Operations </a:t>
              </a: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  <a:p>
              <a:pPr>
                <a:lnSpc>
                  <a:spcPts val="2800"/>
                </a:lnSpc>
              </a:pPr>
              <a:endParaRPr lang="en-US" sz="1999" spc="19" dirty="0">
                <a:solidFill>
                  <a:srgbClr val="2E266D"/>
                </a:solidFill>
                <a:latin typeface="Muli Regular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29856" y="1277582"/>
            <a:ext cx="480204" cy="29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 Bold"/>
              </a:rPr>
              <a:t>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62000" y="4152900"/>
            <a:ext cx="5115831" cy="78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Challenges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0920" y="2476500"/>
            <a:ext cx="5115831" cy="78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Project Duration 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0" y="5600700"/>
            <a:ext cx="5115831" cy="16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Infrastructure Readiness 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81000" y="4152900"/>
            <a:ext cx="5715000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 dirty="0" smtClean="0">
                <a:solidFill>
                  <a:srgbClr val="292763"/>
                </a:solidFill>
                <a:latin typeface="Roboto Bold"/>
              </a:rPr>
              <a:t>Risks &amp; Recommendations </a:t>
            </a:r>
            <a:endParaRPr lang="en-US" sz="5000" dirty="0">
              <a:solidFill>
                <a:srgbClr val="292763"/>
              </a:solidFill>
              <a:latin typeface="Roboto Bol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2781300"/>
            <a:ext cx="7162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Failure 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hardware fails, the helpline can experience a total loss of Data. Our team together with IT must ensure daily replication &amp; backup of the server. Regularly scheduled drills will be conducted to verify the quality of the data integrity. </a:t>
            </a: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Telephony Failure 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Sometimes due to Internet Issues or Equipment, the calls may malfunction. The center is advised to always have a GSM VoIP PABX ready to connect to the server. This will ensure that the system has adequate up-time. </a:t>
            </a: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Security Breach 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ministry is requested to ensure that the server is protected from possible security breaches by installing a firewall that automatically filters out know hackers. </a:t>
            </a: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privacy violation.</a:t>
            </a:r>
          </a:p>
          <a:p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system tries to restrict data only to creators, however, in cases where our restriction has been bypassed. The SPOC (single point of contact can inform us by raining a ticket. </a:t>
            </a:r>
          </a:p>
        </p:txBody>
      </p:sp>
    </p:spTree>
    <p:extLst>
      <p:ext uri="{BB962C8B-B14F-4D97-AF65-F5344CB8AC3E}">
        <p14:creationId xmlns:p14="http://schemas.microsoft.com/office/powerpoint/2010/main" val="64826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40992" y="1489525"/>
            <a:ext cx="11737319" cy="70302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9929" y="4143218"/>
            <a:ext cx="5115831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Transfer Operations</a:t>
            </a:r>
          </a:p>
        </p:txBody>
      </p:sp>
    </p:spTree>
    <p:extLst>
      <p:ext uri="{BB962C8B-B14F-4D97-AF65-F5344CB8AC3E}">
        <p14:creationId xmlns:p14="http://schemas.microsoft.com/office/powerpoint/2010/main" val="6936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3099" y="1345308"/>
            <a:ext cx="7696201" cy="7688308"/>
            <a:chOff x="0" y="0"/>
            <a:chExt cx="10261601" cy="10251077"/>
          </a:xfrm>
        </p:grpSpPr>
        <p:sp>
          <p:nvSpPr>
            <p:cNvPr id="3" name="TextBox 3"/>
            <p:cNvSpPr txBox="1"/>
            <p:nvPr/>
          </p:nvSpPr>
          <p:spPr>
            <a:xfrm>
              <a:off x="0" y="4309013"/>
              <a:ext cx="10261601" cy="633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292763"/>
                  </a:solidFill>
                  <a:latin typeface="Open Sauce"/>
                </a:rPr>
                <a:t>+254 720 055 067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55170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Phone Number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261601" cy="1431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292763"/>
                  </a:solidFill>
                  <a:latin typeface="Open Sauce Bold"/>
                </a:rPr>
                <a:t>Contact 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14175"/>
              <a:ext cx="10261601" cy="1493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92763"/>
                  </a:solidFill>
                  <a:latin typeface="Open Sauce"/>
                </a:rPr>
                <a:t>Reach out to us for</a:t>
              </a:r>
            </a:p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292763"/>
                  </a:solidFill>
                  <a:latin typeface="Open Sauce"/>
                </a:rPr>
                <a:t>inquiries or comments.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646519"/>
              <a:ext cx="10261601" cy="628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292763"/>
                  </a:solidFill>
                  <a:latin typeface="Open Sauce"/>
                </a:rPr>
                <a:t>info@bitz-itc.com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387596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Email Address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9486"/>
              <a:ext cx="10261601" cy="633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800">
                  <a:solidFill>
                    <a:srgbClr val="191919"/>
                  </a:solidFill>
                  <a:latin typeface="Open Sauce"/>
                </a:rPr>
                <a:t>www.bitz-itc.com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35644"/>
              <a:ext cx="10261601" cy="715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40"/>
                </a:lnSpc>
              </a:pPr>
              <a:r>
                <a:rPr lang="en-US" sz="3200">
                  <a:solidFill>
                    <a:srgbClr val="292763"/>
                  </a:solidFill>
                  <a:latin typeface="Open Sauce Bold"/>
                </a:rPr>
                <a:t>Website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348166"/>
            <a:ext cx="7119121" cy="7910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10298" y="586400"/>
            <a:ext cx="11396727" cy="8420447"/>
            <a:chOff x="0" y="0"/>
            <a:chExt cx="15195636" cy="11227263"/>
          </a:xfrm>
        </p:grpSpPr>
        <p:sp>
          <p:nvSpPr>
            <p:cNvPr id="3" name="TextBox 3"/>
            <p:cNvSpPr txBox="1"/>
            <p:nvPr/>
          </p:nvSpPr>
          <p:spPr>
            <a:xfrm rot="-2700000">
              <a:off x="132228" y="9643821"/>
              <a:ext cx="2256559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Inception Weekt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2700000">
              <a:off x="2018933" y="9860186"/>
              <a:ext cx="2868532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Customization Week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 rot="-2700000">
              <a:off x="4726341" y="9736605"/>
              <a:ext cx="2518993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Deployment Week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2700000">
              <a:off x="6882642" y="9841300"/>
              <a:ext cx="2815115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User Training ( UAT)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 rot="-2700000">
              <a:off x="9627066" y="9702387"/>
              <a:ext cx="2422209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Project Handover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rot="-2700000">
              <a:off x="12043430" y="9699360"/>
              <a:ext cx="24136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Signoff/Handover</a:t>
              </a:r>
            </a:p>
          </p:txBody>
        </p: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741294" y="182910"/>
              <a:ext cx="14454342" cy="8551346"/>
              <a:chOff x="0" y="0"/>
              <a:chExt cx="15410664" cy="911711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-6350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2272929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4552208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0" y="6831488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9110766"/>
                <a:ext cx="15410664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10664" h="12700">
                    <a:moveTo>
                      <a:pt x="0" y="0"/>
                    </a:moveTo>
                    <a:lnTo>
                      <a:pt x="15410664" y="0"/>
                    </a:lnTo>
                    <a:lnTo>
                      <a:pt x="15410664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3B3B3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0" y="-47625"/>
              <a:ext cx="588894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100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047" y="2090212"/>
              <a:ext cx="4178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75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047" y="4228048"/>
              <a:ext cx="4178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50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047" y="6365885"/>
              <a:ext cx="417847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25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42095" y="8503721"/>
              <a:ext cx="246799" cy="413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3B3B3B"/>
                  </a:solidFill>
                  <a:latin typeface="Roboto"/>
                </a:rPr>
                <a:t>0 </a:t>
              </a:r>
            </a:p>
          </p:txBody>
        </p: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741294" y="182910"/>
              <a:ext cx="14454342" cy="8551346"/>
              <a:chOff x="0" y="0"/>
              <a:chExt cx="15410664" cy="911711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284222" y="0"/>
                <a:ext cx="12842220" cy="9117116"/>
              </a:xfrm>
              <a:custGeom>
                <a:avLst/>
                <a:gdLst/>
                <a:ahLst/>
                <a:cxnLst/>
                <a:rect l="l" t="t" r="r" b="b"/>
                <a:pathLst>
                  <a:path w="12842220" h="9117116">
                    <a:moveTo>
                      <a:pt x="0" y="9117116"/>
                    </a:moveTo>
                    <a:lnTo>
                      <a:pt x="0" y="0"/>
                    </a:lnTo>
                    <a:lnTo>
                      <a:pt x="2568444" y="0"/>
                    </a:lnTo>
                    <a:lnTo>
                      <a:pt x="5136888" y="0"/>
                    </a:lnTo>
                    <a:lnTo>
                      <a:pt x="7705332" y="0"/>
                    </a:lnTo>
                    <a:lnTo>
                      <a:pt x="10273776" y="0"/>
                    </a:lnTo>
                    <a:lnTo>
                      <a:pt x="12842220" y="0"/>
                    </a:lnTo>
                    <a:lnTo>
                      <a:pt x="12842220" y="9117116"/>
                    </a:lnTo>
                    <a:close/>
                  </a:path>
                </a:pathLst>
              </a:custGeom>
              <a:solidFill>
                <a:srgbClr val="FF1616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1284222" y="0"/>
                <a:ext cx="12842220" cy="9117116"/>
              </a:xfrm>
              <a:custGeom>
                <a:avLst/>
                <a:gdLst/>
                <a:ahLst/>
                <a:cxnLst/>
                <a:rect l="l" t="t" r="r" b="b"/>
                <a:pathLst>
                  <a:path w="12842220" h="9117116">
                    <a:moveTo>
                      <a:pt x="0" y="9117116"/>
                    </a:moveTo>
                    <a:lnTo>
                      <a:pt x="0" y="0"/>
                    </a:lnTo>
                    <a:lnTo>
                      <a:pt x="2568444" y="0"/>
                    </a:lnTo>
                    <a:lnTo>
                      <a:pt x="5136888" y="0"/>
                    </a:lnTo>
                    <a:lnTo>
                      <a:pt x="7705332" y="0"/>
                    </a:lnTo>
                    <a:lnTo>
                      <a:pt x="10273776" y="0"/>
                    </a:lnTo>
                    <a:lnTo>
                      <a:pt x="12842220" y="0"/>
                    </a:lnTo>
                    <a:lnTo>
                      <a:pt x="12842220" y="9117116"/>
                    </a:lnTo>
                    <a:close/>
                  </a:path>
                </a:pathLst>
              </a:custGeom>
              <a:solidFill>
                <a:srgbClr val="F7AF2E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1284222" y="0"/>
                <a:ext cx="12842220" cy="9117116"/>
              </a:xfrm>
              <a:custGeom>
                <a:avLst/>
                <a:gdLst/>
                <a:ahLst/>
                <a:cxnLst/>
                <a:rect l="l" t="t" r="r" b="b"/>
                <a:pathLst>
                  <a:path w="12842220" h="9117116">
                    <a:moveTo>
                      <a:pt x="0" y="9117116"/>
                    </a:moveTo>
                    <a:lnTo>
                      <a:pt x="0" y="0"/>
                    </a:lnTo>
                    <a:lnTo>
                      <a:pt x="2568444" y="0"/>
                    </a:lnTo>
                    <a:lnTo>
                      <a:pt x="5136888" y="0"/>
                    </a:lnTo>
                    <a:lnTo>
                      <a:pt x="7705332" y="0"/>
                    </a:lnTo>
                    <a:lnTo>
                      <a:pt x="10273776" y="1367567"/>
                    </a:lnTo>
                    <a:lnTo>
                      <a:pt x="12842220" y="1367567"/>
                    </a:lnTo>
                    <a:lnTo>
                      <a:pt x="12842220" y="9117116"/>
                    </a:lnTo>
                    <a:close/>
                  </a:path>
                </a:pathLst>
              </a:custGeom>
              <a:solidFill>
                <a:srgbClr val="008037"/>
              </a:solidFill>
            </p:spPr>
          </p:sp>
        </p:grpSp>
      </p:grpSp>
      <p:sp>
        <p:nvSpPr>
          <p:cNvPr id="24" name="TextBox 24"/>
          <p:cNvSpPr txBox="1"/>
          <p:nvPr/>
        </p:nvSpPr>
        <p:spPr>
          <a:xfrm>
            <a:off x="587011" y="3982558"/>
            <a:ext cx="4208017" cy="16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4999">
                <a:solidFill>
                  <a:srgbClr val="292763"/>
                </a:solidFill>
                <a:latin typeface="Roboto Bold"/>
              </a:rPr>
              <a:t>Project Health Status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98505" y="2688434"/>
            <a:ext cx="11933179" cy="491013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1317" y="4542231"/>
            <a:ext cx="4731802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Project milestone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660" y="1477920"/>
            <a:ext cx="12280881" cy="698202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60082" y="4298950"/>
            <a:ext cx="4731802" cy="163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 dirty="0">
                <a:solidFill>
                  <a:srgbClr val="292763"/>
                </a:solidFill>
                <a:latin typeface="Roboto Bold"/>
              </a:rPr>
              <a:t>Project Documentation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81244" y="2832026"/>
            <a:ext cx="11897621" cy="451741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48142" y="4705474"/>
            <a:ext cx="4442492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Customization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5000" y="1714500"/>
            <a:ext cx="10790380" cy="713867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48142" y="4705474"/>
            <a:ext cx="4442492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Deployment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8600" y="2688642"/>
            <a:ext cx="12450253" cy="46650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92768" y="4292848"/>
            <a:ext cx="5115831" cy="1644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User Training&amp; UAT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48400" y="2324100"/>
            <a:ext cx="11468151" cy="62421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53880" y="4830165"/>
            <a:ext cx="5115831" cy="818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00"/>
              </a:lnSpc>
            </a:pPr>
            <a:r>
              <a:rPr lang="en-US" sz="5000">
                <a:solidFill>
                  <a:srgbClr val="292763"/>
                </a:solidFill>
                <a:latin typeface="Roboto Bold"/>
              </a:rPr>
              <a:t>Go live activities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398</Words>
  <Application>Microsoft Office PowerPoint</Application>
  <PresentationFormat>Custom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Open Sauce</vt:lpstr>
      <vt:lpstr>Times New Roman</vt:lpstr>
      <vt:lpstr>Open Sans</vt:lpstr>
      <vt:lpstr>Muli Regular</vt:lpstr>
      <vt:lpstr>Roboto Bold</vt:lpstr>
      <vt:lpstr>Roboto</vt:lpstr>
      <vt:lpstr>Open Sans Extra Bold</vt:lpstr>
      <vt:lpstr>Open Sauce Bold</vt:lpstr>
      <vt:lpstr>Muli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Status - Lesotho </dc:title>
  <cp:lastModifiedBy>20171</cp:lastModifiedBy>
  <cp:revision>6</cp:revision>
  <dcterms:created xsi:type="dcterms:W3CDTF">2006-08-16T00:00:00Z</dcterms:created>
  <dcterms:modified xsi:type="dcterms:W3CDTF">2021-12-01T13:42:17Z</dcterms:modified>
  <dc:identifier>DAEwhCeYCyw</dc:identifier>
</cp:coreProperties>
</file>