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92" r:id="rId2"/>
    <p:sldId id="721" r:id="rId3"/>
    <p:sldId id="722" r:id="rId4"/>
    <p:sldId id="723" r:id="rId5"/>
    <p:sldId id="724" r:id="rId6"/>
    <p:sldId id="725" r:id="rId7"/>
    <p:sldId id="727" r:id="rId8"/>
    <p:sldId id="729" r:id="rId9"/>
    <p:sldId id="728" r:id="rId10"/>
  </p:sldIdLst>
  <p:sldSz cx="9144000" cy="6858000" type="screen4x3"/>
  <p:notesSz cx="6858000" cy="9144000"/>
  <p:defaultTextStyle>
    <a:defPPr>
      <a:defRPr lang="es-E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accent2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accent2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accent2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accent2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accent2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accent2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accent2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accent2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accent2"/>
        </a:solidFill>
        <a:latin typeface="Arial" charset="0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CFFC5"/>
    <a:srgbClr val="FCFAE4"/>
    <a:srgbClr val="4242D0"/>
    <a:srgbClr val="3333CC"/>
    <a:srgbClr val="2F7AAD"/>
    <a:srgbClr val="2C73A4"/>
    <a:srgbClr val="3283BA"/>
    <a:srgbClr val="388FCA"/>
    <a:srgbClr val="5EA4D4"/>
    <a:srgbClr val="5A7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 autoAdjust="0"/>
    <p:restoredTop sz="95695" autoAdjust="0"/>
  </p:normalViewPr>
  <p:slideViewPr>
    <p:cSldViewPr snapToGrid="0" snapToObjects="1">
      <p:cViewPr varScale="1">
        <p:scale>
          <a:sx n="94" d="100"/>
          <a:sy n="94" d="100"/>
        </p:scale>
        <p:origin x="-11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7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4" d="100"/>
        <a:sy n="214" d="100"/>
      </p:scale>
      <p:origin x="0" y="26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F5074D-0120-46E3-B3E2-496EB152AF53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13A11DA-B427-42EC-BE72-802293D9A63F}">
      <dgm:prSet phldrT="[Texto]" custT="1"/>
      <dgm:spPr/>
      <dgm:t>
        <a:bodyPr/>
        <a:lstStyle/>
        <a:p>
          <a:r>
            <a:rPr lang="es-ES" sz="2000" dirty="0" err="1" smtClean="0"/>
            <a:t>Ontological</a:t>
          </a:r>
          <a:r>
            <a:rPr lang="es-ES" sz="2000" dirty="0" smtClean="0"/>
            <a:t> </a:t>
          </a:r>
          <a:r>
            <a:rPr lang="es-ES" sz="2000" dirty="0" err="1" smtClean="0"/>
            <a:t>Engineering</a:t>
          </a:r>
          <a:endParaRPr lang="es-ES" sz="2000" dirty="0" smtClean="0"/>
        </a:p>
        <a:p>
          <a:endParaRPr lang="es-ES" sz="2000" dirty="0" smtClean="0"/>
        </a:p>
        <a:p>
          <a:endParaRPr lang="es-ES" sz="2000" dirty="0" smtClean="0"/>
        </a:p>
        <a:p>
          <a:endParaRPr lang="es-ES" sz="2000" dirty="0"/>
        </a:p>
      </dgm:t>
    </dgm:pt>
    <dgm:pt modelId="{98C57CE2-1F16-477D-B5DD-AF87FA989F82}" type="parTrans" cxnId="{F650C4BC-21DC-47E3-919F-6A3CD19DABF2}">
      <dgm:prSet/>
      <dgm:spPr/>
      <dgm:t>
        <a:bodyPr/>
        <a:lstStyle/>
        <a:p>
          <a:endParaRPr lang="es-ES" sz="1400"/>
        </a:p>
      </dgm:t>
    </dgm:pt>
    <dgm:pt modelId="{456A41A6-D851-47CA-842B-34E41B9657FF}" type="sibTrans" cxnId="{F650C4BC-21DC-47E3-919F-6A3CD19DABF2}">
      <dgm:prSet/>
      <dgm:spPr/>
      <dgm:t>
        <a:bodyPr/>
        <a:lstStyle/>
        <a:p>
          <a:endParaRPr lang="es-ES" sz="1400"/>
        </a:p>
      </dgm:t>
    </dgm:pt>
    <dgm:pt modelId="{C2AE3DC3-892D-4408-8229-8E33F1AA5D7B}">
      <dgm:prSet phldrT="[Texto]" custT="1"/>
      <dgm:spPr/>
      <dgm:t>
        <a:bodyPr/>
        <a:lstStyle/>
        <a:p>
          <a:pPr algn="ctr"/>
          <a:endParaRPr lang="es-ES" sz="2000" dirty="0" smtClean="0"/>
        </a:p>
        <a:p>
          <a:pPr algn="ctr"/>
          <a:endParaRPr lang="es-ES" sz="2000" dirty="0" smtClean="0"/>
        </a:p>
        <a:p>
          <a:pPr algn="ctr"/>
          <a:endParaRPr lang="es-ES" sz="2000" dirty="0" smtClean="0"/>
        </a:p>
        <a:p>
          <a:pPr algn="ctr"/>
          <a:endParaRPr lang="es-ES" sz="2000" dirty="0" smtClean="0"/>
        </a:p>
        <a:p>
          <a:pPr algn="ctr"/>
          <a:endParaRPr lang="es-ES" sz="2000" dirty="0" smtClean="0"/>
        </a:p>
        <a:p>
          <a:pPr algn="l"/>
          <a:r>
            <a:rPr lang="es-ES" sz="2000" dirty="0" err="1" smtClean="0"/>
            <a:t>Ontology-based</a:t>
          </a:r>
          <a:r>
            <a:rPr lang="es-ES" sz="2000" dirty="0" smtClean="0"/>
            <a:t/>
          </a:r>
          <a:br>
            <a:rPr lang="es-ES" sz="2000" dirty="0" smtClean="0"/>
          </a:br>
          <a:r>
            <a:rPr lang="es-ES" sz="2000" dirty="0" smtClean="0"/>
            <a:t>Data </a:t>
          </a:r>
          <a:r>
            <a:rPr lang="es-ES" sz="2000" dirty="0" err="1" smtClean="0"/>
            <a:t>Integration</a:t>
          </a:r>
          <a:endParaRPr lang="es-ES" sz="2000" dirty="0"/>
        </a:p>
      </dgm:t>
    </dgm:pt>
    <dgm:pt modelId="{964B0EF2-3DA5-4FA8-88CB-3C63C044C86D}" type="parTrans" cxnId="{6B7098D8-E81A-4330-A70F-992C5C522A25}">
      <dgm:prSet/>
      <dgm:spPr/>
      <dgm:t>
        <a:bodyPr/>
        <a:lstStyle/>
        <a:p>
          <a:endParaRPr lang="es-ES" sz="1400"/>
        </a:p>
      </dgm:t>
    </dgm:pt>
    <dgm:pt modelId="{4B524097-EC52-4F61-9976-128F3A495EA7}" type="sibTrans" cxnId="{6B7098D8-E81A-4330-A70F-992C5C522A25}">
      <dgm:prSet/>
      <dgm:spPr/>
      <dgm:t>
        <a:bodyPr/>
        <a:lstStyle/>
        <a:p>
          <a:endParaRPr lang="es-ES" sz="1400"/>
        </a:p>
      </dgm:t>
    </dgm:pt>
    <dgm:pt modelId="{F1AFAF5C-4931-46DD-88DC-1D6B882C85EA}">
      <dgm:prSet phldrT="[Texto]" custT="1"/>
      <dgm:spPr/>
      <dgm:t>
        <a:bodyPr/>
        <a:lstStyle/>
        <a:p>
          <a:pPr algn="l"/>
          <a:r>
            <a:rPr lang="es-ES" sz="2000" dirty="0" err="1" smtClean="0"/>
            <a:t>Semantic</a:t>
          </a:r>
          <a:r>
            <a:rPr lang="es-ES" sz="2000" dirty="0" smtClean="0"/>
            <a:t/>
          </a:r>
          <a:br>
            <a:rPr lang="es-ES" sz="2000" dirty="0" smtClean="0"/>
          </a:br>
          <a:r>
            <a:rPr lang="es-ES" sz="2000" dirty="0" smtClean="0"/>
            <a:t>e-</a:t>
          </a:r>
          <a:r>
            <a:rPr lang="es-ES" sz="2000" dirty="0" err="1" smtClean="0"/>
            <a:t>Science</a:t>
          </a:r>
          <a:endParaRPr lang="es-ES" sz="2000" dirty="0"/>
        </a:p>
      </dgm:t>
    </dgm:pt>
    <dgm:pt modelId="{46B7E23E-147F-4C6A-9B7D-2F7495984267}" type="parTrans" cxnId="{A40F4F10-6464-47E0-A4A7-CF064F5B4EE3}">
      <dgm:prSet/>
      <dgm:spPr/>
      <dgm:t>
        <a:bodyPr/>
        <a:lstStyle/>
        <a:p>
          <a:endParaRPr lang="es-ES" sz="1400"/>
        </a:p>
      </dgm:t>
    </dgm:pt>
    <dgm:pt modelId="{4A13E4F9-E9D8-4E56-B25F-63CF4FB5C4E4}" type="sibTrans" cxnId="{A40F4F10-6464-47E0-A4A7-CF064F5B4EE3}">
      <dgm:prSet/>
      <dgm:spPr/>
      <dgm:t>
        <a:bodyPr/>
        <a:lstStyle/>
        <a:p>
          <a:endParaRPr lang="es-ES" sz="1400"/>
        </a:p>
      </dgm:t>
    </dgm:pt>
    <dgm:pt modelId="{95B852A9-BCC6-406A-BF1A-67AF338B39A8}">
      <dgm:prSet phldrT="[Texto]" custT="1"/>
      <dgm:spPr/>
      <dgm:t>
        <a:bodyPr/>
        <a:lstStyle/>
        <a:p>
          <a:r>
            <a:rPr lang="es-ES" sz="2000" dirty="0" smtClean="0"/>
            <a:t>               (Social) </a:t>
          </a:r>
          <a:br>
            <a:rPr lang="es-ES" sz="2000" dirty="0" smtClean="0"/>
          </a:br>
          <a:r>
            <a:rPr lang="es-ES" sz="2000" dirty="0" smtClean="0"/>
            <a:t>               Semantic </a:t>
          </a:r>
          <a:br>
            <a:rPr lang="es-ES" sz="2000" dirty="0" smtClean="0"/>
          </a:br>
          <a:r>
            <a:rPr lang="es-ES" sz="2000" dirty="0" smtClean="0"/>
            <a:t>               Web and </a:t>
          </a:r>
          <a:br>
            <a:rPr lang="es-ES" sz="2000" dirty="0" smtClean="0"/>
          </a:br>
          <a:r>
            <a:rPr lang="es-ES" sz="2000" dirty="0" smtClean="0"/>
            <a:t>                </a:t>
          </a:r>
          <a:r>
            <a:rPr lang="es-ES" sz="2000" dirty="0" err="1" smtClean="0"/>
            <a:t>Linked</a:t>
          </a:r>
          <a:r>
            <a:rPr lang="es-ES" sz="2000" dirty="0" smtClean="0"/>
            <a:t> Data</a:t>
          </a:r>
          <a:endParaRPr lang="es-ES" sz="2000" dirty="0"/>
        </a:p>
      </dgm:t>
    </dgm:pt>
    <dgm:pt modelId="{E6FFD58F-7657-4CC4-97A3-1AF97C67171D}" type="parTrans" cxnId="{E8395E3D-9AF4-4E6E-AB0B-BBE035EEF0CA}">
      <dgm:prSet/>
      <dgm:spPr/>
      <dgm:t>
        <a:bodyPr/>
        <a:lstStyle/>
        <a:p>
          <a:endParaRPr lang="es-ES" sz="1400"/>
        </a:p>
      </dgm:t>
    </dgm:pt>
    <dgm:pt modelId="{3B2A86E3-0E0B-4D2D-B94B-159E690FD451}" type="sibTrans" cxnId="{E8395E3D-9AF4-4E6E-AB0B-BBE035EEF0CA}">
      <dgm:prSet/>
      <dgm:spPr/>
      <dgm:t>
        <a:bodyPr/>
        <a:lstStyle/>
        <a:p>
          <a:endParaRPr lang="es-ES" sz="1400"/>
        </a:p>
      </dgm:t>
    </dgm:pt>
    <dgm:pt modelId="{0EA75CB6-2EDD-4D7B-8A0D-593BE82D3306}">
      <dgm:prSet phldrT="[Texto]" custT="1"/>
      <dgm:spPr/>
      <dgm:t>
        <a:bodyPr/>
        <a:lstStyle/>
        <a:p>
          <a:pPr algn="l"/>
          <a:r>
            <a:rPr lang="es-ES" sz="2000" dirty="0" smtClean="0"/>
            <a:t>   Natural </a:t>
          </a:r>
          <a:br>
            <a:rPr lang="es-ES" sz="2000" dirty="0" smtClean="0"/>
          </a:br>
          <a:r>
            <a:rPr lang="es-ES" sz="2000" dirty="0" smtClean="0"/>
            <a:t> </a:t>
          </a:r>
          <a:r>
            <a:rPr lang="es-ES" sz="2000" dirty="0" err="1" smtClean="0"/>
            <a:t>Language</a:t>
          </a:r>
          <a:r>
            <a:rPr lang="es-ES" sz="2000" dirty="0" smtClean="0"/>
            <a:t> </a:t>
          </a:r>
          <a:br>
            <a:rPr lang="es-ES" sz="2000" dirty="0" smtClean="0"/>
          </a:br>
          <a:r>
            <a:rPr lang="es-ES" sz="2000" dirty="0" err="1" smtClean="0"/>
            <a:t>Processing</a:t>
          </a:r>
          <a:endParaRPr lang="es-ES" sz="2000" dirty="0"/>
        </a:p>
      </dgm:t>
    </dgm:pt>
    <dgm:pt modelId="{11813D31-0DFA-474E-BC0F-08A1C48D0939}" type="parTrans" cxnId="{D79524A7-F30E-4731-A3BD-7DAFBBE95315}">
      <dgm:prSet/>
      <dgm:spPr/>
      <dgm:t>
        <a:bodyPr/>
        <a:lstStyle/>
        <a:p>
          <a:endParaRPr lang="es-ES" sz="1400"/>
        </a:p>
      </dgm:t>
    </dgm:pt>
    <dgm:pt modelId="{356616E4-1E8C-4B18-83F5-4424E5B123F5}" type="sibTrans" cxnId="{D79524A7-F30E-4731-A3BD-7DAFBBE95315}">
      <dgm:prSet/>
      <dgm:spPr/>
      <dgm:t>
        <a:bodyPr/>
        <a:lstStyle/>
        <a:p>
          <a:endParaRPr lang="es-ES" sz="1400"/>
        </a:p>
      </dgm:t>
    </dgm:pt>
    <dgm:pt modelId="{C986845E-821D-420B-9488-C371B05DE2BB}" type="pres">
      <dgm:prSet presAssocID="{BAF5074D-0120-46E3-B3E2-496EB152AF53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1C97368-DF59-43E9-BE8B-7D446F82B079}" type="pres">
      <dgm:prSet presAssocID="{BAF5074D-0120-46E3-B3E2-496EB152AF53}" presName="matrix" presStyleCnt="0"/>
      <dgm:spPr/>
    </dgm:pt>
    <dgm:pt modelId="{8A08D0B9-BA23-4667-A064-F0D6DBA0E545}" type="pres">
      <dgm:prSet presAssocID="{BAF5074D-0120-46E3-B3E2-496EB152AF53}" presName="tile1" presStyleLbl="node1" presStyleIdx="0" presStyleCnt="4"/>
      <dgm:spPr/>
      <dgm:t>
        <a:bodyPr/>
        <a:lstStyle/>
        <a:p>
          <a:endParaRPr lang="es-ES"/>
        </a:p>
      </dgm:t>
    </dgm:pt>
    <dgm:pt modelId="{500D0FFE-B824-4054-8D8F-5386C7AA17E9}" type="pres">
      <dgm:prSet presAssocID="{BAF5074D-0120-46E3-B3E2-496EB152AF53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9396252-9928-485D-8E1A-1C3B0EB0FD17}" type="pres">
      <dgm:prSet presAssocID="{BAF5074D-0120-46E3-B3E2-496EB152AF53}" presName="tile2" presStyleLbl="node1" presStyleIdx="1" presStyleCnt="4"/>
      <dgm:spPr/>
      <dgm:t>
        <a:bodyPr/>
        <a:lstStyle/>
        <a:p>
          <a:endParaRPr lang="es-ES"/>
        </a:p>
      </dgm:t>
    </dgm:pt>
    <dgm:pt modelId="{AE010F86-5F5F-4DFF-B693-97A68C1BD900}" type="pres">
      <dgm:prSet presAssocID="{BAF5074D-0120-46E3-B3E2-496EB152AF53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E3789F6-742D-4C04-BB28-3A902AC39B3A}" type="pres">
      <dgm:prSet presAssocID="{BAF5074D-0120-46E3-B3E2-496EB152AF53}" presName="tile3" presStyleLbl="node1" presStyleIdx="2" presStyleCnt="4"/>
      <dgm:spPr/>
      <dgm:t>
        <a:bodyPr/>
        <a:lstStyle/>
        <a:p>
          <a:endParaRPr lang="es-ES"/>
        </a:p>
      </dgm:t>
    </dgm:pt>
    <dgm:pt modelId="{F5D1A7C6-3BDB-4F7F-9805-D1A6479B7837}" type="pres">
      <dgm:prSet presAssocID="{BAF5074D-0120-46E3-B3E2-496EB152AF53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7BA2FB1-6A6B-402B-94A7-361D85F549BB}" type="pres">
      <dgm:prSet presAssocID="{BAF5074D-0120-46E3-B3E2-496EB152AF53}" presName="tile4" presStyleLbl="node1" presStyleIdx="3" presStyleCnt="4"/>
      <dgm:spPr/>
      <dgm:t>
        <a:bodyPr/>
        <a:lstStyle/>
        <a:p>
          <a:endParaRPr lang="es-ES"/>
        </a:p>
      </dgm:t>
    </dgm:pt>
    <dgm:pt modelId="{FC019350-A819-4B53-B593-07065391D172}" type="pres">
      <dgm:prSet presAssocID="{BAF5074D-0120-46E3-B3E2-496EB152AF53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20D98CE-5024-4011-A166-B98BFE765C61}" type="pres">
      <dgm:prSet presAssocID="{BAF5074D-0120-46E3-B3E2-496EB152AF53}" presName="centerTile" presStyleLbl="fgShp" presStyleIdx="0" presStyleCnt="1" custScaleX="139601" custScaleY="128389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</dgm:ptLst>
  <dgm:cxnLst>
    <dgm:cxn modelId="{A40F4F10-6464-47E0-A4A7-CF064F5B4EE3}" srcId="{213A11DA-B427-42EC-BE72-802293D9A63F}" destId="{F1AFAF5C-4931-46DD-88DC-1D6B882C85EA}" srcOrd="1" destOrd="0" parTransId="{46B7E23E-147F-4C6A-9B7D-2F7495984267}" sibTransId="{4A13E4F9-E9D8-4E56-B25F-63CF4FB5C4E4}"/>
    <dgm:cxn modelId="{EC884149-51F3-5A4F-BD1E-33ECCCCA9603}" type="presOf" srcId="{0EA75CB6-2EDD-4D7B-8A0D-593BE82D3306}" destId="{47BA2FB1-6A6B-402B-94A7-361D85F549BB}" srcOrd="0" destOrd="0" presId="urn:microsoft.com/office/officeart/2005/8/layout/matrix1"/>
    <dgm:cxn modelId="{097B6DEA-E31F-E446-B568-C47E16903802}" type="presOf" srcId="{BAF5074D-0120-46E3-B3E2-496EB152AF53}" destId="{C986845E-821D-420B-9488-C371B05DE2BB}" srcOrd="0" destOrd="0" presId="urn:microsoft.com/office/officeart/2005/8/layout/matrix1"/>
    <dgm:cxn modelId="{BAF326BD-D02F-0B46-80DB-B7C751138E36}" type="presOf" srcId="{95B852A9-BCC6-406A-BF1A-67AF338B39A8}" destId="{F5D1A7C6-3BDB-4F7F-9805-D1A6479B7837}" srcOrd="1" destOrd="0" presId="urn:microsoft.com/office/officeart/2005/8/layout/matrix1"/>
    <dgm:cxn modelId="{ABAC7BE0-1C37-0A41-B14C-26A215EDD2D2}" type="presOf" srcId="{C2AE3DC3-892D-4408-8229-8E33F1AA5D7B}" destId="{500D0FFE-B824-4054-8D8F-5386C7AA17E9}" srcOrd="1" destOrd="0" presId="urn:microsoft.com/office/officeart/2005/8/layout/matrix1"/>
    <dgm:cxn modelId="{6FB5AD26-D659-0641-B67E-78820472A301}" type="presOf" srcId="{213A11DA-B427-42EC-BE72-802293D9A63F}" destId="{320D98CE-5024-4011-A166-B98BFE765C61}" srcOrd="0" destOrd="0" presId="urn:microsoft.com/office/officeart/2005/8/layout/matrix1"/>
    <dgm:cxn modelId="{E8395E3D-9AF4-4E6E-AB0B-BBE035EEF0CA}" srcId="{213A11DA-B427-42EC-BE72-802293D9A63F}" destId="{95B852A9-BCC6-406A-BF1A-67AF338B39A8}" srcOrd="2" destOrd="0" parTransId="{E6FFD58F-7657-4CC4-97A3-1AF97C67171D}" sibTransId="{3B2A86E3-0E0B-4D2D-B94B-159E690FD451}"/>
    <dgm:cxn modelId="{D79524A7-F30E-4731-A3BD-7DAFBBE95315}" srcId="{213A11DA-B427-42EC-BE72-802293D9A63F}" destId="{0EA75CB6-2EDD-4D7B-8A0D-593BE82D3306}" srcOrd="3" destOrd="0" parTransId="{11813D31-0DFA-474E-BC0F-08A1C48D0939}" sibTransId="{356616E4-1E8C-4B18-83F5-4424E5B123F5}"/>
    <dgm:cxn modelId="{98DFE0C0-2BFB-6145-8C29-B722CD314500}" type="presOf" srcId="{0EA75CB6-2EDD-4D7B-8A0D-593BE82D3306}" destId="{FC019350-A819-4B53-B593-07065391D172}" srcOrd="1" destOrd="0" presId="urn:microsoft.com/office/officeart/2005/8/layout/matrix1"/>
    <dgm:cxn modelId="{6B7098D8-E81A-4330-A70F-992C5C522A25}" srcId="{213A11DA-B427-42EC-BE72-802293D9A63F}" destId="{C2AE3DC3-892D-4408-8229-8E33F1AA5D7B}" srcOrd="0" destOrd="0" parTransId="{964B0EF2-3DA5-4FA8-88CB-3C63C044C86D}" sibTransId="{4B524097-EC52-4F61-9976-128F3A495EA7}"/>
    <dgm:cxn modelId="{1FF0D23A-50C7-3248-BF91-0BE6DAE92C76}" type="presOf" srcId="{95B852A9-BCC6-406A-BF1A-67AF338B39A8}" destId="{FE3789F6-742D-4C04-BB28-3A902AC39B3A}" srcOrd="0" destOrd="0" presId="urn:microsoft.com/office/officeart/2005/8/layout/matrix1"/>
    <dgm:cxn modelId="{F1D2C7F2-15EB-5E4B-B141-5DFCE4FCE178}" type="presOf" srcId="{C2AE3DC3-892D-4408-8229-8E33F1AA5D7B}" destId="{8A08D0B9-BA23-4667-A064-F0D6DBA0E545}" srcOrd="0" destOrd="0" presId="urn:microsoft.com/office/officeart/2005/8/layout/matrix1"/>
    <dgm:cxn modelId="{F650C4BC-21DC-47E3-919F-6A3CD19DABF2}" srcId="{BAF5074D-0120-46E3-B3E2-496EB152AF53}" destId="{213A11DA-B427-42EC-BE72-802293D9A63F}" srcOrd="0" destOrd="0" parTransId="{98C57CE2-1F16-477D-B5DD-AF87FA989F82}" sibTransId="{456A41A6-D851-47CA-842B-34E41B9657FF}"/>
    <dgm:cxn modelId="{E564889F-9F70-BD40-AB45-64A270B7B8C1}" type="presOf" srcId="{F1AFAF5C-4931-46DD-88DC-1D6B882C85EA}" destId="{AE010F86-5F5F-4DFF-B693-97A68C1BD900}" srcOrd="1" destOrd="0" presId="urn:microsoft.com/office/officeart/2005/8/layout/matrix1"/>
    <dgm:cxn modelId="{4E6DD75D-04AF-F143-B0CE-44BA3919AD82}" type="presOf" srcId="{F1AFAF5C-4931-46DD-88DC-1D6B882C85EA}" destId="{29396252-9928-485D-8E1A-1C3B0EB0FD17}" srcOrd="0" destOrd="0" presId="urn:microsoft.com/office/officeart/2005/8/layout/matrix1"/>
    <dgm:cxn modelId="{DE03150F-EF62-444D-8D27-801BC8A51EDB}" type="presParOf" srcId="{C986845E-821D-420B-9488-C371B05DE2BB}" destId="{D1C97368-DF59-43E9-BE8B-7D446F82B079}" srcOrd="0" destOrd="0" presId="urn:microsoft.com/office/officeart/2005/8/layout/matrix1"/>
    <dgm:cxn modelId="{15CB64D7-9B7B-4346-9D0E-79B2F7E5C2FA}" type="presParOf" srcId="{D1C97368-DF59-43E9-BE8B-7D446F82B079}" destId="{8A08D0B9-BA23-4667-A064-F0D6DBA0E545}" srcOrd="0" destOrd="0" presId="urn:microsoft.com/office/officeart/2005/8/layout/matrix1"/>
    <dgm:cxn modelId="{D0FFBB94-32FB-F147-8AB0-E95A70E6DC64}" type="presParOf" srcId="{D1C97368-DF59-43E9-BE8B-7D446F82B079}" destId="{500D0FFE-B824-4054-8D8F-5386C7AA17E9}" srcOrd="1" destOrd="0" presId="urn:microsoft.com/office/officeart/2005/8/layout/matrix1"/>
    <dgm:cxn modelId="{2554A04E-55B7-154B-9F16-B13C2099D204}" type="presParOf" srcId="{D1C97368-DF59-43E9-BE8B-7D446F82B079}" destId="{29396252-9928-485D-8E1A-1C3B0EB0FD17}" srcOrd="2" destOrd="0" presId="urn:microsoft.com/office/officeart/2005/8/layout/matrix1"/>
    <dgm:cxn modelId="{25644DB9-793B-5747-8D7E-8D8F3F57E95B}" type="presParOf" srcId="{D1C97368-DF59-43E9-BE8B-7D446F82B079}" destId="{AE010F86-5F5F-4DFF-B693-97A68C1BD900}" srcOrd="3" destOrd="0" presId="urn:microsoft.com/office/officeart/2005/8/layout/matrix1"/>
    <dgm:cxn modelId="{ED900A0A-22C5-F144-8AB9-6A14AE73975F}" type="presParOf" srcId="{D1C97368-DF59-43E9-BE8B-7D446F82B079}" destId="{FE3789F6-742D-4C04-BB28-3A902AC39B3A}" srcOrd="4" destOrd="0" presId="urn:microsoft.com/office/officeart/2005/8/layout/matrix1"/>
    <dgm:cxn modelId="{3E3D9108-24A3-3544-B24E-833DFC34DF8C}" type="presParOf" srcId="{D1C97368-DF59-43E9-BE8B-7D446F82B079}" destId="{F5D1A7C6-3BDB-4F7F-9805-D1A6479B7837}" srcOrd="5" destOrd="0" presId="urn:microsoft.com/office/officeart/2005/8/layout/matrix1"/>
    <dgm:cxn modelId="{61881D11-89E5-9047-A9BF-BFC32F978740}" type="presParOf" srcId="{D1C97368-DF59-43E9-BE8B-7D446F82B079}" destId="{47BA2FB1-6A6B-402B-94A7-361D85F549BB}" srcOrd="6" destOrd="0" presId="urn:microsoft.com/office/officeart/2005/8/layout/matrix1"/>
    <dgm:cxn modelId="{3E8E75A6-80D6-EB47-B8DA-0010CCCA5C4E}" type="presParOf" srcId="{D1C97368-DF59-43E9-BE8B-7D446F82B079}" destId="{FC019350-A819-4B53-B593-07065391D172}" srcOrd="7" destOrd="0" presId="urn:microsoft.com/office/officeart/2005/8/layout/matrix1"/>
    <dgm:cxn modelId="{DA64C7E0-097F-AA43-905E-C81B86D63766}" type="presParOf" srcId="{C986845E-821D-420B-9488-C371B05DE2BB}" destId="{320D98CE-5024-4011-A166-B98BFE765C61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8D0B9-BA23-4667-A064-F0D6DBA0E545}">
      <dsp:nvSpPr>
        <dsp:cNvPr id="0" name=""/>
        <dsp:cNvSpPr/>
      </dsp:nvSpPr>
      <dsp:spPr>
        <a:xfrm rot="16200000">
          <a:off x="815572" y="-815572"/>
          <a:ext cx="2826555" cy="44577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Ontology-based</a:t>
          </a:r>
          <a:r>
            <a:rPr lang="es-ES" sz="2000" kern="1200" dirty="0" smtClean="0"/>
            <a:t/>
          </a:r>
          <a:br>
            <a:rPr lang="es-ES" sz="2000" kern="1200" dirty="0" smtClean="0"/>
          </a:br>
          <a:r>
            <a:rPr lang="es-ES" sz="2000" kern="1200" dirty="0" smtClean="0"/>
            <a:t>Data </a:t>
          </a:r>
          <a:r>
            <a:rPr lang="es-ES" sz="2000" kern="1200" dirty="0" err="1" smtClean="0"/>
            <a:t>Integration</a:t>
          </a:r>
          <a:endParaRPr lang="es-ES" sz="2000" kern="1200" dirty="0"/>
        </a:p>
      </dsp:txBody>
      <dsp:txXfrm rot="5400000">
        <a:off x="-1" y="1"/>
        <a:ext cx="4457700" cy="2119916"/>
      </dsp:txXfrm>
    </dsp:sp>
    <dsp:sp modelId="{29396252-9928-485D-8E1A-1C3B0EB0FD17}">
      <dsp:nvSpPr>
        <dsp:cNvPr id="0" name=""/>
        <dsp:cNvSpPr/>
      </dsp:nvSpPr>
      <dsp:spPr>
        <a:xfrm>
          <a:off x="4457700" y="0"/>
          <a:ext cx="4457700" cy="2826555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Semantic</a:t>
          </a:r>
          <a:r>
            <a:rPr lang="es-ES" sz="2000" kern="1200" dirty="0" smtClean="0"/>
            <a:t/>
          </a:r>
          <a:br>
            <a:rPr lang="es-ES" sz="2000" kern="1200" dirty="0" smtClean="0"/>
          </a:br>
          <a:r>
            <a:rPr lang="es-ES" sz="2000" kern="1200" dirty="0" smtClean="0"/>
            <a:t>e-</a:t>
          </a:r>
          <a:r>
            <a:rPr lang="es-ES" sz="2000" kern="1200" dirty="0" err="1" smtClean="0"/>
            <a:t>Science</a:t>
          </a:r>
          <a:endParaRPr lang="es-ES" sz="2000" kern="1200" dirty="0"/>
        </a:p>
      </dsp:txBody>
      <dsp:txXfrm>
        <a:off x="4457700" y="0"/>
        <a:ext cx="4457700" cy="2119916"/>
      </dsp:txXfrm>
    </dsp:sp>
    <dsp:sp modelId="{FE3789F6-742D-4C04-BB28-3A902AC39B3A}">
      <dsp:nvSpPr>
        <dsp:cNvPr id="0" name=""/>
        <dsp:cNvSpPr/>
      </dsp:nvSpPr>
      <dsp:spPr>
        <a:xfrm rot="10800000">
          <a:off x="0" y="2826555"/>
          <a:ext cx="4457700" cy="2826555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               (Social) </a:t>
          </a:r>
          <a:br>
            <a:rPr lang="es-ES" sz="2000" kern="1200" dirty="0" smtClean="0"/>
          </a:br>
          <a:r>
            <a:rPr lang="es-ES" sz="2000" kern="1200" dirty="0" smtClean="0"/>
            <a:t>               Semantic </a:t>
          </a:r>
          <a:br>
            <a:rPr lang="es-ES" sz="2000" kern="1200" dirty="0" smtClean="0"/>
          </a:br>
          <a:r>
            <a:rPr lang="es-ES" sz="2000" kern="1200" dirty="0" smtClean="0"/>
            <a:t>               Web and </a:t>
          </a:r>
          <a:br>
            <a:rPr lang="es-ES" sz="2000" kern="1200" dirty="0" smtClean="0"/>
          </a:br>
          <a:r>
            <a:rPr lang="es-ES" sz="2000" kern="1200" dirty="0" smtClean="0"/>
            <a:t>                </a:t>
          </a:r>
          <a:r>
            <a:rPr lang="es-ES" sz="2000" kern="1200" dirty="0" err="1" smtClean="0"/>
            <a:t>Linked</a:t>
          </a:r>
          <a:r>
            <a:rPr lang="es-ES" sz="2000" kern="1200" dirty="0" smtClean="0"/>
            <a:t> Data</a:t>
          </a:r>
          <a:endParaRPr lang="es-ES" sz="2000" kern="1200" dirty="0"/>
        </a:p>
      </dsp:txBody>
      <dsp:txXfrm rot="10800000">
        <a:off x="0" y="3533193"/>
        <a:ext cx="4457700" cy="2119916"/>
      </dsp:txXfrm>
    </dsp:sp>
    <dsp:sp modelId="{47BA2FB1-6A6B-402B-94A7-361D85F549BB}">
      <dsp:nvSpPr>
        <dsp:cNvPr id="0" name=""/>
        <dsp:cNvSpPr/>
      </dsp:nvSpPr>
      <dsp:spPr>
        <a:xfrm rot="5400000">
          <a:off x="5273272" y="2010982"/>
          <a:ext cx="2826555" cy="44577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   Natural </a:t>
          </a:r>
          <a:br>
            <a:rPr lang="es-ES" sz="2000" kern="1200" dirty="0" smtClean="0"/>
          </a:br>
          <a:r>
            <a:rPr lang="es-ES" sz="2000" kern="1200" dirty="0" smtClean="0"/>
            <a:t> </a:t>
          </a:r>
          <a:r>
            <a:rPr lang="es-ES" sz="2000" kern="1200" dirty="0" err="1" smtClean="0"/>
            <a:t>Language</a:t>
          </a:r>
          <a:r>
            <a:rPr lang="es-ES" sz="2000" kern="1200" dirty="0" smtClean="0"/>
            <a:t> </a:t>
          </a:r>
          <a:br>
            <a:rPr lang="es-ES" sz="2000" kern="1200" dirty="0" smtClean="0"/>
          </a:br>
          <a:r>
            <a:rPr lang="es-ES" sz="2000" kern="1200" dirty="0" err="1" smtClean="0"/>
            <a:t>Processing</a:t>
          </a:r>
          <a:endParaRPr lang="es-ES" sz="2000" kern="1200" dirty="0"/>
        </a:p>
      </dsp:txBody>
      <dsp:txXfrm rot="-5400000">
        <a:off x="4457699" y="3533193"/>
        <a:ext cx="4457700" cy="2119916"/>
      </dsp:txXfrm>
    </dsp:sp>
    <dsp:sp modelId="{320D98CE-5024-4011-A166-B98BFE765C61}">
      <dsp:nvSpPr>
        <dsp:cNvPr id="0" name=""/>
        <dsp:cNvSpPr/>
      </dsp:nvSpPr>
      <dsp:spPr>
        <a:xfrm>
          <a:off x="2590801" y="1919308"/>
          <a:ext cx="3733796" cy="1814492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Ontological</a:t>
          </a:r>
          <a:r>
            <a:rPr lang="es-ES" sz="2000" kern="1200" dirty="0" smtClean="0"/>
            <a:t> </a:t>
          </a:r>
          <a:r>
            <a:rPr lang="es-ES" sz="2000" kern="1200" dirty="0" err="1" smtClean="0"/>
            <a:t>Engineering</a:t>
          </a:r>
          <a:endParaRPr lang="es-E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/>
        </a:p>
      </dsp:txBody>
      <dsp:txXfrm>
        <a:off x="2679377" y="2007884"/>
        <a:ext cx="3556644" cy="1637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s-E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s-E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s-E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C674F317-37FA-2A41-984C-DF0BF4DA617A}" type="slidenum">
              <a:rPr lang="es-ES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567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s-E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s-E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s-E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22334032-5E94-3F41-9330-ACB6458982F2}" type="slidenum">
              <a:rPr lang="es-ES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6533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34032-5E94-3F41-9330-ACB6458982F2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659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http://www.dataimc.com/image/integration1.jpg</a:t>
            </a:r>
          </a:p>
          <a:p>
            <a:r>
              <a:rPr lang="es-ES" dirty="0" smtClean="0"/>
              <a:t>http://www.getsticki.com/corporate/Portals/1/images/CustomerAndLaptops.jpg</a:t>
            </a:r>
          </a:p>
          <a:p>
            <a:endParaRPr lang="es-ES" dirty="0" smtClean="0"/>
          </a:p>
          <a:p>
            <a:r>
              <a:rPr lang="es-ES" dirty="0" smtClean="0"/>
              <a:t>http://rhizomik.net/~roberto/thesis/figures/MethontologyLifeCycle.png</a:t>
            </a:r>
          </a:p>
          <a:p>
            <a:endParaRPr lang="es-ES" dirty="0" smtClean="0"/>
          </a:p>
          <a:p>
            <a:r>
              <a:rPr lang="es-ES" dirty="0" smtClean="0"/>
              <a:t>http://webilus.com/wp-content/uploads/2007/11/folksonomy.thumbnail.jpg</a:t>
            </a:r>
          </a:p>
          <a:p>
            <a:r>
              <a:rPr lang="es-ES" smtClean="0"/>
              <a:t>http://ocw.mit.edu/NR/rdonlyres/Global/F/F524CEB7-B7A5-406A-8281-76C5DAAE3AAC/0/chp_brain_language_3.jpg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C013-D3DE-4DD1-8C6E-901691A815F9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 descr="C:\Documents and Settings\Katy Esteban Glez\Mis documentos\Trabajo\Grupo\Diapositivas\Imgs\Circulos_azul&amp;roj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786063" cy="6858000"/>
          </a:xfrm>
          <a:prstGeom prst="rect">
            <a:avLst/>
          </a:prstGeom>
          <a:noFill/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984585" y="1143000"/>
            <a:ext cx="5943600" cy="2133600"/>
          </a:xfrm>
        </p:spPr>
        <p:txBody>
          <a:bodyPr/>
          <a:lstStyle>
            <a:lvl1pPr algn="ctr">
              <a:defRPr sz="5400">
                <a:solidFill>
                  <a:srgbClr val="333333"/>
                </a:solidFill>
              </a:defRPr>
            </a:lvl1pPr>
          </a:lstStyle>
          <a:p>
            <a:r>
              <a:rPr lang="es-ES"/>
              <a:t>Title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984585" y="3657600"/>
            <a:ext cx="5943600" cy="1752600"/>
          </a:xfrm>
        </p:spPr>
        <p:txBody>
          <a:bodyPr/>
          <a:lstStyle>
            <a:lvl1pPr marL="0" indent="0" algn="ctr">
              <a:defRPr sz="4400">
                <a:solidFill>
                  <a:srgbClr val="333333"/>
                </a:solidFill>
              </a:defRPr>
            </a:lvl1pPr>
          </a:lstStyle>
          <a:p>
            <a:r>
              <a:rPr lang="es-ES" dirty="0"/>
              <a:t>Subtitle</a:t>
            </a:r>
          </a:p>
        </p:txBody>
      </p:sp>
      <p:pic>
        <p:nvPicPr>
          <p:cNvPr id="80901" name="Picture 5" descr="C:\Documents and Settings\Katy Esteban Glez\Mis documentos\Trabajo\Grupo\Diapositivas\Imgs\logo_grand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8600" y="76200"/>
            <a:ext cx="1176338" cy="827088"/>
          </a:xfrm>
          <a:prstGeom prst="rect">
            <a:avLst/>
          </a:prstGeom>
          <a:noFill/>
        </p:spPr>
      </p:pic>
      <p:pic>
        <p:nvPicPr>
          <p:cNvPr id="10" name="Imagen 9" descr="Logo_UPM_nuevo.jpg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5553" y="30927"/>
            <a:ext cx="1276160" cy="10417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B5216EB-1CF5-E242-865B-031E92D50D85}" type="slidenum">
              <a:rPr lang="es-ES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972300" y="228600"/>
            <a:ext cx="2095500" cy="6096000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134100" cy="6096000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DD8225-4961-9B44-9C6D-1765C25937F1}" type="slidenum">
              <a:rPr lang="es-ES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772400" cy="381000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gráfico 2"/>
          <p:cNvSpPr>
            <a:spLocks noGrp="1"/>
          </p:cNvSpPr>
          <p:nvPr>
            <p:ph type="chart" idx="1"/>
          </p:nvPr>
        </p:nvSpPr>
        <p:spPr>
          <a:xfrm>
            <a:off x="685800" y="1066800"/>
            <a:ext cx="7772400" cy="5257800"/>
          </a:xfrm>
        </p:spPr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8458200" y="6553200"/>
            <a:ext cx="685800" cy="304800"/>
          </a:xfrm>
        </p:spPr>
        <p:txBody>
          <a:bodyPr/>
          <a:lstStyle>
            <a:lvl1pPr>
              <a:defRPr smtClean="0"/>
            </a:lvl1pPr>
          </a:lstStyle>
          <a:p>
            <a:fld id="{FA82A745-ADE3-534C-8005-74398AB06D07}" type="slidenum">
              <a:rPr lang="es-ES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26D06-B466-490D-A6E5-BC09D93A526D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  <p:sp>
        <p:nvSpPr>
          <p:cNvPr id="6" name="Rectangle 103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629400"/>
            <a:ext cx="3657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Group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001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 dirty="0" err="1" smtClean="0"/>
              <a:t>Haga</a:t>
            </a:r>
            <a:r>
              <a:rPr lang="en-GB" noProof="0" dirty="0" smtClean="0"/>
              <a:t> </a:t>
            </a:r>
            <a:r>
              <a:rPr lang="en-GB" noProof="0" dirty="0" err="1" smtClean="0"/>
              <a:t>clic</a:t>
            </a:r>
            <a:r>
              <a:rPr lang="en-GB" noProof="0" dirty="0" smtClean="0"/>
              <a:t> </a:t>
            </a:r>
            <a:r>
              <a:rPr lang="en-GB" noProof="0" dirty="0" err="1" smtClean="0"/>
              <a:t>para</a:t>
            </a:r>
            <a:r>
              <a:rPr lang="en-GB" noProof="0" dirty="0" smtClean="0"/>
              <a:t> </a:t>
            </a:r>
            <a:r>
              <a:rPr lang="en-GB" noProof="0" dirty="0" err="1" smtClean="0"/>
              <a:t>modificar</a:t>
            </a:r>
            <a:r>
              <a:rPr lang="en-GB" noProof="0" dirty="0" smtClean="0"/>
              <a:t> el </a:t>
            </a:r>
            <a:r>
              <a:rPr lang="en-GB" noProof="0" dirty="0" err="1" smtClean="0"/>
              <a:t>estilo</a:t>
            </a:r>
            <a:r>
              <a:rPr lang="en-GB" noProof="0" dirty="0" smtClean="0"/>
              <a:t> de </a:t>
            </a:r>
            <a:r>
              <a:rPr lang="en-GB" noProof="0" dirty="0" err="1" smtClean="0"/>
              <a:t>texto</a:t>
            </a:r>
            <a:r>
              <a:rPr lang="en-GB" noProof="0" dirty="0" smtClean="0"/>
              <a:t> del </a:t>
            </a:r>
            <a:r>
              <a:rPr lang="en-GB" noProof="0" dirty="0" err="1" smtClean="0"/>
              <a:t>patrón</a:t>
            </a:r>
            <a:endParaRPr lang="en-GB" noProof="0" dirty="0" smtClean="0"/>
          </a:p>
          <a:p>
            <a:pPr lvl="1"/>
            <a:r>
              <a:rPr lang="en-GB" noProof="0" dirty="0" smtClean="0"/>
              <a:t>Segundo </a:t>
            </a:r>
            <a:r>
              <a:rPr lang="en-GB" noProof="0" dirty="0" err="1" smtClean="0"/>
              <a:t>nivel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Tercer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nivel</a:t>
            </a:r>
            <a:endParaRPr lang="en-GB" noProof="0" dirty="0" smtClean="0"/>
          </a:p>
          <a:p>
            <a:pPr lvl="3"/>
            <a:r>
              <a:rPr lang="en-GB" noProof="0" dirty="0" smtClean="0"/>
              <a:t>Cuarto </a:t>
            </a:r>
            <a:r>
              <a:rPr lang="en-GB" noProof="0" dirty="0" err="1" smtClean="0"/>
              <a:t>nivel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Quinto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nivel</a:t>
            </a:r>
            <a:endParaRPr lang="en-GB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732E4C-06E3-CB46-BFE5-0B23781EFB7F}" type="slidenum">
              <a:rPr lang="es-ES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C74CA9A-6778-BF4D-974D-E704766C3517}" type="slidenum">
              <a:rPr lang="es-ES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3911E93-CD93-A840-B754-202979D35087}" type="slidenum">
              <a:rPr lang="es-ES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C11A28-B385-B447-9CA6-14DDBEA7D4B4}" type="slidenum">
              <a:rPr lang="es-ES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0A376DB-58B6-AE4B-925F-C0AF7D7E9B9C}" type="slidenum">
              <a:rPr lang="es-ES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CE6DFB9-C554-8F48-8C1F-F8275BD542EE}" type="slidenum">
              <a:rPr lang="es-ES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886A041-C6EA-084F-A73E-B6E2FA65478D}" type="slidenum">
              <a:rPr lang="es-ES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119AC4C-9041-1344-AD30-B1F66BA51596}" type="slidenum">
              <a:rPr lang="es-ES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4" name="Text Box 22"/>
          <p:cNvSpPr txBox="1"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s-ES_tradnl" sz="900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s-ES_tradnl" sz="900"/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0" y="228600"/>
            <a:ext cx="9144000" cy="457200"/>
          </a:xfrm>
          <a:prstGeom prst="rect">
            <a:avLst/>
          </a:prstGeom>
          <a:solidFill>
            <a:srgbClr val="E8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s-ES_tradnl" sz="2400"/>
          </a:p>
        </p:txBody>
      </p:sp>
      <p:pic>
        <p:nvPicPr>
          <p:cNvPr id="79887" name="Picture 15" descr="C:\Documents and Settings\Katy Esteban Glez\Mis documentos\Trabajo\Grupo\Diapositivas\Imgs\Circulos_grismuyclaro_compl.gif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685800"/>
            <a:ext cx="2827338" cy="5943600"/>
          </a:xfrm>
          <a:prstGeom prst="rect">
            <a:avLst/>
          </a:prstGeom>
          <a:noFill/>
        </p:spPr>
      </p:pic>
      <p:pic>
        <p:nvPicPr>
          <p:cNvPr id="79874" name="Picture 2" descr="C:\Documents and Settings\Katy Esteban Glez\Mis documentos\Trabajo\Grupo\Diapositivas\Imgs\Pie_azul.gif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</p:spPr>
      </p:pic>
      <p:sp>
        <p:nvSpPr>
          <p:cNvPr id="79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21480" y="65532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72E1AE89-2121-344E-A078-15A2212564BC}" type="slidenum">
              <a:rPr lang="es-ES" smtClean="0"/>
              <a:pPr/>
              <a:t>‹Nr.›</a:t>
            </a:fld>
            <a:endParaRPr lang="es-ES" dirty="0"/>
          </a:p>
        </p:txBody>
      </p:sp>
      <p:pic>
        <p:nvPicPr>
          <p:cNvPr id="79879" name="Picture 7" descr="C:\Documents and Settings\Katy Esteban Glez\Mis documentos\Trabajo\Grupo\Diapositivas\Imgs\logo_peq.gif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76200" y="63500"/>
            <a:ext cx="762000" cy="546100"/>
          </a:xfrm>
          <a:prstGeom prst="rect">
            <a:avLst/>
          </a:prstGeom>
          <a:noFill/>
        </p:spPr>
      </p:pic>
      <p:sp>
        <p:nvSpPr>
          <p:cNvPr id="7988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 dirty="0"/>
              <a:t>Slide Title</a:t>
            </a:r>
          </a:p>
        </p:txBody>
      </p:sp>
      <p:sp>
        <p:nvSpPr>
          <p:cNvPr id="7988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 smtClean="0"/>
              <a:t>Example of text</a:t>
            </a:r>
          </a:p>
          <a:p>
            <a:pPr lvl="1"/>
            <a:r>
              <a:rPr lang="en-GB" noProof="0" smtClean="0"/>
              <a:t>Example of a list level 1</a:t>
            </a:r>
          </a:p>
          <a:p>
            <a:pPr lvl="2"/>
            <a:r>
              <a:rPr lang="en-GB" noProof="0" smtClean="0"/>
              <a:t>Example of a list level 2</a:t>
            </a:r>
          </a:p>
          <a:p>
            <a:pPr lvl="3"/>
            <a:r>
              <a:rPr lang="en-GB" noProof="0" smtClean="0"/>
              <a:t>Example of a list level 3</a:t>
            </a:r>
            <a:endParaRPr lang="en-GB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dt="0"/>
  <p:txStyles>
    <p:titleStyle>
      <a:lvl1pPr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/>
          <a:ea typeface="+mj-ea"/>
          <a:cs typeface="Calibri"/>
        </a:defRPr>
      </a:lvl1pPr>
      <a:lvl2pPr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/>
        <a:buChar char="•"/>
        <a:defRPr sz="2400">
          <a:solidFill>
            <a:srgbClr val="4D4D4D"/>
          </a:solidFill>
          <a:latin typeface="Calibri"/>
          <a:ea typeface="+mn-ea"/>
          <a:cs typeface="Calibri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100000"/>
        <a:buFont typeface="Lucida Grande"/>
        <a:buChar char="-"/>
        <a:defRPr sz="2000">
          <a:solidFill>
            <a:srgbClr val="4D4D4D"/>
          </a:solidFill>
          <a:latin typeface="Calibri"/>
          <a:ea typeface="ＭＳ Ｐゴシック" charset="-128"/>
          <a:cs typeface="Calibri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800">
          <a:solidFill>
            <a:srgbClr val="4D4D4D"/>
          </a:solidFill>
          <a:latin typeface="Calibri"/>
          <a:ea typeface="ＭＳ Ｐゴシック" charset="-128"/>
          <a:cs typeface="Calibri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4D4D4D"/>
          </a:solidFill>
          <a:latin typeface="Calibri"/>
          <a:ea typeface="ＭＳ Ｐゴシック" charset="-128"/>
          <a:cs typeface="Calibri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ocab.linkeddata.es/datosabiertos/de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atos.bne.es/" TargetMode="External"/><Relationship Id="rId4" Type="http://schemas.openxmlformats.org/officeDocument/2006/relationships/hyperlink" Target="http://www.zaragoza.es/docs-api/" TargetMode="External"/><Relationship Id="rId5" Type="http://schemas.openxmlformats.org/officeDocument/2006/relationships/hyperlink" Target="http://ciudad2020.linkeddata.es/" TargetMode="External"/><Relationship Id="rId6" Type="http://schemas.openxmlformats.org/officeDocument/2006/relationships/hyperlink" Target="http://webenemasuno.linkeddata.es/" TargetMode="External"/><Relationship Id="rId7" Type="http://schemas.openxmlformats.org/officeDocument/2006/relationships/hyperlink" Target="http://rtve.linkeddata.es/" TargetMode="External"/><Relationship Id="rId8" Type="http://schemas.openxmlformats.org/officeDocument/2006/relationships/hyperlink" Target="http://aemet.linkeddata.es/" TargetMode="External"/><Relationship Id="rId9" Type="http://schemas.openxmlformats.org/officeDocument/2006/relationships/hyperlink" Target="http://transporte.linkeddata.es/" TargetMode="External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geo.linkeddata.e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Toology/OnToology" TargetMode="External"/><Relationship Id="rId4" Type="http://schemas.openxmlformats.org/officeDocument/2006/relationships/hyperlink" Target="https://github.com/dgarijo/Widoco" TargetMode="External"/><Relationship Id="rId5" Type="http://schemas.openxmlformats.org/officeDocument/2006/relationships/hyperlink" Target="http://oops.linkeddata.es/" TargetMode="External"/><Relationship Id="rId6" Type="http://schemas.openxmlformats.org/officeDocument/2006/relationships/hyperlink" Target="https://github.com/idafensp/ar2dtool" TargetMode="External"/><Relationship Id="rId7" Type="http://schemas.openxmlformats.org/officeDocument/2006/relationships/hyperlink" Target="http://vocab.linkeddata.es" TargetMode="External"/><Relationship Id="rId8" Type="http://schemas.openxmlformats.org/officeDocument/2006/relationships/hyperlink" Target="http://smartcity.linkeddata.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ntoology.linkeddata.e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hyperlink" Target="http://vocab.linkeddata.es/" TargetMode="External"/><Relationship Id="rId5" Type="http://schemas.openxmlformats.org/officeDocument/2006/relationships/hyperlink" Target="http://smartcity.linkeddata.es/" TargetMode="External"/><Relationship Id="rId6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dy4smartcities.eu" TargetMode="External"/><Relationship Id="rId4" Type="http://schemas.openxmlformats.org/officeDocument/2006/relationships/hyperlink" Target="http://vicinity.informatik.uni-kl.d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wiki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81328" y="1143000"/>
            <a:ext cx="5943600" cy="2133600"/>
          </a:xfrm>
        </p:spPr>
        <p:txBody>
          <a:bodyPr>
            <a:noAutofit/>
          </a:bodyPr>
          <a:lstStyle/>
          <a:p>
            <a:r>
              <a:rPr lang="en-GB" sz="4000" noProof="0" dirty="0" err="1" smtClean="0">
                <a:latin typeface="Calibri"/>
                <a:cs typeface="Calibri"/>
              </a:rPr>
              <a:t>Nuestros</a:t>
            </a:r>
            <a:r>
              <a:rPr lang="en-GB" sz="4000" noProof="0" dirty="0" smtClean="0">
                <a:latin typeface="Calibri"/>
                <a:cs typeface="Calibri"/>
              </a:rPr>
              <a:t> </a:t>
            </a:r>
            <a:r>
              <a:rPr lang="en-GB" sz="4000" noProof="0" dirty="0" err="1" smtClean="0">
                <a:latin typeface="Calibri"/>
                <a:cs typeface="Calibri"/>
              </a:rPr>
              <a:t>trabajos</a:t>
            </a:r>
            <a:r>
              <a:rPr lang="en-GB" sz="4000" noProof="0" dirty="0" smtClean="0">
                <a:latin typeface="Calibri"/>
                <a:cs typeface="Calibri"/>
              </a:rPr>
              <a:t> en Open Data </a:t>
            </a:r>
            <a:r>
              <a:rPr lang="en-GB" sz="4000" noProof="0" dirty="0" err="1" smtClean="0">
                <a:latin typeface="Calibri"/>
                <a:cs typeface="Calibri"/>
              </a:rPr>
              <a:t>para</a:t>
            </a:r>
            <a:r>
              <a:rPr lang="en-GB" sz="4000" noProof="0" dirty="0" smtClean="0">
                <a:latin typeface="Calibri"/>
                <a:cs typeface="Calibri"/>
              </a:rPr>
              <a:t> Smart Cities</a:t>
            </a:r>
            <a:endParaRPr lang="en-GB" sz="4000" dirty="0" smtClean="0">
              <a:latin typeface="Calibri"/>
              <a:cs typeface="Calibri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11094" y="3886641"/>
            <a:ext cx="5943600" cy="194330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sz="2800" b="1" kern="1200" noProof="0" dirty="0" smtClean="0">
                <a:solidFill>
                  <a:srgbClr val="000000"/>
                </a:solidFill>
                <a:latin typeface="Calibri"/>
                <a:cs typeface="Calibri"/>
              </a:rPr>
              <a:t>Oscar </a:t>
            </a:r>
            <a:r>
              <a:rPr lang="en-GB" sz="2800" b="1" kern="1200" noProof="0" dirty="0" err="1" smtClean="0">
                <a:solidFill>
                  <a:srgbClr val="000000"/>
                </a:solidFill>
                <a:latin typeface="Calibri"/>
                <a:cs typeface="Calibri"/>
              </a:rPr>
              <a:t>Corcho</a:t>
            </a:r>
            <a:endParaRPr lang="en-GB" sz="2800" b="1" kern="1200" noProof="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None/>
            </a:pPr>
            <a:endParaRPr lang="en-GB" sz="1400" noProof="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None/>
            </a:pPr>
            <a:r>
              <a:rPr lang="en-GB" sz="1400" noProof="0" dirty="0" err="1" smtClean="0">
                <a:solidFill>
                  <a:srgbClr val="000000"/>
                </a:solidFill>
                <a:latin typeface="Calibri"/>
                <a:cs typeface="Calibri"/>
              </a:rPr>
              <a:t>Escuela</a:t>
            </a:r>
            <a:r>
              <a:rPr lang="en-GB" sz="1400" noProof="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400" noProof="0" dirty="0" err="1" smtClean="0">
                <a:solidFill>
                  <a:srgbClr val="000000"/>
                </a:solidFill>
                <a:latin typeface="Calibri"/>
                <a:cs typeface="Calibri"/>
              </a:rPr>
              <a:t>Técnica</a:t>
            </a:r>
            <a:r>
              <a:rPr lang="en-GB" sz="1400" noProof="0" dirty="0" smtClean="0">
                <a:solidFill>
                  <a:srgbClr val="000000"/>
                </a:solidFill>
                <a:latin typeface="Calibri"/>
                <a:cs typeface="Calibri"/>
              </a:rPr>
              <a:t> Superior de </a:t>
            </a:r>
            <a:r>
              <a:rPr lang="en-GB" sz="1400" noProof="0" dirty="0" err="1" smtClean="0">
                <a:solidFill>
                  <a:srgbClr val="000000"/>
                </a:solidFill>
                <a:latin typeface="Calibri"/>
                <a:cs typeface="Calibri"/>
              </a:rPr>
              <a:t>Ingenieros</a:t>
            </a:r>
            <a:r>
              <a:rPr lang="en-GB" sz="1400" noProof="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400" noProof="0" dirty="0" err="1" smtClean="0">
                <a:solidFill>
                  <a:srgbClr val="000000"/>
                </a:solidFill>
                <a:latin typeface="Calibri"/>
                <a:cs typeface="Calibri"/>
              </a:rPr>
              <a:t>Informáticos</a:t>
            </a:r>
            <a:r>
              <a:rPr lang="en-GB" sz="1400" noProof="0" dirty="0" smtClean="0">
                <a:solidFill>
                  <a:srgbClr val="000000"/>
                </a:solidFill>
                <a:latin typeface="Calibri"/>
                <a:cs typeface="Calibri"/>
              </a:rPr>
              <a:t>, </a:t>
            </a:r>
          </a:p>
          <a:p>
            <a:pPr>
              <a:buNone/>
            </a:pPr>
            <a:r>
              <a:rPr lang="en-GB" sz="1400" noProof="0" dirty="0" smtClean="0">
                <a:solidFill>
                  <a:srgbClr val="000000"/>
                </a:solidFill>
                <a:latin typeface="Calibri"/>
                <a:cs typeface="Calibri"/>
              </a:rPr>
              <a:t>Universidad </a:t>
            </a:r>
            <a:r>
              <a:rPr lang="en-GB" sz="1400" noProof="0" dirty="0" err="1" smtClean="0">
                <a:solidFill>
                  <a:srgbClr val="000000"/>
                </a:solidFill>
                <a:latin typeface="Calibri"/>
                <a:cs typeface="Calibri"/>
              </a:rPr>
              <a:t>Politécnica</a:t>
            </a:r>
            <a:r>
              <a:rPr lang="en-GB" sz="1400" noProof="0" dirty="0" smtClean="0">
                <a:solidFill>
                  <a:srgbClr val="000000"/>
                </a:solidFill>
                <a:latin typeface="Calibri"/>
                <a:cs typeface="Calibri"/>
              </a:rPr>
              <a:t> de Madrid</a:t>
            </a:r>
          </a:p>
          <a:p>
            <a:pPr>
              <a:buNone/>
            </a:pPr>
            <a:r>
              <a:rPr lang="en-GB" sz="1400" noProof="0" dirty="0" smtClean="0">
                <a:solidFill>
                  <a:srgbClr val="000000"/>
                </a:solidFill>
                <a:latin typeface="Calibri"/>
                <a:cs typeface="Calibri"/>
              </a:rPr>
              <a:t>Campus de </a:t>
            </a:r>
            <a:r>
              <a:rPr lang="en-GB" sz="1400" noProof="0" dirty="0" err="1" smtClean="0">
                <a:solidFill>
                  <a:srgbClr val="000000"/>
                </a:solidFill>
                <a:latin typeface="Calibri"/>
                <a:cs typeface="Calibri"/>
              </a:rPr>
              <a:t>Montegancedo</a:t>
            </a:r>
            <a:r>
              <a:rPr lang="en-GB" sz="1400" noProof="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1400" noProof="0" dirty="0" err="1" smtClean="0">
                <a:solidFill>
                  <a:srgbClr val="000000"/>
                </a:solidFill>
                <a:latin typeface="Calibri"/>
                <a:cs typeface="Calibri"/>
              </a:rPr>
              <a:t>sn</a:t>
            </a:r>
            <a:r>
              <a:rPr lang="en-GB" sz="1400" noProof="0" dirty="0" smtClean="0">
                <a:solidFill>
                  <a:srgbClr val="000000"/>
                </a:solidFill>
                <a:latin typeface="Calibri"/>
                <a:cs typeface="Calibri"/>
              </a:rPr>
              <a:t>, 28660 </a:t>
            </a:r>
            <a:r>
              <a:rPr lang="en-GB" sz="1400" noProof="0" dirty="0" err="1" smtClean="0">
                <a:solidFill>
                  <a:srgbClr val="000000"/>
                </a:solidFill>
                <a:latin typeface="Calibri"/>
                <a:cs typeface="Calibri"/>
              </a:rPr>
              <a:t>Boadilla</a:t>
            </a:r>
            <a:r>
              <a:rPr lang="en-GB" sz="1400" noProof="0" dirty="0" smtClean="0">
                <a:solidFill>
                  <a:srgbClr val="000000"/>
                </a:solidFill>
                <a:latin typeface="Calibri"/>
                <a:cs typeface="Calibri"/>
              </a:rPr>
              <a:t> del Monte, Madrid</a:t>
            </a:r>
          </a:p>
          <a:p>
            <a:pPr>
              <a:buNone/>
            </a:pPr>
            <a:r>
              <a:rPr lang="en-GB" sz="1400" noProof="0" dirty="0" smtClean="0">
                <a:solidFill>
                  <a:srgbClr val="000000"/>
                </a:solidFill>
                <a:latin typeface="Calibri"/>
                <a:cs typeface="Calibri"/>
              </a:rPr>
              <a:t>http://</a:t>
            </a:r>
            <a:r>
              <a:rPr lang="en-GB" sz="1400" noProof="0" dirty="0" err="1" smtClean="0">
                <a:solidFill>
                  <a:srgbClr val="000000"/>
                </a:solidFill>
                <a:latin typeface="Calibri"/>
                <a:cs typeface="Calibri"/>
              </a:rPr>
              <a:t>www.oeg-upm.net</a:t>
            </a:r>
            <a:r>
              <a:rPr lang="en-GB" sz="1400" noProof="0" dirty="0" smtClean="0">
                <a:solidFill>
                  <a:srgbClr val="000000"/>
                </a:solidFill>
                <a:latin typeface="Calibri"/>
                <a:cs typeface="Calibri"/>
              </a:rPr>
              <a:t>/ </a:t>
            </a:r>
          </a:p>
          <a:p>
            <a:pPr>
              <a:buNone/>
            </a:pPr>
            <a:r>
              <a:rPr lang="en-GB" sz="1400" i="1" noProof="0" dirty="0" err="1" smtClean="0">
                <a:solidFill>
                  <a:srgbClr val="000000"/>
                </a:solidFill>
                <a:latin typeface="Calibri"/>
                <a:cs typeface="Calibri"/>
              </a:rPr>
              <a:t>ocorcho@fi.upm.es</a:t>
            </a:r>
            <a:endParaRPr lang="en-GB" sz="1400" i="1" noProof="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48736"/>
            <a:ext cx="1117600" cy="39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4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79E7F18-C538-4EC1-8C82-D149B4CAF573}" type="slidenum">
              <a:rPr lang="es-ES" smtClean="0"/>
              <a:pPr/>
              <a:t>2</a:t>
            </a:fld>
            <a:endParaRPr lang="es-ES" smtClean="0"/>
          </a:p>
        </p:txBody>
      </p:sp>
      <p:sp>
        <p:nvSpPr>
          <p:cNvPr id="10244" name="Rectangle 1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" dirty="0" err="1" smtClean="0"/>
              <a:t>About</a:t>
            </a:r>
            <a:r>
              <a:rPr lang="es-ES" dirty="0" smtClean="0"/>
              <a:t> </a:t>
            </a:r>
            <a:r>
              <a:rPr lang="es-ES" dirty="0" err="1" smtClean="0"/>
              <a:t>us</a:t>
            </a:r>
            <a:endParaRPr lang="es-ES" dirty="0" smtClean="0"/>
          </a:p>
        </p:txBody>
      </p:sp>
      <p:sp>
        <p:nvSpPr>
          <p:cNvPr id="10245" name="Rectangle 14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90600"/>
            <a:ext cx="4953000" cy="5257800"/>
          </a:xfrm>
          <a:noFill/>
        </p:spPr>
        <p:txBody>
          <a:bodyPr/>
          <a:lstStyle/>
          <a:p>
            <a:pPr marL="0" indent="0" eaLnBrk="1" hangingPunct="1">
              <a:buNone/>
            </a:pPr>
            <a:r>
              <a:rPr lang="es-ES" sz="1800" dirty="0" err="1" smtClean="0"/>
              <a:t>Directors</a:t>
            </a:r>
            <a:r>
              <a:rPr lang="es-ES" sz="1800" dirty="0" smtClean="0"/>
              <a:t>: A. Gómez-Pérez,  O. Corcho</a:t>
            </a:r>
          </a:p>
          <a:p>
            <a:pPr marL="0" indent="0" eaLnBrk="1" hangingPunct="1">
              <a:buNone/>
            </a:pPr>
            <a:endParaRPr lang="es-ES" sz="1800" dirty="0" smtClean="0"/>
          </a:p>
          <a:p>
            <a:pPr marL="0" indent="0" eaLnBrk="1" hangingPunct="1">
              <a:buNone/>
            </a:pPr>
            <a:r>
              <a:rPr lang="es-ES" sz="1800" dirty="0" err="1" smtClean="0"/>
              <a:t>Research</a:t>
            </a:r>
            <a:r>
              <a:rPr lang="es-ES" sz="1800" dirty="0" smtClean="0"/>
              <a:t> </a:t>
            </a:r>
            <a:r>
              <a:rPr lang="es-ES" sz="1800" dirty="0" err="1" smtClean="0"/>
              <a:t>Group</a:t>
            </a:r>
            <a:r>
              <a:rPr lang="es-ES" sz="1800" dirty="0" smtClean="0"/>
              <a:t> (30 </a:t>
            </a:r>
            <a:r>
              <a:rPr lang="es-ES" sz="1800" dirty="0" err="1" smtClean="0"/>
              <a:t>people</a:t>
            </a:r>
            <a:r>
              <a:rPr lang="es-ES" sz="1800" dirty="0" smtClean="0"/>
              <a:t>)</a:t>
            </a:r>
          </a:p>
          <a:p>
            <a:pPr lvl="1" eaLnBrk="1" hangingPunct="1"/>
            <a:r>
              <a:rPr lang="es-ES" sz="1400" dirty="0" smtClean="0"/>
              <a:t>2 Full </a:t>
            </a:r>
            <a:r>
              <a:rPr lang="es-ES" sz="1400" dirty="0" err="1" smtClean="0"/>
              <a:t>Professors</a:t>
            </a:r>
            <a:endParaRPr lang="es-ES" sz="1400" dirty="0" smtClean="0"/>
          </a:p>
          <a:p>
            <a:pPr lvl="1" eaLnBrk="1" hangingPunct="1"/>
            <a:r>
              <a:rPr lang="es-ES" sz="1400" dirty="0"/>
              <a:t>8</a:t>
            </a:r>
            <a:r>
              <a:rPr lang="es-ES" sz="1400" dirty="0" smtClean="0"/>
              <a:t> </a:t>
            </a:r>
            <a:r>
              <a:rPr lang="es-ES" sz="1400" dirty="0" err="1" smtClean="0"/>
              <a:t>Associate</a:t>
            </a:r>
            <a:r>
              <a:rPr lang="es-ES" sz="1400" dirty="0" smtClean="0"/>
              <a:t>/</a:t>
            </a:r>
            <a:r>
              <a:rPr lang="es-ES" sz="1400" dirty="0" err="1" smtClean="0"/>
              <a:t>Assistant</a:t>
            </a:r>
            <a:r>
              <a:rPr lang="es-ES" sz="1400" dirty="0" smtClean="0"/>
              <a:t> </a:t>
            </a:r>
            <a:r>
              <a:rPr lang="es-ES" sz="1400" dirty="0" err="1" smtClean="0"/>
              <a:t>Professors</a:t>
            </a:r>
            <a:r>
              <a:rPr lang="es-ES" sz="1400" dirty="0" smtClean="0"/>
              <a:t> </a:t>
            </a:r>
          </a:p>
          <a:p>
            <a:pPr lvl="1" eaLnBrk="1" hangingPunct="1"/>
            <a:r>
              <a:rPr lang="es-ES" sz="1400" dirty="0" smtClean="0"/>
              <a:t>7 </a:t>
            </a:r>
            <a:r>
              <a:rPr lang="es-ES" sz="1400" dirty="0" err="1" smtClean="0"/>
              <a:t>Postdocs</a:t>
            </a:r>
            <a:endParaRPr lang="es-ES" sz="1400" dirty="0" smtClean="0"/>
          </a:p>
          <a:p>
            <a:pPr lvl="1" eaLnBrk="1" hangingPunct="1"/>
            <a:r>
              <a:rPr lang="es-ES" sz="1400" dirty="0" smtClean="0"/>
              <a:t>12 PhD </a:t>
            </a:r>
            <a:r>
              <a:rPr lang="es-ES" sz="1400" dirty="0" err="1" smtClean="0"/>
              <a:t>Students</a:t>
            </a:r>
            <a:endParaRPr lang="es-ES" sz="1400" dirty="0" smtClean="0"/>
          </a:p>
          <a:p>
            <a:pPr lvl="1" eaLnBrk="1" hangingPunct="1"/>
            <a:r>
              <a:rPr lang="es-ES" sz="1400" dirty="0" smtClean="0"/>
              <a:t>5 </a:t>
            </a:r>
            <a:r>
              <a:rPr lang="es-ES" sz="1400" dirty="0" err="1" smtClean="0"/>
              <a:t>MSc</a:t>
            </a:r>
            <a:r>
              <a:rPr lang="es-ES" sz="1400" dirty="0" smtClean="0"/>
              <a:t> and </a:t>
            </a:r>
            <a:r>
              <a:rPr lang="es-ES" sz="1400" dirty="0" err="1" smtClean="0"/>
              <a:t>BSc</a:t>
            </a:r>
            <a:r>
              <a:rPr lang="es-ES" sz="1400" dirty="0" smtClean="0"/>
              <a:t> </a:t>
            </a:r>
            <a:r>
              <a:rPr lang="es-ES" sz="1400" dirty="0" err="1" smtClean="0"/>
              <a:t>Students</a:t>
            </a:r>
            <a:endParaRPr lang="es-ES" sz="1400" dirty="0" smtClean="0"/>
          </a:p>
          <a:p>
            <a:pPr lvl="1" eaLnBrk="1" hangingPunct="1"/>
            <a:r>
              <a:rPr lang="es-ES" sz="1400" dirty="0" smtClean="0"/>
              <a:t>3 software </a:t>
            </a:r>
            <a:r>
              <a:rPr lang="es-ES" sz="1400" dirty="0" err="1" smtClean="0"/>
              <a:t>engineers</a:t>
            </a:r>
            <a:endParaRPr lang="es-ES" sz="1400" dirty="0" smtClean="0"/>
          </a:p>
          <a:p>
            <a:pPr lvl="1" eaLnBrk="1" hangingPunct="1"/>
            <a:r>
              <a:rPr lang="es-ES" sz="1400" dirty="0" smtClean="0"/>
              <a:t>1 </a:t>
            </a:r>
            <a:r>
              <a:rPr lang="es-ES" sz="1400" dirty="0" err="1" smtClean="0"/>
              <a:t>system</a:t>
            </a:r>
            <a:r>
              <a:rPr lang="es-ES" sz="1400" dirty="0" smtClean="0"/>
              <a:t> </a:t>
            </a:r>
            <a:r>
              <a:rPr lang="es-ES" sz="1400" dirty="0" err="1" smtClean="0"/>
              <a:t>administrator</a:t>
            </a:r>
            <a:endParaRPr lang="es-ES" sz="1400" dirty="0" smtClean="0"/>
          </a:p>
          <a:p>
            <a:pPr lvl="1" eaLnBrk="1" hangingPunct="1"/>
            <a:r>
              <a:rPr lang="es-ES" sz="1400" dirty="0" smtClean="0"/>
              <a:t>2 </a:t>
            </a:r>
            <a:r>
              <a:rPr lang="es-ES" sz="1400" dirty="0" err="1" smtClean="0"/>
              <a:t>project</a:t>
            </a:r>
            <a:r>
              <a:rPr lang="es-ES" sz="1400" dirty="0" smtClean="0"/>
              <a:t> managers</a:t>
            </a:r>
            <a:endParaRPr lang="es-ES" sz="1400" dirty="0"/>
          </a:p>
          <a:p>
            <a:pPr lvl="1" eaLnBrk="1" hangingPunct="1">
              <a:buNone/>
            </a:pPr>
            <a:endParaRPr lang="es-ES" sz="1600" dirty="0" smtClean="0"/>
          </a:p>
          <a:p>
            <a:pPr marL="0" indent="0" eaLnBrk="1" hangingPunct="1">
              <a:buNone/>
            </a:pPr>
            <a:r>
              <a:rPr lang="es-ES" sz="1800" dirty="0" smtClean="0"/>
              <a:t>150+ </a:t>
            </a:r>
            <a:r>
              <a:rPr lang="es-ES" sz="1800" dirty="0" err="1" smtClean="0"/>
              <a:t>Past</a:t>
            </a:r>
            <a:r>
              <a:rPr lang="es-ES" sz="1800" dirty="0" smtClean="0"/>
              <a:t> </a:t>
            </a:r>
            <a:r>
              <a:rPr lang="es-ES" sz="1800" dirty="0" err="1" smtClean="0"/>
              <a:t>Collaborators</a:t>
            </a:r>
            <a:endParaRPr lang="es-ES" sz="1800" dirty="0" smtClean="0"/>
          </a:p>
          <a:p>
            <a:pPr marL="0" indent="0" eaLnBrk="1" hangingPunct="1">
              <a:buNone/>
            </a:pPr>
            <a:r>
              <a:rPr lang="es-ES" sz="1800" dirty="0" smtClean="0"/>
              <a:t>30+ </a:t>
            </a:r>
            <a:r>
              <a:rPr lang="es-ES" sz="1800" dirty="0" err="1" smtClean="0"/>
              <a:t>Past</a:t>
            </a:r>
            <a:r>
              <a:rPr lang="es-ES" sz="1800" dirty="0" smtClean="0"/>
              <a:t> </a:t>
            </a:r>
            <a:r>
              <a:rPr lang="es-ES" sz="1800" dirty="0" err="1" smtClean="0"/>
              <a:t>Visitors</a:t>
            </a:r>
            <a:endParaRPr lang="es-ES" sz="1800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5334000" y="5105400"/>
            <a:ext cx="29803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sz="1800" dirty="0" smtClean="0">
                <a:solidFill>
                  <a:srgbClr val="4D4D4D"/>
                </a:solidFill>
                <a:latin typeface="+mn-lt"/>
              </a:rPr>
              <a:t>http://www.oeg-upm.net/</a:t>
            </a:r>
          </a:p>
          <a:p>
            <a:pPr algn="l"/>
            <a:endParaRPr lang="es-ES" sz="1800" dirty="0" smtClean="0">
              <a:solidFill>
                <a:srgbClr val="4D4D4D"/>
              </a:solidFill>
              <a:latin typeface="+mn-lt"/>
            </a:endParaRPr>
          </a:p>
          <a:p>
            <a:pPr algn="l"/>
            <a:r>
              <a:rPr lang="es-ES" sz="1800" dirty="0" smtClean="0">
                <a:solidFill>
                  <a:srgbClr val="4D4D4D"/>
                </a:solidFill>
                <a:latin typeface="+mn-lt"/>
              </a:rPr>
              <a:t>https://github.com/oeg-upm</a:t>
            </a:r>
          </a:p>
          <a:p>
            <a:pPr algn="l"/>
            <a:endParaRPr lang="es-ES" sz="1800" dirty="0" smtClean="0">
              <a:solidFill>
                <a:srgbClr val="4D4D4D"/>
              </a:solidFill>
              <a:latin typeface="+mn-lt"/>
            </a:endParaRPr>
          </a:p>
          <a:p>
            <a:pPr algn="l"/>
            <a:r>
              <a:rPr lang="es-ES" sz="1800" dirty="0" smtClean="0">
                <a:solidFill>
                  <a:srgbClr val="4D4D4D"/>
                </a:solidFill>
                <a:latin typeface="+mn-lt"/>
              </a:rPr>
              <a:t>@</a:t>
            </a:r>
            <a:r>
              <a:rPr lang="es-ES" sz="1800" dirty="0" err="1" smtClean="0">
                <a:solidFill>
                  <a:srgbClr val="4D4D4D"/>
                </a:solidFill>
                <a:latin typeface="+mn-lt"/>
              </a:rPr>
              <a:t>oeg-upm</a:t>
            </a:r>
            <a:endParaRPr lang="es-ES" sz="1800" dirty="0" smtClean="0">
              <a:solidFill>
                <a:srgbClr val="4D4D4D"/>
              </a:solidFill>
              <a:latin typeface="+mn-lt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Ontology Engineering Group</a:t>
            </a:r>
            <a:endParaRPr lang="es-ES"/>
          </a:p>
        </p:txBody>
      </p:sp>
      <p:sp>
        <p:nvSpPr>
          <p:cNvPr id="12290" name="AutoShape 2" descr="data:image/png;base64,iVBORw0KGgoAAAANSUhEUgAAAPAAAADOCAMAAAA3+399AAAAb1BMVEX///9kqPJip/JepfJnqvL7/f9cpPJXovHi7vz2+v5zsPPy+P78/f9ao/LS5fvs9P292fnb6vxtrfOnzPeGuvTI3/rg7fx1sfOZxfbv9v58tfS51/mjyvfo8v2z0/iQwPWCuPRSnvHV5/zJ4flLm/DgSm4GAAAJiUlEQVR4nO2di5KquhKGpdMm3ETuIHJTz/s/4wHGGZ1RFKQDrF35qnbVqlW7WPkl3elLEjYbhUKhUCgUCoVCoVAoFAqFQqFQKBQKxX+LQxHHXqwX1tIDkY5xiN08zEwfUUM0k7oqo8LaLj0sWehRkPka44wBgNb8xzhn6IelUyw9NBk4eaYBA615tdoVbP7YyGZYl/qQRxz+nblgX0LkoPXQaDbTt5LtY2rMMVYCjHMmWK/cL81c5Lr94hmWk5yOs414Gl6qsZdqv+Bmue97xCGqGEsGzfv3yDaMozlEbmPRAJn39An7qEamQU40o0uX5jnPOaR8kNyviY3HR1FxmX35uue/xvgRIVxonvSMc7bD90Jv7KpfS5Sxjyo8QfMIFDnRVDwKMIl+u0cik43S21hy/WPItu7kicagewIAkQXvM9BYIinIu+Br3/wMFn6947hMs0atdv3BeE40Jrf9AXl4IHrcLyJtvN5Gcabv3TTz2f3CzTKiEVpV91Re9a4InxN98H47cUy04ef9XwFS+RnPv/4jKfk7dvzP9D79DQKqxfP4vUay6lWc8wGHgcvvAHAXUgWVRsV+HkobqRqpGOmf+2E+mcHtb2aGrKKc1eXY9agfymXTEbfnNorpPNfZp5Lb6P3lsIxJEzHY3T+ahVTr8baiMmAE/16vHQWTBhb+HteuJqo9RLue8Y+G3YfQh8CcuD79jQx44kyU2mF/uAI/ACyMr480dLdinJXTFhPxd2DgU+ROR/F0+KNhLO/cilGcy8rnrAkXpi0l+8eBARwnr/FWTWPBzIzsVqybJn5XDoNkosl5T3JVZOlUZ+2SyNW0zL2Ueejz3U90NHV9cp4l58h7Cg9DsahctOmLk2jSw2udE2CyuV2eVyOYFk2Z1h5VEA2g4a2oq0E5Ve/m0rN6AOafr8j2EeiyhhvICWpaPW+4gX2+PhkhWdZwD0msf+4vsDFRfviSC1+GYEaSMOmv1ksWfvaSP6tzvNNbkcSA1kPgcQ9g8En+lI+oyw4EOY3ezaa/39OxS9zxEymkS4R/xkFWj0leC0bGKm/kCmVkdJnwFwApWXekejv9GAbxqEfufaAVDFpJV4sZEOUDS4Ix/jom9lmguYTVtnhI3goMj8Mln0lNGJhP2haxskGvA4RZvuze3uGcCAUDULnnK9t8YJDQTOwyHuQ6Lv8jFIyjrGkIwzM5ADN1BngPSsFA1QO/UQyb0x3IRHjcv5vZF8IpDea4FWIA22CET0Xc7czKKV5qprRhGY3cszZmfKgxhlkZvbAsj6ieJUuwVfGRbwSaZSrMoz5zjgmXYfDP5IJ/NR8G03YzQ3dvPPHblJEW0C7CV8LPshtgYpfkrlf8UW0TxtJyNmOcP6+aA2d+VgWuUxxuW0SrcdtYXgsm99KbEcHH8zG1G0WxkZ0fo7On7w+bgK7gAYkMwZtict0cG+/NxenE0czCjERrh4TAo8OhaAUhdptjGSOsaEEmZ2PxtqRaO/G+jjwdlknaT2XXZO1NUlgtayMoVfuLGB5K0tvERxlxYYYEXlHLvJmIl1DX3ggg22/4TRU6P0ai+/T15KnsprfPfpMKXpf7q+YilNEDmwSPiAXnHDlP0oveTe1DLqXtNwFOHWgF7SxuMh8zLaNzkwVczHUpFuQVravZNvER+FlYpW86ETMDjFjvr3ZpI5q/aTXNDWTUgi3CcowEeEot+GFj2roQ9Cez5OxOoELQV7SO6ws2boBPfxIjXvMbptvce8OqV2zEnOpo1h12sOI5zWWcJnXodq6TI6MK/31uaY1AJuEs1fVk2ioBOQfCC3NpYT0gHIlPUl1xKbcoEIKapDOv1hprO5o0E960p/HW6LdQTDuv8wLrw/ahXPAk79y6vrI6RwsyCYH0N/ZxaXmPIHlJ+h7Kk6BUgNRbSuzV1aTBlOWjvyjI9/xOZOoRtLd4ycoyY+oS/APn0TduyAQyOa3/e2JcUY+YS4s67ijC1YRcUjakPWLluBJDZuE8d6MZLtLtsZqCkO6yvilCsYKCAH1PqZ/tpV7ekjl1H/wlVlnDsnEXmPNe+2jvo0rsFuyNc7KLdwazjQOfLTW15ewZfk9R1su4L5DQcHjK1vGKg2W0WEXsuGW1iGCyy/7eYlV+VodVQ1hnpg/LzGkUuZzq7BPc7obcL7RRZz8omXx1xXD0EWeYZIGMfptDL1vCveyfImfTfx9kF3B8ztTLhUaSL50Sz5H432MsvfcQZkuTrpTLWjGv5r4y+7Dsjlox74RuOS+ZDe/mqGT95bhcAYDVS9wBb6SLVXmQ5D6+0Vj+2PO1RHLp7p8dSUF3qewovbW8/ugbFmm7AJvfQ98UL9BaY0t46B/0ue0YOelNwOPZh/O+YzZzDP2IEVDdtjqEmXpJL9k65nwlHgl7/T9Az2Emby1mrHK8xAtnKeSxaj3fEosqZLJzZKjl7l8Zh+EEZluwpT3qfgeCubzD+sVWj9JEE+0XomSoBrZMyvAS23LKNDRBnMjbiiB/u86nGPvY83JiewZcrd4WIyKu44I2/bpyiRQpscMGQXmDIzmRT7woA1tFgNVDkb68uHc8CCj1Y23TsNyMOMxEDd3V2q99DskPGgM4a7Vf22ucFXXEwdYWX/1g6CkK8gjr54skq+McmIz89YKY/O0MOWwvKfVS1OldrAL9GqvMQMY9F8xfYThpFJdUzq0ewMKl63UPWG1CyKTst0Q25RshMjB0pwx9lFTZQZFcljHf7d9F37a3Rnxpsl4UHCRVNxB26VKfR49K93LWr3iXqMyrOvHhJJgmq5bTxFbZct7q0MTG7ZWMvo9+q7C9eUhSDecbhsFSr7dDz5u5e9toKHurIYhs7BcyyPHCuQrtGvBkDan+NqpuHzSWKZf55bK9wR8stwYm0W611jUzM1hRZnSIaiGxF4wgMB/2fYjZ2LqybBkRuB+sLpBsoquznKQIMHMXXYn62XplTRw8g/DTaCWu6hn2wam62INELHCRlMUS++pGYbnh72/RfwbjaOYrtNyneMc0ge67qOM99/XCdAyDy7oywNcYXpRnjXvtWsJDVbf/KzQWgWZ1dFZsuD0YB6+sMjyd+BDRndidOEHSvNq9ta41dwRGHJVppjVztE0u+uZ4m3k0Zp9UgXv+l+ZxD9t97LhBGmaJfzXQG+3XLPwkC9PAdeLin32vT9ga1l73nMg9lkEQ5C1BUJZHt/twh/Xs+zT/GeztFXsFuZ5CoVAoFAqFQqFQKBQKhUKhUCgUi/N/QbufiSeU2E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data:image/png;base64,iVBORw0KGgoAAAANSUhEUgAAAPAAAADOCAMAAAA3+399AAAAb1BMVEX///9kqPJip/JepfJnqvL7/f9cpPJXovHi7vz2+v5zsPPy+P78/f9ao/LS5fvs9P292fnb6vxtrfOnzPeGuvTI3/rg7fx1sfOZxfbv9v58tfS51/mjyvfo8v2z0/iQwPWCuPRSnvHV5/zJ4flLm/DgSm4GAAAJiUlEQVR4nO2di5KquhKGpdMm3ETuIHJTz/s/4wHGGZ1RFKQDrF35qnbVqlW7WPkl3elLEjYbhUKhUCgUCoVCoVAoFAqFQqFQKBQKxX+LQxHHXqwX1tIDkY5xiN08zEwfUUM0k7oqo8LaLj0sWehRkPka44wBgNb8xzhn6IelUyw9NBk4eaYBA615tdoVbP7YyGZYl/qQRxz+nblgX0LkoPXQaDbTt5LtY2rMMVYCjHMmWK/cL81c5Lr94hmWk5yOs414Gl6qsZdqv+Bmue97xCGqGEsGzfv3yDaMozlEbmPRAJn39An7qEamQU40o0uX5jnPOaR8kNyviY3HR1FxmX35uue/xvgRIVxonvSMc7bD90Jv7KpfS5Sxjyo8QfMIFDnRVDwKMIl+u0cik43S21hy/WPItu7kicagewIAkQXvM9BYIinIu+Br3/wMFn6947hMs0atdv3BeE40Jrf9AXl4IHrcLyJtvN5Gcabv3TTz2f3CzTKiEVpV91Re9a4InxN98H47cUy04ef9XwFS+RnPv/4jKfk7dvzP9D79DQKqxfP4vUay6lWc8wGHgcvvAHAXUgWVRsV+HkobqRqpGOmf+2E+mcHtb2aGrKKc1eXY9agfymXTEbfnNorpPNfZp5Lb6P3lsIxJEzHY3T+ahVTr8baiMmAE/16vHQWTBhb+HteuJqo9RLue8Y+G3YfQh8CcuD79jQx44kyU2mF/uAI/ACyMr480dLdinJXTFhPxd2DgU+ROR/F0+KNhLO/cilGcy8rnrAkXpi0l+8eBARwnr/FWTWPBzIzsVqybJn5XDoNkosl5T3JVZOlUZ+2SyNW0zL2Ueejz3U90NHV9cp4l58h7Cg9DsahctOmLk2jSw2udE2CyuV2eVyOYFk2Z1h5VEA2g4a2oq0E5Ve/m0rN6AOafr8j2EeiyhhvICWpaPW+4gX2+PhkhWdZwD0msf+4vsDFRfviSC1+GYEaSMOmv1ksWfvaSP6tzvNNbkcSA1kPgcQ9g8En+lI+oyw4EOY3ezaa/39OxS9zxEymkS4R/xkFWj0leC0bGKm/kCmVkdJnwFwApWXekejv9GAbxqEfufaAVDFpJV4sZEOUDS4Ix/jom9lmguYTVtnhI3goMj8Mln0lNGJhP2haxskGvA4RZvuze3uGcCAUDULnnK9t8YJDQTOwyHuQ6Lv8jFIyjrGkIwzM5ADN1BngPSsFA1QO/UQyb0x3IRHjcv5vZF8IpDea4FWIA22CET0Xc7czKKV5qprRhGY3cszZmfKgxhlkZvbAsj6ieJUuwVfGRbwSaZSrMoz5zjgmXYfDP5IJ/NR8G03YzQ3dvPPHblJEW0C7CV8LPshtgYpfkrlf8UW0TxtJyNmOcP6+aA2d+VgWuUxxuW0SrcdtYXgsm99KbEcHH8zG1G0WxkZ0fo7On7w+bgK7gAYkMwZtict0cG+/NxenE0czCjERrh4TAo8OhaAUhdptjGSOsaEEmZ2PxtqRaO/G+jjwdlknaT2XXZO1NUlgtayMoVfuLGB5K0tvERxlxYYYEXlHLvJmIl1DX3ggg22/4TRU6P0ai+/T15KnsprfPfpMKXpf7q+YilNEDmwSPiAXnHDlP0oveTe1DLqXtNwFOHWgF7SxuMh8zLaNzkwVczHUpFuQVravZNvER+FlYpW86ETMDjFjvr3ZpI5q/aTXNDWTUgi3CcowEeEot+GFj2roQ9Cez5OxOoELQV7SO6ws2boBPfxIjXvMbptvce8OqV2zEnOpo1h12sOI5zWWcJnXodq6TI6MK/31uaY1AJuEs1fVk2ioBOQfCC3NpYT0gHIlPUl1xKbcoEIKapDOv1hprO5o0E960p/HW6LdQTDuv8wLrw/ahXPAk79y6vrI6RwsyCYH0N/ZxaXmPIHlJ+h7Kk6BUgNRbSuzV1aTBlOWjvyjI9/xOZOoRtLd4ycoyY+oS/APn0TduyAQyOa3/e2JcUY+YS4s67ijC1YRcUjakPWLluBJDZuE8d6MZLtLtsZqCkO6yvilCsYKCAH1PqZ/tpV7ekjl1H/wlVlnDsnEXmPNe+2jvo0rsFuyNc7KLdwazjQOfLTW15ewZfk9R1su4L5DQcHjK1vGKg2W0WEXsuGW1iGCyy/7eYlV+VodVQ1hnpg/LzGkUuZzq7BPc7obcL7RRZz8omXx1xXD0EWeYZIGMfptDL1vCveyfImfTfx9kF3B8ztTLhUaSL50Sz5H432MsvfcQZkuTrpTLWjGv5r4y+7Dsjlox74RuOS+ZDe/mqGT95bhcAYDVS9wBb6SLVXmQ5D6+0Vj+2PO1RHLp7p8dSUF3qewovbW8/ugbFmm7AJvfQ98UL9BaY0t46B/0ue0YOelNwOPZh/O+YzZzDP2IEVDdtjqEmXpJL9k65nwlHgl7/T9Az2Emby1mrHK8xAtnKeSxaj3fEosqZLJzZKjl7l8Zh+EEZluwpT3qfgeCubzD+sVWj9JEE+0XomSoBrZMyvAS23LKNDRBnMjbiiB/u86nGPvY83JiewZcrd4WIyKu44I2/bpyiRQpscMGQXmDIzmRT7woA1tFgNVDkb68uHc8CCj1Y23TsNyMOMxEDd3V2q99DskPGgM4a7Vf22ucFXXEwdYWX/1g6CkK8gjr54skq+McmIz89YKY/O0MOWwvKfVS1OldrAL9GqvMQMY9F8xfYThpFJdUzq0ewMKl63UPWG1CyKTst0Q25RshMjB0pwx9lFTZQZFcljHf7d9F37a3Rnxpsl4UHCRVNxB26VKfR49K93LWr3iXqMyrOvHhJJgmq5bTxFbZct7q0MTG7ZWMvo9+q7C9eUhSDecbhsFSr7dDz5u5e9toKHurIYhs7BcyyPHCuQrtGvBkDan+NqpuHzSWKZf55bK9wR8stwYm0W611jUzM1hRZnSIaiGxF4wgMB/2fYjZ2LqybBkRuB+sLpBsoquznKQIMHMXXYn62XplTRw8g/DTaCWu6hn2wam62INELHCRlMUS++pGYbnh72/RfwbjaOYrtNyneMc0ge67qOM99/XCdAyDy7oywNcYXpRnjXvtWsJDVbf/KzQWgWZ1dFZsuD0YB6+sMjyd+BDRndidOEHSvNq9ta41dwRGHJVppjVztE0u+uZ4m3k0Zp9UgXv+l+ZxD9t97LhBGmaJfzXQG+3XLPwkC9PAdeLin32vT9ga1l73nMg9lkEQ5C1BUJZHt/twh/Xs+zT/GeztFXsFuZ5CoVAoFAqFQqFQKBQKhUKhUCgUi/N/QbufiSeU2E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4" name="AutoShape 6" descr="data:image/png;base64,iVBORw0KGgoAAAANSUhEUgAAAOAAAADgCAMAAAAt85rTAAAAyVBMVEX9/v////8qe75nr+Bgqdwoeb0jdbppseFuteQhc7lxt+VbpdkecbhkrN5ep9s/jco4h8YxgcJSndRCj8s2hcVMmNFAjspRnNRGk80AW6gAWKcAV6cfZ64ebbR4vuoAXqp4m8e7y+HN2Oi4yN+lu9jG0+ba4++SrdGht9Zah72JpcxylsVSgrs/d7UycLLk6vPu9fvC2+/V5vRXhbwdfcOIsdnL4PKVvuF7s9+yzeeiwuHE3fFtotJZmM52qNWDq9WIvOSdx+gehMj4mCyzAAAPE0lEQVR4nO2da0OqSheAGVPLMFERBYGoXVlZCbpRw9Rd/f8fdWZA8ALKzDBc6n2fD/vsXTqsh7XmwogcDsTCWeaWQcCfgIeAW8RdwH3Ak8+jz9DjJuDF5zngNeANMULo2pa3vzePd4OY6E/90rp9fNZVSL/fV73/+n9sftaPR1EU948YjAAUurG1QEa6iytYRZRcKiMNtq32/96bNIJ/hroKA9NLTUGEyAGrgHYAv0+jDLm6cv+AnLmcIy58LrdcJ+CcFyuGor7dHxM58nPrUVMVrdk+S3Lwo1wyBDXHd4y+OrTwBc0XaCdesY0kRWCgq5GiDqNkIn5mQb0K/2PsPK6v+ZGi3OMIPkG9n5O8Ha7bWv8tVKeHgtZbX+d/oJ1HU+nfnha8UxXhx+rBJDY0dXhKcKhq5R/sB7kY9Z+PCz73R3kHmJjrlvJ2TPBVaf3s9LlcN/cMuV2/5i/wg4aC8jdK8AXX76LQoAg7/Zuw4GO/dB314p/IdUW9PxR8UIszviTP4oWmmvuClqKdx7/xx3BZNkb7gq8KX/C+Rcal2H/cFbxTO7/KDxrqqrUV5Awt74BYc8krz1vBobLKOyDmXJbUgS9oqXphC/Sclouyl0LOTWCbviHKw6cPTKHpCXJKcROYBF4ZeoJ3isymxYyrII5L3fAE34y8Q0mHC7H/gARNtVW0c8+IsnKDBO+zH2Iy4kLXkODzL61QKNiE4ygH+qNfmsDzi1X/DnADVUgseFZMYCccAu5WWRU1QHIOU2i8Au5RaUQLJk1rAbgYaYC7KdgYwzKhFyUVcH+1C5ZtForzjmpxb/rv6YKHnMN5gtOqv1fwTECClf8L5sMVgza6BS3Rq6tyo/x5fpUUXzBxQ6zw7sm4avCfHxYAjcTtnXX7gyIJ8g4y5C8/3J2wcTlxgxvBs+ShsaBxYU0aV/znBF7icBywGqhQ3ZtuqJs8EwokyH8B8MWfeXrQr8zzF18ziwPchLrNMxEK6qNCCPIf0KznbPTArP05DnamP6hzWBjBMj+BJl+mqwfT54xRN+Q8wISnbbcoguWyhTaHLE/JMq2tHRL8pB5uCiLo+iET32jHDv5jTj/KIMFRUsFyYhrWrhG3Zwc+yg3qhj1B/Sx5iIngo/3QCGM6DT5By34GmYVKBW9G+KFOOPu64umzh4CCf2AGGRRZAtqzkB+0m3y9t/mEesUQ5J2wn/nl3kOcvHFX8C1XQf4zXJ+T2Wwy+3C+3vnEOcQXbISP1GBBGYQFt3cpWR9zJEnX8o5g/Iv5z3KbQcmEaEcNMPuqk3mCI2NnEK6k0IGSdvpD2uEOGCHJOUGpkmYRN4ON9gSN2+PzNmW9RMO/x/t5eRzTFaor+KpjnBd3LEcT7xfP0LF9dAUTdnRojusJahiC/Bj4J3PmTlAs8BvFU7Te28RH2AhilCi8Gt2eTMthkkbMAt0ed0x8VCj4gJnB3WBQGj97fFJ62AUaJLFMeAhfEOOl7f1gNmlMQvuL0A8d9ZPsmA0CwQk4PBjsjb0Ejm1SPfegX2SVI2ML8hHnG7iLRio76Ecywuwc0yExbBAIRp5wNAk36BSvqPzgIcckhrKCLxi96EBrqXeKAad3WPLpGIquYAPvxce3Fcw5cWckmyL2j0dQpUjwGVPwxLoRVSpZZ+ydXmTHGH5hH0smEDw5b6HlYgP/xLYTJBAdDXu2IBKMiQpOG2e4lSolSSA6FO6MLyu3+IJ8L+biBo03Eo5iwgSiNY1EIojpB0983NAHx5tPDMXYduINMYdSQkE+/voGruFiFRMnEB3nHas3uIIGgSDGFVy8Iv0cuHMUS2rH4wtivDQA4xLAUzwO7SJm/yBOD0vwjlQQawY7qdj7YCHIgXI6gm0Ja5UMh5v3Y4pM/DgwwShSJPiikQm2pXnEXmaU4mQdFULcZINv+I4pSJhBGCI/wVSc8eGOInGsBDFSSCeIkogXJQDOYRC9OSM/2Po6DcFeT5LgLNAYYwZhNfaTKCdbpe21PYtNoSeIbydJV/PxZHP3A2YUYL4XBpM5wm87NmCyDPbmm+/FEobxIW+TiDcG47Yc6gDRgph+1N0HmL3AUGLoB+tfZitIO4MBrrw51T3yvcKTDZ/FCt6T9EGJdKs2CARsZn2GQ4zbblyNkgpSz9FwqEHV1GM5xHAYNYoEb/AFe0c3njBiWciMhxi31fbpJTehYFtOcKEDHLknM3TzGp1LvWi8n3uCR14S9a4kJQbGArtVjN/mR1gQlZokebPvJoPHjUIpDN/UQhDNmMGV7kGTEZ2wJ8nlMfjaFcQHzhRJDFn7wSYlWQqSCBeRsixNHbjUsuSdEm2fSGGoSCPua8kTYDnvbe+xhKLMTxfeXbQcuNrtg8f6aSQyq8s5Rnj30yC47ToSDtleD6MQ7IlJumFKHKyQwYfop0N5IhbsiWz2VNIDzHw/V3BIKtgTnRRGC3YApyv5+IISGfI7q20H9gDwKQaB+hkkRpbHxUwiAJOevI2TWlCSxCXexlOmoL1KcS9M2aAVlKTuckZ8cZ8iaBydrYWDIJMIwiz2HKsIjt4kMZvLcijEZILw/QLvDPJWtMyJM+cFMaznCT4aUb/B8xMF6X3u0F7nswEu1pbfQkT2EguK8nx2uIbIxRDV52ItC7uPypY9Y9l4pBWU4dV57m4+3oJ0Mnbm0/f1crleT+fOXE4kKCyKIhcA9piISTIoC8wvXdkCxt6EQSkoJ7wNJG0AWAheN/QERUkmZF1sP2sp+JF6gqR+slDAa8INIEhfEkFZLujlBLprTt71gYJPNIIig1tdWON+33AuCHuB0grKQmG2ZrZfdJrNJeHQxRhCwS6FoNxkvQtPiwXXojNn8S41D5cyEJFesCCGYPbdbAqC0A3LJRWUm0VYzIC5cDJIV/D0S44jrPMfS0HvdIyJBGWxm/fWDLCapyNMJgivB1fjXC8pgBMTvHGTSBAiyIvdZ5JnLbgUT+MJxrwoBqEpTp2ZaXFo9yBjv5gKdTN4nyyDCBGO081m89ueZrx7EVuhnmDcWcBEWFpZlyiQ4lZhLAQ3lZrDtAgGnbj+4wkm64MbvxwWp2AaO3wwE2R/fwGGH/cdGxcrwa6cw2QIFvGRsxLMZeUNhPgJjpXgdw6728BBlxGnEY0XVzD2hXF08kngSbrdLr5gN4YcBGEC46LqdpHgndIU418ZJ5h5iYK4BLp4gh2cl54m+1kQDqE4ghojQaGZ8bUvsL6x4mInuMx2oQbWOAn0BbsMDDvrLA3BBC+BXVZ9ENJcmdkpAsycdJmVKOJ7Gvxfm9P2m+PG7Aq2GAkKze/u3JmY5iDlTw/BAK9AkeAzS0Hk2PmGpDsrAtwCRSX6zN16gl28UQnHUUx5ygDTThMTYSMI/7pcYr/rNJ1V2n7jb+xgdgQ7zr/d91Hn7zvt6QJ3ivfYlqjwbS5sai2fpp32zgwAIkE5bQQ3tcXNWgTvjaLTSv2zbUDUlXZKFCIDa4Vf3hG0lqmvSMGcKAlI8CEQRKst55t6rOl8p3+rM3BssqBcwZL/r9YcAGtpUyl27HX614RgRugnaH93BZu2g26Ckim64recwR3AYEDoBwVf9wSb9hh9RjQWCRVbYhYfFAKT/MwfCjZt7zGU45WN3VjLXmXyOSj0I+88IcGmPUCxAmBObZz2Oi17ms09v1R+EYIdz9B9DNXaPi3Zsu3lbRrfKYv0oxr8woKBoXtf1GzahZJhy06r1bKb03FmH+qCCd3gHiEIDYPLOe8GosVatJGmD/yHsFw8WBne8QvGYb8OBkjwj1LqHLzY3l1wbe6TGsxunQXEcR42z3rIcgvGsXF0jgseYoe2OffvF85OzTv2lNJvI1gJ/8LO4eO+YwBuFU4BtuAbymBEOduZ7gKeApidFq3fRjAig9CwGPe8AuruFycIJ4JB/oYArO3D/LUI6GwEo39r5/5NT2A2qbufx4kMQuz0L2BP6oFFlb77eeijU4Kwd+dYpsAU7YR6sYKdVhXvIWop6IF5laS3HemDUHCgnGzIFjL8TGVHb9YpJffzBU8PTLXMk4g2ThikDwlqsRmE2K1ZpoqAm1dZpA8RX6IutQxvJIRTe8mOjQiTjq5jCbZKtWk2F7ZQr8VMD4IrCBUri9QVAdJj0/nIBVutSsqK6ItVrQpTPTLBdLMIR855hbUeFNSgYA3/9ZXaNI1pET3FYFmvsBo6EwjCLNZXD2yv6dGGyKLFbGIICZpkglCxWnIfU8nKjnNWNfa1ucEVJB+3SrXugsFjLFALt8t6tZQafgYp3lqpi95XXujlgLlY1VMqTR+aEvUpVWqt6QNHIenuQ97+a9XIhxXSPHiCFAn081irC9MH/GfieruOpvOvVYd26eNmsE9Volsq1XpluXgwT+2aBt+znTjTVb1ezUIOwUQQUalW6/Xmcuo8DKyDTWJPzPzjLP6tqsgtKzkXV7DOqrVKtVar1+u1UneFHgny7996vVyuxBb0gj/NWM2DrWBAZQ/mzROQkmBx+F8QtH63oM5xfT2LI1VyoaS9cgAK5nP0DChpLxzQNDzBLPLMmoox5MCzkXcYhBAksGrcceDRqPzaGq0rAw7cGrVfK6ir6EOcvp53HKmhvaJ77zQt7zjSomo8IcGhUc07kpTQ+yYS/KPU844EjyohFW3kPULE0Ijf+yOowwp1BR+NWn5RpJhxTeU8QVNlP8zkd8YCasbN5ik34EXLO5g00FTTFxyov9DQS6AnCF7y7IUpofWtraD1+1KoK09gKwgHUj3viNhS097AriAYaekVaS0HvBFmRxBOFXnEkRJwBL0D+4LgDnbD428oNqF4dW8E3RMEN143TPPEZoVuvIKwIPhr6HlHxgbdeANRguDtdxhCPy5akLlhPQ+0nfo8FATPhkbXKtPzkoS6pryA44JgqGrFCTaew9Nc1zX1HpwSRLOFnlNtJUfXDH0ATgsC603R9LwjpUPT1MdDnbAgAPd94+cputX5bIZtoj5R527Un6YIi1N9PqzOo4KwTl3FH+KoQztFGUZk77gg/Pn9CFZq+pK6FyItmqYZRt+4eTiicVwQYj69qooBLZNgILZ/o0M5Rl81Xod3R3IXK4gY3D2+vOoHQaNTN3J5Q7z6/H32eQm4CRi6PPo8+dwH3AXcIh4C/gQMAkyEdTp6xH8j0tzI/8NLx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8" name="Picture 10" descr="http://www.aedweb.org/web/images/twitter-b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4327" y="5943600"/>
            <a:ext cx="457200" cy="457200"/>
          </a:xfrm>
          <a:prstGeom prst="rect">
            <a:avLst/>
          </a:prstGeom>
          <a:noFill/>
        </p:spPr>
      </p:pic>
      <p:pic>
        <p:nvPicPr>
          <p:cNvPr id="5" name="Imagen 4" descr="FotoGrupo_Apr2015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9"/>
          <a:stretch/>
        </p:blipFill>
        <p:spPr>
          <a:xfrm>
            <a:off x="3718073" y="2209800"/>
            <a:ext cx="53916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25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982030907"/>
              </p:ext>
            </p:extLst>
          </p:nvPr>
        </p:nvGraphicFramePr>
        <p:xfrm>
          <a:off x="152400" y="990600"/>
          <a:ext cx="8915400" cy="5653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1147762"/>
            <a:ext cx="2004219" cy="144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4800600"/>
            <a:ext cx="1930399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81400" y="3433754"/>
            <a:ext cx="2029714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934200" y="4800600"/>
            <a:ext cx="19050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Research</a:t>
            </a:r>
            <a:r>
              <a:rPr lang="es-ES" dirty="0" smtClean="0"/>
              <a:t> </a:t>
            </a:r>
            <a:r>
              <a:rPr lang="es-ES" dirty="0" err="1" smtClean="0"/>
              <a:t>Areas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5837081" y="327660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tx1"/>
                </a:solidFill>
              </a:rPr>
              <a:t>1995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6141881" y="617220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tx1"/>
                </a:solidFill>
              </a:rPr>
              <a:t>1997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733800" y="617220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tx1"/>
                </a:solidFill>
              </a:rPr>
              <a:t>2000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3810000" y="114300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tx1"/>
                </a:solidFill>
              </a:rPr>
              <a:t>2004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6218081" y="114300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tx1"/>
                </a:solidFill>
              </a:rPr>
              <a:t>2008</a:t>
            </a:r>
            <a:endParaRPr lang="es-ES" sz="1600" dirty="0">
              <a:solidFill>
                <a:schemeClr val="tx1"/>
              </a:solidFill>
            </a:endParaRPr>
          </a:p>
        </p:txBody>
      </p:sp>
      <p:pic>
        <p:nvPicPr>
          <p:cNvPr id="15" name="Picture 6" descr="RO-cartoon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324600" y="1524000"/>
            <a:ext cx="2362200" cy="17930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4" name="Picture 1033" descr="SM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524000"/>
            <a:ext cx="875455" cy="108012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pie de página 1"/>
          <p:cNvSpPr>
            <a:spLocks noGrp="1"/>
          </p:cNvSpPr>
          <p:nvPr>
            <p:ph type="ftr" sz="quarter" idx="4294967295"/>
          </p:nvPr>
        </p:nvSpPr>
        <p:spPr>
          <a:xfrm>
            <a:off x="304800" y="6629400"/>
            <a:ext cx="3657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s-ES" smtClean="0"/>
              <a:t>Ontology Engineering Group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99CD37-B8DF-4FD6-B12F-9B2FDC92B701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2318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relation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Open Data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Leader of </a:t>
            </a:r>
            <a:r>
              <a:rPr lang="es-ES" dirty="0" err="1" smtClean="0"/>
              <a:t>the</a:t>
            </a:r>
            <a:r>
              <a:rPr lang="es-ES" dirty="0" smtClean="0"/>
              <a:t> Open Data </a:t>
            </a:r>
            <a:r>
              <a:rPr lang="es-ES" dirty="0" err="1" smtClean="0"/>
              <a:t>Institute</a:t>
            </a:r>
            <a:r>
              <a:rPr lang="es-ES" dirty="0" smtClean="0"/>
              <a:t> </a:t>
            </a:r>
            <a:r>
              <a:rPr lang="es-ES" dirty="0" err="1" smtClean="0"/>
              <a:t>node</a:t>
            </a:r>
            <a:r>
              <a:rPr lang="es-ES" dirty="0" smtClean="0"/>
              <a:t> in Madrid</a:t>
            </a:r>
          </a:p>
          <a:p>
            <a:r>
              <a:rPr lang="es-ES" dirty="0" err="1" smtClean="0"/>
              <a:t>Development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UNE 178301 </a:t>
            </a:r>
            <a:r>
              <a:rPr lang="es-ES" dirty="0" err="1" smtClean="0"/>
              <a:t>Technical</a:t>
            </a:r>
            <a:r>
              <a:rPr lang="es-ES" dirty="0" smtClean="0"/>
              <a:t> </a:t>
            </a:r>
            <a:r>
              <a:rPr lang="es-ES" dirty="0" err="1" smtClean="0"/>
              <a:t>Norm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Open Data </a:t>
            </a:r>
            <a:r>
              <a:rPr lang="es-ES" dirty="0" err="1" smtClean="0"/>
              <a:t>for</a:t>
            </a:r>
            <a:r>
              <a:rPr lang="es-ES" dirty="0" smtClean="0"/>
              <a:t> Smart </a:t>
            </a:r>
            <a:r>
              <a:rPr lang="es-ES" dirty="0" err="1" smtClean="0"/>
              <a:t>Cities</a:t>
            </a:r>
            <a:endParaRPr lang="es-ES" dirty="0" smtClean="0"/>
          </a:p>
          <a:p>
            <a:pPr lvl="1"/>
            <a:r>
              <a:rPr lang="es-ES" dirty="0" smtClean="0"/>
              <a:t>Co-</a:t>
            </a:r>
            <a:r>
              <a:rPr lang="es-ES" dirty="0" err="1" smtClean="0"/>
              <a:t>created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several</a:t>
            </a:r>
            <a:r>
              <a:rPr lang="es-ES" dirty="0" smtClean="0"/>
              <a:t> </a:t>
            </a:r>
            <a:r>
              <a:rPr lang="es-ES" dirty="0" err="1" smtClean="0"/>
              <a:t>cities</a:t>
            </a:r>
            <a:r>
              <a:rPr lang="es-ES" dirty="0" smtClean="0"/>
              <a:t> (</a:t>
            </a:r>
            <a:r>
              <a:rPr lang="es-ES" dirty="0" err="1" smtClean="0"/>
              <a:t>e.g</a:t>
            </a:r>
            <a:r>
              <a:rPr lang="es-ES" dirty="0" smtClean="0"/>
              <a:t>., ZGZ) and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administrations</a:t>
            </a:r>
            <a:r>
              <a:rPr lang="es-ES" dirty="0" smtClean="0"/>
              <a:t> and </a:t>
            </a:r>
            <a:r>
              <a:rPr lang="es-ES" dirty="0" err="1" smtClean="0"/>
              <a:t>companies</a:t>
            </a:r>
            <a:endParaRPr lang="es-ES" dirty="0" smtClean="0"/>
          </a:p>
          <a:p>
            <a:pPr lvl="1"/>
            <a:r>
              <a:rPr lang="es-ES" dirty="0" err="1" smtClean="0"/>
              <a:t>Maturity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cities</a:t>
            </a:r>
            <a:endParaRPr lang="es-ES" dirty="0" smtClean="0"/>
          </a:p>
          <a:p>
            <a:pPr lvl="1"/>
            <a:r>
              <a:rPr lang="es-ES" dirty="0" smtClean="0"/>
              <a:t>10 </a:t>
            </a:r>
            <a:r>
              <a:rPr lang="es-ES" dirty="0" err="1" smtClean="0"/>
              <a:t>datasets</a:t>
            </a:r>
            <a:r>
              <a:rPr lang="es-ES" dirty="0" smtClean="0"/>
              <a:t> and </a:t>
            </a:r>
            <a:r>
              <a:rPr lang="es-ES" dirty="0" err="1" smtClean="0"/>
              <a:t>their</a:t>
            </a:r>
            <a:r>
              <a:rPr lang="es-ES" dirty="0" smtClean="0"/>
              <a:t> </a:t>
            </a:r>
            <a:r>
              <a:rPr lang="es-ES" dirty="0" err="1" smtClean="0"/>
              <a:t>corresponding</a:t>
            </a:r>
            <a:r>
              <a:rPr lang="es-ES" dirty="0" smtClean="0"/>
              <a:t> </a:t>
            </a:r>
            <a:r>
              <a:rPr lang="es-ES" dirty="0" err="1" smtClean="0"/>
              <a:t>vocabularies</a:t>
            </a:r>
            <a:endParaRPr lang="es-ES" dirty="0" smtClean="0"/>
          </a:p>
          <a:p>
            <a:pPr lvl="2"/>
            <a:r>
              <a:rPr lang="es-ES" dirty="0" smtClean="0">
                <a:hlinkClick r:id="rId2"/>
              </a:rPr>
              <a:t>http://vocab.linkeddata.es/datosabiertos/def</a:t>
            </a:r>
            <a:endParaRPr lang="es-ES" dirty="0" smtClean="0"/>
          </a:p>
          <a:p>
            <a:r>
              <a:rPr lang="es-ES" dirty="0" smtClean="0"/>
              <a:t>A </a:t>
            </a:r>
            <a:r>
              <a:rPr lang="es-ES" dirty="0" err="1" smtClean="0"/>
              <a:t>lot</a:t>
            </a:r>
            <a:r>
              <a:rPr lang="es-ES" dirty="0" smtClean="0"/>
              <a:t> of </a:t>
            </a:r>
            <a:r>
              <a:rPr lang="es-ES" dirty="0" err="1" smtClean="0"/>
              <a:t>Linked</a:t>
            </a:r>
            <a:r>
              <a:rPr lang="es-ES" dirty="0" smtClean="0"/>
              <a:t> Data </a:t>
            </a:r>
            <a:r>
              <a:rPr lang="es-ES" dirty="0" err="1" smtClean="0"/>
              <a:t>development</a:t>
            </a:r>
            <a:r>
              <a:rPr lang="es-ES" dirty="0" smtClean="0"/>
              <a:t> </a:t>
            </a:r>
            <a:r>
              <a:rPr lang="es-ES" dirty="0" err="1" smtClean="0"/>
              <a:t>experience</a:t>
            </a:r>
            <a:r>
              <a:rPr lang="es-ES" dirty="0" smtClean="0"/>
              <a:t> (</a:t>
            </a:r>
            <a:r>
              <a:rPr lang="es-ES" dirty="0" err="1" smtClean="0"/>
              <a:t>see</a:t>
            </a:r>
            <a:r>
              <a:rPr lang="es-ES" dirty="0" smtClean="0"/>
              <a:t> </a:t>
            </a:r>
            <a:r>
              <a:rPr lang="es-ES" dirty="0" err="1" smtClean="0"/>
              <a:t>next</a:t>
            </a:r>
            <a:r>
              <a:rPr lang="es-ES" dirty="0" smtClean="0"/>
              <a:t> </a:t>
            </a:r>
            <a:r>
              <a:rPr lang="es-ES" dirty="0" err="1" smtClean="0"/>
              <a:t>slide</a:t>
            </a:r>
            <a:r>
              <a:rPr lang="es-ES" dirty="0" smtClean="0"/>
              <a:t>)</a:t>
            </a:r>
          </a:p>
          <a:p>
            <a:pPr lvl="2"/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99CD37-B8DF-4FD6-B12F-9B2FDC92B701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4294967295"/>
          </p:nvPr>
        </p:nvSpPr>
        <p:spPr>
          <a:xfrm>
            <a:off x="304800" y="6629400"/>
            <a:ext cx="3657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s-ES" smtClean="0"/>
              <a:t>Ontology Engineering Group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1676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Linked</a:t>
            </a:r>
            <a:r>
              <a:rPr lang="es-ES" dirty="0" smtClean="0"/>
              <a:t> Data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8153400" cy="5257800"/>
          </a:xfrm>
        </p:spPr>
        <p:txBody>
          <a:bodyPr/>
          <a:lstStyle/>
          <a:p>
            <a:r>
              <a:rPr lang="es-ES" sz="2000" dirty="0" err="1" smtClean="0">
                <a:ea typeface="+mn-ea"/>
                <a:cs typeface="+mn-cs"/>
              </a:rPr>
              <a:t>Geographical</a:t>
            </a:r>
            <a:r>
              <a:rPr lang="es-ES" sz="2000" dirty="0" smtClean="0">
                <a:ea typeface="+mn-ea"/>
                <a:cs typeface="+mn-cs"/>
              </a:rPr>
              <a:t> </a:t>
            </a:r>
            <a:r>
              <a:rPr lang="es-ES" sz="2000" dirty="0">
                <a:ea typeface="+mn-ea"/>
                <a:cs typeface="+mn-cs"/>
              </a:rPr>
              <a:t>(Map4RDF and Geometry2RDF)</a:t>
            </a:r>
          </a:p>
          <a:p>
            <a:pPr lvl="1"/>
            <a:r>
              <a:rPr lang="es-ES" sz="2000" dirty="0" smtClean="0">
                <a:hlinkClick r:id="rId2"/>
              </a:rPr>
              <a:t>http://geo.linkeddata.es/</a:t>
            </a:r>
            <a:endParaRPr lang="es-ES" sz="2000" dirty="0" smtClean="0"/>
          </a:p>
          <a:p>
            <a:r>
              <a:rPr lang="es-ES" sz="2000" dirty="0" smtClean="0"/>
              <a:t>Culture (</a:t>
            </a:r>
            <a:r>
              <a:rPr lang="es-ES" sz="2000" dirty="0" smtClean="0">
                <a:hlinkClick r:id="rId3"/>
              </a:rPr>
              <a:t>http://datos.bne.es/</a:t>
            </a:r>
            <a:r>
              <a:rPr lang="es-ES" sz="2000" dirty="0"/>
              <a:t>)</a:t>
            </a:r>
            <a:endParaRPr lang="es-ES" sz="2000" dirty="0" smtClean="0"/>
          </a:p>
          <a:p>
            <a:r>
              <a:rPr lang="es-ES" sz="2000" dirty="0" err="1" smtClean="0"/>
              <a:t>Cities</a:t>
            </a:r>
            <a:r>
              <a:rPr lang="es-ES" sz="2000" dirty="0" smtClean="0"/>
              <a:t> and Open Data</a:t>
            </a:r>
          </a:p>
          <a:p>
            <a:pPr lvl="1"/>
            <a:r>
              <a:rPr lang="es-ES" sz="2000" dirty="0" smtClean="0">
                <a:hlinkClick r:id="rId4"/>
              </a:rPr>
              <a:t>Ayuntamiento de </a:t>
            </a:r>
            <a:r>
              <a:rPr lang="es-ES" sz="2000" dirty="0" smtClean="0">
                <a:hlinkClick r:id="rId4"/>
              </a:rPr>
              <a:t>Zaragoza</a:t>
            </a:r>
            <a:r>
              <a:rPr lang="es-ES" sz="2000" dirty="0" smtClean="0"/>
              <a:t> (</a:t>
            </a:r>
            <a:r>
              <a:rPr lang="es-ES" sz="2000" dirty="0" err="1" smtClean="0"/>
              <a:t>helping</a:t>
            </a:r>
            <a:r>
              <a:rPr lang="es-ES" sz="2000" dirty="0" smtClean="0"/>
              <a:t>)</a:t>
            </a:r>
            <a:endParaRPr lang="es-ES" sz="2000" dirty="0" smtClean="0"/>
          </a:p>
          <a:p>
            <a:pPr lvl="1"/>
            <a:r>
              <a:rPr lang="es-ES" sz="2000" dirty="0">
                <a:hlinkClick r:id="rId5"/>
              </a:rPr>
              <a:t>http://ciudad2020.linkeddata.es/</a:t>
            </a:r>
            <a:r>
              <a:rPr lang="es-ES" sz="2000" dirty="0"/>
              <a:t> </a:t>
            </a:r>
          </a:p>
          <a:p>
            <a:r>
              <a:rPr lang="es-ES" sz="2000" dirty="0" smtClean="0"/>
              <a:t>News and Media</a:t>
            </a:r>
          </a:p>
          <a:p>
            <a:pPr lvl="1"/>
            <a:r>
              <a:rPr lang="es-ES" sz="2000" dirty="0" smtClean="0">
                <a:hlinkClick r:id="rId6"/>
              </a:rPr>
              <a:t>http://webenemasuno.linkeddata.es/</a:t>
            </a:r>
            <a:endParaRPr lang="es-ES" sz="2000" dirty="0" smtClean="0"/>
          </a:p>
          <a:p>
            <a:pPr lvl="1"/>
            <a:r>
              <a:rPr lang="es-ES" sz="2000" dirty="0" smtClean="0">
                <a:hlinkClick r:id="rId7"/>
              </a:rPr>
              <a:t>http://rtve.linkeddata.es/</a:t>
            </a:r>
            <a:r>
              <a:rPr lang="es-ES" sz="2000" dirty="0" smtClean="0"/>
              <a:t> </a:t>
            </a:r>
          </a:p>
          <a:p>
            <a:r>
              <a:rPr lang="es-ES" sz="2000" dirty="0" err="1" smtClean="0"/>
              <a:t>Meteorological</a:t>
            </a:r>
            <a:r>
              <a:rPr lang="es-ES" sz="2000" dirty="0" smtClean="0"/>
              <a:t> </a:t>
            </a:r>
            <a:r>
              <a:rPr lang="es-ES" sz="2000" dirty="0" err="1" smtClean="0"/>
              <a:t>information</a:t>
            </a:r>
            <a:endParaRPr lang="es-ES" sz="2000" dirty="0" smtClean="0"/>
          </a:p>
          <a:p>
            <a:pPr lvl="1"/>
            <a:r>
              <a:rPr lang="es-ES" sz="2000" dirty="0" smtClean="0">
                <a:hlinkClick r:id="rId8"/>
              </a:rPr>
              <a:t>http://aemet.linkeddata.es/</a:t>
            </a:r>
            <a:r>
              <a:rPr lang="es-ES" sz="2000" dirty="0" smtClean="0"/>
              <a:t> </a:t>
            </a:r>
          </a:p>
          <a:p>
            <a:r>
              <a:rPr lang="es-ES" sz="2000" dirty="0" err="1" smtClean="0"/>
              <a:t>Transport</a:t>
            </a:r>
            <a:endParaRPr lang="es-ES" sz="2000" dirty="0" smtClean="0"/>
          </a:p>
          <a:p>
            <a:pPr lvl="1"/>
            <a:r>
              <a:rPr lang="es-ES" sz="2000" dirty="0" smtClean="0">
                <a:hlinkClick r:id="rId9"/>
              </a:rPr>
              <a:t>http://transporte.linkeddata.es/</a:t>
            </a:r>
            <a:endParaRPr lang="es-ES" sz="2000" dirty="0" smtClean="0"/>
          </a:p>
          <a:p>
            <a:pPr lvl="1"/>
            <a:r>
              <a:rPr lang="es-ES" sz="2000" dirty="0" err="1" smtClean="0"/>
              <a:t>Soon</a:t>
            </a:r>
            <a:r>
              <a:rPr lang="es-ES" sz="2000" dirty="0" smtClean="0"/>
              <a:t> </a:t>
            </a:r>
            <a:r>
              <a:rPr lang="es-ES" sz="2000" dirty="0" err="1" smtClean="0"/>
              <a:t>with</a:t>
            </a:r>
            <a:r>
              <a:rPr lang="es-ES" sz="2000" dirty="0" smtClean="0"/>
              <a:t> CRTM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99CD37-B8DF-4FD6-B12F-9B2FDC92B701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241256" y="4876800"/>
            <a:ext cx="2902744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3" descr="E:\Dropbox\viajeroChallenge2011\IMGS\GuiasYViajeroImg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71582" y="1836504"/>
            <a:ext cx="3841718" cy="1817295"/>
          </a:xfrm>
          <a:prstGeom prst="rect">
            <a:avLst/>
          </a:prstGeom>
          <a:noFill/>
        </p:spPr>
      </p:pic>
      <p:sp>
        <p:nvSpPr>
          <p:cNvPr id="4" name="Marcador de pie de página 3"/>
          <p:cNvSpPr>
            <a:spLocks noGrp="1"/>
          </p:cNvSpPr>
          <p:nvPr>
            <p:ph type="ftr" sz="quarter" idx="4294967295"/>
          </p:nvPr>
        </p:nvSpPr>
        <p:spPr>
          <a:xfrm>
            <a:off x="304800" y="6629400"/>
            <a:ext cx="3657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s-ES" smtClean="0"/>
              <a:t>Ontology Engineering Group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000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7" descr="Street detective portada 3.png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400" b="-60400"/>
          <a:stretch>
            <a:fillRect/>
          </a:stretch>
        </p:blipFill>
        <p:spPr>
          <a:xfrm>
            <a:off x="539552" y="-387424"/>
            <a:ext cx="3810000" cy="5257800"/>
          </a:xfrm>
        </p:spPr>
      </p:pic>
      <p:pic>
        <p:nvPicPr>
          <p:cNvPr id="8" name="Imagen 7" descr="Street plan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789040"/>
            <a:ext cx="4763493" cy="247243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3789040"/>
            <a:ext cx="3959356" cy="2448272"/>
          </a:xfrm>
          <a:prstGeom prst="rect">
            <a:avLst/>
          </a:prstGeom>
        </p:spPr>
      </p:pic>
      <p:sp>
        <p:nvSpPr>
          <p:cNvPr id="15" name="CuadroTexto 7"/>
          <p:cNvSpPr txBox="1">
            <a:spLocks/>
          </p:cNvSpPr>
          <p:nvPr/>
        </p:nvSpPr>
        <p:spPr bwMode="auto">
          <a:xfrm>
            <a:off x="4427983" y="1412886"/>
            <a:ext cx="4428679" cy="2055466"/>
          </a:xfrm>
          <a:prstGeom prst="rect">
            <a:avLst/>
          </a:prstGeom>
          <a:solidFill>
            <a:srgbClr val="F2F2F2">
              <a:alpha val="8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 tIns="0" rIns="72000" bIns="7200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endParaRPr lang="es-ES" sz="1200">
              <a:solidFill>
                <a:srgbClr val="000000"/>
              </a:solidFill>
            </a:endParaRPr>
          </a:p>
          <a:p>
            <a:pPr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</a:pPr>
            <a:endParaRPr lang="es-ES" sz="1200"/>
          </a:p>
          <a:p>
            <a:pPr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</a:pPr>
            <a:endParaRPr lang="es-ES" sz="1200"/>
          </a:p>
          <a:p>
            <a:pPr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</a:pPr>
            <a:endParaRPr lang="es-ES" sz="1200"/>
          </a:p>
          <a:p>
            <a:pPr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</a:pPr>
            <a:endParaRPr lang="es-ES" sz="1200"/>
          </a:p>
          <a:p>
            <a:pPr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</a:pPr>
            <a:endParaRPr lang="es-ES" sz="1100"/>
          </a:p>
        </p:txBody>
      </p:sp>
      <p:sp>
        <p:nvSpPr>
          <p:cNvPr id="16" name="CuadroTexto 15"/>
          <p:cNvSpPr txBox="1"/>
          <p:nvPr/>
        </p:nvSpPr>
        <p:spPr>
          <a:xfrm>
            <a:off x="4427984" y="1124744"/>
            <a:ext cx="4392488" cy="1416661"/>
          </a:xfrm>
          <a:prstGeom prst="rect">
            <a:avLst/>
          </a:prstGeom>
          <a:solidFill>
            <a:srgbClr val="F2F2F2">
              <a:alpha val="20000"/>
            </a:srgbClr>
          </a:solidFill>
        </p:spPr>
        <p:txBody>
          <a:bodyPr wrap="square" lIns="72000" tIns="0" rIns="72000" bIns="7200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defRPr/>
            </a:pPr>
            <a:endParaRPr lang="es-ES" sz="1600" dirty="0">
              <a:solidFill>
                <a:srgbClr val="000000"/>
              </a:solidFill>
            </a:endParaRPr>
          </a:p>
          <a:p>
            <a:pPr marL="541338" indent="-365125" algn="just">
              <a:lnSpc>
                <a:spcPct val="90000"/>
              </a:lnSpc>
              <a:spcBef>
                <a:spcPts val="1500"/>
              </a:spcBef>
              <a:buClr>
                <a:srgbClr val="FF0000"/>
              </a:buClr>
              <a:buSzPct val="85000"/>
              <a:buFont typeface="Times New Roman" charset="0"/>
              <a:buBlip>
                <a:blip r:embed="rId5"/>
              </a:buBlip>
              <a:tabLst>
                <a:tab pos="541338" algn="l"/>
                <a:tab pos="1014413" algn="l"/>
                <a:tab pos="1463675" algn="l"/>
                <a:tab pos="1912938" algn="l"/>
                <a:tab pos="2362200" algn="l"/>
                <a:tab pos="2811463" algn="l"/>
                <a:tab pos="3260725" algn="l"/>
                <a:tab pos="3709988" algn="l"/>
                <a:tab pos="4159250" algn="l"/>
                <a:tab pos="4608513" algn="l"/>
                <a:tab pos="5057775" algn="l"/>
                <a:tab pos="5507038" algn="l"/>
                <a:tab pos="5956300" algn="l"/>
                <a:tab pos="6405563" algn="l"/>
                <a:tab pos="6854825" algn="l"/>
                <a:tab pos="7304088" algn="l"/>
                <a:tab pos="7753350" algn="l"/>
                <a:tab pos="8202613" algn="l"/>
                <a:tab pos="8651875" algn="l"/>
                <a:tab pos="9101138" algn="l"/>
                <a:tab pos="9550400" algn="l"/>
              </a:tabLst>
              <a:defRPr/>
            </a:pPr>
            <a:r>
              <a:rPr lang="es-ES" sz="2000" dirty="0" err="1" smtClean="0">
                <a:solidFill>
                  <a:srgbClr val="000000"/>
                </a:solidFill>
                <a:cs typeface="Tahoma"/>
              </a:rPr>
              <a:t>Citizen</a:t>
            </a:r>
            <a:r>
              <a:rPr lang="es-ES" sz="2000" dirty="0" smtClean="0">
                <a:solidFill>
                  <a:srgbClr val="000000"/>
                </a:solidFill>
                <a:cs typeface="Tahoma"/>
              </a:rPr>
              <a:t> </a:t>
            </a:r>
            <a:r>
              <a:rPr lang="es-ES" sz="2000" dirty="0" err="1" smtClean="0">
                <a:solidFill>
                  <a:srgbClr val="000000"/>
                </a:solidFill>
                <a:cs typeface="Tahoma"/>
              </a:rPr>
              <a:t>Science</a:t>
            </a:r>
            <a:endParaRPr lang="es-ES" sz="2000" dirty="0" smtClean="0">
              <a:cs typeface="Tahoma"/>
            </a:endParaRPr>
          </a:p>
          <a:p>
            <a:pPr marL="541338" indent="-365125" algn="just">
              <a:lnSpc>
                <a:spcPct val="90000"/>
              </a:lnSpc>
              <a:spcBef>
                <a:spcPts val="1500"/>
              </a:spcBef>
              <a:buClr>
                <a:srgbClr val="FF0000"/>
              </a:buClr>
              <a:buSzPct val="85000"/>
              <a:buFont typeface="Times New Roman" charset="0"/>
              <a:buBlip>
                <a:blip r:embed="rId5"/>
              </a:buBlip>
              <a:tabLst>
                <a:tab pos="541338" algn="l"/>
                <a:tab pos="1014413" algn="l"/>
                <a:tab pos="1463675" algn="l"/>
                <a:tab pos="1912938" algn="l"/>
                <a:tab pos="2362200" algn="l"/>
                <a:tab pos="2811463" algn="l"/>
                <a:tab pos="3260725" algn="l"/>
                <a:tab pos="3709988" algn="l"/>
                <a:tab pos="4159250" algn="l"/>
                <a:tab pos="4608513" algn="l"/>
                <a:tab pos="5057775" algn="l"/>
                <a:tab pos="5507038" algn="l"/>
                <a:tab pos="5956300" algn="l"/>
                <a:tab pos="6405563" algn="l"/>
                <a:tab pos="6854825" algn="l"/>
                <a:tab pos="7304088" algn="l"/>
                <a:tab pos="7753350" algn="l"/>
                <a:tab pos="8202613" algn="l"/>
                <a:tab pos="8651875" algn="l"/>
                <a:tab pos="9101138" algn="l"/>
                <a:tab pos="9550400" algn="l"/>
              </a:tabLst>
              <a:defRPr/>
            </a:pPr>
            <a:r>
              <a:rPr lang="es-ES" sz="2000" dirty="0" err="1" smtClean="0">
                <a:solidFill>
                  <a:srgbClr val="000000"/>
                </a:solidFill>
                <a:cs typeface="Tahoma"/>
              </a:rPr>
              <a:t>Improve</a:t>
            </a:r>
            <a:r>
              <a:rPr lang="es-ES" sz="2000" dirty="0" smtClean="0">
                <a:solidFill>
                  <a:srgbClr val="000000"/>
                </a:solidFill>
                <a:cs typeface="Tahoma"/>
              </a:rPr>
              <a:t> data of </a:t>
            </a:r>
            <a:r>
              <a:rPr lang="es-ES" sz="2000" dirty="0" err="1" smtClean="0">
                <a:solidFill>
                  <a:srgbClr val="000000"/>
                </a:solidFill>
                <a:cs typeface="Tahoma"/>
              </a:rPr>
              <a:t>our</a:t>
            </a:r>
            <a:r>
              <a:rPr lang="es-ES" sz="2000" dirty="0" smtClean="0">
                <a:solidFill>
                  <a:srgbClr val="000000"/>
                </a:solidFill>
                <a:cs typeface="Tahoma"/>
              </a:rPr>
              <a:t> </a:t>
            </a:r>
            <a:r>
              <a:rPr lang="es-ES" sz="2000" dirty="0" err="1" smtClean="0">
                <a:solidFill>
                  <a:srgbClr val="000000"/>
                </a:solidFill>
                <a:cs typeface="Tahoma"/>
              </a:rPr>
              <a:t>city</a:t>
            </a:r>
            <a:endParaRPr lang="es-ES" sz="2000" dirty="0">
              <a:solidFill>
                <a:srgbClr val="000000"/>
              </a:solidFill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7292530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Herramientas de desarrollo de ontologías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Tools </a:t>
            </a:r>
            <a:r>
              <a:rPr lang="es-ES" dirty="0" err="1" smtClean="0"/>
              <a:t>to</a:t>
            </a:r>
            <a:r>
              <a:rPr lang="es-ES" dirty="0" smtClean="0"/>
              <a:t> be </a:t>
            </a:r>
            <a:r>
              <a:rPr lang="es-ES" dirty="0" err="1" smtClean="0"/>
              <a:t>used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ontology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endParaRPr lang="es-ES" dirty="0" smtClean="0"/>
          </a:p>
          <a:p>
            <a:pPr lvl="1"/>
            <a:r>
              <a:rPr lang="es-ES" dirty="0" err="1" smtClean="0"/>
              <a:t>Ontoology</a:t>
            </a:r>
            <a:endParaRPr lang="es-ES" dirty="0" smtClean="0"/>
          </a:p>
          <a:p>
            <a:pPr lvl="2"/>
            <a:r>
              <a:rPr lang="es-ES" dirty="0" smtClean="0">
                <a:hlinkClick r:id="rId2"/>
              </a:rPr>
              <a:t>http://ontoology.linkeddata.es/</a:t>
            </a:r>
            <a:endParaRPr lang="es-ES" dirty="0" smtClean="0"/>
          </a:p>
          <a:p>
            <a:pPr lvl="2"/>
            <a:r>
              <a:rPr lang="es-ES" dirty="0">
                <a:hlinkClick r:id="rId3"/>
              </a:rPr>
              <a:t>https://github.com/OnToology/</a:t>
            </a:r>
            <a:r>
              <a:rPr lang="es-ES" dirty="0" smtClean="0">
                <a:hlinkClick r:id="rId3"/>
              </a:rPr>
              <a:t>OnToology</a:t>
            </a:r>
            <a:r>
              <a:rPr lang="es-ES" dirty="0" smtClean="0"/>
              <a:t> </a:t>
            </a:r>
          </a:p>
          <a:p>
            <a:pPr lvl="1"/>
            <a:r>
              <a:rPr lang="es-ES" dirty="0" smtClean="0"/>
              <a:t>WIDOCO</a:t>
            </a:r>
            <a:r>
              <a:rPr lang="es-ES" dirty="0"/>
              <a:t>: </a:t>
            </a:r>
            <a:r>
              <a:rPr lang="es-ES" dirty="0">
                <a:hlinkClick r:id="rId4"/>
              </a:rPr>
              <a:t>https://github.com/dgarijo/</a:t>
            </a:r>
            <a:r>
              <a:rPr lang="es-ES" dirty="0" smtClean="0">
                <a:hlinkClick r:id="rId4"/>
              </a:rPr>
              <a:t>Widoco</a:t>
            </a:r>
            <a:r>
              <a:rPr lang="es-ES" dirty="0" smtClean="0"/>
              <a:t> </a:t>
            </a:r>
          </a:p>
          <a:p>
            <a:pPr lvl="1"/>
            <a:r>
              <a:rPr lang="es-ES" dirty="0" err="1" smtClean="0"/>
              <a:t>Oops</a:t>
            </a:r>
            <a:r>
              <a:rPr lang="es-ES" dirty="0"/>
              <a:t>!: </a:t>
            </a:r>
            <a:r>
              <a:rPr lang="es-ES" dirty="0" smtClean="0">
                <a:hlinkClick r:id="rId5"/>
              </a:rPr>
              <a:t>http://oops.linkeddata.es/</a:t>
            </a:r>
            <a:r>
              <a:rPr lang="es-ES" dirty="0" smtClean="0"/>
              <a:t> </a:t>
            </a:r>
          </a:p>
          <a:p>
            <a:pPr lvl="1"/>
            <a:r>
              <a:rPr lang="es-ES" dirty="0" smtClean="0"/>
              <a:t>Ar2dtool</a:t>
            </a:r>
            <a:r>
              <a:rPr lang="es-ES" dirty="0"/>
              <a:t>: </a:t>
            </a:r>
            <a:r>
              <a:rPr lang="es-ES" dirty="0">
                <a:hlinkClick r:id="rId6"/>
              </a:rPr>
              <a:t>https://github.com/idafensp/</a:t>
            </a:r>
            <a:r>
              <a:rPr lang="es-ES" dirty="0" smtClean="0">
                <a:hlinkClick r:id="rId6"/>
              </a:rPr>
              <a:t>ar2dtool</a:t>
            </a:r>
            <a:r>
              <a:rPr lang="es-ES" dirty="0" smtClean="0"/>
              <a:t> </a:t>
            </a:r>
            <a:endParaRPr lang="es-ES" dirty="0" smtClean="0"/>
          </a:p>
          <a:p>
            <a:r>
              <a:rPr lang="es-ES" dirty="0" smtClean="0"/>
              <a:t>Management of </a:t>
            </a:r>
            <a:r>
              <a:rPr lang="es-ES" dirty="0" err="1" smtClean="0"/>
              <a:t>vocabularies</a:t>
            </a:r>
            <a:endParaRPr lang="es-ES" dirty="0" smtClean="0"/>
          </a:p>
          <a:p>
            <a:pPr lvl="1"/>
            <a:r>
              <a:rPr lang="es-ES" dirty="0" smtClean="0">
                <a:hlinkClick r:id="rId7"/>
              </a:rPr>
              <a:t>http://vocab.linkeddata.es</a:t>
            </a:r>
            <a:r>
              <a:rPr lang="es-ES" dirty="0" smtClean="0"/>
              <a:t> </a:t>
            </a:r>
            <a:endParaRPr lang="es-ES" dirty="0" smtClean="0"/>
          </a:p>
          <a:p>
            <a:pPr lvl="1"/>
            <a:r>
              <a:rPr lang="es-ES" dirty="0" smtClean="0">
                <a:hlinkClick r:id="rId8"/>
              </a:rPr>
              <a:t>http://smartcity.linkeddata.es</a:t>
            </a:r>
            <a:r>
              <a:rPr lang="es-ES" dirty="0" smtClean="0"/>
              <a:t> </a:t>
            </a:r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32E4C-06E3-CB46-BFE5-0B23781EFB7F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6974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smtClean="0"/>
              <a:t>Registros de ontologías</a:t>
            </a:r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89D8F3-38B4-4564-BA62-B82DC79A3C15}" type="slidenum">
              <a:rPr lang="es-ES_tradnl" smtClean="0"/>
              <a:pPr>
                <a:defRPr/>
              </a:pPr>
              <a:t>8</a:t>
            </a:fld>
            <a:endParaRPr lang="es-ES_tradnl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b="5524"/>
          <a:stretch/>
        </p:blipFill>
        <p:spPr>
          <a:xfrm>
            <a:off x="48198" y="734159"/>
            <a:ext cx="4463997" cy="2796442"/>
          </a:xfrm>
          <a:prstGeom prst="rect">
            <a:avLst/>
          </a:prstGeom>
          <a:noFill/>
          <a:ln w="19050" cmpd="sng">
            <a:solidFill>
              <a:srgbClr val="E3222A"/>
            </a:solidFill>
            <a:prstDash val="solid"/>
            <a:headEnd type="none" w="med" len="med"/>
            <a:tailEnd type="none" w="med" len="med"/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3473" r="3750"/>
          <a:stretch/>
        </p:blipFill>
        <p:spPr>
          <a:xfrm>
            <a:off x="4644499" y="734158"/>
            <a:ext cx="4463997" cy="2793552"/>
          </a:xfrm>
          <a:prstGeom prst="rect">
            <a:avLst/>
          </a:prstGeom>
          <a:noFill/>
          <a:ln w="19050" cmpd="sng">
            <a:solidFill>
              <a:srgbClr val="1F5FC7"/>
            </a:solidFill>
            <a:prstDash val="solid"/>
            <a:headEnd type="none" w="med" len="med"/>
            <a:tailEnd type="none" w="med" len="med"/>
          </a:ln>
        </p:spPr>
      </p:pic>
      <p:sp>
        <p:nvSpPr>
          <p:cNvPr id="11" name="CuadroTexto 10"/>
          <p:cNvSpPr txBox="1"/>
          <p:nvPr/>
        </p:nvSpPr>
        <p:spPr>
          <a:xfrm>
            <a:off x="9791700" y="4127500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/>
          </a:p>
        </p:txBody>
      </p:sp>
      <p:cxnSp>
        <p:nvCxnSpPr>
          <p:cNvPr id="16" name="Conector recto de flecha 15"/>
          <p:cNvCxnSpPr>
            <a:stCxn id="7" idx="2"/>
            <a:endCxn id="17" idx="0"/>
          </p:cNvCxnSpPr>
          <p:nvPr/>
        </p:nvCxnSpPr>
        <p:spPr bwMode="auto">
          <a:xfrm flipH="1">
            <a:off x="6876497" y="3527710"/>
            <a:ext cx="1" cy="549362"/>
          </a:xfrm>
          <a:prstGeom prst="straightConnector1">
            <a:avLst/>
          </a:prstGeom>
          <a:solidFill>
            <a:schemeClr val="bg1"/>
          </a:solidFill>
          <a:ln w="19050" cmpd="sng">
            <a:solidFill>
              <a:srgbClr val="1F5FC7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Rectángulo redondeado 16"/>
          <p:cNvSpPr/>
          <p:nvPr/>
        </p:nvSpPr>
        <p:spPr bwMode="auto">
          <a:xfrm>
            <a:off x="4716497" y="4077072"/>
            <a:ext cx="4320000" cy="1211937"/>
          </a:xfrm>
          <a:prstGeom prst="roundRect">
            <a:avLst>
              <a:gd name="adj" fmla="val 2424"/>
            </a:avLst>
          </a:prstGeom>
          <a:noFill/>
          <a:ln w="19050" cmpd="sng">
            <a:solidFill>
              <a:srgbClr val="1F5FC7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800" dirty="0" smtClean="0">
                <a:solidFill>
                  <a:srgbClr val="404040"/>
                </a:solidFill>
                <a:latin typeface="Arial" pitchFamily="34" charset="0"/>
                <a:hlinkClick r:id="rId4"/>
              </a:rPr>
              <a:t>http://vocab.linkeddata.es/</a:t>
            </a:r>
            <a:endParaRPr lang="es-ES_tradnl" sz="1800" dirty="0" smtClean="0">
              <a:solidFill>
                <a:srgbClr val="404040"/>
              </a:solidFill>
              <a:latin typeface="Arial" pitchFamily="34" charset="0"/>
            </a:endParaRPr>
          </a:p>
          <a:p>
            <a:endParaRPr lang="es-ES_tradnl" sz="1800" dirty="0" smtClean="0">
              <a:solidFill>
                <a:srgbClr val="404040"/>
              </a:solidFill>
              <a:latin typeface="Arial" pitchFamily="34" charset="0"/>
            </a:endParaRPr>
          </a:p>
          <a:p>
            <a:r>
              <a:rPr lang="es-ES_tradnl" sz="1800" dirty="0" smtClean="0">
                <a:solidFill>
                  <a:srgbClr val="404040"/>
                </a:solidFill>
                <a:latin typeface="Arial" pitchFamily="34" charset="0"/>
              </a:rPr>
              <a:t>Vocabularios desarrollados por miembros del OEG</a:t>
            </a:r>
            <a:endParaRPr lang="es-ES_tradnl" sz="1800" dirty="0">
              <a:solidFill>
                <a:srgbClr val="404040"/>
              </a:solidFill>
              <a:latin typeface="Arial" pitchFamily="34" charset="0"/>
            </a:endParaRPr>
          </a:p>
        </p:txBody>
      </p:sp>
      <p:cxnSp>
        <p:nvCxnSpPr>
          <p:cNvPr id="30" name="Conector recto de flecha 29"/>
          <p:cNvCxnSpPr>
            <a:stCxn id="8" idx="2"/>
            <a:endCxn id="31" idx="0"/>
          </p:cNvCxnSpPr>
          <p:nvPr/>
        </p:nvCxnSpPr>
        <p:spPr bwMode="auto">
          <a:xfrm flipH="1">
            <a:off x="2280196" y="3530601"/>
            <a:ext cx="1" cy="618479"/>
          </a:xfrm>
          <a:prstGeom prst="straightConnector1">
            <a:avLst/>
          </a:prstGeom>
          <a:solidFill>
            <a:schemeClr val="bg1"/>
          </a:solidFill>
          <a:ln w="19050" cmpd="sng">
            <a:solidFill>
              <a:srgbClr val="E3222A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Rectángulo redondeado 30"/>
          <p:cNvSpPr/>
          <p:nvPr/>
        </p:nvSpPr>
        <p:spPr bwMode="auto">
          <a:xfrm>
            <a:off x="120196" y="4149080"/>
            <a:ext cx="4320000" cy="1211937"/>
          </a:xfrm>
          <a:prstGeom prst="roundRect">
            <a:avLst>
              <a:gd name="adj" fmla="val 2424"/>
            </a:avLst>
          </a:prstGeom>
          <a:noFill/>
          <a:ln w="19050" cmpd="sng">
            <a:solidFill>
              <a:srgbClr val="E3222A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sz="1800" dirty="0" smtClean="0">
                <a:solidFill>
                  <a:srgbClr val="404040"/>
                </a:solidFill>
                <a:latin typeface="Arial" pitchFamily="34" charset="0"/>
                <a:hlinkClick r:id="rId5"/>
              </a:rPr>
              <a:t>http://smartcity.linkeddata.es/</a:t>
            </a:r>
            <a:endParaRPr lang="es-ES_tradnl" sz="1800" dirty="0" smtClean="0">
              <a:solidFill>
                <a:srgbClr val="404040"/>
              </a:solidFill>
              <a:latin typeface="Arial" pitchFamily="34" charset="0"/>
            </a:endParaRPr>
          </a:p>
          <a:p>
            <a:endParaRPr lang="es-ES_tradnl" sz="1800" dirty="0" smtClean="0">
              <a:solidFill>
                <a:srgbClr val="404040"/>
              </a:solidFill>
              <a:latin typeface="Arial" pitchFamily="34" charset="0"/>
            </a:endParaRPr>
          </a:p>
          <a:p>
            <a:r>
              <a:rPr lang="es-ES_tradnl" sz="1800" dirty="0" smtClean="0">
                <a:solidFill>
                  <a:srgbClr val="404040"/>
                </a:solidFill>
                <a:latin typeface="Arial" pitchFamily="34" charset="0"/>
              </a:rPr>
              <a:t>Vocabularios para ciudades inteligentes (y dominios relacionados)</a:t>
            </a:r>
            <a:endParaRPr lang="es-ES_tradnl" sz="1800" dirty="0">
              <a:solidFill>
                <a:srgbClr val="404040"/>
              </a:solidFill>
              <a:latin typeface="Arial" pitchFamily="34" charset="0"/>
            </a:endParaRPr>
          </a:p>
        </p:txBody>
      </p:sp>
      <p:pic>
        <p:nvPicPr>
          <p:cNvPr id="39" name="Imagen 38" descr="logo 1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373216"/>
            <a:ext cx="1224136" cy="42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62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Algunos proyectos europeos en el área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Mobile-AGE (H2020, 1 Feb 2016 – 31 </a:t>
            </a:r>
            <a:r>
              <a:rPr lang="es-ES" dirty="0" err="1" smtClean="0"/>
              <a:t>Jan</a:t>
            </a:r>
            <a:r>
              <a:rPr lang="es-ES" dirty="0" smtClean="0"/>
              <a:t> 2019)</a:t>
            </a:r>
          </a:p>
          <a:p>
            <a:pPr lvl="1"/>
            <a:r>
              <a:rPr lang="es-ES" dirty="0" smtClean="0"/>
              <a:t>Open Data (creación y </a:t>
            </a:r>
            <a:r>
              <a:rPr lang="es-ES" dirty="0" err="1" smtClean="0"/>
              <a:t>apps</a:t>
            </a:r>
            <a:r>
              <a:rPr lang="es-ES" dirty="0" smtClean="0"/>
              <a:t>) para personas mayores</a:t>
            </a:r>
          </a:p>
          <a:p>
            <a:r>
              <a:rPr lang="es-ES" dirty="0" err="1" smtClean="0"/>
              <a:t>SlideWiki</a:t>
            </a:r>
            <a:r>
              <a:rPr lang="es-ES" dirty="0" smtClean="0"/>
              <a:t> (H2020, 1 </a:t>
            </a:r>
            <a:r>
              <a:rPr lang="es-ES" dirty="0" err="1" smtClean="0"/>
              <a:t>Jan</a:t>
            </a:r>
            <a:r>
              <a:rPr lang="es-ES" dirty="0" smtClean="0"/>
              <a:t> 2016 – 31 </a:t>
            </a:r>
            <a:r>
              <a:rPr lang="es-ES" dirty="0" err="1" smtClean="0"/>
              <a:t>Dec</a:t>
            </a:r>
            <a:r>
              <a:rPr lang="es-ES" dirty="0" smtClean="0"/>
              <a:t> 2018)</a:t>
            </a:r>
          </a:p>
          <a:p>
            <a:pPr lvl="1"/>
            <a:r>
              <a:rPr lang="es-ES" dirty="0" smtClean="0">
                <a:hlinkClick r:id="rId2"/>
              </a:rPr>
              <a:t>www.slidewiki.org</a:t>
            </a:r>
            <a:r>
              <a:rPr lang="es-ES" dirty="0" smtClean="0"/>
              <a:t> </a:t>
            </a:r>
          </a:p>
          <a:p>
            <a:pPr lvl="1"/>
            <a:r>
              <a:rPr lang="es-ES" dirty="0" smtClean="0"/>
              <a:t>Generación de materiales educativos Open </a:t>
            </a:r>
            <a:r>
              <a:rPr lang="es-ES" dirty="0" err="1" smtClean="0"/>
              <a:t>CourseWare</a:t>
            </a:r>
            <a:endParaRPr lang="es-ES" dirty="0" smtClean="0"/>
          </a:p>
          <a:p>
            <a:pPr lvl="1"/>
            <a:r>
              <a:rPr lang="es-ES" dirty="0" smtClean="0"/>
              <a:t>Compromiso de generación de materiales educativos sobre open data</a:t>
            </a:r>
          </a:p>
          <a:p>
            <a:r>
              <a:rPr lang="es-ES" dirty="0" smtClean="0"/>
              <a:t>Ready4SmartCities</a:t>
            </a:r>
          </a:p>
          <a:p>
            <a:pPr lvl="1"/>
            <a:r>
              <a:rPr lang="es-ES" dirty="0" smtClean="0">
                <a:hlinkClick r:id="rId3"/>
              </a:rPr>
              <a:t>www.ready4smartcities.eu</a:t>
            </a:r>
            <a:r>
              <a:rPr lang="es-ES" dirty="0" smtClean="0"/>
              <a:t> </a:t>
            </a:r>
          </a:p>
          <a:p>
            <a:pPr lvl="1"/>
            <a:r>
              <a:rPr lang="es-ES" dirty="0" smtClean="0"/>
              <a:t>Sistemas de gestión de energía</a:t>
            </a:r>
          </a:p>
          <a:p>
            <a:pPr lvl="1"/>
            <a:r>
              <a:rPr lang="es-ES" dirty="0" smtClean="0"/>
              <a:t>Catálogos, guías y </a:t>
            </a:r>
            <a:r>
              <a:rPr lang="es-ES" dirty="0" err="1" smtClean="0"/>
              <a:t>summer</a:t>
            </a:r>
            <a:r>
              <a:rPr lang="es-ES" dirty="0" smtClean="0"/>
              <a:t> </a:t>
            </a:r>
            <a:r>
              <a:rPr lang="es-ES" dirty="0" err="1" smtClean="0"/>
              <a:t>school</a:t>
            </a:r>
            <a:r>
              <a:rPr lang="es-ES" dirty="0" smtClean="0"/>
              <a:t> sobre </a:t>
            </a:r>
            <a:r>
              <a:rPr lang="es-ES" dirty="0" err="1" smtClean="0"/>
              <a:t>Linked</a:t>
            </a:r>
            <a:r>
              <a:rPr lang="es-ES" dirty="0" smtClean="0"/>
              <a:t> Data para Smart </a:t>
            </a:r>
            <a:r>
              <a:rPr lang="es-ES" dirty="0" err="1" smtClean="0"/>
              <a:t>Cities</a:t>
            </a:r>
            <a:endParaRPr lang="es-ES" dirty="0" smtClean="0"/>
          </a:p>
          <a:p>
            <a:r>
              <a:rPr lang="es-ES" dirty="0" smtClean="0"/>
              <a:t>VICINITY (H2020, </a:t>
            </a:r>
          </a:p>
          <a:p>
            <a:pPr lvl="1"/>
            <a:r>
              <a:rPr lang="es-ES" dirty="0">
                <a:hlinkClick r:id="rId4"/>
              </a:rPr>
              <a:t>http://vicinity.informatik.uni-kl.de</a:t>
            </a:r>
            <a:r>
              <a:rPr lang="es-ES" dirty="0" smtClean="0">
                <a:hlinkClick r:id="rId4"/>
              </a:rPr>
              <a:t>/</a:t>
            </a:r>
            <a:r>
              <a:rPr lang="es-ES" dirty="0" smtClean="0"/>
              <a:t> </a:t>
            </a:r>
          </a:p>
          <a:p>
            <a:pPr lvl="1"/>
            <a:r>
              <a:rPr lang="es-ES" dirty="0" err="1" smtClean="0"/>
              <a:t>IoT</a:t>
            </a:r>
            <a:endParaRPr lang="es-ES" dirty="0" smtClean="0"/>
          </a:p>
          <a:p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32E4C-06E3-CB46-BFE5-0B23781EFB7F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4657762"/>
      </p:ext>
    </p:extLst>
  </p:cSld>
  <p:clrMapOvr>
    <a:masterClrMapping/>
  </p:clrMapOvr>
</p:sld>
</file>

<file path=ppt/theme/theme1.xml><?xml version="1.0" encoding="utf-8"?>
<a:theme xmlns:a="http://schemas.openxmlformats.org/drawingml/2006/main" name="Propuesta04.2-plantilla">
  <a:themeElements>
    <a:clrScheme name="Artículo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Tema d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defRPr dirty="0" err="1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2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Propuesta04.2-plantilla.pot</Template>
  <TotalTime>6091</TotalTime>
  <Words>594</Words>
  <Application>Microsoft Macintosh PowerPoint</Application>
  <PresentationFormat>Presentación en pantalla (4:3)</PresentationFormat>
  <Paragraphs>127</Paragraphs>
  <Slides>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Propuesta04.2-plantilla</vt:lpstr>
      <vt:lpstr>Nuestros trabajos en Open Data para Smart Cities</vt:lpstr>
      <vt:lpstr>About us</vt:lpstr>
      <vt:lpstr>Our Research Areas</vt:lpstr>
      <vt:lpstr>Our relation with Open Data</vt:lpstr>
      <vt:lpstr>Linked Data</vt:lpstr>
      <vt:lpstr>Presentación de PowerPoint</vt:lpstr>
      <vt:lpstr>Herramientas de desarrollo de ontologías</vt:lpstr>
      <vt:lpstr>Registros de ontologías</vt:lpstr>
      <vt:lpstr>Algunos proyectos europeos en el área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Raúl García Castro</dc:creator>
  <cp:lastModifiedBy>Oscar Corcho (UPM)</cp:lastModifiedBy>
  <cp:revision>778</cp:revision>
  <cp:lastPrinted>2011-11-07T11:57:49Z</cp:lastPrinted>
  <dcterms:created xsi:type="dcterms:W3CDTF">2010-07-11T22:14:00Z</dcterms:created>
  <dcterms:modified xsi:type="dcterms:W3CDTF">2016-02-24T21:56:44Z</dcterms:modified>
</cp:coreProperties>
</file>