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8" r:id="rId3"/>
    <p:sldId id="260" r:id="rId4"/>
    <p:sldId id="272" r:id="rId5"/>
    <p:sldId id="262" r:id="rId6"/>
    <p:sldId id="269" r:id="rId7"/>
    <p:sldId id="264" r:id="rId8"/>
    <p:sldId id="270" r:id="rId9"/>
    <p:sldId id="268" r:id="rId10"/>
    <p:sldId id="265" r:id="rId11"/>
    <p:sldId id="271" r:id="rId12"/>
    <p:sldId id="273" r:id="rId13"/>
    <p:sldId id="266" r:id="rId14"/>
    <p:sldId id="257" r:id="rId1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8145" y="4624668"/>
            <a:ext cx="6161055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s-ES_tradnl" dirty="0" smtClean="0"/>
              <a:t>Clic para editar título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8145" y="5562599"/>
            <a:ext cx="6161055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Haga clic para modificar el estilo de subtítulo del patrón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www.opencitydata.es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3" name="Imagen 12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" y="346075"/>
            <a:ext cx="3834383" cy="939800"/>
          </a:xfrm>
          <a:prstGeom prst="rect">
            <a:avLst/>
          </a:prstGeom>
        </p:spPr>
      </p:pic>
      <p:pic>
        <p:nvPicPr>
          <p:cNvPr id="17" name="Imagen 16" descr="2011-Web-EconomiaC-63px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285" y="6072878"/>
            <a:ext cx="2966016" cy="785122"/>
          </a:xfrm>
          <a:prstGeom prst="rect">
            <a:avLst/>
          </a:prstGeom>
        </p:spPr>
      </p:pic>
      <p:sp>
        <p:nvSpPr>
          <p:cNvPr id="18" name="CuadroTexto 17"/>
          <p:cNvSpPr txBox="1"/>
          <p:nvPr userDrawn="1"/>
        </p:nvSpPr>
        <p:spPr>
          <a:xfrm>
            <a:off x="126128" y="6057003"/>
            <a:ext cx="6184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 smtClean="0"/>
              <a:t>La red temática española de Open Data y Smart </a:t>
            </a:r>
            <a:r>
              <a:rPr lang="es-ES" sz="1600" i="1" dirty="0" err="1" smtClean="0"/>
              <a:t>Cities</a:t>
            </a:r>
            <a:r>
              <a:rPr lang="es-ES" sz="1600" i="1" dirty="0" smtClean="0"/>
              <a:t> </a:t>
            </a:r>
            <a:br>
              <a:rPr lang="es-ES" sz="1600" i="1" dirty="0" smtClean="0"/>
            </a:br>
            <a:r>
              <a:rPr lang="es-ES" sz="1600" i="1" dirty="0" smtClean="0"/>
              <a:t>(</a:t>
            </a:r>
            <a:r>
              <a:rPr lang="es-ES" sz="1600" i="1" dirty="0" err="1" smtClean="0"/>
              <a:t>OpenCityData</a:t>
            </a:r>
            <a:r>
              <a:rPr lang="es-ES" sz="1600" i="1" dirty="0" smtClean="0"/>
              <a:t>) ha sido financiada por el Ministerio de </a:t>
            </a:r>
            <a:br>
              <a:rPr lang="es-ES" sz="1600" i="1" dirty="0" smtClean="0"/>
            </a:br>
            <a:r>
              <a:rPr lang="es-ES" sz="1600" i="1" dirty="0" smtClean="0"/>
              <a:t>Economía y Competitividad, con referencia TIN2014-53161-REDT</a:t>
            </a:r>
            <a:endParaRPr lang="es-ES" sz="1600" i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6A7B-4509-854D-860D-66B008F635B4}" type="datetimeFigureOut">
              <a:rPr lang="es-ES" smtClean="0"/>
              <a:t>16/2/16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6A7B-4509-854D-860D-66B008F635B4}" type="datetimeFigureOut">
              <a:rPr lang="es-ES" smtClean="0"/>
              <a:t>16/2/16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6A7B-4509-854D-860D-66B008F635B4}" type="datetimeFigureOut">
              <a:rPr lang="es-ES" smtClean="0"/>
              <a:t>16/2/16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79A6A7B-4509-854D-860D-66B008F635B4}" type="datetimeFigureOut">
              <a:rPr lang="es-ES" smtClean="0"/>
              <a:t>16/2/16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79A6A7B-4509-854D-860D-66B008F635B4}" type="datetimeFigureOut">
              <a:rPr lang="es-ES" smtClean="0"/>
              <a:t>16/2/16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6A7B-4509-854D-860D-66B008F635B4}" type="datetimeFigureOut">
              <a:rPr lang="es-ES" smtClean="0"/>
              <a:t>16/2/16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9A6A7B-4509-854D-860D-66B008F635B4}" type="datetimeFigureOut">
              <a:rPr lang="es-ES" smtClean="0"/>
              <a:t>16/2/16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9A6A7B-4509-854D-860D-66B008F635B4}" type="datetimeFigureOut">
              <a:rPr lang="es-ES" smtClean="0"/>
              <a:t>16/2/16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ágenes con título,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79A6A7B-4509-854D-860D-66B008F635B4}" type="datetimeFigureOut">
              <a:rPr lang="es-ES" smtClean="0"/>
              <a:t>16/2/16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6A7B-4509-854D-860D-66B008F635B4}" type="datetimeFigureOut">
              <a:rPr lang="es-ES" smtClean="0"/>
              <a:t>16/2/16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6A7B-4509-854D-860D-66B008F635B4}" type="datetimeFigureOut">
              <a:rPr lang="es-ES" smtClean="0"/>
              <a:t>16/2/16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438" y="6423585"/>
            <a:ext cx="5082162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6A7B-4509-854D-860D-66B008F635B4}" type="datetimeFigureOut">
              <a:rPr lang="es-ES" smtClean="0"/>
              <a:t>16/2/16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,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6A7B-4509-854D-860D-66B008F635B4}" type="datetimeFigureOut">
              <a:rPr lang="es-ES" smtClean="0"/>
              <a:t>16/2/16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con 2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479A6A7B-4509-854D-860D-66B008F635B4}" type="datetimeFigureOut">
              <a:rPr lang="es-ES" smtClean="0"/>
              <a:t>16/2/16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 smtClean="0"/>
              <a:t>Haga clic para modificar el estilo de texto del patrón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479A6A7B-4509-854D-860D-66B008F635B4}" type="datetimeFigureOut">
              <a:rPr lang="es-ES" smtClean="0"/>
              <a:t>16/2/16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6A7B-4509-854D-860D-66B008F635B4}" type="datetimeFigureOut">
              <a:rPr lang="es-ES" smtClean="0"/>
              <a:t>16/2/16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6A7B-4509-854D-860D-66B008F635B4}" type="datetimeFigureOut">
              <a:rPr lang="es-ES" smtClean="0"/>
              <a:t>16/2/16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objetos, superior e inf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6A7B-4509-854D-860D-66B008F635B4}" type="datetimeFigureOut">
              <a:rPr lang="es-ES" smtClean="0"/>
              <a:t>16/2/16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6A7B-4509-854D-860D-66B008F635B4}" type="datetimeFigureOut">
              <a:rPr lang="es-ES" smtClean="0"/>
              <a:t>16/2/16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79A6A7B-4509-854D-860D-66B008F635B4}" type="datetimeFigureOut">
              <a:rPr lang="es-ES" smtClean="0"/>
              <a:t>16/2/16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1024" y="6423585"/>
            <a:ext cx="5123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293DFF8F-1756-5D4D-9D99-3170B54E2ED2}" type="slidenum">
              <a:rPr lang="es-ES" smtClean="0"/>
              <a:t>‹Nr.›</a:t>
            </a:fld>
            <a:endParaRPr lang="es-ES"/>
          </a:p>
        </p:txBody>
      </p:sp>
      <p:pic>
        <p:nvPicPr>
          <p:cNvPr id="7" name="Imagen 6" descr="logo.png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15"/>
          <a:stretch/>
        </p:blipFill>
        <p:spPr>
          <a:xfrm>
            <a:off x="0" y="5953685"/>
            <a:ext cx="1073070" cy="939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istas.fi.upm.es/mailman/listinfo/opencitydata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pencitydata.e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itydata" TargetMode="External"/><Relationship Id="rId4" Type="http://schemas.openxmlformats.org/officeDocument/2006/relationships/hyperlink" Target="https://github.com/opencitydata/vocabularios-datos-abiertos" TargetMode="External"/><Relationship Id="rId5" Type="http://schemas.openxmlformats.org/officeDocument/2006/relationships/hyperlink" Target="http://vocab.linkeddata.es/datosabierto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citydata.es/web/guest/softwar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pencitydata/reuniones-eventos/blob/master/01.kickoff-Madrid/agenda.m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pencitydata/reuniones-eventos/tree/master/protocoloGastosViaj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36616" y="4624668"/>
            <a:ext cx="5702584" cy="93345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Presentación de la red de excelencia de Open Data y Smart </a:t>
            </a:r>
            <a:r>
              <a:rPr lang="es-ES" dirty="0" err="1" smtClean="0"/>
              <a:t>Cities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36616" y="5562599"/>
            <a:ext cx="5702584" cy="748553"/>
          </a:xfrm>
        </p:spPr>
        <p:txBody>
          <a:bodyPr/>
          <a:lstStyle/>
          <a:p>
            <a:r>
              <a:rPr lang="es-ES" dirty="0" smtClean="0"/>
              <a:t>Oscar Corcho (17/02/2016)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5182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Diseminación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Web: </a:t>
            </a:r>
            <a:r>
              <a:rPr lang="es-ES" dirty="0" smtClean="0">
                <a:hlinkClick r:id="rId2"/>
              </a:rPr>
              <a:t>http://www.opencitydata.es/</a:t>
            </a:r>
            <a:r>
              <a:rPr lang="es-ES" dirty="0" smtClean="0"/>
              <a:t> (basada en </a:t>
            </a:r>
            <a:r>
              <a:rPr lang="es-ES" dirty="0" err="1" smtClean="0"/>
              <a:t>Liferay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Twitter</a:t>
            </a:r>
            <a:r>
              <a:rPr lang="es-ES" dirty="0" smtClean="0"/>
              <a:t>: @</a:t>
            </a:r>
            <a:r>
              <a:rPr lang="es-ES" dirty="0" err="1" smtClean="0"/>
              <a:t>opencitydata_es</a:t>
            </a:r>
            <a:endParaRPr lang="es-ES" dirty="0" smtClean="0"/>
          </a:p>
          <a:p>
            <a:r>
              <a:rPr lang="es-ES" dirty="0" err="1" smtClean="0"/>
              <a:t>Mailing</a:t>
            </a:r>
            <a:r>
              <a:rPr lang="es-ES" dirty="0" smtClean="0"/>
              <a:t> </a:t>
            </a:r>
            <a:r>
              <a:rPr lang="es-ES" dirty="0" err="1" smtClean="0"/>
              <a:t>lists</a:t>
            </a:r>
            <a:endParaRPr lang="es-ES" dirty="0"/>
          </a:p>
          <a:p>
            <a:pPr lvl="1"/>
            <a:r>
              <a:rPr lang="es-ES" dirty="0">
                <a:hlinkClick r:id="rId3"/>
              </a:rPr>
              <a:t>https://listas.fi.upm.es/mailman/listinfo/</a:t>
            </a:r>
            <a:r>
              <a:rPr lang="es-ES" dirty="0" smtClean="0">
                <a:hlinkClick r:id="rId3"/>
              </a:rPr>
              <a:t>opencitydata</a:t>
            </a:r>
            <a:endParaRPr lang="es-ES" dirty="0" smtClean="0"/>
          </a:p>
          <a:p>
            <a:pPr lvl="1"/>
            <a:r>
              <a:rPr lang="es-ES" dirty="0" err="1" smtClean="0"/>
              <a:t>opencitydata@listas.fi.upm.es</a:t>
            </a:r>
            <a:endParaRPr lang="es-ES" dirty="0"/>
          </a:p>
        </p:txBody>
      </p:sp>
      <p:pic>
        <p:nvPicPr>
          <p:cNvPr id="4" name="Imagen 3" descr="Captura de pantalla 2016-02-16 22.57.1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647" y="3962570"/>
            <a:ext cx="4706354" cy="289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4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Repositorios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Bastante software descrito en</a:t>
            </a:r>
          </a:p>
          <a:p>
            <a:pPr lvl="1"/>
            <a:r>
              <a:rPr lang="es-ES" dirty="0">
                <a:hlinkClick r:id="rId2"/>
              </a:rPr>
              <a:t>http://opencitydata.es/web/guest/</a:t>
            </a:r>
            <a:r>
              <a:rPr lang="es-ES" dirty="0" smtClean="0">
                <a:hlinkClick r:id="rId2"/>
              </a:rPr>
              <a:t>software</a:t>
            </a:r>
            <a:endParaRPr lang="es-ES" dirty="0" smtClean="0"/>
          </a:p>
          <a:p>
            <a:r>
              <a:rPr lang="es-ES" dirty="0" smtClean="0"/>
              <a:t>Repositorio </a:t>
            </a:r>
            <a:r>
              <a:rPr lang="es-ES" dirty="0" err="1" smtClean="0"/>
              <a:t>GitHub</a:t>
            </a:r>
            <a:r>
              <a:rPr lang="es-ES" dirty="0"/>
              <a:t>: </a:t>
            </a:r>
            <a:r>
              <a:rPr lang="es-ES" dirty="0">
                <a:hlinkClick r:id="rId3"/>
              </a:rPr>
              <a:t>https://github.com/</a:t>
            </a:r>
            <a:r>
              <a:rPr lang="es-ES" dirty="0" smtClean="0">
                <a:hlinkClick r:id="rId3"/>
              </a:rPr>
              <a:t>opencitydata</a:t>
            </a:r>
            <a:endParaRPr lang="es-ES" dirty="0" smtClean="0"/>
          </a:p>
          <a:p>
            <a:pPr lvl="1"/>
            <a:r>
              <a:rPr lang="es-ES" dirty="0" smtClean="0"/>
              <a:t>Podemos crear todos los repositorios (públicos) que creamos adecuados</a:t>
            </a:r>
          </a:p>
          <a:p>
            <a:pPr lvl="1"/>
            <a:r>
              <a:rPr lang="es-ES" dirty="0" smtClean="0"/>
              <a:t>Podemos abrir </a:t>
            </a:r>
            <a:r>
              <a:rPr lang="es-ES" i="1" dirty="0" err="1" smtClean="0"/>
              <a:t>issues</a:t>
            </a:r>
            <a:r>
              <a:rPr lang="es-ES" dirty="0" smtClean="0"/>
              <a:t>, colaborar, etc.</a:t>
            </a:r>
          </a:p>
          <a:p>
            <a:pPr lvl="1"/>
            <a:r>
              <a:rPr lang="es-ES" dirty="0" smtClean="0"/>
              <a:t>Vocabularios:</a:t>
            </a:r>
          </a:p>
          <a:p>
            <a:pPr lvl="2"/>
            <a:r>
              <a:rPr lang="es-ES" dirty="0">
                <a:hlinkClick r:id="rId4"/>
              </a:rPr>
              <a:t>https://github.com/opencitydata/vocabularios-datos-</a:t>
            </a:r>
            <a:r>
              <a:rPr lang="es-ES" dirty="0" smtClean="0">
                <a:hlinkClick r:id="rId4"/>
              </a:rPr>
              <a:t>abiertos</a:t>
            </a:r>
            <a:endParaRPr lang="es-ES" dirty="0" smtClean="0"/>
          </a:p>
          <a:p>
            <a:pPr lvl="2"/>
            <a:r>
              <a:rPr lang="es-ES" dirty="0">
                <a:hlinkClick r:id="rId5"/>
              </a:rPr>
              <a:t>http://vocab.linkeddata.es/datosabiertos</a:t>
            </a:r>
            <a:r>
              <a:rPr lang="es-ES" dirty="0" smtClean="0">
                <a:hlinkClick r:id="rId5"/>
              </a:rPr>
              <a:t>/</a:t>
            </a:r>
            <a:r>
              <a:rPr lang="es-ES" dirty="0" smtClean="0"/>
              <a:t> </a:t>
            </a:r>
            <a:endParaRPr lang="es-ES" dirty="0" smtClean="0"/>
          </a:p>
          <a:p>
            <a:r>
              <a:rPr lang="es-ES" dirty="0" smtClean="0"/>
              <a:t>Material docente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86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de esta reuni</a:t>
            </a:r>
            <a:r>
              <a:rPr lang="es-ES" dirty="0" smtClean="0"/>
              <a:t>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Agenda: </a:t>
            </a:r>
            <a:r>
              <a:rPr lang="es-ES" dirty="0">
                <a:hlinkClick r:id="rId2"/>
              </a:rPr>
              <a:t>https://github.com/opencitydata/reuniones-eventos/blob/master/01.kickoff-Madrid/</a:t>
            </a:r>
            <a:r>
              <a:rPr lang="es-ES" dirty="0" smtClean="0">
                <a:hlinkClick r:id="rId2"/>
              </a:rPr>
              <a:t>agenda.md</a:t>
            </a:r>
            <a:r>
              <a:rPr lang="es-ES" dirty="0" smtClean="0"/>
              <a:t> </a:t>
            </a:r>
            <a:endParaRPr lang="es-ES" dirty="0"/>
          </a:p>
          <a:p>
            <a:r>
              <a:rPr lang="es-ES" dirty="0" smtClean="0"/>
              <a:t>Conocernos todos mejor</a:t>
            </a:r>
          </a:p>
          <a:p>
            <a:pPr lvl="1"/>
            <a:r>
              <a:rPr lang="es-ES" dirty="0" smtClean="0"/>
              <a:t>Que hace mucho que no nos vemos, y seguro que tenemos proyectos que contarnos, software que mostrar, etc.</a:t>
            </a:r>
          </a:p>
          <a:p>
            <a:pPr lvl="1"/>
            <a:r>
              <a:rPr lang="es-ES" dirty="0" smtClean="0"/>
              <a:t>Planificar las actividades del 2016</a:t>
            </a:r>
          </a:p>
          <a:p>
            <a:pPr lvl="2"/>
            <a:r>
              <a:rPr lang="es-ES" dirty="0" smtClean="0"/>
              <a:t>Reuniones, diseminaci</a:t>
            </a:r>
            <a:r>
              <a:rPr lang="es-ES" dirty="0" smtClean="0"/>
              <a:t>ón, movilidad, </a:t>
            </a:r>
            <a:r>
              <a:rPr lang="es-ES" dirty="0" err="1" smtClean="0"/>
              <a:t>workshops</a:t>
            </a:r>
            <a:r>
              <a:rPr lang="es-ES" dirty="0" smtClean="0"/>
              <a:t>, repositorios</a:t>
            </a:r>
          </a:p>
          <a:p>
            <a:pPr lvl="1"/>
            <a:r>
              <a:rPr lang="es-ES" dirty="0" smtClean="0"/>
              <a:t>Darnos a conocer al público</a:t>
            </a:r>
          </a:p>
          <a:p>
            <a:pPr lvl="2"/>
            <a:r>
              <a:rPr lang="es-ES" dirty="0" smtClean="0"/>
              <a:t>Sesión de </a:t>
            </a:r>
            <a:r>
              <a:rPr lang="es-ES" dirty="0" err="1" smtClean="0"/>
              <a:t>Medialab</a:t>
            </a:r>
            <a:r>
              <a:rPr lang="es-ES" dirty="0" smtClean="0"/>
              <a:t>-Prado</a:t>
            </a:r>
          </a:p>
          <a:p>
            <a:pPr lvl="1"/>
            <a:r>
              <a:rPr lang="es-ES" dirty="0" smtClean="0"/>
              <a:t>Conocer la iniciativa OpenData100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6941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Aspectos logísticos para esta reunión (y otras)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Información en</a:t>
            </a:r>
          </a:p>
          <a:p>
            <a:pPr lvl="1"/>
            <a:r>
              <a:rPr lang="es-ES" dirty="0">
                <a:hlinkClick r:id="rId2"/>
              </a:rPr>
              <a:t>https://github.com/opencitydata/reuniones-eventos/tree/master/</a:t>
            </a:r>
            <a:r>
              <a:rPr lang="es-ES" dirty="0" smtClean="0">
                <a:hlinkClick r:id="rId2"/>
              </a:rPr>
              <a:t>protocoloGastosViaje</a:t>
            </a:r>
            <a:r>
              <a:rPr lang="es-ES" dirty="0" smtClean="0"/>
              <a:t> </a:t>
            </a:r>
          </a:p>
          <a:p>
            <a:pPr lvl="1"/>
            <a:r>
              <a:rPr lang="es-ES" dirty="0" smtClean="0"/>
              <a:t>Hoja de viajes UPM, que cada uno debe rellenar</a:t>
            </a:r>
          </a:p>
          <a:p>
            <a:pPr lvl="1"/>
            <a:r>
              <a:rPr lang="es-ES" dirty="0" smtClean="0"/>
              <a:t>Carta solicitud de reembolso, donde se declara que no se pedirá reembolso en ningún otro lado</a:t>
            </a:r>
          </a:p>
          <a:p>
            <a:r>
              <a:rPr lang="es-ES" dirty="0" smtClean="0"/>
              <a:t>Cada persona pagará</a:t>
            </a:r>
          </a:p>
          <a:p>
            <a:pPr lvl="1"/>
            <a:r>
              <a:rPr lang="es-ES" dirty="0" smtClean="0"/>
              <a:t>Comidas</a:t>
            </a:r>
          </a:p>
          <a:p>
            <a:pPr lvl="1"/>
            <a:r>
              <a:rPr lang="es-ES" dirty="0" smtClean="0"/>
              <a:t>Cenas</a:t>
            </a:r>
          </a:p>
          <a:p>
            <a:r>
              <a:rPr lang="es-ES" dirty="0" smtClean="0"/>
              <a:t>Y se reembolsarán usando las dietas nacionales grupo 2</a:t>
            </a:r>
          </a:p>
          <a:p>
            <a:pPr lvl="1"/>
            <a:r>
              <a:rPr lang="es-ES" dirty="0" smtClean="0"/>
              <a:t>37,40 euros por dieta, y 18,70 euros por media dieta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8560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4th International Open Data </a:t>
            </a:r>
            <a:r>
              <a:rPr lang="es-ES" dirty="0" err="1" smtClean="0"/>
              <a:t>Conference</a:t>
            </a:r>
            <a:r>
              <a:rPr lang="es-ES" dirty="0" smtClean="0"/>
              <a:t> (IODC 2016)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Organizada por </a:t>
            </a:r>
            <a:r>
              <a:rPr lang="es-ES" dirty="0" err="1" smtClean="0"/>
              <a:t>red.es</a:t>
            </a:r>
            <a:r>
              <a:rPr lang="es-ES" dirty="0" smtClean="0"/>
              <a:t> (#iodc2016, @</a:t>
            </a:r>
            <a:r>
              <a:rPr lang="es-ES" dirty="0" err="1" smtClean="0"/>
              <a:t>opendatacon</a:t>
            </a:r>
            <a:r>
              <a:rPr lang="es-ES" dirty="0" smtClean="0"/>
              <a:t>)</a:t>
            </a:r>
          </a:p>
          <a:p>
            <a:r>
              <a:rPr lang="es-ES" dirty="0" smtClean="0"/>
              <a:t>Madrid, 6-7 Octubre 2016</a:t>
            </a:r>
          </a:p>
          <a:p>
            <a:r>
              <a:rPr lang="es-ES" dirty="0" smtClean="0"/>
              <a:t>¿Organizamos algún </a:t>
            </a:r>
            <a:r>
              <a:rPr lang="es-ES" dirty="0" err="1" smtClean="0"/>
              <a:t>workshop</a:t>
            </a:r>
            <a:r>
              <a:rPr lang="es-ES" dirty="0" smtClean="0"/>
              <a:t>/tutorial?</a:t>
            </a: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6633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una red de excelencia?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Programa de actuación del Ministerio de Economía y Competitividad - Secretaría de Estado de </a:t>
            </a:r>
            <a:r>
              <a:rPr lang="es-ES" dirty="0" err="1" smtClean="0"/>
              <a:t>I+D+i</a:t>
            </a:r>
            <a:endParaRPr lang="es-ES" dirty="0" smtClean="0"/>
          </a:p>
          <a:p>
            <a:r>
              <a:rPr lang="es-ES" dirty="0" smtClean="0"/>
              <a:t>Actividad para la creación y desarrollo de redes de </a:t>
            </a:r>
            <a:r>
              <a:rPr lang="es-ES" b="1" dirty="0" smtClean="0"/>
              <a:t>grupos de investigación</a:t>
            </a:r>
          </a:p>
          <a:p>
            <a:pPr lvl="1"/>
            <a:r>
              <a:rPr lang="es-ES" dirty="0" smtClean="0"/>
              <a:t>Mejorar los resultados de investigación obtenidos en proyectos del Plan Nacional</a:t>
            </a:r>
          </a:p>
          <a:p>
            <a:pPr lvl="1"/>
            <a:r>
              <a:rPr lang="es-ES" dirty="0" smtClean="0"/>
              <a:t>Establecer sinergias entre grupos de investigación</a:t>
            </a:r>
          </a:p>
          <a:p>
            <a:pPr lvl="1"/>
            <a:r>
              <a:rPr lang="es-ES" dirty="0" smtClean="0"/>
              <a:t>Optimizar resultados y recursos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994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objetivo tiene la red de Open Data y Smart </a:t>
            </a:r>
            <a:r>
              <a:rPr lang="es-ES" dirty="0" err="1" smtClean="0"/>
              <a:t>Cities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Generar un punto de referencia unificado de la comunidad científica española para las entidades públicas y privadas con interés en Open Data y Smart </a:t>
            </a:r>
            <a:r>
              <a:rPr lang="es-ES" dirty="0" err="1" smtClean="0"/>
              <a:t>Cities</a:t>
            </a:r>
            <a:endParaRPr lang="es-ES" dirty="0" smtClean="0"/>
          </a:p>
          <a:p>
            <a:pPr lvl="1"/>
            <a:r>
              <a:rPr lang="es-ES" dirty="0" smtClean="0"/>
              <a:t>Compartir conocimientos y facilitar la comunicación entre grupos</a:t>
            </a:r>
          </a:p>
          <a:p>
            <a:pPr lvl="2"/>
            <a:r>
              <a:rPr lang="es-ES" dirty="0" smtClean="0"/>
              <a:t>Reuniones generales</a:t>
            </a:r>
          </a:p>
          <a:p>
            <a:pPr lvl="2"/>
            <a:r>
              <a:rPr lang="es-ES" dirty="0" smtClean="0"/>
              <a:t>Reuniones informales (</a:t>
            </a:r>
            <a:r>
              <a:rPr lang="es-ES" dirty="0" err="1" smtClean="0"/>
              <a:t>meetups</a:t>
            </a:r>
            <a:r>
              <a:rPr lang="es-ES" dirty="0" smtClean="0"/>
              <a:t>)</a:t>
            </a:r>
          </a:p>
          <a:p>
            <a:pPr lvl="2"/>
            <a:r>
              <a:rPr lang="es-ES" dirty="0" smtClean="0"/>
              <a:t>Diseminación general </a:t>
            </a:r>
            <a:br>
              <a:rPr lang="es-ES" dirty="0" smtClean="0"/>
            </a:br>
            <a:r>
              <a:rPr lang="es-ES" dirty="0" smtClean="0"/>
              <a:t>(@</a:t>
            </a:r>
            <a:r>
              <a:rPr lang="es-ES" dirty="0" err="1" smtClean="0"/>
              <a:t>opencitydata_es</a:t>
            </a:r>
            <a:r>
              <a:rPr lang="es-ES" dirty="0" smtClean="0"/>
              <a:t>, </a:t>
            </a:r>
            <a:r>
              <a:rPr lang="es-ES" dirty="0" err="1" smtClean="0"/>
              <a:t>www.opencitydata.es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Compartir datos</a:t>
            </a:r>
            <a:r>
              <a:rPr lang="es-ES" dirty="0"/>
              <a:t> </a:t>
            </a:r>
            <a:r>
              <a:rPr lang="es-ES" dirty="0" smtClean="0"/>
              <a:t>y vocabularios</a:t>
            </a:r>
          </a:p>
          <a:p>
            <a:pPr lvl="2"/>
            <a:r>
              <a:rPr lang="es-ES" dirty="0" smtClean="0"/>
              <a:t>Repositorios públicos y abiertos (</a:t>
            </a:r>
            <a:r>
              <a:rPr lang="es-ES" dirty="0" err="1" smtClean="0"/>
              <a:t>GitHub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Compartir software</a:t>
            </a:r>
          </a:p>
          <a:p>
            <a:pPr lvl="1"/>
            <a:r>
              <a:rPr lang="es-ES" dirty="0" smtClean="0"/>
              <a:t>Continuar con el trabajo de la norma UNE 178301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404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¿Por </a:t>
            </a:r>
            <a:r>
              <a:rPr lang="es-ES" smtClean="0"/>
              <a:t>qué esta red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Múltiples iniciativas sobre open data y </a:t>
            </a:r>
            <a:r>
              <a:rPr lang="es-ES" dirty="0" err="1" smtClean="0"/>
              <a:t>smart</a:t>
            </a:r>
            <a:r>
              <a:rPr lang="es-ES" dirty="0" smtClean="0"/>
              <a:t> </a:t>
            </a:r>
            <a:r>
              <a:rPr lang="es-ES" dirty="0" err="1" smtClean="0"/>
              <a:t>cities</a:t>
            </a:r>
            <a:endParaRPr lang="es-ES" dirty="0" smtClean="0"/>
          </a:p>
          <a:p>
            <a:r>
              <a:rPr lang="es-ES" dirty="0" smtClean="0"/>
              <a:t>En muchas ocasiones, estábamos trabajando de manera aislada, y podemos compartir muchas experiencias</a:t>
            </a:r>
            <a:endParaRPr lang="es-ES" dirty="0"/>
          </a:p>
        </p:txBody>
      </p:sp>
      <p:pic>
        <p:nvPicPr>
          <p:cNvPr id="4" name="Imagen 1" descr="Captura de pantalla 2014-11-06 01.53.54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6257" y="3610682"/>
            <a:ext cx="2377682" cy="3188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832" y="3278839"/>
            <a:ext cx="2893586" cy="128041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225" y="4420354"/>
            <a:ext cx="2539895" cy="1290105"/>
          </a:xfrm>
          <a:prstGeom prst="rect">
            <a:avLst/>
          </a:prstGeom>
        </p:spPr>
      </p:pic>
      <p:pic>
        <p:nvPicPr>
          <p:cNvPr id="9" name="Imagen 8" descr="Captura de pantalla 2016-02-16 23.13.0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965" y="5542701"/>
            <a:ext cx="3131006" cy="83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5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¿Quiénes somos?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8474" y="1361656"/>
            <a:ext cx="7556313" cy="4764508"/>
          </a:xfrm>
        </p:spPr>
        <p:txBody>
          <a:bodyPr>
            <a:noAutofit/>
          </a:bodyPr>
          <a:lstStyle/>
          <a:p>
            <a:r>
              <a:rPr lang="es-ES" sz="1200" dirty="0" err="1"/>
              <a:t>Ontology</a:t>
            </a:r>
            <a:r>
              <a:rPr lang="es-ES" sz="1200" dirty="0"/>
              <a:t> </a:t>
            </a:r>
            <a:r>
              <a:rPr lang="es-ES" sz="1200" dirty="0" err="1"/>
              <a:t>Engineering</a:t>
            </a:r>
            <a:r>
              <a:rPr lang="es-ES" sz="1200" dirty="0"/>
              <a:t> </a:t>
            </a:r>
            <a:r>
              <a:rPr lang="es-ES" sz="1200" dirty="0" err="1"/>
              <a:t>Group</a:t>
            </a:r>
            <a:r>
              <a:rPr lang="es-ES" sz="1200" dirty="0"/>
              <a:t> (OEG). Universidad Politécnica de </a:t>
            </a:r>
            <a:r>
              <a:rPr lang="es-ES" sz="1200" dirty="0" smtClean="0"/>
              <a:t>Madrid</a:t>
            </a:r>
            <a:endParaRPr lang="es-ES" sz="1200" dirty="0"/>
          </a:p>
          <a:p>
            <a:r>
              <a:rPr lang="es-ES" sz="1200" dirty="0"/>
              <a:t>Grupo de Sistemas de Información Avanzados (IAAA). Universidad de </a:t>
            </a:r>
            <a:r>
              <a:rPr lang="es-ES" sz="1200" dirty="0" smtClean="0"/>
              <a:t>Zaragoza</a:t>
            </a:r>
            <a:endParaRPr lang="es-ES" sz="1200" dirty="0"/>
          </a:p>
          <a:p>
            <a:r>
              <a:rPr lang="es-ES" sz="1200" dirty="0"/>
              <a:t>Grupo de Investigación en Interacción Persona-Ordenador e Integración de Datos (GRIHO). </a:t>
            </a:r>
            <a:r>
              <a:rPr lang="es-ES" sz="1200" dirty="0" err="1"/>
              <a:t>Universitat</a:t>
            </a:r>
            <a:r>
              <a:rPr lang="es-ES" sz="1200" dirty="0"/>
              <a:t> de </a:t>
            </a:r>
            <a:r>
              <a:rPr lang="es-ES" sz="1200" dirty="0" err="1" smtClean="0"/>
              <a:t>Llleida</a:t>
            </a:r>
            <a:endParaRPr lang="es-ES" sz="1200" dirty="0"/>
          </a:p>
          <a:p>
            <a:r>
              <a:rPr lang="es-ES" sz="1200" dirty="0" err="1"/>
              <a:t>MORELab</a:t>
            </a:r>
            <a:r>
              <a:rPr lang="es-ES" sz="1200" dirty="0"/>
              <a:t>. Universidad de </a:t>
            </a:r>
            <a:r>
              <a:rPr lang="es-ES" sz="1200" dirty="0" smtClean="0"/>
              <a:t>Deusto</a:t>
            </a:r>
            <a:endParaRPr lang="es-ES" sz="1200" dirty="0"/>
          </a:p>
          <a:p>
            <a:r>
              <a:rPr lang="es-ES" sz="1200" dirty="0"/>
              <a:t>Arquitectura, Representación, Computación </a:t>
            </a:r>
            <a:r>
              <a:rPr lang="es-ES" sz="1200" dirty="0" smtClean="0"/>
              <a:t/>
            </a:r>
            <a:br>
              <a:rPr lang="es-ES" sz="1200" dirty="0" smtClean="0"/>
            </a:br>
            <a:r>
              <a:rPr lang="es-ES" sz="1200" dirty="0" smtClean="0"/>
              <a:t>(</a:t>
            </a:r>
            <a:r>
              <a:rPr lang="es-ES" sz="1200" dirty="0"/>
              <a:t>ARC La Salle). </a:t>
            </a:r>
            <a:r>
              <a:rPr lang="es-ES" sz="1200" dirty="0" err="1"/>
              <a:t>Universitat</a:t>
            </a:r>
            <a:r>
              <a:rPr lang="es-ES" sz="1200" dirty="0"/>
              <a:t> </a:t>
            </a:r>
            <a:r>
              <a:rPr lang="es-ES" sz="1200" dirty="0" err="1"/>
              <a:t>Ramon</a:t>
            </a:r>
            <a:r>
              <a:rPr lang="es-ES" sz="1200" dirty="0"/>
              <a:t> </a:t>
            </a:r>
            <a:r>
              <a:rPr lang="es-ES" sz="1200" dirty="0" err="1" smtClean="0"/>
              <a:t>Llull</a:t>
            </a:r>
            <a:endParaRPr lang="es-ES" sz="1200" dirty="0"/>
          </a:p>
          <a:p>
            <a:r>
              <a:rPr lang="es-ES" sz="1200" dirty="0" err="1"/>
              <a:t>Quercus</a:t>
            </a:r>
            <a:r>
              <a:rPr lang="es-ES" sz="1200" dirty="0"/>
              <a:t>. Universidad de </a:t>
            </a:r>
            <a:r>
              <a:rPr lang="es-ES" sz="1200" dirty="0" smtClean="0"/>
              <a:t>Extremadura</a:t>
            </a:r>
          </a:p>
          <a:p>
            <a:r>
              <a:rPr lang="es-ES" sz="1200" dirty="0" smtClean="0"/>
              <a:t>Laboratorio </a:t>
            </a:r>
            <a:r>
              <a:rPr lang="es-ES" sz="1200" dirty="0"/>
              <a:t>de Bases de Datos, </a:t>
            </a:r>
            <a:r>
              <a:rPr lang="es-ES" sz="1200" dirty="0" err="1"/>
              <a:t>Universidade</a:t>
            </a:r>
            <a:r>
              <a:rPr lang="es-ES" sz="1200" dirty="0"/>
              <a:t> </a:t>
            </a:r>
            <a:r>
              <a:rPr lang="es-ES" sz="1200" dirty="0" smtClean="0"/>
              <a:t/>
            </a:r>
            <a:br>
              <a:rPr lang="es-ES" sz="1200" dirty="0" smtClean="0"/>
            </a:br>
            <a:r>
              <a:rPr lang="es-ES" sz="1200" dirty="0" smtClean="0"/>
              <a:t>da Coruña</a:t>
            </a:r>
          </a:p>
          <a:p>
            <a:r>
              <a:rPr lang="es-ES" sz="1200" dirty="0" smtClean="0"/>
              <a:t>KHAOS</a:t>
            </a:r>
            <a:r>
              <a:rPr lang="es-ES" sz="1200" dirty="0"/>
              <a:t>. Universidad de </a:t>
            </a:r>
            <a:r>
              <a:rPr lang="es-ES" sz="1200" dirty="0" smtClean="0"/>
              <a:t>Málaga</a:t>
            </a:r>
          </a:p>
          <a:p>
            <a:r>
              <a:rPr lang="es-ES" sz="1200" dirty="0" err="1" smtClean="0"/>
              <a:t>Geospatial</a:t>
            </a:r>
            <a:r>
              <a:rPr lang="es-ES" sz="1200" dirty="0" smtClean="0"/>
              <a:t> </a:t>
            </a:r>
            <a:r>
              <a:rPr lang="es-ES" sz="1200" dirty="0"/>
              <a:t>Technologies </a:t>
            </a:r>
            <a:r>
              <a:rPr lang="es-ES" sz="1200" dirty="0" err="1"/>
              <a:t>Research</a:t>
            </a:r>
            <a:r>
              <a:rPr lang="es-ES" sz="1200" dirty="0"/>
              <a:t> </a:t>
            </a:r>
            <a:r>
              <a:rPr lang="es-ES" sz="1200" dirty="0" err="1"/>
              <a:t>Group</a:t>
            </a:r>
            <a:r>
              <a:rPr lang="es-ES" sz="1200" dirty="0"/>
              <a:t> (GEOTEC), </a:t>
            </a:r>
            <a:r>
              <a:rPr lang="es-ES" sz="1200" dirty="0" smtClean="0"/>
              <a:t/>
            </a:r>
            <a:br>
              <a:rPr lang="es-ES" sz="1200" dirty="0" smtClean="0"/>
            </a:br>
            <a:r>
              <a:rPr lang="es-ES" sz="1200" dirty="0" err="1" smtClean="0"/>
              <a:t>Universitat</a:t>
            </a:r>
            <a:r>
              <a:rPr lang="es-ES" sz="1200" dirty="0" smtClean="0"/>
              <a:t> </a:t>
            </a:r>
            <a:r>
              <a:rPr lang="es-ES" sz="1200" dirty="0"/>
              <a:t>Jaume I de </a:t>
            </a:r>
            <a:r>
              <a:rPr lang="es-ES" sz="1200" dirty="0" smtClean="0"/>
              <a:t>Castellón</a:t>
            </a:r>
            <a:endParaRPr lang="es-ES" sz="1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593" y="3332598"/>
            <a:ext cx="4318000" cy="3556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4109615"/>
            <a:ext cx="693387" cy="69338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184" y="3675721"/>
            <a:ext cx="693387" cy="69338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877" y="4109615"/>
            <a:ext cx="693387" cy="69338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580" y="3655828"/>
            <a:ext cx="693387" cy="69338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93" y="3031801"/>
            <a:ext cx="693387" cy="69338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893" y="4369108"/>
            <a:ext cx="693387" cy="69338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864" y="5432776"/>
            <a:ext cx="693387" cy="69338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115" y="2962441"/>
            <a:ext cx="693387" cy="69338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89" y="3550343"/>
            <a:ext cx="693387" cy="69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17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Podemos ser muchos más</a:t>
            </a:r>
            <a:r>
              <a:rPr lang="es-ES" dirty="0" smtClean="0"/>
              <a:t>…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Grupos de investigación</a:t>
            </a:r>
          </a:p>
          <a:p>
            <a:r>
              <a:rPr lang="es-ES" dirty="0" smtClean="0"/>
              <a:t>Ciudades</a:t>
            </a:r>
          </a:p>
          <a:p>
            <a:r>
              <a:rPr lang="es-ES" dirty="0" smtClean="0"/>
              <a:t>Otras organizaciones (empresas, fundaciones, etc.)</a:t>
            </a:r>
          </a:p>
          <a:p>
            <a:endParaRPr lang="es-ES" dirty="0"/>
          </a:p>
          <a:p>
            <a:r>
              <a:rPr lang="es-ES" dirty="0" smtClean="0"/>
              <a:t>¿Cómo?</a:t>
            </a:r>
          </a:p>
          <a:p>
            <a:pPr lvl="1"/>
            <a:r>
              <a:rPr lang="es-ES" dirty="0" smtClean="0"/>
              <a:t>Mediante una carta de interés enviada a Oscar Corcho</a:t>
            </a:r>
          </a:p>
          <a:p>
            <a:pPr lvl="2"/>
            <a:r>
              <a:rPr lang="es-ES" dirty="0" smtClean="0"/>
              <a:t>Especificando software, datos, vocabularios y/o conocimientos que se pueden aportar a la red</a:t>
            </a:r>
          </a:p>
          <a:p>
            <a:r>
              <a:rPr lang="es-ES" dirty="0" smtClean="0"/>
              <a:t>Eso sí, no pueden recibir dinero de la red (ni siquiera para reuniones)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169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Presupuesto disponible </a:t>
            </a:r>
            <a:br>
              <a:rPr lang="es-ES" dirty="0" smtClean="0"/>
            </a:br>
            <a:r>
              <a:rPr lang="es-ES" dirty="0" smtClean="0"/>
              <a:t>(hasta el 30/11/2016)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24.000 euros, divididos como sigue</a:t>
            </a:r>
          </a:p>
          <a:p>
            <a:pPr lvl="1"/>
            <a:r>
              <a:rPr lang="es-ES" dirty="0" smtClean="0"/>
              <a:t>10.000 euros para gastos de reuniones</a:t>
            </a:r>
          </a:p>
          <a:p>
            <a:pPr lvl="2"/>
            <a:r>
              <a:rPr lang="es-ES" dirty="0" smtClean="0"/>
              <a:t>Reuniones generales</a:t>
            </a:r>
          </a:p>
          <a:p>
            <a:pPr lvl="2"/>
            <a:r>
              <a:rPr lang="es-ES" dirty="0" smtClean="0"/>
              <a:t>Reuniones entre grupos</a:t>
            </a:r>
          </a:p>
          <a:p>
            <a:pPr lvl="2"/>
            <a:r>
              <a:rPr lang="es-ES" dirty="0" smtClean="0"/>
              <a:t>Visitas a ciudades, </a:t>
            </a:r>
            <a:r>
              <a:rPr lang="es-ES" dirty="0" err="1" smtClean="0"/>
              <a:t>workshops</a:t>
            </a:r>
            <a:r>
              <a:rPr lang="es-ES" dirty="0"/>
              <a:t> </a:t>
            </a:r>
            <a:r>
              <a:rPr lang="es-ES" dirty="0" smtClean="0"/>
              <a:t>sobre open data, etc.</a:t>
            </a:r>
          </a:p>
          <a:p>
            <a:pPr lvl="1"/>
            <a:r>
              <a:rPr lang="es-ES" dirty="0" smtClean="0"/>
              <a:t>9.000 euros para fomentar la movilidad de investigadores</a:t>
            </a:r>
          </a:p>
          <a:p>
            <a:pPr lvl="2"/>
            <a:r>
              <a:rPr lang="es-ES" dirty="0" smtClean="0"/>
              <a:t>A través de convocatorias públicas entre miembros de la red</a:t>
            </a:r>
          </a:p>
          <a:p>
            <a:pPr lvl="1"/>
            <a:r>
              <a:rPr lang="es-ES" dirty="0" smtClean="0"/>
              <a:t>2.350 </a:t>
            </a:r>
            <a:r>
              <a:rPr lang="es-ES" dirty="0" smtClean="0"/>
              <a:t>euros para personal administrativo</a:t>
            </a:r>
          </a:p>
          <a:p>
            <a:pPr lvl="2"/>
            <a:r>
              <a:rPr lang="es-ES" dirty="0" smtClean="0"/>
              <a:t>Gestión de gastos de viajes, elaboración de informes, etc.</a:t>
            </a:r>
          </a:p>
          <a:p>
            <a:pPr lvl="1"/>
            <a:r>
              <a:rPr lang="es-ES" dirty="0" smtClean="0"/>
              <a:t>2.500 euros para personal de soporte </a:t>
            </a:r>
            <a:r>
              <a:rPr lang="es-ES" dirty="0" smtClean="0"/>
              <a:t>técnico y diseminaci</a:t>
            </a:r>
            <a:r>
              <a:rPr lang="es-ES" dirty="0" smtClean="0"/>
              <a:t>ón</a:t>
            </a:r>
            <a:endParaRPr lang="es-ES" dirty="0" smtClean="0"/>
          </a:p>
          <a:p>
            <a:pPr lvl="2"/>
            <a:r>
              <a:rPr lang="es-ES" dirty="0" smtClean="0"/>
              <a:t>Preparación de la Web, sistemas, </a:t>
            </a:r>
            <a:r>
              <a:rPr lang="es-ES" dirty="0" smtClean="0"/>
              <a:t>medios sociales, etc.</a:t>
            </a:r>
          </a:p>
          <a:p>
            <a:pPr lvl="1"/>
            <a:r>
              <a:rPr lang="es-ES" dirty="0" smtClean="0"/>
              <a:t>150 euros para dominios Web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60373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Reuniones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Reuniones plenarias (al menos dos)</a:t>
            </a:r>
          </a:p>
          <a:p>
            <a:pPr lvl="1"/>
            <a:r>
              <a:rPr lang="es-ES" dirty="0" smtClean="0"/>
              <a:t>Febrero 2016</a:t>
            </a:r>
          </a:p>
          <a:p>
            <a:pPr lvl="1"/>
            <a:r>
              <a:rPr lang="es-ES" dirty="0" smtClean="0"/>
              <a:t>¿Cuándo y dónde organizamos la </a:t>
            </a:r>
            <a:r>
              <a:rPr lang="es-ES" dirty="0" err="1" smtClean="0"/>
              <a:t>siguente</a:t>
            </a:r>
            <a:r>
              <a:rPr lang="es-ES" dirty="0" smtClean="0"/>
              <a:t>? ¿Junto al IODC 2016 en Madrid?</a:t>
            </a:r>
          </a:p>
          <a:p>
            <a:pPr lvl="1"/>
            <a:r>
              <a:rPr lang="es-ES" dirty="0" smtClean="0"/>
              <a:t>¿Alguna más?</a:t>
            </a:r>
          </a:p>
          <a:p>
            <a:r>
              <a:rPr lang="es-ES" dirty="0" smtClean="0"/>
              <a:t>Reuniones informales y </a:t>
            </a:r>
            <a:r>
              <a:rPr lang="es-ES" dirty="0" err="1" smtClean="0"/>
              <a:t>meetups</a:t>
            </a:r>
            <a:endParaRPr lang="es-ES" dirty="0" smtClean="0"/>
          </a:p>
          <a:p>
            <a:pPr lvl="1"/>
            <a:r>
              <a:rPr lang="es-ES" dirty="0" smtClean="0"/>
              <a:t>Open Data Day (5 marzo) – por ejemplo, </a:t>
            </a:r>
            <a:r>
              <a:rPr lang="es-ES" dirty="0" err="1" smtClean="0"/>
              <a:t>Medialab</a:t>
            </a:r>
            <a:r>
              <a:rPr lang="es-ES" dirty="0" smtClean="0"/>
              <a:t>-Prado</a:t>
            </a:r>
          </a:p>
          <a:p>
            <a:r>
              <a:rPr lang="es-ES" dirty="0" smtClean="0"/>
              <a:t>¿Alguna más que se </a:t>
            </a:r>
            <a:r>
              <a:rPr lang="es-ES" dirty="0" smtClean="0"/>
              <a:t>nos </a:t>
            </a:r>
            <a:r>
              <a:rPr lang="es-ES" dirty="0" smtClean="0"/>
              <a:t>ocurra?</a:t>
            </a:r>
          </a:p>
          <a:p>
            <a:endParaRPr lang="es-ES" dirty="0"/>
          </a:p>
          <a:p>
            <a:r>
              <a:rPr lang="es-ES" dirty="0" smtClean="0"/>
              <a:t>Presupuesto: 10.000 euros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3427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Movilidad de investigadores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Actividades</a:t>
            </a:r>
          </a:p>
          <a:p>
            <a:pPr lvl="1"/>
            <a:r>
              <a:rPr lang="es-ES" dirty="0" smtClean="0"/>
              <a:t>Reuniones, conferencias y seminarios en grupos de la red</a:t>
            </a:r>
          </a:p>
          <a:p>
            <a:pPr lvl="1"/>
            <a:r>
              <a:rPr lang="es-ES" dirty="0" smtClean="0"/>
              <a:t>Redacción de propuestas de proyectos (por ejemplo, H2020)</a:t>
            </a:r>
          </a:p>
          <a:p>
            <a:pPr lvl="1"/>
            <a:r>
              <a:rPr lang="es-ES" dirty="0" smtClean="0"/>
              <a:t>Tutela académica (</a:t>
            </a:r>
            <a:r>
              <a:rPr lang="es-ES" i="1" dirty="0" err="1" smtClean="0"/>
              <a:t>mentoring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Dirección conjunta de trabajos de investigación</a:t>
            </a:r>
          </a:p>
          <a:p>
            <a:r>
              <a:rPr lang="es-ES" dirty="0" smtClean="0"/>
              <a:t>Open </a:t>
            </a:r>
            <a:r>
              <a:rPr lang="es-ES" dirty="0" err="1" smtClean="0"/>
              <a:t>calls</a:t>
            </a:r>
            <a:r>
              <a:rPr lang="es-ES" dirty="0" smtClean="0"/>
              <a:t> competitivas</a:t>
            </a:r>
          </a:p>
          <a:p>
            <a:pPr lvl="1"/>
            <a:r>
              <a:rPr lang="es-ES" dirty="0" smtClean="0"/>
              <a:t>Profesores, estudiantes de doctorado, etc.</a:t>
            </a:r>
          </a:p>
          <a:p>
            <a:r>
              <a:rPr lang="es-ES" dirty="0" smtClean="0"/>
              <a:t>Presupuesto: 9.000 euros </a:t>
            </a:r>
          </a:p>
          <a:p>
            <a:pPr lvl="1"/>
            <a:r>
              <a:rPr lang="es-ES" dirty="0" smtClean="0"/>
              <a:t>Teniendo en cuenta las dietas actuales, podemos cubrir alrededor de 5 meses de movilidad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9577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entaja">
  <a:themeElements>
    <a:clrScheme name="Ventaja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Ventaja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Ventaj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Ventaja.thmx</Template>
  <TotalTime>140</TotalTime>
  <Words>802</Words>
  <Application>Microsoft Macintosh PowerPoint</Application>
  <PresentationFormat>Presentación en pantalla (4:3)</PresentationFormat>
  <Paragraphs>112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Ventaja</vt:lpstr>
      <vt:lpstr>Presentación de la red de excelencia de Open Data y Smart Cities</vt:lpstr>
      <vt:lpstr>¿Qué es una red de excelencia?</vt:lpstr>
      <vt:lpstr>¿Qué objetivo tiene la red de Open Data y Smart Cities?</vt:lpstr>
      <vt:lpstr>¿Por qué esta red?</vt:lpstr>
      <vt:lpstr>¿Quiénes somos?</vt:lpstr>
      <vt:lpstr>Podemos ser muchos más…</vt:lpstr>
      <vt:lpstr>Presupuesto disponible  (hasta el 30/11/2016)</vt:lpstr>
      <vt:lpstr>Reuniones</vt:lpstr>
      <vt:lpstr>Movilidad de investigadores</vt:lpstr>
      <vt:lpstr>Diseminación</vt:lpstr>
      <vt:lpstr>Repositorios</vt:lpstr>
      <vt:lpstr>Objetivos de esta reunión</vt:lpstr>
      <vt:lpstr>Aspectos logísticos para esta reunión (y otras)</vt:lpstr>
      <vt:lpstr>4th International Open Data Conference (IODC 2016)</vt:lpstr>
    </vt:vector>
  </TitlesOfParts>
  <Company>UPM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la red temática de Open Data y Smart Cities</dc:title>
  <dc:creator>Oscar Corcho (UPM)</dc:creator>
  <cp:lastModifiedBy>Oscar Corcho (UPM)</cp:lastModifiedBy>
  <cp:revision>104</cp:revision>
  <dcterms:created xsi:type="dcterms:W3CDTF">2016-02-16T20:00:23Z</dcterms:created>
  <dcterms:modified xsi:type="dcterms:W3CDTF">2016-02-16T22:24:58Z</dcterms:modified>
</cp:coreProperties>
</file>