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67" r:id="rId2"/>
    <p:sldId id="273" r:id="rId3"/>
    <p:sldId id="256" r:id="rId4"/>
    <p:sldId id="257" r:id="rId5"/>
    <p:sldId id="259" r:id="rId6"/>
    <p:sldId id="261" r:id="rId7"/>
    <p:sldId id="274" r:id="rId8"/>
    <p:sldId id="278" r:id="rId9"/>
    <p:sldId id="319" r:id="rId10"/>
    <p:sldId id="263" r:id="rId11"/>
    <p:sldId id="321" r:id="rId12"/>
    <p:sldId id="322" r:id="rId13"/>
    <p:sldId id="272" r:id="rId14"/>
    <p:sldId id="294" r:id="rId15"/>
    <p:sldId id="318" r:id="rId16"/>
    <p:sldId id="323" r:id="rId17"/>
    <p:sldId id="326" r:id="rId18"/>
    <p:sldId id="327" r:id="rId19"/>
    <p:sldId id="329" r:id="rId20"/>
    <p:sldId id="331" r:id="rId21"/>
    <p:sldId id="275" r:id="rId22"/>
    <p:sldId id="258" r:id="rId23"/>
    <p:sldId id="260" r:id="rId24"/>
    <p:sldId id="324" r:id="rId25"/>
    <p:sldId id="325" r:id="rId26"/>
    <p:sldId id="32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A57CD"/>
    <a:srgbClr val="CC0066"/>
    <a:srgbClr val="C00000"/>
    <a:srgbClr val="328E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987" autoAdjust="0"/>
  </p:normalViewPr>
  <p:slideViewPr>
    <p:cSldViewPr>
      <p:cViewPr varScale="1">
        <p:scale>
          <a:sx n="48" d="100"/>
          <a:sy n="48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5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Trabajo\Comercial\Datos%20para%20gr&#225;fica%20presentaci&#243;n%20LB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Trabajo\Comercial\Datos%20para%20gr&#225;fica%20presentaci&#243;n%20LB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2060"/>
            </a:solidFill>
          </c:spPr>
          <c:cat>
            <c:numRef>
              <c:f>proxectos!$H$24:$H$34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proxectos!$I$24:$I$34</c:f>
              <c:numCache>
                <c:formatCode>#,##0\ "€"</c:formatCode>
                <c:ptCount val="11"/>
                <c:pt idx="0">
                  <c:v>751350</c:v>
                </c:pt>
                <c:pt idx="1">
                  <c:v>490340.76559999998</c:v>
                </c:pt>
                <c:pt idx="2">
                  <c:v>1254775</c:v>
                </c:pt>
                <c:pt idx="3">
                  <c:v>455773</c:v>
                </c:pt>
                <c:pt idx="4">
                  <c:v>547913</c:v>
                </c:pt>
                <c:pt idx="5">
                  <c:v>400751</c:v>
                </c:pt>
                <c:pt idx="6">
                  <c:v>130913</c:v>
                </c:pt>
                <c:pt idx="7">
                  <c:v>735862.5</c:v>
                </c:pt>
                <c:pt idx="8">
                  <c:v>601799</c:v>
                </c:pt>
                <c:pt idx="9">
                  <c:v>577239.96000000008</c:v>
                </c:pt>
                <c:pt idx="10">
                  <c:v>563617.71</c:v>
                </c:pt>
              </c:numCache>
            </c:numRef>
          </c:val>
        </c:ser>
        <c:axId val="52833280"/>
        <c:axId val="52936064"/>
      </c:barChart>
      <c:catAx>
        <c:axId val="52833280"/>
        <c:scaling>
          <c:orientation val="minMax"/>
        </c:scaling>
        <c:axPos val="b"/>
        <c:numFmt formatCode="General" sourceLinked="1"/>
        <c:tickLblPos val="nextTo"/>
        <c:crossAx val="52936064"/>
        <c:crosses val="autoZero"/>
        <c:auto val="1"/>
        <c:lblAlgn val="ctr"/>
        <c:lblOffset val="100"/>
      </c:catAx>
      <c:valAx>
        <c:axId val="52936064"/>
        <c:scaling>
          <c:orientation val="minMax"/>
        </c:scaling>
        <c:axPos val="l"/>
        <c:majorGridlines/>
        <c:numFmt formatCode="#,##0\ &quot;€&quot;" sourceLinked="1"/>
        <c:tickLblPos val="nextTo"/>
        <c:crossAx val="5283328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plotArea>
      <c:layout>
        <c:manualLayout>
          <c:layoutTarget val="inner"/>
          <c:xMode val="edge"/>
          <c:yMode val="edge"/>
          <c:x val="0.27544036290971124"/>
          <c:y val="0.20618544314190401"/>
          <c:w val="0.44254671316869632"/>
          <c:h val="0.36567494856204957"/>
        </c:manualLayout>
      </c:layout>
      <c:pieChart>
        <c:varyColors val="1"/>
        <c:ser>
          <c:idx val="0"/>
          <c:order val="0"/>
          <c:spPr>
            <a:solidFill>
              <a:schemeClr val="accent3">
                <a:lumMod val="75000"/>
              </a:schemeClr>
            </a:solidFill>
          </c:spPr>
          <c:dPt>
            <c:idx val="1"/>
            <c:spPr>
              <a:solidFill>
                <a:srgbClr val="002060"/>
              </a:solidFill>
            </c:spPr>
          </c:dPt>
          <c:dLbls>
            <c:dLbl>
              <c:idx val="0"/>
              <c:layout>
                <c:manualLayout>
                  <c:x val="1.39002624671916E-2"/>
                  <c:y val="-2.4583697871099465E-2"/>
                </c:manualLayout>
              </c:layout>
              <c:showVal val="1"/>
            </c:dLbl>
            <c:dLbl>
              <c:idx val="1"/>
              <c:layout>
                <c:manualLayout>
                  <c:x val="-4.9154525245270322E-2"/>
                  <c:y val="-0.11799070312064792"/>
                </c:manualLayout>
              </c:layout>
              <c:showVal val="1"/>
            </c:dLbl>
            <c:showVal val="1"/>
            <c:showLeaderLines val="1"/>
          </c:dLbls>
          <c:cat>
            <c:strRef>
              <c:f>proxectos!$B$69:$B$70</c:f>
              <c:strCache>
                <c:ptCount val="2"/>
                <c:pt idx="0">
                  <c:v>Contrato empresa</c:v>
                </c:pt>
                <c:pt idx="1">
                  <c:v>Proyectos públicos</c:v>
                </c:pt>
              </c:strCache>
            </c:strRef>
          </c:cat>
          <c:val>
            <c:numRef>
              <c:f>proxectos!$D$69:$D$70</c:f>
              <c:numCache>
                <c:formatCode>0.0%</c:formatCode>
                <c:ptCount val="2"/>
                <c:pt idx="0">
                  <c:v>0.6457327665124879</c:v>
                </c:pt>
                <c:pt idx="1">
                  <c:v>0.35426723348751216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8.6591155948507026E-2"/>
          <c:y val="0.63415319716309393"/>
          <c:w val="0.79772895015719802"/>
          <c:h val="0.23144507924862209"/>
        </c:manualLayout>
      </c:layout>
    </c:legend>
    <c:plotVisOnly val="1"/>
    <c:dispBlanksAs val="zero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F2A1-5DDC-440D-8332-31B403C3B8A1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71B62-5202-48E2-A585-9201735CFF5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220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041C6-177B-4F36-B483-B2C540B6066A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0465-53FE-4DD3-B910-C66658E1E7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0568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9707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970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465-53FE-4DD3-B910-C66658E1E78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AutoShape 2" descr="https://intranet.lbd.org.es/lib/exe/fetch.php?media=intranet:logolbd-corto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8" name="AutoShape 4" descr="https://intranet.lbd.org.es/lib/exe/fetch.php?media=intranet:logolbd-corto.pn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7" y="277038"/>
            <a:ext cx="701005" cy="703690"/>
          </a:xfrm>
          <a:prstGeom prst="rect">
            <a:avLst/>
          </a:prstGeom>
        </p:spPr>
      </p:pic>
      <p:sp>
        <p:nvSpPr>
          <p:cNvPr id="10" name="9 Rectángulo redondeado"/>
          <p:cNvSpPr/>
          <p:nvPr userDrawn="1"/>
        </p:nvSpPr>
        <p:spPr>
          <a:xfrm>
            <a:off x="971600" y="260648"/>
            <a:ext cx="7920880" cy="7036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620000" algn="r"/>
              </a:tabLst>
            </a:pPr>
            <a:r>
              <a:rPr lang="es-ES" dirty="0" smtClean="0"/>
              <a:t>Laboratorio de Bases de Datos	UDC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7033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760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380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AutoShape 2" descr="https://intranet.lbd.org.es/lib/exe/fetch.php?media=intranet:logolbd-corto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8" name="AutoShape 4" descr="https://intranet.lbd.org.es/lib/exe/fetch.php?media=intranet:logolbd-corto.pn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7" y="277038"/>
            <a:ext cx="701005" cy="703690"/>
          </a:xfrm>
          <a:prstGeom prst="rect">
            <a:avLst/>
          </a:prstGeom>
        </p:spPr>
      </p:pic>
      <p:sp>
        <p:nvSpPr>
          <p:cNvPr id="10" name="9 Rectángulo redondeado"/>
          <p:cNvSpPr/>
          <p:nvPr userDrawn="1"/>
        </p:nvSpPr>
        <p:spPr>
          <a:xfrm>
            <a:off x="971600" y="260648"/>
            <a:ext cx="7920880" cy="7036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620000" algn="r"/>
              </a:tabLst>
            </a:pPr>
            <a:r>
              <a:rPr lang="es-ES" dirty="0" smtClean="0"/>
              <a:t>Laboratorio de Bases de Datos	UDC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0211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091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8969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530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859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305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00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678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3559-DE3D-433C-868F-840E88EB4F97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BFA-986C-41ED-BE4C-0FB43CF042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152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gif"/><Relationship Id="rId4" Type="http://schemas.openxmlformats.org/officeDocument/2006/relationships/image" Target="../media/image32.png"/><Relationship Id="rId9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openxmlformats.org/officeDocument/2006/relationships/image" Target="../media/image42.pn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isaboa@udc.es" TargetMode="External"/><Relationship Id="rId5" Type="http://schemas.openxmlformats.org/officeDocument/2006/relationships/hyperlink" Target="http://www.lbd.udc.es/" TargetMode="Externa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 redondeado"/>
          <p:cNvSpPr/>
          <p:nvPr/>
        </p:nvSpPr>
        <p:spPr>
          <a:xfrm>
            <a:off x="144016" y="116632"/>
            <a:ext cx="8892480" cy="1440160"/>
          </a:xfrm>
          <a:prstGeom prst="roundRect">
            <a:avLst>
              <a:gd name="adj" fmla="val 759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07504" y="6309320"/>
            <a:ext cx="8928992" cy="404664"/>
          </a:xfrm>
          <a:prstGeom prst="roundRect">
            <a:avLst/>
          </a:prstGeom>
          <a:solidFill>
            <a:srgbClr val="328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0" algn="l"/>
                <a:tab pos="8694738" algn="r"/>
              </a:tabLst>
            </a:pPr>
            <a:r>
              <a:rPr lang="es-ES" dirty="0" smtClean="0"/>
              <a:t>Laboratorio de Bases de Datos	www.lbd.udc.es</a:t>
            </a:r>
            <a:endParaRPr lang="es-ES" dirty="0"/>
          </a:p>
        </p:txBody>
      </p:sp>
      <p:pic>
        <p:nvPicPr>
          <p:cNvPr id="4098" name="Picture 2" descr="http://gac.udc.es/logoud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9393"/>
            <a:ext cx="2042318" cy="1225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 descr="LogoLBD-Redond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8992" y="2643182"/>
            <a:ext cx="2214863" cy="22237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7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26876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/>
              <a:t>SERVICIOS SMART CITIES PARA LA CIUDADANIA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54821" y="1908121"/>
            <a:ext cx="7164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Servicios, para dispositivos móviles, de lectura de libros, recepción de promociones y visualización en mapa de puntos de interés.</a:t>
            </a:r>
            <a:endParaRPr lang="es-ES" sz="16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604" b="7457"/>
          <a:stretch/>
        </p:blipFill>
        <p:spPr bwMode="auto">
          <a:xfrm>
            <a:off x="1422793" y="2708920"/>
            <a:ext cx="3941295" cy="34264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6012160" y="3276853"/>
            <a:ext cx="288032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A destacar</a:t>
            </a:r>
            <a:r>
              <a:rPr lang="es-ES" sz="1600" u="sng" dirty="0" smtClean="0"/>
              <a:t>:</a:t>
            </a:r>
          </a:p>
          <a:p>
            <a:endParaRPr lang="es-ES" sz="1200" dirty="0" smtClean="0"/>
          </a:p>
          <a:p>
            <a:pPr marL="285750" indent="-285750">
              <a:buFontTx/>
              <a:buChar char="-"/>
            </a:pPr>
            <a:r>
              <a:rPr lang="es-ES" sz="1200" dirty="0"/>
              <a:t>Desarrollo de tecnología propia de compresión y recuperación de </a:t>
            </a:r>
            <a:r>
              <a:rPr lang="es-ES" sz="1200" dirty="0" smtClean="0"/>
              <a:t>textos (Cumplimiento circular 1/2010 de la CMT</a:t>
            </a:r>
            <a:r>
              <a:rPr lang="es-ES" sz="1200" dirty="0" smtClean="0"/>
              <a:t>).</a:t>
            </a:r>
            <a:endParaRPr lang="es-ES" sz="1200" dirty="0" smtClean="0"/>
          </a:p>
          <a:p>
            <a:pPr marL="285750" indent="-285750">
              <a:buFontTx/>
              <a:buChar char="-"/>
            </a:pPr>
            <a:r>
              <a:rPr lang="es-ES" sz="1200" dirty="0" smtClean="0"/>
              <a:t>Pruebas piloto en Madrid, Cáceres,…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96355" y="6309320"/>
            <a:ext cx="5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Nieves Rodríguez Brisaboa</a:t>
            </a:r>
            <a:endParaRPr lang="es-ES" sz="1200" dirty="0" smtClean="0"/>
          </a:p>
          <a:p>
            <a:pPr algn="r"/>
            <a:r>
              <a:rPr lang="es-ES" sz="1200" dirty="0"/>
              <a:t>Financiación: </a:t>
            </a:r>
            <a:r>
              <a:rPr lang="es-ES" sz="1200" dirty="0" smtClean="0"/>
              <a:t>146.000 €</a:t>
            </a:r>
            <a:endParaRPr lang="es-ES" sz="1200" dirty="0"/>
          </a:p>
        </p:txBody>
      </p:sp>
    </p:spTree>
    <p:extLst>
      <p:ext uri="{BB962C8B-B14F-4D97-AF65-F5344CB8AC3E}">
        <p14:creationId xmlns="" xmlns:p14="http://schemas.microsoft.com/office/powerpoint/2010/main" val="2118715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301859"/>
            <a:ext cx="6521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/>
              <a:t>PROYECTO </a:t>
            </a:r>
            <a:r>
              <a:rPr lang="es-ES" sz="1600" dirty="0" smtClean="0"/>
              <a:t>GOAL – </a:t>
            </a:r>
            <a:r>
              <a:rPr lang="es-ES" sz="1600" dirty="0" err="1" smtClean="0"/>
              <a:t>Gamification</a:t>
            </a:r>
            <a:r>
              <a:rPr lang="es-ES" sz="1600" dirty="0" smtClean="0"/>
              <a:t> </a:t>
            </a:r>
            <a:r>
              <a:rPr lang="es-ES" sz="1600" dirty="0"/>
              <a:t>On </a:t>
            </a:r>
            <a:r>
              <a:rPr lang="es-ES" sz="1600" dirty="0" err="1"/>
              <a:t>Application</a:t>
            </a:r>
            <a:r>
              <a:rPr lang="es-ES" sz="1600" dirty="0"/>
              <a:t> </a:t>
            </a:r>
            <a:r>
              <a:rPr lang="es-ES" sz="1600" dirty="0" err="1"/>
              <a:t>Lifecycle</a:t>
            </a:r>
            <a:r>
              <a:rPr lang="es-ES" sz="1600" dirty="0"/>
              <a:t> Management</a:t>
            </a:r>
            <a:endParaRPr lang="es-ES" sz="1200" dirty="0"/>
          </a:p>
        </p:txBody>
      </p:sp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1043608" y="1898248"/>
            <a:ext cx="6655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Desarrollo </a:t>
            </a:r>
            <a:r>
              <a:rPr lang="es-ES" sz="1600" dirty="0"/>
              <a:t>de tecnologías que permitan el uso de la mecánica de </a:t>
            </a:r>
            <a:r>
              <a:rPr lang="es-ES" sz="1600" dirty="0" err="1"/>
              <a:t>jugabilidad</a:t>
            </a:r>
            <a:r>
              <a:rPr lang="es-ES" sz="1600" dirty="0"/>
              <a:t> en ingeniería de software, más concretamente en las herramientas del ciclo de vida del desarrollo de software o ALM (</a:t>
            </a:r>
            <a:r>
              <a:rPr lang="es-ES" sz="1600" dirty="0" err="1"/>
              <a:t>Application</a:t>
            </a:r>
            <a:r>
              <a:rPr lang="es-ES" sz="1600" dirty="0"/>
              <a:t> </a:t>
            </a:r>
            <a:r>
              <a:rPr lang="es-ES" sz="1600" dirty="0" err="1"/>
              <a:t>Lifecycle</a:t>
            </a:r>
            <a:r>
              <a:rPr lang="es-ES" sz="1600" dirty="0"/>
              <a:t> Management).</a:t>
            </a:r>
          </a:p>
        </p:txBody>
      </p:sp>
      <p:pic>
        <p:nvPicPr>
          <p:cNvPr id="9" name="Picture 2" descr="https://twimg0-a.akamaihd.net/profile_images/1792404613/logo-indra-soci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2559" b="33720"/>
          <a:stretch/>
        </p:blipFill>
        <p:spPr bwMode="auto">
          <a:xfrm>
            <a:off x="7596336" y="1340768"/>
            <a:ext cx="1296144" cy="437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olarion.com/img/products2014/almwheel2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79264"/>
            <a:ext cx="2209428" cy="2202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e-scape.co.uk/assets/Uploads/gamification-services-busin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41"/>
            <a:ext cx="1201170" cy="960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940152" y="3284983"/>
            <a:ext cx="2952328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Características del proyecto</a:t>
            </a:r>
          </a:p>
          <a:p>
            <a:pPr marL="171450" lvl="0" indent="-171450"/>
            <a:endParaRPr lang="es-ES" sz="1200" dirty="0" smtClean="0"/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 smtClean="0"/>
              <a:t>Motor  genérico para la gamificación de aplicaciones</a:t>
            </a:r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 smtClean="0"/>
              <a:t>Aplicado para gamificación en entornos  empresariales reales</a:t>
            </a:r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 smtClean="0"/>
              <a:t>Análisis del comportamiento, relaciones y emociones de los usuarios  a partir de su actividad</a:t>
            </a:r>
            <a:endParaRPr lang="es-ES" sz="1200" dirty="0"/>
          </a:p>
          <a:p>
            <a:pPr marL="171450" indent="-171450">
              <a:buFont typeface="Symbol" pitchFamily="18" charset="2"/>
              <a:buChar char="-"/>
            </a:pP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96355" y="6309320"/>
            <a:ext cx="5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</a:t>
            </a:r>
            <a:r>
              <a:rPr lang="es-ES" sz="1200" dirty="0" smtClean="0"/>
              <a:t>Nieves Rodríguez </a:t>
            </a:r>
            <a:r>
              <a:rPr lang="es-ES" sz="1200" dirty="0" err="1" smtClean="0"/>
              <a:t>Brisaboa</a:t>
            </a:r>
            <a:r>
              <a:rPr lang="es-ES" sz="1200" dirty="0" smtClean="0"/>
              <a:t>, Óscar Pedreira Fernández</a:t>
            </a:r>
          </a:p>
          <a:p>
            <a:pPr algn="r"/>
            <a:r>
              <a:rPr lang="es-ES" sz="1200" dirty="0" smtClean="0"/>
              <a:t>Financiación: 254.100 € </a:t>
            </a:r>
          </a:p>
        </p:txBody>
      </p:sp>
    </p:spTree>
    <p:extLst>
      <p:ext uri="{BB962C8B-B14F-4D97-AF65-F5344CB8AC3E}">
        <p14:creationId xmlns="" xmlns:p14="http://schemas.microsoft.com/office/powerpoint/2010/main" val="3301958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196752"/>
            <a:ext cx="7840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/>
              <a:t>HERMES: Healthy and efficient routes in massive open-data based smart cities</a:t>
            </a:r>
            <a:endParaRPr lang="es-ES" sz="1200" dirty="0"/>
          </a:p>
        </p:txBody>
      </p:sp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7302125" cy="501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56523" y="1332057"/>
            <a:ext cx="6639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600" dirty="0" smtClean="0"/>
              <a:t>TECNOLOGÍAS INTELIGENTES PARA EL ANÁLISIS DEL COMPORTAMIENTO DE LOS USUARIOS EN EL ACCESO Y CONSUMO DE CONTENIDOS DIGITALES EN MULTIPLATAFORMAS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940152" y="3309952"/>
            <a:ext cx="2952328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A destacar:</a:t>
            </a:r>
          </a:p>
          <a:p>
            <a:pPr marL="285750" indent="-285750">
              <a:buFontTx/>
              <a:buChar char="-"/>
            </a:pPr>
            <a:endParaRPr lang="es-ES" sz="1200" dirty="0" smtClean="0"/>
          </a:p>
          <a:p>
            <a:pPr marL="285750" indent="-285750">
              <a:buFontTx/>
              <a:buChar char="-"/>
            </a:pPr>
            <a:r>
              <a:rPr lang="es-ES" sz="1200" dirty="0" err="1" smtClean="0"/>
              <a:t>Ánalisis</a:t>
            </a:r>
            <a:r>
              <a:rPr lang="es-ES" sz="1200" dirty="0" smtClean="0"/>
              <a:t> </a:t>
            </a:r>
            <a:r>
              <a:rPr lang="es-ES" sz="1200" dirty="0"/>
              <a:t>de </a:t>
            </a:r>
            <a:r>
              <a:rPr lang="es-ES" sz="1200" dirty="0" err="1"/>
              <a:t>logs</a:t>
            </a:r>
            <a:r>
              <a:rPr lang="es-ES" sz="1200" dirty="0"/>
              <a:t> de </a:t>
            </a:r>
            <a:r>
              <a:rPr lang="es-ES" sz="1200" dirty="0" smtClean="0"/>
              <a:t>acceso a webs.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Big Data.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Framework </a:t>
            </a:r>
            <a:r>
              <a:rPr lang="es-ES" sz="1200" dirty="0" err="1" smtClean="0"/>
              <a:t>Hadoop</a:t>
            </a:r>
            <a:r>
              <a:rPr lang="es-ES" sz="1200" dirty="0" smtClean="0"/>
              <a:t> (desarrollo de aplicaciones distribuidas para Big Data)  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Finalidad: </a:t>
            </a:r>
            <a:r>
              <a:rPr lang="es-ES" sz="1200" dirty="0" err="1" smtClean="0"/>
              <a:t>Ánalisis</a:t>
            </a:r>
            <a:r>
              <a:rPr lang="es-ES" sz="1200" dirty="0" smtClean="0"/>
              <a:t> del </a:t>
            </a:r>
            <a:r>
              <a:rPr lang="es-ES" sz="1200" dirty="0" err="1"/>
              <a:t>comportamento</a:t>
            </a:r>
            <a:r>
              <a:rPr lang="es-ES" sz="1200" dirty="0"/>
              <a:t> de usuarios</a:t>
            </a:r>
            <a:r>
              <a:rPr lang="es-ES" sz="1200" dirty="0" smtClean="0"/>
              <a:t>.</a:t>
            </a:r>
            <a:endParaRPr lang="es-ES" sz="1200" dirty="0"/>
          </a:p>
        </p:txBody>
      </p:sp>
      <p:pic>
        <p:nvPicPr>
          <p:cNvPr id="10" name="Picture 12" descr="http://www.smartfp7.eu/sites/default/files/styles/large/public/field/image/page/Prisa_Digital%20CMYK%2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1378038"/>
            <a:ext cx="1296143" cy="3227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risa.com/uploads/imagenes/noticias/principal/200807/principal-elpais-com-registra-un-aumento-del-9-con-mas-de-2-602-000-usuarios-unicos-durante-el-mes-de-enero-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14712"/>
            <a:ext cx="2176289" cy="1859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233grados.lainformacion.com/.a/6a00e552985c0d8833016306222233970d-320w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77" y="2627583"/>
            <a:ext cx="1959855" cy="263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a5.mzstatic.com/us/r1000/084/Purple/v4/19/9a/7f/199a7f00-910d-f823-b6b8-78ec3276b116/mza_91998751219156923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58" y="4261313"/>
            <a:ext cx="933290" cy="139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96355" y="6309320"/>
            <a:ext cx="5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Miguel Ángel Rodríguez </a:t>
            </a:r>
            <a:r>
              <a:rPr lang="es-ES" sz="1200" dirty="0" smtClean="0"/>
              <a:t>Luaces, Ricardo Cao Abad, Amparo Alonso Betanzos</a:t>
            </a:r>
          </a:p>
          <a:p>
            <a:pPr algn="r"/>
            <a:r>
              <a:rPr lang="es-ES" sz="1200" dirty="0"/>
              <a:t>Financiación: 431.700 </a:t>
            </a:r>
            <a:r>
              <a:rPr lang="es-ES" sz="1200" dirty="0" smtClean="0"/>
              <a:t>€</a:t>
            </a:r>
            <a:endParaRPr lang="es-ES" sz="1200" dirty="0"/>
          </a:p>
        </p:txBody>
      </p:sp>
    </p:spTree>
    <p:extLst>
      <p:ext uri="{BB962C8B-B14F-4D97-AF65-F5344CB8AC3E}">
        <p14:creationId xmlns="" xmlns:p14="http://schemas.microsoft.com/office/powerpoint/2010/main" val="1803539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301859"/>
            <a:ext cx="6521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PROYECTO ENERGOS – DESARROLLO DE CONOCIMIENTOS Y TECNOLOGÍAS PARA LA IMPLANTACIÓN DE REDES INTELIGENTES DE DISTRIBUCIÓN DE ENERGÍA ELÉCTRICA</a:t>
            </a:r>
            <a:r>
              <a:rPr lang="es-ES" sz="1200" dirty="0" smtClean="0"/>
              <a:t> – ( PTIII-1 Adquisición y tratamiento de información en tiempo real)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940152" y="3284983"/>
            <a:ext cx="295232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A destacar:</a:t>
            </a:r>
          </a:p>
          <a:p>
            <a:pPr marL="285750" indent="-285750">
              <a:buFontTx/>
              <a:buChar char="-"/>
            </a:pPr>
            <a:endParaRPr lang="es-ES" sz="1200" dirty="0" smtClean="0"/>
          </a:p>
          <a:p>
            <a:pPr marL="285750" indent="-285750">
              <a:buFontTx/>
              <a:buChar char="-"/>
            </a:pPr>
            <a:r>
              <a:rPr lang="es-ES" sz="1200" dirty="0" smtClean="0"/>
              <a:t>Resultados: métodos de compresión e indexación de números reales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Compresión: </a:t>
            </a:r>
            <a:r>
              <a:rPr lang="es-ES" sz="1200" dirty="0" smtClean="0">
                <a:sym typeface="Symbol"/>
              </a:rPr>
              <a:t></a:t>
            </a:r>
            <a:r>
              <a:rPr lang="es-ES" sz="1200" dirty="0" smtClean="0"/>
              <a:t> 60 %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Indexación: acceso y búsquedas eficientes sin descomprimir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Publicación resultados: DCC’2012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</p:txBody>
      </p:sp>
      <p:pic>
        <p:nvPicPr>
          <p:cNvPr id="1026" name="Picture 2" descr="https://twimg0-a.akamaihd.net/profile_images/1792404613/logo-indra-soci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2559" b="33720"/>
          <a:stretch/>
        </p:blipFill>
        <p:spPr bwMode="auto">
          <a:xfrm>
            <a:off x="7596336" y="1340768"/>
            <a:ext cx="1296144" cy="437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612007" y="6309320"/>
            <a:ext cx="5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José Ramón Paramá Gabía</a:t>
            </a:r>
          </a:p>
          <a:p>
            <a:pPr algn="r"/>
            <a:r>
              <a:rPr lang="es-ES" sz="1200" dirty="0" smtClean="0"/>
              <a:t>Financiación</a:t>
            </a:r>
            <a:r>
              <a:rPr lang="es-ES" sz="1200" dirty="0"/>
              <a:t>: </a:t>
            </a:r>
            <a:r>
              <a:rPr lang="es-ES" sz="1200" dirty="0" smtClean="0"/>
              <a:t>124.500 €</a:t>
            </a:r>
            <a:endParaRPr lang="es-ES" sz="1200" dirty="0"/>
          </a:p>
        </p:txBody>
      </p:sp>
      <p:pic>
        <p:nvPicPr>
          <p:cNvPr id="1030" name="Picture 6" descr="http://allthingsd.com/files/2012/04/big-numb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56" y="4087767"/>
            <a:ext cx="2026196" cy="2026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dahopower.com/images/aboutus/header_SmartGr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492896"/>
            <a:ext cx="3558133" cy="1311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doblada hacia arriba"/>
          <p:cNvSpPr/>
          <p:nvPr/>
        </p:nvSpPr>
        <p:spPr>
          <a:xfrm rot="5400000">
            <a:off x="2195736" y="4005064"/>
            <a:ext cx="1080120" cy="936104"/>
          </a:xfrm>
          <a:prstGeom prst="bentUpArrow">
            <a:avLst>
              <a:gd name="adj1" fmla="val 13807"/>
              <a:gd name="adj2" fmla="val 16859"/>
              <a:gd name="adj3" fmla="val 34158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57945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301859"/>
            <a:ext cx="6521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/>
              <a:t>PROYECTO </a:t>
            </a:r>
            <a:r>
              <a:rPr lang="es-ES" sz="1600" dirty="0" err="1" smtClean="0"/>
              <a:t>OdISEA</a:t>
            </a:r>
            <a:r>
              <a:rPr lang="es-ES" sz="1600" dirty="0" smtClean="0"/>
              <a:t> – ORGANIZACIÓN DE INFORMES DE SEGUIMIENTO DE EXPLOTACIÓN Y ANÁLISIS DE RED ELÉCTRICA </a:t>
            </a:r>
            <a:r>
              <a:rPr lang="es-ES" sz="1200" dirty="0" smtClean="0"/>
              <a:t>(</a:t>
            </a:r>
            <a:r>
              <a:rPr lang="es-ES" sz="1200" dirty="0"/>
              <a:t>Asesoramiento para la optimización del almacenamiento y acceso a la </a:t>
            </a:r>
            <a:r>
              <a:rPr lang="es-ES" sz="1200" dirty="0" smtClean="0"/>
              <a:t>información)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940152" y="3284983"/>
            <a:ext cx="2952328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Características del proyecto</a:t>
            </a:r>
          </a:p>
          <a:p>
            <a:pPr marL="285750" indent="-285750">
              <a:buFontTx/>
              <a:buChar char="-"/>
            </a:pPr>
            <a:endParaRPr lang="es-ES" sz="1200" dirty="0" smtClean="0"/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/>
              <a:t>Adquisición, almacenamiento y procesado de informes de monitorización de red eléctrica de media y baja tensión</a:t>
            </a:r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/>
              <a:t>Monitorización de red eléctrica: media y baja tensión</a:t>
            </a:r>
          </a:p>
          <a:p>
            <a:pPr marL="171450" lvl="0" indent="-171450">
              <a:buFont typeface="Symbol" pitchFamily="18" charset="2"/>
              <a:buChar char="-"/>
            </a:pPr>
            <a:r>
              <a:rPr lang="es-ES" sz="1200" dirty="0"/>
              <a:t>Adquisición y almacenamiento de informes emitidos por cada nodo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es-ES" sz="1200" dirty="0"/>
              <a:t>Procesado de informes y monitorización de red</a:t>
            </a:r>
          </a:p>
        </p:txBody>
      </p:sp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http://www.mundiario.com/media/mundiario/images/2013/05/02/201307161659479556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89" y="1196752"/>
            <a:ext cx="1234991" cy="550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nhabitat.com/wp-content/uploads/grid-meter3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46" y="2482964"/>
            <a:ext cx="2854601" cy="2396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eldigitalcastillalamancha.es/imagenes/fotosdeldia/GNF(3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81909"/>
            <a:ext cx="3332938" cy="2272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En desarrollo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s-ES" dirty="0" smtClean="0"/>
              <a:t>1) 	LPS-BIGGER: Línea </a:t>
            </a:r>
            <a:r>
              <a:rPr lang="es-ES" dirty="0" smtClean="0"/>
              <a:t>de </a:t>
            </a:r>
            <a:r>
              <a:rPr lang="es-ES" dirty="0" smtClean="0"/>
              <a:t>Producto Software para </a:t>
            </a:r>
            <a:r>
              <a:rPr lang="es-ES" dirty="0" smtClean="0"/>
              <a:t>BIG data a partir </a:t>
            </a:r>
            <a:r>
              <a:rPr lang="es-ES" dirty="0" smtClean="0"/>
              <a:t>de aplicaciones </a:t>
            </a:r>
            <a:r>
              <a:rPr lang="es-ES" dirty="0" smtClean="0"/>
              <a:t>innovadoras </a:t>
            </a:r>
            <a:r>
              <a:rPr lang="es-ES" dirty="0" smtClean="0"/>
              <a:t>en Entornos Reales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008" y="2708920"/>
            <a:ext cx="7066384" cy="3956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En desarrollo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dirty="0" smtClean="0"/>
              <a:t>2) READY: near-</a:t>
            </a:r>
            <a:r>
              <a:rPr lang="en-US" dirty="0" err="1" smtClean="0"/>
              <a:t>REal</a:t>
            </a:r>
            <a:r>
              <a:rPr lang="en-US" dirty="0" smtClean="0"/>
              <a:t> </a:t>
            </a:r>
            <a:r>
              <a:rPr lang="en-US" dirty="0" smtClean="0"/>
              <a:t>time </a:t>
            </a:r>
            <a:r>
              <a:rPr lang="en-US" dirty="0" err="1" smtClean="0"/>
              <a:t>Analitical</a:t>
            </a:r>
            <a:r>
              <a:rPr lang="en-US" dirty="0" smtClean="0"/>
              <a:t> Dashboard </a:t>
            </a:r>
            <a:r>
              <a:rPr lang="en-US" dirty="0" smtClean="0"/>
              <a:t>in-</a:t>
            </a:r>
            <a:r>
              <a:rPr lang="en-US" dirty="0" err="1" smtClean="0"/>
              <a:t>memorY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76872"/>
            <a:ext cx="7200800" cy="435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En desarrollo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s-ES" dirty="0" smtClean="0"/>
              <a:t>3)	SMACTESTING: tecnologías </a:t>
            </a:r>
            <a:r>
              <a:rPr lang="es-ES" dirty="0" smtClean="0"/>
              <a:t>para la automatización total de </a:t>
            </a:r>
            <a:r>
              <a:rPr lang="es-ES" dirty="0" smtClean="0"/>
              <a:t>las pruebas </a:t>
            </a:r>
            <a:r>
              <a:rPr lang="es-ES" dirty="0" smtClean="0"/>
              <a:t>en sistemas </a:t>
            </a:r>
            <a:r>
              <a:rPr lang="es-ES" dirty="0" smtClean="0"/>
              <a:t>SMACT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45" y="2516882"/>
            <a:ext cx="8552127" cy="415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En desarrollo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s-ES" dirty="0" smtClean="0"/>
              <a:t>4)	GIRO </a:t>
            </a:r>
            <a:r>
              <a:rPr lang="es-ES" dirty="0" smtClean="0"/>
              <a:t>– Generación, Gestión e Integración de Rutas en </a:t>
            </a:r>
            <a:r>
              <a:rPr lang="es-ES" dirty="0" smtClean="0"/>
              <a:t>OLAP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76872"/>
            <a:ext cx="39338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619672" y="329614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Antecedentes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AutoShape 2" descr="data:image/jpeg;base64,/9j/4AAQSkZJRgABAQAAAQABAAD/2wCEAAkGBhQQEBQUEhQUFBUUFRUUFhUVGBoTFRUVFBQXFRYWFRUXGyceFxkjHBQUHy8gIycqLCwsFR4xNTAqNSYrLCkBCQoKDgwOGg8PGi4jHyUpKSosNS0sLDMsLCwsLCwsLDUsLiwsKiwsLCwsKSwpLiwuMCwsLCwsLCwsLiwsLCwsLP/AABEIAJ8BPgMBIgACEQEDEQH/xAAcAAEAAgMBAQEAAAAAAAAAAAAABgcEBQgDAQL/xABDEAABAwIBCAYGCAMJAQAAAAABAAIDBBEFBgcSITFRcYEyQUJhkbETIlKSoaIjQ2JygrLBwjNT0hQXRGODk9HT41T/xAAaAQACAwEBAAAAAAAAAAAAAAAAAwIEBQEG/8QANhEAAQMBBAcHAwQCAwAAAAAAAQACAwQFESExEkFRYZGh0RQycYGx4fAGE0IVIjPBUvEjYnL/2gAMAwEAAhEDEQA/ALxREQhEREIRERCEREQhERYGJY9T0w+mmjj7i4aR4NGs8gugE5KTWOebmi8rPRQbEc7VMy4iZJKd9vRt8Xet8qjdfnaqn3EbIohwMjvE2HypzYHnUtKKyaqT8bvHD3VurynqmRi73NaN7iGjxKoesywrJunUS6+prvRjwZYLUyPLjdxJO86z4lNFKdZWjH9Pu/N48hf0V81OWdFH0qmL8LtM+DLrW1GdChbse9/3Y3fuAVLr4mClbrKuMsGAd5xPDorblzvUw6MU7uTG/vWG/PGzs0zzxkA8mlVgimKePYrDbGpBm0nzKsp2eQ9VKOcv/mvP++R3/wArf90/9arlF37EexM/SaP/AA5nqrHGeR3/AMrf90/9a9G55N9L4S/+arREdnj2Ln6RR/4cz1VpR54o+1TyDg9rvMBZkWdykPSZO38LT5PVQouGmYoOsakOQI8yrtgzlULvri37zHj4hpC2dNlTSS9CphPdptB8Cbrn9FA0rdRVZ9gwHuuI4H+guk2PBFwQRvGsL9Lm+nqnxm8b3MO9ji0+LSt3RZeVsWyoc4bpAJPi4E/FLNKdRVKSwJB3Hg+Iu6q9UVVUGd+Zv8aGN/ewmM+B0gfgpNh2dGjl1PL4T/mN1e8y48bJLoHt1LOlsuqizZf4Y+6l6Lwo6+OZulE9kjd7HBw8QvdJWcQQbiiIiFxEREIRERCEREQhEREIRERCERF4Vsb3RuETxG8j1XlumGnfo3F0LoF5uSsro4WF8r2saO04ho8T1qFYznZhju2nY6Y+076OP4jSPgOKiWVuS1ex5kn0qgD6xpLw0fc2xjgLd6iavR07CLyb16qisinc3Tc7T8MuvopFi2X1ZUXBlMbT2Yvox7w9Y8yo8Tc3O07T1niviK2GhuQXoI4Y4hcxoHgiIikmoiIhCIiIQiIiEIiIhCIiIQiIiEIiIhCIiIQiIiEL1p6l8btKNzmOHaaS13iNalWEZz6uGwkLZ27niz7dz2/qCogig5jXZhImp4phdI0FXRgucylqLB5MDz1SdG/dINXjZStjwQCCCDrBGsEdxXN0cZcQ1oLidQAFyTuAGsqxsiMlsRiId6T+zxbTG/6TS/0r2bxuCqcsDW4g3LzVfZUELdNr9Hcf61+qs1ERU15tEREIRERCEREQhEVf5d5w/Ql1PSkGQapJNoj3tbvfvPVx2RvDc6VXFqk0Jh9tui73mW+IKe2ne4XrWisiolj+4APA5q5EUFw3O1TvsJmSQnf/ABGeLfW+VSvDcfp6n+DNG/uDhpDi3aPBLdG5uYVOajnh/kYR6cclnqPY7kJS1dy5mhIfrI/Vdf7Q2O5i6kKKIcW4hJilfE7SYSDuVN45mwqYLuitUM+wLSDjGdv4SeCiD2FpIIII1EEWIO4g7F0mtXjOTNPWD6aNrjsDx6rxweNfLYrbKojvL0FNbrm4Ti/eM+GXoufkU/x3NNKy7qV/pW+w+zZOTui75VB6uifC8slY5jh2XAtPx2jvVtkjX5Fejp6uGoF8br/XgvBERMVlEREIRERCEREQhEREIRERCEREQhEREIRFsMJwCerdaCNz+ou2Mb9551Dhe6sDAs0jW2dVyaZ/lx3a3gX9I8rJT5WszKpVNdBTd92OwZ/PFVvRUEk79CJjpHHstBceJtsHeVOcCzSyPs6qf6Mfy47Ofzf0W8tJWXh+GRU7NCGNsbdzRa/ed57yslU31Lj3cF5uptyV+EQ0Rz6BazB8nKekFoI2tPW7a88XnWeGxbNEVYknErDe9zzpON53oi02JZY0lPcSTsuOy0+kd7rLkc1FMSzwMFxBC532pCGD3W3J8Qptie7IK1DQVE3cYfQc1YiKlKzOXWyOBEjYwCDosYLauo6VyR3XVkZHZZx17LamTNHrx7xs02b2/EXseomT4HMF5Tqmy56dn3HXEa7tXipGiIkrMRQjOLlmaVnoIXWmeLucNsbD1jc89W4a9ylON4q2lp5Jn7GNvb2jsa0cSQOaoCvrnzyvlkN3vcXOPeeobgNgG4BWaeLSN5yW5Y9CJ3/ceP2t5n2XgviItJe0RfQV8RCFvMNy1rKe2hO8gdmT6RvD1rkciFK8NzwOFhUQA/aiNj7jr/mVcIlOiY7MKlNQU83fYPLA8leOG5wqKew9MIyezKPR/MfV+KkUcocAWkEHYQbg8CFzYsqhxOWA3hkfGfsOLb8QNR5pDqUfiVkTWAw4xPu8cei6LWJiOFRVDNCaNsjdzhe3eDtae8Kp8NzqVcWqTQmH2hoO95lh4gqVYbnappLCZkkJ329Izxb63yquYJG4hZMllVcB0mi/e0/CsHHM0YN3Ukmj/lyaxwa8axzB4qAYrgc9K7RnjczcTra77rhqPIq+MOx2CoH0Mscnc1w0hxbtHMLKnp2yNLXta5p2tcA4HiDqKm2oe3BysQWxUQHQmF/jgfniubkVuY7mqglu6ncYHez04zyOtvI27lXuOZIVNHcyxks/mM9ePmR0fxAK2yZr8l6KmtGnqMGuuOw5+/ktKiInLQRERCEREQhERfQEIXxFKsDzcVVTZzm+gYe1ICHEfZj2+NlYeBZu6Wls4t9NIO3LYgH7LOiPie9IfOxu9ZdTatPBhfpHYOuSq7A8jaqssY4yGH6x/qM5Ha78IKsLAs1dPDZ05M79x9WMfhGt3M27lNlqMTyvpKe4knYCOy06bvdZcjmqjpnvwHJeemtSqqjoxC4bG58c/RbWGFrGhrGhrRqDWgAAdwGoL9qvMSzvxi4ghc8+1IQwe6Lk/BRTEs49bNcCQRA9UQ0fmN3eBXG07zmoRWPVS4uGj4n/AGrnq6+OFulK9kbd73Bo8SVGMSzoUcWpjnzH/Lbq951h4XVOTzukdpPc57j2nEuPida809tK0Zla8NgxNxkcT4YdVPMSzuTvuIY44hvdeR36NHgVFcSyjqan+NNI8Hs3sz3G2b8FrUVhsbW5Ba8NHBD3GAevE4oiImK0iyKCvfBI2SJxa9huCPI7wdhHWCsdFxcIBFxV+ZKZSMr6cSNsHj1ZGey/+k7Qf1BW5VFZE5RGiqmuJ+jfZko6tEnU7i06+Fx1q9QVlzR6DsMl4O06Lsstze6cR08lqsosnmV0QikdI1ocH+oQCSAQL6TTca7+CikuZ6E9GeUcQx3kArARRbI5uAKrw1s8DdGN1wVaSZm/ZqvGL/h6w5cz846M8R4hzfIFWuimKiTarbbYqx+V/kOip6XNPWDYYHcHuHmwLDkza14+qa7hIz9XBXaikKl6c23akZgHy91Q8uQ1c3bTSctF35XFYkmTVU3bTTj/AEnnyC6DRS7U7YnC35dbBz91zjLRSN6Ub2/ea4eYXgSulV5yU7XdJrTxAPmpdr3Jw+oNsfP2XNwK+roSXJ+md0qeA8Y2H9FiS5E0TttNFybo/lspdqbsTm2/FrYeXsqGBsb9Y69y3mG5b1lP0J3OHsyfSDh62sciFaUmbegd9RbhJIP3LDlzU0R2elbwff8AMCumojdmFJ1sUcoukaT4gH+1pMNzwEWFRADvdEbfI/8AqUqw7L+in1emDCezKPR8rn1TyK00uaCnPRmnHHQd+wLDkzON7NS4cYwfJ4Sj9h25UJBZcuIJafA9Ct5jObykqxpxgROOsPitonvLOieVj3qvsczd1VLchvpmDtRXJA+0zpDlcd6klNmxqqc3p63QPcHxg8QHEHmt9QwYrF030lQPtF8b/eay3wK62Qsydf4qcVW+n/jmD27HXg8+qpZfFdtfktFXX/tNL6KT+bE9pPvCxd+JpUJxvNVURG9ORO3dqZIOIJ0TxB5J7Z2nA4LWgtaCQ6LzoneRdxGHooQvSCndI4NY1z3HY1oLnHgBrKsPAs0hNnVcmj/lxazwdIdQ5A8VLKfD3UjSyio4273ySBl+8loe5/MhcdUNGDcVCe2IWnRi/cfEAcT/AEoJgeaqeWzqhwgb7Op8h5D1W8yeCnuHZO0WHN07MYR9bK4aXvO1Dg2y1ldhWLT6v7TTwtPVCHX94t0vAhaZ2aSWR2lNVhzusljpD4ufdIc7T7zuCypZ+0fzzho2NBPzmt/iWc+ji1Mc6Y7o26vedYeF1FMSzuTvuIImRDe68jv0A8CtnFmcZ2ql5+6wN8yVmRZoqUdKSd3Ng/YgfYbvXYzZUW1x3g+mAVbYllLU1N/TTSOB7N9FnuNs34LWK5os1lE3a2R3GQj8tllx5u6Bv+HB4vkd5uTe0xjIK8LapIxosabtwA/tUevhKv2LI6jbspYObA7811lxYLAzowQt4RtHkFztQ2JZt+PUw8R7rnhovs18NayYsMmf0YpXfdY4+QXRLIwNgA4al+lHte5JP1AdUfP2XP8AHkrVu2U0/ONw8wsuLIGudspnji5jfNyvVFHtTtiS635tTRz6qlYs2NcdsbG/ekb+0lZcWaSrO18DfxPPkxW+ij2l6S63Kk5XDy91VcWZ6Y9KojHBjneZCy48zY7VUeUQHm8qyUUe0SbUk2xVn8uQ6KBRZn6cdKaY8NBv7SptRUoijZGC5wY1rQXa3ENFgSQBc6l7olue52ZVOermnuEjr0RRzLnGp6OmE0AYbPDX6bS6zXag4WcO1YfiVdS50K47Hxt4Rj911NkLni8K1S2ZNUs02EXbz7K6EVGyZw693+II4MjHkxYkmWFY7bUzcnFv5bJvZXbVdFgT63N59Ffq+XXPMuO1DulUTnjK8/uWK+dzuk5x4knzXeyHanD6fdrk5e66KlrY2dJ7G8XAeZWJJlJSt6VTAOMrP+Vz5ojcil2QbU0fT7Nch4e6vmXLiibtqYuR0vygrFkzkUA+vvwjkP7VSK+KXZW7SnCwYNbncuiuSXOrRDYZXcI7fmIWLLneph0YpzxDB+8qpUUuzMThYlKNp81Z8meNnZpnnjIG+TSsWXPG/s0zRxkJ8mBQzDcnKmp/gwyPB7VtFnvus34qU4bmkqH2M0kcQ3NvK79G/EqJZC3NKkpbMg793E38AUfneqTsigHEPd+4LH/vPrpDosEekdgZGXHkC4lTLDc1tHFreHzH7brN91lvjdb6R9LQx3PoadncGsv3ADW4+JSjJFk1t6z31dCDoww6R+eJUGoZccqOv0LT1yMjj+UsL/gt5T5N1QaX1eIygAXcI9GJo4yEbOQWoxzO21t20kekf5kl2t4hg1nmRwUAxbH56t155XP3N2MHBg1Dja6m2N7tQHkrUVJUz4ljYxuaL/nBWJX5f0lJ6tOZaqQatJ8r3Mvv0nk3/CLd6hWNZb1dUfXkLGexFdjeZB0ncyVoET2wtbitWCz4ITpXXnacT7KXYHnMqqezZD6dm55s8DukGv3gVLqDKGjr7BtRUUsp7PpnR69zQ4mN3IX7lUaLjoWnEYKE1mQyHSb+07v7GRVxVuTeJM109eX/AGZmtB97RcD4BR+uxnGqbXI1zgO0ImSN4kxjVzso3geW1VSWDJNJg+rk9dltw13byIVhYHnTp5rNnBgfvPrRn8Y6PMDikOY9mYB8llS09RT4uiZIP/Iv5e6iUWdesG0QO4scPJ4WVHnfqB0oYTwL2+ZKsSswSlq2hz4opQ4an2BJHdI3X4FRnEs0lO+5hkkiO4/SM8DZ3zLgfCc23JMdXZz8JItE8uWPJayPPI7tUo5SkebFlRZ4o+1TyDg5rvOyj2JZrKuLXHoTD7DtF3uvsPAlReuw2WA2mjfGfttLb8CdR5JoihdktGOhs6f+O4+Dj6Xq1I87tKdsc4/Cw+T1lRZ0qI7XSN4xu/bdUwi72ZikbEpTtHmrxjzi0B+vA4skb5tWVFlnRO2VUPN4b+ayoRfVHsrdqSbBg1Ody6LoWPH6Z3RqITwkYfIrLjqGu6LmngQfJc3EIAo9kG1KP0+3VJy910qi5wjrHt6L3t4OI8isuPKKqb0amcf6r/6lHsh2pJ+n3apBw910IioWLLStbsqZeZDvzArKjzjV4+vvxjjP7VHsrtoSjYM+pzefRXgipmLOpWt2mJ3GP+lwVt4VJI6CN0waJCxpeGggBxFyACTs2bepKkiczNZ1XQS0oBkux2L919C2eJ8Ugu17S1w7iLau9UDjeEPpJ3wybWHUepzT0XDuI/UdS6GUYy5yQFdFdlhPGDoHZpDrY47j1HqPEqcEugbjkrNk1wppNF/dPI7eqpFF6TwOY4teC1zSWuadRBG0ELzWmvcZoiLbYbkpVVFvRQSEHtEaDfefYHkuEgZqD5GsF7yAN61KKwMNzQzOsZ5mRj2WAyO8TYD4qVYdmyoodbmOmO+V1x7rbN8QUh1Qwb1lzWxSx5HS8PgCpqnpnyO0Y2ue72WAuPgNakmG5tq2axMYiB65XaJ91t3eICuamo2RN0Y2NY3cxoaPAL2Vd1UdQWTNb0hwjaB449FXuG5oIxrnme8+zGBGPE3J+ClWG5IUlPYxwMuO04abvefcjktwo3jmX9LS3Bf6WQdiKziD9p3RbzN+5K05JMFmmprKt2iCTuGXLBSRarGsqKejH00jWnaGD1nngwa+Z1Krsczm1VRdsZEDNzDd5HfIdY/CAok95JJJJJ1knWSd5PWnMpT+S06awnHGc3bhnxy9VPcczsyvu2lYIm+2+zpOTei35lB6ytkmeXyvdI49pxLjw17B3LwRW2xtZkF6OnpIacXRtu9eKIiJisoiIhCIiIQiIiELYYRj89I68Ermb27WHiw6jxtdWBgedtps2rj0D/Mju5vEsPrDkTwVXolPia/MKlU0MFR3247Rn88V0Xh+KRVDNOGRsjd7Te3cRtB7isiSIOBDgCDtBFweIK5zo66SF4fE90bh2mktPDVtHcpxgedmVlm1TBK322WbJzb0XfKqj6ZwxbivOVNhyx/uhOkOB6KZ4lm+op7kwiMntRH0fyj1fEKK4lmfOs084O5sot87P6VOMFynp6wfQyNcdpYfVeOLDr5jUtqlCWRmF6osrqumOiXEbj7qiMSyGrIOlA5w9qP6QeDdY5gLROFjY6iNoOojiF0osLEMGgqBaaKOT7zQSOB2jknNqj+QWpDb7hhKzh0PVc7orfxLNRSyXMTpITuB02+D9fzKLYlmoqo7mJ0cw3A+jf4O1fMrDZ2O1rWhtall/K7xw9uahKLNxDBp6c/TRSR97mkN5O2HkVhJwN+S0muDhe03hERbHAsDkrJmxRDWdbnHosb1ud3eZ1IJAF5Q97WNLnG4BbvN1k0aupEjx9FCQ519jn7WM79es9w71dKwMDwaOjgbDENTdpO1zjtc7vP/AAOpZ6ypZNN168DaFYaqXSGQwHzeiIiUs9RXLHIRld67CI5hYadrh43PA226jt6ti1eG5ooG655Xync20bf1d8Qp8iaJXgXAq8y0Klkf22vIHzXmtXhuTFLTfwoI2kdq2k/33Xd8VtERLJJzVR73PN7jed6IsXEMTip2ac0jY273G1+4bz3BQTHM7bG3bSR6Z/mSXa3kzpHnZSZG5+QT6ejmqD/xtv36uKsKWUMaXOIa0aySbADeSdih2OZ0qeG7YQZ372+rGPxnb+EHiqvxfKCerN55XP3N2MHBg1DjtWuVxlKB3l6OmsJjcZjfuGXX0W/xzLeqq7h8mgw/Vx+o23f1u5krQIitBobgFvxxMibosFw3IiIpJiIiIQiIiEIiIhCIiIQiIiEIiIhCIiIQv0x5BBBII1gjUQd4PUpbgec2qp7NkInZuebPA7pBrP4gVEEUHMa7AhJmp45xoyNBV44Hl/S1VgH+jeexLZpJ+y7ou5G/cpIualv8Dy3qqSwZJpsH1cnrttuGu7eRsqj6X/Erz1TYOuB3kevzxV7IoXgedKmms2YGB+93rRn8Y2fiA4qYxSh7Q5pDgdYINwRvBG1VHMc3MLzs9NLAbpGkL9OaCLHWFocSyFo57l0DWk9qP6M8fVsDzBW/RcDiMlCOV8ZvY4jwKrjEMzzSbwTkfZkaHfM23kplk7k5FQxejiGs63vPSe7ef0GwLaopulc4XEqxNXTzs0JHXj5xRERLVNEREIRERCEWHi1PK+JzYJBFIdjy0SAcifjr4LMRdBuUmu0TeFRmVOTtbC8yVQfKP5wJkbbjtYO4gKOrpUhRrGc3tJU3Po/RPPbi9TX3ttonwv3q4ypGTgvT0tutADZm3bx0VHopzi2aaojuYHsmG4/Rv8CdE+IURxDCZqc2mifH99pAPA7DyVtsjXZFb0NXDP8AxuB9eGaxERFNWUREQhEREIRERCEREQhEREIRERCEREQhEREIRERCERbXC8l6qpt6KF7ge0RoM991geSmOEZoXGxqZg0exFrPvuFh4FLdKxuZVOeup4O+4X7MzwCroD4qd5FZL4i1wfG91LGdZ9Jr0v8AQO0950eKsLBslKak/gxNDvbPrP8AfOscBYLbqpJU34ALz1Zbf3GlkTcP+2PLL1X5jBAFzc2Fza1z1m3Uv0iKmvOIiIhCIiIQiIiEIiIhCIiIQiIiEIvy+MOBBAIO0HWDxC/SIQo7iOQFFPcmFrCeuK8fwb6p5hRuvzPMNzDUObuEjQ/5m28lYyJrZXtyKvRWhUxd1588fVUzWZra1nREco+w+x8Hhq0tVktVxdOnmFusMLh4tuF0AiaKp2taMdvTjvNB5Lmt7S02Isdx1HwK+LpGWBrxZzQ4bnAEfFa6fJWkf0qaA9/o2g+ICYKsawrjfqBn5MPkf9Ln9FeUmbugd/hwPuve3ycsSTNbQnY2RvCR363U+1M3qwLdpjmHcB1VMIrgOaWj9qcfjb+rF+f7o6T26j3mf9a72liZ+t0u/gqhRW9/dHSe3Ue8z/rX7bmmoxtMx4vH6NR2li5+t0u/gqeX1XRFmwoRtje7jI/9CFmRZAULdlOw/eLn/mcVztTN6W63qcZB3AdVRRK9IKd0hsxrnnc0Fx+C6Ap8naaPoU8Le8RtB8bLYNYBqAsO7UoGr2BV3/UDfxj4n2VDUmRVbL0aaQd7wIx85C3lFmmqn/xHxRDiXu8Gi3xVvIlmqeclSkt2od3QB83qBUGaGBuuaWSQ7m2jb+p+Kk2G5JUlPYxwRgjtEabvefcrbokuke7MrNlraiXvvP8AXAIiIlqoiIiEIiIhCIiIQiIiEL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56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186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En desarrollo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s-ES" dirty="0" smtClean="0"/>
              <a:t>5)	Servicios </a:t>
            </a:r>
            <a:r>
              <a:rPr lang="es-ES" dirty="0" smtClean="0"/>
              <a:t>de actualización, análisis y mantenimiento de la EIEL de la provincia de A Coruña (Fase 2014)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3376"/>
            <a:ext cx="453420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6" name="AutoShape 4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329614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Colaboraciones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0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ahoo! Españ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ahoo! Españ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Yahoo! Españ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news.softpedia.com/images/news-700/Yahoo-s-Posts-Record-Profits-but-Only-Because-of-Alibaba-Sa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583" b="33208"/>
          <a:stretch/>
        </p:blipFill>
        <p:spPr bwMode="auto">
          <a:xfrm>
            <a:off x="1979712" y="3777394"/>
            <a:ext cx="1135193" cy="207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smartfp7.eu/sites/default/files/styles/large/public/field/image/page/Prisa_Digital%20CMYK%2B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37" y="2564904"/>
            <a:ext cx="1430607" cy="3562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twimg0-a.akamaihd.net/profile_images/1093253787/logo_indra_twitte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730" b="33135"/>
          <a:stretch/>
        </p:blipFill>
        <p:spPr bwMode="auto">
          <a:xfrm>
            <a:off x="5865425" y="2620033"/>
            <a:ext cx="1368651" cy="45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4.bp.blogspot.com/-0JM-oQq2LR0/TzK0bCmaYYI/AAAAAAAAACE/onQr3mrpmxE/s1600/XUNTA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109"/>
          <a:stretch/>
        </p:blipFill>
        <p:spPr bwMode="auto">
          <a:xfrm>
            <a:off x="4211960" y="4694029"/>
            <a:ext cx="1153076" cy="404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xuventude.xunta.es/uploads/Dip_cor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50" y="3575707"/>
            <a:ext cx="1272612" cy="416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adaptaclima.eu/media/img/logoigvs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972" b="9028"/>
          <a:stretch/>
        </p:blipFill>
        <p:spPr bwMode="auto">
          <a:xfrm>
            <a:off x="2195736" y="4596598"/>
            <a:ext cx="740282" cy="4877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www.artmarketing.es/wp-content/uploads/2012/04/Logo_alta_not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889" b="31011"/>
          <a:stretch/>
        </p:blipFill>
        <p:spPr bwMode="auto">
          <a:xfrm>
            <a:off x="3704319" y="2620033"/>
            <a:ext cx="1735362" cy="398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kubikcom.com/NUESTROS%20TRABAJOS/GRUPOEROSKI/grupo%20eroski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01496"/>
            <a:ext cx="1009060" cy="2906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http://1.bp.blogspot.com/-zgkus5Og3vg/TzqclKOAvGI/AAAAAAAACJ4/NeF_MvxKccE/s400/asociacion_galega_editore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56" y="4568170"/>
            <a:ext cx="625999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86808" y="1484784"/>
            <a:ext cx="267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Investigando para…</a:t>
            </a:r>
            <a:endParaRPr lang="es-ES" sz="2400" b="1" dirty="0"/>
          </a:p>
        </p:txBody>
      </p:sp>
      <p:sp>
        <p:nvSpPr>
          <p:cNvPr id="24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25" name="AutoShape 4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67584" y="5301751"/>
            <a:ext cx="131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….</a:t>
            </a:r>
            <a:endParaRPr lang="es-ES" sz="4400" b="1" dirty="0"/>
          </a:p>
        </p:txBody>
      </p:sp>
    </p:spTree>
    <p:extLst>
      <p:ext uri="{BB962C8B-B14F-4D97-AF65-F5344CB8AC3E}">
        <p14:creationId xmlns="" xmlns:p14="http://schemas.microsoft.com/office/powerpoint/2010/main" val="171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ahoo! Españ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48880" y="1545309"/>
            <a:ext cx="256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Colaborando con…</a:t>
            </a:r>
            <a:endParaRPr lang="es-ES" sz="2400" b="1" dirty="0"/>
          </a:p>
        </p:txBody>
      </p:sp>
      <p:pic>
        <p:nvPicPr>
          <p:cNvPr id="4098" name="Picture 2" descr="http://www.fidetia.es/docs/imagen/con_identificador/imagen_grafic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57" t="17072" r="56312" b="28130"/>
          <a:stretch/>
        </p:blipFill>
        <p:spPr bwMode="auto">
          <a:xfrm>
            <a:off x="1835696" y="2997692"/>
            <a:ext cx="1219436" cy="5033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iuz.unizar.es/img/entrada/logoUZm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68" r="5044" b="6374"/>
          <a:stretch/>
        </p:blipFill>
        <p:spPr bwMode="auto">
          <a:xfrm>
            <a:off x="4474995" y="2989861"/>
            <a:ext cx="1566883" cy="5111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escudouchile.files.wordpress.com/2012/06/escudo-universidad-de-chile-color-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97" y="4812900"/>
            <a:ext cx="1065135" cy="8797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ccoo.us.es/uploads/images/enlaces/US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14" y="2882762"/>
            <a:ext cx="701966" cy="618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upload.wikimedia.org/wikipedia/it/a/a2/Logo_Universit%C3%A0_Milano-Bicocc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18" y="4933358"/>
            <a:ext cx="672942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45825" y="227736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Nivel Nacional</a:t>
            </a:r>
            <a:endParaRPr lang="es-ES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619672" y="4365104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i="0" u="sng" dirty="0"/>
              <a:t>A Nivel Internacional</a:t>
            </a:r>
          </a:p>
        </p:txBody>
      </p:sp>
      <p:pic>
        <p:nvPicPr>
          <p:cNvPr id="1026" name="Picture 2" descr="http://static.naukas.com/media/2013/04/Universidad-cordob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50" y="2829564"/>
            <a:ext cx="1202347" cy="724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s.uwaterloo.ca/~bbonakda/images/uw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5" y="4933358"/>
            <a:ext cx="1200799" cy="77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s12.info/masaryk/images/masary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21" y="4834329"/>
            <a:ext cx="899204" cy="899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32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6" name="AutoShape 4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329614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Participación en </a:t>
            </a:r>
            <a:r>
              <a:rPr lang="es-E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OpenCityData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0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BUUExQWFBUWFxcYFxgYFxcVGBQYHRcVFxcYFxYXHCYgFxojHBQUHy8gIycpLCwsFR4xNTAqNSYsLCkBCQoKDgwOGg8PGikkHCQpLCwpKSwsLCksLCksLCwpKSwpKSksLCksLCwpLCwpKSwpKSksKSkpLCwpLCksKSwpLP/AABEIAM4A9QMBIgACEQEDEQH/xAAbAAABBQEBAAAAAAAAAAAAAAAFAQIDBAYAB//EAEYQAAIBAgMFBAQKCAYCAwEAAAECEQADBBIhBRMxQVEGImFxMoGRsRQjQlJTkqHB0fAHJDNDYnKC4RWTorLC8VTSFnO0Y//EABkBAAMBAQEAAAAAAAAAAAAAAAABAgMEBf/EACwRAQEAAQMCAwcEAwAAAAAAAAABEQIhMRJBAxNxBFFSYWKB8BQiQpEVMrH/2gAMAwEAAhEDEQA/AN0K6KdSAV7TyXRSTTiKhxeGFxChGZWgMCYlZGbUagxMUrTwkIpVrE7NwLWkZ2vX92GgvauE7juqw3lsyrKVcd4cCIIozjDftWGvJixcRVJAuWUbMdAFDIQZJIHAcdYqPM+TS+H8x+KSKG4barwu8tBGKg5d5lmROhZYPHhmqwu0NSDbujKcpi2bgBgHjbnkQZjnVdSOn3LLCm1B/itnNlN1Fb5rNkb6rwasprw18oPupaqJpwZXEUppDUDBjXAokkD11F/iNv54ofj8TmJSOB08xyqg2Gf5rew0qqRoV2jbn01q0prJjBMeIIHEkiIFHNkY8PKqICgR1jxrKrwJiue8qjvMF8yBSihO3tk71ZHpLw8eorGqE1x9v6RPrCplvqeDA+RFedvsm79G3sNENk4E2Jv3pRVEAc3J0iKhrs2xphqpsnaIv2g4BEkiOkHrVtjUGjdo1OnXpFUjtayNDet/XX8az/bHbygnDkQHSS/STI058KwWK2ZcUwbbeeUkHnoQKfByZesnbVj6a19dasLdDCQQQeYIIPka8cw+wb1xwotPqQJKkAeJJ5Vtezm2bVq7bwVuXhWzXJ0LjUhR0GtHJWY4a2msadTLmooiTTUN8aVKKjvijsVDVT8+s11IRXVTbTw0oFKBXA0sV6jznEVwqjittW0OUE3H+ZbGZvWRovrNUrhv3VYM3wVI7+UzcQHgCR8syNJHHgeFR1KxkzCbSt2boViAHw1h4iSWXMjSANJXKTPzaBbWs3WcrhVNq2be/KvAkoXEqpkQYkKZ1UxA0qbZmzcmJsNABVbQ70HMtyFDNA4/G2gTGhFGlvG6t66BpcvW0Vi0kW0dbYAAGslrx465prLnZrtN1kbNvMgV74AygRbspA0jRrmcnzgU7C7AtoIm5c1J79xyCf5QQv2Vee8quFJjOTk8SBmI841Hr6VJWsRbVZ8BaKlTbt5TxGRI91C7+w8sG2EdV1Fu4SpHgl9CGHk+YeVHW4VGanVMlKAbPxojdneWrg0IuXWE+IBDA+egqRVvm86m/lGVSnxaMrcM8yAZGZeHJqKYjCrcXK4DDlPEeKkar6iKy+P2ZdtXC1q627UjiTKIwAcyI7ukFhrwrPVmL04qpisVft3YLWLjZtEC3FuNryRZjzOlavZO0Det5mTJMEDNmkGYJ5rwOhrJ27qLmtKm5uOwTLxLF2y51f8AejvEzM9a2WCshVgdWExBMMyiY04RSyq4VdvN8V5kff8AhVbsyNbh/l++p9vn4sfzD3Go+zPB/NfcaVTp4HacBTJp4rGrKBWR7dXe9bWeTH7q19YvtwfjLf8AKffWdaaeRfscIwq+LP7x+FGnoX2VtxhLfjJ+00Tc1Knl3be5OMbwVB9k/fW92MsYa0OltP8AbXnfa1pxd3zA/wBIr0nZ6xZQHjkUf6RT94vEVO0d0rhbpBIItufsrzXsCk4+34K5/wBBH3ivQu2FyMFeI0+LI9sD76wX6PV/Xh4W7nuAovYaeK9TJpr86eaa1CUc61HfFSVHf4e2mQexiupLqSa6htOBNtsBiRYQ4gzErC2lP8V5u7p0XMfCq5wV26xGIuwufLu7Mop+Lz9656bRMchV7DG4mVG74IG7bQZxAMLrAcCe4eMSpPohLN7MDl9LfkwZ7gzG2C4Oo04DmfDWu/qy4sY4R3QuHtkWUVYyyBCwCwHePEtBJEnlNJnOZGAmyAWAg5yCV+Oj5UAzliYJPpQKkZQxtga297qTBN1lV3JP8IZAdOJHSrVru3AvTMV/lMNHjlII9nWmMVmNpuTg7ORc126GRQJzfGJFrvfJ1s2mBJ1y+sFhct5sMtvg4tSOiIrXUJ6GUI8Z8NAiO9r4MFz7u1u7t3SVtXLnctknQlWDFgNSC3IcCuxbYUpYAM2bl8O+kMQpygkHVst8TGgrOXdd4FNoYLe2yoOVgQ1tvmXF9A+U6HwJpNn43e2wxGVgSrr8xx6Q8uYPMEVaqlfTd3N6PRaBd9WgfzHA+Fa3bdmuNwqM1I4qljcSUAC6u0hRy8SfAUaqmQlzETcFtRPNz81eXrNQ4m1LOCBDWQpGvMuDEc9VqfCYMW1icxJlmPF26/2qDG3IuICYDqwngSVKsFHicx9lZ+qvRjMUp+Ia5mREfNeAjS4rG2d3Poy0kxppPGaP4HtKqLFzMVBbvR3k7xkXR/y4ajlrQw3Rexd1CuRWByNxXOqhDM+jDvx6n11JhthuVWIUwzW2B5ZmlGHygs8+R5a1DT1GMdiFvrlQmQZAMCfKpuztgqjZgRLDj4CgmEwfwYhrusHS2sQWHHdnSIJ/Znrp0rSbG2lv7eeBEkCPDXnwInUUrS9F8VHisclpczsAPtPkKjx+M3VsvExy4eFZu6nwzVYW4uhUkwRyK9Kyq5Bo9q8P84/VNAO0sYiLto51UQ0TK6yCR0qM9lMR80fWFH+zuwDYBZzLNEgcB+NZ1e3ZY7OWCmFtggg5Z9pJq/cqSmUjeZ7X2Hdu425CEKWzZjooWBqSfI1pX7aYRO7vCcundRiOQ0NFdtbO31l7YYrmET+PhXmuI7FYsEgWs3iCIPlrQc35aHbvabD4qxcs2rhzupC5lKgwQePUxQX9HuzLi4pmZGULbI1BGpywOGtVrXY+5bO8xJFi0urHMpbwCqD6RrW9mu1q4q49tbZUIoKszSxE5e8I48KfqLtw0hNNanGkdqSUZ40y6J/6qXzprLoaqTKaGXV1rqkvLr+FdTrecJ7nY3Cx3VuW+HoXXHAyDDSJnWql3sW37vGYheoc5gecEqymJ99aOky13eXHD5mqAl3BY1cpF5XKTpmWOGUZQ9oRpPyqiuY7F9xjZuFlJ0NtGmRled08kc9AeFaCKTNGvSD9un20r4fzHmX3MFhMRi71tVWyGTEMFckOVYWoRFafRULaIMGTmMmr+wcdft7R3GIVVz2jkCkFdFBQgg/MtZP6Rz1q9s25uMRfs8mZ71tSdDm7z2hxg99WB65pBAqHtBYy3MNfBh1u5GnTKzzlLRyBJ8COdZdGN8tuvO2GqpCOtV8NjBcRXUHvDh808GU+KkEeqnsHPAgfaa3zKwxYp3catjuMZmN0OLPr6A6kHTyqTCYYiXeDcbj0UclHlz6mpDgFmTLExqSRwMjgeR1p5t+J9v4zUWbqzsU0P2teRAGcEpku5oBMAKrSY4egdeUir2TxP2fhQDthj93bVYzm5nWBockBW1HWQPbU6riDTM1ntls9u7YYknICHHdzHeliQJnPBynMetbDCYQi2k6PBg8chzGFH8I1nqJrB4TaX6w2dFQXASR31BhYCqMggggNpxMTNbHZ23EyoXPeyDoxJJLMYXUEk9PfWXVG2rTVTbkHl8oh18cqEz1gkmeYIq32dtMqFlJILNIOswF1aNW597j5ih/aDHKLqsTClVnMCvMgN3gOAyz4Hwot2cuAWLeogs5EEHrpp091CZNkm374bDtHHuyOY1HTiPHhQ/sgnxjnoo+01P2uUmyCvd7w1114n0eY8ah7EPJuZhDd3Trx1U8x9tRVThqzXGlmkmazpkprGosTi0TV3VQeZMTTbGNS5qjq8cYIMeypUkao2FPNNY0yY/8ASQ8YQjq6D7SaA/oxX4+6eQtqPa39qNfpMufq6jrcX7ATQr9F3p3/ACt+96O6p/q2O1tqG1u4UHPdt29eQcmTpz0qDbG3Gs3LChARduG2xM93ulhHLkaHducRkt2mECMRZOvhnPGgjPdexYv32J3mMtOq8raNmRQPMRVRn2EF7fk2sU4tqTYuBFXMe+CwVSehmeFaLBbT3j3UKgbvd69c9vPw8OFea4DAjdlRJ393Bu3m128SPD9mKu7b2pjLeLxJw5y27e4e7Md4BAANeIidKubDvht8QwJ0OldUN25OsDX/AL++uqLy2nDT23DAMpkEAqeoPOnGhtqbV3Ie6l0k2/4X1LW/X6Q9dERZ6ya75qcWrSa90Dif7UPwxa7dF4SLahggmM86FyOY6UrD4QxVf2KnvkfvGHyB/D1PqooEjSNPcOQFTm2niaYBbXwjm+rKTm3ZdCPR3tlhlDHkGS46esUzbQt4jBM6TLIr2+bCTzA4gDMCdQINF8eCN24+RcWZ4ZX+KafDvqeB9GqGAt5cTcssBuwWa2F/dkhPhCoYBMZ1bLHC4YmIqbsczSbBx2dFbgLg1/hvoCLg8JVQfND1o6Ky+wp3N+zmC5H3ttsoy6klCTOhz2TPLv8AqrT4W5nQNGU6hl5qwMMvqaR48edE1HdO+TmXSoylTMulRkUWjCMqPLx/vWXxiC/icxBy27RI48WJFvT5xgsI6rWgxrzK8lGe54oNcnmwVvUvjQXYeIi1dxDqQzsXk/NHdUIJ1aSFjSCRxFZ2qkBtpXGEW2Escog8IaQk+LQT4BTRp9rgiN0hEQJA4eykbs+Wu22du9D3HMal2CosdFAzAfyTT7mwyrjvjK2kxwb8D7xSyq4B9o4a1eImykjTQfhRvYWwrS2VO7ynXgWHPzqXC7ByuGL8DMRFGFpF8md7SbHY2u5cu6MDEhuo0BHjVTCXhg7eVzvHYhiCFGQD0dRENWwis3i+ym9dmW78rWRMHjE0qc+aKz23gd+3J6huI8dONH9nbQW9bDr6xzB6Gs83Yc/Sj6p/GiWwtgHD5puZpjQCB5+dZVVx2Bf0gtpaHi59wqD9H3p3vJfeaMdp+zz4nJlZVy5uM6zHCPKl7M9nmwofMwYsRwHCJ60lS/twIbU2mli21y4dB7Seg8ax9z9JqzpYMfzifdFGu1HZlsXli5lyz3TqCTz058qzLfo0u/S2/Y3D2U9+wmO6HanaJNoKbOTdt6Vslgczj5J00kE1a/RnhWUYjMIOdVM8QQGkfaK7DfoxYMC98CCD3VM6dJrcraA9fHSJMRJ8eFL1K44jGfpHwZuWrag8b1tderBgKFbRxbHYyt8q0UB87V4L7orcbW2Qt8KGJGV0uCOqzAPhrQy52Otmzfs52yX2ZjIByFoJy+sc6qJYvYrucXgEA0azbc8P3Yvn/nR7aluP8S4fsbf/AOf+9HMH2XRL1m4CZs22tKIEFSAJPjoeHWpcZ2eVhelj8eArwBoAmQZfGK008fnuRfz+1TDiEUa+ivPwFdUt21BjppXVleXTp4aXG4AXrZttMHgRxVhqrL0IOvqoTh8bdxAFkgowB310cHAYpNn52YqdeU0Z+Az6TM3mYHsFKNn2x+7Tzyifbxrsu7lmyWxhwihVEKNAB+daUCo1wqDgoHkSPcafuf4nH9bH/dNPjYsZJiMNnRk+cCoPQkHKfaBQeDdwxZBF5WN5BxzkIEuqDpmDrvEPQkdKNLaI4O3rCH/iKH27JAe2pAK3ju+7BVrnx2cGdI3jHhHcI8KjUqQJTHW/hmdCN3fs7uNDOZCykQde9aynTix4UctDd3mA9C4wUCZC3VQcDyVlERyNrxrN49AlrIY7huXsOwEMwz5yAYOQi5aQ8TpfXlRpwzWR3mhwrK+dSFZiLiswKciQZBA05TUStKMvwqrir4RCx5cBzYnRVEcySBXWsUWWcsGSCAVMMDDc+E8PAiqN3EKxJJYKsqhysRvIMtKz6MADzbWqtRhS2tK2HzFg1y5lMEgtMG5ImICKVAGp0p27LLlAlMMBlGkPdBBgk8gsacmbwqltLEm5eUoqtuyxRQVM3SASGViJCgJ5AmreLx4tYU5MxhDBMTccidSpgSx1PjWfKuII4WCXYAAM0DyWV/3Z6mu2QylTMHTp5R5cagwDru1CkEBQOIOvP7ZqyKdiM1DhLsgq3ppAbx6MPAjWrK0J23jhZAuAZnAjL89OJHq4iro2im6FwGQwBWPlFh3QPGph7pMTfIhV9NuH8I5saW1ftouXOunGWEk8ydeNBtr442V1AL3Jz+CxGUdONZR7Z6T5UrVSPRzjLcemn1lpy3AeBB8iD7q8ve0eh9lbbsvsg2bZLyGeCR80chHWs6qzAzTTTiaYaQMuXAOJA8yB7JqBsYnz0+sv41lu3ewneLtuWyiGWeXJgKwD4K4eCN9U1VuBJnu9ot31bgynyIPuNPK/nlXlnZ3BHDscVfzW7dvgPRa40aKBzr0Hs/tsYqwt0LlnMCOMEGOPso7FdhEimMdKcx/tTHP5/tQRUGvD88KbePClt/n+9JiDpWmnhNBcQe8YJFdXXfSNdWd5dE4bCuLU0pSheldbldm867MfyaWlplkgB60L2jKXM4E57Rtgc8+dQpXkWi4dDxCjpqVNUdqqMitJm3cR9OIE7tiP6XJ9VKxW6l2iwwfDDdd57Zm0IBzZR8ZbIPIqp0PMLS9nsQDbW0D+yLBf4rbLvLEECDNu6OHzal+CtLXFuurDuqxykMFOrFcuskGDxAA61m9g3smJxFm6ABkzWsxPBbjETkIBIW4TpwCCIqLtcnOMNBirptsckKL7R4WymVDe9aysdVt+NWUVLR10AUeeVQQwUDwUe3WaDbh23iKIkSJzk2rSsN2ZzQ5z55XKYYnjGkO0sfFlrZyi6Q9u4c0nKolmIgFQVC5dPl0uo+lP2dtm6TiX+WXyrHHM0ux8DCpHRNa7aZ7q2x8+WHTdHQ/1TaEeE86sYA5ERbRJtxBLJoj8CFOmhMjhAYDrUGNstNwjKozKsSWhsoZzJ5nuAz82lBeVjYiyG4cRymiFwKOMfnyofsWxKtLE6+Q4dKJrZA4ACilcshti6DdaATEAEaDh1JrRbPwRAUkLAEqJ9AkCcvd48Z86BbT1vP51rrQhR5D3VNV2ZTtXO8Tj6PUHnRXsuP1ccfSbkDz8DQrtS/xwHRR7zRvs2P1ZP6v9xqKrsJfnhSFvKnUhqaRpphNPNNqTNNMIp5phNaZS8x/SXiib6JJhUmOUknX7K036PlPwC3/Nc/36Vkf0iH9bH8i+81s+wqxs+zoNQ3+9qnuv+MHyaYzfnhSk0xqbM62aZim0qRKgxR0q84hA970jXVHdvQx/sPfXVjy6JtG2zDrXZvA04CmlwOddmXO7Xwrsp6/dXbzwJ+yuGbwH20ZGC7sUzEWldGRiAHVkPkwKn30/d9ST9lcqDyoyYfgMQStvMCQAmZohQ693I8ej3lOvDhwrKbUXetbvT8ThxmcfSlLi76I+UqXByghCONH8ZhEa7csIAL11i4PelLTqDcuRwJBDqB85hOlT4zYqqlu3bVBbU5SrRK22R7b5TIJPfmDzmDUXdU23Q3MOu7bEFmIk5u+0CwW00zcgVuR1LCg+Iw6rindlCJcAt3Bqchy7wAnl+5Dn+NulJ2cxtq6uQlRbsobjA2x3nUHepJALIIN0a/vFEd00S2Vg2uW3R8zZlC3cyGMz/GPqw7zDMg04ZBqNKnlW8E3uACG1DLMcOC9+T8kQJnwPGqd6w5sICCXPec/xN3jPtj+mmWrEDcvcdrmZBqw+NtAyLgETGRWQidCOhow2tNmF4a8LKw51OsDU+upf8btdT7KpY3ZbZiV1nxEiqh2RdPyftFGTxDMdhy1zMoLKxkEe6tWooHhMWtgi3qzFhmM6KeGlHBU0Mn2jsM2IAVSSVEQOPGiWB2pZw9tbdxxmUd4AFoJkxIotiLOZSOoIkcR5Vi8Z2bvBiFQsORHOpqpZ3aez2lw7MFFzU6CVIHtNEa8/Xs3fJ1TKObMQABzJrRbI27bLrYTM8Lo54MQNdOMVFO47DhpjCnkUxj+f7UiNPCmE04imGrQ8y/SHsu5v99lJt5VWRrBE8elbPsjhymBsKeO7H2kt99M7R9p7WFHfGdjwQRJHjOgFFcJid4iuBAYBgOkiQNKFZuEk1Gxp5P5600t+eFJKRKrYv/qrGaq2Jq9fBM5jPSOgPnrFdS4hgHMn7q6sZw6Y3otdZPnTggHKumlrsc7qWkmkzj860EcDXU0Hw9tKASeXsmgM1tfZlu9irjuuZbSpbuET3EKlywjiyswJ/gRtOFR2Ozlt13lpXQoYQLdYb1lMXSpk5QRmVfOdZFEMOWeYJi9dvAT/AANkzcPRCIAB8pgPKnWEyX/giELnVWRtCyWxowk8bgTur4ANrrMNIw9zs7bfD/CLRaBecXC/Ao1420CyB3gpVmkx3hz0Gnt7Ft25f40ISxUJddJA0ju+kzASDz9lVsLDbMCkgrvMqgnNDfC5YNGpOVgROpBbworetB3OGLQisG0klYBK2ZOhj0xrJRY5VGDtVsFhoxNly7MSlxFYsz51Kl8yliYAIdYHEZW50cK+dUL90zbJEZLyBtNEdptsoPJSHDD+YDhV/NVIty4KOlcRpXT4fdSPMUiZQGcQPG5/yrXg1j8Ek311+WPfNa9VpWqpZrvVXV1QQZ2iMYa5/KayXZJf1tf5X91artO0YW55AfaKzHY1f1k+CN7wKS9PFbo0wmka+sxmHtFcTRwlxNR3KdNMc6GnEvHu2zzjbvHTKOP8Ir1HYykYe0Dytp4/JFeT9q2nG3/5z9wr17CaW1H8K/7RRO69XEDNu3crYckkTiEHn3X0NC9r7ZU3cO1t8wXENafLMSbbSPGCBUf6QcUbaWWBAIu5gTwBCNE+2oMTg0TB4TKeF20+bmS6tnPmS1VGfYI2ZtZ7uCuq+Ym7i7SrJPou6tAM6CENHbPaOymOxNq5cyk3LaoDOvxYBA6a0L2Xa+Mw6QSCcI/h3cNdMxz1FVNv7ERnx94g57TW2TXgcqM3nM07P2ntlo8Zq2sesxXVHdYnUA668h9hrqxjo3ejQTzj8+Ndl867OKXN4H3V1sHBRTqbr4UsHrRkYwWKZdvBFLH5ILcY4An7qcF/M1Q29dyYa4YGuVY5HM6qdeWhJmDwoyMBmHJsokAZr1tO6R+xfulLjRPdZ2BYc3KjmSCVvBxaDD9orm9nYwd6oIbMeQgG34A+FPw2FEurRcDzJ5XFIIKr0RAxVR0MnUk1Rs3RcLW3YtbVXdWM/rQQRM81Xug/OZM3A6yoDknZli5O7GS0CAuY3cl8MWYTotsnQ8SSQdIrRJhl3ZaWIc5yQZbjKOI+WIB8yw8Kz+BtZdnKY1dcKl0ZcpssLls2z/JcXUtzaDzMHcSYuuhPxYabscAxJCxHBSY3g5GDpmNRFVUxRJtO5ibagsFn4wg5kvD/APn3YHrn0RR25xPnVDHYfNKiJyPzyhrZBzWieQPEHlHnVjBXs9q23zraH2qppoS1zDSlmkoJn7GzWTErpKzIPhrWhmkilmpoc7gAk8BqT0rP3e2SAwLbEdZAn1UT2vg2u2yitl118R0rOt2OuHg6f6vwpHLO520O0SYi21rKUzDQkgieImqnZCwy4h5EQsHzzCpD2KvH5dv/AFfhWpwmC3aKsgkKAWiJjrzpHbOzy7HuTeeTqXb/AHEV6jhxCKP4R7hWTbsLcN0tnTKWLc5iZ6VsFED8+FIarkhplwSPsqQ1GacQ8q7ZbAuJijcALLcYEEDgZHdPT+9enqIAHSluWgeIB4cfOuIpnbazfa3BC58HBXMPhCZhGmUhgZ6Cgt+1dfZLoineWmKqADMJc0In+E8q3n301vz/AGFCWJwuyXG0MO8NkTDEMeWYAoPX3jS7VwRK7RWCBcjLIifikEj1itmU8PuqG6BTtg3ZkKVVQfmga66wJiK6pMXd75Ajjz/786Ws46pw9Drq6urplc5ZpRTa6aAWqePYl7CgxmuzMfMtuR68zLHjVg3lmJ1oVtS6DeVXDbvdlWiBma5cARC09zNu4nmYGk6q05EZWSLSfsCTuzrrxD2A0/sjDZTwJBUaCrW3biLhWfMEyIxtNpoSjLljmGUlSPX0p95wtpheHRWA4k/IFsLwOndjgV5UHx9xxZxAv/tRhrjWxoRkZCrspGmeWAeOBYxoQaWVSKu0WDYG3cM50tYcZU03aB0WLhYa3C3oj5PEaZiTdrH28hIlSC0hlPdb5aOD7DPHj0NBdqWSuDK67xhhxeRjJud60EvW4AzCFymOA0gFdX43ZzPdYJbZlBhhyv5TpaB6rBhpg+hPGpiljDbTtkqpY7stNuQTLLBFtp4qsHLI70EchNjZ217e6A17pdNBwy3HHsiKpYjCl00RijiDAy5QNMw+a6mB1BH8NQ7NwVyLgyM3xpIIQgMCiEH1w3DSZjSKCxBo7Yt9T7DSf4zb5sfqmhxwFz6N/q1E+zbv0b/VNBYgsdtWfnE/0mmjb9gfKP1WoK+zLv0Vz6pqM7Lu/RP9Q0jxB7/5JY+c31Grv/k2H+efqNWdOy7v0Vz6ppjbLvfRXPqH7qQ6Y0Z7UYf6Q/UekParC/Sn6j/hWWbZd36C79Rqj/wS+zBdzcUEgTkMCSBP2zU0+mNS/a7CD9+Pqv8AhTT2twn04+q//rV3am3BhsQmHt4ZXtIEVn3csZgDKQI04mapdodjkYh8lssp72iSNRqBArbwfDniasW4T4lmiZwjPbDCfTj6lz7lph7Y4PX48fUuf+tUH2U/0L/5Z+8VG2y3I/YN/l/2rsnsen44574v01ebtngvpx9S5/60w9tsFH7cDzS6P+NCzsd/oWn/AOs/hUbbHf6B/wDKP4VU9h0fHPz7l5300Vbtvgf/ACV+pc/9aa3bjA/+SnsuD/hQsbGbnZb/ACj+FRXdin6E/wCUdf8ATT/Q6b/Ofn3T58+G/n2F/wD5vgf/ACknyuf+mtVMV26wUaXwfJLhPsy1S/wZtIsECIndEc/5edcNhNM7lv8ALP4Uf4/RjfXB+o+mqtzHG+c1uVXkWUjNPQchp9tJVo7KvHhauH+hz91dXfo9l9m06ZMz+0X2jxrx/wAenSfCug9aQOK7NXhOwu786VVA5D30mvhSDzNGAfP5ihdy8m8v7wZwxW2icd7CDMq+M3TPDKCWnoTVB/3PUUB2fcBPehHus9y286ZSzHdr81o4r8pTMngFVRNhgy3AbpLsARbbiGQCXQMQJuIO9m43IJ4CKg7aYhfgrjUvkZkynVVIyM7RMIZy68c3hpbxmODru0XNc001Askah2YcCvFY1OnI6iNtFkwmItMCbhVTvNBvlNxVzASYgnLk4JIjQyVTibaqm5hnYiblrKLjNI3bBkBw6BT6PAnUyMp1MQesEFWVu6y6sAdAOToRxTTQ+EHUEUA2s+7R7fdS4FUMFBy3rQuKRcknuspPOT3jxUg0UxVjesTmi2pJDQBLHwH7kwMwnWQeVTDpyqTmcAlDBuKB+1AmHQccoHpAenBHSbGEujeuAwKlLTKeUd9YB5wMvqIpMxbSMt1TEEk5T1nnbIGh8uBBqLBqovLknIyXFjSA6sjNlj1zymSOJpkJC55+w04P4fb+FIKeDQRysfz/AHNKtwFsucFhqVzCR/SOFctD72ECNYIAzm8czAQWzK5aeo4eykYlcuKsZmVZ0GYgSfCeNTcPCPs60P2hgldbjuAfimAkDuQGYkTwMxr4VFjLrHBLMg3BZQ/1lA3tE1JilrEKy5gylfnBgR7a74QsA51g6A5lhj0GupqjZtg4i9aIGR7Vs5Y01z2zp6l9lVdlANawa5V7mcnQaG2pt6aad5hSMcDHrSGlNJSMlV7GOt3J3dy2+XjkdXjzynSott3GXDXiiszZCFCLmbvd0kLzgEmotgXMM9sNhkREZgrBUFtgV0y3ABOYePWkayMahuG2HQ3AJKZgXAiZK8eYNIcZb73xluVEt317o6tr3fXWWsYr4ixiY7zY8knmVu3rlgqT0y5RH8NXb2FVrm1RA1t21YhRJHwVjqY60Aet3gwDKwZTqGUhgfIjQ04mg2Cx9vDYPCAq5zWrSItu21xmO7Dnup4SZq5s7aiXw5TOMjZGDoUKuNSIPMTVEvb0j8mmZz1+2krgKYOznr766kFdQA43egb2R74pN6eg9Zn3TSwKcK1ZbI5bw9QP3mlynqfaB7hUsUkUyVsZCW3fSVRiJltYMCCdZMCh9uyN3uBpkyrcccmAEboiM12RIbguUzqIq5ti3nslJjeMlskcgzgH7JqCxeJYsAF3K3BlUQsB1By/6iByPWSTNMmETdNlcd4yc3EXFGpcH6RZ7/USw0qn2rfeWSihYW5aBuEDLbc3EEIPlN84cANDrwl2xiN4t23JVLerMIzlhEZD8jVh3hrx9Y3ad8tYXDMB3buFSQYDW2dcuhBhoBB49deAVsVIu7RIu4W/AC7sqzTDtcuZwBdDMNbZGYhvlaroFijVrE5ZW4RPeOfgtyPS0PouBxTpBEig+3HYo6NG8toDnBgNaLIYIjjIXu8ARIPKre0CbjNmPxQY5lAysxQ6NM90ry+2g+Upsm5B9ARCEgmQf3bDjuj7W04QKlN/v29MrK4V10hcyOqQdJB0g9OkRTlud5rb98gKwPDMrEqpYD0WBBmNNARHCqhSVQkAvbNq4X5sDcVY8ZngdBAIoyQwHHUU5W8/ZSLT4oByt4VXSXvz8myCPO43Hj0WB5mrIqna2OAwJu3WAbPkJGUtMyYHX3UjSbUBdVsg63jlPhbGtxvZC/1V23B8SCOAu2T5AXFH4V2L2WHuZ97dttly9wgaTJ4jmasnAIbO6M5MuXx856yJqaaDDj9dunpZtD1l7je6oNkWyMRfWNLTMFP/ANrb0x6gKv4DB7vMS7XHcyzsACYGVQANAAPfU6YcKzMOL5SfUuUfZSB9JS03hSMlD9n2guLxBA9I4dm6ZyjAmOpAWal2pgd9byZ3t95WDIYYFTI46EeBp2BwQtoRmZyzFndzLu8QWMAAaAAAaACg2Qs2ycBhbfyvh1tPWuKuMfsUmruP2Zau39os6ZiqW41YR+qs3AMAfXRVNhoMRvc7kB3uLa03aXXUq9wHiSRMA6Ak1z7GBbEHe3P1kBXjJ3AEyDJ3dIXTXrSCne2iMPs+xey57i2bK2F5teuW0RFEdZk+ANXtkbPGHspZzZnUZrjcS9xyWuOfNs0eAqtf7PKyYdd9eX4N+zYbuSQmRWcFCCVXQVY2fsvdNcc3bl17mXM1zJMICFAyKAB3jT7heNIRSkUk1ROrqW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71600" y="1196752"/>
            <a:ext cx="2353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Podemos ofrecer</a:t>
            </a:r>
            <a:endParaRPr lang="es-ES" sz="2000" dirty="0"/>
          </a:p>
        </p:txBody>
      </p:sp>
      <p:sp>
        <p:nvSpPr>
          <p:cNvPr id="9" name="8 Rectángulo"/>
          <p:cNvSpPr/>
          <p:nvPr/>
        </p:nvSpPr>
        <p:spPr>
          <a:xfrm>
            <a:off x="395536" y="1700808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Estructuras para la representación  compacta y consulta eficiente de datos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Tecnología y conocimientos para sistemas de información geográfica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Tecnología y conocimientos en  tecnología de Big Data</a:t>
            </a:r>
            <a:endParaRPr lang="es-ES" dirty="0" smtClean="0"/>
          </a:p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Colaboración científica en el proyecto HERMES (y </a:t>
            </a:r>
            <a:r>
              <a:rPr lang="es-ES" dirty="0" smtClean="0"/>
              <a:t>en el portal de datos abiertos de Diputación de A Coruña </a:t>
            </a:r>
            <a:r>
              <a:rPr lang="es-ES" dirty="0" smtClean="0"/>
              <a:t> integración y publicación de datos abiertos)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1600" y="3851463"/>
            <a:ext cx="306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Nos gustaría conseguir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395536" y="4355519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Software e ideas para HERMES y Diputación de A Coruña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Escenarios de uso para estructuras compactas existentes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arenR"/>
            </a:pPr>
            <a:r>
              <a:rPr lang="es-ES" dirty="0" smtClean="0"/>
              <a:t>Ideas para nuevas estructuras compactas de datos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544597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 redondeado"/>
          <p:cNvSpPr/>
          <p:nvPr/>
        </p:nvSpPr>
        <p:spPr>
          <a:xfrm>
            <a:off x="144016" y="116632"/>
            <a:ext cx="8892480" cy="1440160"/>
          </a:xfrm>
          <a:prstGeom prst="roundRect">
            <a:avLst>
              <a:gd name="adj" fmla="val 759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07504" y="6309320"/>
            <a:ext cx="8928992" cy="404664"/>
          </a:xfrm>
          <a:prstGeom prst="roundRect">
            <a:avLst/>
          </a:prstGeom>
          <a:solidFill>
            <a:srgbClr val="328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0" algn="l"/>
                <a:tab pos="8694738" algn="r"/>
              </a:tabLst>
            </a:pPr>
            <a:r>
              <a:rPr lang="es-ES" dirty="0" smtClean="0"/>
              <a:t>Laboratorio de Bases de Datos	www.lbd.udc.es</a:t>
            </a:r>
            <a:endParaRPr lang="es-ES" dirty="0"/>
          </a:p>
        </p:txBody>
      </p:sp>
      <p:pic>
        <p:nvPicPr>
          <p:cNvPr id="4098" name="Picture 2" descr="http://gac.udc.es/logoud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9393"/>
            <a:ext cx="2042318" cy="1225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 descr="LogoLBD-Redond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6416" y="2852936"/>
            <a:ext cx="1107432" cy="1111862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500512" y="2780928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Laboratorio </a:t>
            </a:r>
            <a:r>
              <a:rPr lang="es-ES" sz="1400" dirty="0"/>
              <a:t>3.1 </a:t>
            </a:r>
            <a:br>
              <a:rPr lang="es-ES" sz="1400" dirty="0"/>
            </a:br>
            <a:r>
              <a:rPr lang="es-ES" sz="1400" dirty="0" err="1"/>
              <a:t>Facultade</a:t>
            </a:r>
            <a:r>
              <a:rPr lang="es-ES" sz="1400" dirty="0"/>
              <a:t> de Informática</a:t>
            </a:r>
            <a:br>
              <a:rPr lang="es-ES" sz="1400" dirty="0"/>
            </a:br>
            <a:r>
              <a:rPr lang="es-ES" sz="1400" dirty="0"/>
              <a:t>Campus de </a:t>
            </a:r>
            <a:r>
              <a:rPr lang="es-ES" sz="1400" dirty="0" err="1"/>
              <a:t>Elviña</a:t>
            </a:r>
            <a:r>
              <a:rPr lang="es-ES" sz="1400" dirty="0"/>
              <a:t> s/n</a:t>
            </a:r>
            <a:br>
              <a:rPr lang="es-ES" sz="1400" dirty="0"/>
            </a:br>
            <a:r>
              <a:rPr lang="es-ES" sz="1400" dirty="0"/>
              <a:t>15071 A Coruña (España</a:t>
            </a:r>
            <a:r>
              <a:rPr lang="es-ES" sz="1400" dirty="0" smtClean="0"/>
              <a:t>)</a:t>
            </a:r>
            <a:r>
              <a:rPr lang="es-ES" sz="1400" dirty="0"/>
              <a:t> 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err="1" smtClean="0"/>
              <a:t>Tlf</a:t>
            </a:r>
            <a:r>
              <a:rPr lang="es-ES" sz="1400" dirty="0"/>
              <a:t>: 981 167 000  - Ext. </a:t>
            </a:r>
            <a:r>
              <a:rPr lang="es-ES" sz="1400" dirty="0" smtClean="0"/>
              <a:t>1306</a:t>
            </a:r>
          </a:p>
          <a:p>
            <a:r>
              <a:rPr lang="es-ES" sz="1400" dirty="0" smtClean="0">
                <a:hlinkClick r:id="rId5"/>
              </a:rPr>
              <a:t>www.lbd.udc.es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s-ES" sz="1400" dirty="0" smtClean="0"/>
              <a:t>Coordinadora: Nieves R. </a:t>
            </a:r>
            <a:r>
              <a:rPr lang="es-ES" sz="1400" dirty="0" err="1" smtClean="0"/>
              <a:t>Brisaboa</a:t>
            </a:r>
            <a:endParaRPr lang="es-ES" sz="1400" dirty="0" smtClean="0"/>
          </a:p>
          <a:p>
            <a:r>
              <a:rPr lang="es-ES" sz="1400" dirty="0" smtClean="0"/>
              <a:t>E-mail: </a:t>
            </a:r>
            <a:r>
              <a:rPr lang="es-ES" sz="1400" dirty="0" smtClean="0">
                <a:hlinkClick r:id="rId6"/>
              </a:rPr>
              <a:t>brisaboa@udc.es</a:t>
            </a:r>
            <a:endParaRPr lang="es-ES" sz="1400" dirty="0" smtClean="0"/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="" xmlns:p14="http://schemas.microsoft.com/office/powerpoint/2010/main" val="20398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91680" y="3429000"/>
            <a:ext cx="345638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66872" y="1484784"/>
            <a:ext cx="15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cs typeface="Arial" pitchFamily="34" charset="0"/>
              </a:rPr>
              <a:t>Historia</a:t>
            </a:r>
            <a:endParaRPr lang="es-ES" sz="2400" b="1" dirty="0">
              <a:latin typeface="+mj-lt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80455" y="2204864"/>
            <a:ext cx="77120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+mj-lt"/>
                <a:cs typeface="Arial" pitchFamily="34" charset="0"/>
              </a:rPr>
              <a:t>Grupo de Investigación creado en </a:t>
            </a:r>
            <a:r>
              <a:rPr lang="es-ES" sz="1600" b="1" dirty="0" smtClean="0">
                <a:latin typeface="+mj-lt"/>
                <a:cs typeface="Arial" pitchFamily="34" charset="0"/>
              </a:rPr>
              <a:t>1996</a:t>
            </a:r>
            <a:endParaRPr lang="es-ES" sz="1600" dirty="0" smtClean="0">
              <a:latin typeface="+mj-lt"/>
              <a:cs typeface="Arial" pitchFamily="34" charset="0"/>
            </a:endParaRPr>
          </a:p>
          <a:p>
            <a:endParaRPr lang="es-ES" sz="1600" dirty="0" smtClean="0">
              <a:latin typeface="+mj-lt"/>
              <a:cs typeface="Arial" pitchFamily="34" charset="0"/>
            </a:endParaRPr>
          </a:p>
          <a:p>
            <a:r>
              <a:rPr lang="es-ES" sz="1600" dirty="0" smtClean="0">
                <a:latin typeface="+mj-lt"/>
                <a:cs typeface="Arial" pitchFamily="34" charset="0"/>
              </a:rPr>
              <a:t>Equipo estable formado por 19</a:t>
            </a:r>
            <a:r>
              <a:rPr lang="es-ES" sz="1600" b="1" dirty="0" smtClean="0">
                <a:latin typeface="+mj-lt"/>
                <a:cs typeface="Arial" pitchFamily="34" charset="0"/>
              </a:rPr>
              <a:t> Investigadores </a:t>
            </a:r>
            <a:endParaRPr lang="es-ES" sz="1600" dirty="0" smtClean="0">
              <a:latin typeface="+mj-lt"/>
              <a:cs typeface="Arial" pitchFamily="34" charset="0"/>
            </a:endParaRPr>
          </a:p>
          <a:p>
            <a:r>
              <a:rPr lang="es-ES" sz="1600" dirty="0" smtClean="0">
                <a:latin typeface="+mj-lt"/>
                <a:cs typeface="Arial" pitchFamily="34" charset="0"/>
              </a:rPr>
              <a:t>(15 doctores):</a:t>
            </a:r>
          </a:p>
          <a:p>
            <a:endParaRPr lang="es-ES" sz="1600" dirty="0" smtClean="0">
              <a:latin typeface="+mj-lt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1 Catedrática de Universidad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4 Titulares de Universidad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2 Titular de Escuela Universitaria Doctor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3 Contratados Doctor (2 acreditados TU)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2 Ayudantes Doctor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1 Becarios FPI / FPU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" sz="1400" dirty="0" smtClean="0">
                <a:latin typeface="+mj-lt"/>
                <a:cs typeface="Arial" pitchFamily="34" charset="0"/>
              </a:rPr>
              <a:t>6 Investigadores en formación </a:t>
            </a:r>
            <a:endParaRPr lang="es-ES" sz="1400" dirty="0">
              <a:latin typeface="+mj-lt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s-ES" sz="1600" dirty="0" smtClean="0">
              <a:latin typeface="+mj-lt"/>
              <a:cs typeface="Arial" pitchFamily="34" charset="0"/>
            </a:endParaRPr>
          </a:p>
          <a:p>
            <a:pPr marL="6350" lvl="1">
              <a:lnSpc>
                <a:spcPct val="150000"/>
              </a:lnSpc>
            </a:pPr>
            <a:r>
              <a:rPr lang="es-ES" sz="1600" dirty="0">
                <a:latin typeface="+mj-lt"/>
                <a:cs typeface="Arial" pitchFamily="34" charset="0"/>
              </a:rPr>
              <a:t>+ </a:t>
            </a:r>
            <a:r>
              <a:rPr lang="es-ES" sz="1600" b="1" dirty="0">
                <a:latin typeface="+mj-lt"/>
                <a:cs typeface="Arial" pitchFamily="34" charset="0"/>
              </a:rPr>
              <a:t>10 / 15 investigadores </a:t>
            </a:r>
            <a:r>
              <a:rPr lang="es-ES" sz="1600" b="1" dirty="0" smtClean="0">
                <a:latin typeface="+mj-lt"/>
                <a:cs typeface="Arial" pitchFamily="34" charset="0"/>
              </a:rPr>
              <a:t>contratados</a:t>
            </a:r>
            <a:r>
              <a:rPr lang="es-ES" sz="1600" dirty="0" smtClean="0">
                <a:latin typeface="+mj-lt"/>
                <a:cs typeface="Arial" pitchFamily="34" charset="0"/>
              </a:rPr>
              <a:t> a proyectos.</a:t>
            </a:r>
            <a:endParaRPr lang="es-ES" sz="1600" dirty="0">
              <a:latin typeface="+mj-lt"/>
              <a:cs typeface="Arial" pitchFamily="34" charset="0"/>
            </a:endParaRPr>
          </a:p>
          <a:p>
            <a:pPr marL="6350" lvl="1">
              <a:lnSpc>
                <a:spcPct val="150000"/>
              </a:lnSpc>
            </a:pPr>
            <a:r>
              <a:rPr lang="es-ES" sz="1600" b="1" dirty="0" smtClean="0">
                <a:latin typeface="+mj-lt"/>
                <a:cs typeface="Arial" pitchFamily="34" charset="0"/>
              </a:rPr>
              <a:t>+</a:t>
            </a:r>
            <a:r>
              <a:rPr lang="es-ES" sz="1600" dirty="0" smtClean="0">
                <a:latin typeface="+mj-lt"/>
                <a:cs typeface="Arial" pitchFamily="34" charset="0"/>
              </a:rPr>
              <a:t> Investigadores</a:t>
            </a:r>
            <a:r>
              <a:rPr lang="es-ES" sz="1600" b="1" dirty="0" smtClean="0">
                <a:latin typeface="+mj-lt"/>
                <a:cs typeface="Arial" pitchFamily="34" charset="0"/>
              </a:rPr>
              <a:t> colaboradores </a:t>
            </a:r>
            <a:r>
              <a:rPr lang="es-ES" sz="1600" dirty="0" smtClean="0">
                <a:latin typeface="+mj-lt"/>
                <a:cs typeface="Arial" pitchFamily="34" charset="0"/>
              </a:rPr>
              <a:t>(Chile, Italia, Santiago, Vigo, Sevilla,…)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02" y="2204864"/>
            <a:ext cx="2417952" cy="1813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59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34206" y="4797152"/>
            <a:ext cx="423799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051720" y="2574196"/>
            <a:ext cx="4387472" cy="171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51" y="1544851"/>
            <a:ext cx="118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Méritos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9276546"/>
              </p:ext>
            </p:extLst>
          </p:nvPr>
        </p:nvGraphicFramePr>
        <p:xfrm>
          <a:off x="2075612" y="2636912"/>
          <a:ext cx="4296588" cy="16014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821726"/>
                <a:gridCol w="474862"/>
              </a:tblGrid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Libros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1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Capítulos </a:t>
                      </a:r>
                      <a:r>
                        <a:rPr lang="es-ES" sz="1400" dirty="0">
                          <a:effectLst/>
                        </a:rPr>
                        <a:t>de </a:t>
                      </a:r>
                      <a:r>
                        <a:rPr lang="es-ES" sz="1400" dirty="0" smtClean="0">
                          <a:effectLst/>
                        </a:rPr>
                        <a:t>libros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2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Publicaciones</a:t>
                      </a:r>
                      <a:r>
                        <a:rPr lang="es-ES" sz="1400" baseline="0" dirty="0" smtClean="0">
                          <a:effectLst/>
                        </a:rPr>
                        <a:t> </a:t>
                      </a:r>
                      <a:r>
                        <a:rPr lang="es-ES" sz="1400" dirty="0" smtClean="0">
                          <a:effectLst/>
                        </a:rPr>
                        <a:t>Revistas </a:t>
                      </a:r>
                      <a:r>
                        <a:rPr lang="es-ES" sz="1400" dirty="0">
                          <a:effectLst/>
                        </a:rPr>
                        <a:t>JCR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21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Publicaciones</a:t>
                      </a:r>
                      <a:r>
                        <a:rPr lang="es-ES" sz="1400" baseline="0" dirty="0" smtClean="0">
                          <a:effectLst/>
                        </a:rPr>
                        <a:t> o</a:t>
                      </a:r>
                      <a:r>
                        <a:rPr lang="es-ES" sz="1400" dirty="0" smtClean="0">
                          <a:effectLst/>
                        </a:rPr>
                        <a:t>tras </a:t>
                      </a:r>
                      <a:r>
                        <a:rPr lang="es-ES" sz="1400" dirty="0">
                          <a:effectLst/>
                        </a:rPr>
                        <a:t>revistas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5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Artículos congresos </a:t>
                      </a:r>
                      <a:r>
                        <a:rPr lang="es-ES" sz="1400" dirty="0" err="1" smtClean="0">
                          <a:effectLst/>
                        </a:rPr>
                        <a:t>int</a:t>
                      </a:r>
                      <a:r>
                        <a:rPr lang="es-ES" sz="1400" dirty="0" smtClean="0">
                          <a:effectLst/>
                        </a:rPr>
                        <a:t>.</a:t>
                      </a:r>
                      <a:r>
                        <a:rPr lang="es-ES" sz="1400" baseline="0" dirty="0" smtClean="0">
                          <a:effectLst/>
                        </a:rPr>
                        <a:t> Reconocido Prestigio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19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Artículos</a:t>
                      </a:r>
                      <a:r>
                        <a:rPr lang="es-ES" sz="1400" baseline="0" dirty="0" smtClean="0">
                          <a:effectLst/>
                        </a:rPr>
                        <a:t> en otros congresos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5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413268" y="2204864"/>
            <a:ext cx="307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Publicaciones (últimos 3 años)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20164" y="442782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Otros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8252595"/>
              </p:ext>
            </p:extLst>
          </p:nvPr>
        </p:nvGraphicFramePr>
        <p:xfrm>
          <a:off x="2115883" y="4726157"/>
          <a:ext cx="2384109" cy="5338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26873"/>
                <a:gridCol w="357236"/>
              </a:tblGrid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Sexenios alcanzados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13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69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s-ES" sz="1400" dirty="0" smtClean="0">
                          <a:effectLst/>
                        </a:rPr>
                        <a:t>Registros</a:t>
                      </a:r>
                      <a:r>
                        <a:rPr lang="es-ES" sz="1400" baseline="0" dirty="0" smtClean="0">
                          <a:effectLst/>
                        </a:rPr>
                        <a:t> de Software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4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179512" y="5661248"/>
            <a:ext cx="8706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Distinguido </a:t>
            </a:r>
            <a:r>
              <a:rPr lang="es-ES" sz="1600" dirty="0" smtClean="0"/>
              <a:t>como </a:t>
            </a:r>
            <a:r>
              <a:rPr lang="es-ES" sz="1600" b="1" i="1" dirty="0" smtClean="0"/>
              <a:t>Unidades de Investigación más Competitivas </a:t>
            </a:r>
            <a:r>
              <a:rPr lang="es-ES" sz="1600" dirty="0" smtClean="0"/>
              <a:t>del Sistema universitario de Galicia</a:t>
            </a:r>
            <a:br>
              <a:rPr lang="es-ES" sz="1600" dirty="0" smtClean="0"/>
            </a:br>
            <a:r>
              <a:rPr lang="es-ES" sz="1600" dirty="0" smtClean="0"/>
              <a:t>ininterrumpidamente desde el 2006 (2006-2009, 2010-2012, 2013-2016) 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08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42546" y="1484783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Financiación </a:t>
            </a:r>
            <a:r>
              <a:rPr lang="es-ES" sz="2000" dirty="0" smtClean="0"/>
              <a:t>(desde el año 2006)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115616" y="5906801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Más de 6,5 Millones de € de financiación para </a:t>
            </a:r>
            <a:r>
              <a:rPr lang="es-ES" sz="1600" dirty="0" err="1" smtClean="0"/>
              <a:t>I+D+i</a:t>
            </a:r>
            <a:r>
              <a:rPr lang="es-ES" sz="1600" dirty="0" smtClean="0"/>
              <a:t> desde el 2006</a:t>
            </a:r>
            <a:endParaRPr lang="es-ES" sz="1600" dirty="0"/>
          </a:p>
        </p:txBody>
      </p:sp>
      <p:graphicFrame>
        <p:nvGraphicFramePr>
          <p:cNvPr id="8" name="6 Gráfico"/>
          <p:cNvGraphicFramePr/>
          <p:nvPr/>
        </p:nvGraphicFramePr>
        <p:xfrm>
          <a:off x="467544" y="2060848"/>
          <a:ext cx="6048672" cy="346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7 Gráfico"/>
          <p:cNvGraphicFramePr/>
          <p:nvPr/>
        </p:nvGraphicFramePr>
        <p:xfrm>
          <a:off x="6660232" y="2564904"/>
          <a:ext cx="2269435" cy="274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9145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71600" y="1527175"/>
            <a:ext cx="311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Líneas de Investigación</a:t>
            </a:r>
            <a:endParaRPr lang="es-ES" sz="2000" dirty="0"/>
          </a:p>
        </p:txBody>
      </p:sp>
      <p:sp>
        <p:nvSpPr>
          <p:cNvPr id="10" name="9 Rectángulo"/>
          <p:cNvSpPr/>
          <p:nvPr/>
        </p:nvSpPr>
        <p:spPr>
          <a:xfrm>
            <a:off x="1259632" y="2444403"/>
            <a:ext cx="69847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Bases de datos y sistemas de </a:t>
            </a:r>
            <a:r>
              <a:rPr lang="es-ES" dirty="0" smtClean="0"/>
              <a:t>información en general</a:t>
            </a:r>
            <a:endParaRPr lang="es-ES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Bibliotecas </a:t>
            </a:r>
            <a:r>
              <a:rPr lang="es-ES" dirty="0" smtClean="0"/>
              <a:t>digitales </a:t>
            </a:r>
            <a:r>
              <a:rPr lang="es-ES" dirty="0"/>
              <a:t>y recuperación de información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Estructuras avanzadas y algoritmos de compresión, indización y recuperación de textos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Sistemas de Información Geográfica (GIS)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Recuperación de información geográfica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Bases de datos orientadas a grafos</a:t>
            </a:r>
          </a:p>
        </p:txBody>
      </p:sp>
    </p:spTree>
    <p:extLst>
      <p:ext uri="{BB962C8B-B14F-4D97-AF65-F5344CB8AC3E}">
        <p14:creationId xmlns="" xmlns:p14="http://schemas.microsoft.com/office/powerpoint/2010/main" val="242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6" name="AutoShape 4" descr="https://intranet.lbd.org.es/lib/exe/fetch.php?media=intranet:logolbd-cort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329614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Proyectos Destacados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818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9488" y="126876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Bibliotecas digitales y recuperación de información</a:t>
            </a:r>
            <a:endParaRPr lang="es-ES" sz="1600" dirty="0"/>
          </a:p>
        </p:txBody>
      </p:sp>
      <p:sp>
        <p:nvSpPr>
          <p:cNvPr id="10" name="9 Rectángulo"/>
          <p:cNvSpPr/>
          <p:nvPr/>
        </p:nvSpPr>
        <p:spPr>
          <a:xfrm>
            <a:off x="1054821" y="1908121"/>
            <a:ext cx="6541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Diseño y desarrollo de bibliotecas digitales para grandes volúmenes de documentos</a:t>
            </a:r>
            <a:endParaRPr lang="es-ES" sz="1600" dirty="0"/>
          </a:p>
        </p:txBody>
      </p:sp>
      <p:pic>
        <p:nvPicPr>
          <p:cNvPr id="4098" name="Picture 2" descr="http://3.bp.blogspot.com/_rN12VhsLDo4/S1djfg5v27I/AAAAAAAAIQI/Qh_2fjnNVc0/s320/real+academia+galeg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84" y="1268760"/>
            <a:ext cx="507996" cy="507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://2.bp.blogspot.com/_sJtqWd31xtU/SE7IIvevJzI/AAAAAAAAABE/0mPokmHI1hA/S240/logotip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73" y="1160538"/>
            <a:ext cx="543330" cy="724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revistaenie.clarin.com/rn/ideas/tecnologia-comunicacion/bibliotecas_digitales_CLAIMA20110127_0153_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264"/>
          <a:stretch/>
        </p:blipFill>
        <p:spPr bwMode="auto">
          <a:xfrm>
            <a:off x="1087737" y="3187809"/>
            <a:ext cx="3376818" cy="2401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i0.twimg.com/profile_images/2305063885/0jpxf6ovspjv7tbdvo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38" y="1810771"/>
            <a:ext cx="624010" cy="622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499992" y="2708920"/>
            <a:ext cx="4464496" cy="3247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s-ES_tradnl" sz="1400" u="sng" dirty="0" smtClean="0"/>
              <a:t>A Destacar:</a:t>
            </a: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1400" dirty="0" smtClean="0"/>
              <a:t>Modelado y Diseño </a:t>
            </a:r>
            <a:r>
              <a:rPr lang="es-ES_tradnl" sz="1400" dirty="0"/>
              <a:t>de </a:t>
            </a:r>
            <a:r>
              <a:rPr lang="es-ES_tradnl" sz="1400" dirty="0" smtClean="0"/>
              <a:t>Datos</a:t>
            </a:r>
            <a:r>
              <a:rPr lang="es-ES_tradnl" sz="1400" dirty="0"/>
              <a:t>: almacenamiento y </a:t>
            </a:r>
            <a:r>
              <a:rPr lang="es-ES_tradnl" sz="1400" dirty="0" smtClean="0"/>
              <a:t>búsqueda.</a:t>
            </a:r>
            <a:endParaRPr lang="es-ES" sz="14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s-ES_tradnl" sz="1400" dirty="0"/>
              <a:t>Autonomía y facilidad de </a:t>
            </a:r>
            <a:r>
              <a:rPr lang="es-ES_tradnl" sz="1400" dirty="0" smtClean="0"/>
              <a:t>mantenimiento</a:t>
            </a:r>
            <a:r>
              <a:rPr lang="es-ES" sz="1400" dirty="0" smtClean="0"/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ES" sz="1400" dirty="0"/>
              <a:t>I</a:t>
            </a:r>
            <a:r>
              <a:rPr lang="es-ES_tradnl" sz="1400" dirty="0" err="1" smtClean="0"/>
              <a:t>nterfaces</a:t>
            </a:r>
            <a:r>
              <a:rPr lang="es-ES_tradnl" sz="1400" dirty="0" smtClean="0"/>
              <a:t> </a:t>
            </a:r>
            <a:r>
              <a:rPr lang="es-ES_tradnl" sz="1400" dirty="0"/>
              <a:t>de usuario: adaptadas y </a:t>
            </a:r>
            <a:r>
              <a:rPr lang="es-ES_tradnl" sz="1400" dirty="0" smtClean="0"/>
              <a:t>accesibles </a:t>
            </a:r>
            <a:r>
              <a:rPr lang="es-ES_tradnl" sz="1200" dirty="0" smtClean="0"/>
              <a:t>(</a:t>
            </a:r>
            <a:r>
              <a:rPr lang="es-ES_tradnl" sz="1200" dirty="0"/>
              <a:t>m</a:t>
            </a:r>
            <a:r>
              <a:rPr lang="es-ES_tradnl" sz="1200" dirty="0" smtClean="0"/>
              <a:t>etáforas cognitivas, lenguaje </a:t>
            </a:r>
            <a:r>
              <a:rPr lang="es-ES_tradnl" sz="1200" dirty="0"/>
              <a:t>natural </a:t>
            </a:r>
            <a:r>
              <a:rPr lang="es-ES_tradnl" sz="1200" dirty="0" smtClean="0"/>
              <a:t>acotado, aproximación </a:t>
            </a:r>
            <a:r>
              <a:rPr lang="es-ES_tradnl" sz="1200" dirty="0" err="1" smtClean="0"/>
              <a:t>navegacional</a:t>
            </a:r>
            <a:r>
              <a:rPr lang="es-ES_tradnl" sz="1200" dirty="0"/>
              <a:t>)</a:t>
            </a:r>
            <a:r>
              <a:rPr lang="es-ES_tradnl" sz="1200" dirty="0" smtClean="0"/>
              <a:t> </a:t>
            </a:r>
            <a:endParaRPr lang="es-ES" sz="12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s-ES_tradnl" sz="1400" dirty="0" smtClean="0"/>
              <a:t>Recuperación por contenido:</a:t>
            </a:r>
          </a:p>
          <a:p>
            <a:pPr marL="742950" lvl="3" indent="-285750">
              <a:buFont typeface="Courier New" pitchFamily="49" charset="0"/>
              <a:buChar char="o"/>
            </a:pPr>
            <a:r>
              <a:rPr lang="es-ES_tradnl" sz="1200" dirty="0" smtClean="0"/>
              <a:t>Procesado OCR</a:t>
            </a:r>
          </a:p>
          <a:p>
            <a:pPr marL="742950" lvl="3" indent="-285750">
              <a:buFont typeface="Courier New" pitchFamily="49" charset="0"/>
              <a:buChar char="o"/>
            </a:pPr>
            <a:r>
              <a:rPr lang="es-ES_tradnl" sz="1200" dirty="0" smtClean="0"/>
              <a:t>Almacenamiento de posición de textos e documentos originales.</a:t>
            </a:r>
            <a:r>
              <a:rPr lang="es-ES_tradnl" sz="1200" dirty="0"/>
              <a:t>	</a:t>
            </a:r>
            <a:endParaRPr lang="es-ES_tradnl" sz="1200" dirty="0" smtClean="0"/>
          </a:p>
          <a:p>
            <a:pPr marL="742950" lvl="3" indent="-285750">
              <a:buFont typeface="Courier New" pitchFamily="49" charset="0"/>
              <a:buChar char="o"/>
            </a:pPr>
            <a:r>
              <a:rPr lang="es-ES_tradnl" sz="1200" dirty="0" smtClean="0"/>
              <a:t>Identificación de texto en imágenes originales.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ES_tradnl" sz="1400" dirty="0"/>
              <a:t>Integración</a:t>
            </a:r>
            <a:r>
              <a:rPr lang="es-ES_tradnl" sz="1400" dirty="0" smtClean="0"/>
              <a:t> e intercambio de datos (</a:t>
            </a:r>
            <a:r>
              <a:rPr lang="es-ES_tradnl" sz="1400" i="1" dirty="0" err="1"/>
              <a:t>Protocol</a:t>
            </a:r>
            <a:r>
              <a:rPr lang="es-ES_tradnl" sz="1400" i="1" dirty="0"/>
              <a:t> </a:t>
            </a:r>
            <a:r>
              <a:rPr lang="es-ES_tradnl" sz="1400" i="1" dirty="0" err="1"/>
              <a:t>for</a:t>
            </a:r>
            <a:r>
              <a:rPr lang="es-ES_tradnl" sz="1400" i="1" dirty="0"/>
              <a:t> </a:t>
            </a:r>
            <a:r>
              <a:rPr lang="es-ES_tradnl" sz="1400" i="1" dirty="0" err="1"/>
              <a:t>Metadata</a:t>
            </a:r>
            <a:r>
              <a:rPr lang="es-ES_tradnl" sz="1400" i="1" dirty="0"/>
              <a:t> </a:t>
            </a:r>
            <a:r>
              <a:rPr lang="es-ES_tradnl" sz="1400" i="1" dirty="0" err="1"/>
              <a:t>Harvesting</a:t>
            </a:r>
            <a:r>
              <a:rPr lang="es-ES_tradnl" sz="1400" dirty="0"/>
              <a:t> </a:t>
            </a:r>
            <a:r>
              <a:rPr lang="es-ES_tradnl" sz="1400" dirty="0" smtClean="0"/>
              <a:t>(OAI-PMH) y </a:t>
            </a:r>
            <a:r>
              <a:rPr lang="es-ES_tradnl" sz="1400" i="1" dirty="0" err="1"/>
              <a:t>Dublin</a:t>
            </a:r>
            <a:r>
              <a:rPr lang="es-ES_tradnl" sz="1400" i="1" dirty="0"/>
              <a:t> </a:t>
            </a:r>
            <a:r>
              <a:rPr lang="es-ES_tradnl" sz="1400" i="1" dirty="0" err="1"/>
              <a:t>Core</a:t>
            </a:r>
            <a:r>
              <a:rPr lang="es-ES_tradnl" sz="1400" i="1" dirty="0"/>
              <a:t> </a:t>
            </a:r>
            <a:r>
              <a:rPr lang="es-ES_tradnl" sz="1400" dirty="0" smtClean="0"/>
              <a:t>(</a:t>
            </a:r>
            <a:r>
              <a:rPr lang="es-ES_tradnl" sz="1400" dirty="0"/>
              <a:t>DC</a:t>
            </a:r>
            <a:r>
              <a:rPr lang="es-ES_tradnl" sz="1400" dirty="0" smtClean="0"/>
              <a:t>).</a:t>
            </a:r>
            <a:endParaRPr lang="es-ES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96355" y="6309320"/>
            <a:ext cx="529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</a:t>
            </a:r>
            <a:r>
              <a:rPr lang="es-ES" sz="1200" dirty="0" smtClean="0"/>
              <a:t>Ángeles Saavedra Places</a:t>
            </a:r>
          </a:p>
        </p:txBody>
      </p:sp>
    </p:spTree>
    <p:extLst>
      <p:ext uri="{BB962C8B-B14F-4D97-AF65-F5344CB8AC3E}">
        <p14:creationId xmlns="" xmlns:p14="http://schemas.microsoft.com/office/powerpoint/2010/main" val="2606972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56523" y="1332057"/>
            <a:ext cx="663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RECOGER Y EXPLOTAR INFORMACIÓN GEORREFERENCIADA DE EQUIPAMIENTOS E </a:t>
            </a:r>
            <a:r>
              <a:rPr lang="es-ES" sz="1600" dirty="0" smtClean="0"/>
              <a:t>INFRAESTRUCTURAS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940152" y="3284984"/>
            <a:ext cx="2952328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A destacar:</a:t>
            </a:r>
          </a:p>
          <a:p>
            <a:pPr marL="285750" indent="-285750">
              <a:buFontTx/>
              <a:buChar char="-"/>
            </a:pPr>
            <a:endParaRPr lang="es-ES" sz="1200" dirty="0" smtClean="0"/>
          </a:p>
          <a:p>
            <a:pPr marL="285750" indent="-285750">
              <a:buFontTx/>
              <a:buChar char="-"/>
            </a:pPr>
            <a:r>
              <a:rPr lang="gl-ES" sz="1200" dirty="0" err="1" smtClean="0"/>
              <a:t>Basada</a:t>
            </a:r>
            <a:r>
              <a:rPr lang="gl-ES" sz="1200" dirty="0" smtClean="0"/>
              <a:t> </a:t>
            </a:r>
            <a:r>
              <a:rPr lang="gl-ES" sz="1200" dirty="0"/>
              <a:t>en software libre </a:t>
            </a:r>
            <a:r>
              <a:rPr lang="gl-ES" sz="1200" dirty="0" err="1" smtClean="0"/>
              <a:t>gvSIG</a:t>
            </a:r>
            <a:endParaRPr lang="gl-ES" sz="1200" dirty="0"/>
          </a:p>
          <a:p>
            <a:pPr marL="285750" indent="-285750">
              <a:buFontTx/>
              <a:buChar char="-"/>
            </a:pPr>
            <a:r>
              <a:rPr lang="es-ES" sz="1200" dirty="0" smtClean="0"/>
              <a:t>Funcionalidades para el </a:t>
            </a:r>
            <a:r>
              <a:rPr lang="es-ES" sz="1200" dirty="0"/>
              <a:t>análisis </a:t>
            </a:r>
            <a:r>
              <a:rPr lang="es-ES" sz="1200" dirty="0" smtClean="0"/>
              <a:t>espacial.</a:t>
            </a:r>
          </a:p>
          <a:p>
            <a:pPr marL="285750" indent="-285750">
              <a:buFontTx/>
              <a:buChar char="-"/>
            </a:pPr>
            <a:r>
              <a:rPr lang="gl-ES" sz="1200" dirty="0" err="1" smtClean="0"/>
              <a:t>Herramientas</a:t>
            </a:r>
            <a:r>
              <a:rPr lang="gl-ES" sz="1200" dirty="0" smtClean="0"/>
              <a:t> </a:t>
            </a:r>
            <a:r>
              <a:rPr lang="gl-ES" sz="1200" dirty="0"/>
              <a:t>avanzadas de </a:t>
            </a:r>
            <a:r>
              <a:rPr lang="gl-ES" sz="1200" dirty="0" err="1" smtClean="0"/>
              <a:t>digitalización</a:t>
            </a:r>
            <a:r>
              <a:rPr lang="gl-ES" sz="1200" dirty="0" smtClean="0"/>
              <a:t>/edición.</a:t>
            </a:r>
          </a:p>
          <a:p>
            <a:pPr marL="285750" indent="-285750">
              <a:buFontTx/>
              <a:buChar char="-"/>
            </a:pPr>
            <a:r>
              <a:rPr lang="es-ES" sz="1200" dirty="0" smtClean="0"/>
              <a:t>Acceso </a:t>
            </a:r>
            <a:r>
              <a:rPr lang="es-ES" sz="1200" dirty="0"/>
              <a:t>a servicios del OGC (WMS, WFS, WCS</a:t>
            </a:r>
            <a:r>
              <a:rPr lang="es-ES" sz="1200" dirty="0" smtClean="0"/>
              <a:t>)</a:t>
            </a:r>
            <a:endParaRPr lang="es-ES" sz="1200" dirty="0"/>
          </a:p>
          <a:p>
            <a:pPr marL="285750" indent="-285750">
              <a:buFontTx/>
              <a:buChar char="-"/>
            </a:pPr>
            <a:endParaRPr lang="es-ES" sz="1200" dirty="0"/>
          </a:p>
        </p:txBody>
      </p:sp>
      <p:sp>
        <p:nvSpPr>
          <p:cNvPr id="3" name="2 Rectángulo"/>
          <p:cNvSpPr/>
          <p:nvPr/>
        </p:nvSpPr>
        <p:spPr>
          <a:xfrm>
            <a:off x="1014285" y="2060848"/>
            <a:ext cx="6980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gisEIEL</a:t>
            </a:r>
            <a:r>
              <a:rPr lang="es-ES" sz="1600" dirty="0"/>
              <a:t>, software para la gestión de equipamientos en más de 400 municipios de A Coruña, Ourense, Pontevedra, </a:t>
            </a:r>
            <a:r>
              <a:rPr lang="es-ES" sz="1600" dirty="0" smtClean="0"/>
              <a:t>Mallorca, Córdoba</a:t>
            </a:r>
            <a:r>
              <a:rPr lang="es-ES" sz="1600" dirty="0"/>
              <a:t>,…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3" b="17839"/>
          <a:stretch/>
        </p:blipFill>
        <p:spPr bwMode="auto">
          <a:xfrm>
            <a:off x="1237975" y="2852936"/>
            <a:ext cx="4126113" cy="32422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0" descr="http://xuventude.xunta.es/uploads/Dip_cor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346444"/>
            <a:ext cx="1083018" cy="3543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596355" y="6309320"/>
            <a:ext cx="5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I.P.: Miguel Ángel Rodríguez </a:t>
            </a:r>
            <a:r>
              <a:rPr lang="es-ES" sz="1200" dirty="0" smtClean="0"/>
              <a:t>Luaces</a:t>
            </a:r>
          </a:p>
          <a:p>
            <a:pPr algn="r"/>
            <a:r>
              <a:rPr lang="es-ES" sz="1200" dirty="0" smtClean="0"/>
              <a:t>Financiación</a:t>
            </a:r>
            <a:r>
              <a:rPr lang="es-ES" sz="1200" dirty="0"/>
              <a:t>: 431.700 </a:t>
            </a:r>
            <a:r>
              <a:rPr lang="es-ES" sz="1200" dirty="0" smtClean="0"/>
              <a:t>€</a:t>
            </a:r>
            <a:endParaRPr lang="es-ES" sz="1200" dirty="0"/>
          </a:p>
        </p:txBody>
      </p:sp>
    </p:spTree>
    <p:extLst>
      <p:ext uri="{BB962C8B-B14F-4D97-AF65-F5344CB8AC3E}">
        <p14:creationId xmlns="" xmlns:p14="http://schemas.microsoft.com/office/powerpoint/2010/main" val="3764656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883</Words>
  <Application>Microsoft Office PowerPoint</Application>
  <PresentationFormat>Presentación en pantalla (4:3)</PresentationFormat>
  <Paragraphs>163</Paragraphs>
  <Slides>26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rpazos</dc:creator>
  <cp:lastModifiedBy>Miguel R. Luaces</cp:lastModifiedBy>
  <cp:revision>141</cp:revision>
  <dcterms:created xsi:type="dcterms:W3CDTF">2013-01-30T09:55:52Z</dcterms:created>
  <dcterms:modified xsi:type="dcterms:W3CDTF">2016-02-17T09:03:29Z</dcterms:modified>
</cp:coreProperties>
</file>