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ibre Franklin SemiBold"/>
      <p:regular r:id="rId19"/>
      <p:bold r:id="rId20"/>
      <p:italic r:id="rId21"/>
      <p:boldItalic r:id="rId22"/>
    </p:embeddedFont>
    <p:embeddedFont>
      <p:font typeface="Libre Frankl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Source Sans 3 SemiBold"/>
      <p:regular r:id="rId31"/>
      <p:bold r:id="rId32"/>
      <p:italic r:id="rId33"/>
      <p:boldItalic r:id="rId34"/>
    </p:embeddedFont>
    <p:embeddedFont>
      <p:font typeface="Source Sans 3"/>
      <p:regular r:id="rId35"/>
      <p:bold r:id="rId36"/>
      <p:italic r:id="rId37"/>
      <p:boldItalic r:id="rId38"/>
    </p:embeddedFont>
    <p:embeddedFont>
      <p:font typeface="Libre Franklin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565645-DD8D-4EFD-99F6-7FB7C9C569CF}">
  <a:tblStyle styleId="{0C565645-DD8D-4EFD-99F6-7FB7C9C569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Medium-bold.fntdata"/><Relationship Id="rId20" Type="http://schemas.openxmlformats.org/officeDocument/2006/relationships/font" Target="fonts/LibreFranklinSemiBold-bold.fntdata"/><Relationship Id="rId42" Type="http://schemas.openxmlformats.org/officeDocument/2006/relationships/font" Target="fonts/LibreFranklinMedium-boldItalic.fntdata"/><Relationship Id="rId41" Type="http://schemas.openxmlformats.org/officeDocument/2006/relationships/font" Target="fonts/LibreFranklinMedium-italic.fntdata"/><Relationship Id="rId22" Type="http://schemas.openxmlformats.org/officeDocument/2006/relationships/font" Target="fonts/LibreFranklinSemiBold-boldItalic.fntdata"/><Relationship Id="rId21" Type="http://schemas.openxmlformats.org/officeDocument/2006/relationships/font" Target="fonts/LibreFranklinSemiBold-italic.fntdata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3SemiBol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3SemiBold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3SemiBold-bold.fntdata"/><Relationship Id="rId13" Type="http://schemas.openxmlformats.org/officeDocument/2006/relationships/slide" Target="slides/slide7.xml"/><Relationship Id="rId35" Type="http://schemas.openxmlformats.org/officeDocument/2006/relationships/font" Target="fonts/SourceSans3-regular.fntdata"/><Relationship Id="rId12" Type="http://schemas.openxmlformats.org/officeDocument/2006/relationships/slide" Target="slides/slide6.xml"/><Relationship Id="rId34" Type="http://schemas.openxmlformats.org/officeDocument/2006/relationships/font" Target="fonts/SourceSans3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SourceSans3-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3-bold.fntdata"/><Relationship Id="rId17" Type="http://schemas.openxmlformats.org/officeDocument/2006/relationships/slide" Target="slides/slide11.xml"/><Relationship Id="rId39" Type="http://schemas.openxmlformats.org/officeDocument/2006/relationships/font" Target="fonts/LibreFranklinMedium-regular.fntdata"/><Relationship Id="rId16" Type="http://schemas.openxmlformats.org/officeDocument/2006/relationships/slide" Target="slides/slide10.xml"/><Relationship Id="rId38" Type="http://schemas.openxmlformats.org/officeDocument/2006/relationships/font" Target="fonts/SourceSans3-boldItalic.fntdata"/><Relationship Id="rId19" Type="http://schemas.openxmlformats.org/officeDocument/2006/relationships/font" Target="fonts/LibreFranklin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7ff608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7ff608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e9f9f65af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ae9f9f65af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e9f9f65a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2ae9f9f65a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e9f9f65af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ae9f9f65af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e9f9f65a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e9f9f65a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e9f9f65af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e9f9f65af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e9f9f65af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e9f9f65af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e9f9f65a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e9f9f65a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e9f9f65af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e9f9f65af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e9f9f65af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e9f9f65af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7ff608f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7ff608f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e9f9f65a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ae9f9f65a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2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671" l="0" r="1748" t="0"/>
          <a:stretch/>
        </p:blipFill>
        <p:spPr>
          <a:xfrm>
            <a:off x="0" y="3776"/>
            <a:ext cx="9143169" cy="51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450" y="3540357"/>
            <a:ext cx="3250277" cy="1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175" y="191225"/>
            <a:ext cx="687975" cy="11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left watercolor">
  <p:cSld name="title | left watercolo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1498982" y="797379"/>
            <a:ext cx="65022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4500"/>
              <a:buFont typeface="Libre Franklin SemiBold"/>
              <a:buNone/>
              <a:defRPr i="0" sz="4500">
                <a:solidFill>
                  <a:srgbClr val="5F6062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1498982" y="2648111"/>
            <a:ext cx="65022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b="0" l="0" r="62404" t="0"/>
          <a:stretch/>
        </p:blipFill>
        <p:spPr>
          <a:xfrm>
            <a:off x="946" y="0"/>
            <a:ext cx="1029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/>
          <p:nvPr/>
        </p:nvSpPr>
        <p:spPr>
          <a:xfrm>
            <a:off x="1498982" y="4733925"/>
            <a:ext cx="741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Connect. Collaborate. Accelerate.</a:t>
            </a:r>
            <a:endParaRPr sz="1100"/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" y="191225"/>
            <a:ext cx="687975" cy="11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full watercolor">
  <p:cSld name="title | full watercolo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 rotWithShape="1">
          <a:blip r:embed="rId2">
            <a:alphaModFix/>
          </a:blip>
          <a:srcRect b="1671" l="0" r="1748" t="0"/>
          <a:stretch/>
        </p:blipFill>
        <p:spPr>
          <a:xfrm>
            <a:off x="0" y="3776"/>
            <a:ext cx="9143169" cy="51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ctrTitle"/>
          </p:nvPr>
        </p:nvSpPr>
        <p:spPr>
          <a:xfrm>
            <a:off x="1143000" y="797379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ibre Franklin Medium"/>
              <a:buNone/>
              <a:defRPr b="0" i="0" sz="45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1143000" y="264811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6905" y="3600234"/>
            <a:ext cx="8426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1143000" y="4733925"/>
            <a:ext cx="2731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Connect.</a:t>
            </a:r>
            <a:r>
              <a:rPr i="0" lang="en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i="0" lang="en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Collaborate. Accelerate.</a:t>
            </a:r>
            <a:endParaRPr sz="1100"/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62404" t="0"/>
          <a:stretch/>
        </p:blipFill>
        <p:spPr>
          <a:xfrm>
            <a:off x="946" y="0"/>
            <a:ext cx="1029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030075" y="445025"/>
            <a:ext cx="78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03007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" y="191225"/>
            <a:ext cx="687975" cy="11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62404" t="0"/>
          <a:stretch/>
        </p:blipFill>
        <p:spPr>
          <a:xfrm>
            <a:off x="946" y="0"/>
            <a:ext cx="1029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030075" y="445025"/>
            <a:ext cx="78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0300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" y="191225"/>
            <a:ext cx="687975" cy="11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62404" t="0"/>
          <a:stretch/>
        </p:blipFill>
        <p:spPr>
          <a:xfrm>
            <a:off x="946" y="0"/>
            <a:ext cx="1029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1030075" y="445025"/>
            <a:ext cx="78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ibre Franklin SemiBold"/>
              <a:buNone/>
              <a:defRPr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" y="191225"/>
            <a:ext cx="687975" cy="11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62404" t="0"/>
          <a:stretch/>
        </p:blipFill>
        <p:spPr>
          <a:xfrm>
            <a:off x="946" y="0"/>
            <a:ext cx="1029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1093400" y="56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ibre Franklin SemiBold"/>
              <a:buNone/>
              <a:defRPr sz="24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None/>
              <a:defRPr sz="2400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None/>
              <a:defRPr sz="2400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None/>
              <a:defRPr sz="2400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None/>
              <a:defRPr sz="2400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None/>
              <a:defRPr sz="2400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None/>
              <a:defRPr sz="2400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None/>
              <a:defRPr sz="2400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None/>
              <a:defRPr sz="2400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093400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" y="191225"/>
            <a:ext cx="687975" cy="11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62404" t="0"/>
          <a:stretch/>
        </p:blipFill>
        <p:spPr>
          <a:xfrm>
            <a:off x="946" y="0"/>
            <a:ext cx="1029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1388100" y="450150"/>
            <a:ext cx="713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ibre Franklin SemiBold"/>
              <a:buNone/>
              <a:defRPr sz="48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ibre Franklin SemiBold"/>
              <a:buNone/>
              <a:defRPr sz="48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ibre Franklin SemiBold"/>
              <a:buNone/>
              <a:defRPr sz="48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ibre Franklin SemiBold"/>
              <a:buNone/>
              <a:defRPr sz="48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ibre Franklin SemiBold"/>
              <a:buNone/>
              <a:defRPr sz="48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ibre Franklin SemiBold"/>
              <a:buNone/>
              <a:defRPr sz="48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ibre Franklin SemiBold"/>
              <a:buNone/>
              <a:defRPr sz="48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ibre Franklin SemiBold"/>
              <a:buNone/>
              <a:defRPr sz="48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ibre Franklin SemiBold"/>
              <a:buNone/>
              <a:defRPr sz="48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" y="191225"/>
            <a:ext cx="687975" cy="11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62404" t="0"/>
          <a:stretch/>
        </p:blipFill>
        <p:spPr>
          <a:xfrm>
            <a:off x="946" y="0"/>
            <a:ext cx="1029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1030075" y="1233175"/>
            <a:ext cx="3541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Libre Franklin SemiBold"/>
              <a:buNone/>
              <a:defRPr sz="42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Libre Franklin SemiBold"/>
              <a:buNone/>
              <a:defRPr sz="42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Libre Franklin SemiBold"/>
              <a:buNone/>
              <a:defRPr sz="42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Libre Franklin SemiBold"/>
              <a:buNone/>
              <a:defRPr sz="42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Libre Franklin SemiBold"/>
              <a:buNone/>
              <a:defRPr sz="42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Libre Franklin SemiBold"/>
              <a:buNone/>
              <a:defRPr sz="42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Libre Franklin SemiBold"/>
              <a:buNone/>
              <a:defRPr sz="42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Libre Franklin SemiBold"/>
              <a:buNone/>
              <a:defRPr sz="42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Libre Franklin SemiBold"/>
              <a:buNone/>
              <a:defRPr sz="42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1030075" y="2803075"/>
            <a:ext cx="3541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" y="191225"/>
            <a:ext cx="687975" cy="11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62404" t="0"/>
          <a:stretch/>
        </p:blipFill>
        <p:spPr>
          <a:xfrm>
            <a:off x="946" y="0"/>
            <a:ext cx="1029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083125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" y="191225"/>
            <a:ext cx="687975" cy="11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b="0" l="0" r="62404" t="0"/>
          <a:stretch/>
        </p:blipFill>
        <p:spPr>
          <a:xfrm>
            <a:off x="946" y="0"/>
            <a:ext cx="1029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" y="191225"/>
            <a:ext cx="687975" cy="11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62404" t="0"/>
          <a:stretch/>
        </p:blipFill>
        <p:spPr>
          <a:xfrm>
            <a:off x="946" y="0"/>
            <a:ext cx="1029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030075" y="445025"/>
            <a:ext cx="780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SemiBold"/>
              <a:buNone/>
              <a:defRPr sz="2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SemiBold"/>
              <a:buNone/>
              <a:defRPr sz="2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SemiBold"/>
              <a:buNone/>
              <a:defRPr sz="2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SemiBold"/>
              <a:buNone/>
              <a:defRPr sz="2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SemiBold"/>
              <a:buNone/>
              <a:defRPr sz="2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SemiBold"/>
              <a:buNone/>
              <a:defRPr sz="2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SemiBold"/>
              <a:buNone/>
              <a:defRPr sz="2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SemiBold"/>
              <a:buNone/>
              <a:defRPr sz="2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SemiBold"/>
              <a:buNone/>
              <a:defRPr sz="2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30200" y="1152475"/>
            <a:ext cx="7802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175" y="191225"/>
            <a:ext cx="687975" cy="11070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6.png"/><Relationship Id="rId5" Type="http://schemas.openxmlformats.org/officeDocument/2006/relationships/hyperlink" Target="https://fonts.google.com/specimen/Source+Sans+3?query=sourc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3.png"/><Relationship Id="rId13" Type="http://schemas.openxmlformats.org/officeDocument/2006/relationships/image" Target="../media/image24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8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562626" y="259600"/>
            <a:ext cx="2303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[PROJECT</a:t>
            </a:r>
            <a:r>
              <a:rPr b="0" i="0" lang="en" sz="2400" u="none" cap="none" strike="noStrike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 NAME]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15220" r="18050" t="0"/>
          <a:stretch/>
        </p:blipFill>
        <p:spPr>
          <a:xfrm>
            <a:off x="7735888" y="2660784"/>
            <a:ext cx="1154112" cy="1728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5"/>
          <p:cNvCxnSpPr/>
          <p:nvPr/>
        </p:nvCxnSpPr>
        <p:spPr>
          <a:xfrm>
            <a:off x="304800" y="2570227"/>
            <a:ext cx="7924200" cy="0"/>
          </a:xfrm>
          <a:prstGeom prst="straightConnector1">
            <a:avLst/>
          </a:prstGeom>
          <a:noFill/>
          <a:ln cap="flat" cmpd="sng" w="19050">
            <a:solidFill>
              <a:srgbClr val="8DC6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8113" y="720961"/>
            <a:ext cx="1108075" cy="1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7689850" y="1826917"/>
            <a:ext cx="1231800" cy="263400"/>
          </a:xfrm>
          <a:prstGeom prst="roundRect">
            <a:avLst>
              <a:gd fmla="val 16667" name="adj"/>
            </a:avLst>
          </a:prstGeom>
          <a:solidFill>
            <a:srgbClr val="8DC73E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350" u="none" cap="none" strike="noStrike">
              <a:solidFill>
                <a:srgbClr val="5F6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230120" y="605126"/>
            <a:ext cx="85158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Source Sans 3"/>
                <a:ea typeface="Source Sans 3"/>
                <a:cs typeface="Source Sans 3"/>
                <a:sym typeface="Source Sans 3"/>
              </a:rPr>
              <a:t>[Name of </a:t>
            </a:r>
            <a:r>
              <a:rPr b="1" lang="en" sz="3200">
                <a:latin typeface="Source Sans 3"/>
                <a:ea typeface="Source Sans 3"/>
                <a:cs typeface="Source Sans 3"/>
                <a:sym typeface="Source Sans 3"/>
              </a:rPr>
              <a:t>Contribution</a:t>
            </a:r>
            <a:r>
              <a:rPr b="1" lang="en" sz="3200">
                <a:solidFill>
                  <a:srgbClr val="000000"/>
                </a:solidFill>
                <a:latin typeface="Source Sans 3"/>
                <a:ea typeface="Source Sans 3"/>
                <a:cs typeface="Source Sans 3"/>
                <a:sym typeface="Source Sans 3"/>
              </a:rPr>
              <a:t>]</a:t>
            </a:r>
            <a:endParaRPr b="1" sz="3200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230121" y="2655627"/>
            <a:ext cx="84975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182875">
            <a:noAutofit/>
          </a:bodyPr>
          <a:lstStyle/>
          <a:p>
            <a:pPr indent="0" lvl="0" marL="228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Sans 3"/>
                <a:ea typeface="Source Sans 3"/>
                <a:cs typeface="Source Sans 3"/>
                <a:sym typeface="Source Sans 3"/>
              </a:rPr>
              <a:t>[Presenter 1 Full Name, Job Title, Company Name]</a:t>
            </a:r>
            <a:endParaRPr sz="1800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0" lvl="0" marL="2286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Sans 3"/>
                <a:ea typeface="Source Sans 3"/>
                <a:cs typeface="Source Sans 3"/>
                <a:sym typeface="Source Sans 3"/>
              </a:rPr>
              <a:t>[Presenter 2 Full Name, Job Title, Company Name]</a:t>
            </a:r>
            <a:endParaRPr sz="1800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0" lvl="0" marL="2286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019800" y="1092154"/>
            <a:ext cx="1888500" cy="3693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4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 appropriate Project Logo.</a:t>
            </a:r>
            <a:b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from slide </a:t>
            </a:r>
            <a:r>
              <a:rPr lang="en" sz="900">
                <a:solidFill>
                  <a:srgbClr val="FF0000"/>
                </a:solidFill>
              </a:rPr>
              <a:t>12</a:t>
            </a: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544350" y="3762856"/>
            <a:ext cx="3145500" cy="3693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36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 appropriate Membership Logo. Select from slide </a:t>
            </a:r>
            <a:r>
              <a:rPr lang="en" sz="900">
                <a:solidFill>
                  <a:srgbClr val="FF0000"/>
                </a:solidFill>
              </a:rPr>
              <a:t>9</a:t>
            </a: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3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504166" y="28600"/>
            <a:ext cx="2614800" cy="900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36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should be the first slide </a:t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20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20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PRESENTATION NOTES: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20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font used in this presentation is </a:t>
            </a:r>
            <a:b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“Sans Source 3.” It is a free Google font.</a:t>
            </a:r>
            <a:b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DOWNLOAD FONT HERE (updated 08/25/23)</a:t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057872" y="3762844"/>
            <a:ext cx="1290000" cy="12891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remove all yellow notes before submitting your presentation.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35100"/>
            <a:ext cx="1700213" cy="157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388" y="1435100"/>
            <a:ext cx="1700213" cy="1579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4"/>
          <p:cNvCxnSpPr/>
          <p:nvPr/>
        </p:nvCxnSpPr>
        <p:spPr>
          <a:xfrm>
            <a:off x="4062413" y="323850"/>
            <a:ext cx="0" cy="449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24"/>
          <p:cNvSpPr txBox="1"/>
          <p:nvPr/>
        </p:nvSpPr>
        <p:spPr>
          <a:xfrm>
            <a:off x="4232283" y="323850"/>
            <a:ext cx="4606800" cy="223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3600"/>
              <a:buFont typeface="Arial"/>
              <a:buNone/>
            </a:pP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use if your </a:t>
            </a:r>
            <a:r>
              <a:rPr lang="en" sz="1000">
                <a:solidFill>
                  <a:srgbClr val="FF0000"/>
                </a:solidFill>
              </a:rPr>
              <a:t>product is applying for OCP product recognition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6300" y="1742675"/>
            <a:ext cx="2545295" cy="12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1430000" y="323850"/>
            <a:ext cx="2361600" cy="377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3600"/>
              <a:buFont typeface="Arial"/>
              <a:buNone/>
            </a:pP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use this logo if your </a:t>
            </a:r>
            <a:r>
              <a:rPr lang="en" sz="1000">
                <a:solidFill>
                  <a:srgbClr val="FF0000"/>
                </a:solidFill>
              </a:rPr>
              <a:t>company is a</a:t>
            </a: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OCP Solution Provider.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7381697" y="3709694"/>
            <a:ext cx="1290000" cy="12891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Delete this slide after using appropriate logos.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1193825" y="250875"/>
            <a:ext cx="7645500" cy="223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000">
                <a:solidFill>
                  <a:srgbClr val="FF0000"/>
                </a:solidFill>
              </a:rPr>
              <a:t>Top Level Project </a:t>
            </a: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000">
                <a:solidFill>
                  <a:srgbClr val="FF0000"/>
                </a:solidFill>
              </a:rPr>
              <a:t>ame</a:t>
            </a: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5357341" y="709375"/>
            <a:ext cx="31224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75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lang="en" sz="1600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Open System Firmware (OSF)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lang="en" sz="1600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Security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lang="en" sz="1600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Server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lang="en" sz="1600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Storage</a:t>
            </a:r>
            <a:endParaRPr sz="1600">
              <a:solidFill>
                <a:srgbClr val="5F6062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i="0" lang="en" sz="1600" u="none" cap="none" strike="noStrike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Sustainability</a:t>
            </a:r>
            <a:endParaRPr i="0" sz="1600" u="none" cap="none" strike="noStrike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i="0" lang="en" sz="1600" u="none" cap="none" strike="noStrike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TAP (Time Appliances Project)</a:t>
            </a:r>
            <a:endParaRPr i="0" sz="1600" u="none" cap="none" strike="noStrike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1193824" y="709375"/>
            <a:ext cx="38073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i="0" lang="en" sz="1600" u="none" cap="none" strike="noStrike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CE (Cooling Environments)</a:t>
            </a:r>
            <a:endParaRPr i="0" sz="1600" u="none" cap="none" strike="noStrike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i="0" lang="en" sz="1600" u="none" cap="none" strike="noStrike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Data Center Facilities (D</a:t>
            </a:r>
            <a:r>
              <a:rPr lang="en" sz="1600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C</a:t>
            </a:r>
            <a:r>
              <a:rPr i="0" lang="en" sz="1600" u="none" cap="none" strike="noStrike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F) </a:t>
            </a:r>
            <a:endParaRPr i="0" sz="1600" u="none" cap="none" strike="noStrike">
              <a:solidFill>
                <a:srgbClr val="5F6062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i="0" lang="en" sz="1600" u="none" cap="none" strike="noStrike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Rack &amp; Power</a:t>
            </a:r>
            <a:endParaRPr i="0" sz="1600" u="none" cap="none" strike="noStrike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lang="en" sz="1600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Telco</a:t>
            </a:r>
            <a:endParaRPr i="0" sz="1600" u="none" cap="none" strike="noStrike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i="0" lang="en" sz="1600" u="none" cap="none" strike="noStrike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Hardware Management </a:t>
            </a:r>
            <a:endParaRPr i="0" sz="1600" u="none" cap="none" strike="noStrike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1600"/>
              <a:buFont typeface="Source Sans 3"/>
              <a:buChar char="●"/>
            </a:pPr>
            <a:r>
              <a:rPr i="0" lang="en" sz="1600" u="none" cap="none" strike="noStrike">
                <a:solidFill>
                  <a:srgbClr val="5F6062"/>
                </a:solidFill>
                <a:latin typeface="Source Sans 3"/>
                <a:ea typeface="Source Sans 3"/>
                <a:cs typeface="Source Sans 3"/>
                <a:sym typeface="Source Sans 3"/>
              </a:rPr>
              <a:t>Networking</a:t>
            </a:r>
            <a:endParaRPr i="0" sz="1600" u="none" cap="none" strike="noStrike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7381697" y="3709694"/>
            <a:ext cx="1290000" cy="12891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Delete this slide.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6"/>
          <p:cNvGrpSpPr/>
          <p:nvPr/>
        </p:nvGrpSpPr>
        <p:grpSpPr>
          <a:xfrm>
            <a:off x="5271638" y="1062504"/>
            <a:ext cx="1163461" cy="1233049"/>
            <a:chOff x="4175542" y="1619513"/>
            <a:chExt cx="3586500" cy="3653479"/>
          </a:xfrm>
        </p:grpSpPr>
        <p:pic>
          <p:nvPicPr>
            <p:cNvPr id="223" name="Google Shape;22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1502" y="1619513"/>
              <a:ext cx="2954525" cy="2954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6"/>
            <p:cNvSpPr/>
            <p:nvPr/>
          </p:nvSpPr>
          <p:spPr>
            <a:xfrm>
              <a:off x="4175542" y="4565892"/>
              <a:ext cx="3586500" cy="7071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i="0" lang="en" sz="13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SERVER</a:t>
              </a:r>
              <a:endParaRPr i="0" sz="1350" u="none" cap="none" strike="noStrike">
                <a:solidFill>
                  <a:srgbClr val="5F606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1505259" y="1062462"/>
            <a:ext cx="1163223" cy="1226982"/>
            <a:chOff x="3118342" y="493243"/>
            <a:chExt cx="1344300" cy="1363162"/>
          </a:xfrm>
        </p:grpSpPr>
        <p:pic>
          <p:nvPicPr>
            <p:cNvPr id="226" name="Google Shape;22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03463" y="493243"/>
              <a:ext cx="1175626" cy="12134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26"/>
            <p:cNvSpPr/>
            <p:nvPr/>
          </p:nvSpPr>
          <p:spPr>
            <a:xfrm>
              <a:off x="3118342" y="1591205"/>
              <a:ext cx="1344300" cy="2652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i="0" lang="en" sz="13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NETWORKING</a:t>
              </a:r>
              <a:endParaRPr i="0" sz="13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</p:grpSp>
      <p:grpSp>
        <p:nvGrpSpPr>
          <p:cNvPr id="228" name="Google Shape;228;p26"/>
          <p:cNvGrpSpPr/>
          <p:nvPr/>
        </p:nvGrpSpPr>
        <p:grpSpPr>
          <a:xfrm>
            <a:off x="3984056" y="1081129"/>
            <a:ext cx="1163040" cy="1213196"/>
            <a:chOff x="8481505" y="1643581"/>
            <a:chExt cx="3584100" cy="3591462"/>
          </a:xfrm>
        </p:grpSpPr>
        <p:pic>
          <p:nvPicPr>
            <p:cNvPr id="229" name="Google Shape;22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26275" y="1643581"/>
              <a:ext cx="3005040" cy="3111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26"/>
            <p:cNvSpPr/>
            <p:nvPr/>
          </p:nvSpPr>
          <p:spPr>
            <a:xfrm>
              <a:off x="8481505" y="4532743"/>
              <a:ext cx="3584100" cy="7023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i="0" lang="en" sz="13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STORAGE</a:t>
              </a:r>
              <a:endParaRPr i="0" sz="1350" u="none" cap="none" strike="noStrike">
                <a:solidFill>
                  <a:srgbClr val="5F606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970415" y="2391506"/>
            <a:ext cx="1163399" cy="1220260"/>
            <a:chOff x="13398891" y="6090482"/>
            <a:chExt cx="3584100" cy="3616658"/>
          </a:xfrm>
        </p:grpSpPr>
        <p:pic>
          <p:nvPicPr>
            <p:cNvPr id="232" name="Google Shape;232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758968" y="6090482"/>
              <a:ext cx="2863809" cy="2863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6"/>
            <p:cNvSpPr/>
            <p:nvPr/>
          </p:nvSpPr>
          <p:spPr>
            <a:xfrm>
              <a:off x="13398891" y="8999740"/>
              <a:ext cx="3584100" cy="7074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i="0" lang="en" sz="13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DC FACILITIES</a:t>
              </a:r>
              <a:endParaRPr i="0" sz="13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5240995" y="2415143"/>
            <a:ext cx="1163040" cy="1194477"/>
            <a:chOff x="1891704" y="6160693"/>
            <a:chExt cx="3584100" cy="3541289"/>
          </a:xfrm>
        </p:grpSpPr>
        <p:pic>
          <p:nvPicPr>
            <p:cNvPr id="235" name="Google Shape;235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89399" y="6160693"/>
              <a:ext cx="2957323" cy="29573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26"/>
            <p:cNvSpPr/>
            <p:nvPr/>
          </p:nvSpPr>
          <p:spPr>
            <a:xfrm>
              <a:off x="1891704" y="8998782"/>
              <a:ext cx="3584100" cy="7032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0" lang="en" sz="13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HW MGMT</a:t>
              </a:r>
              <a:endParaRPr i="0" sz="1350" u="none" cap="none" strike="noStrike">
                <a:solidFill>
                  <a:srgbClr val="5F606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2735297" y="2404971"/>
            <a:ext cx="1163399" cy="1204361"/>
            <a:chOff x="508597" y="1664869"/>
            <a:chExt cx="3584100" cy="3567421"/>
          </a:xfrm>
        </p:grpSpPr>
        <p:pic>
          <p:nvPicPr>
            <p:cNvPr id="238" name="Google Shape;238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85218" y="1664869"/>
              <a:ext cx="3373027" cy="2863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6"/>
            <p:cNvSpPr/>
            <p:nvPr/>
          </p:nvSpPr>
          <p:spPr>
            <a:xfrm>
              <a:off x="508597" y="4529690"/>
              <a:ext cx="3584100" cy="7026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i="0" lang="en" sz="13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SECURITY</a:t>
              </a:r>
              <a:endParaRPr i="0" sz="1350" u="none" cap="none" strike="noStrike">
                <a:solidFill>
                  <a:srgbClr val="5F606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1500600" y="2391435"/>
            <a:ext cx="1163357" cy="1220231"/>
            <a:chOff x="347839" y="2208117"/>
            <a:chExt cx="1344300" cy="1355812"/>
          </a:xfrm>
        </p:grpSpPr>
        <p:pic>
          <p:nvPicPr>
            <p:cNvPr id="241" name="Google Shape;241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50501" y="2208117"/>
              <a:ext cx="1333213" cy="1073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26"/>
            <p:cNvSpPr/>
            <p:nvPr/>
          </p:nvSpPr>
          <p:spPr>
            <a:xfrm>
              <a:off x="347839" y="3298729"/>
              <a:ext cx="1344300" cy="2652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i="0" lang="en" sz="13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OPEN SYS FW</a:t>
              </a:r>
              <a:endParaRPr i="0" sz="13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</p:grpSp>
      <p:grpSp>
        <p:nvGrpSpPr>
          <p:cNvPr id="243" name="Google Shape;243;p26"/>
          <p:cNvGrpSpPr/>
          <p:nvPr/>
        </p:nvGrpSpPr>
        <p:grpSpPr>
          <a:xfrm>
            <a:off x="6466486" y="2554756"/>
            <a:ext cx="1234467" cy="1054731"/>
            <a:chOff x="19423188" y="2040417"/>
            <a:chExt cx="3800700" cy="3125128"/>
          </a:xfrm>
        </p:grpSpPr>
        <p:pic>
          <p:nvPicPr>
            <p:cNvPr id="244" name="Google Shape;244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264449" y="2040417"/>
              <a:ext cx="2103164" cy="20071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6"/>
            <p:cNvSpPr/>
            <p:nvPr/>
          </p:nvSpPr>
          <p:spPr>
            <a:xfrm>
              <a:off x="19423188" y="4458445"/>
              <a:ext cx="3800700" cy="7071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i="0" lang="en" sz="11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TIME APPLIANCES</a:t>
              </a:r>
              <a:endParaRPr i="0" sz="11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</p:grpSp>
      <p:grpSp>
        <p:nvGrpSpPr>
          <p:cNvPr id="246" name="Google Shape;246;p26"/>
          <p:cNvGrpSpPr/>
          <p:nvPr/>
        </p:nvGrpSpPr>
        <p:grpSpPr>
          <a:xfrm>
            <a:off x="6519749" y="975771"/>
            <a:ext cx="1163399" cy="1317795"/>
            <a:chOff x="13398891" y="6358186"/>
            <a:chExt cx="3584100" cy="3905735"/>
          </a:xfrm>
        </p:grpSpPr>
        <p:pic>
          <p:nvPicPr>
            <p:cNvPr id="247" name="Google Shape;247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3469881" y="6358186"/>
              <a:ext cx="3334884" cy="33364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6"/>
            <p:cNvSpPr/>
            <p:nvPr/>
          </p:nvSpPr>
          <p:spPr>
            <a:xfrm>
              <a:off x="13398891" y="9556521"/>
              <a:ext cx="3584100" cy="7074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i="0" lang="en" sz="13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COOLING ENV</a:t>
              </a:r>
              <a:endParaRPr i="0" sz="13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</p:grpSp>
      <p:sp>
        <p:nvSpPr>
          <p:cNvPr id="249" name="Google Shape;249;p26"/>
          <p:cNvSpPr txBox="1"/>
          <p:nvPr/>
        </p:nvSpPr>
        <p:spPr>
          <a:xfrm>
            <a:off x="1459475" y="278000"/>
            <a:ext cx="7460700" cy="223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3600"/>
              <a:buFont typeface="Arial"/>
              <a:buNone/>
            </a:pP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use the appropriate icon representing the Project Group.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26"/>
          <p:cNvGrpSpPr/>
          <p:nvPr/>
        </p:nvGrpSpPr>
        <p:grpSpPr>
          <a:xfrm>
            <a:off x="7748747" y="1213925"/>
            <a:ext cx="1163357" cy="1079430"/>
            <a:chOff x="3986845" y="3434269"/>
            <a:chExt cx="1344300" cy="1199367"/>
          </a:xfrm>
        </p:grpSpPr>
        <p:pic>
          <p:nvPicPr>
            <p:cNvPr id="251" name="Google Shape;251;p2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243351" y="3434269"/>
              <a:ext cx="797575" cy="797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26"/>
            <p:cNvSpPr/>
            <p:nvPr/>
          </p:nvSpPr>
          <p:spPr>
            <a:xfrm>
              <a:off x="3986845" y="4370236"/>
              <a:ext cx="1344300" cy="2634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i="0" lang="en" sz="11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SUSTAINABILITY</a:t>
              </a:r>
              <a:endParaRPr i="0" sz="1150" u="none" cap="none" strike="noStrike">
                <a:solidFill>
                  <a:srgbClr val="5F606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</p:grpSp>
      <p:grpSp>
        <p:nvGrpSpPr>
          <p:cNvPr id="253" name="Google Shape;253;p26"/>
          <p:cNvGrpSpPr/>
          <p:nvPr/>
        </p:nvGrpSpPr>
        <p:grpSpPr>
          <a:xfrm>
            <a:off x="2736601" y="1097524"/>
            <a:ext cx="1163357" cy="1195752"/>
            <a:chOff x="2167243" y="1098550"/>
            <a:chExt cx="1344300" cy="1328613"/>
          </a:xfrm>
        </p:grpSpPr>
        <p:sp>
          <p:nvSpPr>
            <p:cNvPr id="254" name="Google Shape;254;p26"/>
            <p:cNvSpPr/>
            <p:nvPr/>
          </p:nvSpPr>
          <p:spPr>
            <a:xfrm>
              <a:off x="2167243" y="2163763"/>
              <a:ext cx="1344300" cy="2634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i="0" lang="en" sz="12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RACK &amp; POWER</a:t>
              </a:r>
              <a:endParaRPr i="0" sz="1250" u="none" cap="none" strike="noStrike">
                <a:solidFill>
                  <a:srgbClr val="5F606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  <p:pic>
          <p:nvPicPr>
            <p:cNvPr id="255" name="Google Shape;255;p2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229723" y="1098550"/>
              <a:ext cx="1216163" cy="10304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26"/>
          <p:cNvGrpSpPr/>
          <p:nvPr/>
        </p:nvGrpSpPr>
        <p:grpSpPr>
          <a:xfrm>
            <a:off x="7745212" y="2349250"/>
            <a:ext cx="1163357" cy="1234857"/>
            <a:chOff x="7563707" y="2161245"/>
            <a:chExt cx="1344300" cy="1372063"/>
          </a:xfrm>
        </p:grpSpPr>
        <p:pic>
          <p:nvPicPr>
            <p:cNvPr id="257" name="Google Shape;257;p2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701772" y="2161245"/>
              <a:ext cx="1068039" cy="10680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6"/>
            <p:cNvSpPr/>
            <p:nvPr/>
          </p:nvSpPr>
          <p:spPr>
            <a:xfrm>
              <a:off x="7563707" y="3268108"/>
              <a:ext cx="1344300" cy="265200"/>
            </a:xfrm>
            <a:prstGeom prst="roundRect">
              <a:avLst>
                <a:gd fmla="val 16667" name="adj"/>
              </a:avLst>
            </a:prstGeom>
            <a:solidFill>
              <a:srgbClr val="8DC7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i="0" lang="en" sz="1350" u="none" cap="none" strike="noStrike">
                  <a:solidFill>
                    <a:schemeClr val="dk1"/>
                  </a:solidFill>
                  <a:latin typeface="Source Sans 3"/>
                  <a:ea typeface="Source Sans 3"/>
                  <a:cs typeface="Source Sans 3"/>
                  <a:sym typeface="Source Sans 3"/>
                </a:rPr>
                <a:t>TELCO</a:t>
              </a:r>
              <a:endParaRPr i="0" sz="135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endParaRPr>
            </a:p>
          </p:txBody>
        </p:sp>
      </p:grpSp>
      <p:sp>
        <p:nvSpPr>
          <p:cNvPr id="259" name="Google Shape;259;p26"/>
          <p:cNvSpPr/>
          <p:nvPr/>
        </p:nvSpPr>
        <p:spPr>
          <a:xfrm>
            <a:off x="7381697" y="3709694"/>
            <a:ext cx="1290000" cy="12891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Delete this slide after using appropriate logos.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030075" y="445025"/>
            <a:ext cx="78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Source Sans 3"/>
                <a:ea typeface="Source Sans 3"/>
                <a:cs typeface="Source Sans 3"/>
                <a:sym typeface="Source Sans 3"/>
              </a:rPr>
              <a:t>[Contribution H</a:t>
            </a:r>
            <a:r>
              <a:rPr b="1" lang="en" sz="3220">
                <a:latin typeface="Source Sans 3"/>
                <a:ea typeface="Source Sans 3"/>
                <a:cs typeface="Source Sans 3"/>
                <a:sym typeface="Source Sans 3"/>
              </a:rPr>
              <a:t>ierarchy]</a:t>
            </a:r>
            <a:endParaRPr b="1" sz="322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6"/>
          <p:cNvCxnSpPr>
            <a:stCxn id="105" idx="2"/>
            <a:endCxn id="106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" name="Google Shape;107;p16"/>
          <p:cNvCxnSpPr>
            <a:stCxn id="108" idx="0"/>
            <a:endCxn id="105" idx="2"/>
          </p:cNvCxnSpPr>
          <p:nvPr/>
        </p:nvCxnSpPr>
        <p:spPr>
          <a:xfrm rot="-5400000">
            <a:off x="3363000" y="11606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" name="Google Shape;109;p16"/>
          <p:cNvCxnSpPr>
            <a:stCxn id="108" idx="2"/>
            <a:endCxn id="110" idx="0"/>
          </p:cNvCxnSpPr>
          <p:nvPr/>
        </p:nvCxnSpPr>
        <p:spPr>
          <a:xfrm flipH="1" rot="-5400000">
            <a:off x="28815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" name="Google Shape;111;p16"/>
          <p:cNvCxnSpPr>
            <a:stCxn id="112" idx="0"/>
            <a:endCxn id="108" idx="2"/>
          </p:cNvCxnSpPr>
          <p:nvPr/>
        </p:nvCxnSpPr>
        <p:spPr>
          <a:xfrm rot="-5400000">
            <a:off x="20362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" name="Google Shape;113;p16"/>
          <p:cNvCxnSpPr>
            <a:stCxn id="106" idx="2"/>
            <a:endCxn id="114" idx="0"/>
          </p:cNvCxnSpPr>
          <p:nvPr/>
        </p:nvCxnSpPr>
        <p:spPr>
          <a:xfrm flipH="1" rot="-5400000">
            <a:off x="64221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" name="Google Shape;115;p16"/>
          <p:cNvCxnSpPr>
            <a:stCxn id="116" idx="0"/>
            <a:endCxn id="106" idx="2"/>
          </p:cNvCxnSpPr>
          <p:nvPr/>
        </p:nvCxnSpPr>
        <p:spPr>
          <a:xfrm rot="-5400000">
            <a:off x="55768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Base Spec</a:t>
            </a:r>
            <a:endParaRPr sz="1000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Design Spec</a:t>
            </a:r>
            <a:endParaRPr sz="1000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5732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Design Spec</a:t>
            </a:r>
            <a:endParaRPr sz="1000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4185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Product Spec</a:t>
            </a:r>
            <a:endParaRPr sz="1000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7280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Product Spec</a:t>
            </a:r>
            <a:endParaRPr sz="1000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8779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Product Spec</a:t>
            </a:r>
            <a:endParaRPr sz="1000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1874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Product	Spec</a:t>
            </a:r>
            <a:endParaRPr sz="1000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206066" y="323850"/>
            <a:ext cx="2614800" cy="76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20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EXAMPLE ONLY</a:t>
            </a:r>
            <a:endParaRPr sz="900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2000"/>
              <a:buFont typeface="Arial"/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20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Please delete this slide if this a first of kind contribution.  Please update graphic as necessary.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030075" y="445025"/>
            <a:ext cx="78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Source Sans 3"/>
                <a:ea typeface="Source Sans 3"/>
                <a:cs typeface="Source Sans 3"/>
                <a:sym typeface="Source Sans 3"/>
              </a:rPr>
              <a:t>[Contribution Problem Statement]</a:t>
            </a:r>
            <a:endParaRPr b="1" sz="322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6206066" y="323850"/>
            <a:ext cx="2614800" cy="207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20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EXAMPLE ONLY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1030075" y="445025"/>
            <a:ext cx="78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Source Sans 3"/>
                <a:ea typeface="Source Sans 3"/>
                <a:cs typeface="Source Sans 3"/>
                <a:sym typeface="Source Sans 3"/>
              </a:rPr>
              <a:t>[Contribution Overview]</a:t>
            </a:r>
            <a:endParaRPr b="1" sz="322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206066" y="323850"/>
            <a:ext cx="2614800" cy="207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20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EXAMPLE ONLY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121900" y="730256"/>
            <a:ext cx="7721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875">
            <a:normAutofit/>
          </a:bodyPr>
          <a:lstStyle/>
          <a:p>
            <a:pPr indent="-171450" lvl="0" marL="173736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 sz="1800">
                <a:solidFill>
                  <a:srgbClr val="000000"/>
                </a:solidFill>
                <a:latin typeface="Source Sans 3"/>
                <a:ea typeface="Source Sans 3"/>
                <a:cs typeface="Source Sans 3"/>
                <a:sym typeface="Source Sans 3"/>
              </a:rPr>
              <a:t>Photos of Product/Facility</a:t>
            </a:r>
            <a:endParaRPr sz="1800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171450" lvl="0" marL="173736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 sz="1800">
                <a:solidFill>
                  <a:srgbClr val="000000"/>
                </a:solidFill>
                <a:latin typeface="Source Sans 3"/>
                <a:ea typeface="Source Sans 3"/>
                <a:cs typeface="Source Sans 3"/>
                <a:sym typeface="Source Sans 3"/>
              </a:rPr>
              <a:t>Links to Solution Provider’s/ Colo Solution Provider’s Site</a:t>
            </a:r>
            <a:endParaRPr sz="1800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171450" lvl="0" marL="173736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 sz="1800">
                <a:solidFill>
                  <a:srgbClr val="000000"/>
                </a:solidFill>
                <a:latin typeface="Source Sans 3"/>
                <a:ea typeface="Source Sans 3"/>
                <a:cs typeface="Source Sans 3"/>
                <a:sym typeface="Source Sans 3"/>
              </a:rPr>
              <a:t>Marketplace Link</a:t>
            </a:r>
            <a:endParaRPr sz="1800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57150" lvl="0" marL="173736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5656" y="238275"/>
            <a:ext cx="1123743" cy="113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530" y="2089229"/>
            <a:ext cx="1680562" cy="91215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121899" y="275052"/>
            <a:ext cx="7738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Source Sans 3"/>
                <a:ea typeface="Source Sans 3"/>
                <a:cs typeface="Source Sans 3"/>
                <a:sym typeface="Source Sans 3"/>
              </a:rPr>
              <a:t>[Product Info</a:t>
            </a:r>
            <a:r>
              <a:rPr b="1" lang="en" sz="3200">
                <a:latin typeface="Source Sans 3"/>
                <a:ea typeface="Source Sans 3"/>
                <a:cs typeface="Source Sans 3"/>
                <a:sym typeface="Source Sans 3"/>
              </a:rPr>
              <a:t> (optional)</a:t>
            </a:r>
            <a:r>
              <a:rPr b="1" lang="en" sz="3200">
                <a:solidFill>
                  <a:srgbClr val="000000"/>
                </a:solidFill>
                <a:latin typeface="Source Sans 3"/>
                <a:ea typeface="Source Sans 3"/>
                <a:cs typeface="Source Sans 3"/>
                <a:sym typeface="Source Sans 3"/>
              </a:rPr>
              <a:t>]</a:t>
            </a:r>
            <a:endParaRPr b="1" sz="3200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5105770" y="2362992"/>
            <a:ext cx="2057100" cy="3645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36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 appropriate Solution Provider logo from slide 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859739" y="479574"/>
            <a:ext cx="2181000" cy="3645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36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 appropriate OCP Recognition logo for Facility/Product from slide 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030075" y="445025"/>
            <a:ext cx="78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Source Sans 3"/>
                <a:ea typeface="Source Sans 3"/>
                <a:cs typeface="Source Sans 3"/>
                <a:sym typeface="Source Sans 3"/>
              </a:rPr>
              <a:t>[Contribution Tenets]</a:t>
            </a:r>
            <a:endParaRPr b="1" sz="322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6206066" y="323850"/>
            <a:ext cx="2614800" cy="207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20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Required in </a:t>
            </a:r>
            <a:r>
              <a:rPr lang="en" sz="900">
                <a:solidFill>
                  <a:srgbClr val="FF0000"/>
                </a:solidFill>
              </a:rPr>
              <a:t>contribution</a:t>
            </a:r>
            <a:r>
              <a:rPr lang="en" sz="900">
                <a:solidFill>
                  <a:srgbClr val="FF0000"/>
                </a:solidFill>
              </a:rPr>
              <a:t> </a:t>
            </a:r>
            <a:r>
              <a:rPr b="1" lang="en" sz="900">
                <a:solidFill>
                  <a:srgbClr val="FF0000"/>
                </a:solidFill>
              </a:rPr>
              <a:t>or</a:t>
            </a:r>
            <a:r>
              <a:rPr lang="en" sz="900">
                <a:solidFill>
                  <a:srgbClr val="FF0000"/>
                </a:solidFill>
              </a:rPr>
              <a:t> presentation.</a:t>
            </a:r>
            <a:endParaRPr sz="900">
              <a:solidFill>
                <a:srgbClr val="FF0000"/>
              </a:solidFill>
            </a:endParaRPr>
          </a:p>
        </p:txBody>
      </p:sp>
      <p:graphicFrame>
        <p:nvGraphicFramePr>
          <p:cNvPr id="150" name="Google Shape;150;p20"/>
          <p:cNvGraphicFramePr/>
          <p:nvPr/>
        </p:nvGraphicFramePr>
        <p:xfrm>
          <a:off x="1215625" y="122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{0C565645-DD8D-4EFD-99F6-7FB7C9C569CF}</a:tableStyleId>
              </a:tblPr>
              <a:tblGrid>
                <a:gridCol w="1543100"/>
                <a:gridCol w="1543100"/>
                <a:gridCol w="1543100"/>
                <a:gridCol w="1543100"/>
                <a:gridCol w="1543100"/>
              </a:tblGrid>
              <a:tr h="50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 SemiBold"/>
                          <a:ea typeface="Source Sans 3 SemiBold"/>
                          <a:cs typeface="Source Sans 3 SemiBold"/>
                          <a:sym typeface="Source Sans 3 SemiBold"/>
                        </a:rPr>
                        <a:t>Openness</a:t>
                      </a:r>
                      <a:endParaRPr>
                        <a:latin typeface="Source Sans 3 SemiBold"/>
                        <a:ea typeface="Source Sans 3 SemiBold"/>
                        <a:cs typeface="Source Sans 3 SemiBold"/>
                        <a:sym typeface="Source Sans 3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 SemiBold"/>
                          <a:ea typeface="Source Sans 3 SemiBold"/>
                          <a:cs typeface="Source Sans 3 SemiBold"/>
                          <a:sym typeface="Source Sans 3 SemiBold"/>
                        </a:rPr>
                        <a:t>Efficiency</a:t>
                      </a:r>
                      <a:endParaRPr>
                        <a:latin typeface="Source Sans 3 SemiBold"/>
                        <a:ea typeface="Source Sans 3 SemiBold"/>
                        <a:cs typeface="Source Sans 3 SemiBold"/>
                        <a:sym typeface="Source Sans 3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 SemiBold"/>
                          <a:ea typeface="Source Sans 3 SemiBold"/>
                          <a:cs typeface="Source Sans 3 SemiBold"/>
                          <a:sym typeface="Source Sans 3 SemiBold"/>
                        </a:rPr>
                        <a:t>Impact</a:t>
                      </a:r>
                      <a:endParaRPr>
                        <a:latin typeface="Source Sans 3 SemiBold"/>
                        <a:ea typeface="Source Sans 3 SemiBold"/>
                        <a:cs typeface="Source Sans 3 SemiBold"/>
                        <a:sym typeface="Source Sans 3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 SemiBold"/>
                          <a:ea typeface="Source Sans 3 SemiBold"/>
                          <a:cs typeface="Source Sans 3 SemiBold"/>
                          <a:sym typeface="Source Sans 3 SemiBold"/>
                        </a:rPr>
                        <a:t>Scale </a:t>
                      </a:r>
                      <a:endParaRPr>
                        <a:latin typeface="Source Sans 3 SemiBold"/>
                        <a:ea typeface="Source Sans 3 SemiBold"/>
                        <a:cs typeface="Source Sans 3 SemiBold"/>
                        <a:sym typeface="Source Sans 3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 SemiBold"/>
                          <a:ea typeface="Source Sans 3 SemiBold"/>
                          <a:cs typeface="Source Sans 3 SemiBold"/>
                          <a:sym typeface="Source Sans 3 SemiBold"/>
                        </a:rPr>
                        <a:t>Sustainability</a:t>
                      </a:r>
                      <a:endParaRPr>
                        <a:latin typeface="Source Sans 3 SemiBold"/>
                        <a:ea typeface="Source Sans 3 SemiBold"/>
                        <a:cs typeface="Source Sans 3 SemiBold"/>
                        <a:sym typeface="Source Sans 3 SemiBold"/>
                      </a:endParaRPr>
                    </a:p>
                  </a:txBody>
                  <a:tcPr marT="91425" marB="91425" marR="91425" marL="91425" anchor="ctr"/>
                </a:tc>
              </a:tr>
              <a:tr h="16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030075" y="445025"/>
            <a:ext cx="78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Source Sans 3"/>
                <a:ea typeface="Source Sans 3"/>
                <a:cs typeface="Source Sans 3"/>
                <a:sym typeface="Source Sans 3"/>
              </a:rPr>
              <a:t>[Contribution Timeline]</a:t>
            </a:r>
            <a:endParaRPr b="1" sz="322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206066" y="323850"/>
            <a:ext cx="2614800" cy="34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20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EXAMPLE ONLY</a:t>
            </a:r>
            <a:endParaRPr sz="900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20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Please update or remove.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524075" y="22878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21"/>
          <p:cNvGrpSpPr/>
          <p:nvPr/>
        </p:nvGrpSpPr>
        <p:grpSpPr>
          <a:xfrm>
            <a:off x="930648" y="1996850"/>
            <a:ext cx="1755000" cy="1897977"/>
            <a:chOff x="571536" y="1957150"/>
            <a:chExt cx="1755000" cy="1897977"/>
          </a:xfrm>
        </p:grpSpPr>
        <p:sp>
          <p:nvSpPr>
            <p:cNvPr id="160" name="Google Shape;160;p21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b="1"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b="1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21"/>
          <p:cNvGrpSpPr/>
          <p:nvPr/>
        </p:nvGrpSpPr>
        <p:grpSpPr>
          <a:xfrm>
            <a:off x="3058535" y="1996850"/>
            <a:ext cx="1709103" cy="1897977"/>
            <a:chOff x="2699423" y="1957150"/>
            <a:chExt cx="1709103" cy="1897977"/>
          </a:xfrm>
        </p:grpSpPr>
        <p:sp>
          <p:nvSpPr>
            <p:cNvPr id="165" name="Google Shape;165;p21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Sit Amet</a:t>
              </a:r>
              <a:endParaRPr b="1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1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b="1"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1"/>
          <p:cNvGrpSpPr/>
          <p:nvPr/>
        </p:nvGrpSpPr>
        <p:grpSpPr>
          <a:xfrm>
            <a:off x="5140520" y="1996850"/>
            <a:ext cx="1709105" cy="1897975"/>
            <a:chOff x="4781408" y="1957150"/>
            <a:chExt cx="1709106" cy="1897975"/>
          </a:xfrm>
        </p:grpSpPr>
        <p:sp>
          <p:nvSpPr>
            <p:cNvPr id="170" name="Google Shape;170;p21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Donec Ultrices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1"/>
          <p:cNvGrpSpPr/>
          <p:nvPr/>
        </p:nvGrpSpPr>
        <p:grpSpPr>
          <a:xfrm>
            <a:off x="7222498" y="1996850"/>
            <a:ext cx="1709102" cy="1897977"/>
            <a:chOff x="6863386" y="1957150"/>
            <a:chExt cx="1709102" cy="1897977"/>
          </a:xfrm>
        </p:grpSpPr>
        <p:sp>
          <p:nvSpPr>
            <p:cNvPr id="175" name="Google Shape;175;p21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Litora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4696288" y="22878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6778263" y="22878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3"/>
                <a:ea typeface="Source Sans 3"/>
                <a:cs typeface="Source Sans 3"/>
                <a:sym typeface="Source Sans 3"/>
              </a:rPr>
              <a:t>Questions</a:t>
            </a:r>
            <a:endParaRPr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7530622" y="1545319"/>
            <a:ext cx="1290000" cy="12891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remove all yellow notes before submitting your presentation.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18683" r="20079" t="0"/>
          <a:stretch/>
        </p:blipFill>
        <p:spPr>
          <a:xfrm>
            <a:off x="1551073" y="1436648"/>
            <a:ext cx="1152500" cy="19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6060" y="1510157"/>
            <a:ext cx="1152502" cy="179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5">
            <a:alphaModFix/>
          </a:blip>
          <a:srcRect b="0" l="16115" r="22748" t="0"/>
          <a:stretch/>
        </p:blipFill>
        <p:spPr>
          <a:xfrm>
            <a:off x="5121047" y="1458428"/>
            <a:ext cx="1151177" cy="1938449"/>
          </a:xfrm>
          <a:prstGeom prst="rect">
            <a:avLst/>
          </a:prstGeom>
          <a:noFill/>
          <a:ln>
            <a:noFill/>
          </a:ln>
        </p:spPr>
      </p:pic>
      <p:sp>
        <p:nvSpPr>
          <p:cNvPr descr="OCP community logo vert v2-2b.ai" id="195" name="Google Shape;195;p23"/>
          <p:cNvSpPr/>
          <p:nvPr/>
        </p:nvSpPr>
        <p:spPr>
          <a:xfrm>
            <a:off x="4751876" y="2306499"/>
            <a:ext cx="954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"/>
              <a:buFont typeface="Arial"/>
              <a:buNone/>
            </a:pPr>
            <a:r>
              <a:t/>
            </a:r>
            <a:endParaRPr b="0" i="0" sz="19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06034" y="1349527"/>
            <a:ext cx="1271589" cy="201195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1400700" y="311425"/>
            <a:ext cx="6927300" cy="223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61"/>
              </a:buClr>
              <a:buSzPts val="3600"/>
              <a:buFont typeface="Arial"/>
              <a:buNone/>
            </a:pP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use one of these membership logos to designate your company’s membership level.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7381697" y="3709694"/>
            <a:ext cx="1290000" cy="12891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Delete this slide after using appropriate logos.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CP Side Ba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