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82" r:id="rId2"/>
    <p:sldId id="374" r:id="rId3"/>
    <p:sldId id="373" r:id="rId4"/>
    <p:sldId id="375" r:id="rId5"/>
    <p:sldId id="376" r:id="rId6"/>
    <p:sldId id="380" r:id="rId7"/>
    <p:sldId id="381" r:id="rId8"/>
    <p:sldId id="382" r:id="rId9"/>
    <p:sldId id="383" r:id="rId10"/>
    <p:sldId id="384" r:id="rId11"/>
    <p:sldId id="377" r:id="rId12"/>
    <p:sldId id="281" r:id="rId13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8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AC1"/>
    <a:srgbClr val="1B7CA6"/>
    <a:srgbClr val="1F97CC"/>
    <a:srgbClr val="18688A"/>
    <a:srgbClr val="007A4C"/>
    <a:srgbClr val="50A83E"/>
    <a:srgbClr val="EDCD30"/>
    <a:srgbClr val="EBD5BB"/>
    <a:srgbClr val="343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 autoAdjust="0"/>
    <p:restoredTop sz="93721" autoAdjust="0"/>
  </p:normalViewPr>
  <p:slideViewPr>
    <p:cSldViewPr snapToGrid="0">
      <p:cViewPr varScale="1">
        <p:scale>
          <a:sx n="67" d="100"/>
          <a:sy n="67" d="100"/>
        </p:scale>
        <p:origin x="2008" y="168"/>
      </p:cViewPr>
      <p:guideLst>
        <p:guide orient="horz" pos="4218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F4FD0-EEB3-E54D-9EAC-5C2F87350479}" type="datetime1">
              <a:rPr lang="en-US" smtClean="0"/>
              <a:pPr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301AC-E07C-274C-A432-7FB6442EF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9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0944-10E6-A94E-B66A-48C837D9B59C}" type="datetime1">
              <a:rPr lang="en-US" smtClean="0"/>
              <a:pPr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73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F8CF2-646B-420C-ADB7-48BD65092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5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43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3717372"/>
            <a:ext cx="8153024" cy="1470025"/>
          </a:xfrm>
        </p:spPr>
        <p:txBody>
          <a:bodyPr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5197285"/>
            <a:ext cx="9050452" cy="679559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0"/>
            <a:ext cx="5138738" cy="6423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1993392"/>
            <a:ext cx="5331968" cy="11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25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46" y="1600204"/>
            <a:ext cx="11200912" cy="4525963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2pPr>
            <a:lvl3pPr>
              <a:defRPr sz="2000" b="0" i="0">
                <a:solidFill>
                  <a:schemeClr val="tx1"/>
                </a:solidFill>
                <a:latin typeface="Century Gothic"/>
                <a:cs typeface="Century Gothic"/>
              </a:defRPr>
            </a:lvl3pPr>
            <a:lvl4pPr>
              <a:defRPr sz="2000" b="0" i="0">
                <a:solidFill>
                  <a:schemeClr val="tx1"/>
                </a:solidFill>
                <a:latin typeface="Century Gothic"/>
                <a:cs typeface="Century Gothic"/>
              </a:defRPr>
            </a:lvl4pPr>
            <a:lvl5pPr>
              <a:defRPr sz="2000" b="0" i="0">
                <a:solidFill>
                  <a:schemeClr val="tx1"/>
                </a:solidFill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29F5-AC16-4FE2-8D05-F15117842D1E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4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45" y="83439"/>
            <a:ext cx="10430955" cy="10595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45" y="1600204"/>
            <a:ext cx="5488525" cy="4525963"/>
          </a:xfrm>
        </p:spPr>
        <p:txBody>
          <a:bodyPr/>
          <a:lstStyle>
            <a:lvl1pPr>
              <a:defRPr sz="24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4"/>
            <a:ext cx="5509690" cy="4525963"/>
          </a:xfrm>
        </p:spPr>
        <p:txBody>
          <a:bodyPr/>
          <a:lstStyle>
            <a:lvl1pPr>
              <a:defRPr sz="24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6222-6C2B-4D08-BDF5-C280F64B21DD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7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46" y="83439"/>
            <a:ext cx="10295018" cy="10595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045" y="1535113"/>
            <a:ext cx="5490639" cy="75088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45" y="2297112"/>
            <a:ext cx="5490639" cy="3951288"/>
          </a:xfrm>
        </p:spPr>
        <p:txBody>
          <a:bodyPr/>
          <a:lstStyle>
            <a:lvl1pPr>
              <a:buFont typeface="Arial"/>
              <a:buChar char="•"/>
              <a:defRPr sz="2200" baseline="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513911" cy="75088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286000"/>
            <a:ext cx="5513911" cy="3951288"/>
          </a:xfrm>
        </p:spPr>
        <p:txBody>
          <a:bodyPr/>
          <a:lstStyle>
            <a:lvl1pPr>
              <a:buFont typeface="Arial"/>
              <a:buChar char="•"/>
              <a:defRPr sz="22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5F-2C09-4023-A134-C13E5D457CBB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46" y="83439"/>
            <a:ext cx="10295018" cy="10595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BC78-076C-4919-B139-A3B843AF2D5E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46" y="273050"/>
            <a:ext cx="4629404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3455" y="1413732"/>
            <a:ext cx="6268503" cy="471243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046" y="1435103"/>
            <a:ext cx="462940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7210-97E6-4A83-8AAB-8DE0FD497144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3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ingle Corner Rectangle 14"/>
          <p:cNvSpPr/>
          <p:nvPr userDrawn="1"/>
        </p:nvSpPr>
        <p:spPr>
          <a:xfrm flipH="1">
            <a:off x="10096500" y="6400800"/>
            <a:ext cx="2065337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E38-CB72-4B9C-89B8-9F903A9C6E4A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988604" y="6493026"/>
            <a:ext cx="5723220" cy="25654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179904"/>
            <a:ext cx="952500" cy="9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Single Corner Rectangle 13"/>
          <p:cNvSpPr/>
          <p:nvPr userDrawn="1"/>
        </p:nvSpPr>
        <p:spPr>
          <a:xfrm>
            <a:off x="0" y="6400800"/>
            <a:ext cx="9245600" cy="457200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sp>
        <p:nvSpPr>
          <p:cNvPr id="15" name="Round Single Corner Rectangle 14"/>
          <p:cNvSpPr/>
          <p:nvPr userDrawn="1"/>
        </p:nvSpPr>
        <p:spPr>
          <a:xfrm flipH="1">
            <a:off x="10096500" y="6400800"/>
            <a:ext cx="2065337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5446" y="274642"/>
            <a:ext cx="2736414" cy="585152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206" y="274642"/>
            <a:ext cx="8006543" cy="5851525"/>
          </a:xfrm>
        </p:spPr>
        <p:txBody>
          <a:bodyPr vert="eaVert"/>
          <a:lstStyle>
            <a:lvl1pPr>
              <a:defRPr>
                <a:solidFill>
                  <a:srgbClr val="78777A"/>
                </a:solidFill>
              </a:defRPr>
            </a:lvl1pPr>
            <a:lvl2pPr>
              <a:defRPr>
                <a:solidFill>
                  <a:srgbClr val="78777A"/>
                </a:solidFill>
              </a:defRPr>
            </a:lvl2pPr>
            <a:lvl3pPr>
              <a:defRPr>
                <a:solidFill>
                  <a:srgbClr val="78777A"/>
                </a:solidFill>
              </a:defRPr>
            </a:lvl3pPr>
            <a:lvl4pPr>
              <a:defRPr>
                <a:solidFill>
                  <a:srgbClr val="78777A"/>
                </a:solidFill>
              </a:defRPr>
            </a:lvl4pPr>
            <a:lvl5pPr>
              <a:defRPr>
                <a:solidFill>
                  <a:srgbClr val="78777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1C44-5178-42DF-AF6E-940F4E0A6CCD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179904"/>
            <a:ext cx="952500" cy="9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0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55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96" y="2373110"/>
            <a:ext cx="9009246" cy="19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92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>
            <a:off x="0" y="6400800"/>
            <a:ext cx="9245600" cy="457200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179904"/>
            <a:ext cx="952500" cy="948294"/>
          </a:xfrm>
          <a:prstGeom prst="rect">
            <a:avLst/>
          </a:prstGeom>
        </p:spPr>
      </p:pic>
      <p:sp>
        <p:nvSpPr>
          <p:cNvPr id="12" name="Round Single Corner Rectangle 11"/>
          <p:cNvSpPr/>
          <p:nvPr userDrawn="1"/>
        </p:nvSpPr>
        <p:spPr>
          <a:xfrm flipH="1">
            <a:off x="10096500" y="6400800"/>
            <a:ext cx="2065337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046" y="83439"/>
            <a:ext cx="10295018" cy="10595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044" y="1600204"/>
            <a:ext cx="11200913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0400" y="6493026"/>
            <a:ext cx="1221390" cy="34844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491045" y="6492875"/>
            <a:ext cx="2319766" cy="2635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CB05782D-93F7-4692-AC5B-A268A9208552}" type="datetime4">
              <a:rPr lang="en-US" smtClean="0"/>
              <a:t>February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9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9" r:id="rId7"/>
    <p:sldLayoutId id="2147483670" r:id="rId8"/>
    <p:sldLayoutId id="2147483671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b="1" i="0" kern="1200">
          <a:solidFill>
            <a:schemeClr val="tx2"/>
          </a:solidFill>
          <a:latin typeface="Century Gothic"/>
          <a:ea typeface="+mj-ea"/>
          <a:cs typeface="Century Gothic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Font typeface="Arial"/>
        <a:buChar char="•"/>
        <a:defRPr sz="24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455613" indent="-222250" algn="l" defTabSz="9144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Font typeface="Arial"/>
        <a:buChar char="•"/>
        <a:defRPr sz="2400" b="0" i="0" kern="1200" baseline="0">
          <a:solidFill>
            <a:schemeClr val="tx1"/>
          </a:solidFill>
          <a:latin typeface="Century Gothic"/>
          <a:ea typeface="+mn-ea"/>
          <a:cs typeface="Century Gothic"/>
        </a:defRPr>
      </a:lvl2pPr>
      <a:lvl3pPr marL="742950" indent="-168275" algn="l" defTabSz="9144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Font typeface="Arial"/>
        <a:buChar char="•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911225" indent="-168275" algn="l" defTabSz="9144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–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911225" indent="-168275" algn="l" defTabSz="9144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»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tivity/iotivity-lite/blob/master/README.rst" TargetMode="External"/><Relationship Id="rId2" Type="http://schemas.openxmlformats.org/officeDocument/2006/relationships/hyperlink" Target="https://github.com/iotivity/iotivity-li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onnectivity.org/developer/specifications" TargetMode="External"/><Relationship Id="rId4" Type="http://schemas.openxmlformats.org/officeDocument/2006/relationships/hyperlink" Target="https://wiki.iotivity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tinycbor" TargetMode="External"/><Relationship Id="rId2" Type="http://schemas.openxmlformats.org/officeDocument/2006/relationships/hyperlink" Target="https://github.com/ARMmbed/mbedt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3195261"/>
            <a:ext cx="8153024" cy="1470025"/>
          </a:xfrm>
        </p:spPr>
        <p:txBody>
          <a:bodyPr>
            <a:normAutofit/>
          </a:bodyPr>
          <a:lstStyle/>
          <a:p>
            <a:r>
              <a:rPr lang="en-US" sz="3600" dirty="0" err="1"/>
              <a:t>IoTivity</a:t>
            </a:r>
            <a:r>
              <a:rPr lang="en-US" sz="3600" dirty="0"/>
              <a:t>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4665286"/>
            <a:ext cx="9050452" cy="679559"/>
          </a:xfrm>
        </p:spPr>
        <p:txBody>
          <a:bodyPr>
            <a:noAutofit/>
          </a:bodyPr>
          <a:lstStyle/>
          <a:p>
            <a:r>
              <a:rPr lang="en-US" b="1" dirty="0"/>
              <a:t>OCF EU Developer Training 2019, Budapest, Hungary</a:t>
            </a:r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3200" b="1" dirty="0"/>
              <a:t>Kishen Maloor, Intel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351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ED800-2B33-9943-B6F1-E1419168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oc_connectivity.h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			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oc_clock.h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oc_random.h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			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oc_storage.h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err="1"/>
              <a:t>oc_log.h</a:t>
            </a:r>
            <a:r>
              <a:rPr lang="en-US" dirty="0"/>
              <a:t> 						</a:t>
            </a:r>
            <a:r>
              <a:rPr lang="en-US" dirty="0" err="1"/>
              <a:t>oc_network_events_mutex.h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oc_assert.h</a:t>
            </a: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linux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							windows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android						zephyr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729C9-C009-EB45-A761-C78CAC3E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- &lt;</a:t>
            </a:r>
            <a:r>
              <a:rPr lang="en-US" dirty="0" err="1"/>
              <a:t>IoTivity</a:t>
            </a:r>
            <a:r>
              <a:rPr lang="en-US" dirty="0"/>
              <a:t>-Lite root&gt;/port/*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4EE2-8D0B-4A46-9FE3-533D058E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29F5-AC16-4FE2-8D05-F15117842D1E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E01C2-9E2A-FE43-BB01-4A2FAAACB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err="1"/>
              <a:t>IoTivity</a:t>
            </a:r>
            <a:r>
              <a:rPr lang="en-US" sz="2600" dirty="0"/>
              <a:t>-Lite repository </a:t>
            </a:r>
          </a:p>
          <a:p>
            <a:pPr lvl="1"/>
            <a:r>
              <a:rPr lang="en-US" sz="2600" dirty="0">
                <a:hlinkClick r:id="rId2"/>
              </a:rPr>
              <a:t>https://github.com/iotivity/iotivity-lite</a:t>
            </a:r>
            <a:endParaRPr lang="en-US" sz="2600" dirty="0"/>
          </a:p>
          <a:p>
            <a:r>
              <a:rPr lang="en-US" sz="2600" dirty="0" err="1"/>
              <a:t>IoTivity</a:t>
            </a:r>
            <a:r>
              <a:rPr lang="en-US" sz="2600" dirty="0"/>
              <a:t>-Lite build instructions</a:t>
            </a:r>
          </a:p>
          <a:p>
            <a:pPr lvl="1"/>
            <a:r>
              <a:rPr lang="en-US" sz="2600" dirty="0">
                <a:hlinkClick r:id="rId3"/>
              </a:rPr>
              <a:t>https://github.com/iotivity/iotivity-lite/blob/master/README.rst</a:t>
            </a:r>
            <a:endParaRPr lang="en-US" sz="2600" dirty="0"/>
          </a:p>
          <a:p>
            <a:pPr lvl="1"/>
            <a:r>
              <a:rPr lang="en-US" sz="2200" dirty="0"/>
              <a:t>Each OS adaptation (port) employs a build system native to its environment (E.g. Linux uses make, Windows uses VS projects, etc.)</a:t>
            </a:r>
          </a:p>
          <a:p>
            <a:r>
              <a:rPr lang="en-US" sz="2600" dirty="0" err="1"/>
              <a:t>IoTivity</a:t>
            </a:r>
            <a:r>
              <a:rPr lang="en-US" sz="2600" dirty="0"/>
              <a:t> Wiki</a:t>
            </a:r>
          </a:p>
          <a:p>
            <a:pPr lvl="1"/>
            <a:r>
              <a:rPr lang="en-US" sz="2200" dirty="0">
                <a:hlinkClick r:id="rId4"/>
              </a:rPr>
              <a:t>https://wiki.iotivity.org/</a:t>
            </a:r>
            <a:endParaRPr lang="en-US" sz="2200" dirty="0"/>
          </a:p>
          <a:p>
            <a:r>
              <a:rPr lang="en-US" sz="2600" dirty="0"/>
              <a:t>OCF Specification documents</a:t>
            </a:r>
          </a:p>
          <a:p>
            <a:pPr lvl="1"/>
            <a:r>
              <a:rPr lang="en-US" sz="2200" dirty="0">
                <a:hlinkClick r:id="rId5"/>
              </a:rPr>
              <a:t>https://openconnectivity.org/developer/specifications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IoTivity</a:t>
            </a:r>
            <a:r>
              <a:rPr lang="en-US" dirty="0"/>
              <a:t>-Lite resources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8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19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IoTivity</a:t>
            </a:r>
            <a:r>
              <a:rPr lang="en-US" dirty="0"/>
              <a:t>?</a:t>
            </a:r>
          </a:p>
          <a:p>
            <a:r>
              <a:rPr lang="en-US" dirty="0"/>
              <a:t>Structure of an OCF implementation</a:t>
            </a:r>
          </a:p>
          <a:p>
            <a:r>
              <a:rPr lang="en-US" dirty="0" err="1"/>
              <a:t>IoTivity</a:t>
            </a:r>
            <a:r>
              <a:rPr lang="en-US" dirty="0"/>
              <a:t>-Lite</a:t>
            </a:r>
          </a:p>
          <a:p>
            <a:pPr lvl="1"/>
            <a:r>
              <a:rPr lang="en-US" dirty="0"/>
              <a:t>Protocols and payloads</a:t>
            </a:r>
          </a:p>
          <a:p>
            <a:pPr lvl="1"/>
            <a:r>
              <a:rPr lang="en-US" dirty="0"/>
              <a:t>Support for OCF roles</a:t>
            </a:r>
          </a:p>
          <a:p>
            <a:pPr lvl="1"/>
            <a:r>
              <a:rPr lang="en-US" dirty="0"/>
              <a:t>Porting</a:t>
            </a:r>
          </a:p>
          <a:p>
            <a:pPr lvl="1"/>
            <a:r>
              <a:rPr lang="en-US" dirty="0"/>
              <a:t>Directory structure</a:t>
            </a:r>
          </a:p>
          <a:p>
            <a:r>
              <a:rPr lang="en-US" dirty="0" err="1"/>
              <a:t>IoTivity</a:t>
            </a:r>
            <a:r>
              <a:rPr lang="en-US" dirty="0"/>
              <a:t>-Lite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Umbrella of projects for building </a:t>
            </a:r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Open-source, reference implementations of OCF specifications</a:t>
            </a:r>
          </a:p>
          <a:p>
            <a:r>
              <a:rPr lang="en-US" dirty="0"/>
              <a:t>Serve as starting point for developing and certifying OCF products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IoTivity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4086" y="4068843"/>
            <a:ext cx="2550295" cy="3246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1266" y="4492221"/>
            <a:ext cx="2553115" cy="3217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Vertical Data 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7156" y="4930198"/>
            <a:ext cx="2567225" cy="307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Device Certification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44336" y="5353577"/>
            <a:ext cx="2555447" cy="304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Strategy, Marketing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7757" y="3207487"/>
            <a:ext cx="3123983" cy="269588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ocf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91" y="3355023"/>
            <a:ext cx="2948766" cy="595640"/>
          </a:xfrm>
          <a:prstGeom prst="rect">
            <a:avLst/>
          </a:prstGeom>
        </p:spPr>
      </p:pic>
      <p:pic>
        <p:nvPicPr>
          <p:cNvPr id="14" name="Picture 13" descr="iotivity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703" y="4188809"/>
            <a:ext cx="2779153" cy="1259882"/>
          </a:xfrm>
          <a:prstGeom prst="rect">
            <a:avLst/>
          </a:prstGeom>
        </p:spPr>
      </p:pic>
      <p:sp>
        <p:nvSpPr>
          <p:cNvPr id="15" name="Left-Right Arrow 14"/>
          <p:cNvSpPr/>
          <p:nvPr/>
        </p:nvSpPr>
        <p:spPr>
          <a:xfrm>
            <a:off x="5364706" y="4529667"/>
            <a:ext cx="1459785" cy="47738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01952" y="5954889"/>
            <a:ext cx="586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governance with coordinated efforts</a:t>
            </a:r>
          </a:p>
        </p:txBody>
      </p:sp>
    </p:spTree>
    <p:extLst>
      <p:ext uri="{BB962C8B-B14F-4D97-AF65-F5344CB8AC3E}">
        <p14:creationId xmlns:p14="http://schemas.microsoft.com/office/powerpoint/2010/main" val="11096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OCF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10524" y="4346223"/>
            <a:ext cx="23424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 Connectivity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0524" y="3852332"/>
            <a:ext cx="234241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Security Flows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1690" y="3372555"/>
            <a:ext cx="23000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2857" y="2610552"/>
            <a:ext cx="225774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APIs &amp; Language Bindings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3814" y="3612443"/>
            <a:ext cx="230007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High-level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7925" y="4063999"/>
            <a:ext cx="22718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Bridging to other</a:t>
            </a:r>
          </a:p>
          <a:p>
            <a:pPr algn="ctr"/>
            <a:r>
              <a:rPr lang="en-US" dirty="0"/>
              <a:t>ecosystems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21250" y="1947333"/>
            <a:ext cx="28927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IoT</a:t>
            </a:r>
            <a:r>
              <a:rPr lang="en-US" dirty="0"/>
              <a:t> Applications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607323" y="2674056"/>
            <a:ext cx="28222" cy="21025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14352" y="1555750"/>
            <a:ext cx="10207292" cy="15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14352" y="5000625"/>
            <a:ext cx="10207292" cy="15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>
            <a:off x="1827368" y="2610556"/>
            <a:ext cx="451549" cy="2102555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12606" y="3344333"/>
            <a:ext cx="979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OCF</a:t>
            </a:r>
          </a:p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69114" y="5246510"/>
            <a:ext cx="2300078" cy="369332"/>
          </a:xfrm>
          <a:prstGeom prst="rect">
            <a:avLst/>
          </a:prstGeom>
          <a:solidFill>
            <a:srgbClr val="1F97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Interfaces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83225" y="5712177"/>
            <a:ext cx="2271856" cy="369332"/>
          </a:xfrm>
          <a:prstGeom prst="rect">
            <a:avLst/>
          </a:prstGeom>
          <a:solidFill>
            <a:srgbClr val="1B7C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 &amp; Kernel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71940" y="1578680"/>
            <a:ext cx="141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space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45106" y="5017205"/>
            <a:ext cx="165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space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63220" y="4205111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BLE, Zigbee, Z-Wave, etc.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55131" y="3480228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directory,</a:t>
            </a:r>
          </a:p>
          <a:p>
            <a:r>
              <a:rPr lang="en-US" sz="1200" dirty="0"/>
              <a:t>Wi-Fi Easy Setup, </a:t>
            </a:r>
          </a:p>
          <a:p>
            <a:r>
              <a:rPr lang="en-US" sz="1200" dirty="0"/>
              <a:t>OCF Cloud Connectivity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93814" y="2607733"/>
            <a:ext cx="2300078" cy="923330"/>
          </a:xfrm>
          <a:prstGeom prst="rect">
            <a:avLst/>
          </a:prstGeom>
          <a:solidFill>
            <a:srgbClr val="1D7A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Security Provisioning Infrastructure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55131" y="2737556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Device on-boarding,</a:t>
            </a:r>
          </a:p>
          <a:p>
            <a:r>
              <a:rPr lang="en-US" sz="1200" dirty="0"/>
              <a:t>Credentials  provisioning,</a:t>
            </a:r>
          </a:p>
          <a:p>
            <a:r>
              <a:rPr lang="en-US" sz="1200" dirty="0"/>
              <a:t>Access-control lists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36707" y="2159705"/>
            <a:ext cx="278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functional blocks</a:t>
            </a:r>
          </a:p>
        </p:txBody>
      </p:sp>
    </p:spTree>
    <p:extLst>
      <p:ext uri="{BB962C8B-B14F-4D97-AF65-F5344CB8AC3E}">
        <p14:creationId xmlns:p14="http://schemas.microsoft.com/office/powerpoint/2010/main" val="352162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046" y="1600204"/>
            <a:ext cx="11200912" cy="465101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Lightweight implementation of OCF specifications</a:t>
            </a:r>
          </a:p>
          <a:p>
            <a:r>
              <a:rPr lang="en-US" sz="2800" dirty="0"/>
              <a:t>Suitable for all device classes (including few constrained devices)</a:t>
            </a:r>
          </a:p>
          <a:p>
            <a:r>
              <a:rPr lang="en-US" sz="2800" dirty="0"/>
              <a:t>Port to any target by implementing a thin platform abstraction layer</a:t>
            </a:r>
          </a:p>
          <a:p>
            <a:r>
              <a:rPr lang="en-US" sz="2800" dirty="0"/>
              <a:t>Runs on Linux, Windows, Android</a:t>
            </a:r>
            <a:r>
              <a:rPr lang="en-US" sz="2800" baseline="30000" dirty="0"/>
              <a:t>1</a:t>
            </a:r>
            <a:r>
              <a:rPr lang="en-US" sz="2800" dirty="0"/>
              <a:t>, macOS</a:t>
            </a:r>
            <a:r>
              <a:rPr lang="en-US" sz="2800" baseline="30000" dirty="0"/>
              <a:t>2</a:t>
            </a:r>
            <a:r>
              <a:rPr lang="en-US" sz="2800" dirty="0"/>
              <a:t>, and multiple </a:t>
            </a:r>
            <a:r>
              <a:rPr lang="en-US" sz="2800" dirty="0" err="1"/>
              <a:t>RTOSes</a:t>
            </a:r>
            <a:endParaRPr lang="en-US" sz="2800" dirty="0"/>
          </a:p>
          <a:p>
            <a:r>
              <a:rPr lang="en-US" sz="2800" dirty="0"/>
              <a:t>C and Java</a:t>
            </a:r>
            <a:r>
              <a:rPr lang="en-US" sz="2800" baseline="30000" dirty="0"/>
              <a:t>3</a:t>
            </a:r>
            <a:r>
              <a:rPr lang="en-US" sz="2800" dirty="0"/>
              <a:t> APIs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233363" lvl="1" indent="0">
              <a:buNone/>
            </a:pPr>
            <a:r>
              <a:rPr lang="en-US" sz="2300" dirty="0"/>
              <a:t>1, 3: Working Android adaptation with Java binding currently on “swig” branch</a:t>
            </a:r>
          </a:p>
          <a:p>
            <a:pPr marL="233363" lvl="1" indent="0">
              <a:buNone/>
            </a:pPr>
            <a:r>
              <a:rPr lang="en-US" sz="2300" dirty="0"/>
              <a:t>2: Work-in-progress</a:t>
            </a:r>
          </a:p>
          <a:p>
            <a:pPr marL="233363" lvl="1" indent="0">
              <a:buNone/>
            </a:pPr>
            <a:r>
              <a:rPr lang="en-US" sz="2300" dirty="0"/>
              <a:t>3: Java bindings may be used to build Java applications for platforms with the Java runtime (</a:t>
            </a:r>
            <a:r>
              <a:rPr lang="en-US" sz="2300" dirty="0" err="1"/>
              <a:t>Eg.</a:t>
            </a:r>
            <a:r>
              <a:rPr lang="en-US" sz="2300" dirty="0"/>
              <a:t> Linux, Windows,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IoTivity</a:t>
            </a:r>
            <a:r>
              <a:rPr lang="en-US" dirty="0"/>
              <a:t>-Lite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2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18C311-A23F-D543-A816-FA52DBD8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46" y="1600204"/>
            <a:ext cx="11200912" cy="464819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Constrained Application Protocol (RFC 7252) </a:t>
            </a:r>
          </a:p>
          <a:p>
            <a:pPr lvl="1"/>
            <a:r>
              <a:rPr lang="en-US" sz="2600" dirty="0"/>
              <a:t>Lightweight protocol for constrained nodes and networks</a:t>
            </a:r>
          </a:p>
          <a:p>
            <a:pPr marL="233363" lvl="1" indent="0">
              <a:buNone/>
            </a:pPr>
            <a:endParaRPr lang="en-US" sz="2200" dirty="0"/>
          </a:p>
          <a:p>
            <a:r>
              <a:rPr lang="en-US" sz="2800" dirty="0"/>
              <a:t>Security </a:t>
            </a:r>
          </a:p>
          <a:p>
            <a:pPr lvl="1"/>
            <a:r>
              <a:rPr lang="en-US" sz="2600" dirty="0"/>
              <a:t>DTLS-based authentication, encryption and access control</a:t>
            </a:r>
          </a:p>
          <a:p>
            <a:pPr lvl="1"/>
            <a:r>
              <a:rPr lang="en-US" sz="2600" dirty="0"/>
              <a:t>Leverages </a:t>
            </a:r>
            <a:r>
              <a:rPr lang="en-US" sz="2600" dirty="0" err="1"/>
              <a:t>mbedTLS</a:t>
            </a:r>
            <a:r>
              <a:rPr lang="en-US" sz="2600" dirty="0"/>
              <a:t> </a:t>
            </a:r>
            <a:r>
              <a:rPr lang="en-US" sz="2600" dirty="0">
                <a:hlinkClick r:id="rId2"/>
              </a:rPr>
              <a:t>https://github.com/ARMmbed/mbedtls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Concise Binary Object Representation (RFC 7049)</a:t>
            </a:r>
          </a:p>
          <a:p>
            <a:pPr lvl="1"/>
            <a:r>
              <a:rPr lang="en-US" sz="2600" dirty="0"/>
              <a:t>Handle OCF request/response payloads using simple C APIs</a:t>
            </a:r>
          </a:p>
          <a:p>
            <a:pPr lvl="1"/>
            <a:r>
              <a:rPr lang="en-US" sz="2600" dirty="0"/>
              <a:t>Payloads typically consist of key-value pairs </a:t>
            </a:r>
          </a:p>
          <a:p>
            <a:pPr lvl="1"/>
            <a:r>
              <a:rPr lang="en-US" sz="2600" dirty="0"/>
              <a:t>Leverages </a:t>
            </a:r>
            <a:r>
              <a:rPr lang="en-US" sz="2600" dirty="0" err="1"/>
              <a:t>tinyCBOR</a:t>
            </a: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https://github.com/intel/tinycbor</a:t>
            </a:r>
            <a:endParaRPr lang="en-US" sz="2600" dirty="0"/>
          </a:p>
          <a:p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DF91A-DA05-7C4D-9C68-5A12A81E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and payloads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E1F3-A339-3340-88FA-FC0EDD9F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29F5-AC16-4FE2-8D05-F15117842D1E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57462-EBAF-2147-AC61-5E204F0D0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ED68ED-E640-CF4B-B647-4BEA931D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architectural style; ”things” modeled as resources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sz="2200" dirty="0"/>
              <a:t>Expose resources to Clients</a:t>
            </a:r>
          </a:p>
          <a:p>
            <a:r>
              <a:rPr lang="en-US" dirty="0"/>
              <a:t>Clients</a:t>
            </a:r>
          </a:p>
          <a:p>
            <a:pPr lvl="1"/>
            <a:r>
              <a:rPr lang="en-US" sz="2200" dirty="0"/>
              <a:t>Access resources hosted in Servers</a:t>
            </a:r>
          </a:p>
          <a:p>
            <a:r>
              <a:rPr lang="en-US" sz="2200" dirty="0"/>
              <a:t>Onboarding Tools (OBT)</a:t>
            </a:r>
          </a:p>
          <a:p>
            <a:pPr lvl="1"/>
            <a:r>
              <a:rPr lang="en-US" sz="2200" dirty="0"/>
              <a:t>Takes on the Client role</a:t>
            </a:r>
          </a:p>
          <a:p>
            <a:pPr lvl="1"/>
            <a:r>
              <a:rPr lang="en-US" sz="2200" dirty="0"/>
              <a:t>Manage security context across a network of OCF Devices</a:t>
            </a:r>
          </a:p>
          <a:p>
            <a:pPr lvl="1"/>
            <a:r>
              <a:rPr lang="en-US" sz="2200" dirty="0"/>
              <a:t>APIs for creating OBTs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308905-4AE0-D646-B1B0-E2E4297C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OCF roles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4AC1-E2EF-6C4D-B37F-AB51949C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29F5-AC16-4FE2-8D05-F15117842D1E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587A2-0DF5-D948-8FF6-7DA03B010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5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325AF7-8D84-844A-8E78-674D81DE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OS-agnostic core </a:t>
            </a:r>
          </a:p>
          <a:p>
            <a:r>
              <a:rPr lang="en-US" dirty="0"/>
              <a:t>Abstract interfaces hook into platform-specific components</a:t>
            </a:r>
          </a:p>
          <a:p>
            <a:r>
              <a:rPr lang="en-US" dirty="0"/>
              <a:t>Bounded definitions, elicit specific contract from implementations</a:t>
            </a:r>
          </a:p>
          <a:p>
            <a:r>
              <a:rPr lang="en-US" dirty="0"/>
              <a:t>Platform-specific blocks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Connectivity</a:t>
            </a:r>
          </a:p>
          <a:p>
            <a:pPr lvl="1"/>
            <a:r>
              <a:rPr lang="en-US" dirty="0"/>
              <a:t>PRNG</a:t>
            </a:r>
          </a:p>
          <a:p>
            <a:pPr lvl="1"/>
            <a:r>
              <a:rPr lang="en-US" dirty="0"/>
              <a:t>Storage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A9B61-C4E4-D744-A061-8C3B6CF5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E12E-731A-6342-92D6-A3BE17E7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29F5-AC16-4FE2-8D05-F15117842D1E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C28CF-934B-B54B-8244-2CD56843B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9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FD6890-AC3B-D542-B634-F8EF031F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api</a:t>
            </a:r>
            <a:r>
              <a:rPr lang="en-US" dirty="0"/>
              <a:t>						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apps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include 					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onboarding_tool</a:t>
            </a:r>
            <a:r>
              <a:rPr lang="en-US" b="1" dirty="0"/>
              <a:t> </a:t>
            </a:r>
            <a:r>
              <a:rPr lang="en-US" dirty="0"/>
              <a:t>                     </a:t>
            </a:r>
          </a:p>
          <a:p>
            <a:pPr marL="0" indent="0">
              <a:buNone/>
            </a:pPr>
            <a:r>
              <a:rPr lang="en-US" dirty="0"/>
              <a:t>messaging						deps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port</a:t>
            </a:r>
            <a:r>
              <a:rPr lang="en-US" dirty="0"/>
              <a:t>							security      </a:t>
            </a:r>
          </a:p>
          <a:p>
            <a:pPr marL="0" indent="0">
              <a:buNone/>
            </a:pPr>
            <a:r>
              <a:rPr lang="en-US" dirty="0"/>
              <a:t>tests							patches</a:t>
            </a:r>
          </a:p>
          <a:p>
            <a:pPr marL="0" indent="0">
              <a:buNone/>
            </a:pPr>
            <a:r>
              <a:rPr lang="en-US" dirty="0"/>
              <a:t>tools							</a:t>
            </a:r>
            <a:r>
              <a:rPr lang="en-US" dirty="0" err="1"/>
              <a:t>util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LICENSE.md</a:t>
            </a:r>
            <a:r>
              <a:rPr lang="en-US" dirty="0"/>
              <a:t>						</a:t>
            </a:r>
            <a:r>
              <a:rPr lang="en-US" dirty="0" err="1"/>
              <a:t>IoTivityConstrained-Arch.png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README.rst</a:t>
            </a:r>
            <a:r>
              <a:rPr lang="en-US" dirty="0"/>
              <a:t>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A55534-0BF2-0F4D-AE0F-EA7F24E7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– &lt;</a:t>
            </a:r>
            <a:r>
              <a:rPr lang="en-US" dirty="0" err="1"/>
              <a:t>IoTivity</a:t>
            </a:r>
            <a:r>
              <a:rPr lang="en-US" dirty="0"/>
              <a:t>-Lite root&gt;/*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CC36-EC6E-AD4A-B771-90FB6A18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29F5-AC16-4FE2-8D05-F15117842D1E}" type="datetime4">
              <a:rPr lang="en-US" smtClean="0"/>
              <a:t>February 22,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8CFA3-7073-A34A-9692-2DC97C4D4C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31424"/>
      </p:ext>
    </p:extLst>
  </p:cSld>
  <p:clrMapOvr>
    <a:masterClrMapping/>
  </p:clrMapOvr>
</p:sld>
</file>

<file path=ppt/theme/theme1.xml><?xml version="1.0" encoding="utf-8"?>
<a:theme xmlns:a="http://schemas.openxmlformats.org/drawingml/2006/main" name="Graphic Deck_Theme B">
  <a:themeElements>
    <a:clrScheme name="OCF Colors 2017 RGB">
      <a:dk1>
        <a:srgbClr val="000000"/>
      </a:dk1>
      <a:lt1>
        <a:srgbClr val="FFFFFF"/>
      </a:lt1>
      <a:dk2>
        <a:srgbClr val="006E9F"/>
      </a:dk2>
      <a:lt2>
        <a:srgbClr val="FFFFFF"/>
      </a:lt2>
      <a:accent1>
        <a:srgbClr val="43B3E3"/>
      </a:accent1>
      <a:accent2>
        <a:srgbClr val="6EBE49"/>
      </a:accent2>
      <a:accent3>
        <a:srgbClr val="A5A5A5"/>
      </a:accent3>
      <a:accent4>
        <a:srgbClr val="43B3E3"/>
      </a:accent4>
      <a:accent5>
        <a:srgbClr val="E6792B"/>
      </a:accent5>
      <a:accent6>
        <a:srgbClr val="F7C123"/>
      </a:accent6>
      <a:hlink>
        <a:srgbClr val="43B3E3"/>
      </a:hlink>
      <a:folHlink>
        <a:srgbClr val="6EBE49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Graphic Deck_Theme B</Template>
  <TotalTime>7305</TotalTime>
  <Words>502</Words>
  <Application>Microsoft Macintosh PowerPoint</Application>
  <PresentationFormat>Custom</PresentationFormat>
  <Paragraphs>133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Graphic Deck_Theme B</vt:lpstr>
      <vt:lpstr>IoTivity Overview</vt:lpstr>
      <vt:lpstr>Outline</vt:lpstr>
      <vt:lpstr>What is IoTivity?</vt:lpstr>
      <vt:lpstr>Structure of an OCF implementation</vt:lpstr>
      <vt:lpstr>IoTivity-Lite</vt:lpstr>
      <vt:lpstr>Protocols and payloads</vt:lpstr>
      <vt:lpstr>Support for OCF roles</vt:lpstr>
      <vt:lpstr>Porting</vt:lpstr>
      <vt:lpstr>Directory structure – &lt;IoTivity-Lite root&gt;/*</vt:lpstr>
      <vt:lpstr>Directory structure - &lt;IoTivity-Lite root&gt;/port/*</vt:lpstr>
      <vt:lpstr>IoTivity-Lite resources</vt:lpstr>
      <vt:lpstr>PowerPoint Presentation</vt:lpstr>
    </vt:vector>
  </TitlesOfParts>
  <Company>VTM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Group Status Reports</dc:title>
  <dc:creator>Lindsay Adamson</dc:creator>
  <cp:lastModifiedBy>Kishen Maloor</cp:lastModifiedBy>
  <cp:revision>362</cp:revision>
  <dcterms:created xsi:type="dcterms:W3CDTF">2016-05-17T18:07:16Z</dcterms:created>
  <dcterms:modified xsi:type="dcterms:W3CDTF">2019-02-22T21:38:59Z</dcterms:modified>
</cp:coreProperties>
</file>