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82" r:id="rId2"/>
    <p:sldId id="285" r:id="rId3"/>
    <p:sldId id="286" r:id="rId4"/>
    <p:sldId id="287" r:id="rId5"/>
    <p:sldId id="293" r:id="rId6"/>
    <p:sldId id="294" r:id="rId7"/>
    <p:sldId id="290" r:id="rId8"/>
    <p:sldId id="305" r:id="rId9"/>
    <p:sldId id="306" r:id="rId10"/>
    <p:sldId id="300" r:id="rId11"/>
    <p:sldId id="298" r:id="rId12"/>
    <p:sldId id="310" r:id="rId13"/>
    <p:sldId id="296" r:id="rId14"/>
    <p:sldId id="297" r:id="rId15"/>
    <p:sldId id="303" r:id="rId16"/>
    <p:sldId id="292" r:id="rId17"/>
    <p:sldId id="301" r:id="rId18"/>
    <p:sldId id="288" r:id="rId19"/>
    <p:sldId id="295" r:id="rId20"/>
    <p:sldId id="302" r:id="rId21"/>
    <p:sldId id="311" r:id="rId22"/>
    <p:sldId id="312" r:id="rId23"/>
    <p:sldId id="313" r:id="rId24"/>
    <p:sldId id="281" r:id="rId25"/>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6" autoAdjust="0"/>
    <p:restoredTop sz="94700" autoAdjust="0"/>
  </p:normalViewPr>
  <p:slideViewPr>
    <p:cSldViewPr snapToGrid="0">
      <p:cViewPr varScale="1">
        <p:scale>
          <a:sx n="93" d="100"/>
          <a:sy n="93" d="100"/>
        </p:scale>
        <p:origin x="446" y="72"/>
      </p:cViewPr>
      <p:guideLst>
        <p:guide orient="horz" pos="4218"/>
        <p:guide pos="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2/15/2019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2/15/2019</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1</a:t>
            </a:fld>
            <a:endParaRPr lang="en-US" dirty="0"/>
          </a:p>
        </p:txBody>
      </p:sp>
    </p:spTree>
    <p:extLst>
      <p:ext uri="{BB962C8B-B14F-4D97-AF65-F5344CB8AC3E}">
        <p14:creationId xmlns:p14="http://schemas.microsoft.com/office/powerpoint/2010/main" val="2176104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10</a:t>
            </a:fld>
            <a:endParaRPr lang="en-US" dirty="0"/>
          </a:p>
        </p:txBody>
      </p:sp>
    </p:spTree>
    <p:extLst>
      <p:ext uri="{BB962C8B-B14F-4D97-AF65-F5344CB8AC3E}">
        <p14:creationId xmlns:p14="http://schemas.microsoft.com/office/powerpoint/2010/main" val="145894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11</a:t>
            </a:fld>
            <a:endParaRPr lang="en-US" dirty="0"/>
          </a:p>
        </p:txBody>
      </p:sp>
    </p:spTree>
    <p:extLst>
      <p:ext uri="{BB962C8B-B14F-4D97-AF65-F5344CB8AC3E}">
        <p14:creationId xmlns:p14="http://schemas.microsoft.com/office/powerpoint/2010/main" val="272201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12</a:t>
            </a:fld>
            <a:endParaRPr lang="en-US" dirty="0"/>
          </a:p>
        </p:txBody>
      </p:sp>
    </p:spTree>
    <p:extLst>
      <p:ext uri="{BB962C8B-B14F-4D97-AF65-F5344CB8AC3E}">
        <p14:creationId xmlns:p14="http://schemas.microsoft.com/office/powerpoint/2010/main" val="424134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13</a:t>
            </a:fld>
            <a:endParaRPr lang="en-US" dirty="0"/>
          </a:p>
        </p:txBody>
      </p:sp>
    </p:spTree>
    <p:extLst>
      <p:ext uri="{BB962C8B-B14F-4D97-AF65-F5344CB8AC3E}">
        <p14:creationId xmlns:p14="http://schemas.microsoft.com/office/powerpoint/2010/main" val="67635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14</a:t>
            </a:fld>
            <a:endParaRPr lang="en-US" dirty="0"/>
          </a:p>
        </p:txBody>
      </p:sp>
    </p:spTree>
    <p:extLst>
      <p:ext uri="{BB962C8B-B14F-4D97-AF65-F5344CB8AC3E}">
        <p14:creationId xmlns:p14="http://schemas.microsoft.com/office/powerpoint/2010/main" val="294331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15</a:t>
            </a:fld>
            <a:endParaRPr lang="en-US" dirty="0"/>
          </a:p>
        </p:txBody>
      </p:sp>
    </p:spTree>
    <p:extLst>
      <p:ext uri="{BB962C8B-B14F-4D97-AF65-F5344CB8AC3E}">
        <p14:creationId xmlns:p14="http://schemas.microsoft.com/office/powerpoint/2010/main" val="2852024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16</a:t>
            </a:fld>
            <a:endParaRPr lang="en-US" dirty="0"/>
          </a:p>
        </p:txBody>
      </p:sp>
    </p:spTree>
    <p:extLst>
      <p:ext uri="{BB962C8B-B14F-4D97-AF65-F5344CB8AC3E}">
        <p14:creationId xmlns:p14="http://schemas.microsoft.com/office/powerpoint/2010/main" val="425339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17</a:t>
            </a:fld>
            <a:endParaRPr lang="en-US" dirty="0"/>
          </a:p>
        </p:txBody>
      </p:sp>
    </p:spTree>
    <p:extLst>
      <p:ext uri="{BB962C8B-B14F-4D97-AF65-F5344CB8AC3E}">
        <p14:creationId xmlns:p14="http://schemas.microsoft.com/office/powerpoint/2010/main" val="744952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18</a:t>
            </a:fld>
            <a:endParaRPr lang="en-US" dirty="0"/>
          </a:p>
        </p:txBody>
      </p:sp>
    </p:spTree>
    <p:extLst>
      <p:ext uri="{BB962C8B-B14F-4D97-AF65-F5344CB8AC3E}">
        <p14:creationId xmlns:p14="http://schemas.microsoft.com/office/powerpoint/2010/main" val="270187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19</a:t>
            </a:fld>
            <a:endParaRPr lang="en-US" dirty="0"/>
          </a:p>
        </p:txBody>
      </p:sp>
    </p:spTree>
    <p:extLst>
      <p:ext uri="{BB962C8B-B14F-4D97-AF65-F5344CB8AC3E}">
        <p14:creationId xmlns:p14="http://schemas.microsoft.com/office/powerpoint/2010/main" val="236596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2</a:t>
            </a:fld>
            <a:endParaRPr lang="en-US" dirty="0"/>
          </a:p>
        </p:txBody>
      </p:sp>
    </p:spTree>
    <p:extLst>
      <p:ext uri="{BB962C8B-B14F-4D97-AF65-F5344CB8AC3E}">
        <p14:creationId xmlns:p14="http://schemas.microsoft.com/office/powerpoint/2010/main" val="281334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20</a:t>
            </a:fld>
            <a:endParaRPr lang="en-US" dirty="0"/>
          </a:p>
        </p:txBody>
      </p:sp>
    </p:spTree>
    <p:extLst>
      <p:ext uri="{BB962C8B-B14F-4D97-AF65-F5344CB8AC3E}">
        <p14:creationId xmlns:p14="http://schemas.microsoft.com/office/powerpoint/2010/main" val="416838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21</a:t>
            </a:fld>
            <a:endParaRPr lang="en-US" dirty="0"/>
          </a:p>
        </p:txBody>
      </p:sp>
    </p:spTree>
    <p:extLst>
      <p:ext uri="{BB962C8B-B14F-4D97-AF65-F5344CB8AC3E}">
        <p14:creationId xmlns:p14="http://schemas.microsoft.com/office/powerpoint/2010/main" val="618861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22</a:t>
            </a:fld>
            <a:endParaRPr lang="en-US" dirty="0"/>
          </a:p>
        </p:txBody>
      </p:sp>
    </p:spTree>
    <p:extLst>
      <p:ext uri="{BB962C8B-B14F-4D97-AF65-F5344CB8AC3E}">
        <p14:creationId xmlns:p14="http://schemas.microsoft.com/office/powerpoint/2010/main" val="1277045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23</a:t>
            </a:fld>
            <a:endParaRPr lang="en-US" dirty="0"/>
          </a:p>
        </p:txBody>
      </p:sp>
    </p:spTree>
    <p:extLst>
      <p:ext uri="{BB962C8B-B14F-4D97-AF65-F5344CB8AC3E}">
        <p14:creationId xmlns:p14="http://schemas.microsoft.com/office/powerpoint/2010/main" val="129884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3</a:t>
            </a:fld>
            <a:endParaRPr lang="en-US" dirty="0"/>
          </a:p>
        </p:txBody>
      </p:sp>
    </p:spTree>
    <p:extLst>
      <p:ext uri="{BB962C8B-B14F-4D97-AF65-F5344CB8AC3E}">
        <p14:creationId xmlns:p14="http://schemas.microsoft.com/office/powerpoint/2010/main" val="58873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4</a:t>
            </a:fld>
            <a:endParaRPr lang="en-US" dirty="0"/>
          </a:p>
        </p:txBody>
      </p:sp>
    </p:spTree>
    <p:extLst>
      <p:ext uri="{BB962C8B-B14F-4D97-AF65-F5344CB8AC3E}">
        <p14:creationId xmlns:p14="http://schemas.microsoft.com/office/powerpoint/2010/main" val="143000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F8CF2-646B-420C-ADB7-48BD650928F4}" type="slidenum">
              <a:rPr lang="en-US" smtClean="0"/>
              <a:pPr/>
              <a:t>5</a:t>
            </a:fld>
            <a:endParaRPr lang="en-US" dirty="0"/>
          </a:p>
        </p:txBody>
      </p:sp>
    </p:spTree>
    <p:extLst>
      <p:ext uri="{BB962C8B-B14F-4D97-AF65-F5344CB8AC3E}">
        <p14:creationId xmlns:p14="http://schemas.microsoft.com/office/powerpoint/2010/main" val="3568866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6</a:t>
            </a:fld>
            <a:endParaRPr lang="en-US" dirty="0"/>
          </a:p>
        </p:txBody>
      </p:sp>
    </p:spTree>
    <p:extLst>
      <p:ext uri="{BB962C8B-B14F-4D97-AF65-F5344CB8AC3E}">
        <p14:creationId xmlns:p14="http://schemas.microsoft.com/office/powerpoint/2010/main" val="231796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7</a:t>
            </a:fld>
            <a:endParaRPr lang="en-US" dirty="0"/>
          </a:p>
        </p:txBody>
      </p:sp>
    </p:spTree>
    <p:extLst>
      <p:ext uri="{BB962C8B-B14F-4D97-AF65-F5344CB8AC3E}">
        <p14:creationId xmlns:p14="http://schemas.microsoft.com/office/powerpoint/2010/main" val="261054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8</a:t>
            </a:fld>
            <a:endParaRPr lang="en-US" dirty="0"/>
          </a:p>
        </p:txBody>
      </p:sp>
    </p:spTree>
    <p:extLst>
      <p:ext uri="{BB962C8B-B14F-4D97-AF65-F5344CB8AC3E}">
        <p14:creationId xmlns:p14="http://schemas.microsoft.com/office/powerpoint/2010/main" val="366917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F8CF2-646B-420C-ADB7-48BD650928F4}" type="slidenum">
              <a:rPr lang="en-US" smtClean="0"/>
              <a:pPr/>
              <a:t>9</a:t>
            </a:fld>
            <a:endParaRPr lang="en-US" dirty="0"/>
          </a:p>
        </p:txBody>
      </p:sp>
    </p:spTree>
    <p:extLst>
      <p:ext uri="{BB962C8B-B14F-4D97-AF65-F5344CB8AC3E}">
        <p14:creationId xmlns:p14="http://schemas.microsoft.com/office/powerpoint/2010/main" val="192485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7512" y="1993392"/>
            <a:ext cx="5331968" cy="1133856"/>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46" y="1600204"/>
            <a:ext cx="11200912" cy="4525963"/>
          </a:xfrm>
        </p:spPr>
        <p:txBody>
          <a:bodyPr/>
          <a:lstStyle>
            <a:lvl1pPr>
              <a:defRPr sz="2400" b="0" i="0">
                <a:solidFill>
                  <a:schemeClr val="tx1"/>
                </a:solidFill>
                <a:latin typeface="Century Gothic"/>
                <a:cs typeface="Century Gothic"/>
              </a:defRPr>
            </a:lvl1pPr>
            <a:lvl2pP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dirty="0"/>
              <a:t>Click to edit Master title style</a:t>
            </a:r>
          </a:p>
        </p:txBody>
      </p:sp>
      <p:sp>
        <p:nvSpPr>
          <p:cNvPr id="7" name="Date Placeholder 6"/>
          <p:cNvSpPr>
            <a:spLocks noGrp="1"/>
          </p:cNvSpPr>
          <p:nvPr>
            <p:ph type="dt" sz="half" idx="10"/>
          </p:nvPr>
        </p:nvSpPr>
        <p:spPr/>
        <p:txBody>
          <a:bodyPr/>
          <a:lstStyle/>
          <a:p>
            <a:r>
              <a:rPr lang="en-US" dirty="0" smtClean="0"/>
              <a:t>May </a:t>
            </a:r>
            <a:r>
              <a:rPr lang="en-US" dirty="0"/>
              <a:t>17, 2017</a:t>
            </a:r>
          </a:p>
        </p:txBody>
      </p:sp>
      <p:sp>
        <p:nvSpPr>
          <p:cNvPr id="8" name="Slide Number Placeholder 7"/>
          <p:cNvSpPr>
            <a:spLocks noGrp="1"/>
          </p:cNvSpPr>
          <p:nvPr>
            <p:ph type="sldNum" sz="quarter" idx="11"/>
          </p:nvPr>
        </p:nvSpPr>
        <p:spPr/>
        <p:txBody>
          <a:bodyPr/>
          <a:lstStyle/>
          <a:p>
            <a:fld id="{17A5C656-E050-4F3D-A0DB-0D19E9E83691}"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r>
              <a:rPr lang="en-US" dirty="0"/>
              <a:t>May 17, 2017</a:t>
            </a:r>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r>
              <a:rPr lang="en-US" dirty="0"/>
              <a:t>May 17, 2017</a:t>
            </a:r>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r>
              <a:rPr lang="en-US" dirty="0"/>
              <a:t>May 17, 2017</a:t>
            </a:r>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6296" y="2373110"/>
            <a:ext cx="9009246" cy="1915839"/>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dirty="0"/>
              <a:t>OPEN CONNECTIVITY FOUNDATION MEMBER CONFIDENTIAL INFORMATION</a:t>
            </a:r>
          </a:p>
        </p:txBody>
      </p: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r>
              <a:rPr lang="en-US" dirty="0" smtClean="0"/>
              <a:t>May </a:t>
            </a:r>
            <a:r>
              <a:rPr lang="en-US" dirty="0"/>
              <a:t>17, </a:t>
            </a:r>
            <a:r>
              <a:rPr lang="en-US" dirty="0" smtClean="0"/>
              <a:t>2017</a:t>
            </a:r>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ana.org/assignments/core-parameters/core-parameters.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notesSlide" Target="../notesSlides/notesSlide1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connectivity.org/resources/specificatio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admin@openconnectivity.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oneiota.org/documents?filter%5bmedia_type%5d=application/raml%2Byaml" TargetMode="External"/><Relationship Id="rId3" Type="http://schemas.openxmlformats.org/officeDocument/2006/relationships/hyperlink" Target="https://openconnectivity.org/developer/specifications" TargetMode="External"/><Relationship Id="rId7" Type="http://schemas.openxmlformats.org/officeDocument/2006/relationships/hyperlink" Target="https://github.com/openconnectivityfoundation/security-model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github.com/openconnectivityfoundation/bridging" TargetMode="External"/><Relationship Id="rId5" Type="http://schemas.openxmlformats.org/officeDocument/2006/relationships/hyperlink" Target="https://github.com/openconnectivityfoundation/core-extensions" TargetMode="External"/><Relationship Id="rId4" Type="http://schemas.openxmlformats.org/officeDocument/2006/relationships/hyperlink" Target="https://github.com/openconnectivityfoundation/cor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 Specification </a:t>
            </a:r>
            <a:r>
              <a:rPr lang="en-US" dirty="0" smtClean="0"/>
              <a:t>Overview</a:t>
            </a:r>
            <a:r>
              <a:rPr lang="en-US" dirty="0"/>
              <a:t/>
            </a:r>
            <a:br>
              <a:rPr lang="en-US" dirty="0"/>
            </a:br>
            <a:r>
              <a:rPr lang="en-US" dirty="0" smtClean="0"/>
              <a:t>Core Technology Specification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OCF </a:t>
            </a:r>
            <a:r>
              <a:rPr lang="en-US" dirty="0" smtClean="0"/>
              <a:t>2.0.1 </a:t>
            </a:r>
            <a:r>
              <a:rPr lang="en-US" dirty="0" smtClean="0"/>
              <a:t>Release</a:t>
            </a:r>
          </a:p>
          <a:p>
            <a:r>
              <a:rPr lang="en-US" dirty="0" smtClean="0"/>
              <a:t>February 2019</a:t>
            </a:r>
            <a:endParaRPr lang="en-US" dirty="0"/>
          </a:p>
        </p:txBody>
      </p:sp>
    </p:spTree>
    <p:extLst>
      <p:ext uri="{BB962C8B-B14F-4D97-AF65-F5344CB8AC3E}">
        <p14:creationId xmlns:p14="http://schemas.microsoft.com/office/powerpoint/2010/main" val="1285833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42119" y="1447800"/>
            <a:ext cx="11277600" cy="1295399"/>
          </a:xfrm>
        </p:spPr>
        <p:txBody>
          <a:bodyPr>
            <a:normAutofit/>
          </a:bodyPr>
          <a:lstStyle/>
          <a:p>
            <a:r>
              <a:rPr lang="en-US" altLang="ko-KR" sz="2000" dirty="0"/>
              <a:t>Everything in OCF is a Resource.</a:t>
            </a:r>
          </a:p>
          <a:p>
            <a:r>
              <a:rPr lang="en-US" altLang="ko-KR" sz="2000" dirty="0"/>
              <a:t>All Resources are specified using </a:t>
            </a:r>
            <a:r>
              <a:rPr lang="en-US" altLang="ko-KR" sz="2000" dirty="0" smtClean="0"/>
              <a:t>Swagger (OpenAPI2.0) to </a:t>
            </a:r>
            <a:r>
              <a:rPr lang="en-US" altLang="ko-KR" sz="2000" dirty="0"/>
              <a:t>define the associated API</a:t>
            </a:r>
          </a:p>
          <a:p>
            <a:r>
              <a:rPr lang="en-US" altLang="ko-KR" sz="2000" dirty="0"/>
              <a:t>OCF has mandated CBOR as the default encoding scheme on the wire</a:t>
            </a:r>
          </a:p>
        </p:txBody>
      </p:sp>
      <p:sp>
        <p:nvSpPr>
          <p:cNvPr id="2" name="제목 1"/>
          <p:cNvSpPr>
            <a:spLocks noGrp="1"/>
          </p:cNvSpPr>
          <p:nvPr>
            <p:ph type="title"/>
          </p:nvPr>
        </p:nvSpPr>
        <p:spPr/>
        <p:txBody>
          <a:bodyPr/>
          <a:lstStyle/>
          <a:p>
            <a:r>
              <a:rPr lang="en-US" altLang="ko-KR" dirty="0"/>
              <a:t>Encoding Schemes – CBOR</a:t>
            </a:r>
            <a:endParaRPr lang="ko-KR" altLang="en-US" dirty="0"/>
          </a:p>
        </p:txBody>
      </p:sp>
      <p:sp>
        <p:nvSpPr>
          <p:cNvPr id="7" name="Date Placeholder 6"/>
          <p:cNvSpPr>
            <a:spLocks noGrp="1"/>
          </p:cNvSpPr>
          <p:nvPr>
            <p:ph type="dt" sz="half" idx="10"/>
          </p:nvPr>
        </p:nvSpPr>
        <p:spPr/>
        <p:txBody>
          <a:bodyPr/>
          <a:lstStyle/>
          <a:p>
            <a:fld id="{28795B29-C2E5-4866-B3E1-EB7DD8E7979E}" type="datetime4">
              <a:rPr lang="en-US" smtClean="0"/>
              <a:t>February 15, 2019</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10</a:t>
            </a:fld>
            <a:endParaRPr lang="en-US" dirty="0"/>
          </a:p>
        </p:txBody>
      </p:sp>
      <p:graphicFrame>
        <p:nvGraphicFramePr>
          <p:cNvPr id="4" name="표 3"/>
          <p:cNvGraphicFramePr>
            <a:graphicFrameLocks noGrp="1"/>
          </p:cNvGraphicFramePr>
          <p:nvPr>
            <p:extLst/>
          </p:nvPr>
        </p:nvGraphicFramePr>
        <p:xfrm>
          <a:off x="594521" y="2952416"/>
          <a:ext cx="10896599" cy="3417904"/>
        </p:xfrm>
        <a:graphic>
          <a:graphicData uri="http://schemas.openxmlformats.org/drawingml/2006/table">
            <a:tbl>
              <a:tblPr firstRow="1" bandRow="1">
                <a:tableStyleId>{5940675A-B579-460E-94D1-54222C63F5DA}</a:tableStyleId>
              </a:tblPr>
              <a:tblGrid>
                <a:gridCol w="1841912">
                  <a:extLst>
                    <a:ext uri="{9D8B030D-6E8A-4147-A177-3AD203B41FA5}">
                      <a16:colId xmlns:a16="http://schemas.microsoft.com/office/drawing/2014/main" val="20000"/>
                    </a:ext>
                  </a:extLst>
                </a:gridCol>
                <a:gridCol w="3018229">
                  <a:extLst>
                    <a:ext uri="{9D8B030D-6E8A-4147-A177-3AD203B41FA5}">
                      <a16:colId xmlns:a16="http://schemas.microsoft.com/office/drawing/2014/main" val="20001"/>
                    </a:ext>
                  </a:extLst>
                </a:gridCol>
                <a:gridCol w="3018229">
                  <a:extLst>
                    <a:ext uri="{9D8B030D-6E8A-4147-A177-3AD203B41FA5}">
                      <a16:colId xmlns:a16="http://schemas.microsoft.com/office/drawing/2014/main" val="20002"/>
                    </a:ext>
                  </a:extLst>
                </a:gridCol>
                <a:gridCol w="3018229">
                  <a:extLst>
                    <a:ext uri="{9D8B030D-6E8A-4147-A177-3AD203B41FA5}">
                      <a16:colId xmlns:a16="http://schemas.microsoft.com/office/drawing/2014/main" val="20003"/>
                    </a:ext>
                  </a:extLst>
                </a:gridCol>
              </a:tblGrid>
              <a:tr h="146165">
                <a:tc>
                  <a:txBody>
                    <a:bodyPr/>
                    <a:lstStyle/>
                    <a:p>
                      <a:pPr latinLnBrk="1"/>
                      <a:endParaRPr lang="ko-KR" altLang="en-US" dirty="0"/>
                    </a:p>
                  </a:txBody>
                  <a:tcPr/>
                </a:tc>
                <a:tc>
                  <a:txBody>
                    <a:bodyPr/>
                    <a:lstStyle/>
                    <a:p>
                      <a:pPr latinLnBrk="1"/>
                      <a:r>
                        <a:rPr lang="en-US" altLang="ko-KR" b="1" dirty="0"/>
                        <a:t>CBOR</a:t>
                      </a:r>
                      <a:endParaRPr lang="ko-KR" altLang="en-US" b="1" dirty="0"/>
                    </a:p>
                  </a:txBody>
                  <a:tcPr/>
                </a:tc>
                <a:tc>
                  <a:txBody>
                    <a:bodyPr/>
                    <a:lstStyle/>
                    <a:p>
                      <a:pPr latinLnBrk="1"/>
                      <a:r>
                        <a:rPr lang="en-US" altLang="ko-KR" sz="1600" i="1" dirty="0"/>
                        <a:t>JSON</a:t>
                      </a:r>
                      <a:endParaRPr lang="ko-KR" altLang="en-US" sz="1600" i="1" dirty="0"/>
                    </a:p>
                  </a:txBody>
                  <a:tcPr/>
                </a:tc>
                <a:tc>
                  <a:txBody>
                    <a:bodyPr/>
                    <a:lstStyle/>
                    <a:p>
                      <a:pPr latinLnBrk="1"/>
                      <a:r>
                        <a:rPr lang="en-US" altLang="ko-KR" sz="1600" i="1" dirty="0"/>
                        <a:t>XML/EXI</a:t>
                      </a:r>
                      <a:endParaRPr lang="ko-KR" altLang="en-US" sz="1600" i="1" dirty="0"/>
                    </a:p>
                  </a:txBody>
                  <a:tcPr/>
                </a:tc>
                <a:extLst>
                  <a:ext uri="{0D108BD9-81ED-4DB2-BD59-A6C34878D82A}">
                    <a16:rowId xmlns:a16="http://schemas.microsoft.com/office/drawing/2014/main" val="10000"/>
                  </a:ext>
                </a:extLst>
              </a:tr>
              <a:tr h="1352022">
                <a:tc>
                  <a:txBody>
                    <a:bodyPr/>
                    <a:lstStyle/>
                    <a:p>
                      <a:pPr latinLnBrk="1"/>
                      <a:r>
                        <a:rPr lang="en-US" altLang="ko-KR" b="1" dirty="0"/>
                        <a:t>Description</a:t>
                      </a:r>
                      <a:endParaRPr lang="ko-KR" altLang="en-US" b="1" dirty="0"/>
                    </a:p>
                  </a:txBody>
                  <a:tcPr/>
                </a:tc>
                <a:tc>
                  <a:txBody>
                    <a:bodyPr/>
                    <a:lstStyle/>
                    <a:p>
                      <a:pPr marL="0" indent="0" latinLnBrk="1"/>
                      <a:r>
                        <a:rPr lang="en-US" altLang="ko-KR" b="1" dirty="0"/>
                        <a:t>- Concise binary object representation based on JSON data model</a:t>
                      </a:r>
                      <a:endParaRPr lang="ko-KR" altLang="en-US" b="1"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i="1" dirty="0"/>
                        <a:t>- Lightweight, text-based,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i="1" dirty="0"/>
                        <a:t>  language-independent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i="1" dirty="0"/>
                        <a:t>  data interchange format</a:t>
                      </a:r>
                      <a:endParaRPr lang="ko-KR" altLang="en-US" sz="1600" i="1" dirty="0"/>
                    </a:p>
                  </a:txBody>
                  <a:tcPr/>
                </a:tc>
                <a:tc>
                  <a:txBody>
                    <a:bodyPr/>
                    <a:lstStyle/>
                    <a:p>
                      <a:pPr marL="0" indent="0" latinLnBrk="1"/>
                      <a:r>
                        <a:rPr lang="en-US" altLang="ko-KR" sz="1600" i="1" dirty="0"/>
                        <a:t>- Binary compression </a:t>
                      </a:r>
                    </a:p>
                    <a:p>
                      <a:pPr marL="0" indent="0" latinLnBrk="1"/>
                      <a:r>
                        <a:rPr lang="en-US" altLang="ko-KR" sz="1600" i="1" dirty="0"/>
                        <a:t>  standard for XML</a:t>
                      </a:r>
                      <a:endParaRPr lang="ko-KR" altLang="en-US" sz="1600" i="1" dirty="0"/>
                    </a:p>
                  </a:txBody>
                  <a:tcPr/>
                </a:tc>
                <a:extLst>
                  <a:ext uri="{0D108BD9-81ED-4DB2-BD59-A6C34878D82A}">
                    <a16:rowId xmlns:a16="http://schemas.microsoft.com/office/drawing/2014/main" val="10001"/>
                  </a:ext>
                </a:extLst>
              </a:tr>
              <a:tr h="694282">
                <a:tc>
                  <a:txBody>
                    <a:bodyPr/>
                    <a:lstStyle/>
                    <a:p>
                      <a:pPr latinLnBrk="1"/>
                      <a:r>
                        <a:rPr lang="en-US" altLang="ko-KR" b="1" dirty="0"/>
                        <a:t>Standard</a:t>
                      </a:r>
                      <a:endParaRPr lang="ko-KR" altLang="en-US" b="1" dirty="0"/>
                    </a:p>
                  </a:txBody>
                  <a:tcPr/>
                </a:tc>
                <a:tc>
                  <a:txBody>
                    <a:bodyPr/>
                    <a:lstStyle/>
                    <a:p>
                      <a:pPr latinLnBrk="1"/>
                      <a:r>
                        <a:rPr lang="en-US" altLang="ko-KR" b="1" dirty="0"/>
                        <a:t>IETF</a:t>
                      </a:r>
                      <a:r>
                        <a:rPr lang="en-US" altLang="ko-KR" b="1" baseline="0" dirty="0"/>
                        <a:t> RFC 7049</a:t>
                      </a:r>
                      <a:endParaRPr lang="ko-KR" altLang="en-US" b="1" dirty="0"/>
                    </a:p>
                  </a:txBody>
                  <a:tcPr/>
                </a:tc>
                <a:tc>
                  <a:txBody>
                    <a:bodyPr/>
                    <a:lstStyle/>
                    <a:p>
                      <a:pPr latinLnBrk="1"/>
                      <a:r>
                        <a:rPr lang="en-US" altLang="ko-KR" sz="1600" i="1" dirty="0"/>
                        <a:t>IETF</a:t>
                      </a:r>
                      <a:r>
                        <a:rPr lang="en-US" altLang="ko-KR" sz="1600" i="1" baseline="0" dirty="0"/>
                        <a:t> RFC 7159</a:t>
                      </a:r>
                      <a:endParaRPr lang="ko-KR" altLang="en-US" sz="1600" i="1" dirty="0"/>
                    </a:p>
                  </a:txBody>
                  <a:tcPr/>
                </a:tc>
                <a:tc>
                  <a:txBody>
                    <a:bodyPr/>
                    <a:lstStyle/>
                    <a:p>
                      <a:pPr latinLnBrk="1"/>
                      <a:r>
                        <a:rPr lang="fr-FR" altLang="ko-KR" sz="1600" i="1" dirty="0"/>
                        <a:t>W3C</a:t>
                      </a:r>
                      <a:r>
                        <a:rPr lang="fr-FR" altLang="ko-KR" sz="1600" i="1" baseline="0" dirty="0"/>
                        <a:t> </a:t>
                      </a:r>
                      <a:r>
                        <a:rPr lang="fr-FR" altLang="ko-KR" sz="1600" i="1" dirty="0"/>
                        <a:t>Efficient XML Interchange Format 1.0 </a:t>
                      </a:r>
                      <a:endParaRPr lang="ko-KR" altLang="en-US" sz="1600" i="1" dirty="0"/>
                    </a:p>
                  </a:txBody>
                  <a:tcPr/>
                </a:tc>
                <a:extLst>
                  <a:ext uri="{0D108BD9-81ED-4DB2-BD59-A6C34878D82A}">
                    <a16:rowId xmlns:a16="http://schemas.microsoft.com/office/drawing/2014/main" val="10002"/>
                  </a:ext>
                </a:extLst>
              </a:tr>
              <a:tr h="365411">
                <a:tc>
                  <a:txBody>
                    <a:bodyPr/>
                    <a:lstStyle/>
                    <a:p>
                      <a:pPr latinLnBrk="1"/>
                      <a:r>
                        <a:rPr lang="en-US" altLang="ko-KR" b="1" dirty="0"/>
                        <a:t>Content </a:t>
                      </a:r>
                      <a:r>
                        <a:rPr lang="en-US" altLang="ko-KR" b="1" baseline="0" dirty="0"/>
                        <a:t>Type</a:t>
                      </a:r>
                      <a:endParaRPr lang="ko-KR" altLang="en-US" b="1" dirty="0"/>
                    </a:p>
                  </a:txBody>
                  <a:tcPr/>
                </a:tc>
                <a:tc>
                  <a:txBody>
                    <a:bodyPr/>
                    <a:lstStyle/>
                    <a:p>
                      <a:pPr latinLnBrk="1"/>
                      <a:r>
                        <a:rPr lang="en-US" altLang="ko-KR" b="1" dirty="0"/>
                        <a:t>/application/vnd.ocf+cbor</a:t>
                      </a:r>
                      <a:endParaRPr lang="ko-KR" altLang="en-US" b="1" dirty="0"/>
                    </a:p>
                  </a:txBody>
                  <a:tcPr/>
                </a:tc>
                <a:tc>
                  <a:txBody>
                    <a:bodyPr/>
                    <a:lstStyle/>
                    <a:p>
                      <a:pPr latinLnBrk="1"/>
                      <a:r>
                        <a:rPr lang="en-US" altLang="ko-KR" sz="1600" i="1" dirty="0"/>
                        <a:t>/application/json</a:t>
                      </a:r>
                      <a:endParaRPr lang="ko-KR" altLang="en-US" sz="1600" i="1" dirty="0"/>
                    </a:p>
                  </a:txBody>
                  <a:tcPr/>
                </a:tc>
                <a:tc>
                  <a:txBody>
                    <a:bodyPr/>
                    <a:lstStyle/>
                    <a:p>
                      <a:pPr latinLnBrk="1"/>
                      <a:r>
                        <a:rPr lang="en-US" altLang="ko-KR" sz="1600" i="1" dirty="0"/>
                        <a:t>/application/exi</a:t>
                      </a:r>
                      <a:endParaRPr lang="ko-KR" altLang="en-US" sz="1600" i="1" dirty="0"/>
                    </a:p>
                  </a:txBody>
                  <a:tcPr/>
                </a:tc>
                <a:extLst>
                  <a:ext uri="{0D108BD9-81ED-4DB2-BD59-A6C34878D82A}">
                    <a16:rowId xmlns:a16="http://schemas.microsoft.com/office/drawing/2014/main" val="10003"/>
                  </a:ext>
                </a:extLst>
              </a:tr>
              <a:tr h="255788">
                <a:tc>
                  <a:txBody>
                    <a:bodyPr/>
                    <a:lstStyle/>
                    <a:p>
                      <a:pPr latinLnBrk="1"/>
                      <a:r>
                        <a:rPr lang="en-US" altLang="ko-KR" b="1" dirty="0"/>
                        <a:t>OCF M/O</a:t>
                      </a:r>
                      <a:endParaRPr lang="ko-KR" altLang="en-US" b="1" dirty="0"/>
                    </a:p>
                  </a:txBody>
                  <a:tcPr/>
                </a:tc>
                <a:tc>
                  <a:txBody>
                    <a:bodyPr/>
                    <a:lstStyle/>
                    <a:p>
                      <a:pPr latinLnBrk="1"/>
                      <a:r>
                        <a:rPr lang="en-US" altLang="ko-KR" b="1" dirty="0"/>
                        <a:t>Mandatory</a:t>
                      </a:r>
                      <a:endParaRPr lang="ko-KR" altLang="en-US" b="1" dirty="0"/>
                    </a:p>
                  </a:txBody>
                  <a:tcPr/>
                </a:tc>
                <a:tc>
                  <a:txBody>
                    <a:bodyPr/>
                    <a:lstStyle/>
                    <a:p>
                      <a:pPr latinLnBrk="1"/>
                      <a:r>
                        <a:rPr lang="en-US" altLang="ko-KR" sz="1600" i="1" dirty="0"/>
                        <a:t>Can be supported</a:t>
                      </a:r>
                      <a:endParaRPr lang="ko-KR" altLang="en-US" sz="1600" i="1" dirty="0"/>
                    </a:p>
                  </a:txBody>
                  <a:tcPr/>
                </a:tc>
                <a:tc>
                  <a:txBody>
                    <a:bodyPr/>
                    <a:lstStyle/>
                    <a:p>
                      <a:pPr latinLnBrk="1"/>
                      <a:r>
                        <a:rPr lang="en-US" altLang="ko-KR" sz="1600" i="1" dirty="0"/>
                        <a:t>Can be supported</a:t>
                      </a:r>
                      <a:endParaRPr lang="ko-KR" altLang="en-US" sz="1600" i="1" dirty="0"/>
                    </a:p>
                  </a:txBody>
                  <a:tcPr/>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2"/>
          </p:nvPr>
        </p:nvSpPr>
        <p:spPr/>
        <p:txBody>
          <a:bodyPr/>
          <a:lstStyle/>
          <a:p>
            <a:r>
              <a:rPr lang="en-US" smtClean="0"/>
              <a:t>OPEN CONNECTIVITY FOUNDATION MEMBER CONFIDENTIAL INFORMATION</a:t>
            </a:r>
            <a:endParaRPr lang="en-US" dirty="0"/>
          </a:p>
        </p:txBody>
      </p:sp>
      <p:sp>
        <p:nvSpPr>
          <p:cNvPr id="10" name="Rounded Rectangle 9"/>
          <p:cNvSpPr/>
          <p:nvPr/>
        </p:nvSpPr>
        <p:spPr>
          <a:xfrm>
            <a:off x="5395119" y="2895600"/>
            <a:ext cx="6172200" cy="3474720"/>
          </a:xfrm>
          <a:prstGeom prst="roundRect">
            <a:avLst/>
          </a:prstGeom>
          <a:solidFill>
            <a:srgbClr val="E1F1DD">
              <a:alpha val="30196"/>
            </a:srgb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866834" y="4339542"/>
            <a:ext cx="322876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a:t>If needed in future revisions</a:t>
            </a:r>
          </a:p>
        </p:txBody>
      </p:sp>
    </p:spTree>
    <p:extLst>
      <p:ext uri="{BB962C8B-B14F-4D97-AF65-F5344CB8AC3E}">
        <p14:creationId xmlns:p14="http://schemas.microsoft.com/office/powerpoint/2010/main" val="354383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fontScale="92500" lnSpcReduction="20000"/>
          </a:bodyPr>
          <a:lstStyle/>
          <a:p>
            <a:pPr lvl="0"/>
            <a:r>
              <a:rPr lang="en-US" altLang="ko-KR" dirty="0"/>
              <a:t>OCF devices make use of CoAP Discovery using IANA defined OCF Service Address (not the default CoAP address). </a:t>
            </a:r>
          </a:p>
          <a:p>
            <a:pPr lvl="0"/>
            <a:r>
              <a:rPr lang="en-US" altLang="ko-KR" dirty="0"/>
              <a:t>Multicast RETRIEVE (CoAP GET) sent to well known URI /oic/res</a:t>
            </a:r>
          </a:p>
          <a:p>
            <a:pPr lvl="0"/>
            <a:r>
              <a:rPr lang="en-US" altLang="ko-KR" dirty="0"/>
              <a:t>Response is an array of links; each link represents a Resource hosted by the responding server</a:t>
            </a:r>
          </a:p>
          <a:p>
            <a:pPr lvl="0"/>
            <a:r>
              <a:rPr lang="en-US" altLang="ko-KR" dirty="0"/>
              <a:t>Links provide:</a:t>
            </a:r>
          </a:p>
          <a:p>
            <a:pPr lvl="1"/>
            <a:r>
              <a:rPr lang="en-US" altLang="ko-KR" dirty="0"/>
              <a:t>href</a:t>
            </a:r>
          </a:p>
          <a:p>
            <a:pPr lvl="1"/>
            <a:r>
              <a:rPr lang="en-US" altLang="ko-KR" dirty="0"/>
              <a:t>Relationship (self link, hosted link, bridged link)</a:t>
            </a:r>
          </a:p>
          <a:p>
            <a:pPr lvl="1"/>
            <a:r>
              <a:rPr lang="en-US" altLang="ko-KR" dirty="0"/>
              <a:t>Endpoint binds</a:t>
            </a:r>
          </a:p>
          <a:p>
            <a:pPr lvl="1"/>
            <a:r>
              <a:rPr lang="en-US" altLang="ko-KR" dirty="0"/>
              <a:t>Supported interfaces</a:t>
            </a:r>
          </a:p>
          <a:p>
            <a:pPr lvl="1"/>
            <a:r>
              <a:rPr lang="en-US" altLang="ko-KR" dirty="0"/>
              <a:t>Observability of the Resource</a:t>
            </a:r>
          </a:p>
          <a:p>
            <a:pPr lvl="0"/>
            <a:endParaRPr lang="en-US" altLang="ko-KR" dirty="0"/>
          </a:p>
        </p:txBody>
      </p:sp>
      <p:sp>
        <p:nvSpPr>
          <p:cNvPr id="2" name="제목 1"/>
          <p:cNvSpPr>
            <a:spLocks noGrp="1"/>
          </p:cNvSpPr>
          <p:nvPr>
            <p:ph type="title"/>
          </p:nvPr>
        </p:nvSpPr>
        <p:spPr/>
        <p:txBody>
          <a:bodyPr/>
          <a:lstStyle/>
          <a:p>
            <a:r>
              <a:rPr lang="en-US" altLang="ko-KR" dirty="0" smtClean="0"/>
              <a:t>Resource </a:t>
            </a:r>
            <a:r>
              <a:rPr lang="en-US" altLang="ko-KR" dirty="0"/>
              <a:t>Discovery (CoAP Discovery)</a:t>
            </a:r>
            <a:endParaRPr lang="ko-KR" altLang="en-US" dirty="0"/>
          </a:p>
        </p:txBody>
      </p:sp>
      <p:sp>
        <p:nvSpPr>
          <p:cNvPr id="5" name="Date Placeholder 4"/>
          <p:cNvSpPr>
            <a:spLocks noGrp="1"/>
          </p:cNvSpPr>
          <p:nvPr>
            <p:ph type="dt" sz="half" idx="10"/>
          </p:nvPr>
        </p:nvSpPr>
        <p:spPr/>
        <p:txBody>
          <a:bodyPr/>
          <a:lstStyle/>
          <a:p>
            <a:fld id="{46D28BB8-71F1-422F-B16B-D2C7A959ADAB}" type="datetime4">
              <a:rPr lang="en-US" smtClean="0"/>
              <a:t>February 15, 2019</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11</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229108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42119" y="1447800"/>
            <a:ext cx="11049000" cy="4724400"/>
          </a:xfrm>
        </p:spPr>
        <p:txBody>
          <a:bodyPr>
            <a:normAutofit fontScale="85000" lnSpcReduction="20000"/>
          </a:bodyPr>
          <a:lstStyle/>
          <a:p>
            <a:pPr lvl="0"/>
            <a:r>
              <a:rPr lang="en-US" altLang="ko-KR" dirty="0"/>
              <a:t>OCF Devices may use Resource Directory to find the Resources hosted in the 3</a:t>
            </a:r>
            <a:r>
              <a:rPr lang="en-US" altLang="ko-KR" baseline="30000" dirty="0"/>
              <a:t>rd</a:t>
            </a:r>
            <a:r>
              <a:rPr lang="en-US" altLang="ko-KR" dirty="0"/>
              <a:t> party Devices.  </a:t>
            </a:r>
          </a:p>
          <a:p>
            <a:pPr lvl="1"/>
            <a:r>
              <a:rPr lang="en-US" altLang="ko-KR" dirty="0"/>
              <a:t>Publishing Devices register the Resources (i.e. Links) to a Resource Directory, to which a Client subsequently makes an inquiry to discover those Resources.  </a:t>
            </a:r>
          </a:p>
          <a:p>
            <a:pPr lvl="0"/>
            <a:r>
              <a:rPr lang="en-US" altLang="ko-KR" dirty="0"/>
              <a:t>Resource Directory </a:t>
            </a:r>
          </a:p>
          <a:p>
            <a:pPr lvl="1"/>
            <a:r>
              <a:rPr lang="en-US" altLang="ko-KR" dirty="0"/>
              <a:t>An OCF Device facilitating indirect discovery by exposing 3rd party Resources (i.e. Links) with the following features    </a:t>
            </a:r>
          </a:p>
          <a:p>
            <a:pPr lvl="1"/>
            <a:r>
              <a:rPr lang="en-US" altLang="ko-KR" dirty="0"/>
              <a:t>RD discovery </a:t>
            </a:r>
          </a:p>
          <a:p>
            <a:pPr lvl="2"/>
            <a:r>
              <a:rPr lang="en-US" altLang="ko-KR" dirty="0"/>
              <a:t>Discover an RD and select one with </a:t>
            </a:r>
            <a:r>
              <a:rPr lang="en-US" altLang="ko-KR" dirty="0" err="1"/>
              <a:t>oic.wk.rd</a:t>
            </a:r>
            <a:r>
              <a:rPr lang="en-US" altLang="ko-KR" dirty="0"/>
              <a:t> </a:t>
            </a:r>
          </a:p>
          <a:p>
            <a:pPr lvl="1"/>
            <a:r>
              <a:rPr lang="en-US" altLang="ko-KR" dirty="0"/>
              <a:t>Resource publish</a:t>
            </a:r>
          </a:p>
          <a:p>
            <a:pPr lvl="2"/>
            <a:r>
              <a:rPr lang="en-US" altLang="ko-KR" dirty="0"/>
              <a:t>publish/update/delete Resource (i.e. Links) in /</a:t>
            </a:r>
            <a:r>
              <a:rPr lang="en-US" altLang="ko-KR" dirty="0" err="1"/>
              <a:t>oic</a:t>
            </a:r>
            <a:r>
              <a:rPr lang="en-US" altLang="ko-KR" dirty="0"/>
              <a:t>/res of an RD </a:t>
            </a:r>
          </a:p>
          <a:p>
            <a:pPr lvl="1"/>
            <a:r>
              <a:rPr lang="en-US" altLang="ko-KR" dirty="0"/>
              <a:t>Resource exposure</a:t>
            </a:r>
          </a:p>
          <a:p>
            <a:pPr lvl="2"/>
            <a:r>
              <a:rPr lang="en-US" altLang="ko-KR" dirty="0"/>
              <a:t>Expose published Resources via /</a:t>
            </a:r>
            <a:r>
              <a:rPr lang="en-US" altLang="ko-KR" dirty="0" err="1"/>
              <a:t>oic</a:t>
            </a:r>
            <a:r>
              <a:rPr lang="en-US" altLang="ko-KR" dirty="0"/>
              <a:t>/res of RD, which is aligned with </a:t>
            </a:r>
            <a:r>
              <a:rPr lang="en-US" altLang="ko-KR" dirty="0" err="1"/>
              <a:t>CoAP</a:t>
            </a:r>
            <a:r>
              <a:rPr lang="en-US" altLang="ko-KR" dirty="0"/>
              <a:t> discovery.  </a:t>
            </a:r>
          </a:p>
        </p:txBody>
      </p:sp>
      <p:sp>
        <p:nvSpPr>
          <p:cNvPr id="2" name="제목 1"/>
          <p:cNvSpPr>
            <a:spLocks noGrp="1"/>
          </p:cNvSpPr>
          <p:nvPr>
            <p:ph type="title"/>
          </p:nvPr>
        </p:nvSpPr>
        <p:spPr/>
        <p:txBody>
          <a:bodyPr>
            <a:normAutofit fontScale="90000"/>
          </a:bodyPr>
          <a:lstStyle/>
          <a:p>
            <a:r>
              <a:rPr lang="en-US" altLang="ko-KR" dirty="0"/>
              <a:t>Resource Discovery </a:t>
            </a:r>
            <a:r>
              <a:rPr lang="en-US" altLang="ko-KR" dirty="0" smtClean="0"/>
              <a:t>via Resource Directory </a:t>
            </a:r>
            <a:r>
              <a:rPr lang="en-US" altLang="ko-KR" dirty="0" smtClean="0"/>
              <a:t>(</a:t>
            </a:r>
            <a:r>
              <a:rPr lang="en-US" altLang="ko-KR" dirty="0" smtClean="0"/>
              <a:t>Optional)</a:t>
            </a:r>
            <a:endParaRPr lang="ko-KR" altLang="en-US" dirty="0"/>
          </a:p>
        </p:txBody>
      </p:sp>
      <p:sp>
        <p:nvSpPr>
          <p:cNvPr id="5" name="Date Placeholder 4"/>
          <p:cNvSpPr>
            <a:spLocks noGrp="1"/>
          </p:cNvSpPr>
          <p:nvPr>
            <p:ph type="dt" sz="half" idx="10"/>
          </p:nvPr>
        </p:nvSpPr>
        <p:spPr/>
        <p:txBody>
          <a:bodyPr/>
          <a:lstStyle/>
          <a:p>
            <a:fld id="{B36A4B5F-B303-46EF-A2BC-F138C71AE345}" type="datetime4">
              <a:rPr lang="en-US" smtClean="0"/>
              <a:t>February 15, 2019</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12</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1668221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38334"/>
            <a:ext cx="11200912" cy="5075853"/>
          </a:xfrm>
        </p:spPr>
        <p:txBody>
          <a:bodyPr>
            <a:normAutofit fontScale="85000" lnSpcReduction="20000"/>
          </a:bodyPr>
          <a:lstStyle/>
          <a:p>
            <a:r>
              <a:rPr lang="en-US" altLang="ko-KR" dirty="0"/>
              <a:t>Definition  </a:t>
            </a:r>
          </a:p>
          <a:p>
            <a:pPr lvl="1"/>
            <a:r>
              <a:rPr lang="en-US" altLang="ko-KR" dirty="0"/>
              <a:t>An (OCF) Endpoint is defined as the source or destination of a request and response messages for a given Transport Protocol Suites (e.g. CoAP over UDP over IPv6). The specific definition of an Endpoint depends on the Transport Protocol Suites being used.</a:t>
            </a:r>
          </a:p>
          <a:p>
            <a:pPr lvl="2"/>
            <a:r>
              <a:rPr lang="en-US" altLang="ko-KR" dirty="0"/>
              <a:t>(e.g.) For CoAP/UDP/IPv6, Endpoint is identified as IP address + port number. </a:t>
            </a:r>
          </a:p>
          <a:p>
            <a:r>
              <a:rPr lang="en-US" altLang="ko-KR" dirty="0"/>
              <a:t>Endpoint characteristics for OCF Device  </a:t>
            </a:r>
          </a:p>
          <a:p>
            <a:pPr lvl="1"/>
            <a:r>
              <a:rPr lang="en-US" altLang="ko-KR" dirty="0"/>
              <a:t>Each OCF Device shall associate with at least one Endpoint with which it can exchange Request &amp; Response messages. </a:t>
            </a:r>
          </a:p>
          <a:p>
            <a:pPr lvl="2"/>
            <a:r>
              <a:rPr lang="en-US" altLang="ko-KR" dirty="0"/>
              <a:t>When a message is sent to an Endpoint, it shall be delivered to the OCF Device which is associated with the Endpoint. When a Request message is delivered to an Endpoint, path component is enough to locate the target Resource.    </a:t>
            </a:r>
          </a:p>
          <a:p>
            <a:pPr lvl="1"/>
            <a:r>
              <a:rPr lang="en-US" altLang="ko-KR" dirty="0"/>
              <a:t>OCF Device can be associated with multiple Endpoints. </a:t>
            </a:r>
          </a:p>
          <a:p>
            <a:pPr lvl="2"/>
            <a:r>
              <a:rPr lang="en-US" altLang="ko-KR" dirty="0"/>
              <a:t>E.g. OCF Device may support both CoAP &amp; HTTP</a:t>
            </a:r>
          </a:p>
          <a:p>
            <a:pPr lvl="1"/>
            <a:r>
              <a:rPr lang="en-US" altLang="ko-KR" dirty="0"/>
              <a:t>An endpoint can be shared among multiple OCF Devices, only when there is a way to clearly indicate the target Resource with Request URI.  </a:t>
            </a:r>
          </a:p>
          <a:p>
            <a:pPr lvl="2"/>
            <a:endParaRPr lang="ko-KR" altLang="en-US" dirty="0"/>
          </a:p>
        </p:txBody>
      </p:sp>
      <p:sp>
        <p:nvSpPr>
          <p:cNvPr id="3" name="제목 2"/>
          <p:cNvSpPr>
            <a:spLocks noGrp="1"/>
          </p:cNvSpPr>
          <p:nvPr>
            <p:ph type="title"/>
          </p:nvPr>
        </p:nvSpPr>
        <p:spPr/>
        <p:txBody>
          <a:bodyPr/>
          <a:lstStyle/>
          <a:p>
            <a:r>
              <a:rPr lang="en-US" altLang="ko-KR" dirty="0"/>
              <a:t>Endpoint </a:t>
            </a:r>
            <a:r>
              <a:rPr lang="en-US" altLang="ko-KR" dirty="0" smtClean="0"/>
              <a:t>Overview </a:t>
            </a:r>
            <a:endParaRPr lang="ko-KR" altLang="en-US" dirty="0"/>
          </a:p>
        </p:txBody>
      </p:sp>
      <p:sp>
        <p:nvSpPr>
          <p:cNvPr id="4" name="슬라이드 번호 개체 틀 3"/>
          <p:cNvSpPr>
            <a:spLocks noGrp="1"/>
          </p:cNvSpPr>
          <p:nvPr>
            <p:ph type="sldNum" sz="quarter" idx="11"/>
          </p:nvPr>
        </p:nvSpPr>
        <p:spPr/>
        <p:txBody>
          <a:bodyPr/>
          <a:lstStyle/>
          <a:p>
            <a:fld id="{17A5C656-E050-4F3D-A0DB-0D19E9E83691}" type="slidenum">
              <a:rPr lang="en-US" smtClean="0"/>
              <a:pPr/>
              <a:t>13</a:t>
            </a:fld>
            <a:endParaRPr lang="en-US" dirty="0"/>
          </a:p>
        </p:txBody>
      </p:sp>
      <p:sp>
        <p:nvSpPr>
          <p:cNvPr id="5" name="날짜 개체 틀 4"/>
          <p:cNvSpPr>
            <a:spLocks noGrp="1"/>
          </p:cNvSpPr>
          <p:nvPr>
            <p:ph type="dt" sz="half" idx="10"/>
          </p:nvPr>
        </p:nvSpPr>
        <p:spPr/>
        <p:txBody>
          <a:bodyPr/>
          <a:lstStyle/>
          <a:p>
            <a:fld id="{6D5D3C46-D700-45BB-A5BF-1CA0A1EDFEE9}" type="datetime4">
              <a:rPr lang="en-US" altLang="ko-KR" smtClean="0"/>
              <a:t>February 15, 2019</a:t>
            </a:fld>
            <a:endParaRPr lang="en-US" dirty="0"/>
          </a:p>
        </p:txBody>
      </p:sp>
      <p:sp>
        <p:nvSpPr>
          <p:cNvPr id="6" name="바닥글 개체 틀 5"/>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295356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fontScale="90000"/>
          </a:bodyPr>
          <a:lstStyle/>
          <a:p>
            <a:r>
              <a:rPr lang="en-US" altLang="ko-KR" dirty="0"/>
              <a:t>Endpoint information in /oic/res with “eps” Parameter</a:t>
            </a:r>
            <a:endParaRPr lang="ko-KR" altLang="en-US" dirty="0"/>
          </a:p>
        </p:txBody>
      </p:sp>
      <p:sp>
        <p:nvSpPr>
          <p:cNvPr id="4" name="슬라이드 번호 개체 틀 3"/>
          <p:cNvSpPr>
            <a:spLocks noGrp="1"/>
          </p:cNvSpPr>
          <p:nvPr>
            <p:ph type="sldNum" sz="quarter" idx="11"/>
          </p:nvPr>
        </p:nvSpPr>
        <p:spPr/>
        <p:txBody>
          <a:bodyPr/>
          <a:lstStyle/>
          <a:p>
            <a:fld id="{17A5C656-E050-4F3D-A0DB-0D19E9E83691}" type="slidenum">
              <a:rPr lang="en-US" smtClean="0"/>
              <a:pPr/>
              <a:t>14</a:t>
            </a:fld>
            <a:endParaRPr lang="en-US" dirty="0"/>
          </a:p>
        </p:txBody>
      </p:sp>
      <p:sp>
        <p:nvSpPr>
          <p:cNvPr id="5" name="날짜 개체 틀 4"/>
          <p:cNvSpPr>
            <a:spLocks noGrp="1"/>
          </p:cNvSpPr>
          <p:nvPr>
            <p:ph type="dt" sz="half" idx="10"/>
          </p:nvPr>
        </p:nvSpPr>
        <p:spPr/>
        <p:txBody>
          <a:bodyPr/>
          <a:lstStyle/>
          <a:p>
            <a:fld id="{E2717D59-C2B9-4372-831A-D40C433178CC}" type="datetime4">
              <a:rPr lang="en-US" altLang="ko-KR" smtClean="0"/>
              <a:t>February 15, 2019</a:t>
            </a:fld>
            <a:endParaRPr lang="en-US" dirty="0"/>
          </a:p>
        </p:txBody>
      </p:sp>
      <p:sp>
        <p:nvSpPr>
          <p:cNvPr id="6" name="바닥글 개체 틀 5"/>
          <p:cNvSpPr>
            <a:spLocks noGrp="1"/>
          </p:cNvSpPr>
          <p:nvPr>
            <p:ph type="ftr" sz="quarter" idx="12"/>
          </p:nvPr>
        </p:nvSpPr>
        <p:spPr/>
        <p:txBody>
          <a:bodyPr/>
          <a:lstStyle/>
          <a:p>
            <a:r>
              <a:rPr lang="en-US" smtClean="0"/>
              <a:t>OPEN CONNECTIVITY FOUNDATION MEMBER CONFIDENTIAL INFORMATION</a:t>
            </a:r>
            <a:endParaRPr lang="en-US" dirty="0"/>
          </a:p>
        </p:txBody>
      </p:sp>
      <p:sp>
        <p:nvSpPr>
          <p:cNvPr id="16" name="직사각형 15"/>
          <p:cNvSpPr/>
          <p:nvPr/>
        </p:nvSpPr>
        <p:spPr>
          <a:xfrm>
            <a:off x="10043319" y="2743200"/>
            <a:ext cx="1905000" cy="1371600"/>
          </a:xfrm>
          <a:prstGeom prst="rect">
            <a:avLst/>
          </a:prstGeom>
          <a:noFill/>
          <a:ln w="3175" cap="flat" cmpd="sng" algn="ctr">
            <a:noFill/>
            <a:prstDash val="solid"/>
            <a:miter lim="800000"/>
          </a:ln>
          <a:effectLst/>
        </p:spPr>
        <p:txBody>
          <a:bodyPr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rgbClr val="00000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Endpoint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rgbClr val="00000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each target resource.</a:t>
            </a:r>
          </a:p>
        </p:txBody>
      </p:sp>
      <p:sp>
        <p:nvSpPr>
          <p:cNvPr id="17" name="TextBox 16"/>
          <p:cNvSpPr txBox="1"/>
          <p:nvPr/>
        </p:nvSpPr>
        <p:spPr>
          <a:xfrm>
            <a:off x="2728119" y="1143000"/>
            <a:ext cx="6400800" cy="5078313"/>
          </a:xfrm>
          <a:prstGeom prst="rect">
            <a:avLst/>
          </a:prstGeom>
          <a:solidFill>
            <a:srgbClr val="FFFFFF">
              <a:lumMod val="95000"/>
            </a:srgbClr>
          </a:solidFill>
          <a:ln w="3175">
            <a:solidFill>
              <a:srgbClr val="1C3339"/>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 "href": "/oic/res", </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"anchor": "ocf://dc70373c-1e8d-4fb3-962e-017eaa863989/oic/res",</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"rel": "self",</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"rt": ["oic.wk.res"],</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"if": ["oic.if.ll", "oic.if.baseline"],</a:t>
            </a:r>
            <a:br>
              <a:rPr kumimoji="0" lang="en-US" altLang="ko-KR" sz="1200" b="0" i="0" u="none" strike="noStrike" kern="0" cap="none" spc="0" normalizeH="0" baseline="0" noProof="0" dirty="0">
                <a:ln>
                  <a:noFill/>
                </a:ln>
                <a:solidFill>
                  <a:srgbClr val="000000"/>
                </a:solidFill>
                <a:effectLst/>
                <a:uLnTx/>
                <a:uFillTx/>
                <a:ea typeface="맑은 고딕"/>
              </a:rPr>
            </a:br>
            <a:r>
              <a:rPr kumimoji="0" lang="en-US" altLang="ko-KR" sz="1200" b="0" i="0" u="none" strike="noStrike" kern="0" cap="none" spc="0" normalizeH="0" baseline="0" noProof="0" dirty="0">
                <a:ln>
                  <a:noFill/>
                </a:ln>
                <a:solidFill>
                  <a:srgbClr val="000000"/>
                </a:solidFill>
                <a:effectLst/>
                <a:uLnTx/>
                <a:uFillTx/>
                <a:ea typeface="맑은 고딕"/>
              </a:rPr>
              <a:t>    "p": {"bm": 3},</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rgbClr val="0000FF"/>
                </a:solidFill>
                <a:effectLst/>
                <a:uLnTx/>
                <a:uFillTx/>
                <a:ea typeface="맑은 고딕"/>
              </a:rPr>
              <a:t>    "eps": [{"ep": "coaps://[fe80::b1d6]:44444"}] </a:t>
            </a:r>
            <a:r>
              <a:rPr kumimoji="0" lang="en-US" altLang="ko-KR" sz="1200" b="0" i="0" u="none" strike="noStrike" kern="0" cap="none" spc="0" normalizeH="0" baseline="0" noProof="0" dirty="0">
                <a:ln>
                  <a:noFill/>
                </a:ln>
                <a:solidFill>
                  <a:srgbClr val="000000"/>
                </a:solidFill>
                <a:effectLst/>
                <a:uLnTx/>
                <a:uFillTx/>
                <a:ea typeface="맑은 고딕"/>
              </a:rPr>
              <a:t>},</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 "href": "/oic/p",</a:t>
            </a:r>
            <a:endParaRPr kumimoji="0" lang="ko-KR" altLang="ko-KR" sz="1200" b="0" i="0" u="none" strike="noStrike" kern="0" cap="none" spc="0" normalizeH="0" baseline="0" noProof="0" dirty="0">
              <a:ln>
                <a:noFill/>
              </a:ln>
              <a:solidFill>
                <a:srgbClr val="000000"/>
              </a:solidFill>
              <a:effectLst/>
              <a:uLnTx/>
              <a:uFillTx/>
              <a:ea typeface="맑은 고딕"/>
            </a:endParaRPr>
          </a:p>
          <a:p>
            <a:pPr lvl="0">
              <a:defRPr/>
            </a:pPr>
            <a:r>
              <a:rPr kumimoji="0" lang="en-US" altLang="ko-KR" sz="1200" b="0" i="0" u="none" strike="noStrike" kern="0" cap="none" spc="0" normalizeH="0" baseline="0" noProof="0" dirty="0">
                <a:ln>
                  <a:noFill/>
                </a:ln>
                <a:solidFill>
                  <a:srgbClr val="000000"/>
                </a:solidFill>
                <a:effectLst/>
                <a:uLnTx/>
                <a:uFillTx/>
                <a:ea typeface="맑은 고딕"/>
              </a:rPr>
              <a:t>    "anchor": "ocf://</a:t>
            </a:r>
            <a:r>
              <a:rPr lang="en-US" altLang="ko-KR" sz="1200" kern="0" smtClean="0">
                <a:solidFill>
                  <a:srgbClr val="000000"/>
                </a:solidFill>
                <a:ea typeface="맑은 고딕"/>
              </a:rPr>
              <a:t>dc70373c-1e8d-4fb3-962e-017eaa863989",</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"rt": ["oic.wk.p"],</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"if": ["oic.if.r", "oic.if.baseline"],</a:t>
            </a:r>
            <a:br>
              <a:rPr kumimoji="0" lang="en-US" altLang="ko-KR" sz="1200" b="0" i="0" u="none" strike="noStrike" kern="0" cap="none" spc="0" normalizeH="0" baseline="0" noProof="0" dirty="0">
                <a:ln>
                  <a:noFill/>
                </a:ln>
                <a:solidFill>
                  <a:srgbClr val="000000"/>
                </a:solidFill>
                <a:effectLst/>
                <a:uLnTx/>
                <a:uFillTx/>
                <a:ea typeface="맑은 고딕"/>
              </a:rPr>
            </a:br>
            <a:r>
              <a:rPr kumimoji="0" lang="en-US" altLang="ko-KR" sz="1200" b="0" i="0" u="none" strike="noStrike" kern="0" cap="none" spc="0" normalizeH="0" baseline="0" noProof="0" dirty="0">
                <a:ln>
                  <a:noFill/>
                </a:ln>
                <a:solidFill>
                  <a:srgbClr val="000000"/>
                </a:solidFill>
                <a:effectLst/>
                <a:uLnTx/>
                <a:uFillTx/>
                <a:ea typeface="맑은 고딕"/>
              </a:rPr>
              <a:t>    "p": {"bm": 3},</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a:t>
            </a:r>
            <a:r>
              <a:rPr kumimoji="0" lang="en-US" altLang="ko-KR" sz="1200" b="1" i="0" u="none" strike="noStrike" kern="0" cap="none" spc="0" normalizeH="0" baseline="0" noProof="0" dirty="0">
                <a:ln>
                  <a:noFill/>
                </a:ln>
                <a:solidFill>
                  <a:srgbClr val="0000FF"/>
                </a:solidFill>
                <a:effectLst/>
                <a:uLnTx/>
                <a:uFillTx/>
                <a:ea typeface="맑은 고딕"/>
              </a:rPr>
              <a:t>"eps": [{"ep": "coap://[fe80::b1d6]:44444"}, {"ep": "coaps://[fe80::b1d6]:11111"} ] </a:t>
            </a:r>
            <a:r>
              <a:rPr kumimoji="0" lang="en-US" altLang="ko-KR" sz="1200" b="0" i="0" u="none" strike="noStrike" kern="0" cap="none" spc="0" normalizeH="0" baseline="0" noProof="0" dirty="0">
                <a:ln>
                  <a:noFill/>
                </a:ln>
                <a:solidFill>
                  <a:srgbClr val="000000"/>
                </a:solidFill>
                <a:effectLst/>
                <a:uLnTx/>
                <a:uFillTx/>
                <a:ea typeface="맑은 고딕"/>
              </a:rPr>
              <a:t>},</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 "href": "/oic/d",</a:t>
            </a:r>
            <a:endParaRPr kumimoji="0" lang="ko-KR" altLang="ko-KR" sz="1200" b="0" i="0" u="none" strike="noStrike" kern="0" cap="none" spc="0" normalizeH="0" baseline="0" noProof="0" dirty="0">
              <a:ln>
                <a:noFill/>
              </a:ln>
              <a:solidFill>
                <a:srgbClr val="000000"/>
              </a:solidFill>
              <a:effectLst/>
              <a:uLnTx/>
              <a:uFillTx/>
              <a:ea typeface="맑은 고딕"/>
            </a:endParaRPr>
          </a:p>
          <a:p>
            <a:pPr lvl="0">
              <a:defRPr/>
            </a:pPr>
            <a:r>
              <a:rPr kumimoji="0" lang="en-US" altLang="ko-KR" sz="1200" b="0" i="0" u="none" strike="noStrike" kern="0" cap="none" spc="0" normalizeH="0" baseline="0" noProof="0" dirty="0">
                <a:ln>
                  <a:noFill/>
                </a:ln>
                <a:solidFill>
                  <a:srgbClr val="000000"/>
                </a:solidFill>
                <a:effectLst/>
                <a:uLnTx/>
                <a:uFillTx/>
                <a:ea typeface="맑은 고딕"/>
              </a:rPr>
              <a:t>    "anchor": "ocf://</a:t>
            </a:r>
            <a:r>
              <a:rPr lang="en-US" altLang="ko-KR" sz="1200" kern="0" dirty="0" smtClean="0">
                <a:solidFill>
                  <a:srgbClr val="000000"/>
                </a:solidFill>
                <a:ea typeface="맑은 고딕"/>
              </a:rPr>
              <a:t>dc70373c-1e8d-4fb3-962e-017eaa863989",</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"rt": ["oic.wk.d", "oic.d.light"],</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"if": ["oic.if.r", "oic.if.baseline"],</a:t>
            </a:r>
            <a:br>
              <a:rPr kumimoji="0" lang="en-US" altLang="ko-KR" sz="1200" b="0" i="0" u="none" strike="noStrike" kern="0" cap="none" spc="0" normalizeH="0" baseline="0" noProof="0" dirty="0">
                <a:ln>
                  <a:noFill/>
                </a:ln>
                <a:solidFill>
                  <a:srgbClr val="000000"/>
                </a:solidFill>
                <a:effectLst/>
                <a:uLnTx/>
                <a:uFillTx/>
                <a:ea typeface="맑은 고딕"/>
              </a:rPr>
            </a:br>
            <a:r>
              <a:rPr kumimoji="0" lang="en-US" altLang="ko-KR" sz="1200" b="0" i="0" u="none" strike="noStrike" kern="0" cap="none" spc="0" normalizeH="0" baseline="0" noProof="0" dirty="0">
                <a:ln>
                  <a:noFill/>
                </a:ln>
                <a:solidFill>
                  <a:srgbClr val="000000"/>
                </a:solidFill>
                <a:effectLst/>
                <a:uLnTx/>
                <a:uFillTx/>
                <a:ea typeface="맑은 고딕"/>
              </a:rPr>
              <a:t>    "p": {"bm": 3},</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rgbClr val="0000FF"/>
                </a:solidFill>
                <a:effectLst/>
                <a:uLnTx/>
                <a:uFillTx/>
                <a:ea typeface="맑은 고딕"/>
              </a:rPr>
              <a:t>    "eps": [{"ep": "coap://[fe80::b1d6]:44444"}, {"ep": "coaps://[fe80::b1d6]:11111"} ] </a:t>
            </a:r>
            <a:r>
              <a:rPr kumimoji="0" lang="en-US" altLang="ko-KR" sz="1200" b="0" i="0" u="none" strike="noStrike" kern="0" cap="none" spc="0" normalizeH="0" baseline="0" noProof="0" dirty="0">
                <a:ln>
                  <a:noFill/>
                </a:ln>
                <a:solidFill>
                  <a:srgbClr val="000000"/>
                </a:solidFill>
                <a:effectLst/>
                <a:uLnTx/>
                <a:uFillTx/>
                <a:ea typeface="맑은 고딕"/>
              </a:rPr>
              <a:t>},</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 "href": "/myLight",</a:t>
            </a:r>
            <a:endParaRPr kumimoji="0" lang="ko-KR" altLang="ko-KR" sz="1200" b="0" i="0" u="none" strike="noStrike" kern="0" cap="none" spc="0" normalizeH="0" baseline="0" noProof="0" dirty="0">
              <a:ln>
                <a:noFill/>
              </a:ln>
              <a:solidFill>
                <a:srgbClr val="000000"/>
              </a:solidFill>
              <a:effectLst/>
              <a:uLnTx/>
              <a:uFillTx/>
              <a:ea typeface="맑은 고딕"/>
            </a:endParaRPr>
          </a:p>
          <a:p>
            <a:pPr lvl="0">
              <a:defRPr/>
            </a:pPr>
            <a:r>
              <a:rPr kumimoji="0" lang="en-US" altLang="ko-KR" sz="1200" b="0" i="0" u="none" strike="noStrike" kern="0" cap="none" spc="0" normalizeH="0" baseline="0" noProof="0" dirty="0">
                <a:ln>
                  <a:noFill/>
                </a:ln>
                <a:solidFill>
                  <a:srgbClr val="000000"/>
                </a:solidFill>
                <a:effectLst/>
                <a:uLnTx/>
                <a:uFillTx/>
                <a:ea typeface="맑은 고딕"/>
              </a:rPr>
              <a:t>    "anchor": "ocf://</a:t>
            </a:r>
            <a:r>
              <a:rPr lang="en-US" altLang="ko-KR" sz="1200" kern="0" dirty="0" smtClean="0">
                <a:solidFill>
                  <a:srgbClr val="000000"/>
                </a:solidFill>
                <a:ea typeface="맑은 고딕"/>
              </a:rPr>
              <a:t>dc70373c-1e8d-4fb3-962e-017eaa863989",</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"rt": ["oic.r.switch.binary"],</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"if": ["oic.if.a", "oic.if.baseline"],</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ea typeface="맑은 고딕"/>
              </a:rPr>
              <a:t>    "p": {"bm": 3},</a:t>
            </a:r>
            <a:endParaRPr kumimoji="0" lang="ko-KR" altLang="ko-KR" sz="1200" b="0" i="0" u="none" strike="noStrike" kern="0" cap="none" spc="0" normalizeH="0" baseline="0" noProof="0" dirty="0">
              <a:ln>
                <a:noFill/>
              </a:ln>
              <a:solidFill>
                <a:srgbClr val="000000"/>
              </a:solidFill>
              <a:effectLst/>
              <a:uLnTx/>
              <a:uFillTx/>
              <a:ea typeface="맑은 고딕"/>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rgbClr val="0000FF"/>
                </a:solidFill>
                <a:effectLst/>
                <a:uLnTx/>
                <a:uFillTx/>
                <a:ea typeface="맑은 고딕"/>
              </a:rPr>
              <a:t>    "eps": [{"ep": "coap://[fe80::b1d6]:44444"}, {"ep": "coaps://[fe80::b1d6]:11111"} ] </a:t>
            </a:r>
            <a:r>
              <a:rPr kumimoji="0" lang="en-US" altLang="ko-KR" sz="1200" b="0" i="0" u="none" strike="noStrike" kern="0" cap="none" spc="0" normalizeH="0" baseline="0" noProof="0" dirty="0">
                <a:ln>
                  <a:noFill/>
                </a:ln>
                <a:solidFill>
                  <a:srgbClr val="000000"/>
                </a:solidFill>
                <a:effectLst/>
                <a:uLnTx/>
                <a:uFillTx/>
                <a:ea typeface="맑은 고딕"/>
              </a:rPr>
              <a:t>}</a:t>
            </a:r>
            <a:br>
              <a:rPr kumimoji="0" lang="en-US" altLang="ko-KR" sz="1200" b="0" i="0" u="none" strike="noStrike" kern="0" cap="none" spc="0" normalizeH="0" baseline="0" noProof="0" dirty="0">
                <a:ln>
                  <a:noFill/>
                </a:ln>
                <a:solidFill>
                  <a:srgbClr val="000000"/>
                </a:solidFill>
                <a:effectLst/>
                <a:uLnTx/>
                <a:uFillTx/>
                <a:ea typeface="맑은 고딕"/>
              </a:rPr>
            </a:br>
            <a:r>
              <a:rPr kumimoji="0" lang="en-US" altLang="ko-KR" sz="1200" b="0" i="0" u="none" strike="noStrike" kern="0" cap="none" spc="0" normalizeH="0" baseline="0" noProof="0" dirty="0">
                <a:ln>
                  <a:noFill/>
                </a:ln>
                <a:solidFill>
                  <a:srgbClr val="000000"/>
                </a:solidFill>
                <a:effectLst/>
                <a:uLnTx/>
                <a:uFillTx/>
                <a:ea typeface="맑은 고딕"/>
              </a:rPr>
              <a:t>]</a:t>
            </a:r>
            <a:endParaRPr kumimoji="0" lang="ko-KR" altLang="ko-KR" sz="1200" b="0" i="0" u="none" strike="noStrike" kern="0" cap="none" spc="0" normalizeH="0" baseline="0" noProof="0" dirty="0">
              <a:ln>
                <a:noFill/>
              </a:ln>
              <a:solidFill>
                <a:srgbClr val="000000"/>
              </a:solidFill>
              <a:effectLst/>
              <a:uLnTx/>
              <a:uFillTx/>
              <a:ea typeface="맑은 고딕"/>
            </a:endParaRPr>
          </a:p>
        </p:txBody>
      </p:sp>
      <p:sp>
        <p:nvSpPr>
          <p:cNvPr id="18" name="TextBox 17"/>
          <p:cNvSpPr txBox="1"/>
          <p:nvPr/>
        </p:nvSpPr>
        <p:spPr>
          <a:xfrm>
            <a:off x="5351640" y="1156900"/>
            <a:ext cx="1153758" cy="276999"/>
          </a:xfrm>
          <a:prstGeom prst="rect">
            <a:avLst/>
          </a:prstGeom>
          <a:solidFill>
            <a:srgbClr val="FFFFFF">
              <a:lumMod val="95000"/>
            </a:srgbClr>
          </a:solidFill>
          <a:ln w="31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srgbClr val="FF0000"/>
                </a:solidFill>
                <a:effectLst/>
                <a:uLnTx/>
                <a:uFillTx/>
                <a:latin typeface="Courier New" panose="02070309020205020404" pitchFamily="49" charset="0"/>
                <a:ea typeface="맑은 고딕"/>
                <a:cs typeface="Courier New" panose="02070309020205020404" pitchFamily="49" charset="0"/>
              </a:rPr>
              <a:t>/oic/res</a:t>
            </a:r>
            <a:endParaRPr kumimoji="0" lang="en-US" sz="1200" b="0" i="0" u="none" strike="noStrike" kern="0" cap="none" spc="0" normalizeH="0" baseline="0" noProof="0" dirty="0">
              <a:ln>
                <a:noFill/>
              </a:ln>
              <a:solidFill>
                <a:srgbClr val="FF0000"/>
              </a:solidFill>
              <a:effectLst/>
              <a:uLnTx/>
              <a:uFillTx/>
            </a:endParaRPr>
          </a:p>
        </p:txBody>
      </p:sp>
      <p:cxnSp>
        <p:nvCxnSpPr>
          <p:cNvPr id="19" name="직선 화살표 연결선 18"/>
          <p:cNvCxnSpPr>
            <a:stCxn id="16" idx="1"/>
          </p:cNvCxnSpPr>
          <p:nvPr/>
        </p:nvCxnSpPr>
        <p:spPr>
          <a:xfrm flipH="1" flipV="1">
            <a:off x="6385719" y="2590800"/>
            <a:ext cx="3657600" cy="838200"/>
          </a:xfrm>
          <a:prstGeom prst="straightConnector1">
            <a:avLst/>
          </a:prstGeom>
          <a:noFill/>
          <a:ln w="6350" cap="flat" cmpd="sng" algn="ctr">
            <a:solidFill>
              <a:srgbClr val="0090B7"/>
            </a:solidFill>
            <a:prstDash val="solid"/>
            <a:miter lim="800000"/>
            <a:headEnd type="none" w="med" len="med"/>
            <a:tailEnd type="triangle" w="med" len="med"/>
          </a:ln>
          <a:effectLst/>
        </p:spPr>
      </p:cxnSp>
      <p:cxnSp>
        <p:nvCxnSpPr>
          <p:cNvPr id="20" name="직선 화살표 연결선 19"/>
          <p:cNvCxnSpPr>
            <a:stCxn id="16" idx="1"/>
          </p:cNvCxnSpPr>
          <p:nvPr/>
        </p:nvCxnSpPr>
        <p:spPr>
          <a:xfrm flipH="1">
            <a:off x="8976519" y="3429000"/>
            <a:ext cx="1066800" cy="253156"/>
          </a:xfrm>
          <a:prstGeom prst="straightConnector1">
            <a:avLst/>
          </a:prstGeom>
          <a:noFill/>
          <a:ln w="6350" cap="flat" cmpd="sng" algn="ctr">
            <a:solidFill>
              <a:srgbClr val="0090B7"/>
            </a:solidFill>
            <a:prstDash val="solid"/>
            <a:miter lim="800000"/>
            <a:headEnd type="none" w="med" len="med"/>
            <a:tailEnd type="triangle" w="med" len="med"/>
          </a:ln>
          <a:effectLst/>
        </p:spPr>
      </p:cxnSp>
      <p:cxnSp>
        <p:nvCxnSpPr>
          <p:cNvPr id="21" name="직선 화살표 연결선 20"/>
          <p:cNvCxnSpPr>
            <a:stCxn id="16" idx="1"/>
          </p:cNvCxnSpPr>
          <p:nvPr/>
        </p:nvCxnSpPr>
        <p:spPr>
          <a:xfrm flipH="1">
            <a:off x="8976519" y="3429000"/>
            <a:ext cx="1066800" cy="1295400"/>
          </a:xfrm>
          <a:prstGeom prst="straightConnector1">
            <a:avLst/>
          </a:prstGeom>
          <a:noFill/>
          <a:ln w="6350" cap="flat" cmpd="sng" algn="ctr">
            <a:solidFill>
              <a:srgbClr val="0090B7"/>
            </a:solidFill>
            <a:prstDash val="solid"/>
            <a:miter lim="800000"/>
            <a:headEnd type="none" w="med" len="med"/>
            <a:tailEnd type="triangle" w="med" len="med"/>
          </a:ln>
          <a:effectLst/>
        </p:spPr>
      </p:cxnSp>
      <p:cxnSp>
        <p:nvCxnSpPr>
          <p:cNvPr id="22" name="직선 화살표 연결선 21"/>
          <p:cNvCxnSpPr>
            <a:stCxn id="16" idx="1"/>
          </p:cNvCxnSpPr>
          <p:nvPr/>
        </p:nvCxnSpPr>
        <p:spPr>
          <a:xfrm flipH="1">
            <a:off x="8976519" y="3429000"/>
            <a:ext cx="1066800" cy="2362200"/>
          </a:xfrm>
          <a:prstGeom prst="straightConnector1">
            <a:avLst/>
          </a:prstGeom>
          <a:noFill/>
          <a:ln w="6350" cap="flat" cmpd="sng" algn="ctr">
            <a:solidFill>
              <a:srgbClr val="0090B7"/>
            </a:solidFill>
            <a:prstDash val="solid"/>
            <a:miter lim="800000"/>
            <a:headEnd type="none" w="med" len="med"/>
            <a:tailEnd type="triangle" w="med" len="med"/>
          </a:ln>
          <a:effectLst/>
        </p:spPr>
      </p:cxnSp>
      <p:pic>
        <p:nvPicPr>
          <p:cNvPr id="23" name="Picture 2" descr="https://www.troopsupport.dla.mil/events/images/1401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691" y="1134035"/>
            <a:ext cx="1204428" cy="183776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꺾인 연결선 23"/>
          <p:cNvCxnSpPr>
            <a:stCxn id="17" idx="1"/>
            <a:endCxn id="23" idx="3"/>
          </p:cNvCxnSpPr>
          <p:nvPr/>
        </p:nvCxnSpPr>
        <p:spPr>
          <a:xfrm rot="10800000">
            <a:off x="1585119" y="2052919"/>
            <a:ext cx="1143000" cy="1629239"/>
          </a:xfrm>
          <a:prstGeom prst="bentConnector3">
            <a:avLst>
              <a:gd name="adj1" fmla="val 50000"/>
            </a:avLst>
          </a:prstGeom>
          <a:noFill/>
          <a:ln w="38100" cap="flat" cmpd="sng" algn="ctr">
            <a:solidFill>
              <a:srgbClr val="FCC500"/>
            </a:solidFill>
            <a:prstDash val="solid"/>
            <a:miter lim="800000"/>
            <a:headEnd type="oval" w="med" len="med"/>
            <a:tailEnd type="oval" w="med" len="med"/>
          </a:ln>
          <a:effectLst/>
        </p:spPr>
      </p:cxnSp>
    </p:spTree>
    <p:extLst>
      <p:ext uri="{BB962C8B-B14F-4D97-AF65-F5344CB8AC3E}">
        <p14:creationId xmlns:p14="http://schemas.microsoft.com/office/powerpoint/2010/main" val="175484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Introspection</a:t>
            </a:r>
          </a:p>
        </p:txBody>
      </p:sp>
      <p:sp>
        <p:nvSpPr>
          <p:cNvPr id="4" name="Slide Number Placeholder 3"/>
          <p:cNvSpPr>
            <a:spLocks noGrp="1"/>
          </p:cNvSpPr>
          <p:nvPr>
            <p:ph type="sldNum" sz="quarter" idx="11"/>
          </p:nvPr>
        </p:nvSpPr>
        <p:spPr/>
        <p:txBody>
          <a:bodyPr/>
          <a:lstStyle/>
          <a:p>
            <a:fld id="{17A5C656-E050-4F3D-A0DB-0D19E9E83691}" type="slidenum">
              <a:rPr lang="en-US" smtClean="0"/>
              <a:pPr/>
              <a:t>15</a:t>
            </a:fld>
            <a:endParaRPr lang="en-US" dirty="0"/>
          </a:p>
        </p:txBody>
      </p:sp>
      <p:sp>
        <p:nvSpPr>
          <p:cNvPr id="5" name="Date Placeholder 4"/>
          <p:cNvSpPr>
            <a:spLocks noGrp="1"/>
          </p:cNvSpPr>
          <p:nvPr>
            <p:ph type="dt" sz="half" idx="12"/>
          </p:nvPr>
        </p:nvSpPr>
        <p:spPr/>
        <p:txBody>
          <a:bodyPr/>
          <a:lstStyle/>
          <a:p>
            <a:fld id="{84E8B22A-3AB0-4250-BD4E-D19C27041B9C}" type="datetime4">
              <a:rPr lang="en-US" smtClean="0"/>
              <a:t>February 15, 2019</a:t>
            </a:fld>
            <a:endParaRPr lang="en-US" dirty="0"/>
          </a:p>
        </p:txBody>
      </p:sp>
      <p:sp>
        <p:nvSpPr>
          <p:cNvPr id="6" name="Content Placeholder 5"/>
          <p:cNvSpPr>
            <a:spLocks noGrp="1"/>
          </p:cNvSpPr>
          <p:nvPr>
            <p:ph sz="quarter" idx="4294967295"/>
          </p:nvPr>
        </p:nvSpPr>
        <p:spPr>
          <a:xfrm>
            <a:off x="441325" y="1447800"/>
            <a:ext cx="10363994" cy="4724400"/>
          </a:xfrm>
          <a:prstGeom prst="rect">
            <a:avLst/>
          </a:prstGeom>
        </p:spPr>
        <p:txBody>
          <a:bodyPr>
            <a:normAutofit fontScale="70000" lnSpcReduction="20000"/>
          </a:bodyPr>
          <a:lstStyle/>
          <a:p>
            <a:r>
              <a:rPr lang="en-GB" dirty="0" smtClean="0"/>
              <a:t>What</a:t>
            </a:r>
            <a:endParaRPr lang="en-GB" dirty="0"/>
          </a:p>
          <a:p>
            <a:pPr lvl="1"/>
            <a:r>
              <a:rPr lang="en-GB" dirty="0"/>
              <a:t>Device description is available on the network</a:t>
            </a:r>
          </a:p>
          <a:p>
            <a:pPr lvl="1"/>
            <a:r>
              <a:rPr lang="en-GB" dirty="0"/>
              <a:t>Device description:</a:t>
            </a:r>
          </a:p>
          <a:p>
            <a:pPr lvl="2"/>
            <a:r>
              <a:rPr lang="en-GB" dirty="0"/>
              <a:t>List all end points</a:t>
            </a:r>
          </a:p>
          <a:p>
            <a:pPr lvl="2"/>
            <a:r>
              <a:rPr lang="en-GB" dirty="0"/>
              <a:t>Per end point</a:t>
            </a:r>
          </a:p>
          <a:p>
            <a:pPr lvl="3"/>
            <a:r>
              <a:rPr lang="en-GB" dirty="0"/>
              <a:t>Which </a:t>
            </a:r>
            <a:r>
              <a:rPr lang="en-GB" dirty="0" smtClean="0"/>
              <a:t>methods </a:t>
            </a:r>
            <a:r>
              <a:rPr lang="en-GB" dirty="0"/>
              <a:t>are implemented</a:t>
            </a:r>
          </a:p>
          <a:p>
            <a:pPr lvl="4"/>
            <a:r>
              <a:rPr lang="en-GB" dirty="0"/>
              <a:t>Query parameters per method</a:t>
            </a:r>
          </a:p>
          <a:p>
            <a:pPr lvl="4"/>
            <a:r>
              <a:rPr lang="en-GB" dirty="0"/>
              <a:t>Payloads definitions (request and response)</a:t>
            </a:r>
          </a:p>
          <a:p>
            <a:r>
              <a:rPr lang="en-GB" dirty="0"/>
              <a:t>How</a:t>
            </a:r>
          </a:p>
          <a:p>
            <a:pPr lvl="1"/>
            <a:r>
              <a:rPr lang="en-GB" dirty="0"/>
              <a:t>Put the </a:t>
            </a:r>
            <a:r>
              <a:rPr lang="en-GB" dirty="0" smtClean="0"/>
              <a:t>complete set of Resources exposed by a Device on the wire </a:t>
            </a:r>
            <a:r>
              <a:rPr lang="en-GB" dirty="0"/>
              <a:t>as a CBOR encoded Swagger2.0 document.</a:t>
            </a:r>
          </a:p>
          <a:p>
            <a:pPr lvl="2"/>
            <a:r>
              <a:rPr lang="en-GB" dirty="0"/>
              <a:t>Describes the payload on JSON level</a:t>
            </a:r>
          </a:p>
          <a:p>
            <a:pPr lvl="3"/>
            <a:r>
              <a:rPr lang="en-GB" dirty="0"/>
              <a:t>Property names</a:t>
            </a:r>
          </a:p>
          <a:p>
            <a:pPr lvl="3"/>
            <a:r>
              <a:rPr lang="en-GB" dirty="0"/>
              <a:t>Type</a:t>
            </a:r>
          </a:p>
          <a:p>
            <a:pPr lvl="3"/>
            <a:r>
              <a:rPr lang="en-GB" dirty="0"/>
              <a:t>range</a:t>
            </a:r>
          </a:p>
          <a:p>
            <a:pPr lvl="1"/>
            <a:endParaRPr lang="en-GB" dirty="0"/>
          </a:p>
          <a:p>
            <a:pPr lvl="4"/>
            <a:endParaRPr lang="en-GB" dirty="0"/>
          </a:p>
        </p:txBody>
      </p:sp>
      <p:sp>
        <p:nvSpPr>
          <p:cNvPr id="7" name="Footer Placeholder 6"/>
          <p:cNvSpPr>
            <a:spLocks noGrp="1"/>
          </p:cNvSpPr>
          <p:nvPr>
            <p:ph type="ftr" sz="quarter" idx="10"/>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20962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ko-KR" dirty="0"/>
              <a:t>OCF Device concept </a:t>
            </a:r>
          </a:p>
        </p:txBody>
      </p:sp>
      <p:sp>
        <p:nvSpPr>
          <p:cNvPr id="2" name="Title 1"/>
          <p:cNvSpPr>
            <a:spLocks noGrp="1"/>
          </p:cNvSpPr>
          <p:nvPr>
            <p:ph type="title"/>
          </p:nvPr>
        </p:nvSpPr>
        <p:spPr/>
        <p:txBody>
          <a:bodyPr/>
          <a:lstStyle/>
          <a:p>
            <a:r>
              <a:rPr lang="en-US" altLang="ko-KR" dirty="0"/>
              <a:t>Organization of an OCF Device</a:t>
            </a:r>
            <a:endParaRPr lang="ko-KR" altLang="en-US" dirty="0"/>
          </a:p>
        </p:txBody>
      </p:sp>
      <p:sp>
        <p:nvSpPr>
          <p:cNvPr id="24" name="Date Placeholder 23"/>
          <p:cNvSpPr>
            <a:spLocks noGrp="1"/>
          </p:cNvSpPr>
          <p:nvPr>
            <p:ph type="dt" sz="half" idx="10"/>
          </p:nvPr>
        </p:nvSpPr>
        <p:spPr/>
        <p:txBody>
          <a:bodyPr/>
          <a:lstStyle/>
          <a:p>
            <a:fld id="{517F03FE-112A-40DA-85E4-6648DD5620EC}" type="datetime4">
              <a:rPr lang="en-US" smtClean="0"/>
              <a:t>February 15, 2019</a:t>
            </a:fld>
            <a:endParaRPr lang="en-US" dirty="0"/>
          </a:p>
        </p:txBody>
      </p:sp>
      <p:sp>
        <p:nvSpPr>
          <p:cNvPr id="28" name="Slide Number Placeholder 27"/>
          <p:cNvSpPr>
            <a:spLocks noGrp="1"/>
          </p:cNvSpPr>
          <p:nvPr>
            <p:ph type="sldNum" sz="quarter" idx="11"/>
          </p:nvPr>
        </p:nvSpPr>
        <p:spPr/>
        <p:txBody>
          <a:bodyPr/>
          <a:lstStyle/>
          <a:p>
            <a:fld id="{17A5C656-E050-4F3D-A0DB-0D19E9E83691}" type="slidenum">
              <a:rPr lang="en-US" smtClean="0"/>
              <a:pPr/>
              <a:t>16</a:t>
            </a:fld>
            <a:endParaRPr lang="en-US" dirty="0"/>
          </a:p>
        </p:txBody>
      </p:sp>
      <p:sp>
        <p:nvSpPr>
          <p:cNvPr id="4" name="Rectangle 3"/>
          <p:cNvSpPr/>
          <p:nvPr/>
        </p:nvSpPr>
        <p:spPr>
          <a:xfrm>
            <a:off x="2036016" y="2374945"/>
            <a:ext cx="5160521" cy="3115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400" dirty="0"/>
          </a:p>
        </p:txBody>
      </p:sp>
      <p:sp>
        <p:nvSpPr>
          <p:cNvPr id="5" name="TextBox 4"/>
          <p:cNvSpPr txBox="1"/>
          <p:nvPr/>
        </p:nvSpPr>
        <p:spPr>
          <a:xfrm>
            <a:off x="5636256" y="5177785"/>
            <a:ext cx="1471685" cy="307777"/>
          </a:xfrm>
          <a:prstGeom prst="rect">
            <a:avLst/>
          </a:prstGeom>
          <a:noFill/>
        </p:spPr>
        <p:txBody>
          <a:bodyPr wrap="none" rtlCol="0">
            <a:spAutoFit/>
          </a:bodyPr>
          <a:lstStyle/>
          <a:p>
            <a:r>
              <a:rPr lang="en-US" altLang="ko-KR" sz="1400" b="1" dirty="0"/>
              <a:t>Physical Platform</a:t>
            </a:r>
            <a:endParaRPr lang="ko-KR" altLang="en-US" sz="1400" b="1" dirty="0"/>
          </a:p>
        </p:txBody>
      </p:sp>
      <p:sp>
        <p:nvSpPr>
          <p:cNvPr id="6" name="Rectangle 5"/>
          <p:cNvSpPr/>
          <p:nvPr/>
        </p:nvSpPr>
        <p:spPr>
          <a:xfrm>
            <a:off x="2188416" y="3068896"/>
            <a:ext cx="2130651" cy="21088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400" dirty="0"/>
          </a:p>
        </p:txBody>
      </p:sp>
      <p:sp>
        <p:nvSpPr>
          <p:cNvPr id="7" name="Rectangle 6"/>
          <p:cNvSpPr/>
          <p:nvPr/>
        </p:nvSpPr>
        <p:spPr>
          <a:xfrm>
            <a:off x="4471466" y="3077828"/>
            <a:ext cx="2190977" cy="21037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400" dirty="0"/>
          </a:p>
        </p:txBody>
      </p:sp>
      <p:sp>
        <p:nvSpPr>
          <p:cNvPr id="8" name="TextBox 7"/>
          <p:cNvSpPr txBox="1"/>
          <p:nvPr/>
        </p:nvSpPr>
        <p:spPr>
          <a:xfrm>
            <a:off x="5220117" y="4873823"/>
            <a:ext cx="1151982" cy="307777"/>
          </a:xfrm>
          <a:prstGeom prst="rect">
            <a:avLst/>
          </a:prstGeom>
          <a:noFill/>
        </p:spPr>
        <p:txBody>
          <a:bodyPr wrap="none" rtlCol="0">
            <a:spAutoFit/>
          </a:bodyPr>
          <a:lstStyle/>
          <a:p>
            <a:r>
              <a:rPr lang="en-US" altLang="ko-KR" sz="1400" b="1" dirty="0"/>
              <a:t>OCF Device 2</a:t>
            </a:r>
            <a:endParaRPr lang="ko-KR" altLang="en-US" sz="1400" b="1" dirty="0"/>
          </a:p>
        </p:txBody>
      </p:sp>
      <p:sp>
        <p:nvSpPr>
          <p:cNvPr id="9" name="TextBox 8"/>
          <p:cNvSpPr txBox="1"/>
          <p:nvPr/>
        </p:nvSpPr>
        <p:spPr>
          <a:xfrm>
            <a:off x="2940361" y="4873823"/>
            <a:ext cx="1151982" cy="307777"/>
          </a:xfrm>
          <a:prstGeom prst="rect">
            <a:avLst/>
          </a:prstGeom>
          <a:noFill/>
        </p:spPr>
        <p:txBody>
          <a:bodyPr wrap="none" rtlCol="0">
            <a:spAutoFit/>
          </a:bodyPr>
          <a:lstStyle/>
          <a:p>
            <a:r>
              <a:rPr lang="en-US" altLang="ko-KR" sz="1400" b="1" dirty="0"/>
              <a:t>OCF Device 1</a:t>
            </a:r>
            <a:endParaRPr lang="ko-KR" altLang="en-US" sz="1400" b="1" dirty="0"/>
          </a:p>
        </p:txBody>
      </p:sp>
      <p:sp>
        <p:nvSpPr>
          <p:cNvPr id="10" name="TextBox 9"/>
          <p:cNvSpPr txBox="1"/>
          <p:nvPr/>
        </p:nvSpPr>
        <p:spPr>
          <a:xfrm>
            <a:off x="6337637" y="2542899"/>
            <a:ext cx="822661"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ko-KR" sz="1400" b="1" dirty="0"/>
              <a:t>/</a:t>
            </a:r>
            <a:r>
              <a:rPr lang="en-US" altLang="ko-KR" sz="1400" b="1" dirty="0" err="1" smtClean="0"/>
              <a:t>oic</a:t>
            </a:r>
            <a:r>
              <a:rPr lang="en-US" altLang="ko-KR" sz="1400" b="1" dirty="0" smtClean="0"/>
              <a:t>/p*</a:t>
            </a:r>
            <a:endParaRPr lang="ko-KR" altLang="en-US" sz="1400" b="1" dirty="0"/>
          </a:p>
        </p:txBody>
      </p:sp>
      <p:sp>
        <p:nvSpPr>
          <p:cNvPr id="11" name="TextBox 10"/>
          <p:cNvSpPr txBox="1"/>
          <p:nvPr/>
        </p:nvSpPr>
        <p:spPr>
          <a:xfrm>
            <a:off x="5531364" y="3200400"/>
            <a:ext cx="775020"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/oic/res</a:t>
            </a:r>
            <a:endParaRPr lang="ko-KR" altLang="en-US" sz="1400" dirty="0"/>
          </a:p>
        </p:txBody>
      </p:sp>
      <p:sp>
        <p:nvSpPr>
          <p:cNvPr id="12" name="TextBox 11"/>
          <p:cNvSpPr txBox="1"/>
          <p:nvPr/>
        </p:nvSpPr>
        <p:spPr>
          <a:xfrm>
            <a:off x="3273948" y="3191466"/>
            <a:ext cx="775020"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/oic/res</a:t>
            </a:r>
            <a:endParaRPr lang="ko-KR" altLang="en-US" sz="1400" dirty="0"/>
          </a:p>
        </p:txBody>
      </p:sp>
      <p:sp>
        <p:nvSpPr>
          <p:cNvPr id="13" name="TextBox 12"/>
          <p:cNvSpPr txBox="1"/>
          <p:nvPr/>
        </p:nvSpPr>
        <p:spPr>
          <a:xfrm>
            <a:off x="5395119" y="3610152"/>
            <a:ext cx="647165"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/oic/d</a:t>
            </a:r>
            <a:endParaRPr lang="ko-KR" altLang="en-US" sz="1400" dirty="0"/>
          </a:p>
        </p:txBody>
      </p:sp>
      <p:sp>
        <p:nvSpPr>
          <p:cNvPr id="14" name="TextBox 13"/>
          <p:cNvSpPr txBox="1"/>
          <p:nvPr/>
        </p:nvSpPr>
        <p:spPr>
          <a:xfrm>
            <a:off x="3109119" y="3640892"/>
            <a:ext cx="647165"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/oic/d</a:t>
            </a:r>
            <a:endParaRPr lang="ko-KR" altLang="en-US" sz="1400" dirty="0"/>
          </a:p>
        </p:txBody>
      </p:sp>
      <p:sp>
        <p:nvSpPr>
          <p:cNvPr id="15" name="TextBox 14"/>
          <p:cNvSpPr txBox="1"/>
          <p:nvPr/>
        </p:nvSpPr>
        <p:spPr>
          <a:xfrm>
            <a:off x="5166519" y="4008773"/>
            <a:ext cx="822661"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a:t>
            </a:r>
            <a:r>
              <a:rPr lang="en-US" altLang="ko-KR" sz="1400" dirty="0" err="1" smtClean="0"/>
              <a:t>oic</a:t>
            </a:r>
            <a:r>
              <a:rPr lang="en-US" altLang="ko-KR" sz="1400" dirty="0" smtClean="0"/>
              <a:t>/p*</a:t>
            </a:r>
            <a:endParaRPr lang="ko-KR" altLang="en-US" sz="1400" dirty="0"/>
          </a:p>
        </p:txBody>
      </p:sp>
      <p:sp>
        <p:nvSpPr>
          <p:cNvPr id="16" name="TextBox 15"/>
          <p:cNvSpPr txBox="1"/>
          <p:nvPr/>
        </p:nvSpPr>
        <p:spPr>
          <a:xfrm>
            <a:off x="2880519" y="4035623"/>
            <a:ext cx="822661"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a:t>/</a:t>
            </a:r>
            <a:r>
              <a:rPr lang="en-US" altLang="ko-KR" sz="1400" dirty="0" err="1" smtClean="0"/>
              <a:t>oic</a:t>
            </a:r>
            <a:r>
              <a:rPr lang="en-US" altLang="ko-KR" sz="1400" dirty="0" smtClean="0"/>
              <a:t>/p*</a:t>
            </a:r>
            <a:endParaRPr lang="ko-KR" altLang="en-US" sz="1400" dirty="0"/>
          </a:p>
        </p:txBody>
      </p:sp>
      <p:grpSp>
        <p:nvGrpSpPr>
          <p:cNvPr id="31" name="Group 30"/>
          <p:cNvGrpSpPr/>
          <p:nvPr/>
        </p:nvGrpSpPr>
        <p:grpSpPr>
          <a:xfrm>
            <a:off x="8254000" y="1909280"/>
            <a:ext cx="2269937" cy="2053120"/>
            <a:chOff x="8254000" y="1909280"/>
            <a:chExt cx="2269937" cy="2053120"/>
          </a:xfrm>
        </p:grpSpPr>
        <p:sp>
          <p:nvSpPr>
            <p:cNvPr id="17" name="Rectangle 39"/>
            <p:cNvSpPr/>
            <p:nvPr/>
          </p:nvSpPr>
          <p:spPr>
            <a:xfrm>
              <a:off x="8254000" y="1909280"/>
              <a:ext cx="2269937" cy="2053120"/>
            </a:xfrm>
            <a:prstGeom prst="rect">
              <a:avLst/>
            </a:prstGeom>
            <a:ln/>
          </p:spPr>
          <p:style>
            <a:lnRef idx="1">
              <a:schemeClr val="accent1"/>
            </a:lnRef>
            <a:fillRef idx="2">
              <a:schemeClr val="accent1"/>
            </a:fillRef>
            <a:effectRef idx="1">
              <a:schemeClr val="accent1"/>
            </a:effectRef>
            <a:fontRef idx="minor">
              <a:schemeClr val="dk1"/>
            </a:fontRef>
          </p:style>
          <p:txBody>
            <a:bodyPr lIns="121725" tIns="60862" rIns="121725" bIns="60862" rtlCol="0" anchor="t"/>
            <a:lstStyle/>
            <a:p>
              <a:pPr defTabSz="1217249">
                <a:defRPr/>
              </a:pPr>
              <a:r>
                <a:rPr lang="en-GB" sz="1400" kern="0" dirty="0">
                  <a:solidFill>
                    <a:schemeClr val="tx1"/>
                  </a:solidFill>
                  <a:latin typeface="Century Gothic"/>
                </a:rPr>
                <a:t>Resource URI: </a:t>
              </a:r>
              <a:r>
                <a:rPr lang="en-GB" sz="1400" b="1" kern="0" dirty="0">
                  <a:solidFill>
                    <a:schemeClr val="tx1"/>
                  </a:solidFill>
                  <a:latin typeface="Century Gothic"/>
                </a:rPr>
                <a:t>/oic/p</a:t>
              </a:r>
            </a:p>
          </p:txBody>
        </p:sp>
        <p:sp>
          <p:nvSpPr>
            <p:cNvPr id="18" name="Rectangle 40"/>
            <p:cNvSpPr/>
            <p:nvPr/>
          </p:nvSpPr>
          <p:spPr>
            <a:xfrm>
              <a:off x="8324936" y="2182745"/>
              <a:ext cx="2128067" cy="273463"/>
            </a:xfrm>
            <a:prstGeom prst="rect">
              <a:avLst/>
            </a:prstGeom>
            <a:ln/>
          </p:spPr>
          <p:style>
            <a:lnRef idx="1">
              <a:schemeClr val="accent2"/>
            </a:lnRef>
            <a:fillRef idx="2">
              <a:schemeClr val="accent2"/>
            </a:fillRef>
            <a:effectRef idx="1">
              <a:schemeClr val="accent2"/>
            </a:effectRef>
            <a:fontRef idx="minor">
              <a:schemeClr val="dk1"/>
            </a:fontRef>
          </p:style>
          <p:txBody>
            <a:bodyPr lIns="121725" tIns="60862" rIns="121725" bIns="60862" rtlCol="0" anchor="ctr"/>
            <a:lstStyle/>
            <a:p>
              <a:pPr algn="ctr" defTabSz="1217249">
                <a:defRPr/>
              </a:pPr>
              <a:r>
                <a:rPr lang="en-GB" sz="1400" kern="0" dirty="0">
                  <a:solidFill>
                    <a:schemeClr val="tx1"/>
                  </a:solidFill>
                  <a:latin typeface="Century Gothic"/>
                </a:rPr>
                <a:t>rt: oic.wk.p</a:t>
              </a:r>
            </a:p>
          </p:txBody>
        </p:sp>
        <p:sp>
          <p:nvSpPr>
            <p:cNvPr id="19" name="Rectangle 41"/>
            <p:cNvSpPr/>
            <p:nvPr/>
          </p:nvSpPr>
          <p:spPr>
            <a:xfrm>
              <a:off x="8324936" y="2524573"/>
              <a:ext cx="2128067" cy="273463"/>
            </a:xfrm>
            <a:prstGeom prst="rect">
              <a:avLst/>
            </a:prstGeom>
            <a:ln/>
          </p:spPr>
          <p:style>
            <a:lnRef idx="1">
              <a:schemeClr val="accent2"/>
            </a:lnRef>
            <a:fillRef idx="2">
              <a:schemeClr val="accent2"/>
            </a:fillRef>
            <a:effectRef idx="1">
              <a:schemeClr val="accent2"/>
            </a:effectRef>
            <a:fontRef idx="minor">
              <a:schemeClr val="dk1"/>
            </a:fontRef>
          </p:style>
          <p:txBody>
            <a:bodyPr lIns="121725" tIns="60862" rIns="121725" bIns="60862" rtlCol="0" anchor="ctr"/>
            <a:lstStyle/>
            <a:p>
              <a:pPr algn="ctr" latinLnBrk="0"/>
              <a:r>
                <a:rPr lang="en-GB" sz="1400" kern="0" dirty="0">
                  <a:solidFill>
                    <a:schemeClr val="tx1"/>
                  </a:solidFill>
                  <a:latin typeface="Century Gothic"/>
                </a:rPr>
                <a:t>if: oic.if.r </a:t>
              </a:r>
            </a:p>
          </p:txBody>
        </p:sp>
        <p:sp>
          <p:nvSpPr>
            <p:cNvPr id="20" name="Rectangle 42"/>
            <p:cNvSpPr/>
            <p:nvPr/>
          </p:nvSpPr>
          <p:spPr>
            <a:xfrm>
              <a:off x="8324936" y="2866404"/>
              <a:ext cx="2128067" cy="273463"/>
            </a:xfrm>
            <a:prstGeom prst="rect">
              <a:avLst/>
            </a:prstGeom>
            <a:ln/>
          </p:spPr>
          <p:style>
            <a:lnRef idx="1">
              <a:schemeClr val="accent2"/>
            </a:lnRef>
            <a:fillRef idx="2">
              <a:schemeClr val="accent2"/>
            </a:fillRef>
            <a:effectRef idx="1">
              <a:schemeClr val="accent2"/>
            </a:effectRef>
            <a:fontRef idx="minor">
              <a:schemeClr val="dk1"/>
            </a:fontRef>
          </p:style>
          <p:txBody>
            <a:bodyPr lIns="121725" tIns="60862" rIns="121725" bIns="60862" rtlCol="0" anchor="ctr"/>
            <a:lstStyle/>
            <a:p>
              <a:pPr algn="ctr" latinLnBrk="0"/>
              <a:r>
                <a:rPr lang="en-GB" sz="1400" kern="0" dirty="0">
                  <a:solidFill>
                    <a:schemeClr val="tx1"/>
                  </a:solidFill>
                  <a:latin typeface="Century Gothic"/>
                </a:rPr>
                <a:t>n: homePlatform </a:t>
              </a:r>
            </a:p>
          </p:txBody>
        </p:sp>
        <p:sp>
          <p:nvSpPr>
            <p:cNvPr id="22" name="Rectangle 21"/>
            <p:cNvSpPr/>
            <p:nvPr/>
          </p:nvSpPr>
          <p:spPr>
            <a:xfrm>
              <a:off x="8324936" y="3200400"/>
              <a:ext cx="2128067" cy="273463"/>
            </a:xfrm>
            <a:prstGeom prst="rect">
              <a:avLst/>
            </a:prstGeom>
            <a:ln/>
          </p:spPr>
          <p:style>
            <a:lnRef idx="1">
              <a:schemeClr val="accent5"/>
            </a:lnRef>
            <a:fillRef idx="2">
              <a:schemeClr val="accent5"/>
            </a:fillRef>
            <a:effectRef idx="1">
              <a:schemeClr val="accent5"/>
            </a:effectRef>
            <a:fontRef idx="minor">
              <a:schemeClr val="dk1"/>
            </a:fontRef>
          </p:style>
          <p:txBody>
            <a:bodyPr lIns="121725" tIns="60862" rIns="121725" bIns="60862" rtlCol="0" anchor="ctr"/>
            <a:lstStyle/>
            <a:p>
              <a:pPr algn="ctr" defTabSz="1217249">
                <a:defRPr/>
              </a:pPr>
              <a:r>
                <a:rPr lang="en-GB" sz="1400" kern="0" dirty="0">
                  <a:solidFill>
                    <a:schemeClr val="tx1"/>
                  </a:solidFill>
                  <a:latin typeface="Century Gothic"/>
                </a:rPr>
                <a:t>pi: at1908</a:t>
              </a:r>
            </a:p>
          </p:txBody>
        </p:sp>
        <p:sp>
          <p:nvSpPr>
            <p:cNvPr id="23" name="Rectangle 54"/>
            <p:cNvSpPr/>
            <p:nvPr/>
          </p:nvSpPr>
          <p:spPr>
            <a:xfrm>
              <a:off x="8324936" y="3542230"/>
              <a:ext cx="2128067" cy="273463"/>
            </a:xfrm>
            <a:prstGeom prst="rect">
              <a:avLst/>
            </a:prstGeom>
            <a:ln/>
          </p:spPr>
          <p:style>
            <a:lnRef idx="1">
              <a:schemeClr val="accent5"/>
            </a:lnRef>
            <a:fillRef idx="2">
              <a:schemeClr val="accent5"/>
            </a:fillRef>
            <a:effectRef idx="1">
              <a:schemeClr val="accent5"/>
            </a:effectRef>
            <a:fontRef idx="minor">
              <a:schemeClr val="dk1"/>
            </a:fontRef>
          </p:style>
          <p:txBody>
            <a:bodyPr lIns="121725" tIns="60862" rIns="121725" bIns="60862" rtlCol="0" anchor="ctr"/>
            <a:lstStyle/>
            <a:p>
              <a:pPr algn="ctr" defTabSz="1217249">
                <a:defRPr/>
              </a:pPr>
              <a:r>
                <a:rPr lang="en-GB" sz="1400" kern="0" dirty="0">
                  <a:solidFill>
                    <a:schemeClr val="tx1"/>
                  </a:solidFill>
                  <a:latin typeface="Century Gothic"/>
                </a:rPr>
                <a:t>mnmn: Samsung</a:t>
              </a:r>
            </a:p>
          </p:txBody>
        </p:sp>
      </p:grpSp>
      <p:cxnSp>
        <p:nvCxnSpPr>
          <p:cNvPr id="25" name="Straight Connector 24"/>
          <p:cNvCxnSpPr/>
          <p:nvPr/>
        </p:nvCxnSpPr>
        <p:spPr>
          <a:xfrm flipV="1">
            <a:off x="7105652" y="1909281"/>
            <a:ext cx="1148348" cy="633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05652" y="2819898"/>
            <a:ext cx="1148348" cy="1142502"/>
          </a:xfrm>
          <a:prstGeom prst="line">
            <a:avLst/>
          </a:prstGeom>
        </p:spPr>
        <p:style>
          <a:lnRef idx="1">
            <a:schemeClr val="accent1"/>
          </a:lnRef>
          <a:fillRef idx="0">
            <a:schemeClr val="accent1"/>
          </a:fillRef>
          <a:effectRef idx="0">
            <a:schemeClr val="accent1"/>
          </a:effectRef>
          <a:fontRef idx="minor">
            <a:schemeClr val="tx1"/>
          </a:fontRef>
        </p:style>
      </p:cxnSp>
      <p:sp>
        <p:nvSpPr>
          <p:cNvPr id="30" name="Footer Placeholder 29"/>
          <p:cNvSpPr>
            <a:spLocks noGrp="1"/>
          </p:cNvSpPr>
          <p:nvPr>
            <p:ph type="ftr" sz="quarter" idx="12"/>
          </p:nvPr>
        </p:nvSpPr>
        <p:spPr/>
        <p:txBody>
          <a:bodyPr/>
          <a:lstStyle/>
          <a:p>
            <a:r>
              <a:rPr lang="en-US" smtClean="0"/>
              <a:t>OPEN CONNECTIVITY FOUNDATION MEMBER CONFIDENTIAL INFORMATION</a:t>
            </a:r>
            <a:endParaRPr lang="en-US" dirty="0"/>
          </a:p>
        </p:txBody>
      </p:sp>
      <p:sp>
        <p:nvSpPr>
          <p:cNvPr id="32" name="TextBox 31"/>
          <p:cNvSpPr txBox="1"/>
          <p:nvPr/>
        </p:nvSpPr>
        <p:spPr>
          <a:xfrm>
            <a:off x="2521793" y="4435723"/>
            <a:ext cx="1425526" cy="30777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defRPr sz="1000" b="1"/>
            </a:lvl1pPr>
          </a:lstStyle>
          <a:p>
            <a:r>
              <a:rPr lang="en-US" altLang="ko-KR" sz="1400" dirty="0" smtClean="0"/>
              <a:t>Introspection</a:t>
            </a:r>
            <a:endParaRPr lang="ko-KR" altLang="en-US" sz="1400" dirty="0"/>
          </a:p>
        </p:txBody>
      </p:sp>
      <p:sp>
        <p:nvSpPr>
          <p:cNvPr id="33" name="TextBox 32"/>
          <p:cNvSpPr txBox="1"/>
          <p:nvPr/>
        </p:nvSpPr>
        <p:spPr>
          <a:xfrm>
            <a:off x="4791934" y="4375546"/>
            <a:ext cx="1317990" cy="307777"/>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b="1"/>
            </a:lvl1pPr>
          </a:lstStyle>
          <a:p>
            <a:r>
              <a:rPr lang="en-US" altLang="ko-KR" sz="1400" dirty="0" smtClean="0"/>
              <a:t>Introspection</a:t>
            </a:r>
            <a:endParaRPr lang="ko-KR" altLang="en-US" sz="1400" dirty="0"/>
          </a:p>
        </p:txBody>
      </p:sp>
      <p:sp>
        <p:nvSpPr>
          <p:cNvPr id="34" name="TextBox 33"/>
          <p:cNvSpPr txBox="1"/>
          <p:nvPr/>
        </p:nvSpPr>
        <p:spPr>
          <a:xfrm>
            <a:off x="8062119" y="5178623"/>
            <a:ext cx="3352800" cy="523220"/>
          </a:xfrm>
          <a:prstGeom prst="rect">
            <a:avLst/>
          </a:prstGeom>
          <a:noFill/>
        </p:spPr>
        <p:txBody>
          <a:bodyPr wrap="square" rtlCol="0">
            <a:spAutoFit/>
          </a:bodyPr>
          <a:lstStyle/>
          <a:p>
            <a:r>
              <a:rPr lang="en-US" sz="1400" dirty="0" smtClean="0"/>
              <a:t>* Note: /</a:t>
            </a:r>
            <a:r>
              <a:rPr lang="en-US" sz="1400" dirty="0" err="1" smtClean="0"/>
              <a:t>oic</a:t>
            </a:r>
            <a:r>
              <a:rPr lang="en-US" sz="1400" dirty="0" smtClean="0"/>
              <a:t>/p are all the same instance</a:t>
            </a:r>
            <a:endParaRPr lang="en-US" sz="1400" dirty="0"/>
          </a:p>
        </p:txBody>
      </p:sp>
    </p:spTree>
    <p:extLst>
      <p:ext uri="{BB962C8B-B14F-4D97-AF65-F5344CB8AC3E}">
        <p14:creationId xmlns:p14="http://schemas.microsoft.com/office/powerpoint/2010/main" val="2722313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OCF Servers</a:t>
            </a:r>
          </a:p>
          <a:p>
            <a:pPr lvl="1"/>
            <a:r>
              <a:rPr lang="en-US" dirty="0"/>
              <a:t>Defined by </a:t>
            </a:r>
            <a:r>
              <a:rPr lang="en-US" i="1" dirty="0"/>
              <a:t>device identifier</a:t>
            </a:r>
            <a:r>
              <a:rPr lang="en-US" dirty="0"/>
              <a:t>: </a:t>
            </a:r>
            <a:r>
              <a:rPr lang="en-US" dirty="0">
                <a:solidFill>
                  <a:schemeClr val="accent2"/>
                </a:solidFill>
              </a:rPr>
              <a:t>standardized name of the device</a:t>
            </a:r>
          </a:p>
          <a:p>
            <a:pPr lvl="1"/>
            <a:r>
              <a:rPr lang="en-US" dirty="0"/>
              <a:t>List of mandatory OCF </a:t>
            </a:r>
            <a:r>
              <a:rPr lang="en-US" dirty="0" smtClean="0"/>
              <a:t>Resource Types per </a:t>
            </a:r>
            <a:r>
              <a:rPr lang="en-US" dirty="0"/>
              <a:t>device </a:t>
            </a:r>
          </a:p>
          <a:p>
            <a:pPr lvl="1"/>
            <a:r>
              <a:rPr lang="en-US" dirty="0"/>
              <a:t>Note that OCF Clients are implicitly specified as “opposite” side of an OCF Server. </a:t>
            </a:r>
          </a:p>
          <a:p>
            <a:pPr lvl="2"/>
            <a:r>
              <a:rPr lang="en-US" dirty="0"/>
              <a:t>Currently OCF does not impose interaction sequences.</a:t>
            </a:r>
          </a:p>
          <a:p>
            <a:pPr lvl="2"/>
            <a:r>
              <a:rPr lang="en-US" dirty="0"/>
              <a:t>All </a:t>
            </a:r>
            <a:r>
              <a:rPr lang="en-US" dirty="0" smtClean="0"/>
              <a:t>instances of a Resource Type </a:t>
            </a:r>
            <a:r>
              <a:rPr lang="en-US" dirty="0"/>
              <a:t>are allowed to talk to/from any OCF Client at any point in time</a:t>
            </a:r>
          </a:p>
          <a:p>
            <a:r>
              <a:rPr lang="en-US" dirty="0"/>
              <a:t>OCF </a:t>
            </a:r>
            <a:r>
              <a:rPr lang="en-US" dirty="0" smtClean="0"/>
              <a:t>Resource Type</a:t>
            </a:r>
            <a:endParaRPr lang="en-US" dirty="0"/>
          </a:p>
          <a:p>
            <a:pPr lvl="1"/>
            <a:r>
              <a:rPr lang="en-US" dirty="0"/>
              <a:t>Defined by </a:t>
            </a:r>
            <a:r>
              <a:rPr lang="en-US" i="1" dirty="0"/>
              <a:t>resource identifier</a:t>
            </a:r>
            <a:r>
              <a:rPr lang="en-US" dirty="0"/>
              <a:t>: </a:t>
            </a:r>
            <a:r>
              <a:rPr lang="en-US" dirty="0">
                <a:solidFill>
                  <a:schemeClr val="accent2"/>
                </a:solidFill>
              </a:rPr>
              <a:t>standardized name of the resource</a:t>
            </a:r>
          </a:p>
          <a:p>
            <a:pPr lvl="1"/>
            <a:r>
              <a:rPr lang="en-US" dirty="0"/>
              <a:t>List of mandatory properties per </a:t>
            </a:r>
            <a:r>
              <a:rPr lang="en-US" dirty="0" smtClean="0"/>
              <a:t>Resource Type</a:t>
            </a:r>
            <a:endParaRPr lang="en-US" dirty="0"/>
          </a:p>
          <a:p>
            <a:pPr lvl="1"/>
            <a:r>
              <a:rPr lang="en-US" dirty="0"/>
              <a:t>List of allowed actions (read/readwrite/..) per </a:t>
            </a:r>
            <a:r>
              <a:rPr lang="en-US" dirty="0" smtClean="0"/>
              <a:t>Resource Type</a:t>
            </a:r>
            <a:endParaRPr lang="en-US" dirty="0"/>
          </a:p>
          <a:p>
            <a:pPr lvl="1"/>
            <a:r>
              <a:rPr lang="en-US" dirty="0"/>
              <a:t>All OCF Resource Type IDs are IANA registered: </a:t>
            </a:r>
            <a:r>
              <a:rPr lang="en-US" dirty="0">
                <a:hlinkClick r:id="rId3"/>
              </a:rPr>
              <a:t>http://www.iana.org/assignments/core-parameters/core-parameters.xhtml</a:t>
            </a:r>
            <a:r>
              <a:rPr lang="en-US" dirty="0"/>
              <a:t> </a:t>
            </a:r>
          </a:p>
          <a:p>
            <a:pPr lvl="1"/>
            <a:endParaRPr lang="en-US" dirty="0"/>
          </a:p>
          <a:p>
            <a:pPr lvl="1"/>
            <a:endParaRPr lang="en-US" dirty="0"/>
          </a:p>
        </p:txBody>
      </p:sp>
      <p:sp>
        <p:nvSpPr>
          <p:cNvPr id="2" name="Title 1"/>
          <p:cNvSpPr>
            <a:spLocks noGrp="1"/>
          </p:cNvSpPr>
          <p:nvPr>
            <p:ph type="title"/>
          </p:nvPr>
        </p:nvSpPr>
        <p:spPr/>
        <p:txBody>
          <a:bodyPr/>
          <a:lstStyle/>
          <a:p>
            <a:r>
              <a:rPr lang="en-GB" dirty="0"/>
              <a:t>Defining OCF Components (on top of CORE)</a:t>
            </a:r>
            <a:endParaRPr lang="en-US" dirty="0"/>
          </a:p>
        </p:txBody>
      </p:sp>
      <p:sp>
        <p:nvSpPr>
          <p:cNvPr id="5" name="Date Placeholder 4"/>
          <p:cNvSpPr>
            <a:spLocks noGrp="1"/>
          </p:cNvSpPr>
          <p:nvPr>
            <p:ph type="dt" sz="half" idx="10"/>
          </p:nvPr>
        </p:nvSpPr>
        <p:spPr/>
        <p:txBody>
          <a:bodyPr/>
          <a:lstStyle/>
          <a:p>
            <a:fld id="{C5B00168-3033-4B60-9D6A-E04792553C9E}" type="datetime4">
              <a:rPr lang="en-US" smtClean="0"/>
              <a:t>February 15,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17</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1778720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FFE61B7-0C34-4F18-873E-5080BEC1A365}" type="datetime4">
              <a:rPr lang="en-US" altLang="ko-KR" smtClean="0"/>
              <a:t>February 15, 2019</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18</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a:t>RESTful Architecture</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smtClean="0">
                <a:solidFill>
                  <a:sysClr val="windowText" lastClr="000000"/>
                </a:solidFill>
                <a:latin typeface="Arial"/>
                <a:ea typeface="맑은 고딕"/>
              </a:rPr>
              <a:t>OCF 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smtClean="0">
                <a:solidFill>
                  <a:sysClr val="windowText" lastClr="000000"/>
                </a:solidFill>
                <a:latin typeface="Arial"/>
                <a:ea typeface="맑은 고딕"/>
              </a:rPr>
              <a:t>OCF 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8470" y="3511014"/>
            <a:ext cx="2777421" cy="1015663"/>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p:txBody>
      </p:sp>
      <p:sp>
        <p:nvSpPr>
          <p:cNvPr id="20" name="TextBox 19"/>
          <p:cNvSpPr txBox="1"/>
          <p:nvPr/>
        </p:nvSpPr>
        <p:spPr>
          <a:xfrm>
            <a:off x="733580" y="3167817"/>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7" name="Picture 4" descr="https://s-media-cache-ak0.pinimg.com/236x/93/c4/48/93c448569b3b89589ae400639cf844c9.jpg"/>
          <p:cNvPicPr>
            <a:picLocks noChangeAspect="1" noChangeArrowheads="1"/>
          </p:cNvPicPr>
          <p:nvPr/>
        </p:nvPicPr>
        <p:blipFill>
          <a:blip r:embed="rId3" cstate="print"/>
          <a:srcRect/>
          <a:stretch>
            <a:fillRect/>
          </a:stretch>
        </p:blipFill>
        <p:spPr bwMode="auto">
          <a:xfrm>
            <a:off x="10582257" y="858484"/>
            <a:ext cx="1196600" cy="1296144"/>
          </a:xfrm>
          <a:prstGeom prst="rect">
            <a:avLst/>
          </a:prstGeom>
          <a:noFill/>
        </p:spPr>
      </p:pic>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4"/>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5"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그림 33">
            <a:extLst>
              <a:ext uri="{FF2B5EF4-FFF2-40B4-BE49-F238E27FC236}">
                <a16:creationId xmlns:a16="http://schemas.microsoft.com/office/drawing/2014/main" id="{BCE84819-98EF-4C88-81A8-CA779D6A48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cxnSp>
        <p:nvCxnSpPr>
          <p:cNvPr id="35" name="직선 화살표 연결선 34">
            <a:extLst>
              <a:ext uri="{FF2B5EF4-FFF2-40B4-BE49-F238E27FC236}">
                <a16:creationId xmlns:a16="http://schemas.microsoft.com/office/drawing/2014/main" id="{A30129A4-8359-4CD5-B594-A9BD802FCC4F}"/>
              </a:ext>
            </a:extLst>
          </p:cNvPr>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D82206CB-1AED-4FB0-99DF-3035A3B755A5}"/>
              </a:ext>
            </a:extLst>
          </p:cNvPr>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그림 36">
            <a:extLst>
              <a:ext uri="{FF2B5EF4-FFF2-40B4-BE49-F238E27FC236}">
                <a16:creationId xmlns:a16="http://schemas.microsoft.com/office/drawing/2014/main" id="{1DF73CDE-00DD-42A7-9FDE-C5796927995B}"/>
              </a:ext>
            </a:extLst>
          </p:cNvPr>
          <p:cNvPicPr>
            <a:picLocks noChangeAspect="1"/>
          </p:cNvPicPr>
          <p:nvPr/>
        </p:nvPicPr>
        <p:blipFill>
          <a:blip r:embed="rId7"/>
          <a:stretch>
            <a:fillRect/>
          </a:stretch>
        </p:blipFill>
        <p:spPr>
          <a:xfrm>
            <a:off x="9211924" y="1070043"/>
            <a:ext cx="898196" cy="851469"/>
          </a:xfrm>
          <a:prstGeom prst="rect">
            <a:avLst/>
          </a:prstGeom>
        </p:spPr>
      </p:pic>
      <p:sp>
        <p:nvSpPr>
          <p:cNvPr id="38" name="TextBox 37">
            <a:extLst>
              <a:ext uri="{FF2B5EF4-FFF2-40B4-BE49-F238E27FC236}">
                <a16:creationId xmlns:a16="http://schemas.microsoft.com/office/drawing/2014/main" id="{588DB576-0472-49E3-93FA-1F54CE3A9C62}"/>
              </a:ext>
            </a:extLst>
          </p:cNvPr>
          <p:cNvSpPr txBox="1"/>
          <p:nvPr/>
        </p:nvSpPr>
        <p:spPr>
          <a:xfrm>
            <a:off x="9013169" y="1903193"/>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2" name="Footer Placeholder 1"/>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800355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42119" y="1295400"/>
            <a:ext cx="11277600" cy="4492822"/>
          </a:xfrm>
        </p:spPr>
        <p:txBody>
          <a:bodyPr>
            <a:normAutofit/>
          </a:bodyPr>
          <a:lstStyle/>
          <a:p>
            <a:r>
              <a:rPr lang="en-US" altLang="ko-KR" sz="1800" dirty="0"/>
              <a:t>Example overview </a:t>
            </a:r>
          </a:p>
          <a:p>
            <a:pPr lvl="1"/>
            <a:r>
              <a:rPr lang="en-US" altLang="ko-KR" sz="1600" dirty="0"/>
              <a:t>Smart light device with i) binary switch &amp; ii) brightness resource </a:t>
            </a:r>
          </a:p>
          <a:p>
            <a:r>
              <a:rPr lang="en-US" altLang="ko-KR" sz="1800" dirty="0"/>
              <a:t>Device type: Light device (oic.d.light)  [Defined by the domain]</a:t>
            </a:r>
          </a:p>
          <a:p>
            <a:r>
              <a:rPr lang="en-US" altLang="ko-KR" sz="1800" dirty="0"/>
              <a:t>Associated resources </a:t>
            </a:r>
          </a:p>
          <a:p>
            <a:pPr lvl="1"/>
            <a:r>
              <a:rPr lang="en-US" altLang="ko-KR" sz="1600" dirty="0"/>
              <a:t>Mandatory Core resources:  oic/res, oic/p, oic/d </a:t>
            </a:r>
          </a:p>
          <a:p>
            <a:pPr lvl="1"/>
            <a:r>
              <a:rPr lang="en-US" altLang="ko-KR" sz="1600" dirty="0"/>
              <a:t>Mandatory Security Resources (not shown in the diagram)</a:t>
            </a:r>
          </a:p>
          <a:p>
            <a:pPr lvl="1"/>
            <a:r>
              <a:rPr lang="en-US" altLang="ko-KR" sz="1600" dirty="0"/>
              <a:t>Device specific resources: Binary switch (oic.r.switch.binary), </a:t>
            </a:r>
          </a:p>
          <a:p>
            <a:pPr lvl="1"/>
            <a:r>
              <a:rPr lang="en-US" altLang="ko-KR" sz="1600" dirty="0"/>
              <a:t>Other optional resources can be exposed, in this example Brightness resource (oic.r.light.brightness) </a:t>
            </a:r>
            <a:endParaRPr lang="ko-KR" altLang="en-US" sz="1600" dirty="0"/>
          </a:p>
          <a:p>
            <a:endParaRPr lang="ko-KR" altLang="en-US" sz="1800" dirty="0"/>
          </a:p>
        </p:txBody>
      </p:sp>
      <p:sp>
        <p:nvSpPr>
          <p:cNvPr id="2" name="제목 1"/>
          <p:cNvSpPr>
            <a:spLocks noGrp="1"/>
          </p:cNvSpPr>
          <p:nvPr>
            <p:ph type="title"/>
          </p:nvPr>
        </p:nvSpPr>
        <p:spPr/>
        <p:txBody>
          <a:bodyPr/>
          <a:lstStyle/>
          <a:p>
            <a:r>
              <a:rPr lang="en-US" altLang="ko-KR" dirty="0"/>
              <a:t>Device example: light device (oic.d.light)</a:t>
            </a:r>
            <a:endParaRPr lang="ko-KR" altLang="en-US" dirty="0"/>
          </a:p>
        </p:txBody>
      </p:sp>
      <p:sp>
        <p:nvSpPr>
          <p:cNvPr id="6" name="Date Placeholder 5"/>
          <p:cNvSpPr>
            <a:spLocks noGrp="1"/>
          </p:cNvSpPr>
          <p:nvPr>
            <p:ph type="dt" sz="half" idx="10"/>
          </p:nvPr>
        </p:nvSpPr>
        <p:spPr/>
        <p:txBody>
          <a:bodyPr/>
          <a:lstStyle/>
          <a:p>
            <a:fld id="{32107508-12D0-4ABC-8B64-FCF09827521D}" type="datetime4">
              <a:rPr lang="en-US" smtClean="0"/>
              <a:t>February 15, 2019</a:t>
            </a:fld>
            <a:endParaRPr lang="en-US" dirty="0"/>
          </a:p>
        </p:txBody>
      </p:sp>
      <p:sp>
        <p:nvSpPr>
          <p:cNvPr id="12" name="Slide Number Placeholder 11"/>
          <p:cNvSpPr>
            <a:spLocks noGrp="1"/>
          </p:cNvSpPr>
          <p:nvPr>
            <p:ph type="sldNum" sz="quarter" idx="11"/>
          </p:nvPr>
        </p:nvSpPr>
        <p:spPr/>
        <p:txBody>
          <a:bodyPr/>
          <a:lstStyle/>
          <a:p>
            <a:fld id="{17A5C656-E050-4F3D-A0DB-0D19E9E83691}" type="slidenum">
              <a:rPr lang="en-US" smtClean="0"/>
              <a:pPr/>
              <a:t>19</a:t>
            </a:fld>
            <a:endParaRPr lang="en-US" dirty="0"/>
          </a:p>
        </p:txBody>
      </p:sp>
      <p:graphicFrame>
        <p:nvGraphicFramePr>
          <p:cNvPr id="4" name="표 3"/>
          <p:cNvGraphicFramePr>
            <a:graphicFrameLocks noGrp="1"/>
          </p:cNvGraphicFramePr>
          <p:nvPr>
            <p:extLst/>
          </p:nvPr>
        </p:nvGraphicFramePr>
        <p:xfrm>
          <a:off x="688072" y="4495800"/>
          <a:ext cx="5984871"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861514">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latin typeface="+mn-lt"/>
                        </a:rPr>
                        <a:t>Device Title</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latin typeface="+mn-lt"/>
                        </a:rPr>
                        <a:t>Device Type</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latin typeface="+mn-lt"/>
                        </a:rPr>
                        <a:t>Associated Resource</a:t>
                      </a:r>
                      <a:r>
                        <a:rPr lang="en-US" altLang="ko-KR" sz="1400" baseline="0" dirty="0">
                          <a:solidFill>
                            <a:schemeClr val="tx1"/>
                          </a:solidFill>
                          <a:latin typeface="+mn-lt"/>
                        </a:rPr>
                        <a:t> Type</a:t>
                      </a:r>
                      <a:r>
                        <a:rPr lang="en-US" altLang="ko-KR" sz="1400" dirty="0">
                          <a:solidFill>
                            <a:schemeClr val="tx1"/>
                          </a:solidFill>
                          <a:latin typeface="+mn-lt"/>
                        </a:rPr>
                        <a:t>  </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mn-lt"/>
                          <a:ea typeface="맑은 고딕"/>
                        </a:rPr>
                        <a:t>M/O</a:t>
                      </a:r>
                      <a:endParaRPr lang="ko-KR" sz="1400" spc="40" dirty="0">
                        <a:solidFill>
                          <a:schemeClr val="tx1"/>
                        </a:solidFill>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latin typeface="+mn-lt"/>
                        </a:rPr>
                        <a:t>Light</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a:solidFill>
                            <a:schemeClr val="tx1"/>
                          </a:solidFill>
                          <a:latin typeface="+mn-lt"/>
                        </a:rPr>
                        <a:t>oic.d.light</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mn-lt"/>
                        </a:rPr>
                        <a:t>oic/res (oic.wk.res)</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tc>
                  <a:txBody>
                    <a:bodyPr/>
                    <a:lstStyle/>
                    <a:p>
                      <a:pPr algn="ctr" latinLnBrk="1"/>
                      <a:r>
                        <a:rPr lang="en-US" altLang="ko-KR" sz="1400" dirty="0">
                          <a:solidFill>
                            <a:schemeClr val="tx1"/>
                          </a:solidFill>
                          <a:latin typeface="+mn-lt"/>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extLst>
                  <a:ext uri="{0D108BD9-81ED-4DB2-BD59-A6C34878D82A}">
                    <a16:rowId xmlns:a16="http://schemas.microsoft.com/office/drawing/2014/main" val="10001"/>
                  </a:ext>
                </a:extLst>
              </a:tr>
              <a:tr h="27813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mn-lt"/>
                        </a:rPr>
                        <a:t>oic/p (oic.wk.p)</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tc>
                  <a:txBody>
                    <a:bodyPr/>
                    <a:lstStyle/>
                    <a:p>
                      <a:pPr algn="ctr" latinLnBrk="1"/>
                      <a:r>
                        <a:rPr lang="en-US" altLang="ko-KR" sz="1400" dirty="0">
                          <a:solidFill>
                            <a:schemeClr val="tx1"/>
                          </a:solidFill>
                          <a:latin typeface="+mn-lt"/>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extLst>
                  <a:ext uri="{0D108BD9-81ED-4DB2-BD59-A6C34878D82A}">
                    <a16:rowId xmlns:a16="http://schemas.microsoft.com/office/drawing/2014/main" val="10002"/>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mn-lt"/>
                        </a:rPr>
                        <a:t>oic/d (</a:t>
                      </a:r>
                      <a:r>
                        <a:rPr lang="en-US" altLang="ko-KR" sz="1400" b="1" dirty="0">
                          <a:solidFill>
                            <a:srgbClr val="FFC000"/>
                          </a:solidFill>
                          <a:latin typeface="+mn-lt"/>
                        </a:rPr>
                        <a:t>oic.d.light</a:t>
                      </a:r>
                      <a:r>
                        <a:rPr lang="en-US" altLang="ko-KR" sz="1400" dirty="0">
                          <a:solidFill>
                            <a:schemeClr val="tx1"/>
                          </a:solidFill>
                          <a:latin typeface="+mn-lt"/>
                        </a:rPr>
                        <a:t>)</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tc>
                  <a:txBody>
                    <a:bodyPr/>
                    <a:lstStyle/>
                    <a:p>
                      <a:pPr algn="ctr" latinLnBrk="1"/>
                      <a:r>
                        <a:rPr lang="en-US" altLang="ko-KR" sz="1400" dirty="0">
                          <a:solidFill>
                            <a:schemeClr val="tx1"/>
                          </a:solidFill>
                          <a:latin typeface="+mn-lt"/>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F0FF"/>
                    </a:solid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mn-lt"/>
                        </a:rPr>
                        <a:t>Binary switch (oic.r.switch.binary)</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E75"/>
                    </a:solidFill>
                  </a:tcPr>
                </a:tc>
                <a:tc>
                  <a:txBody>
                    <a:bodyPr/>
                    <a:lstStyle/>
                    <a:p>
                      <a:pPr algn="ctr" latinLnBrk="1"/>
                      <a:r>
                        <a:rPr lang="en-US" altLang="ko-KR" sz="1400" dirty="0">
                          <a:solidFill>
                            <a:schemeClr val="tx1"/>
                          </a:solidFill>
                          <a:latin typeface="+mn-lt"/>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E75"/>
                    </a:solidFill>
                  </a:tcPr>
                </a:tc>
                <a:extLst>
                  <a:ext uri="{0D108BD9-81ED-4DB2-BD59-A6C34878D82A}">
                    <a16:rowId xmlns:a16="http://schemas.microsoft.com/office/drawing/2014/main" val="10004"/>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mn-lt"/>
                        </a:rPr>
                        <a:t>Brightness (oic.r.light.brightness)</a:t>
                      </a:r>
                      <a:endParaRPr lang="ko-KR" altLang="en-US" sz="1400" dirty="0">
                        <a:solidFill>
                          <a:schemeClr val="tx1"/>
                        </a:solidFill>
                        <a:latin typeface="+mn-lt"/>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E75"/>
                    </a:solidFill>
                  </a:tcPr>
                </a:tc>
                <a:tc>
                  <a:txBody>
                    <a:bodyPr/>
                    <a:lstStyle/>
                    <a:p>
                      <a:pPr algn="ctr" latinLnBrk="1"/>
                      <a:r>
                        <a:rPr lang="en-US" altLang="ko-KR" sz="1400" dirty="0">
                          <a:solidFill>
                            <a:schemeClr val="tx1"/>
                          </a:solidFill>
                          <a:latin typeface="+mn-lt"/>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E75"/>
                    </a:solidFill>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928827" y="4141045"/>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a:t>
            </a:r>
          </a:p>
        </p:txBody>
      </p:sp>
      <p:pic>
        <p:nvPicPr>
          <p:cNvPr id="1026" name="Picture 2" descr="https://www.troopsupport.dla.mil/events/images/14012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6270" y="4488605"/>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33478" y="4839423"/>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oic/p  </a:t>
            </a:r>
          </a:p>
        </p:txBody>
      </p:sp>
      <p:sp>
        <p:nvSpPr>
          <p:cNvPr id="8" name="TextBox 7"/>
          <p:cNvSpPr txBox="1"/>
          <p:nvPr/>
        </p:nvSpPr>
        <p:spPr>
          <a:xfrm>
            <a:off x="9133478" y="5184260"/>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oic/d  </a:t>
            </a:r>
          </a:p>
        </p:txBody>
      </p:sp>
      <p:sp>
        <p:nvSpPr>
          <p:cNvPr id="10" name="TextBox 9"/>
          <p:cNvSpPr txBox="1"/>
          <p:nvPr/>
        </p:nvSpPr>
        <p:spPr>
          <a:xfrm>
            <a:off x="9133478" y="5519586"/>
            <a:ext cx="1812149" cy="307777"/>
          </a:xfrm>
          <a:prstGeom prst="rect">
            <a:avLst/>
          </a:prstGeom>
          <a:solidFill>
            <a:srgbClr val="FFDE75"/>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11" name="TextBox 10"/>
          <p:cNvSpPr txBox="1"/>
          <p:nvPr/>
        </p:nvSpPr>
        <p:spPr>
          <a:xfrm>
            <a:off x="9133478" y="5864423"/>
            <a:ext cx="1812149" cy="307777"/>
          </a:xfrm>
          <a:prstGeom prst="rect">
            <a:avLst/>
          </a:prstGeom>
          <a:solidFill>
            <a:srgbClr val="FFDE75"/>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19" name="Line 35"/>
          <p:cNvSpPr>
            <a:spLocks noChangeShapeType="1"/>
          </p:cNvSpPr>
          <p:nvPr>
            <p:custDataLst>
              <p:tags r:id="rId1"/>
            </p:custDataLst>
          </p:nvPr>
        </p:nvSpPr>
        <p:spPr bwMode="auto">
          <a:xfrm flipH="1">
            <a:off x="8661740" y="5000938"/>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0" name="Line 35"/>
          <p:cNvSpPr>
            <a:spLocks noChangeShapeType="1"/>
          </p:cNvSpPr>
          <p:nvPr>
            <p:custDataLst>
              <p:tags r:id="rId2"/>
            </p:custDataLst>
          </p:nvPr>
        </p:nvSpPr>
        <p:spPr bwMode="auto">
          <a:xfrm flipH="1">
            <a:off x="8661740" y="533339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1" name="Line 35"/>
          <p:cNvSpPr>
            <a:spLocks noChangeShapeType="1"/>
          </p:cNvSpPr>
          <p:nvPr>
            <p:custDataLst>
              <p:tags r:id="rId3"/>
            </p:custDataLst>
          </p:nvPr>
        </p:nvSpPr>
        <p:spPr bwMode="auto">
          <a:xfrm flipH="1">
            <a:off x="8661740" y="566244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2" name="Line 35"/>
          <p:cNvSpPr>
            <a:spLocks noChangeShapeType="1"/>
          </p:cNvSpPr>
          <p:nvPr>
            <p:custDataLst>
              <p:tags r:id="rId4"/>
            </p:custDataLst>
          </p:nvPr>
        </p:nvSpPr>
        <p:spPr bwMode="auto">
          <a:xfrm flipH="1">
            <a:off x="8661740" y="601963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13" name="Footer Placeholder 12"/>
          <p:cNvSpPr>
            <a:spLocks noGrp="1"/>
          </p:cNvSpPr>
          <p:nvPr>
            <p:ph type="ftr" sz="quarter" idx="12"/>
          </p:nvPr>
        </p:nvSpPr>
        <p:spPr/>
        <p:txBody>
          <a:bodyPr/>
          <a:lstStyle/>
          <a:p>
            <a:r>
              <a:rPr lang="en-US" smtClean="0"/>
              <a:t>OPEN CONNECTIVITY FOUNDATION MEMBER CONFIDENTIAL INFORMATION</a:t>
            </a:r>
            <a:endParaRPr lang="en-US" dirty="0"/>
          </a:p>
        </p:txBody>
      </p:sp>
      <p:sp>
        <p:nvSpPr>
          <p:cNvPr id="18" name="TextBox 17"/>
          <p:cNvSpPr txBox="1"/>
          <p:nvPr/>
        </p:nvSpPr>
        <p:spPr>
          <a:xfrm>
            <a:off x="9133478" y="4481583"/>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oic/res  </a:t>
            </a:r>
          </a:p>
        </p:txBody>
      </p:sp>
      <p:sp>
        <p:nvSpPr>
          <p:cNvPr id="23" name="Line 35"/>
          <p:cNvSpPr>
            <a:spLocks noChangeShapeType="1"/>
          </p:cNvSpPr>
          <p:nvPr>
            <p:custDataLst>
              <p:tags r:id="rId5"/>
            </p:custDataLst>
          </p:nvPr>
        </p:nvSpPr>
        <p:spPr bwMode="auto">
          <a:xfrm flipH="1">
            <a:off x="8661740" y="4643098"/>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1929369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Objectives</a:t>
            </a:r>
          </a:p>
          <a:p>
            <a:r>
              <a:rPr lang="en-US" dirty="0" smtClean="0"/>
              <a:t>RESTful Architecture</a:t>
            </a:r>
          </a:p>
          <a:p>
            <a:r>
              <a:rPr lang="en-US" dirty="0" smtClean="0"/>
              <a:t>OCF Roles</a:t>
            </a:r>
          </a:p>
          <a:p>
            <a:r>
              <a:rPr lang="en-US" dirty="0" smtClean="0"/>
              <a:t>Resources</a:t>
            </a:r>
          </a:p>
          <a:p>
            <a:r>
              <a:rPr lang="en-US" dirty="0" smtClean="0"/>
              <a:t>Basic Operations</a:t>
            </a:r>
          </a:p>
          <a:p>
            <a:r>
              <a:rPr lang="en-US" dirty="0" smtClean="0"/>
              <a:t>Organization of an OCF Device</a:t>
            </a:r>
          </a:p>
          <a:p>
            <a:r>
              <a:rPr lang="en-US" dirty="0" smtClean="0"/>
              <a:t>OCF Specification Features</a:t>
            </a:r>
          </a:p>
          <a:p>
            <a:r>
              <a:rPr lang="en-US" dirty="0" smtClean="0"/>
              <a:t>Protocol Stack</a:t>
            </a:r>
          </a:p>
          <a:p>
            <a:r>
              <a:rPr lang="en-US" dirty="0" smtClean="0"/>
              <a:t>Device Example</a:t>
            </a:r>
          </a:p>
          <a:p>
            <a:r>
              <a:rPr lang="en-US" dirty="0" smtClean="0"/>
              <a:t>Endpoint Overview</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Core </a:t>
            </a:r>
            <a:r>
              <a:rPr lang="en-US" dirty="0" smtClean="0"/>
              <a:t>Framework Topics Outline (1 of 2)</a:t>
            </a:r>
            <a:endParaRPr lang="en-US" dirty="0"/>
          </a:p>
        </p:txBody>
      </p:sp>
      <p:sp>
        <p:nvSpPr>
          <p:cNvPr id="5" name="Date Placeholder 4"/>
          <p:cNvSpPr>
            <a:spLocks noGrp="1"/>
          </p:cNvSpPr>
          <p:nvPr>
            <p:ph type="dt" sz="half" idx="10"/>
          </p:nvPr>
        </p:nvSpPr>
        <p:spPr/>
        <p:txBody>
          <a:bodyPr/>
          <a:lstStyle/>
          <a:p>
            <a:fld id="{477E128B-67ED-4971-80C8-627F44B0D72D}" type="datetime4">
              <a:rPr lang="en-US" smtClean="0"/>
              <a:t>February 15, 2019</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2</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2245687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Vendor is allowed to:</a:t>
            </a:r>
          </a:p>
          <a:p>
            <a:pPr lvl="1"/>
            <a:r>
              <a:rPr lang="en-US" dirty="0"/>
              <a:t>Create </a:t>
            </a:r>
            <a:r>
              <a:rPr lang="en-US" dirty="0" smtClean="0"/>
              <a:t>their own </a:t>
            </a:r>
            <a:r>
              <a:rPr lang="en-US" dirty="0"/>
              <a:t>defined (non-OCF standardized) </a:t>
            </a:r>
            <a:r>
              <a:rPr lang="en-US" dirty="0" smtClean="0"/>
              <a:t>Resource Types</a:t>
            </a:r>
            <a:endParaRPr lang="en-US" dirty="0"/>
          </a:p>
          <a:p>
            <a:pPr lvl="1"/>
            <a:r>
              <a:rPr lang="en-US" dirty="0"/>
              <a:t>Create </a:t>
            </a:r>
            <a:r>
              <a:rPr lang="en-US" dirty="0" smtClean="0"/>
              <a:t>their own </a:t>
            </a:r>
            <a:r>
              <a:rPr lang="en-US" dirty="0"/>
              <a:t>defined (non-OCF standardized) </a:t>
            </a:r>
            <a:r>
              <a:rPr lang="en-US" dirty="0" smtClean="0"/>
              <a:t>Device </a:t>
            </a:r>
            <a:r>
              <a:rPr lang="en-US" dirty="0"/>
              <a:t>T</a:t>
            </a:r>
            <a:r>
              <a:rPr lang="en-US" dirty="0" smtClean="0"/>
              <a:t>ypes</a:t>
            </a:r>
            <a:endParaRPr lang="en-US" dirty="0"/>
          </a:p>
          <a:p>
            <a:pPr lvl="1"/>
            <a:r>
              <a:rPr lang="en-US" dirty="0"/>
              <a:t>Extend existing devices with additional (not mandated) </a:t>
            </a:r>
            <a:r>
              <a:rPr lang="en-US" dirty="0" smtClean="0"/>
              <a:t>Resource Types</a:t>
            </a:r>
            <a:endParaRPr lang="en-US" dirty="0"/>
          </a:p>
          <a:p>
            <a:pPr lvl="2"/>
            <a:r>
              <a:rPr lang="en-US" dirty="0"/>
              <a:t>With standardized resource types</a:t>
            </a:r>
          </a:p>
          <a:p>
            <a:pPr lvl="2"/>
            <a:r>
              <a:rPr lang="en-US" dirty="0"/>
              <a:t>With vendor defined resource types</a:t>
            </a:r>
          </a:p>
          <a:p>
            <a:r>
              <a:rPr lang="en-US" dirty="0"/>
              <a:t>All vendor extensions follow an OCF defined naming </a:t>
            </a:r>
            <a:r>
              <a:rPr lang="en-US" dirty="0" smtClean="0"/>
              <a:t>scheme</a:t>
            </a:r>
          </a:p>
          <a:p>
            <a:pPr lvl="1"/>
            <a:r>
              <a:rPr lang="en-US" dirty="0" smtClean="0"/>
              <a:t>x.&lt;vendor owned domain reversed&gt;.&lt;</a:t>
            </a:r>
            <a:r>
              <a:rPr lang="en-US" dirty="0" err="1" smtClean="0"/>
              <a:t>resourcename</a:t>
            </a:r>
            <a:r>
              <a:rPr lang="en-US" dirty="0" smtClean="0"/>
              <a:t>&gt;</a:t>
            </a:r>
          </a:p>
          <a:p>
            <a:pPr lvl="1"/>
            <a:r>
              <a:rPr lang="en-US" dirty="0"/>
              <a:t>e</a:t>
            </a:r>
            <a:r>
              <a:rPr lang="en-US" dirty="0" smtClean="0"/>
              <a:t>.g. </a:t>
            </a:r>
            <a:r>
              <a:rPr lang="en-US" dirty="0" err="1" smtClean="0"/>
              <a:t>x.com.acme.proprietaryresource</a:t>
            </a:r>
            <a:endParaRPr lang="en-US" dirty="0"/>
          </a:p>
        </p:txBody>
      </p:sp>
      <p:sp>
        <p:nvSpPr>
          <p:cNvPr id="2" name="Title 1"/>
          <p:cNvSpPr>
            <a:spLocks noGrp="1"/>
          </p:cNvSpPr>
          <p:nvPr>
            <p:ph type="title"/>
          </p:nvPr>
        </p:nvSpPr>
        <p:spPr/>
        <p:txBody>
          <a:bodyPr/>
          <a:lstStyle/>
          <a:p>
            <a:r>
              <a:rPr lang="en-GB" dirty="0"/>
              <a:t>Vendor E</a:t>
            </a:r>
            <a:r>
              <a:rPr lang="en-GB" dirty="0" smtClean="0"/>
              <a:t>xtensions</a:t>
            </a:r>
            <a:endParaRPr lang="en-US" dirty="0"/>
          </a:p>
        </p:txBody>
      </p:sp>
      <p:sp>
        <p:nvSpPr>
          <p:cNvPr id="5" name="Date Placeholder 4"/>
          <p:cNvSpPr>
            <a:spLocks noGrp="1"/>
          </p:cNvSpPr>
          <p:nvPr>
            <p:ph type="dt" sz="half" idx="10"/>
          </p:nvPr>
        </p:nvSpPr>
        <p:spPr/>
        <p:txBody>
          <a:bodyPr/>
          <a:lstStyle/>
          <a:p>
            <a:fld id="{626441CC-3202-42DD-A671-3B5617C47789}" type="datetime4">
              <a:rPr lang="en-US" smtClean="0"/>
              <a:t>February 15,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20</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813628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Thank you!</a:t>
            </a:r>
          </a:p>
        </p:txBody>
      </p:sp>
      <p:sp>
        <p:nvSpPr>
          <p:cNvPr id="3" name="Content Placeholder 2"/>
          <p:cNvSpPr>
            <a:spLocks noGrp="1"/>
          </p:cNvSpPr>
          <p:nvPr>
            <p:ph idx="1"/>
          </p:nvPr>
        </p:nvSpPr>
        <p:spPr>
          <a:xfrm>
            <a:off x="934528" y="1600204"/>
            <a:ext cx="10181147" cy="4525963"/>
          </a:xfrm>
        </p:spPr>
        <p:txBody>
          <a:bodyPr>
            <a:normAutofit/>
          </a:bodyPr>
          <a:lstStyle/>
          <a:p>
            <a:endParaRPr lang="en-US" dirty="0"/>
          </a:p>
          <a:p>
            <a:endParaRPr lang="en-US" dirty="0"/>
          </a:p>
          <a:p>
            <a:r>
              <a:rPr lang="en-US" dirty="0"/>
              <a:t>Access the OCF specifications</a:t>
            </a:r>
            <a:br>
              <a:rPr lang="en-US" dirty="0"/>
            </a:br>
            <a:r>
              <a:rPr lang="en-US" dirty="0">
                <a:hlinkClick r:id="rId3"/>
              </a:rPr>
              <a:t>https://openconnectivity.org/resources/specifications</a:t>
            </a:r>
            <a:r>
              <a:rPr lang="en-US" dirty="0"/>
              <a:t> </a:t>
            </a:r>
          </a:p>
          <a:p>
            <a:r>
              <a:rPr lang="en-US" dirty="0"/>
              <a:t>Contact OCF at </a:t>
            </a:r>
            <a:r>
              <a:rPr lang="en-US" dirty="0">
                <a:hlinkClick r:id="rId4"/>
              </a:rPr>
              <a:t>admin@openconnectivity.org</a:t>
            </a:r>
            <a:r>
              <a:rPr lang="en-US" dirty="0"/>
              <a:t> </a:t>
            </a:r>
          </a:p>
        </p:txBody>
      </p:sp>
      <p:sp>
        <p:nvSpPr>
          <p:cNvPr id="4" name="Date Placeholder 3"/>
          <p:cNvSpPr>
            <a:spLocks noGrp="1"/>
          </p:cNvSpPr>
          <p:nvPr>
            <p:ph type="dt" sz="half" idx="10"/>
          </p:nvPr>
        </p:nvSpPr>
        <p:spPr/>
        <p:txBody>
          <a:bodyPr/>
          <a:lstStyle/>
          <a:p>
            <a:fld id="{751B22ED-6954-4815-AE8B-0AC1B90DA260}" type="datetime4">
              <a:rPr lang="en-US" smtClean="0"/>
              <a:t>February 15, 2019</a:t>
            </a:fld>
            <a:endParaRPr lang="en-US" dirty="0"/>
          </a:p>
        </p:txBody>
      </p:sp>
      <p:sp>
        <p:nvSpPr>
          <p:cNvPr id="6" name="Slide Number Placeholder 5"/>
          <p:cNvSpPr>
            <a:spLocks noGrp="1"/>
          </p:cNvSpPr>
          <p:nvPr>
            <p:ph type="sldNum" sz="quarter" idx="11"/>
          </p:nvPr>
        </p:nvSpPr>
        <p:spPr/>
        <p:txBody>
          <a:bodyPr/>
          <a:lstStyle/>
          <a:p>
            <a:fld id="{17A5C656-E050-4F3D-A0DB-0D19E9E83691}" type="slidenum">
              <a:rPr lang="en-US" smtClean="0"/>
              <a:pPr/>
              <a:t>21</a:t>
            </a:fld>
            <a:endParaRPr lang="en-US" dirty="0"/>
          </a:p>
        </p:txBody>
      </p:sp>
      <p:sp>
        <p:nvSpPr>
          <p:cNvPr id="7" name="Footer Placeholder 6"/>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1126057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altLang="ko-KR" dirty="0" smtClean="0"/>
              <a:t>References</a:t>
            </a:r>
            <a:endParaRPr lang="ko-KR" altLang="en-US" dirty="0"/>
          </a:p>
        </p:txBody>
      </p:sp>
    </p:spTree>
    <p:extLst>
      <p:ext uri="{BB962C8B-B14F-4D97-AF65-F5344CB8AC3E}">
        <p14:creationId xmlns:p14="http://schemas.microsoft.com/office/powerpoint/2010/main" val="3497211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a:t>Where can I find the specifications and Resource Type definitions?</a:t>
            </a:r>
          </a:p>
          <a:p>
            <a:pPr marL="0" indent="0">
              <a:buNone/>
            </a:pPr>
            <a:r>
              <a:rPr lang="en-US" i="1" u="sng" dirty="0"/>
              <a:t>OCF Specifications:</a:t>
            </a:r>
          </a:p>
          <a:p>
            <a:r>
              <a:rPr lang="en-US" dirty="0">
                <a:hlinkClick r:id="rId3"/>
              </a:rPr>
              <a:t>https://openconnectivity.org/developer/specifications</a:t>
            </a:r>
            <a:endParaRPr lang="en-US" dirty="0"/>
          </a:p>
          <a:p>
            <a:pPr marL="0" indent="0">
              <a:buNone/>
            </a:pPr>
            <a:r>
              <a:rPr lang="en-US" i="1" u="sng" dirty="0"/>
              <a:t>Resource Type Definitions</a:t>
            </a:r>
          </a:p>
          <a:p>
            <a:r>
              <a:rPr lang="en-US" dirty="0"/>
              <a:t>Core Resources: </a:t>
            </a:r>
            <a:r>
              <a:rPr lang="en-US" dirty="0">
                <a:hlinkClick r:id="rId4"/>
              </a:rPr>
              <a:t>https://github.com/openconnectivityfoundation/core</a:t>
            </a:r>
            <a:r>
              <a:rPr lang="en-US" dirty="0"/>
              <a:t> </a:t>
            </a:r>
            <a:endParaRPr lang="en-US" dirty="0" smtClean="0"/>
          </a:p>
          <a:p>
            <a:r>
              <a:rPr lang="en-US"/>
              <a:t>Core Extension Resources: </a:t>
            </a:r>
            <a:r>
              <a:rPr lang="en-US">
                <a:hlinkClick r:id="rId5"/>
              </a:rPr>
              <a:t>https://github.com/openconnectivityfoundation/core-extensions</a:t>
            </a:r>
            <a:r>
              <a:rPr lang="en-US"/>
              <a:t> </a:t>
            </a:r>
            <a:endParaRPr lang="en-US" dirty="0"/>
          </a:p>
          <a:p>
            <a:r>
              <a:rPr lang="en-US" dirty="0"/>
              <a:t>Bridging Resources: </a:t>
            </a:r>
            <a:r>
              <a:rPr lang="en-US" dirty="0">
                <a:hlinkClick r:id="rId6"/>
              </a:rPr>
              <a:t>https://github.com/openconnectivityfoundation/bridging</a:t>
            </a:r>
            <a:r>
              <a:rPr lang="en-US" dirty="0"/>
              <a:t> </a:t>
            </a:r>
          </a:p>
          <a:p>
            <a:r>
              <a:rPr lang="en-US" dirty="0"/>
              <a:t>Security Resources: </a:t>
            </a:r>
            <a:r>
              <a:rPr lang="en-US" dirty="0">
                <a:hlinkClick r:id="rId7"/>
              </a:rPr>
              <a:t>https://github.com/openconnectivityfoundation/security-models</a:t>
            </a:r>
            <a:r>
              <a:rPr lang="en-US" dirty="0"/>
              <a:t> </a:t>
            </a:r>
          </a:p>
          <a:p>
            <a:r>
              <a:rPr lang="en-US" dirty="0"/>
              <a:t>Vertical Resources and Derived Models: </a:t>
            </a:r>
            <a:r>
              <a:rPr lang="en-US" dirty="0">
                <a:hlinkClick r:id="rId8"/>
              </a:rPr>
              <a:t>https://oneiota.org/documents?filter%5Bmedia_type%5D=application%2Framl%2Byaml</a:t>
            </a:r>
            <a:r>
              <a:rPr lang="en-US" dirty="0"/>
              <a:t> </a:t>
            </a:r>
          </a:p>
        </p:txBody>
      </p:sp>
      <p:sp>
        <p:nvSpPr>
          <p:cNvPr id="3" name="Title 2"/>
          <p:cNvSpPr>
            <a:spLocks noGrp="1"/>
          </p:cNvSpPr>
          <p:nvPr>
            <p:ph type="title"/>
          </p:nvPr>
        </p:nvSpPr>
        <p:spPr/>
        <p:txBody>
          <a:bodyPr/>
          <a:lstStyle/>
          <a:p>
            <a:r>
              <a:rPr lang="en-US" dirty="0"/>
              <a:t>Specification Location</a:t>
            </a:r>
          </a:p>
        </p:txBody>
      </p:sp>
      <p:sp>
        <p:nvSpPr>
          <p:cNvPr id="4" name="Date Placeholder 3"/>
          <p:cNvSpPr>
            <a:spLocks noGrp="1"/>
          </p:cNvSpPr>
          <p:nvPr>
            <p:ph type="dt" sz="half" idx="10"/>
          </p:nvPr>
        </p:nvSpPr>
        <p:spPr/>
        <p:txBody>
          <a:bodyPr/>
          <a:lstStyle/>
          <a:p>
            <a:fld id="{2CA8A643-B51E-4B6B-B9B3-5A465E147400}" type="datetime4">
              <a:rPr lang="en-US" smtClean="0"/>
              <a:t>February 15, 2019</a:t>
            </a:fld>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23</a:t>
            </a:fld>
            <a:endParaRPr lang="en-US" dirty="0"/>
          </a:p>
        </p:txBody>
      </p:sp>
      <p:sp>
        <p:nvSpPr>
          <p:cNvPr id="7" name="Footer Placeholder 6"/>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78707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Resource Discovery (CoAP Discovery)</a:t>
            </a:r>
          </a:p>
          <a:p>
            <a:r>
              <a:rPr lang="en-US" dirty="0" smtClean="0"/>
              <a:t>Encoding </a:t>
            </a:r>
            <a:r>
              <a:rPr lang="en-US" dirty="0" smtClean="0"/>
              <a:t>Schemes</a:t>
            </a:r>
          </a:p>
          <a:p>
            <a:r>
              <a:rPr lang="en-US" dirty="0" smtClean="0"/>
              <a:t>Defining OCF Components</a:t>
            </a:r>
          </a:p>
          <a:p>
            <a:r>
              <a:rPr lang="en-US" dirty="0" smtClean="0"/>
              <a:t>Vendor Extensions</a:t>
            </a:r>
          </a:p>
          <a:p>
            <a:r>
              <a:rPr lang="en-US" dirty="0" smtClean="0"/>
              <a:t>Introspection</a:t>
            </a:r>
          </a:p>
          <a:p>
            <a:r>
              <a:rPr lang="en-US" dirty="0" smtClean="0"/>
              <a:t>Collection Resources</a:t>
            </a:r>
          </a:p>
          <a:p>
            <a:r>
              <a:rPr lang="en-US" dirty="0" smtClean="0"/>
              <a:t>Atomic Measurement Resources</a:t>
            </a:r>
          </a:p>
          <a:p>
            <a:r>
              <a:rPr lang="en-US" dirty="0" smtClean="0"/>
              <a:t>Resource </a:t>
            </a:r>
            <a:r>
              <a:rPr lang="en-US" dirty="0" smtClean="0"/>
              <a:t>Discovery (Resource Directory)</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Core </a:t>
            </a:r>
            <a:r>
              <a:rPr lang="en-US" dirty="0" smtClean="0"/>
              <a:t>Framework Topics Outline (2 of 2)</a:t>
            </a:r>
            <a:endParaRPr lang="en-US" dirty="0"/>
          </a:p>
        </p:txBody>
      </p:sp>
      <p:sp>
        <p:nvSpPr>
          <p:cNvPr id="5" name="Date Placeholder 4"/>
          <p:cNvSpPr>
            <a:spLocks noGrp="1"/>
          </p:cNvSpPr>
          <p:nvPr>
            <p:ph type="dt" sz="half" idx="10"/>
          </p:nvPr>
        </p:nvSpPr>
        <p:spPr/>
        <p:txBody>
          <a:bodyPr/>
          <a:lstStyle/>
          <a:p>
            <a:fld id="{451782AB-0A72-4D3E-8C07-79ACFC73079A}" type="datetime4">
              <a:rPr lang="en-US" smtClean="0"/>
              <a:t>February 15, 2019</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3</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4811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Core Framework Specification Scope</a:t>
            </a:r>
          </a:p>
          <a:p>
            <a:pPr lvl="1"/>
            <a:r>
              <a:rPr lang="en-GB" dirty="0"/>
              <a:t>Specifies the technical specification(s) </a:t>
            </a:r>
            <a:r>
              <a:rPr lang="en-US" dirty="0"/>
              <a:t>comprising of the core architectural framework, messaging, interfaces and protocols based on approved use-case scenarios</a:t>
            </a:r>
          </a:p>
          <a:p>
            <a:pPr lvl="1"/>
            <a:r>
              <a:rPr lang="en-GB" dirty="0"/>
              <a:t>Enables the development of vertical profiles (e.g. Smart Home) on top of the core while maintaining fundamental interoperability</a:t>
            </a:r>
          </a:p>
          <a:p>
            <a:r>
              <a:rPr lang="en-US" dirty="0"/>
              <a:t>Architect a core framework that is scalable from resource constrained devices to resource rich devices</a:t>
            </a:r>
          </a:p>
          <a:p>
            <a:r>
              <a:rPr lang="en-US" dirty="0"/>
              <a:t>Reuse open standards solutions (e.g. IETF) where they exist</a:t>
            </a:r>
          </a:p>
          <a:p>
            <a:r>
              <a:rPr lang="en-US" dirty="0"/>
              <a:t>Ensure alignment with Iotivity open source releases</a:t>
            </a:r>
          </a:p>
          <a:p>
            <a:endParaRPr lang="en-US" dirty="0"/>
          </a:p>
        </p:txBody>
      </p:sp>
      <p:sp>
        <p:nvSpPr>
          <p:cNvPr id="2" name="Title 1"/>
          <p:cNvSpPr>
            <a:spLocks noGrp="1"/>
          </p:cNvSpPr>
          <p:nvPr>
            <p:ph type="title"/>
          </p:nvPr>
        </p:nvSpPr>
        <p:spPr/>
        <p:txBody>
          <a:bodyPr/>
          <a:lstStyle/>
          <a:p>
            <a:r>
              <a:rPr lang="en-US" dirty="0"/>
              <a:t>Core Framework Objectives</a:t>
            </a:r>
          </a:p>
        </p:txBody>
      </p:sp>
      <p:sp>
        <p:nvSpPr>
          <p:cNvPr id="5" name="Date Placeholder 4"/>
          <p:cNvSpPr>
            <a:spLocks noGrp="1"/>
          </p:cNvSpPr>
          <p:nvPr>
            <p:ph type="dt" sz="half" idx="10"/>
          </p:nvPr>
        </p:nvSpPr>
        <p:spPr/>
        <p:txBody>
          <a:bodyPr/>
          <a:lstStyle/>
          <a:p>
            <a:fld id="{973C91CD-71A5-43FB-BD60-8C19A351FF67}" type="datetime4">
              <a:rPr lang="en-US" smtClean="0"/>
              <a:t>February 15, 2019</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4</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1096518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mn-lt"/>
              </a:rPr>
              <a:t>OCF Spec Features – Core Framework Spec</a:t>
            </a:r>
            <a:endParaRPr lang="ko-KR" altLang="en-US" dirty="0">
              <a:latin typeface="+mn-lt"/>
            </a:endParaRPr>
          </a:p>
        </p:txBody>
      </p:sp>
      <p:sp>
        <p:nvSpPr>
          <p:cNvPr id="3" name="내용 개체 틀 2"/>
          <p:cNvSpPr>
            <a:spLocks noGrp="1"/>
          </p:cNvSpPr>
          <p:nvPr>
            <p:ph idx="1"/>
          </p:nvPr>
        </p:nvSpPr>
        <p:spPr>
          <a:xfrm>
            <a:off x="6064426" y="1148385"/>
            <a:ext cx="5467173" cy="4525963"/>
          </a:xfrm>
        </p:spPr>
        <p:txBody>
          <a:bodyPr>
            <a:noAutofit/>
          </a:bodyPr>
          <a:lstStyle/>
          <a:p>
            <a:pPr marL="342900" indent="-342900">
              <a:buAutoNum type="circleNumDbPlain"/>
            </a:pPr>
            <a:r>
              <a:rPr lang="en-US" altLang="ko-KR" sz="1600" b="1" dirty="0">
                <a:latin typeface="+mn-lt"/>
              </a:rPr>
              <a:t>Discovery: </a:t>
            </a:r>
            <a:r>
              <a:rPr lang="en-US" altLang="ko-KR" sz="1600" dirty="0">
                <a:latin typeface="+mn-lt"/>
              </a:rPr>
              <a:t>Common method for device discovery (IETF CoRE)</a:t>
            </a:r>
          </a:p>
          <a:p>
            <a:pPr marL="342900" indent="-342900">
              <a:spcBef>
                <a:spcPts val="600"/>
              </a:spcBef>
              <a:buAutoNum type="circleNumDbPlain"/>
            </a:pPr>
            <a:r>
              <a:rPr lang="en-US" altLang="ko-KR" sz="1600" b="1" dirty="0">
                <a:latin typeface="+mn-lt"/>
              </a:rPr>
              <a:t>Messaging: </a:t>
            </a:r>
            <a:r>
              <a:rPr lang="en-US" altLang="ko-KR" sz="1600" dirty="0">
                <a:latin typeface="+mn-lt"/>
              </a:rPr>
              <a:t>Constrained device support as default (IETF CoAP) as well as protocol translation via bridges</a:t>
            </a:r>
          </a:p>
          <a:p>
            <a:pPr marL="342900" indent="-342900">
              <a:spcBef>
                <a:spcPts val="600"/>
              </a:spcBef>
              <a:buAutoNum type="circleNumDbPlain"/>
            </a:pPr>
            <a:r>
              <a:rPr lang="en-US" altLang="ko-KR" sz="1600" b="1" dirty="0">
                <a:latin typeface="+mn-lt"/>
              </a:rPr>
              <a:t>Common Resource Model: </a:t>
            </a:r>
            <a:r>
              <a:rPr lang="en-US" altLang="ko-KR" sz="1600" dirty="0">
                <a:latin typeface="+mn-lt"/>
              </a:rPr>
              <a:t>Real world entities defined as data models (resources)</a:t>
            </a:r>
          </a:p>
          <a:p>
            <a:pPr marL="342900" indent="-342900">
              <a:spcBef>
                <a:spcPts val="600"/>
              </a:spcBef>
              <a:buAutoNum type="circleNumDbPlain"/>
            </a:pPr>
            <a:r>
              <a:rPr lang="en-US" altLang="ko-KR" sz="1600" b="1" dirty="0">
                <a:latin typeface="+mn-lt"/>
              </a:rPr>
              <a:t>CRUDN:</a:t>
            </a:r>
            <a:r>
              <a:rPr lang="en-US" altLang="ko-KR" sz="1600" dirty="0">
                <a:latin typeface="+mn-lt"/>
              </a:rPr>
              <a:t> Simple Request/Response mechanism with Create, Retrieve, Update, Delete and Notify commands</a:t>
            </a:r>
          </a:p>
          <a:p>
            <a:pPr marL="342900" indent="-342900">
              <a:spcBef>
                <a:spcPts val="600"/>
              </a:spcBef>
              <a:buAutoNum type="circleNumDbPlain"/>
            </a:pPr>
            <a:r>
              <a:rPr lang="en-US" altLang="ko-KR" sz="1600" b="1" dirty="0">
                <a:latin typeface="+mn-lt"/>
              </a:rPr>
              <a:t>ID &amp; Addressing: </a:t>
            </a:r>
            <a:r>
              <a:rPr lang="en-US" altLang="ko-KR" sz="1600" dirty="0">
                <a:latin typeface="+mn-lt"/>
              </a:rPr>
              <a:t>OCF IDs  and addressing for OCF entities (Devices, Clients, Servers, Resources)</a:t>
            </a:r>
          </a:p>
          <a:p>
            <a:pPr marL="342900" indent="-342900">
              <a:spcBef>
                <a:spcPts val="600"/>
              </a:spcBef>
              <a:buAutoNum type="circleNumDbPlain"/>
            </a:pPr>
            <a:r>
              <a:rPr lang="en-US" altLang="ko-KR" sz="1600" b="1" dirty="0">
                <a:latin typeface="+mn-lt"/>
              </a:rPr>
              <a:t>Protocol Bridge/GW</a:t>
            </a:r>
            <a:r>
              <a:rPr lang="en-US" altLang="ko-KR" sz="1600" dirty="0">
                <a:latin typeface="+mn-lt"/>
              </a:rPr>
              <a:t>: Handled by the Bridging Spec with some implications on the Core</a:t>
            </a:r>
          </a:p>
        </p:txBody>
      </p:sp>
      <p:grpSp>
        <p:nvGrpSpPr>
          <p:cNvPr id="31" name="그룹 30"/>
          <p:cNvGrpSpPr/>
          <p:nvPr/>
        </p:nvGrpSpPr>
        <p:grpSpPr>
          <a:xfrm>
            <a:off x="1072173" y="5378324"/>
            <a:ext cx="4561950" cy="368924"/>
            <a:chOff x="5652120" y="4761015"/>
            <a:chExt cx="3280618" cy="204823"/>
          </a:xfrm>
        </p:grpSpPr>
        <p:sp>
          <p:nvSpPr>
            <p:cNvPr id="32" name="직사각형 31"/>
            <p:cNvSpPr/>
            <p:nvPr/>
          </p:nvSpPr>
          <p:spPr>
            <a:xfrm>
              <a:off x="7938457" y="4761015"/>
              <a:ext cx="994281" cy="204823"/>
            </a:xfrm>
            <a:prstGeom prst="rect">
              <a:avLst/>
            </a:prstGeom>
            <a:ln w="19050">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altLang="ko-KR" sz="1200" dirty="0">
                  <a:solidFill>
                    <a:schemeClr val="bg1">
                      <a:lumMod val="50000"/>
                    </a:schemeClr>
                  </a:solidFill>
                  <a:ea typeface="Arial Unicode MS" pitchFamily="50" charset="-127"/>
                  <a:cs typeface="Arial Unicode MS" pitchFamily="50" charset="-127"/>
                </a:rPr>
                <a:t>Transport</a:t>
              </a:r>
              <a:endParaRPr lang="ko-KR" altLang="en-US" sz="1200" dirty="0">
                <a:solidFill>
                  <a:schemeClr val="bg1">
                    <a:lumMod val="50000"/>
                  </a:schemeClr>
                </a:solidFill>
                <a:ea typeface="Arial Unicode MS" pitchFamily="50" charset="-127"/>
                <a:cs typeface="Arial Unicode MS" pitchFamily="50" charset="-127"/>
              </a:endParaRPr>
            </a:p>
          </p:txBody>
        </p:sp>
        <p:sp>
          <p:nvSpPr>
            <p:cNvPr id="33" name="직사각형 32"/>
            <p:cNvSpPr/>
            <p:nvPr/>
          </p:nvSpPr>
          <p:spPr>
            <a:xfrm>
              <a:off x="6743996" y="4761015"/>
              <a:ext cx="1110885" cy="204823"/>
            </a:xfrm>
            <a:prstGeom prst="rect">
              <a:avLst/>
            </a:prstGeom>
            <a:ln w="190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ko-KR" sz="1200" dirty="0">
                  <a:solidFill>
                    <a:schemeClr val="bg1">
                      <a:lumMod val="50000"/>
                    </a:schemeClr>
                  </a:solidFill>
                  <a:ea typeface="Arial Unicode MS" pitchFamily="50" charset="-127"/>
                  <a:cs typeface="Arial Unicode MS" pitchFamily="50" charset="-127"/>
                </a:rPr>
                <a:t>Networking</a:t>
              </a:r>
              <a:endParaRPr lang="ko-KR" altLang="en-US" sz="1200" dirty="0">
                <a:solidFill>
                  <a:schemeClr val="bg1">
                    <a:lumMod val="50000"/>
                  </a:schemeClr>
                </a:solidFill>
                <a:ea typeface="Arial Unicode MS" pitchFamily="50" charset="-127"/>
                <a:cs typeface="Arial Unicode MS" pitchFamily="50" charset="-127"/>
              </a:endParaRPr>
            </a:p>
          </p:txBody>
        </p:sp>
        <p:sp>
          <p:nvSpPr>
            <p:cNvPr id="34" name="직사각형 33"/>
            <p:cNvSpPr/>
            <p:nvPr/>
          </p:nvSpPr>
          <p:spPr>
            <a:xfrm>
              <a:off x="5652120" y="4761015"/>
              <a:ext cx="1008300" cy="204823"/>
            </a:xfrm>
            <a:prstGeom prst="rect">
              <a:avLst/>
            </a:prstGeom>
            <a:ln w="19050">
              <a:solidFill>
                <a:schemeClr val="bg1">
                  <a:lumMod val="75000"/>
                </a:schemeClr>
              </a:solidFill>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altLang="ko-KR" sz="1200" dirty="0">
                  <a:solidFill>
                    <a:schemeClr val="bg1">
                      <a:lumMod val="50000"/>
                    </a:schemeClr>
                  </a:solidFill>
                  <a:ea typeface="Arial Unicode MS" pitchFamily="50" charset="-127"/>
                  <a:cs typeface="Arial Unicode MS" pitchFamily="50" charset="-127"/>
                </a:rPr>
                <a:t>L2 Connectivity</a:t>
              </a:r>
              <a:endParaRPr lang="ko-KR" altLang="en-US" sz="1200" dirty="0">
                <a:solidFill>
                  <a:schemeClr val="bg1">
                    <a:lumMod val="50000"/>
                  </a:schemeClr>
                </a:solidFill>
                <a:ea typeface="Arial Unicode MS" pitchFamily="50" charset="-127"/>
                <a:cs typeface="Arial Unicode MS" pitchFamily="50" charset="-127"/>
              </a:endParaRPr>
            </a:p>
          </p:txBody>
        </p:sp>
      </p:grpSp>
      <p:sp>
        <p:nvSpPr>
          <p:cNvPr id="35" name="L 도형 34"/>
          <p:cNvSpPr/>
          <p:nvPr/>
        </p:nvSpPr>
        <p:spPr>
          <a:xfrm rot="16200000" flipH="1">
            <a:off x="1601458" y="1946209"/>
            <a:ext cx="2730979" cy="3789546"/>
          </a:xfrm>
          <a:prstGeom prst="corner">
            <a:avLst>
              <a:gd name="adj1" fmla="val 42906"/>
              <a:gd name="adj2" fmla="val 100000"/>
            </a:avLst>
          </a:prstGeom>
          <a:ln w="1905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endParaRPr lang="ko-KR" altLang="en-US" sz="1200" dirty="0">
              <a:solidFill>
                <a:prstClr val="black"/>
              </a:solidFill>
              <a:ea typeface="Arial Unicode MS" pitchFamily="50" charset="-127"/>
              <a:cs typeface="Arial Unicode MS" pitchFamily="50" charset="-127"/>
            </a:endParaRPr>
          </a:p>
        </p:txBody>
      </p:sp>
      <p:sp>
        <p:nvSpPr>
          <p:cNvPr id="36" name="직사각형 35"/>
          <p:cNvSpPr/>
          <p:nvPr/>
        </p:nvSpPr>
        <p:spPr>
          <a:xfrm>
            <a:off x="1072172" y="1374150"/>
            <a:ext cx="3789547" cy="940953"/>
          </a:xfrm>
          <a:prstGeom prst="rect">
            <a:avLst/>
          </a:prstGeom>
          <a:ln w="1905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altLang="ko-KR" sz="1400" b="1" dirty="0">
                <a:solidFill>
                  <a:schemeClr val="tx1">
                    <a:lumMod val="75000"/>
                    <a:lumOff val="25000"/>
                  </a:schemeClr>
                </a:solidFill>
                <a:ea typeface="+mj-ea"/>
                <a:cs typeface="Arial Unicode MS" pitchFamily="50" charset="-127"/>
              </a:rPr>
              <a:t> Vertical </a:t>
            </a:r>
            <a:br>
              <a:rPr lang="en-US" altLang="ko-KR" sz="1400" b="1" dirty="0">
                <a:solidFill>
                  <a:schemeClr val="tx1">
                    <a:lumMod val="75000"/>
                    <a:lumOff val="25000"/>
                  </a:schemeClr>
                </a:solidFill>
                <a:ea typeface="+mj-ea"/>
                <a:cs typeface="Arial Unicode MS" pitchFamily="50" charset="-127"/>
              </a:rPr>
            </a:br>
            <a:r>
              <a:rPr lang="en-US" altLang="ko-KR" sz="1400" b="1" dirty="0">
                <a:solidFill>
                  <a:schemeClr val="tx1">
                    <a:lumMod val="75000"/>
                    <a:lumOff val="25000"/>
                  </a:schemeClr>
                </a:solidFill>
                <a:ea typeface="+mj-ea"/>
                <a:cs typeface="Arial Unicode MS" pitchFamily="50" charset="-127"/>
              </a:rPr>
              <a:t> Profiles</a:t>
            </a:r>
            <a:endParaRPr lang="ko-KR" altLang="en-US" sz="1400" b="1" dirty="0">
              <a:solidFill>
                <a:schemeClr val="tx1">
                  <a:lumMod val="75000"/>
                  <a:lumOff val="25000"/>
                </a:schemeClr>
              </a:solidFill>
              <a:ea typeface="+mj-ea"/>
              <a:cs typeface="Arial Unicode MS" pitchFamily="50" charset="-127"/>
            </a:endParaRPr>
          </a:p>
        </p:txBody>
      </p:sp>
      <p:sp>
        <p:nvSpPr>
          <p:cNvPr id="38" name="직사각형 37"/>
          <p:cNvSpPr/>
          <p:nvPr/>
        </p:nvSpPr>
        <p:spPr>
          <a:xfrm>
            <a:off x="1815985" y="1546688"/>
            <a:ext cx="669995" cy="599638"/>
          </a:xfrm>
          <a:prstGeom prst="rect">
            <a:avLst/>
          </a:prstGeom>
          <a:solidFill>
            <a:schemeClr val="accent6">
              <a:lumMod val="75000"/>
            </a:schemeClr>
          </a:solidFill>
          <a:ln w="19050">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72000" tIns="0" rIns="0" bIns="0" rtlCol="0" anchor="ctr"/>
          <a:lstStyle/>
          <a:p>
            <a:pPr algn="ctr"/>
            <a:r>
              <a:rPr lang="en-US" altLang="ko-KR" sz="1100" b="1" dirty="0">
                <a:solidFill>
                  <a:schemeClr val="bg1"/>
                </a:solidFill>
                <a:ea typeface="Arial Unicode MS" pitchFamily="50" charset="-127"/>
                <a:cs typeface="Arial Unicode MS" pitchFamily="50" charset="-127"/>
              </a:rPr>
              <a:t>Smart Home</a:t>
            </a:r>
            <a:endParaRPr lang="ko-KR" altLang="en-US" sz="1100" b="1" dirty="0">
              <a:solidFill>
                <a:schemeClr val="bg1"/>
              </a:solidFill>
              <a:ea typeface="Arial Unicode MS" pitchFamily="50" charset="-127"/>
              <a:cs typeface="Arial Unicode MS" pitchFamily="50" charset="-127"/>
            </a:endParaRPr>
          </a:p>
        </p:txBody>
      </p:sp>
      <p:sp>
        <p:nvSpPr>
          <p:cNvPr id="40" name="TextBox 39"/>
          <p:cNvSpPr txBox="1"/>
          <p:nvPr/>
        </p:nvSpPr>
        <p:spPr>
          <a:xfrm>
            <a:off x="2566313" y="2536496"/>
            <a:ext cx="2003974" cy="184665"/>
          </a:xfrm>
          <a:prstGeom prst="rect">
            <a:avLst/>
          </a:prstGeom>
          <a:noFill/>
        </p:spPr>
        <p:txBody>
          <a:bodyPr wrap="square" lIns="0" tIns="0" rIns="0" bIns="0" rtlCol="0">
            <a:spAutoFit/>
          </a:bodyPr>
          <a:lstStyle/>
          <a:p>
            <a:pPr algn="ctr"/>
            <a:r>
              <a:rPr lang="en-US" altLang="ko-KR" sz="1200" b="1" dirty="0">
                <a:solidFill>
                  <a:schemeClr val="tx1">
                    <a:lumMod val="75000"/>
                    <a:lumOff val="25000"/>
                  </a:schemeClr>
                </a:solidFill>
              </a:rPr>
              <a:t>OCF Core Framework</a:t>
            </a:r>
            <a:endParaRPr lang="ko-KR" altLang="en-US" sz="1200" b="1" dirty="0">
              <a:solidFill>
                <a:schemeClr val="tx1">
                  <a:lumMod val="75000"/>
                  <a:lumOff val="25000"/>
                </a:schemeClr>
              </a:solidFill>
            </a:endParaRPr>
          </a:p>
        </p:txBody>
      </p:sp>
      <p:sp>
        <p:nvSpPr>
          <p:cNvPr id="41" name="직사각형 40"/>
          <p:cNvSpPr/>
          <p:nvPr/>
        </p:nvSpPr>
        <p:spPr>
          <a:xfrm>
            <a:off x="4968653" y="1374151"/>
            <a:ext cx="634855" cy="3827496"/>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Security</a:t>
            </a:r>
            <a:endParaRPr lang="ko-KR" altLang="en-US" sz="1050" b="1" dirty="0">
              <a:solidFill>
                <a:schemeClr val="bg1"/>
              </a:solidFill>
              <a:ea typeface="Arial Unicode MS" pitchFamily="50" charset="-127"/>
              <a:cs typeface="Arial Unicode MS" pitchFamily="50" charset="-127"/>
            </a:endParaRPr>
          </a:p>
        </p:txBody>
      </p:sp>
      <p:sp>
        <p:nvSpPr>
          <p:cNvPr id="42" name="직사각형 41"/>
          <p:cNvSpPr/>
          <p:nvPr/>
        </p:nvSpPr>
        <p:spPr>
          <a:xfrm>
            <a:off x="3610550" y="2912352"/>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Device management</a:t>
            </a:r>
            <a:endParaRPr lang="ko-KR" altLang="en-US" sz="1050" b="1" dirty="0">
              <a:solidFill>
                <a:schemeClr val="bg1"/>
              </a:solidFill>
              <a:ea typeface="Arial Unicode MS" pitchFamily="50" charset="-127"/>
              <a:cs typeface="Arial Unicode MS" pitchFamily="50" charset="-127"/>
            </a:endParaRPr>
          </a:p>
        </p:txBody>
      </p:sp>
      <p:sp>
        <p:nvSpPr>
          <p:cNvPr id="44" name="직사각형 43"/>
          <p:cNvSpPr/>
          <p:nvPr/>
        </p:nvSpPr>
        <p:spPr>
          <a:xfrm>
            <a:off x="2430511" y="2886729"/>
            <a:ext cx="1049460" cy="601992"/>
          </a:xfrm>
          <a:prstGeom prst="rect">
            <a:avLst/>
          </a:prstGeom>
          <a:solidFill>
            <a:schemeClr val="accent6"/>
          </a:solidFill>
          <a:ln w="19050">
            <a:solidFill>
              <a:schemeClr val="tx1">
                <a:lumMod val="75000"/>
                <a:lumOff val="25000"/>
              </a:schemeClr>
            </a:solidFill>
            <a:prstDash val="sysDash"/>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Protocol</a:t>
            </a:r>
            <a:br>
              <a:rPr lang="en-US" altLang="ko-KR" sz="1050" b="1" dirty="0">
                <a:solidFill>
                  <a:schemeClr val="bg1"/>
                </a:solidFill>
                <a:ea typeface="Arial Unicode MS" pitchFamily="50" charset="-127"/>
                <a:cs typeface="Arial Unicode MS" pitchFamily="50" charset="-127"/>
              </a:rPr>
            </a:br>
            <a:r>
              <a:rPr lang="en-US" altLang="ko-KR" sz="1050" b="1" dirty="0">
                <a:solidFill>
                  <a:schemeClr val="bg1"/>
                </a:solidFill>
                <a:ea typeface="Arial Unicode MS" pitchFamily="50" charset="-127"/>
                <a:cs typeface="Arial Unicode MS" pitchFamily="50" charset="-127"/>
              </a:rPr>
              <a:t>Bridge/GW</a:t>
            </a:r>
            <a:endParaRPr lang="ko-KR" altLang="en-US" sz="1050" b="1" dirty="0">
              <a:solidFill>
                <a:schemeClr val="bg1"/>
              </a:solidFill>
              <a:ea typeface="Arial Unicode MS" pitchFamily="50" charset="-127"/>
              <a:cs typeface="Arial Unicode MS" pitchFamily="50" charset="-127"/>
            </a:endParaRPr>
          </a:p>
        </p:txBody>
      </p:sp>
      <p:sp>
        <p:nvSpPr>
          <p:cNvPr id="45" name="직사각형 44"/>
          <p:cNvSpPr/>
          <p:nvPr/>
        </p:nvSpPr>
        <p:spPr>
          <a:xfrm>
            <a:off x="2436154" y="4397229"/>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Messaging</a:t>
            </a:r>
            <a:endParaRPr lang="ko-KR" altLang="en-US" sz="1050" b="1" dirty="0">
              <a:solidFill>
                <a:schemeClr val="bg1"/>
              </a:solidFill>
              <a:ea typeface="Arial Unicode MS" pitchFamily="50" charset="-127"/>
              <a:cs typeface="Arial Unicode MS" pitchFamily="50" charset="-127"/>
            </a:endParaRPr>
          </a:p>
        </p:txBody>
      </p:sp>
      <p:sp>
        <p:nvSpPr>
          <p:cNvPr id="47" name="직사각형 46"/>
          <p:cNvSpPr/>
          <p:nvPr/>
        </p:nvSpPr>
        <p:spPr>
          <a:xfrm>
            <a:off x="1210541" y="4386470"/>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Discovery</a:t>
            </a:r>
            <a:endParaRPr lang="ko-KR" altLang="en-US" sz="1050" b="1" dirty="0">
              <a:solidFill>
                <a:schemeClr val="bg1"/>
              </a:solidFill>
              <a:ea typeface="Arial Unicode MS" pitchFamily="50" charset="-127"/>
              <a:cs typeface="Arial Unicode MS" pitchFamily="50" charset="-127"/>
            </a:endParaRPr>
          </a:p>
        </p:txBody>
      </p:sp>
      <p:sp>
        <p:nvSpPr>
          <p:cNvPr id="48" name="직사각형 47"/>
          <p:cNvSpPr/>
          <p:nvPr/>
        </p:nvSpPr>
        <p:spPr>
          <a:xfrm>
            <a:off x="1250472" y="2890090"/>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ID &amp; Addressing</a:t>
            </a:r>
            <a:endParaRPr lang="ko-KR" altLang="en-US" sz="1050" b="1" dirty="0">
              <a:solidFill>
                <a:schemeClr val="bg1"/>
              </a:solidFill>
              <a:ea typeface="Arial Unicode MS" pitchFamily="50" charset="-127"/>
              <a:cs typeface="Arial Unicode MS" pitchFamily="50" charset="-127"/>
            </a:endParaRPr>
          </a:p>
        </p:txBody>
      </p:sp>
      <p:sp>
        <p:nvSpPr>
          <p:cNvPr id="49" name="직사각형 48"/>
          <p:cNvSpPr/>
          <p:nvPr/>
        </p:nvSpPr>
        <p:spPr>
          <a:xfrm>
            <a:off x="2436154" y="3652469"/>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altLang="ko-KR" sz="1050" b="1" dirty="0">
                <a:solidFill>
                  <a:schemeClr val="bg1"/>
                </a:solidFill>
                <a:ea typeface="Arial Unicode MS" pitchFamily="50" charset="-127"/>
                <a:cs typeface="Arial Unicode MS" pitchFamily="50" charset="-127"/>
              </a:rPr>
              <a:t>CRUDN</a:t>
            </a:r>
            <a:endParaRPr lang="ko-KR" altLang="en-US" sz="1050" b="1" dirty="0">
              <a:solidFill>
                <a:schemeClr val="bg1"/>
              </a:solidFill>
              <a:ea typeface="Arial Unicode MS" pitchFamily="50" charset="-127"/>
              <a:cs typeface="Arial Unicode MS" pitchFamily="50" charset="-127"/>
            </a:endParaRPr>
          </a:p>
        </p:txBody>
      </p:sp>
      <p:sp>
        <p:nvSpPr>
          <p:cNvPr id="50" name="직사각형 49"/>
          <p:cNvSpPr/>
          <p:nvPr/>
        </p:nvSpPr>
        <p:spPr>
          <a:xfrm>
            <a:off x="1210541" y="3652470"/>
            <a:ext cx="1049460" cy="601992"/>
          </a:xfrm>
          <a:prstGeom prst="rect">
            <a:avLst/>
          </a:prstGeom>
          <a:solidFill>
            <a:schemeClr val="accent6">
              <a:lumMod val="75000"/>
            </a:schemeClr>
          </a:solidFill>
          <a:ln w="19050">
            <a:solidFill>
              <a:schemeClr val="tx1">
                <a:lumMod val="75000"/>
                <a:lumOff val="25000"/>
              </a:schemeClr>
            </a:solidFill>
          </a:ln>
          <a:effectLst/>
        </p:spPr>
        <p:style>
          <a:lnRef idx="1">
            <a:schemeClr val="accent6"/>
          </a:lnRef>
          <a:fillRef idx="2">
            <a:schemeClr val="accent6"/>
          </a:fillRef>
          <a:effectRef idx="1">
            <a:schemeClr val="accent6"/>
          </a:effectRef>
          <a:fontRef idx="minor">
            <a:schemeClr val="dk1"/>
          </a:fontRef>
        </p:style>
        <p:txBody>
          <a:bodyPr lIns="72000" tIns="0" rIns="0" bIns="0" rtlCol="0" anchor="ctr"/>
          <a:lstStyle/>
          <a:p>
            <a:pPr algn="ctr"/>
            <a:r>
              <a:rPr lang="en-US" altLang="ko-KR" sz="1050" b="1" dirty="0">
                <a:solidFill>
                  <a:schemeClr val="bg1"/>
                </a:solidFill>
                <a:ea typeface="Arial Unicode MS" pitchFamily="50" charset="-127"/>
                <a:cs typeface="Arial Unicode MS" pitchFamily="50" charset="-127"/>
              </a:rPr>
              <a:t>Common</a:t>
            </a:r>
            <a:br>
              <a:rPr lang="en-US" altLang="ko-KR" sz="1050" b="1" dirty="0">
                <a:solidFill>
                  <a:schemeClr val="bg1"/>
                </a:solidFill>
                <a:ea typeface="Arial Unicode MS" pitchFamily="50" charset="-127"/>
                <a:cs typeface="Arial Unicode MS" pitchFamily="50" charset="-127"/>
              </a:rPr>
            </a:br>
            <a:r>
              <a:rPr lang="en-US" altLang="ko-KR" sz="1050" b="1" dirty="0">
                <a:solidFill>
                  <a:schemeClr val="bg1"/>
                </a:solidFill>
                <a:ea typeface="Arial Unicode MS" pitchFamily="50" charset="-127"/>
                <a:cs typeface="Arial Unicode MS" pitchFamily="50" charset="-127"/>
              </a:rPr>
              <a:t>Resource Model</a:t>
            </a:r>
            <a:endParaRPr lang="ko-KR" altLang="en-US" sz="1050" b="1" dirty="0">
              <a:solidFill>
                <a:schemeClr val="bg1"/>
              </a:solidFill>
              <a:ea typeface="Arial Unicode MS" pitchFamily="50" charset="-127"/>
              <a:cs typeface="Arial Unicode MS" pitchFamily="50" charset="-127"/>
            </a:endParaRPr>
          </a:p>
        </p:txBody>
      </p:sp>
      <p:sp>
        <p:nvSpPr>
          <p:cNvPr id="51" name="직사각형 50"/>
          <p:cNvSpPr/>
          <p:nvPr/>
        </p:nvSpPr>
        <p:spPr>
          <a:xfrm>
            <a:off x="872453" y="1143000"/>
            <a:ext cx="4905954" cy="4734625"/>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sp>
        <p:nvSpPr>
          <p:cNvPr id="57" name="직사각형 56"/>
          <p:cNvSpPr/>
          <p:nvPr/>
        </p:nvSpPr>
        <p:spPr>
          <a:xfrm>
            <a:off x="2357895" y="2812829"/>
            <a:ext cx="184731" cy="338554"/>
          </a:xfrm>
          <a:prstGeom prst="rect">
            <a:avLst/>
          </a:prstGeom>
        </p:spPr>
        <p:txBody>
          <a:bodyPr wrap="none">
            <a:spAutoFit/>
          </a:bodyPr>
          <a:lstStyle/>
          <a:p>
            <a:endParaRPr lang="ko-KR" altLang="en-US" sz="1600" b="1" dirty="0">
              <a:solidFill>
                <a:schemeClr val="bg1"/>
              </a:solidFill>
            </a:endParaRPr>
          </a:p>
        </p:txBody>
      </p:sp>
      <p:sp>
        <p:nvSpPr>
          <p:cNvPr id="58" name="직사각형 57"/>
          <p:cNvSpPr/>
          <p:nvPr/>
        </p:nvSpPr>
        <p:spPr>
          <a:xfrm>
            <a:off x="4791972" y="3581750"/>
            <a:ext cx="184731" cy="338554"/>
          </a:xfrm>
          <a:prstGeom prst="rect">
            <a:avLst/>
          </a:prstGeom>
        </p:spPr>
        <p:txBody>
          <a:bodyPr wrap="none">
            <a:spAutoFit/>
          </a:bodyPr>
          <a:lstStyle/>
          <a:p>
            <a:endParaRPr lang="ko-KR" altLang="en-US" sz="1600" b="1" dirty="0">
              <a:solidFill>
                <a:schemeClr val="bg1"/>
              </a:solidFill>
            </a:endParaRPr>
          </a:p>
        </p:txBody>
      </p:sp>
      <p:sp>
        <p:nvSpPr>
          <p:cNvPr id="4" name="Date Placeholder 3"/>
          <p:cNvSpPr>
            <a:spLocks noGrp="1"/>
          </p:cNvSpPr>
          <p:nvPr>
            <p:ph type="dt" sz="half" idx="10"/>
          </p:nvPr>
        </p:nvSpPr>
        <p:spPr/>
        <p:txBody>
          <a:bodyPr/>
          <a:lstStyle/>
          <a:p>
            <a:fld id="{9B44D166-BAC6-4FA1-9EE0-B29F65C32C9D}" type="datetime4">
              <a:rPr lang="en-US" smtClean="0"/>
              <a:t>February 15, 2019</a:t>
            </a:fld>
            <a:endParaRPr lang="en-US" dirty="0"/>
          </a:p>
        </p:txBody>
      </p:sp>
      <p:sp>
        <p:nvSpPr>
          <p:cNvPr id="6" name="Slide Number Placeholder 5"/>
          <p:cNvSpPr>
            <a:spLocks noGrp="1"/>
          </p:cNvSpPr>
          <p:nvPr>
            <p:ph type="sldNum" sz="quarter" idx="11"/>
          </p:nvPr>
        </p:nvSpPr>
        <p:spPr/>
        <p:txBody>
          <a:bodyPr/>
          <a:lstStyle/>
          <a:p>
            <a:fld id="{17A5C656-E050-4F3D-A0DB-0D19E9E83691}" type="slidenum">
              <a:rPr lang="en-US" smtClean="0"/>
              <a:pPr/>
              <a:t>5</a:t>
            </a:fld>
            <a:endParaRPr lang="en-US" dirty="0"/>
          </a:p>
        </p:txBody>
      </p:sp>
      <p:sp>
        <p:nvSpPr>
          <p:cNvPr id="7" name="Footer Placeholder 6"/>
          <p:cNvSpPr>
            <a:spLocks noGrp="1"/>
          </p:cNvSpPr>
          <p:nvPr>
            <p:ph type="ftr" sz="quarter" idx="12"/>
          </p:nvPr>
        </p:nvSpPr>
        <p:spPr/>
        <p:txBody>
          <a:bodyPr/>
          <a:lstStyle/>
          <a:p>
            <a:r>
              <a:rPr lang="en-US" smtClean="0"/>
              <a:t>OPEN CONNECTIVITY FOUNDATION MEMBER CONFIDENTIAL INFORMATION</a:t>
            </a:r>
            <a:endParaRPr lang="en-US" dirty="0"/>
          </a:p>
        </p:txBody>
      </p:sp>
      <p:sp>
        <p:nvSpPr>
          <p:cNvPr id="59" name="직사각형 37"/>
          <p:cNvSpPr/>
          <p:nvPr/>
        </p:nvSpPr>
        <p:spPr>
          <a:xfrm>
            <a:off x="2558110" y="1546448"/>
            <a:ext cx="669995" cy="599638"/>
          </a:xfrm>
          <a:prstGeom prst="rect">
            <a:avLst/>
          </a:prstGeom>
          <a:solidFill>
            <a:schemeClr val="accent6">
              <a:lumMod val="75000"/>
            </a:schemeClr>
          </a:solidFill>
          <a:ln w="19050">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72000" tIns="0" rIns="0" bIns="0" rtlCol="0" anchor="ctr"/>
          <a:lstStyle/>
          <a:p>
            <a:pPr algn="ctr"/>
            <a:r>
              <a:rPr lang="en-US" altLang="ko-KR" sz="1100" b="1" dirty="0">
                <a:solidFill>
                  <a:schemeClr val="bg1"/>
                </a:solidFill>
                <a:ea typeface="Arial Unicode MS" pitchFamily="50" charset="-127"/>
                <a:cs typeface="Arial Unicode MS" pitchFamily="50" charset="-127"/>
              </a:rPr>
              <a:t>Health</a:t>
            </a:r>
          </a:p>
          <a:p>
            <a:pPr algn="ctr"/>
            <a:r>
              <a:rPr lang="en-US" altLang="ko-KR" sz="1100" b="1" dirty="0">
                <a:solidFill>
                  <a:schemeClr val="bg1"/>
                </a:solidFill>
                <a:ea typeface="Arial Unicode MS" pitchFamily="50" charset="-127"/>
                <a:cs typeface="Arial Unicode MS" pitchFamily="50" charset="-127"/>
              </a:rPr>
              <a:t>care</a:t>
            </a:r>
            <a:endParaRPr lang="ko-KR" altLang="en-US" sz="1100" b="1" dirty="0">
              <a:solidFill>
                <a:schemeClr val="bg1"/>
              </a:solidFill>
              <a:ea typeface="Arial Unicode MS" pitchFamily="50" charset="-127"/>
              <a:cs typeface="Arial Unicode MS" pitchFamily="50" charset="-127"/>
            </a:endParaRPr>
          </a:p>
        </p:txBody>
      </p:sp>
      <p:sp>
        <p:nvSpPr>
          <p:cNvPr id="60" name="직사각형 37"/>
          <p:cNvSpPr/>
          <p:nvPr/>
        </p:nvSpPr>
        <p:spPr>
          <a:xfrm>
            <a:off x="3310791" y="1538787"/>
            <a:ext cx="669995" cy="599638"/>
          </a:xfrm>
          <a:prstGeom prst="rect">
            <a:avLst/>
          </a:prstGeom>
          <a:solidFill>
            <a:schemeClr val="accent6">
              <a:lumMod val="75000"/>
            </a:schemeClr>
          </a:solidFill>
          <a:ln w="19050">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72000" tIns="0" rIns="0" bIns="0" rtlCol="0" anchor="ctr"/>
          <a:lstStyle/>
          <a:p>
            <a:pPr algn="ctr"/>
            <a:r>
              <a:rPr lang="en-US" altLang="ko-KR" sz="1100" b="1" dirty="0">
                <a:solidFill>
                  <a:schemeClr val="bg1"/>
                </a:solidFill>
                <a:ea typeface="Arial Unicode MS" pitchFamily="50" charset="-127"/>
                <a:cs typeface="Arial Unicode MS" pitchFamily="50" charset="-127"/>
              </a:rPr>
              <a:t>Auto-</a:t>
            </a:r>
          </a:p>
          <a:p>
            <a:pPr algn="ctr"/>
            <a:r>
              <a:rPr lang="en-US" altLang="ko-KR" sz="1100" b="1" dirty="0">
                <a:solidFill>
                  <a:schemeClr val="bg1"/>
                </a:solidFill>
                <a:ea typeface="Arial Unicode MS" pitchFamily="50" charset="-127"/>
                <a:cs typeface="Arial Unicode MS" pitchFamily="50" charset="-127"/>
              </a:rPr>
              <a:t>motive</a:t>
            </a:r>
            <a:endParaRPr lang="ko-KR" altLang="en-US" sz="1100" b="1" dirty="0">
              <a:solidFill>
                <a:schemeClr val="bg1"/>
              </a:solidFill>
              <a:ea typeface="Arial Unicode MS" pitchFamily="50" charset="-127"/>
              <a:cs typeface="Arial Unicode MS" pitchFamily="50" charset="-127"/>
            </a:endParaRPr>
          </a:p>
        </p:txBody>
      </p:sp>
      <p:sp>
        <p:nvSpPr>
          <p:cNvPr id="62" name="직사각형 37"/>
          <p:cNvSpPr/>
          <p:nvPr/>
        </p:nvSpPr>
        <p:spPr>
          <a:xfrm>
            <a:off x="4052916" y="1538787"/>
            <a:ext cx="732603" cy="599638"/>
          </a:xfrm>
          <a:prstGeom prst="rect">
            <a:avLst/>
          </a:prstGeom>
          <a:solidFill>
            <a:schemeClr val="accent6">
              <a:lumMod val="75000"/>
            </a:schemeClr>
          </a:solidFill>
          <a:ln w="19050">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72000" tIns="0" rIns="0" bIns="0" rtlCol="0" anchor="ctr"/>
          <a:lstStyle/>
          <a:p>
            <a:pPr algn="ctr"/>
            <a:r>
              <a:rPr lang="en-US" altLang="ko-KR" sz="1100" b="1" dirty="0">
                <a:solidFill>
                  <a:schemeClr val="bg1"/>
                </a:solidFill>
                <a:ea typeface="Arial Unicode MS" pitchFamily="50" charset="-127"/>
                <a:cs typeface="Arial Unicode MS" pitchFamily="50" charset="-127"/>
              </a:rPr>
              <a:t>Industrial</a:t>
            </a:r>
            <a:endParaRPr lang="ko-KR" altLang="en-US" sz="1100" b="1" dirty="0">
              <a:solidFill>
                <a:schemeClr val="bg1"/>
              </a:solidFill>
              <a:ea typeface="Arial Unicode MS" pitchFamily="50" charset="-127"/>
              <a:cs typeface="Arial Unicode MS" pitchFamily="50" charset="-127"/>
            </a:endParaRPr>
          </a:p>
        </p:txBody>
      </p:sp>
      <p:sp>
        <p:nvSpPr>
          <p:cNvPr id="5" name="Right Arrow 4"/>
          <p:cNvSpPr/>
          <p:nvPr/>
        </p:nvSpPr>
        <p:spPr>
          <a:xfrm rot="10800000">
            <a:off x="4869872" y="1596290"/>
            <a:ext cx="451461" cy="48463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10800000">
            <a:off x="4861719" y="4397229"/>
            <a:ext cx="451461" cy="484632"/>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93908" y="5927793"/>
            <a:ext cx="8488221"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Security is fundamental to the OCF ecosystem and applies to all elements </a:t>
            </a:r>
          </a:p>
        </p:txBody>
      </p:sp>
    </p:spTree>
    <p:extLst>
      <p:ext uri="{BB962C8B-B14F-4D97-AF65-F5344CB8AC3E}">
        <p14:creationId xmlns:p14="http://schemas.microsoft.com/office/powerpoint/2010/main" val="2663644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Protocol Stack</a:t>
            </a:r>
            <a:endParaRPr lang="ko-KR" altLang="en-US" dirty="0"/>
          </a:p>
        </p:txBody>
      </p:sp>
      <p:sp>
        <p:nvSpPr>
          <p:cNvPr id="5" name="Rectangle 4"/>
          <p:cNvSpPr/>
          <p:nvPr/>
        </p:nvSpPr>
        <p:spPr>
          <a:xfrm>
            <a:off x="3666452" y="1614549"/>
            <a:ext cx="4864735" cy="3744416"/>
          </a:xfrm>
          <a:prstGeom prst="rect">
            <a:avLst/>
          </a:prstGeom>
        </p:spPr>
        <p:style>
          <a:lnRef idx="2">
            <a:schemeClr val="dk1"/>
          </a:lnRef>
          <a:fillRef idx="1">
            <a:schemeClr val="lt1"/>
          </a:fillRef>
          <a:effectRef idx="0">
            <a:schemeClr val="dk1"/>
          </a:effectRef>
          <a:fontRef idx="minor">
            <a:schemeClr val="dk1"/>
          </a:fontRef>
        </p:style>
        <p:txBody>
          <a:bodyPr lIns="121725" tIns="60862" rIns="121725" bIns="60862" rtlCol="0" anchor="ctr"/>
          <a:lstStyle/>
          <a:p>
            <a:pPr algn="ctr"/>
            <a:endParaRPr lang="ko-KR" altLang="en-US"/>
          </a:p>
        </p:txBody>
      </p:sp>
      <p:sp>
        <p:nvSpPr>
          <p:cNvPr id="7" name="Rectangle 6"/>
          <p:cNvSpPr/>
          <p:nvPr/>
        </p:nvSpPr>
        <p:spPr>
          <a:xfrm>
            <a:off x="3869148" y="4039723"/>
            <a:ext cx="2229670" cy="346725"/>
          </a:xfrm>
          <a:prstGeom prst="rect">
            <a:avLst/>
          </a:prstGeom>
          <a:solidFill>
            <a:schemeClr val="accent1">
              <a:lumMod val="20000"/>
              <a:lumOff val="80000"/>
            </a:schemeClr>
          </a:solidFill>
          <a:ln>
            <a:prstDash val="dash"/>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UDP</a:t>
            </a:r>
            <a:endParaRPr lang="ko-KR" altLang="en-US" sz="1600" dirty="0"/>
          </a:p>
        </p:txBody>
      </p:sp>
      <p:sp>
        <p:nvSpPr>
          <p:cNvPr id="8" name="Rectangle 7"/>
          <p:cNvSpPr/>
          <p:nvPr/>
        </p:nvSpPr>
        <p:spPr>
          <a:xfrm>
            <a:off x="6149494" y="4038523"/>
            <a:ext cx="2231640" cy="347219"/>
          </a:xfrm>
          <a:prstGeom prst="rect">
            <a:avLst/>
          </a:prstGeom>
          <a:solidFill>
            <a:schemeClr val="accent1">
              <a:lumMod val="20000"/>
              <a:lumOff val="80000"/>
            </a:schemeClr>
          </a:solidFill>
          <a:ln>
            <a:prstDash val="dash"/>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TCP</a:t>
            </a:r>
            <a:endParaRPr lang="ko-KR" altLang="en-US" sz="1600" dirty="0"/>
          </a:p>
        </p:txBody>
      </p:sp>
      <p:sp>
        <p:nvSpPr>
          <p:cNvPr id="9" name="Rectangle 8"/>
          <p:cNvSpPr/>
          <p:nvPr/>
        </p:nvSpPr>
        <p:spPr>
          <a:xfrm>
            <a:off x="3869149" y="4438660"/>
            <a:ext cx="4511985" cy="328147"/>
          </a:xfrm>
          <a:prstGeom prst="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IPv6</a:t>
            </a:r>
            <a:endParaRPr lang="ko-KR" altLang="en-US" sz="1600" dirty="0"/>
          </a:p>
        </p:txBody>
      </p:sp>
      <p:sp>
        <p:nvSpPr>
          <p:cNvPr id="10" name="Rectangle 9"/>
          <p:cNvSpPr/>
          <p:nvPr/>
        </p:nvSpPr>
        <p:spPr>
          <a:xfrm>
            <a:off x="3871119" y="2209800"/>
            <a:ext cx="4510015" cy="411989"/>
          </a:xfrm>
          <a:prstGeom prst="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Resource Model</a:t>
            </a:r>
            <a:endParaRPr lang="ko-KR" altLang="en-US" sz="1600" dirty="0"/>
          </a:p>
        </p:txBody>
      </p:sp>
      <p:sp>
        <p:nvSpPr>
          <p:cNvPr id="11" name="Rectangle 10"/>
          <p:cNvSpPr/>
          <p:nvPr/>
        </p:nvSpPr>
        <p:spPr>
          <a:xfrm>
            <a:off x="3869148" y="3603113"/>
            <a:ext cx="2229670" cy="384044"/>
          </a:xfrm>
          <a:prstGeom prst="rect">
            <a:avLst/>
          </a:prstGeom>
          <a:solidFill>
            <a:schemeClr val="accent1">
              <a:lumMod val="20000"/>
              <a:lumOff val="80000"/>
            </a:schemeClr>
          </a:solidFill>
          <a:ln>
            <a:prstDash val="dash"/>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DTLS</a:t>
            </a:r>
            <a:endParaRPr lang="ko-KR" altLang="en-US" sz="1600" dirty="0"/>
          </a:p>
        </p:txBody>
      </p:sp>
      <p:sp>
        <p:nvSpPr>
          <p:cNvPr id="12" name="Rectangle 11"/>
          <p:cNvSpPr/>
          <p:nvPr/>
        </p:nvSpPr>
        <p:spPr>
          <a:xfrm>
            <a:off x="6149494" y="3604521"/>
            <a:ext cx="2231640" cy="381084"/>
          </a:xfrm>
          <a:prstGeom prst="rect">
            <a:avLst/>
          </a:prstGeom>
          <a:solidFill>
            <a:schemeClr val="accent1">
              <a:lumMod val="20000"/>
              <a:lumOff val="80000"/>
            </a:schemeClr>
          </a:solidFill>
          <a:ln>
            <a:prstDash val="dash"/>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TLS</a:t>
            </a:r>
            <a:endParaRPr lang="ko-KR" altLang="en-US" sz="1600" dirty="0"/>
          </a:p>
        </p:txBody>
      </p:sp>
      <p:sp>
        <p:nvSpPr>
          <p:cNvPr id="26" name="Rectangle 25"/>
          <p:cNvSpPr/>
          <p:nvPr/>
        </p:nvSpPr>
        <p:spPr>
          <a:xfrm>
            <a:off x="3869149" y="4819725"/>
            <a:ext cx="4511985" cy="384043"/>
          </a:xfrm>
          <a:prstGeom prst="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L2 Connectivity</a:t>
            </a:r>
            <a:endParaRPr lang="ko-KR" altLang="en-US" sz="1600" dirty="0"/>
          </a:p>
        </p:txBody>
      </p:sp>
      <p:sp>
        <p:nvSpPr>
          <p:cNvPr id="27" name="Rectangle 26"/>
          <p:cNvSpPr/>
          <p:nvPr/>
        </p:nvSpPr>
        <p:spPr>
          <a:xfrm>
            <a:off x="3869149" y="2674707"/>
            <a:ext cx="4511985" cy="411989"/>
          </a:xfrm>
          <a:prstGeom prst="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Encoding (CBOR)</a:t>
            </a:r>
            <a:endParaRPr lang="ko-KR" altLang="en-US" sz="1600" dirty="0"/>
          </a:p>
        </p:txBody>
      </p:sp>
      <p:sp>
        <p:nvSpPr>
          <p:cNvPr id="28" name="Rectangle 27"/>
          <p:cNvSpPr/>
          <p:nvPr/>
        </p:nvSpPr>
        <p:spPr>
          <a:xfrm>
            <a:off x="3869148" y="3138558"/>
            <a:ext cx="4511986" cy="411989"/>
          </a:xfrm>
          <a:prstGeom prst="rect">
            <a:avLst/>
          </a:prstGeom>
          <a:solidFill>
            <a:schemeClr val="accent1">
              <a:lumMod val="20000"/>
              <a:lumOff val="80000"/>
            </a:schemeClr>
          </a:solidFill>
          <a:ln>
            <a:prstDash val="dash"/>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CoAP</a:t>
            </a:r>
            <a:endParaRPr lang="ko-KR" altLang="en-US" sz="1600" dirty="0"/>
          </a:p>
        </p:txBody>
      </p:sp>
      <p:sp>
        <p:nvSpPr>
          <p:cNvPr id="32" name="Rectangle 31"/>
          <p:cNvSpPr/>
          <p:nvPr/>
        </p:nvSpPr>
        <p:spPr>
          <a:xfrm>
            <a:off x="3871119" y="1744893"/>
            <a:ext cx="4510015" cy="411989"/>
          </a:xfrm>
          <a:prstGeom prst="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altLang="ko-KR" sz="1600" dirty="0"/>
              <a:t>Application</a:t>
            </a:r>
            <a:endParaRPr lang="ko-KR" altLang="en-US" sz="1600" dirty="0"/>
          </a:p>
        </p:txBody>
      </p:sp>
      <p:sp>
        <p:nvSpPr>
          <p:cNvPr id="18" name="TextBox 17"/>
          <p:cNvSpPr txBox="1"/>
          <p:nvPr/>
        </p:nvSpPr>
        <p:spPr>
          <a:xfrm>
            <a:off x="5451369" y="5445045"/>
            <a:ext cx="1294897" cy="430689"/>
          </a:xfrm>
          <a:prstGeom prst="rect">
            <a:avLst/>
          </a:prstGeom>
          <a:noFill/>
        </p:spPr>
        <p:txBody>
          <a:bodyPr wrap="none" lIns="121725" tIns="60862" rIns="121725" bIns="60862" rtlCol="0">
            <a:spAutoFit/>
          </a:bodyPr>
          <a:lstStyle/>
          <a:p>
            <a:r>
              <a:rPr lang="en-US" altLang="ko-KR" sz="2000" b="1" dirty="0"/>
              <a:t>OCF Stack</a:t>
            </a:r>
            <a:endParaRPr lang="ko-KR" altLang="en-US" sz="2000" b="1" dirty="0"/>
          </a:p>
        </p:txBody>
      </p:sp>
      <p:sp>
        <p:nvSpPr>
          <p:cNvPr id="3" name="Date Placeholder 2"/>
          <p:cNvSpPr>
            <a:spLocks noGrp="1"/>
          </p:cNvSpPr>
          <p:nvPr>
            <p:ph type="dt" sz="half" idx="10"/>
          </p:nvPr>
        </p:nvSpPr>
        <p:spPr/>
        <p:txBody>
          <a:bodyPr/>
          <a:lstStyle/>
          <a:p>
            <a:fld id="{3FFC1E74-C6DB-42DD-B89C-A016D4BE00F3}" type="datetime4">
              <a:rPr lang="en-US" smtClean="0"/>
              <a:t>February 15, 2019</a:t>
            </a:fld>
            <a:endParaRPr lang="en-US" dirty="0"/>
          </a:p>
        </p:txBody>
      </p:sp>
      <p:sp>
        <p:nvSpPr>
          <p:cNvPr id="6" name="Slide Number Placeholder 5"/>
          <p:cNvSpPr>
            <a:spLocks noGrp="1"/>
          </p:cNvSpPr>
          <p:nvPr>
            <p:ph type="sldNum" sz="quarter" idx="11"/>
          </p:nvPr>
        </p:nvSpPr>
        <p:spPr/>
        <p:txBody>
          <a:bodyPr/>
          <a:lstStyle/>
          <a:p>
            <a:fld id="{17A5C656-E050-4F3D-A0DB-0D19E9E83691}" type="slidenum">
              <a:rPr lang="en-US" smtClean="0"/>
              <a:pPr/>
              <a:t>6</a:t>
            </a:fld>
            <a:endParaRPr lang="en-US" dirty="0"/>
          </a:p>
        </p:txBody>
      </p:sp>
      <p:sp>
        <p:nvSpPr>
          <p:cNvPr id="13" name="Footer Placeholder 12"/>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175535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OCF Server contains one or more Resources to describe a real world entity</a:t>
            </a:r>
          </a:p>
          <a:p>
            <a:r>
              <a:rPr lang="en-US" dirty="0" smtClean="0"/>
              <a:t>Each Resource contains Properties that describes </a:t>
            </a:r>
            <a:r>
              <a:rPr lang="en-US" dirty="0"/>
              <a:t>an aspect that is exposed through a Resource including meta-information related to that </a:t>
            </a:r>
            <a:r>
              <a:rPr lang="en-US" dirty="0" smtClean="0"/>
              <a:t>Resource</a:t>
            </a:r>
          </a:p>
          <a:p>
            <a:r>
              <a:rPr lang="en-US" dirty="0" smtClean="0"/>
              <a:t>Each Resource contains Interface(s) that </a:t>
            </a:r>
            <a:r>
              <a:rPr lang="en-US" dirty="0"/>
              <a:t>provides first a view into the Resource and then defines the requests and responses permissible on that view of the Resource</a:t>
            </a:r>
            <a:endParaRPr lang="en-US" dirty="0" smtClean="0"/>
          </a:p>
          <a:p>
            <a:endParaRPr lang="en-US" dirty="0" smtClean="0"/>
          </a:p>
          <a:p>
            <a:endParaRPr lang="en-US" dirty="0"/>
          </a:p>
          <a:p>
            <a:endParaRPr lang="en-US" dirty="0"/>
          </a:p>
          <a:p>
            <a:endParaRPr lang="en-US" dirty="0"/>
          </a:p>
          <a:p>
            <a:pPr lvl="1"/>
            <a:endParaRPr lang="en-US" dirty="0"/>
          </a:p>
        </p:txBody>
      </p:sp>
      <p:sp>
        <p:nvSpPr>
          <p:cNvPr id="2" name="Title 1"/>
          <p:cNvSpPr>
            <a:spLocks noGrp="1"/>
          </p:cNvSpPr>
          <p:nvPr>
            <p:ph type="title"/>
          </p:nvPr>
        </p:nvSpPr>
        <p:spPr/>
        <p:txBody>
          <a:bodyPr/>
          <a:lstStyle/>
          <a:p>
            <a:r>
              <a:rPr lang="en-US" dirty="0" smtClean="0"/>
              <a:t>Resources</a:t>
            </a:r>
            <a:endParaRPr lang="en-US" dirty="0"/>
          </a:p>
        </p:txBody>
      </p:sp>
      <p:sp>
        <p:nvSpPr>
          <p:cNvPr id="5" name="Date Placeholder 4"/>
          <p:cNvSpPr>
            <a:spLocks noGrp="1"/>
          </p:cNvSpPr>
          <p:nvPr>
            <p:ph type="dt" sz="half" idx="10"/>
          </p:nvPr>
        </p:nvSpPr>
        <p:spPr/>
        <p:txBody>
          <a:bodyPr/>
          <a:lstStyle/>
          <a:p>
            <a:fld id="{FA48C4F4-1CE5-4727-AFBA-5444732E0AB6}" type="datetime4">
              <a:rPr lang="en-US" smtClean="0"/>
              <a:t>February 15,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7</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462500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OCF Resource that contains one or more references (specified as OCF Links) to other OCF </a:t>
            </a:r>
            <a:r>
              <a:rPr lang="en-US" dirty="0" smtClean="0"/>
              <a:t>Resources, where each Link is individually addressable, is </a:t>
            </a:r>
            <a:r>
              <a:rPr lang="en-US" dirty="0"/>
              <a:t>an OCF Collection</a:t>
            </a:r>
          </a:p>
          <a:p>
            <a:r>
              <a:rPr lang="en-US" dirty="0"/>
              <a:t>An OCF Link embraces and extends typed “web links” as specified in RFC 5988</a:t>
            </a:r>
          </a:p>
          <a:p>
            <a:r>
              <a:rPr lang="en-US" dirty="0"/>
              <a:t>The primary example of a collection is /oic/res (Discovery Resource).  </a:t>
            </a:r>
          </a:p>
          <a:p>
            <a:pPr lvl="1"/>
            <a:r>
              <a:rPr lang="en-US" dirty="0"/>
              <a:t>A small number of Resources in the Resource Model are </a:t>
            </a:r>
            <a:r>
              <a:rPr lang="en-US" dirty="0" smtClean="0"/>
              <a:t>also collections</a:t>
            </a:r>
            <a:endParaRPr lang="en-US" dirty="0"/>
          </a:p>
          <a:p>
            <a:endParaRPr lang="en-US" dirty="0"/>
          </a:p>
          <a:p>
            <a:endParaRPr lang="en-US" dirty="0"/>
          </a:p>
          <a:p>
            <a:pPr lvl="1"/>
            <a:endParaRPr lang="en-US" dirty="0"/>
          </a:p>
        </p:txBody>
      </p:sp>
      <p:sp>
        <p:nvSpPr>
          <p:cNvPr id="2" name="Title 1"/>
          <p:cNvSpPr>
            <a:spLocks noGrp="1"/>
          </p:cNvSpPr>
          <p:nvPr>
            <p:ph type="title"/>
          </p:nvPr>
        </p:nvSpPr>
        <p:spPr/>
        <p:txBody>
          <a:bodyPr/>
          <a:lstStyle/>
          <a:p>
            <a:r>
              <a:rPr lang="en-US" dirty="0"/>
              <a:t>Collection </a:t>
            </a:r>
            <a:r>
              <a:rPr lang="en-US" dirty="0" smtClean="0"/>
              <a:t>Resources (Optional)</a:t>
            </a:r>
            <a:endParaRPr lang="en-US" dirty="0"/>
          </a:p>
        </p:txBody>
      </p:sp>
      <p:sp>
        <p:nvSpPr>
          <p:cNvPr id="5" name="Date Placeholder 4"/>
          <p:cNvSpPr>
            <a:spLocks noGrp="1"/>
          </p:cNvSpPr>
          <p:nvPr>
            <p:ph type="dt" sz="half" idx="10"/>
          </p:nvPr>
        </p:nvSpPr>
        <p:spPr/>
        <p:txBody>
          <a:bodyPr/>
          <a:lstStyle/>
          <a:p>
            <a:fld id="{5757F34F-1260-4428-A729-6899A5444F79}" type="datetime4">
              <a:rPr lang="en-US" smtClean="0"/>
              <a:t>February 15,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8</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307611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An OCF Resource that </a:t>
            </a:r>
            <a:r>
              <a:rPr lang="en-US" dirty="0"/>
              <a:t>ensures </a:t>
            </a:r>
            <a:r>
              <a:rPr lang="en-US" dirty="0" smtClean="0"/>
              <a:t>a Client </a:t>
            </a:r>
            <a:r>
              <a:rPr lang="en-US" dirty="0"/>
              <a:t>can only access the Properties of linked Resources </a:t>
            </a:r>
            <a:r>
              <a:rPr lang="en-US" dirty="0" smtClean="0"/>
              <a:t>(specified as OCF Links) atomically</a:t>
            </a:r>
            <a:r>
              <a:rPr lang="en-US" dirty="0"/>
              <a:t>, </a:t>
            </a:r>
            <a:r>
              <a:rPr lang="en-US" dirty="0" smtClean="0"/>
              <a:t>as a whole, and read-only, using the “batch” interface</a:t>
            </a:r>
          </a:p>
          <a:p>
            <a:pPr lvl="1"/>
            <a:r>
              <a:rPr lang="en-US" dirty="0" smtClean="0"/>
              <a:t>Atomically, meaning the value of all properties of the Atomic Measurement are sampled at the same time</a:t>
            </a:r>
          </a:p>
          <a:p>
            <a:pPr lvl="1"/>
            <a:r>
              <a:rPr lang="en-US" dirty="0" smtClean="0"/>
              <a:t>As a whole, meaning that the values of all properties of the Atomic Measurement will be returned, or no value will be returned</a:t>
            </a:r>
          </a:p>
          <a:p>
            <a:pPr lvl="1"/>
            <a:r>
              <a:rPr lang="en-US" dirty="0" smtClean="0"/>
              <a:t>Read-only, meaning that the properties of the Atomic Measurement can only be read, not written, using the batch interface. Any attempt to write to any property of the Atomic Measurement will result in an error.</a:t>
            </a:r>
          </a:p>
          <a:p>
            <a:r>
              <a:rPr lang="en-US" dirty="0" smtClean="0"/>
              <a:t>An </a:t>
            </a:r>
            <a:r>
              <a:rPr lang="en-US" dirty="0"/>
              <a:t>OCF Link embraces and extends typed “web links” as specified in RFC 5988</a:t>
            </a:r>
          </a:p>
          <a:p>
            <a:r>
              <a:rPr lang="en-US" dirty="0"/>
              <a:t>The primary example of </a:t>
            </a:r>
            <a:r>
              <a:rPr lang="en-US" dirty="0" smtClean="0"/>
              <a:t>Atomic Measurement Resources are with Healthcare vertical defined OCF Resources (</a:t>
            </a:r>
            <a:r>
              <a:rPr lang="en-US" dirty="0" err="1" smtClean="0"/>
              <a:t>e.g</a:t>
            </a:r>
            <a:r>
              <a:rPr lang="en-US" dirty="0" smtClean="0"/>
              <a:t> blood pressure measurement)</a:t>
            </a:r>
            <a:endParaRPr lang="en-US" dirty="0"/>
          </a:p>
          <a:p>
            <a:endParaRPr lang="en-US" dirty="0"/>
          </a:p>
          <a:p>
            <a:endParaRPr lang="en-US" dirty="0"/>
          </a:p>
          <a:p>
            <a:pPr lvl="1"/>
            <a:endParaRPr lang="en-US" dirty="0"/>
          </a:p>
        </p:txBody>
      </p:sp>
      <p:sp>
        <p:nvSpPr>
          <p:cNvPr id="2" name="Title 1"/>
          <p:cNvSpPr>
            <a:spLocks noGrp="1"/>
          </p:cNvSpPr>
          <p:nvPr>
            <p:ph type="title"/>
          </p:nvPr>
        </p:nvSpPr>
        <p:spPr/>
        <p:txBody>
          <a:bodyPr/>
          <a:lstStyle/>
          <a:p>
            <a:r>
              <a:rPr lang="en-US" dirty="0" smtClean="0"/>
              <a:t>Atomic Measurement Resources (Optional)</a:t>
            </a:r>
            <a:endParaRPr lang="en-US" dirty="0"/>
          </a:p>
        </p:txBody>
      </p:sp>
      <p:sp>
        <p:nvSpPr>
          <p:cNvPr id="5" name="Date Placeholder 4"/>
          <p:cNvSpPr>
            <a:spLocks noGrp="1"/>
          </p:cNvSpPr>
          <p:nvPr>
            <p:ph type="dt" sz="half" idx="10"/>
          </p:nvPr>
        </p:nvSpPr>
        <p:spPr/>
        <p:txBody>
          <a:bodyPr/>
          <a:lstStyle/>
          <a:p>
            <a:fld id="{A5363B9E-4B99-4C5D-B473-60AA4D618F7B}" type="datetime4">
              <a:rPr lang="en-US" smtClean="0"/>
              <a:t>February 15,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9</a:t>
            </a:fld>
            <a:endParaRPr lang="en-US" dirty="0"/>
          </a:p>
        </p:txBody>
      </p:sp>
      <p:sp>
        <p:nvSpPr>
          <p:cNvPr id="4" name="Footer Placeholder 3"/>
          <p:cNvSpPr>
            <a:spLocks noGrp="1"/>
          </p:cNvSpPr>
          <p:nvPr>
            <p:ph type="ftr" sz="quarter" idx="12"/>
          </p:nvPr>
        </p:nvSpPr>
        <p:spPr/>
        <p:txBody>
          <a:bodyPr/>
          <a:lstStyle/>
          <a:p>
            <a:r>
              <a:rPr lang="en-US" smtClean="0"/>
              <a:t>OPEN CONNECTIVITY FOUNDATION MEMBER CONFIDENTIAL INFORMATION</a:t>
            </a:r>
            <a:endParaRPr lang="en-US" dirty="0"/>
          </a:p>
        </p:txBody>
      </p:sp>
    </p:spTree>
    <p:extLst>
      <p:ext uri="{BB962C8B-B14F-4D97-AF65-F5344CB8AC3E}">
        <p14:creationId xmlns:p14="http://schemas.microsoft.com/office/powerpoint/2010/main" val="38545351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1146</TotalTime>
  <Words>1964</Words>
  <Application>Microsoft Office PowerPoint</Application>
  <PresentationFormat>Custom</PresentationFormat>
  <Paragraphs>399</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맑은 고딕</vt:lpstr>
      <vt:lpstr>Arial</vt:lpstr>
      <vt:lpstr>Calibri</vt:lpstr>
      <vt:lpstr>Century Gothic</vt:lpstr>
      <vt:lpstr>Courier New</vt:lpstr>
      <vt:lpstr>Times New Roman</vt:lpstr>
      <vt:lpstr>Wingdings</vt:lpstr>
      <vt:lpstr>Graphic Deck_Theme B</vt:lpstr>
      <vt:lpstr>OCF Specification Overview Core Technology Specification</vt:lpstr>
      <vt:lpstr>Core Framework Topics Outline (1 of 2)</vt:lpstr>
      <vt:lpstr>Core Framework Topics Outline (2 of 2)</vt:lpstr>
      <vt:lpstr>Core Framework Objectives</vt:lpstr>
      <vt:lpstr>OCF Spec Features – Core Framework Spec</vt:lpstr>
      <vt:lpstr>Protocol Stack</vt:lpstr>
      <vt:lpstr>Resources</vt:lpstr>
      <vt:lpstr>Collection Resources (Optional)</vt:lpstr>
      <vt:lpstr>Atomic Measurement Resources (Optional)</vt:lpstr>
      <vt:lpstr>Encoding Schemes – CBOR</vt:lpstr>
      <vt:lpstr>Resource Discovery (CoAP Discovery)</vt:lpstr>
      <vt:lpstr>Resource Discovery via Resource Directory (Optional)</vt:lpstr>
      <vt:lpstr>Endpoint Overview </vt:lpstr>
      <vt:lpstr>Endpoint information in /oic/res with “eps” Parameter</vt:lpstr>
      <vt:lpstr>Introspection</vt:lpstr>
      <vt:lpstr>Organization of an OCF Device</vt:lpstr>
      <vt:lpstr>Defining OCF Components (on top of CORE)</vt:lpstr>
      <vt:lpstr>RESTful Architecture</vt:lpstr>
      <vt:lpstr>Device example: light device (oic.d.light)</vt:lpstr>
      <vt:lpstr>Vendor Extensions</vt:lpstr>
      <vt:lpstr>Thank you!</vt:lpstr>
      <vt:lpstr>References</vt:lpstr>
      <vt:lpstr>Specification Location</vt:lpstr>
      <vt:lpstr>PowerPoint Presentation</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Mark Trayer</cp:lastModifiedBy>
  <cp:revision>111</cp:revision>
  <dcterms:created xsi:type="dcterms:W3CDTF">2016-05-17T18:07:16Z</dcterms:created>
  <dcterms:modified xsi:type="dcterms:W3CDTF">2019-02-15T18:37:45Z</dcterms:modified>
</cp:coreProperties>
</file>