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277" r:id="rId2"/>
    <p:sldId id="293" r:id="rId3"/>
    <p:sldId id="323" r:id="rId4"/>
    <p:sldId id="324" r:id="rId5"/>
    <p:sldId id="292" r:id="rId6"/>
    <p:sldId id="295" r:id="rId7"/>
    <p:sldId id="296" r:id="rId8"/>
    <p:sldId id="297" r:id="rId9"/>
    <p:sldId id="299" r:id="rId10"/>
    <p:sldId id="309" r:id="rId11"/>
    <p:sldId id="294" r:id="rId12"/>
    <p:sldId id="306" r:id="rId13"/>
    <p:sldId id="302" r:id="rId14"/>
    <p:sldId id="307" r:id="rId15"/>
    <p:sldId id="308" r:id="rId16"/>
    <p:sldId id="303" r:id="rId17"/>
    <p:sldId id="322" r:id="rId18"/>
    <p:sldId id="278" r:id="rId19"/>
  </p:sldIdLst>
  <p:sldSz cx="12161838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8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ch Kettrick" initials="MK" lastIdx="0" clrIdx="0"/>
  <p:cmAuthor id="1" name="Heldt-Sheller, Nathan" initials="HN" lastIdx="3" clrIdx="1">
    <p:extLst>
      <p:ext uri="{19B8F6BF-5375-455C-9EA6-DF929625EA0E}">
        <p15:presenceInfo xmlns:p15="http://schemas.microsoft.com/office/powerpoint/2012/main" userId="S-1-5-21-725345543-602162358-527237240-1396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FFFF00"/>
    <a:srgbClr val="FFCCFF"/>
    <a:srgbClr val="CCFF99"/>
    <a:srgbClr val="CCFF33"/>
    <a:srgbClr val="FF99FF"/>
    <a:srgbClr val="C0C0C0"/>
    <a:srgbClr val="343534"/>
    <a:srgbClr val="007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8" autoAdjust="0"/>
    <p:restoredTop sz="86357" autoAdjust="0"/>
  </p:normalViewPr>
  <p:slideViewPr>
    <p:cSldViewPr>
      <p:cViewPr varScale="1">
        <p:scale>
          <a:sx n="111" d="100"/>
          <a:sy n="111" d="100"/>
        </p:scale>
        <p:origin x="138" y="312"/>
      </p:cViewPr>
      <p:guideLst>
        <p:guide orient="horz" pos="4218"/>
        <p:guide pos="392"/>
      </p:guideLst>
    </p:cSldViewPr>
  </p:slideViewPr>
  <p:outlineViewPr>
    <p:cViewPr>
      <p:scale>
        <a:sx n="1" d="2"/>
        <a:sy n="1" d="2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F4FD0-EEB3-E54D-9EAC-5C2F87350479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301AC-E07C-274C-A432-7FB6442EF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311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0944-10E6-A94E-B66A-48C837D9B59C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241425"/>
            <a:ext cx="59372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F8CF2-646B-420C-ADB7-48BD65092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5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F8CF2-646B-420C-ADB7-48BD650928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16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F8CF2-646B-420C-ADB7-48BD650928F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8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F8CF2-646B-420C-ADB7-48BD650928F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1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F8CF2-646B-420C-ADB7-48BD650928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4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F8CF2-646B-420C-ADB7-48BD650928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F8CF2-646B-420C-ADB7-48BD650928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48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F8CF2-646B-420C-ADB7-48BD650928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8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F8CF2-646B-420C-ADB7-48BD650928F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F8CF2-646B-420C-ADB7-48BD650928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1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F8CF2-646B-420C-ADB7-48BD650928F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7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F8CF2-646B-420C-ADB7-48BD650928F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0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100000">
              <a:schemeClr val="bg1">
                <a:tint val="40000"/>
                <a:satMod val="350000"/>
              </a:schemeClr>
            </a:gs>
            <a:gs pos="0">
              <a:schemeClr val="accent3"/>
            </a:gs>
            <a:gs pos="43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4114800"/>
            <a:ext cx="8153024" cy="1143000"/>
          </a:xfrm>
        </p:spPr>
        <p:txBody>
          <a:bodyPr anchor="b">
            <a:normAutofit/>
          </a:bodyPr>
          <a:lstStyle>
            <a:lvl1pPr>
              <a:defRPr sz="3200" b="1" i="0" cap="small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5257800"/>
            <a:ext cx="9067800" cy="1371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presentation subtitle</a:t>
            </a:r>
            <a:endParaRPr lang="en-US" dirty="0"/>
          </a:p>
        </p:txBody>
      </p:sp>
      <p:pic>
        <p:nvPicPr>
          <p:cNvPr id="9" name="Picture 8" descr="OCF_4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118" y="1905000"/>
            <a:ext cx="5764353" cy="1219200"/>
          </a:xfrm>
          <a:prstGeom prst="rect">
            <a:avLst/>
          </a:prstGeom>
        </p:spPr>
      </p:pic>
      <p:pic>
        <p:nvPicPr>
          <p:cNvPr id="13" name="Picture 12" descr="Cover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3100" y="0"/>
            <a:ext cx="5138738" cy="6423423"/>
          </a:xfrm>
          <a:prstGeom prst="rect">
            <a:avLst/>
          </a:prstGeom>
        </p:spPr>
      </p:pic>
      <p:pic>
        <p:nvPicPr>
          <p:cNvPr id="6" name="Picture 5" descr="OCF_4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2118" y="1905000"/>
            <a:ext cx="5764353" cy="1219200"/>
          </a:xfrm>
          <a:prstGeom prst="rect">
            <a:avLst/>
          </a:prstGeom>
        </p:spPr>
      </p:pic>
      <p:pic>
        <p:nvPicPr>
          <p:cNvPr id="7" name="Picture 6" descr="Cover_Ico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23100" y="0"/>
            <a:ext cx="5138738" cy="64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7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Break">
    <p:bg>
      <p:bgPr>
        <a:gradFill flip="none" rotWithShape="1">
          <a:gsLst>
            <a:gs pos="100000">
              <a:schemeClr val="bg1">
                <a:tint val="40000"/>
                <a:satMod val="350000"/>
              </a:schemeClr>
            </a:gs>
            <a:gs pos="0">
              <a:schemeClr val="accent3"/>
            </a:gs>
            <a:gs pos="43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4114800"/>
            <a:ext cx="8153024" cy="1143000"/>
          </a:xfrm>
        </p:spPr>
        <p:txBody>
          <a:bodyPr anchor="b">
            <a:normAutofit/>
          </a:bodyPr>
          <a:lstStyle>
            <a:lvl1pPr>
              <a:defRPr sz="3200" b="1" i="0" cap="small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5257800"/>
            <a:ext cx="9067800" cy="1371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section subtitle</a:t>
            </a:r>
            <a:endParaRPr lang="en-US" dirty="0"/>
          </a:p>
        </p:txBody>
      </p:sp>
      <p:pic>
        <p:nvPicPr>
          <p:cNvPr id="6" name="Picture 5" descr="Cover_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3100" y="0"/>
            <a:ext cx="5138738" cy="6423423"/>
          </a:xfrm>
          <a:prstGeom prst="rect">
            <a:avLst/>
          </a:prstGeom>
        </p:spPr>
      </p:pic>
      <p:pic>
        <p:nvPicPr>
          <p:cNvPr id="5" name="Picture 4" descr="Cover_Ic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23100" y="0"/>
            <a:ext cx="5138738" cy="64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82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119" y="1447800"/>
            <a:ext cx="11277600" cy="4724400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>
              <a:defRPr sz="2000" b="0" i="0">
                <a:solidFill>
                  <a:schemeClr val="tx1"/>
                </a:solidFill>
                <a:latin typeface="Century Gothic"/>
                <a:cs typeface="Century Gothic"/>
              </a:defRPr>
            </a:lvl2pPr>
            <a:lvl3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3pPr>
            <a:lvl4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4pPr>
            <a:lvl5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BF5E-BF32-40CA-BD93-C20547DF6E16}" type="datetime4">
              <a:rPr lang="en-US" smtClean="0"/>
              <a:pPr/>
              <a:t>February 19,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0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Open Connectivity Foundation Member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41325" y="1447800"/>
            <a:ext cx="5487194" cy="472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6233319" y="1447800"/>
            <a:ext cx="5487194" cy="472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5"/>
          </p:nvPr>
        </p:nvSpPr>
        <p:spPr>
          <a:xfrm>
            <a:off x="442119" y="6477000"/>
            <a:ext cx="1981200" cy="304801"/>
          </a:xfrm>
        </p:spPr>
        <p:txBody>
          <a:bodyPr/>
          <a:lstStyle/>
          <a:p>
            <a:fld id="{3534BF5E-BF32-40CA-BD93-C20547DF6E16}" type="datetime4">
              <a:rPr lang="en-US" smtClean="0"/>
              <a:pPr/>
              <a:t>February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Open Connectivity Foundation Member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41325" y="2057400"/>
            <a:ext cx="5487194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6233319" y="2057400"/>
            <a:ext cx="5487194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41325" y="1447800"/>
            <a:ext cx="5487988" cy="609600"/>
          </a:xfrm>
        </p:spPr>
        <p:txBody>
          <a:bodyPr anchor="ctr">
            <a:normAutofit/>
          </a:bodyPr>
          <a:lstStyle>
            <a:lvl1pPr marL="0" indent="0">
              <a:buNone/>
              <a:defRPr sz="2800" b="1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319" y="1447800"/>
            <a:ext cx="5487988" cy="609600"/>
          </a:xfrm>
        </p:spPr>
        <p:txBody>
          <a:bodyPr anchor="ctr">
            <a:normAutofit/>
          </a:bodyPr>
          <a:lstStyle>
            <a:lvl1pPr marL="0" indent="0">
              <a:buNone/>
              <a:defRPr sz="2800" b="1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7"/>
          </p:nvPr>
        </p:nvSpPr>
        <p:spPr>
          <a:xfrm>
            <a:off x="442119" y="6477000"/>
            <a:ext cx="1981200" cy="304801"/>
          </a:xfrm>
        </p:spPr>
        <p:txBody>
          <a:bodyPr/>
          <a:lstStyle/>
          <a:p>
            <a:fld id="{3534BF5E-BF32-40CA-BD93-C20547DF6E16}" type="datetime4">
              <a:rPr lang="en-US" smtClean="0"/>
              <a:pPr/>
              <a:t>February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6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Open Connectivity Foundation Member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>
          <a:xfrm>
            <a:off x="442119" y="6477000"/>
            <a:ext cx="1981200" cy="304801"/>
          </a:xfrm>
        </p:spPr>
        <p:txBody>
          <a:bodyPr/>
          <a:lstStyle/>
          <a:p>
            <a:fld id="{3534BF5E-BF32-40CA-BD93-C20547DF6E16}" type="datetime4">
              <a:rPr lang="en-US" smtClean="0"/>
              <a:pPr/>
              <a:t>February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8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Open Connectivity Foundation Member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57719" y="76200"/>
            <a:ext cx="10668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957719" y="76200"/>
            <a:ext cx="10668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2"/>
          </p:nvPr>
        </p:nvSpPr>
        <p:spPr>
          <a:xfrm>
            <a:off x="442119" y="6477000"/>
            <a:ext cx="1981200" cy="304801"/>
          </a:xfrm>
        </p:spPr>
        <p:txBody>
          <a:bodyPr/>
          <a:lstStyle/>
          <a:p>
            <a:fld id="{3534BF5E-BF32-40CA-BD93-C20547DF6E16}" type="datetime4">
              <a:rPr lang="en-US" smtClean="0"/>
              <a:pPr/>
              <a:t>February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8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6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gradFill flip="none" rotWithShape="1">
          <a:gsLst>
            <a:gs pos="100000">
              <a:schemeClr val="bg1">
                <a:tint val="40000"/>
                <a:satMod val="350000"/>
              </a:schemeClr>
            </a:gs>
            <a:gs pos="0">
              <a:schemeClr val="accent3"/>
            </a:gs>
            <a:gs pos="55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CF_4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920" y="2459152"/>
            <a:ext cx="9170846" cy="1939696"/>
          </a:xfrm>
          <a:prstGeom prst="rect">
            <a:avLst/>
          </a:prstGeom>
        </p:spPr>
      </p:pic>
      <p:pic>
        <p:nvPicPr>
          <p:cNvPr id="3" name="Picture 2" descr="OCF_4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08920" y="2459152"/>
            <a:ext cx="9170846" cy="19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34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/>
        </p:nvSpPr>
        <p:spPr>
          <a:xfrm>
            <a:off x="0" y="6400800"/>
            <a:ext cx="9281319" cy="457200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>
          <a:xfrm>
            <a:off x="2423319" y="6477001"/>
            <a:ext cx="6629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sm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Open Connectivity Foundation Member Confidential Information</a:t>
            </a:r>
            <a:endParaRPr lang="en-US" dirty="0"/>
          </a:p>
        </p:txBody>
      </p:sp>
      <p:pic>
        <p:nvPicPr>
          <p:cNvPr id="14" name="Picture 13" descr="OCF_4C_Icon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36300" y="177801"/>
            <a:ext cx="952500" cy="952500"/>
          </a:xfrm>
          <a:prstGeom prst="rect">
            <a:avLst/>
          </a:prstGeom>
        </p:spPr>
      </p:pic>
      <p:sp>
        <p:nvSpPr>
          <p:cNvPr id="12" name="Round Single Corner Rectangle 11"/>
          <p:cNvSpPr/>
          <p:nvPr/>
        </p:nvSpPr>
        <p:spPr>
          <a:xfrm flipH="1">
            <a:off x="10652918" y="6400800"/>
            <a:ext cx="1508918" cy="4572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118" y="152400"/>
            <a:ext cx="10363201" cy="1066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19" y="1447800"/>
            <a:ext cx="112776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7719" y="6477001"/>
            <a:ext cx="1066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small" baseline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>
          <a:xfrm>
            <a:off x="442119" y="6477000"/>
            <a:ext cx="1981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sm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May 18, 2016</a:t>
            </a:r>
            <a:endParaRPr lang="en-US" dirty="0"/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0" y="6400800"/>
            <a:ext cx="9281319" cy="457200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</a:t>
            </a:r>
            <a:endParaRPr lang="en-US" baseline="-25000" dirty="0"/>
          </a:p>
        </p:txBody>
      </p:sp>
      <p:pic>
        <p:nvPicPr>
          <p:cNvPr id="13" name="Picture 12" descr="OCF_4C_Icon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11036300" y="177801"/>
            <a:ext cx="952500" cy="952500"/>
          </a:xfrm>
          <a:prstGeom prst="rect">
            <a:avLst/>
          </a:prstGeom>
        </p:spPr>
      </p:pic>
      <p:sp>
        <p:nvSpPr>
          <p:cNvPr id="15" name="Round Single Corner Rectangle 14"/>
          <p:cNvSpPr/>
          <p:nvPr userDrawn="1"/>
        </p:nvSpPr>
        <p:spPr>
          <a:xfrm flipH="1">
            <a:off x="10652918" y="6400800"/>
            <a:ext cx="1508918" cy="4572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1559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i="0" kern="1200" baseline="0">
          <a:solidFill>
            <a:schemeClr val="tx2"/>
          </a:solidFill>
          <a:latin typeface="Century Gothic"/>
          <a:ea typeface="+mj-ea"/>
          <a:cs typeface="Century Gothic"/>
        </a:defRPr>
      </a:lvl1pPr>
    </p:titleStyle>
    <p:bodyStyle>
      <a:lvl1pPr marL="274320" indent="-274320" algn="l" defTabSz="914400" rtl="0" eaLnBrk="1" latinLnBrk="0" hangingPunct="1">
        <a:spcBef>
          <a:spcPts val="1800"/>
        </a:spcBef>
        <a:spcAft>
          <a:spcPts val="0"/>
        </a:spcAft>
        <a:buClr>
          <a:schemeClr val="accent2"/>
        </a:buClr>
        <a:buFont typeface="Arial"/>
        <a:buChar char="•"/>
        <a:defRPr sz="2400" b="0" i="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54864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/>
        <a:buChar char="•"/>
        <a:defRPr sz="2000" b="0" i="0" kern="1200" baseline="0">
          <a:solidFill>
            <a:schemeClr val="tx1"/>
          </a:solidFill>
          <a:latin typeface="Century Gothic"/>
          <a:ea typeface="+mn-ea"/>
          <a:cs typeface="Century Gothic"/>
        </a:defRPr>
      </a:lvl2pPr>
      <a:lvl3pPr marL="822960" indent="-274320" algn="l" defTabSz="914400" rtl="0" eaLnBrk="1" latinLnBrk="0" hangingPunct="1">
        <a:spcBef>
          <a:spcPts val="300"/>
        </a:spcBef>
        <a:spcAft>
          <a:spcPts val="0"/>
        </a:spcAft>
        <a:buClr>
          <a:schemeClr val="accent2"/>
        </a:buClr>
        <a:buFont typeface="Arial"/>
        <a:buChar char="•"/>
        <a:defRPr sz="1800" b="0" i="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097280" indent="-274320" algn="l" defTabSz="914400" rtl="0" eaLnBrk="1" latinLnBrk="0" hangingPunct="1">
        <a:spcBef>
          <a:spcPts val="3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800" b="0" i="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1371600" indent="-274320" algn="l" defTabSz="914400" rtl="0" eaLnBrk="1" latinLnBrk="0" hangingPunct="1">
        <a:spcBef>
          <a:spcPts val="3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»"/>
        <a:defRPr sz="1800" b="0" i="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119" y="3810000"/>
            <a:ext cx="8153024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OCF </a:t>
            </a:r>
            <a:r>
              <a:rPr lang="en-US" sz="4800" dirty="0" smtClean="0"/>
              <a:t>2.0.1 Security </a:t>
            </a:r>
            <a:r>
              <a:rPr lang="en-US" sz="4800" dirty="0" smtClean="0"/>
              <a:t>Primer</a:t>
            </a:r>
            <a:br>
              <a:rPr lang="en-US" sz="4800" dirty="0" smtClean="0"/>
            </a:br>
            <a:r>
              <a:rPr lang="en-US" sz="4800" dirty="0" smtClean="0"/>
              <a:t>for Device Vendors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Q1 2019</a:t>
            </a:r>
            <a:endParaRPr lang="en-US" dirty="0" smtClean="0"/>
          </a:p>
          <a:p>
            <a:r>
              <a:rPr lang="en-US" dirty="0" smtClean="0"/>
              <a:t>Nathan Heldt-Sheller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975519" y="817839"/>
            <a:ext cx="8534400" cy="2153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118" y="0"/>
            <a:ext cx="10363201" cy="1066800"/>
          </a:xfrm>
        </p:spPr>
        <p:txBody>
          <a:bodyPr/>
          <a:lstStyle/>
          <a:p>
            <a:r>
              <a:rPr lang="en-US" dirty="0" smtClean="0"/>
              <a:t>Onboarding Methods (OTMs) at a Glance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9719" y="3124200"/>
            <a:ext cx="108966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JustWorks</a:t>
            </a:r>
            <a:r>
              <a:rPr lang="en-US" sz="1600" b="1" dirty="0" smtClean="0"/>
              <a:t> OTM</a:t>
            </a:r>
            <a:r>
              <a:rPr lang="en-US" sz="1600" dirty="0" smtClean="0"/>
              <a:t> – the most basic onboarding method for getting Device into RFNOP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+ simple and functional</a:t>
            </a:r>
          </a:p>
          <a:p>
            <a:r>
              <a:rPr lang="en-US" sz="1600" dirty="0" smtClean="0"/>
              <a:t>	- vulnerable to </a:t>
            </a:r>
            <a:r>
              <a:rPr lang="en-US" sz="1600" dirty="0" err="1" smtClean="0"/>
              <a:t>MitM</a:t>
            </a:r>
            <a:r>
              <a:rPr lang="en-US" sz="1600" dirty="0" smtClean="0"/>
              <a:t> attacks on the onboarding network</a:t>
            </a:r>
          </a:p>
        </p:txBody>
      </p:sp>
      <p:sp>
        <p:nvSpPr>
          <p:cNvPr id="9" name="Oval 8"/>
          <p:cNvSpPr/>
          <p:nvPr/>
        </p:nvSpPr>
        <p:spPr>
          <a:xfrm>
            <a:off x="2728118" y="13716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RFOTM</a:t>
            </a:r>
          </a:p>
          <a:p>
            <a:pPr algn="ctr"/>
            <a:r>
              <a:rPr lang="en-US" sz="1200" dirty="0" smtClean="0"/>
              <a:t>(start)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4926645" y="1367761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RFPRO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9" idx="6"/>
            <a:endCxn id="40" idx="2"/>
          </p:cNvCxnSpPr>
          <p:nvPr/>
        </p:nvCxnSpPr>
        <p:spPr>
          <a:xfrm flipV="1">
            <a:off x="3794918" y="1901161"/>
            <a:ext cx="1131727" cy="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85819" y="1360111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RFNOP</a:t>
            </a:r>
          </a:p>
          <a:p>
            <a:pPr algn="ctr"/>
            <a:r>
              <a:rPr lang="en-US" sz="1200" dirty="0" smtClean="0"/>
              <a:t>(end)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stCxn id="40" idx="6"/>
            <a:endCxn id="41" idx="2"/>
          </p:cNvCxnSpPr>
          <p:nvPr/>
        </p:nvCxnSpPr>
        <p:spPr>
          <a:xfrm flipV="1">
            <a:off x="5993445" y="1893511"/>
            <a:ext cx="1192374" cy="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66119" y="2442211"/>
            <a:ext cx="2552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Step 1 - "Ready </a:t>
            </a:r>
            <a:r>
              <a:rPr lang="en-US" sz="1400" b="1" dirty="0" smtClean="0"/>
              <a:t>for OTM"</a:t>
            </a:r>
            <a:br>
              <a:rPr lang="en-US" sz="1400" b="1" dirty="0" smtClean="0"/>
            </a:br>
            <a:r>
              <a:rPr lang="en-US" sz="1400" dirty="0" smtClean="0"/>
              <a:t>Device Out of Box state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947319" y="8382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Step 2 - "Ready </a:t>
            </a:r>
            <a:r>
              <a:rPr lang="en-US" sz="1400" b="1" dirty="0" smtClean="0"/>
              <a:t>for Provisioning"</a:t>
            </a:r>
            <a:br>
              <a:rPr lang="en-US" sz="1400" b="1" dirty="0" smtClean="0"/>
            </a:br>
            <a:r>
              <a:rPr lang="en-US" sz="1400" dirty="0" smtClean="0"/>
              <a:t>Configure /acl2 etc.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852319" y="2442211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Step 3 - "Ready </a:t>
            </a:r>
            <a:r>
              <a:rPr lang="en-US" sz="1400" b="1" dirty="0" smtClean="0"/>
              <a:t>for Normal Operation"</a:t>
            </a:r>
            <a:br>
              <a:rPr lang="en-US" sz="1400" b="1" dirty="0" smtClean="0"/>
            </a:br>
            <a:r>
              <a:rPr lang="en-US" sz="1400" dirty="0" smtClean="0"/>
              <a:t>Device steady </a:t>
            </a:r>
            <a:r>
              <a:rPr lang="en-US" sz="1400" dirty="0" smtClean="0"/>
              <a:t>state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51718" y="914400"/>
            <a:ext cx="1600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Nominal</a:t>
            </a:r>
            <a:br>
              <a:rPr lang="en-US" b="1" dirty="0" smtClean="0"/>
            </a:br>
            <a:r>
              <a:rPr lang="en-US" b="1" dirty="0" smtClean="0"/>
              <a:t>Onboarding</a:t>
            </a:r>
            <a:br>
              <a:rPr lang="en-US" b="1" dirty="0" smtClean="0"/>
            </a:br>
            <a:r>
              <a:rPr lang="en-US" b="1" dirty="0" smtClean="0"/>
              <a:t>Flow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94518" y="4038600"/>
            <a:ext cx="10896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Random PIN OTM </a:t>
            </a:r>
            <a:r>
              <a:rPr lang="en-US" sz="1600" dirty="0" smtClean="0"/>
              <a:t>– require the User to enter a PIN to complete onboarding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+ resists </a:t>
            </a:r>
            <a:r>
              <a:rPr lang="en-US" sz="1600" dirty="0" err="1" smtClean="0"/>
              <a:t>MitM</a:t>
            </a:r>
            <a:endParaRPr lang="en-US" sz="1600" dirty="0" smtClean="0"/>
          </a:p>
          <a:p>
            <a:r>
              <a:rPr lang="en-US" sz="1600" dirty="0" smtClean="0"/>
              <a:t>	- requires User Input (higher touch)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requires PIN display and Input method to communicate PIN from Server-&gt;User-&gt;OBT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9318" y="5247382"/>
            <a:ext cx="10896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Certificate OTM </a:t>
            </a:r>
            <a:r>
              <a:rPr lang="en-US" sz="1600" dirty="0" smtClean="0"/>
              <a:t>– New Device supplies a Certificate to Onboarding Tool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+ best assurance and most informed onboarding decision via Cert meta-data</a:t>
            </a:r>
          </a:p>
          <a:p>
            <a:r>
              <a:rPr lang="en-US" sz="1600" dirty="0" smtClean="0"/>
              <a:t>	- requires Certificate capabilities (incl. Root Cert in OBT)</a:t>
            </a:r>
          </a:p>
        </p:txBody>
      </p:sp>
      <p:sp>
        <p:nvSpPr>
          <p:cNvPr id="7" name="Oval 6"/>
          <p:cNvSpPr/>
          <p:nvPr/>
        </p:nvSpPr>
        <p:spPr>
          <a:xfrm>
            <a:off x="4099719" y="1685330"/>
            <a:ext cx="457200" cy="44827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O</a:t>
            </a:r>
          </a:p>
          <a:p>
            <a:pPr algn="ctr"/>
            <a:r>
              <a:rPr lang="en-US" sz="900" dirty="0" smtClean="0"/>
              <a:t>T</a:t>
            </a:r>
          </a:p>
          <a:p>
            <a:pPr algn="ctr"/>
            <a:r>
              <a:rPr lang="en-US" sz="900" dirty="0" smtClean="0"/>
              <a:t>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249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118" y="0"/>
            <a:ext cx="10363201" cy="1066800"/>
          </a:xfrm>
        </p:spPr>
        <p:txBody>
          <a:bodyPr/>
          <a:lstStyle/>
          <a:p>
            <a:r>
              <a:rPr lang="en-US" dirty="0" smtClean="0"/>
              <a:t>Onboarding a Device – an Incomplete Illustration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70719" y="990600"/>
            <a:ext cx="2819400" cy="670560"/>
          </a:xfrm>
          <a:prstGeom prst="borderCallout1">
            <a:avLst>
              <a:gd name="adj1" fmla="val 112083"/>
              <a:gd name="adj2" fmla="val 50766"/>
              <a:gd name="adj3" fmla="val 800020"/>
              <a:gd name="adj4" fmla="val 501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Onboarding Tool (OBT)</a:t>
            </a:r>
          </a:p>
          <a:p>
            <a:pPr algn="ctr"/>
            <a:r>
              <a:rPr lang="en-US" sz="1600" dirty="0" smtClean="0"/>
              <a:t>UUID 10.*</a:t>
            </a:r>
            <a:endParaRPr lang="en-US" sz="1600" dirty="0"/>
          </a:p>
        </p:txBody>
      </p:sp>
      <p:sp>
        <p:nvSpPr>
          <p:cNvPr id="8" name="Line Callout 1 7"/>
          <p:cNvSpPr/>
          <p:nvPr/>
        </p:nvSpPr>
        <p:spPr>
          <a:xfrm>
            <a:off x="7528719" y="990600"/>
            <a:ext cx="2819400" cy="670560"/>
          </a:xfrm>
          <a:prstGeom prst="borderCallout1">
            <a:avLst>
              <a:gd name="adj1" fmla="val 112083"/>
              <a:gd name="adj2" fmla="val 50766"/>
              <a:gd name="adj3" fmla="val 813413"/>
              <a:gd name="adj4" fmla="val 50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Device</a:t>
            </a:r>
          </a:p>
          <a:p>
            <a:pPr algn="ctr"/>
            <a:r>
              <a:rPr lang="en-US" sz="1600" dirty="0" smtClean="0"/>
              <a:t>UUID 20.*</a:t>
            </a:r>
            <a:endParaRPr lang="en-US" sz="1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270919" y="1905000"/>
            <a:ext cx="6477000" cy="307777"/>
            <a:chOff x="2270919" y="1905000"/>
            <a:chExt cx="6477000" cy="307777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270919" y="2133600"/>
              <a:ext cx="647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23319" y="1905000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Discover un-owned Device (multicast GET to /</a:t>
              </a:r>
              <a:r>
                <a:rPr lang="en-US" sz="1400" dirty="0" err="1" smtClean="0"/>
                <a:t>doxm</a:t>
              </a:r>
              <a:r>
                <a:rPr lang="en-US" sz="1400" dirty="0" smtClean="0"/>
                <a:t> ? owned = false)</a:t>
              </a:r>
              <a:endParaRPr 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70919" y="2968823"/>
            <a:ext cx="6477000" cy="307777"/>
            <a:chOff x="2270919" y="2511623"/>
            <a:chExt cx="6477000" cy="307777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270919" y="2740223"/>
              <a:ext cx="647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23319" y="2511623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Select desired OTM (POST to /</a:t>
              </a:r>
              <a:r>
                <a:rPr lang="en-US" sz="1400" dirty="0" err="1" smtClean="0"/>
                <a:t>doxm.oxmsel</a:t>
              </a:r>
              <a:r>
                <a:rPr lang="en-US" sz="1400" dirty="0" smtClean="0"/>
                <a:t> = JUST_WORKS)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70919" y="2435423"/>
            <a:ext cx="6477000" cy="307777"/>
            <a:chOff x="2270919" y="2206823"/>
            <a:chExt cx="6477000" cy="307777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270919" y="2438400"/>
              <a:ext cx="647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423319" y="2206823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Response (/</a:t>
              </a:r>
              <a:r>
                <a:rPr lang="en-US" sz="1400" dirty="0" err="1" smtClean="0"/>
                <a:t>doxm</a:t>
              </a:r>
              <a:r>
                <a:rPr lang="en-US" sz="1400" dirty="0" smtClean="0"/>
                <a:t> Resource)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70919" y="3502223"/>
            <a:ext cx="6477000" cy="307777"/>
            <a:chOff x="2270919" y="2511623"/>
            <a:chExt cx="6477000" cy="307777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270919" y="2740223"/>
              <a:ext cx="647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423319" y="2511623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 ownership (POST to /</a:t>
              </a:r>
              <a:r>
                <a:rPr lang="en-US" sz="1400" dirty="0" err="1" smtClean="0"/>
                <a:t>doxm</a:t>
              </a:r>
              <a:r>
                <a:rPr lang="en-US" sz="1400" dirty="0" smtClean="0"/>
                <a:t>, incl. /</a:t>
              </a:r>
              <a:r>
                <a:rPr lang="en-US" sz="1400" dirty="0" err="1" smtClean="0"/>
                <a:t>doxm.rowneruuid</a:t>
              </a:r>
              <a:r>
                <a:rPr lang="en-US" sz="1400" dirty="0" smtClean="0"/>
                <a:t> = 10.* )</a:t>
              </a:r>
              <a:endParaRPr lang="en-US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70919" y="4035623"/>
            <a:ext cx="6477000" cy="307777"/>
            <a:chOff x="2270919" y="2511623"/>
            <a:chExt cx="6477000" cy="307777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270919" y="2740223"/>
              <a:ext cx="647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423319" y="2511623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Move to New Device to RFPRO state (POST to /</a:t>
              </a:r>
              <a:r>
                <a:rPr lang="en-US" sz="1400" dirty="0" err="1" smtClean="0"/>
                <a:t>pstat.dos.s</a:t>
              </a:r>
              <a:r>
                <a:rPr lang="en-US" sz="1400" dirty="0" smtClean="0"/>
                <a:t> = RFPRO )</a:t>
              </a:r>
              <a:endParaRPr lang="en-US" sz="1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70919" y="4569023"/>
            <a:ext cx="6477000" cy="307777"/>
            <a:chOff x="2270919" y="2511623"/>
            <a:chExt cx="6477000" cy="307777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2270919" y="2740223"/>
              <a:ext cx="647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423319" y="2511623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Provision Access Control (POST to /acl2 with various ACE entries)</a:t>
              </a:r>
              <a:endParaRPr lang="en-US" sz="1400" dirty="0"/>
            </a:p>
          </p:txBody>
        </p:sp>
      </p:grpSp>
      <p:sp>
        <p:nvSpPr>
          <p:cNvPr id="36" name="Line Callout 1 35"/>
          <p:cNvSpPr/>
          <p:nvPr/>
        </p:nvSpPr>
        <p:spPr>
          <a:xfrm>
            <a:off x="9610408" y="2186503"/>
            <a:ext cx="2209800" cy="2362200"/>
          </a:xfrm>
          <a:prstGeom prst="borderCallout1">
            <a:avLst>
              <a:gd name="adj1" fmla="val 42316"/>
              <a:gd name="adj2" fmla="val -7873"/>
              <a:gd name="adj3" fmla="val 31950"/>
              <a:gd name="adj4" fmla="val -48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Note that in JUST_WORKS OTM, there is a step (not shown) wherein both parties calculate a shared credential, and store it in the /cred Resource </a:t>
            </a:r>
            <a:endParaRPr lang="en-US" sz="1600" i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70919" y="5102423"/>
            <a:ext cx="6477000" cy="307777"/>
            <a:chOff x="2270919" y="2511623"/>
            <a:chExt cx="6477000" cy="307777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270919" y="2740223"/>
              <a:ext cx="647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423319" y="2511623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Provision Additional Credentials (POST to /cred)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70919" y="5635823"/>
            <a:ext cx="6477000" cy="307777"/>
            <a:chOff x="2270919" y="2511623"/>
            <a:chExt cx="6477000" cy="307777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270919" y="2740223"/>
              <a:ext cx="647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423319" y="2511623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Move to New Device to RFNOP state (POST to /</a:t>
              </a:r>
              <a:r>
                <a:rPr lang="en-US" sz="1400" dirty="0" err="1" smtClean="0"/>
                <a:t>pstat.dos.s</a:t>
              </a:r>
              <a:r>
                <a:rPr lang="en-US" sz="1400" dirty="0" smtClean="0"/>
                <a:t> = RFNOP )</a:t>
              </a:r>
              <a:endParaRPr lang="en-US" sz="1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362758" y="5247382"/>
            <a:ext cx="2705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Device is now ready to service "Vertical Resource" (e.g. /a/light) requests</a:t>
            </a:r>
            <a:endParaRPr lang="en-US" sz="16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938419" y="632460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1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6418" y="0"/>
            <a:ext cx="10363201" cy="1066800"/>
          </a:xfrm>
        </p:spPr>
        <p:txBody>
          <a:bodyPr/>
          <a:lstStyle/>
          <a:p>
            <a:r>
              <a:rPr lang="en-US" altLang="ko-KR" dirty="0" smtClean="0"/>
              <a:t>Access Control using Groups and Wildcards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4519" y="1143000"/>
            <a:ext cx="10973594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68275" indent="-168275" algn="l" defTabSz="914400" rtl="0" eaLnBrk="1" latinLnBrk="0" hangingPunct="1">
              <a:spcBef>
                <a:spcPct val="20000"/>
              </a:spcBef>
              <a:buClr>
                <a:srgbClr val="50A83E"/>
              </a:buClr>
              <a:buFont typeface="Arial" panose="020B0604020202020204" pitchFamily="34" charset="0"/>
              <a:buChar char="•"/>
              <a:defRPr sz="24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1pPr>
            <a:lvl2pPr marL="455613" indent="-22225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2pPr>
            <a:lvl3pPr marL="742950" indent="-168275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3pPr>
            <a:lvl4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4pPr>
            <a:lvl5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b="1" dirty="0" smtClean="0">
              <a:latin typeface="Century Gothic"/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219" y="1392972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"Access Control" </a:t>
            </a:r>
            <a:r>
              <a:rPr lang="en-US" dirty="0" smtClean="0"/>
              <a:t>– filtering incoming requests to a Device, and making a "Granted" or "Denied" decision for each request before it is passed to the Resource endpoint.</a:t>
            </a:r>
          </a:p>
          <a:p>
            <a:pPr lvl="0"/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OCF defines the /acl2 Resource, which contains "Access Control Entry" objects (ACE2), to configure Access Control for a Device.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Within an ACE2, there is a "subject" Property, which determines the Client(s) which may be Granted access by the ACE2, and this is where Group Access comes </a:t>
            </a:r>
            <a:r>
              <a:rPr lang="en-US" dirty="0" smtClean="0"/>
              <a:t>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Separate but related in the "resources" Property, which determines the Resource(s) to which the ACE2 </a:t>
            </a:r>
            <a:r>
              <a:rPr lang="en-US" dirty="0" smtClean="0"/>
              <a:t>applies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118" y="0"/>
            <a:ext cx="10363201" cy="1066800"/>
          </a:xfrm>
        </p:spPr>
        <p:txBody>
          <a:bodyPr/>
          <a:lstStyle/>
          <a:p>
            <a:r>
              <a:rPr lang="en-US" dirty="0" smtClean="0"/>
              <a:t>Processing a Request with Access Control applied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213519" y="990600"/>
            <a:ext cx="2819400" cy="670560"/>
          </a:xfrm>
          <a:prstGeom prst="borderCallout1">
            <a:avLst>
              <a:gd name="adj1" fmla="val 112083"/>
              <a:gd name="adj2" fmla="val 50766"/>
              <a:gd name="adj3" fmla="val 796976"/>
              <a:gd name="adj4" fmla="val 506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Device</a:t>
            </a:r>
          </a:p>
          <a:p>
            <a:pPr algn="ctr"/>
            <a:r>
              <a:rPr lang="en-US" sz="1600" dirty="0" smtClean="0"/>
              <a:t>UUID 30.*</a:t>
            </a:r>
            <a:endParaRPr lang="en-US" sz="1600" dirty="0"/>
          </a:p>
        </p:txBody>
      </p:sp>
      <p:sp>
        <p:nvSpPr>
          <p:cNvPr id="8" name="Line Callout 1 7"/>
          <p:cNvSpPr/>
          <p:nvPr/>
        </p:nvSpPr>
        <p:spPr>
          <a:xfrm>
            <a:off x="5547519" y="990600"/>
            <a:ext cx="2819400" cy="670560"/>
          </a:xfrm>
          <a:prstGeom prst="borderCallout1">
            <a:avLst>
              <a:gd name="adj1" fmla="val 112083"/>
              <a:gd name="adj2" fmla="val 50766"/>
              <a:gd name="adj3" fmla="val 798397"/>
              <a:gd name="adj4" fmla="val 51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Lightbulb Device</a:t>
            </a:r>
            <a:endParaRPr lang="en-US" dirty="0" smtClean="0"/>
          </a:p>
          <a:p>
            <a:pPr algn="ctr"/>
            <a:r>
              <a:rPr lang="en-US" sz="1600" dirty="0" smtClean="0"/>
              <a:t>UUID 20.*</a:t>
            </a:r>
            <a:endParaRPr lang="en-US" sz="1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813719" y="1905000"/>
            <a:ext cx="4876800" cy="307777"/>
            <a:chOff x="2270919" y="1905000"/>
            <a:chExt cx="6477000" cy="307777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270919" y="2133600"/>
              <a:ext cx="647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23319" y="1905000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Discover Resources</a:t>
              </a:r>
              <a:endParaRPr 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13719" y="2968823"/>
            <a:ext cx="4876800" cy="307777"/>
            <a:chOff x="2270919" y="2511623"/>
            <a:chExt cx="6477000" cy="307777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270919" y="2740223"/>
              <a:ext cx="647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23319" y="2511623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Connect to Secure Endpoint (e.g. </a:t>
              </a:r>
              <a:r>
                <a:rPr lang="en-US" sz="1400" dirty="0" err="1" smtClean="0"/>
                <a:t>CoAPS</a:t>
              </a:r>
              <a:r>
                <a:rPr lang="en-US" sz="1400" dirty="0" smtClean="0"/>
                <a:t>/DTLS)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13719" y="2435423"/>
            <a:ext cx="4876800" cy="307777"/>
            <a:chOff x="2270919" y="2206823"/>
            <a:chExt cx="6477000" cy="307777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270919" y="2438400"/>
              <a:ext cx="647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423319" y="2206823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Response 2.04 (/res Resource)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13719" y="3502223"/>
            <a:ext cx="4876800" cy="307777"/>
            <a:chOff x="2270919" y="2511623"/>
            <a:chExt cx="6477000" cy="307777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270919" y="2740223"/>
              <a:ext cx="647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423319" y="2511623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Retrieve /a/light</a:t>
              </a:r>
              <a:endParaRPr lang="en-US" sz="1400" dirty="0"/>
            </a:p>
          </p:txBody>
        </p:sp>
      </p:grpSp>
      <p:sp>
        <p:nvSpPr>
          <p:cNvPr id="40" name="Line Callout 1 39"/>
          <p:cNvSpPr/>
          <p:nvPr/>
        </p:nvSpPr>
        <p:spPr>
          <a:xfrm>
            <a:off x="7908449" y="3048000"/>
            <a:ext cx="4139089" cy="1623498"/>
          </a:xfrm>
          <a:prstGeom prst="borderCallout1">
            <a:avLst>
              <a:gd name="adj1" fmla="val 42316"/>
              <a:gd name="adj2" fmla="val -7873"/>
              <a:gd name="adj3" fmla="val 45302"/>
              <a:gd name="adj4" fmla="val -22215"/>
            </a:avLst>
          </a:prstGeom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At this point, an Access Control check takes place.  The /acl2 Resource is consulted, and the Request is </a:t>
            </a:r>
            <a:r>
              <a:rPr lang="en-US" sz="1600" b="1" i="1" dirty="0" smtClean="0"/>
              <a:t>Granted</a:t>
            </a:r>
            <a:r>
              <a:rPr lang="en-US" sz="1600" i="1" dirty="0" smtClean="0"/>
              <a:t> based on (for example) an ACE which grants requests from Device UUID 30.* "Read" access to the /a/light Resource.</a:t>
            </a:r>
            <a:endParaRPr lang="en-US" sz="1600" i="1" dirty="0"/>
          </a:p>
        </p:txBody>
      </p:sp>
      <p:sp>
        <p:nvSpPr>
          <p:cNvPr id="49" name="Line Callout 1 48"/>
          <p:cNvSpPr/>
          <p:nvPr/>
        </p:nvSpPr>
        <p:spPr>
          <a:xfrm>
            <a:off x="7912418" y="1703922"/>
            <a:ext cx="4139089" cy="1264901"/>
          </a:xfrm>
          <a:prstGeom prst="borderCallout1">
            <a:avLst>
              <a:gd name="adj1" fmla="val 42316"/>
              <a:gd name="adj2" fmla="val -7873"/>
              <a:gd name="adj3" fmla="val 119054"/>
              <a:gd name="adj4" fmla="val -22675"/>
            </a:avLst>
          </a:prstGeom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To establish a secure connection (e.g. DTLS) the credential associated with this Client's UUID is looked up in the /cred Resource, and used to verify the identity of the Client Device.</a:t>
            </a:r>
            <a:endParaRPr lang="en-US" sz="16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1808163" y="4632959"/>
            <a:ext cx="4876800" cy="307777"/>
            <a:chOff x="2270919" y="2511623"/>
            <a:chExt cx="6477000" cy="307777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270919" y="2740223"/>
              <a:ext cx="647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423319" y="2511623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Update /a/light</a:t>
              </a:r>
              <a:endParaRPr lang="en-US" sz="14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08163" y="4084079"/>
            <a:ext cx="4876800" cy="307777"/>
            <a:chOff x="2270919" y="2206823"/>
            <a:chExt cx="6477000" cy="307777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2270919" y="2438400"/>
              <a:ext cx="647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423319" y="2206823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Response 2.04 (/a/light Resource)</a:t>
              </a:r>
              <a:endParaRPr lang="en-US" sz="14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08163" y="5169336"/>
            <a:ext cx="4876800" cy="307777"/>
            <a:chOff x="2270919" y="2206823"/>
            <a:chExt cx="6477000" cy="307777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2270919" y="2438400"/>
              <a:ext cx="647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423319" y="2206823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Response 4.01 ("Unauthorized")</a:t>
              </a:r>
              <a:endParaRPr lang="en-US" sz="1400" dirty="0"/>
            </a:p>
          </p:txBody>
        </p:sp>
      </p:grpSp>
      <p:sp>
        <p:nvSpPr>
          <p:cNvPr id="59" name="Line Callout 1 58"/>
          <p:cNvSpPr/>
          <p:nvPr/>
        </p:nvSpPr>
        <p:spPr>
          <a:xfrm>
            <a:off x="7908449" y="4750675"/>
            <a:ext cx="4139089" cy="1532234"/>
          </a:xfrm>
          <a:prstGeom prst="borderCallout1">
            <a:avLst>
              <a:gd name="adj1" fmla="val 42316"/>
              <a:gd name="adj2" fmla="val -7873"/>
              <a:gd name="adj3" fmla="val 10554"/>
              <a:gd name="adj4" fmla="val -22215"/>
            </a:avLst>
          </a:prstGeom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Again, an Access Control check takes place.  The /acl2 Resource is consulted, and the Request is </a:t>
            </a:r>
            <a:r>
              <a:rPr lang="en-US" sz="1600" b="1" i="1" dirty="0" smtClean="0"/>
              <a:t>Denied</a:t>
            </a:r>
            <a:r>
              <a:rPr lang="en-US" sz="1600" i="1" dirty="0" smtClean="0"/>
              <a:t> because </a:t>
            </a:r>
            <a:r>
              <a:rPr lang="en-US" sz="1600" i="1" u="sng" dirty="0" smtClean="0"/>
              <a:t>no</a:t>
            </a:r>
            <a:r>
              <a:rPr lang="en-US" sz="1600" i="1" dirty="0" smtClean="0"/>
              <a:t> ACE grants Client Device with UUID 30.* "Update" access to the /a/light Resource.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757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6418" y="0"/>
            <a:ext cx="10363201" cy="1066800"/>
          </a:xfrm>
        </p:spPr>
        <p:txBody>
          <a:bodyPr/>
          <a:lstStyle/>
          <a:p>
            <a:r>
              <a:rPr lang="en-US" altLang="ko-KR" dirty="0" smtClean="0"/>
              <a:t>"subject" Groups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4519" y="990600"/>
            <a:ext cx="10515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Two pre-defined groups, via the "</a:t>
            </a:r>
            <a:r>
              <a:rPr lang="en-US" b="1" dirty="0" err="1" smtClean="0"/>
              <a:t>conntype</a:t>
            </a:r>
            <a:r>
              <a:rPr lang="en-US" b="1" dirty="0" smtClean="0"/>
              <a:t>" Parameter of the ACE2 "subject" property: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"anon-clear" </a:t>
            </a:r>
            <a:r>
              <a:rPr lang="en-US" dirty="0" smtClean="0"/>
              <a:t>– all Subjects which are connected via anonymous, clear-text channel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"</a:t>
            </a:r>
            <a:r>
              <a:rPr lang="en-US" b="1" dirty="0" err="1" smtClean="0"/>
              <a:t>auth</a:t>
            </a:r>
            <a:r>
              <a:rPr lang="en-US" b="1" dirty="0" smtClean="0"/>
              <a:t>-crypt" </a:t>
            </a:r>
            <a:r>
              <a:rPr lang="en-US" dirty="0" smtClean="0"/>
              <a:t>– all Subjects which are connected via authenticated, encrypted channel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7338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marL="287338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aceid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1,</a:t>
            </a:r>
          </a:p>
          <a:p>
            <a:pPr marL="287338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"subject":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{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conntype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"anon-clear"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},</a:t>
            </a:r>
          </a:p>
          <a:p>
            <a:pPr marL="287338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...</a:t>
            </a:r>
            <a:endParaRPr lang="en-US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Vendor-defined groups, via "</a:t>
            </a:r>
            <a:r>
              <a:rPr lang="en-US" b="1" dirty="0" err="1" smtClean="0"/>
              <a:t>roletype</a:t>
            </a:r>
            <a:r>
              <a:rPr lang="en-US" b="1" dirty="0" smtClean="0"/>
              <a:t>" </a:t>
            </a:r>
            <a:r>
              <a:rPr lang="en-US" b="1" dirty="0"/>
              <a:t>Parameter of the ACE2 </a:t>
            </a:r>
            <a:r>
              <a:rPr lang="en-US" b="1" dirty="0" smtClean="0"/>
              <a:t>"subject" </a:t>
            </a:r>
            <a:r>
              <a:rPr lang="en-US" b="1" dirty="0"/>
              <a:t>property: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Symmetric keys: (1) "role" per Client, </a:t>
            </a:r>
            <a:r>
              <a:rPr lang="en-US" u="sng" dirty="0" smtClean="0"/>
              <a:t>keyed on UUID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Certificates: n "roles" per Client, </a:t>
            </a:r>
            <a:r>
              <a:rPr lang="en-US" u="sng" dirty="0" smtClean="0"/>
              <a:t>keyed on public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u="sng" dirty="0" smtClean="0"/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aceid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1,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"subject": { 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roletype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"&lt;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made_up_string_that_matches_string_in_cred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&gt;" },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...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60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6418" y="0"/>
            <a:ext cx="10363201" cy="1066800"/>
          </a:xfrm>
        </p:spPr>
        <p:txBody>
          <a:bodyPr/>
          <a:lstStyle/>
          <a:p>
            <a:r>
              <a:rPr lang="en-US" altLang="ko-KR" dirty="0" smtClean="0"/>
              <a:t>"resources" Wildcards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4519" y="1143000"/>
            <a:ext cx="10973594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68275" indent="-168275" algn="l" defTabSz="914400" rtl="0" eaLnBrk="1" latinLnBrk="0" hangingPunct="1">
              <a:spcBef>
                <a:spcPct val="20000"/>
              </a:spcBef>
              <a:buClr>
                <a:srgbClr val="50A83E"/>
              </a:buClr>
              <a:buFont typeface="Arial" panose="020B0604020202020204" pitchFamily="34" charset="0"/>
              <a:buChar char="•"/>
              <a:defRPr sz="24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1pPr>
            <a:lvl2pPr marL="455613" indent="-22225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2pPr>
            <a:lvl3pPr marL="742950" indent="-168275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3pPr>
            <a:lvl4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4pPr>
            <a:lvl5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b="1" dirty="0" smtClean="0">
              <a:latin typeface="Century Gothic"/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219" y="1392972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Beginning in OCF </a:t>
            </a:r>
            <a:r>
              <a:rPr lang="en-US" dirty="0" smtClean="0"/>
              <a:t>2.0, we have reduced the scope of these wildcards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"*"</a:t>
            </a:r>
            <a:r>
              <a:rPr lang="en-US" dirty="0" smtClean="0"/>
              <a:t> </a:t>
            </a:r>
            <a:r>
              <a:rPr lang="en-US" dirty="0"/>
              <a:t>– all </a:t>
            </a:r>
            <a:r>
              <a:rPr lang="en-US" dirty="0" smtClean="0"/>
              <a:t>Non-Configuration Resources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NCRs exclude discovery and configuration Resources; see Security Specification Terms and Definitions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"+"</a:t>
            </a:r>
            <a:r>
              <a:rPr lang="en-US" dirty="0" smtClean="0"/>
              <a:t> </a:t>
            </a:r>
            <a:r>
              <a:rPr lang="en-US" dirty="0"/>
              <a:t>– all </a:t>
            </a:r>
            <a:r>
              <a:rPr lang="en-US" dirty="0" smtClean="0"/>
              <a:t>NCRs exposing a Secure Endpoint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"-"</a:t>
            </a:r>
            <a:r>
              <a:rPr lang="en-US" dirty="0" smtClean="0"/>
              <a:t> </a:t>
            </a:r>
            <a:r>
              <a:rPr lang="en-US" dirty="0"/>
              <a:t>– all NCRs exposing </a:t>
            </a:r>
            <a:r>
              <a:rPr lang="en-US" dirty="0" smtClean="0"/>
              <a:t>an Unsecure Endpoint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With these new definitions, a basic /acl2 configuration where "</a:t>
            </a:r>
            <a:r>
              <a:rPr lang="en-US" b="1" i="1" dirty="0" err="1" smtClean="0"/>
              <a:t>auth</a:t>
            </a:r>
            <a:r>
              <a:rPr lang="en-US" b="1" i="1" dirty="0" smtClean="0"/>
              <a:t>-crypt" has access to "+" and "anon-clear" has access to "-" may be a suitable baseline access control configuration for many Devices</a:t>
            </a:r>
            <a:r>
              <a:rPr lang="en-US" b="1" i="1" dirty="0" smtClean="0"/>
              <a:t>.  It essentially means that any Client which has been </a:t>
            </a:r>
            <a:r>
              <a:rPr lang="en-US" b="1" i="1" dirty="0" err="1" smtClean="0"/>
              <a:t>onboarded</a:t>
            </a:r>
            <a:r>
              <a:rPr lang="en-US" b="1" i="1" dirty="0" smtClean="0"/>
              <a:t> can access all the Non-Configuration Resources on that Server.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41719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6418" y="0"/>
            <a:ext cx="10363201" cy="85235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Symmetric Keys vs. Certs – Credential management and Access Control management implications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8443" y="962116"/>
            <a:ext cx="9940676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8275" indent="-168275" algn="l" defTabSz="914400" rtl="0" eaLnBrk="1" latinLnBrk="0" hangingPunct="1">
              <a:spcBef>
                <a:spcPct val="20000"/>
              </a:spcBef>
              <a:buClr>
                <a:srgbClr val="50A83E"/>
              </a:buClr>
              <a:buFont typeface="Arial" panose="020B0604020202020204" pitchFamily="34" charset="0"/>
              <a:buChar char="•"/>
              <a:defRPr sz="24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1pPr>
            <a:lvl2pPr marL="455613" indent="-22225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2pPr>
            <a:lvl3pPr marL="742950" indent="-168275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3pPr>
            <a:lvl4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4pPr>
            <a:lvl5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There are security and performance related considerations for both, which should be understood by a Device Vendor choosing its credential model. 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OCF's access control model has additional implications that should be taken into account.</a:t>
            </a:r>
          </a:p>
          <a:p>
            <a:pPr>
              <a:defRPr/>
            </a:pPr>
            <a:endParaRPr lang="en-US" sz="1400" b="1" dirty="0" smtClean="0">
              <a:latin typeface="Century Gothic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Implication to Credential (/cred Resource) Management: using Symmetric Keys requires higher-touch key management.</a:t>
            </a:r>
            <a:endParaRPr lang="en-US" sz="1400" b="1" dirty="0">
              <a:latin typeface="Century Gothic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In short, each time a New Client is added to the domain, the symmetric credential model requires each Server Device in the domain to be provisioned with a new symmetric credential, before the </a:t>
            </a: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Dad's App </a:t>
            </a: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can establish an authenticated connection with that Server.</a:t>
            </a:r>
            <a:endParaRPr lang="en-US" sz="1400" dirty="0">
              <a:latin typeface="Century Gothic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By contrast, the certificate model allows the Server Device to mutually authenticate with </a:t>
            </a: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Dad's App using </a:t>
            </a: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the Root Cert (or CA Cert) already installed on the </a:t>
            </a: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Server; the Server isn't touched when Dad's App is added.</a:t>
            </a:r>
            <a:endParaRPr lang="en-US" sz="1400" dirty="0" smtClean="0">
              <a:latin typeface="Century Gothic"/>
              <a:sym typeface="Wingdings" panose="05000000000000000000" pitchFamily="2" charset="2"/>
            </a:endParaRPr>
          </a:p>
          <a:p>
            <a:pPr>
              <a:defRPr/>
            </a:pPr>
            <a:endParaRPr lang="en-US" sz="1400" dirty="0" smtClean="0">
              <a:latin typeface="Century Gothic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Implications to Access Control (/acl2 Resource) Management: using Certs enables more granular group-level access.</a:t>
            </a:r>
            <a:endParaRPr lang="en-US" sz="1400" b="1" dirty="0">
              <a:latin typeface="Century Gothic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sz="1400" dirty="0" smtClean="0">
                <a:sym typeface="Wingdings" panose="05000000000000000000" pitchFamily="2" charset="2"/>
              </a:rPr>
              <a:t>With a symmetric credential installed on the Server, the New Client will match all "</a:t>
            </a:r>
            <a:r>
              <a:rPr lang="en-US" sz="1400" dirty="0" err="1" smtClean="0">
                <a:sym typeface="Wingdings" panose="05000000000000000000" pitchFamily="2" charset="2"/>
              </a:rPr>
              <a:t>conntype</a:t>
            </a:r>
            <a:r>
              <a:rPr lang="en-US" sz="1400" dirty="0" smtClean="0">
                <a:sym typeface="Wingdings" panose="05000000000000000000" pitchFamily="2" charset="2"/>
              </a:rPr>
              <a:t>":"</a:t>
            </a:r>
            <a:r>
              <a:rPr lang="en-US" sz="1400" dirty="0" err="1" smtClean="0">
                <a:sym typeface="Wingdings" panose="05000000000000000000" pitchFamily="2" charset="2"/>
              </a:rPr>
              <a:t>auth</a:t>
            </a:r>
            <a:r>
              <a:rPr lang="en-US" sz="1400" dirty="0" smtClean="0">
                <a:sym typeface="Wingdings" panose="05000000000000000000" pitchFamily="2" charset="2"/>
              </a:rPr>
              <a:t>-crypt" ACEs, and thus gain that level of access permission</a:t>
            </a:r>
          </a:p>
          <a:p>
            <a:pPr lvl="2">
              <a:defRPr/>
            </a:pPr>
            <a:r>
              <a:rPr lang="en-US" sz="1100" dirty="0" smtClean="0">
                <a:latin typeface="Century Gothic"/>
                <a:sym typeface="Wingdings" panose="05000000000000000000" pitchFamily="2" charset="2"/>
              </a:rPr>
              <a:t>Furthermore, a Client-specific ACE – naming the New Client by its UUID – can be installed to give the Client additional access permission</a:t>
            </a:r>
          </a:p>
          <a:p>
            <a:pPr lvl="1">
              <a:defRPr/>
            </a:pP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In a certificate model, the New Client will also match all "</a:t>
            </a:r>
            <a:r>
              <a:rPr lang="en-US" sz="1400" dirty="0" err="1" smtClean="0">
                <a:latin typeface="Century Gothic"/>
                <a:sym typeface="Wingdings" panose="05000000000000000000" pitchFamily="2" charset="2"/>
              </a:rPr>
              <a:t>auth</a:t>
            </a: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-crypt" ACEs, but can also be granted access to any "role" ACEs, on a per-role basis</a:t>
            </a:r>
          </a:p>
          <a:p>
            <a:pPr lvl="2">
              <a:defRPr/>
            </a:pPr>
            <a:r>
              <a:rPr lang="en-US" sz="1000" dirty="0" smtClean="0">
                <a:latin typeface="Century Gothic"/>
                <a:sym typeface="Wingdings" panose="05000000000000000000" pitchFamily="2" charset="2"/>
              </a:rPr>
              <a:t>The OBT just needs to the New Client a "role certificate" which is then supplied to the Server during connection establishment, and authorizes the New Client to effectively join the security group named in the "role" </a:t>
            </a:r>
            <a:endParaRPr lang="en-US" sz="1400" dirty="0">
              <a:latin typeface="Century Gothic"/>
              <a:sym typeface="Wingdings" panose="05000000000000000000" pitchFamily="2" charset="2"/>
            </a:endParaRPr>
          </a:p>
          <a:p>
            <a:pPr>
              <a:defRPr/>
            </a:pPr>
            <a:endParaRPr lang="en-US" sz="1400" dirty="0" smtClean="0">
              <a:latin typeface="Century Gothic"/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9119" y="236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118" y="0"/>
            <a:ext cx="10363201" cy="1066800"/>
          </a:xfrm>
        </p:spPr>
        <p:txBody>
          <a:bodyPr/>
          <a:lstStyle/>
          <a:p>
            <a:r>
              <a:rPr lang="en-US" dirty="0" smtClean="0"/>
              <a:t>Security Profiles (/</a:t>
            </a:r>
            <a:r>
              <a:rPr lang="en-US" dirty="0" err="1" smtClean="0"/>
              <a:t>sp</a:t>
            </a:r>
            <a:r>
              <a:rPr lang="en-US" dirty="0" smtClean="0"/>
              <a:t>) </a:t>
            </a:r>
            <a:r>
              <a:rPr lang="en-US" dirty="0" smtClean="0"/>
              <a:t>at a Glance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318" y="864275"/>
            <a:ext cx="1021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"Baseline" sets the minimum requirement for every OCF Device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top of "Baseline", each Security Profile defines an optional set of additional security features and requirements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a Device Vendor chooses to meet these requirements, and the Device can be certified by OCF as such, the /</a:t>
            </a:r>
            <a:r>
              <a:rPr lang="en-US" dirty="0" err="1" smtClean="0"/>
              <a:t>sp</a:t>
            </a:r>
            <a:r>
              <a:rPr lang="en-US" dirty="0" smtClean="0"/>
              <a:t> Resource can tell an Onboarding Tool/Client which Profiles the Device supports.  This can aid the Client in determining how trustworthy a given Device is.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6519" y="2971800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Baseline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minimum security requirements for every OCF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Black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Requires use of the OCF PKI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improved robustness requirements above Baseline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66FF"/>
                </a:solidFill>
              </a:rPr>
              <a:t>Blue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Requires auditing of the Manufacturer 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</a:t>
            </a:r>
            <a:r>
              <a:rPr lang="en-US" dirty="0"/>
              <a:t>improved robustness requirements above Baseline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Purple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Requires a handful of specific security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Requires auditing of the Manufacturer 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</a:t>
            </a:r>
            <a:r>
              <a:rPr lang="en-US" dirty="0"/>
              <a:t>improved robustness requirements above Baseline Profile</a:t>
            </a:r>
          </a:p>
        </p:txBody>
      </p:sp>
      <p:sp>
        <p:nvSpPr>
          <p:cNvPr id="8" name="Rounded Rectangle 7"/>
          <p:cNvSpPr/>
          <p:nvPr/>
        </p:nvSpPr>
        <p:spPr>
          <a:xfrm rot="16200000">
            <a:off x="-891379" y="4222759"/>
            <a:ext cx="32765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OCF 2.0.1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6418" y="0"/>
            <a:ext cx="10363201" cy="1066800"/>
          </a:xfrm>
        </p:spPr>
        <p:txBody>
          <a:bodyPr/>
          <a:lstStyle/>
          <a:p>
            <a:r>
              <a:rPr lang="en-US" altLang="ko-KR" dirty="0" smtClean="0"/>
              <a:t>The Primary Roles of the OCF Security Layer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4519" y="1143000"/>
            <a:ext cx="10973594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68275" indent="-168275" algn="l" defTabSz="914400" rtl="0" eaLnBrk="1" latinLnBrk="0" hangingPunct="1">
              <a:spcBef>
                <a:spcPct val="20000"/>
              </a:spcBef>
              <a:buClr>
                <a:srgbClr val="50A83E"/>
              </a:buClr>
              <a:buFont typeface="Arial" panose="020B0604020202020204" pitchFamily="34" charset="0"/>
              <a:buChar char="•"/>
              <a:defRPr sz="24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1pPr>
            <a:lvl2pPr marL="455613" indent="-22225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2pPr>
            <a:lvl3pPr marL="742950" indent="-168275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3pPr>
            <a:lvl4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4pPr>
            <a:lvl5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b="1" dirty="0" smtClean="0">
              <a:latin typeface="Century Gothic"/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219" y="1392972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From a "normal" (non-security-expert) developer's perspective, the OCF Security Layer has two primary functions:</a:t>
            </a:r>
          </a:p>
          <a:p>
            <a:pPr lvl="0"/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 smtClean="0"/>
              <a:t>Device Onboarding </a:t>
            </a:r>
            <a:r>
              <a:rPr lang="en-US" dirty="0" smtClean="0"/>
              <a:t>– "pairing" a New Device (e.g. Out of Box) to the owner's domain.  An example would be connecting a newly-installed lightbulb (a Server Device) to the home's OCF lighting control (a Client Device application).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 smtClean="0"/>
              <a:t>Access Control </a:t>
            </a:r>
            <a:r>
              <a:rPr lang="en-US" dirty="0" smtClean="0"/>
              <a:t>– filtering incoming requests to a Device, and making a "Granted" or "Denied" decision for each request before it is passed to the Resource endpoint.  </a:t>
            </a:r>
          </a:p>
          <a:p>
            <a:pPr lvl="1"/>
            <a:r>
              <a:rPr lang="en-US" i="1" dirty="0" smtClean="0"/>
              <a:t>Note: for the security-minded, this includes authentication in addition to authorization.</a:t>
            </a:r>
            <a:endParaRPr lang="en-US" b="1" i="1" dirty="0"/>
          </a:p>
          <a:p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3575" y="4476452"/>
            <a:ext cx="975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Both of these functions are achieved via a set of "Security Virtual Resources" </a:t>
            </a:r>
            <a:r>
              <a:rPr lang="en-US" sz="2000" dirty="0" smtClean="0"/>
              <a:t>(SVRs), which provide the interface through which Device Onboarding is accomplished, and Access Control is configured.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83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0719" y="1219200"/>
            <a:ext cx="6096001" cy="4953000"/>
          </a:xfrm>
        </p:spPr>
        <p:txBody>
          <a:bodyPr>
            <a:normAutofit fontScale="92500" lnSpcReduction="10000"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Mom screws in </a:t>
            </a:r>
            <a:r>
              <a:rPr lang="en-US" dirty="0" smtClean="0"/>
              <a:t>the new </a:t>
            </a:r>
            <a:r>
              <a:rPr lang="en-US" dirty="0" smtClean="0"/>
              <a:t>lightbulb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Mom opens the OCF App on her Phone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Mom clicks the "refresh" icon and finds the lightbulb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Mom clicks the "+" button and </a:t>
            </a:r>
            <a:r>
              <a:rPr lang="en-US" dirty="0" err="1" smtClean="0"/>
              <a:t>onboards</a:t>
            </a:r>
            <a:r>
              <a:rPr lang="en-US" dirty="0" smtClean="0"/>
              <a:t> the </a:t>
            </a:r>
            <a:r>
              <a:rPr lang="en-US" dirty="0" smtClean="0"/>
              <a:t>lightbulb to the Smith Home network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Behind the scenes, the OBT performs the Certificate-based OTM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When finished, M</a:t>
            </a:r>
            <a:r>
              <a:rPr lang="en-US" dirty="0" smtClean="0"/>
              <a:t>om's App </a:t>
            </a:r>
            <a:r>
              <a:rPr lang="en-US" dirty="0" smtClean="0"/>
              <a:t>is now able to control the lightbulb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Mom is prompted "Should </a:t>
            </a:r>
            <a:r>
              <a:rPr lang="en-US" dirty="0" smtClean="0"/>
              <a:t>'Family' group </a:t>
            </a:r>
            <a:r>
              <a:rPr lang="en-US" dirty="0" smtClean="0"/>
              <a:t>members to be able to control this lightbulb?"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Mom clicks "yes"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smtClean="0"/>
              <a:t>Other Clients that are part of the Family group can now control the lightbulb as well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118" y="152400"/>
            <a:ext cx="10363201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Onboarding a New Device (Lightbulb)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smtClean="0"/>
              <a:t>an</a:t>
            </a:r>
            <a:r>
              <a:rPr lang="en-US" dirty="0" smtClean="0"/>
              <a:t> App (OBT) on Mom's Phone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BF5E-BF32-40CA-BD93-C20547DF6E16}" type="datetime4">
              <a:rPr lang="en-US" smtClean="0"/>
              <a:pPr/>
              <a:t>February 19,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Open Connectivity Foundation Member Confidential Information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195" y="647700"/>
            <a:ext cx="2499047" cy="53721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204239" y="1133385"/>
            <a:ext cx="1696957" cy="338554"/>
            <a:chOff x="8112999" y="1122090"/>
            <a:chExt cx="1696957" cy="338554"/>
          </a:xfrm>
        </p:grpSpPr>
        <p:sp>
          <p:nvSpPr>
            <p:cNvPr id="8" name="TextBox 7"/>
            <p:cNvSpPr txBox="1"/>
            <p:nvPr/>
          </p:nvSpPr>
          <p:spPr>
            <a:xfrm>
              <a:off x="8112999" y="112209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Mom's App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509919" y="1141349"/>
              <a:ext cx="300037" cy="300037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8138319" y="1719589"/>
            <a:ext cx="1587419" cy="261611"/>
            <a:chOff x="8112999" y="1660112"/>
            <a:chExt cx="1587419" cy="26161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999" y="1660112"/>
              <a:ext cx="260049" cy="26004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405018" y="1660113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Bahnschrift SemiBold" panose="020B0502040204020203" pitchFamily="34" charset="0"/>
                </a:rPr>
                <a:t>Find New Devices</a:t>
              </a:r>
              <a:endParaRPr lang="en-US" sz="1100" dirty="0"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443119" y="2222166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Bahnschrift SemiBold" panose="020B0502040204020203" pitchFamily="34" charset="0"/>
              </a:rPr>
              <a:t>New Lightbulb</a:t>
            </a:r>
            <a:endParaRPr lang="en-US" sz="1100" dirty="0">
              <a:latin typeface="Bahnschrift SemiBold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319" y="2198189"/>
            <a:ext cx="309563" cy="3095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601160" y="2198189"/>
            <a:ext cx="309563" cy="3095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16892" y="223443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Bahnschrift SemiBold" panose="020B0502040204020203" pitchFamily="34" charset="0"/>
              </a:rPr>
              <a:t> Mom's Lightbulb</a:t>
            </a:r>
            <a:endParaRPr lang="en-US" sz="1100" dirty="0">
              <a:latin typeface="Bahnschrift SemiBold" panose="020B0502040204020203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8062119" y="2812553"/>
            <a:ext cx="2057400" cy="1098667"/>
          </a:xfrm>
          <a:prstGeom prst="wedgeRectCallout">
            <a:avLst>
              <a:gd name="adj1" fmla="val -37061"/>
              <a:gd name="adj2" fmla="val -73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Should </a:t>
            </a:r>
            <a:r>
              <a:rPr lang="en-US" sz="1400" dirty="0" smtClean="0"/>
              <a:t>'Family' group </a:t>
            </a:r>
            <a:r>
              <a:rPr lang="en-US" sz="1400" dirty="0" smtClean="0"/>
              <a:t>members be able to control this lightbulb?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8168958" y="3534070"/>
            <a:ext cx="838200" cy="3232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9144238" y="3538918"/>
            <a:ext cx="838200" cy="323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430338" y="2239937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Bahnschrift SemiBold" panose="020B0502040204020203" pitchFamily="34" charset="0"/>
              </a:rPr>
              <a:t> Family Lightbulb</a:t>
            </a:r>
            <a:endParaRPr lang="en-US" sz="11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64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/>
      <p:bldP spid="13" grpId="1"/>
      <p:bldP spid="19" grpId="0"/>
      <p:bldP spid="19" grpId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14183" y="838200"/>
            <a:ext cx="4513346" cy="5334000"/>
          </a:xfrm>
        </p:spPr>
        <p:txBody>
          <a:bodyPr>
            <a:normAutofit fontScale="92500"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Dad installs and opens OCF </a:t>
            </a:r>
            <a:r>
              <a:rPr lang="en-US" dirty="0" smtClean="0"/>
              <a:t>App, but is not yet joined to the Smith Home domain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Mom opens the OCF App on her Phone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Mom clicks the "refresh" icon and </a:t>
            </a:r>
            <a:r>
              <a:rPr lang="en-US" dirty="0" smtClean="0"/>
              <a:t>finds Dad's phone.  </a:t>
            </a:r>
            <a:r>
              <a:rPr lang="en-US" dirty="0" smtClean="0"/>
              <a:t>Mom's </a:t>
            </a:r>
            <a:r>
              <a:rPr lang="en-US" dirty="0" smtClean="0"/>
              <a:t>phone prompts her to </a:t>
            </a:r>
            <a:r>
              <a:rPr lang="en-US" dirty="0" smtClean="0"/>
              <a:t>onboard Dad's phone</a:t>
            </a:r>
            <a:endParaRPr lang="en-US" dirty="0" smtClean="0"/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Mom clicks </a:t>
            </a:r>
            <a:r>
              <a:rPr lang="en-US" dirty="0" smtClean="0"/>
              <a:t>"yes" </a:t>
            </a:r>
            <a:r>
              <a:rPr lang="en-US" dirty="0" smtClean="0"/>
              <a:t>and Dad's phone is </a:t>
            </a:r>
            <a:r>
              <a:rPr lang="en-US" dirty="0" err="1" smtClean="0"/>
              <a:t>onboarded</a:t>
            </a:r>
            <a:r>
              <a:rPr lang="en-US" dirty="0" smtClean="0"/>
              <a:t>, but still doesn't have acces</a:t>
            </a:r>
            <a:r>
              <a:rPr lang="en-US" dirty="0" smtClean="0"/>
              <a:t>s to the lightbulb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Mom's phone prompts her to add Dad to the Family Group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Mom clicks "yes" and Dad </a:t>
            </a:r>
            <a:r>
              <a:rPr lang="en-US" dirty="0" smtClean="0"/>
              <a:t>can now control the Lightbulb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118" y="152400"/>
            <a:ext cx="10363201" cy="6096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Dad's Phone is added to the Smith Home domain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BF5E-BF32-40CA-BD93-C20547DF6E16}" type="datetime4">
              <a:rPr lang="en-US" smtClean="0"/>
              <a:pPr/>
              <a:t>February 19,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Open Connectivity Foundation Member Confidential Information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672" y="844488"/>
            <a:ext cx="2499047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19" y="838200"/>
            <a:ext cx="2499047" cy="53721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24163" y="1295400"/>
            <a:ext cx="1696957" cy="338554"/>
            <a:chOff x="8112999" y="1122090"/>
            <a:chExt cx="1696957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8112999" y="112209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Mom's App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509919" y="1141349"/>
              <a:ext cx="300037" cy="300037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278932" y="1744303"/>
            <a:ext cx="1587419" cy="261611"/>
            <a:chOff x="8112999" y="1660112"/>
            <a:chExt cx="1587419" cy="26161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999" y="1660112"/>
              <a:ext cx="260049" cy="26004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405018" y="1660113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Bahnschrift SemiBold" panose="020B0502040204020203" pitchFamily="34" charset="0"/>
                </a:rPr>
                <a:t>Find New Devices</a:t>
              </a:r>
              <a:endParaRPr lang="en-US" sz="1100" dirty="0"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38981" y="2160156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Bahnschrift SemiBold" panose="020B0502040204020203" pitchFamily="34" charset="0"/>
              </a:rPr>
              <a:t>Family Lightbulb</a:t>
            </a:r>
            <a:endParaRPr lang="en-US" sz="1100" dirty="0">
              <a:latin typeface="Bahnschrift SemiBold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81" y="2136179"/>
            <a:ext cx="309563" cy="30956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859716" y="1295400"/>
            <a:ext cx="1696957" cy="338554"/>
            <a:chOff x="8112999" y="1122090"/>
            <a:chExt cx="1696957" cy="338554"/>
          </a:xfrm>
        </p:grpSpPr>
        <p:sp>
          <p:nvSpPr>
            <p:cNvPr id="21" name="TextBox 20"/>
            <p:cNvSpPr txBox="1"/>
            <p:nvPr/>
          </p:nvSpPr>
          <p:spPr>
            <a:xfrm>
              <a:off x="8112999" y="112209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Dad's App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509919" y="1141349"/>
              <a:ext cx="300037" cy="300037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1114394" y="2775378"/>
            <a:ext cx="1981200" cy="1394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Would you like to join Dad's Phone to the </a:t>
            </a:r>
            <a:r>
              <a:rPr lang="en-US" sz="1400" dirty="0" smtClean="0"/>
              <a:t>Smith </a:t>
            </a:r>
            <a:r>
              <a:rPr lang="en-US" sz="1400" dirty="0" smtClean="0"/>
              <a:t>Home network?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1182910" y="3799593"/>
            <a:ext cx="838200" cy="3232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2154933" y="3799593"/>
            <a:ext cx="838200" cy="323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118498" y="4436767"/>
            <a:ext cx="1981200" cy="1119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Would you like to add Dad's App to the Family Group?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1190381" y="5205076"/>
            <a:ext cx="838200" cy="3232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2154933" y="5205076"/>
            <a:ext cx="838200" cy="323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</a:t>
            </a:r>
            <a:endParaRPr lang="en-US" sz="1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8914485" y="1741734"/>
            <a:ext cx="1587419" cy="261611"/>
            <a:chOff x="8112999" y="1660112"/>
            <a:chExt cx="1587419" cy="261611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999" y="1660112"/>
              <a:ext cx="260049" cy="260049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8405018" y="1660113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Bahnschrift SemiBold" panose="020B0502040204020203" pitchFamily="34" charset="0"/>
                </a:rPr>
                <a:t>Find New Devices</a:t>
              </a:r>
              <a:endParaRPr lang="en-US" sz="1100" dirty="0">
                <a:latin typeface="Bahnschrift SemiBold" panose="020B0502040204020203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223287" y="220036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Bahnschrift SemiBold" panose="020B0502040204020203" pitchFamily="34" charset="0"/>
              </a:rPr>
              <a:t>Family Lightbulb</a:t>
            </a:r>
            <a:endParaRPr lang="en-US" sz="1100" dirty="0">
              <a:latin typeface="Bahnschrift SemiBold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487" y="2176391"/>
            <a:ext cx="309563" cy="3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2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6418" y="0"/>
            <a:ext cx="10363201" cy="85235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How </a:t>
            </a:r>
            <a:r>
              <a:rPr lang="en-US" altLang="ko-KR" dirty="0" smtClean="0"/>
              <a:t>This All Works in OCF:</a:t>
            </a:r>
            <a:br>
              <a:rPr lang="en-US" altLang="ko-KR" dirty="0" smtClean="0"/>
            </a:br>
            <a:r>
              <a:rPr lang="en-US" altLang="ko-KR" dirty="0" smtClean="0"/>
              <a:t>Introducing </a:t>
            </a:r>
            <a:r>
              <a:rPr lang="en-US" altLang="ko-KR" dirty="0" smtClean="0"/>
              <a:t>the Security Virtual </a:t>
            </a:r>
            <a:r>
              <a:rPr lang="en-US" altLang="ko-KR" dirty="0" smtClean="0"/>
              <a:t>Resources (SVRs)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3643" y="990600"/>
            <a:ext cx="10626477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8275" indent="-168275" algn="l" defTabSz="914400" rtl="0" eaLnBrk="1" latinLnBrk="0" hangingPunct="1">
              <a:spcBef>
                <a:spcPct val="20000"/>
              </a:spcBef>
              <a:buClr>
                <a:srgbClr val="50A83E"/>
              </a:buClr>
              <a:buFont typeface="Arial" panose="020B0604020202020204" pitchFamily="34" charset="0"/>
              <a:buChar char="•"/>
              <a:defRPr sz="24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1pPr>
            <a:lvl2pPr marL="455613" indent="-22225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2pPr>
            <a:lvl3pPr marL="742950" indent="-168275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3pPr>
            <a:lvl4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4pPr>
            <a:lvl5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1400" noProof="0" dirty="0" smtClean="0">
              <a:latin typeface="Century Gothic"/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1400" noProof="0" dirty="0" smtClean="0">
                <a:latin typeface="Century Gothic"/>
                <a:sym typeface="Wingdings" panose="05000000000000000000" pitchFamily="2" charset="2"/>
              </a:rPr>
              <a:t>Although </a:t>
            </a:r>
            <a:r>
              <a:rPr lang="en-US" sz="1400" noProof="0" dirty="0" smtClean="0">
                <a:latin typeface="Century Gothic"/>
                <a:sym typeface="Wingdings" panose="05000000000000000000" pitchFamily="2" charset="2"/>
              </a:rPr>
              <a:t>there are quite a few SVRs defined in the OCF Security Specification, there are just </a:t>
            </a:r>
            <a:r>
              <a:rPr lang="en-US" sz="1400" b="1" noProof="0" dirty="0" smtClean="0">
                <a:latin typeface="Century Gothic"/>
                <a:sym typeface="Wingdings" panose="05000000000000000000" pitchFamily="2" charset="2"/>
              </a:rPr>
              <a:t>four that are essential to understanding basic security function</a:t>
            </a:r>
            <a:r>
              <a:rPr lang="en-US" sz="1400" noProof="0" dirty="0" smtClean="0">
                <a:latin typeface="Century Gothic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  <a:defRPr/>
            </a:pP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rgbClr val="2A4C56"/>
              </a:solidFill>
              <a:effectLst/>
              <a:uLnTx/>
              <a:uFillTx/>
              <a:latin typeface="Century Gothic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/</a:t>
            </a:r>
            <a:r>
              <a:rPr lang="en-US" sz="1400" b="1" dirty="0" err="1" smtClean="0">
                <a:latin typeface="Century Gothic"/>
                <a:sym typeface="Wingdings" panose="05000000000000000000" pitchFamily="2" charset="2"/>
              </a:rPr>
              <a:t>oic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/sec/</a:t>
            </a:r>
            <a:r>
              <a:rPr lang="en-US" sz="1400" b="1" dirty="0" err="1" smtClean="0">
                <a:latin typeface="Century Gothic"/>
                <a:sym typeface="Wingdings" panose="05000000000000000000" pitchFamily="2" charset="2"/>
              </a:rPr>
              <a:t>doxm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 (or "/</a:t>
            </a:r>
            <a:r>
              <a:rPr lang="en-US" sz="1400" b="1" dirty="0" err="1" smtClean="0">
                <a:latin typeface="Century Gothic"/>
                <a:sym typeface="Wingdings" panose="05000000000000000000" pitchFamily="2" charset="2"/>
              </a:rPr>
              <a:t>doxm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") – The Device Owner Transfer (</a:t>
            </a:r>
            <a:r>
              <a:rPr lang="en-US" sz="1400" b="1" dirty="0" err="1" smtClean="0">
                <a:latin typeface="Century Gothic"/>
                <a:sym typeface="Wingdings" panose="05000000000000000000" pitchFamily="2" charset="2"/>
              </a:rPr>
              <a:t>Xfer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) Method Resource</a:t>
            </a:r>
          </a:p>
          <a:p>
            <a:pPr marL="287338" lvl="1" indent="0">
              <a:buNone/>
              <a:defRPr/>
            </a:pP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The /</a:t>
            </a:r>
            <a:r>
              <a:rPr lang="en-US" sz="1400" dirty="0" err="1" smtClean="0">
                <a:latin typeface="Century Gothic"/>
                <a:sym typeface="Wingdings" panose="05000000000000000000" pitchFamily="2" charset="2"/>
              </a:rPr>
              <a:t>doxm</a:t>
            </a: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 Resource provides the interface for taking ownership of a Device.  Usually, taking ownership is the first step in onboarding a new Device into the owner's domain.</a:t>
            </a:r>
          </a:p>
          <a:p>
            <a:pPr marL="287338" lvl="1" indent="0">
              <a:buNone/>
              <a:defRPr/>
            </a:pPr>
            <a:endParaRPr kumimoji="0" lang="en-US" sz="1400" i="0" u="none" strike="noStrike" kern="1200" cap="none" spc="0" normalizeH="0" noProof="0" dirty="0">
              <a:ln>
                <a:noFill/>
              </a:ln>
              <a:solidFill>
                <a:srgbClr val="2A4C56"/>
              </a:solidFill>
              <a:effectLst/>
              <a:uLnTx/>
              <a:uFillTx/>
              <a:latin typeface="Century Gothic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noProof="0" dirty="0" smtClean="0">
                <a:latin typeface="Century Gothic"/>
                <a:sym typeface="Wingdings" panose="05000000000000000000" pitchFamily="2" charset="2"/>
              </a:rPr>
              <a:t>/</a:t>
            </a:r>
            <a:r>
              <a:rPr lang="en-US" sz="1400" b="1" noProof="0" dirty="0" err="1" smtClean="0">
                <a:latin typeface="Century Gothic"/>
                <a:sym typeface="Wingdings" panose="05000000000000000000" pitchFamily="2" charset="2"/>
              </a:rPr>
              <a:t>oic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/sec/</a:t>
            </a:r>
            <a:r>
              <a:rPr lang="en-US" sz="1400" b="1" dirty="0" err="1" smtClean="0">
                <a:latin typeface="Century Gothic"/>
                <a:sym typeface="Wingdings" panose="05000000000000000000" pitchFamily="2" charset="2"/>
              </a:rPr>
              <a:t>pstat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 (or "/</a:t>
            </a:r>
            <a:r>
              <a:rPr lang="en-US" sz="1400" b="1" dirty="0" err="1" smtClean="0">
                <a:latin typeface="Century Gothic"/>
                <a:sym typeface="Wingdings" panose="05000000000000000000" pitchFamily="2" charset="2"/>
              </a:rPr>
              <a:t>pstat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") – The Provisioning Status Resource</a:t>
            </a:r>
            <a:endParaRPr lang="en-US" sz="1400" b="1" dirty="0">
              <a:latin typeface="Century Gothic"/>
              <a:sym typeface="Wingdings" panose="05000000000000000000" pitchFamily="2" charset="2"/>
            </a:endParaRPr>
          </a:p>
          <a:p>
            <a:pPr marL="287338" lvl="1" indent="0">
              <a:buNone/>
              <a:defRPr/>
            </a:pP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The /</a:t>
            </a:r>
            <a:r>
              <a:rPr lang="en-US" sz="1400" dirty="0" err="1" smtClean="0">
                <a:latin typeface="Century Gothic"/>
                <a:sym typeface="Wingdings" panose="05000000000000000000" pitchFamily="2" charset="2"/>
              </a:rPr>
              <a:t>pstat</a:t>
            </a: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 Resource is used to manage further provisioning of a Device, after ownership is established.  Specifically, the /</a:t>
            </a:r>
            <a:r>
              <a:rPr lang="en-US" sz="1400" dirty="0" err="1" smtClean="0">
                <a:latin typeface="Century Gothic"/>
                <a:sym typeface="Wingdings" panose="05000000000000000000" pitchFamily="2" charset="2"/>
              </a:rPr>
              <a:t>pstat</a:t>
            </a: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 Resource is used to put the Device in "Ready for Normal Operation" (RFNOP) state, which signals that the Device is fully configured and ready to start its normal steady-state functioning (e.g. a lightbulb in "RFNOP" is ready to handle "on/off/dim" requests from the Lighting </a:t>
            </a: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Controller App).</a:t>
            </a:r>
            <a:endParaRPr lang="en-US" sz="1400" dirty="0" smtClean="0">
              <a:latin typeface="Century Gothic"/>
              <a:sym typeface="Wingdings" panose="05000000000000000000" pitchFamily="2" charset="2"/>
            </a:endParaRPr>
          </a:p>
          <a:p>
            <a:pPr marL="287338" lvl="1" indent="0">
              <a:buNone/>
              <a:defRPr/>
            </a:pPr>
            <a:endParaRPr lang="en-US" sz="1400" dirty="0">
              <a:latin typeface="Century Gothic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/</a:t>
            </a:r>
            <a:r>
              <a:rPr lang="en-US" sz="1400" b="1" dirty="0" err="1" smtClean="0">
                <a:latin typeface="Century Gothic"/>
                <a:sym typeface="Wingdings" panose="05000000000000000000" pitchFamily="2" charset="2"/>
              </a:rPr>
              <a:t>oic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/sec/acl2 (or "/acl2") – the Access Control List Resource</a:t>
            </a:r>
          </a:p>
          <a:p>
            <a:pPr marL="287338" lvl="1" indent="0">
              <a:buNone/>
              <a:defRPr/>
            </a:pP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The /acl2 Resource is used to configure the access control policy on the Device (i.e. which Clients are allowed to access which Resources, and what the access-modes – Retrieve vs. Update, </a:t>
            </a:r>
            <a:r>
              <a:rPr lang="en-US" sz="1400" dirty="0" err="1" smtClean="0">
                <a:latin typeface="Century Gothic"/>
                <a:sym typeface="Wingdings" panose="05000000000000000000" pitchFamily="2" charset="2"/>
              </a:rPr>
              <a:t>etc</a:t>
            </a: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 – are allowed).</a:t>
            </a:r>
          </a:p>
          <a:p>
            <a:pPr marL="287338" lvl="1" indent="0">
              <a:buNone/>
              <a:defRPr/>
            </a:pPr>
            <a:endParaRPr lang="en-US" sz="1400" dirty="0">
              <a:latin typeface="Century Gothic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/</a:t>
            </a:r>
            <a:r>
              <a:rPr lang="en-US" sz="1400" b="1" dirty="0" err="1" smtClean="0">
                <a:latin typeface="Century Gothic"/>
                <a:sym typeface="Wingdings" panose="05000000000000000000" pitchFamily="2" charset="2"/>
              </a:rPr>
              <a:t>oic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/sec/cred (or "/cred") – The Credentials Resource</a:t>
            </a:r>
          </a:p>
          <a:p>
            <a:pPr marL="287338" lvl="1" indent="0">
              <a:buNone/>
              <a:defRPr/>
            </a:pP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The /cred Resource stores the credentials – cryptographic keys, certificates, etc. – that are required to establish secure connections, and verify Client identity, among other things</a:t>
            </a: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.</a:t>
            </a:r>
            <a:endParaRPr lang="en-US" sz="1400" dirty="0" smtClean="0">
              <a:latin typeface="Century Gothic"/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9119" y="236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6418" y="0"/>
            <a:ext cx="10363201" cy="852352"/>
          </a:xfrm>
        </p:spPr>
        <p:txBody>
          <a:bodyPr/>
          <a:lstStyle/>
          <a:p>
            <a:r>
              <a:rPr lang="en-US" altLang="ko-KR" dirty="0" smtClean="0"/>
              <a:t>Understanding /</a:t>
            </a:r>
            <a:r>
              <a:rPr lang="en-US" altLang="ko-KR" dirty="0" err="1" smtClean="0"/>
              <a:t>doxm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3643" y="914400"/>
            <a:ext cx="10626477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8275" indent="-168275" algn="l" defTabSz="914400" rtl="0" eaLnBrk="1" latinLnBrk="0" hangingPunct="1">
              <a:spcBef>
                <a:spcPct val="20000"/>
              </a:spcBef>
              <a:buClr>
                <a:srgbClr val="50A83E"/>
              </a:buClr>
              <a:buFont typeface="Arial" panose="020B0604020202020204" pitchFamily="34" charset="0"/>
              <a:buChar char="•"/>
              <a:defRPr sz="24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1pPr>
            <a:lvl2pPr marL="455613" indent="-22225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2pPr>
            <a:lvl3pPr marL="742950" indent="-168275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3pPr>
            <a:lvl4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4pPr>
            <a:lvl5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/</a:t>
            </a:r>
            <a:r>
              <a:rPr lang="en-US" sz="1400" b="1" dirty="0" err="1" smtClean="0">
                <a:latin typeface="Century Gothic"/>
                <a:sym typeface="Wingdings" panose="05000000000000000000" pitchFamily="2" charset="2"/>
              </a:rPr>
              <a:t>oic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/sec/</a:t>
            </a:r>
            <a:r>
              <a:rPr lang="en-US" sz="1400" b="1" dirty="0" err="1" smtClean="0">
                <a:latin typeface="Century Gothic"/>
                <a:sym typeface="Wingdings" panose="05000000000000000000" pitchFamily="2" charset="2"/>
              </a:rPr>
              <a:t>doxm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 (or "/</a:t>
            </a:r>
            <a:r>
              <a:rPr lang="en-US" sz="1400" b="1" dirty="0" err="1" smtClean="0">
                <a:latin typeface="Century Gothic"/>
                <a:sym typeface="Wingdings" panose="05000000000000000000" pitchFamily="2" charset="2"/>
              </a:rPr>
              <a:t>doxm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") – The Device Owner Transfer (</a:t>
            </a:r>
            <a:r>
              <a:rPr lang="en-US" sz="1400" b="1" dirty="0" err="1" smtClean="0">
                <a:latin typeface="Century Gothic"/>
                <a:sym typeface="Wingdings" panose="05000000000000000000" pitchFamily="2" charset="2"/>
              </a:rPr>
              <a:t>Xfer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) Method Resource</a:t>
            </a:r>
          </a:p>
          <a:p>
            <a:pPr marL="287338" lvl="1" indent="0">
              <a:buNone/>
              <a:defRPr/>
            </a:pP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The /</a:t>
            </a:r>
            <a:r>
              <a:rPr lang="en-US" sz="1400" dirty="0" err="1" smtClean="0">
                <a:latin typeface="Century Gothic"/>
                <a:sym typeface="Wingdings" panose="05000000000000000000" pitchFamily="2" charset="2"/>
              </a:rPr>
              <a:t>doxm</a:t>
            </a: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 Resource provides the interface for taking ownership of a Device.  Usually, taking ownership is the first step in onboarding a new Device into the owner's domain.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80519" y="2760746"/>
            <a:ext cx="67787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doxm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oxms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[0],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oxmsel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0,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...</a:t>
            </a:r>
            <a:endParaRPr lang="en-US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deviceuuid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"20202020-2020-2020-2020-202020202020",</a:t>
            </a:r>
            <a:endParaRPr lang="en-US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...</a:t>
            </a:r>
            <a:endParaRPr lang="en-US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rowneruuid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"10101010-1010-1010-1010-101010101010"</a:t>
            </a:r>
            <a:endParaRPr lang="en-US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7338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70719" y="2391502"/>
            <a:ext cx="2057400" cy="823049"/>
          </a:xfrm>
          <a:prstGeom prst="borderCallout1">
            <a:avLst>
              <a:gd name="adj1" fmla="val 51962"/>
              <a:gd name="adj2" fmla="val 105247"/>
              <a:gd name="adj3" fmla="val 94267"/>
              <a:gd name="adj4" fmla="val 130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</a:rPr>
              <a:t>oxms</a:t>
            </a:r>
            <a:r>
              <a:rPr lang="en-US" sz="1400" dirty="0" smtClean="0">
                <a:latin typeface="Consolas" panose="020B0609020204030204" pitchFamily="49" charset="0"/>
              </a:rPr>
              <a:t>" lists the onboarding modes a Device supports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70719" y="3379852"/>
            <a:ext cx="2057400" cy="823049"/>
          </a:xfrm>
          <a:prstGeom prst="borderCallout1">
            <a:avLst>
              <a:gd name="adj1" fmla="val 51962"/>
              <a:gd name="adj2" fmla="val 105247"/>
              <a:gd name="adj3" fmla="val 6622"/>
              <a:gd name="adj4" fmla="val 130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</a:rPr>
              <a:t>oxmsel</a:t>
            </a:r>
            <a:r>
              <a:rPr lang="en-US" sz="1400" dirty="0" smtClean="0">
                <a:latin typeface="Consolas" panose="020B0609020204030204" pitchFamily="49" charset="0"/>
              </a:rPr>
              <a:t>" selects the chosen onboarding mode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9738519" y="1987363"/>
            <a:ext cx="2057400" cy="984437"/>
          </a:xfrm>
          <a:prstGeom prst="borderCallout1">
            <a:avLst>
              <a:gd name="adj1" fmla="val 51962"/>
              <a:gd name="adj2" fmla="val -6358"/>
              <a:gd name="adj3" fmla="val 178362"/>
              <a:gd name="adj4" fmla="val -128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</a:rPr>
              <a:t>deviceuuid</a:t>
            </a:r>
            <a:r>
              <a:rPr lang="en-US" sz="1400" dirty="0" smtClean="0">
                <a:latin typeface="Consolas" panose="020B0609020204030204" pitchFamily="49" charset="0"/>
              </a:rPr>
              <a:t>" is the UUID </a:t>
            </a:r>
            <a:r>
              <a:rPr lang="en-US" sz="1400" dirty="0" smtClean="0">
                <a:latin typeface="Consolas" panose="020B0609020204030204" pitchFamily="49" charset="0"/>
              </a:rPr>
              <a:t>(Universally Unique Identifier) of </a:t>
            </a:r>
            <a:r>
              <a:rPr lang="en-US" sz="1400" dirty="0" smtClean="0">
                <a:latin typeface="Consolas" panose="020B0609020204030204" pitchFamily="49" charset="0"/>
              </a:rPr>
              <a:t>the Device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9738519" y="4631700"/>
            <a:ext cx="2057400" cy="823049"/>
          </a:xfrm>
          <a:prstGeom prst="borderCallout1">
            <a:avLst>
              <a:gd name="adj1" fmla="val 48258"/>
              <a:gd name="adj2" fmla="val -5371"/>
              <a:gd name="adj3" fmla="val -32879"/>
              <a:gd name="adj4" fmla="val -24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</a:rPr>
              <a:t>rowneruuid</a:t>
            </a:r>
            <a:r>
              <a:rPr lang="en-US" sz="1400" dirty="0" smtClean="0">
                <a:latin typeface="Consolas" panose="020B0609020204030204" pitchFamily="49" charset="0"/>
              </a:rPr>
              <a:t>" is the UUID of the /</a:t>
            </a:r>
            <a:r>
              <a:rPr lang="en-US" sz="1400" dirty="0" err="1" smtClean="0">
                <a:latin typeface="Consolas" panose="020B0609020204030204" pitchFamily="49" charset="0"/>
              </a:rPr>
              <a:t>doxm</a:t>
            </a:r>
            <a:r>
              <a:rPr lang="en-US" sz="1400" dirty="0" smtClean="0">
                <a:latin typeface="Consolas" panose="020B0609020204030204" pitchFamily="49" charset="0"/>
              </a:rPr>
              <a:t> Resource Owner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6418" y="0"/>
            <a:ext cx="10363201" cy="852352"/>
          </a:xfrm>
        </p:spPr>
        <p:txBody>
          <a:bodyPr/>
          <a:lstStyle/>
          <a:p>
            <a:r>
              <a:rPr lang="en-US" altLang="ko-KR" dirty="0" smtClean="0"/>
              <a:t>Understanding /</a:t>
            </a:r>
            <a:r>
              <a:rPr lang="en-US" altLang="ko-KR" dirty="0" err="1" smtClean="0"/>
              <a:t>pstat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3643" y="914400"/>
            <a:ext cx="1062647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8275" indent="-168275" algn="l" defTabSz="914400" rtl="0" eaLnBrk="1" latinLnBrk="0" hangingPunct="1">
              <a:spcBef>
                <a:spcPct val="20000"/>
              </a:spcBef>
              <a:buClr>
                <a:srgbClr val="50A83E"/>
              </a:buClr>
              <a:buFont typeface="Arial" panose="020B0604020202020204" pitchFamily="34" charset="0"/>
              <a:buChar char="•"/>
              <a:defRPr sz="24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1pPr>
            <a:lvl2pPr marL="455613" indent="-22225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2pPr>
            <a:lvl3pPr marL="742950" indent="-168275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3pPr>
            <a:lvl4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4pPr>
            <a:lvl5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400" b="1" noProof="0" dirty="0" smtClean="0">
                <a:latin typeface="Century Gothic"/>
                <a:sym typeface="Wingdings" panose="05000000000000000000" pitchFamily="2" charset="2"/>
              </a:rPr>
              <a:t>/</a:t>
            </a:r>
            <a:r>
              <a:rPr lang="en-US" sz="1400" b="1" noProof="0" dirty="0" err="1" smtClean="0">
                <a:latin typeface="Century Gothic"/>
                <a:sym typeface="Wingdings" panose="05000000000000000000" pitchFamily="2" charset="2"/>
              </a:rPr>
              <a:t>oic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/sec/</a:t>
            </a:r>
            <a:r>
              <a:rPr lang="en-US" sz="1400" b="1" dirty="0" err="1" smtClean="0">
                <a:latin typeface="Century Gothic"/>
                <a:sym typeface="Wingdings" panose="05000000000000000000" pitchFamily="2" charset="2"/>
              </a:rPr>
              <a:t>pstat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 (or "/</a:t>
            </a:r>
            <a:r>
              <a:rPr lang="en-US" sz="1400" b="1" dirty="0" err="1" smtClean="0">
                <a:latin typeface="Century Gothic"/>
                <a:sym typeface="Wingdings" panose="05000000000000000000" pitchFamily="2" charset="2"/>
              </a:rPr>
              <a:t>pstat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") – The Provisioning Status Resource</a:t>
            </a:r>
            <a:endParaRPr lang="en-US" sz="1400" b="1" dirty="0">
              <a:latin typeface="Century Gothic"/>
              <a:sym typeface="Wingdings" panose="05000000000000000000" pitchFamily="2" charset="2"/>
            </a:endParaRPr>
          </a:p>
          <a:p>
            <a:pPr marL="287338" lvl="1" indent="0">
              <a:buNone/>
              <a:defRPr/>
            </a:pP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The /</a:t>
            </a:r>
            <a:r>
              <a:rPr lang="en-US" sz="1400" dirty="0" err="1" smtClean="0">
                <a:latin typeface="Century Gothic"/>
                <a:sym typeface="Wingdings" panose="05000000000000000000" pitchFamily="2" charset="2"/>
              </a:rPr>
              <a:t>pstat</a:t>
            </a: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 Resource is used to manage further provisioning of a Device, after ownership is established.</a:t>
            </a:r>
            <a:endParaRPr lang="en-US" sz="1600" dirty="0">
              <a:latin typeface="Century Gothic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sz="1600" dirty="0" smtClean="0">
              <a:latin typeface="Century Gothic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8119" y="2760746"/>
            <a:ext cx="6778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pstat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marL="287338" lvl="1"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"dos": { "s": 3, "p": false },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...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rowneruuid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"10101010-1010-1010-1010-101010101010"</a:t>
            </a:r>
            <a:endParaRPr lang="en-US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7338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518319" y="2391502"/>
            <a:ext cx="2057400" cy="2332898"/>
          </a:xfrm>
          <a:prstGeom prst="borderCallout1">
            <a:avLst>
              <a:gd name="adj1" fmla="val 51962"/>
              <a:gd name="adj2" fmla="val 105247"/>
              <a:gd name="adj3" fmla="val 32673"/>
              <a:gd name="adj4" fmla="val 127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"dos" "s" is the Device Onboarding State of the Device.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1 = Ready for Ownership Transfer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2 = Ready for Provisioning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3 = Ready for Normal Operation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9586119" y="4631700"/>
            <a:ext cx="2057400" cy="823049"/>
          </a:xfrm>
          <a:prstGeom prst="borderCallout1">
            <a:avLst>
              <a:gd name="adj1" fmla="val 48258"/>
              <a:gd name="adj2" fmla="val -5371"/>
              <a:gd name="adj3" fmla="val -97742"/>
              <a:gd name="adj4" fmla="val -237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</a:rPr>
              <a:t>rowneruuid</a:t>
            </a:r>
            <a:r>
              <a:rPr lang="en-US" sz="1400" dirty="0" smtClean="0">
                <a:latin typeface="Consolas" panose="020B0609020204030204" pitchFamily="49" charset="0"/>
              </a:rPr>
              <a:t>" is the UUID of the /</a:t>
            </a:r>
            <a:r>
              <a:rPr lang="en-US" sz="1400" dirty="0" err="1" smtClean="0">
                <a:latin typeface="Consolas" panose="020B0609020204030204" pitchFamily="49" charset="0"/>
              </a:rPr>
              <a:t>pstat</a:t>
            </a:r>
            <a:r>
              <a:rPr lang="en-US" sz="1400" dirty="0" smtClean="0">
                <a:latin typeface="Consolas" panose="020B0609020204030204" pitchFamily="49" charset="0"/>
              </a:rPr>
              <a:t> Resource Owner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9586119" y="1937697"/>
            <a:ext cx="2057400" cy="1415103"/>
          </a:xfrm>
          <a:prstGeom prst="borderCallout1">
            <a:avLst>
              <a:gd name="adj1" fmla="val 48258"/>
              <a:gd name="adj2" fmla="val -5371"/>
              <a:gd name="adj3" fmla="val 77438"/>
              <a:gd name="adj4" fmla="val -202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"dos" "p" is true IFF a change to "s" is pending.  When true, new Update requests to "s" will be rejected.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7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6418" y="0"/>
            <a:ext cx="10363201" cy="852352"/>
          </a:xfrm>
        </p:spPr>
        <p:txBody>
          <a:bodyPr/>
          <a:lstStyle/>
          <a:p>
            <a:r>
              <a:rPr lang="en-US" altLang="ko-KR" dirty="0" smtClean="0"/>
              <a:t>Understanding /acl2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3643" y="914400"/>
            <a:ext cx="10626477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8275" indent="-168275" algn="l" defTabSz="914400" rtl="0" eaLnBrk="1" latinLnBrk="0" hangingPunct="1">
              <a:spcBef>
                <a:spcPct val="20000"/>
              </a:spcBef>
              <a:buClr>
                <a:srgbClr val="50A83E"/>
              </a:buClr>
              <a:buFont typeface="Arial" panose="020B0604020202020204" pitchFamily="34" charset="0"/>
              <a:buChar char="•"/>
              <a:defRPr sz="24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1pPr>
            <a:lvl2pPr marL="455613" indent="-22225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2pPr>
            <a:lvl3pPr marL="742950" indent="-168275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3pPr>
            <a:lvl4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4pPr>
            <a:lvl5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/</a:t>
            </a:r>
            <a:r>
              <a:rPr lang="en-US" sz="1400" b="1" dirty="0" err="1" smtClean="0">
                <a:latin typeface="Century Gothic"/>
                <a:sym typeface="Wingdings" panose="05000000000000000000" pitchFamily="2" charset="2"/>
              </a:rPr>
              <a:t>oic</a:t>
            </a:r>
            <a:r>
              <a:rPr lang="en-US" sz="1400" b="1" dirty="0" smtClean="0">
                <a:latin typeface="Century Gothic"/>
                <a:sym typeface="Wingdings" panose="05000000000000000000" pitchFamily="2" charset="2"/>
              </a:rPr>
              <a:t>/sec/acl2 (or "/acl2") – the Access Control List Resource</a:t>
            </a:r>
          </a:p>
          <a:p>
            <a:pPr marL="287338" lvl="1" indent="0">
              <a:buNone/>
              <a:defRPr/>
            </a:pP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The /acl2 Resource is used to configure the access control policy on the Device (i.e. which Clients are allowed to access which Resources, and what the allowed access-modes – </a:t>
            </a:r>
            <a:r>
              <a:rPr lang="en-US" sz="1400" dirty="0" err="1" smtClean="0">
                <a:latin typeface="Century Gothic"/>
                <a:sym typeface="Wingdings" panose="05000000000000000000" pitchFamily="2" charset="2"/>
              </a:rPr>
              <a:t>Retreive</a:t>
            </a: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 vs. Update, </a:t>
            </a:r>
            <a:r>
              <a:rPr lang="en-US" sz="1400" dirty="0" err="1" smtClean="0">
                <a:latin typeface="Century Gothic"/>
                <a:sym typeface="Wingdings" panose="05000000000000000000" pitchFamily="2" charset="2"/>
              </a:rPr>
              <a:t>etc</a:t>
            </a:r>
            <a:r>
              <a:rPr lang="en-US" sz="1400" dirty="0" smtClean="0">
                <a:latin typeface="Century Gothic"/>
                <a:sym typeface="Wingdings" panose="05000000000000000000" pitchFamily="2" charset="2"/>
              </a:rPr>
              <a:t> – are allowed.</a:t>
            </a:r>
            <a:endParaRPr lang="en-US" sz="1600" dirty="0">
              <a:latin typeface="Century Gothic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sz="1600" dirty="0" smtClean="0">
              <a:latin typeface="Century Gothic"/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9119" y="236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28119" y="2760746"/>
            <a:ext cx="677873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acl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"aclist2":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</a:p>
          <a:p>
            <a:pPr marL="287338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marL="287338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aceid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"subject":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{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conntype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"anon-clear" },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"resources":</a:t>
            </a:r>
            <a:endParaRPr lang="en-US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7338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[{ 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href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"/a/light" }],</a:t>
            </a:r>
            <a:endParaRPr lang="en-US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7338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"permission":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</a:p>
          <a:p>
            <a:pPr marL="287338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},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...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],</a:t>
            </a:r>
          </a:p>
          <a:p>
            <a:pPr marL="287338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rowneruuid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 : "10101010-1010-1010-1010-101010101010"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18319" y="1937697"/>
            <a:ext cx="2057400" cy="2634303"/>
          </a:xfrm>
          <a:prstGeom prst="borderCallout1">
            <a:avLst>
              <a:gd name="adj1" fmla="val 51962"/>
              <a:gd name="adj2" fmla="val 105247"/>
              <a:gd name="adj3" fmla="val 46723"/>
              <a:gd name="adj4" fmla="val 128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"aclist2" is an array of Access Control Entries (ACEs) which lists all the Requests that will be Granted.</a:t>
            </a:r>
          </a:p>
          <a:p>
            <a:pPr algn="ctr"/>
            <a:r>
              <a:rPr lang="en-US" sz="1400" i="1" dirty="0" smtClean="0">
                <a:latin typeface="Consolas" panose="020B0609020204030204" pitchFamily="49" charset="0"/>
              </a:rPr>
              <a:t>NOTE: Any request NOT Granted by an ACE is by default Denied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18319" y="5257800"/>
            <a:ext cx="2057400" cy="927007"/>
          </a:xfrm>
          <a:prstGeom prst="borderCallout1">
            <a:avLst>
              <a:gd name="adj1" fmla="val 51962"/>
              <a:gd name="adj2" fmla="val 105247"/>
              <a:gd name="adj3" fmla="val -175840"/>
              <a:gd name="adj4" fmla="val 145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</a:rPr>
              <a:t>aceid</a:t>
            </a:r>
            <a:r>
              <a:rPr lang="en-US" sz="1400" dirty="0" smtClean="0">
                <a:latin typeface="Consolas" panose="020B0609020204030204" pitchFamily="49" charset="0"/>
              </a:rPr>
              <a:t>" is an identifier that can be used to manage the ACE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9564666" y="5577751"/>
            <a:ext cx="2383652" cy="823049"/>
          </a:xfrm>
          <a:prstGeom prst="borderCallout1">
            <a:avLst>
              <a:gd name="adj1" fmla="val 48258"/>
              <a:gd name="adj2" fmla="val -5371"/>
              <a:gd name="adj3" fmla="val 2390"/>
              <a:gd name="adj4" fmla="val -21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</a:rPr>
              <a:t>rowneruuid</a:t>
            </a:r>
            <a:r>
              <a:rPr lang="en-US" sz="1400" dirty="0" smtClean="0">
                <a:latin typeface="Consolas" panose="020B0609020204030204" pitchFamily="49" charset="0"/>
              </a:rPr>
              <a:t>" is the UUID of the /acl2 Resource Owner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471319" y="1935500"/>
            <a:ext cx="2057400" cy="1338903"/>
          </a:xfrm>
          <a:prstGeom prst="borderCallout1">
            <a:avLst>
              <a:gd name="adj1" fmla="val 48258"/>
              <a:gd name="adj2" fmla="val -5371"/>
              <a:gd name="adj3" fmla="val 140511"/>
              <a:gd name="adj4" fmla="val -42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"subject" describes the Clients to which this ACE Grants access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9564665" y="2546866"/>
            <a:ext cx="2383652" cy="1066800"/>
          </a:xfrm>
          <a:prstGeom prst="borderCallout1">
            <a:avLst>
              <a:gd name="adj1" fmla="val 87699"/>
              <a:gd name="adj2" fmla="val -3458"/>
              <a:gd name="adj3" fmla="val 151170"/>
              <a:gd name="adj4" fmla="val -196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"resources" lists the Resources to which this ACE Grants access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9564664" y="3710093"/>
            <a:ext cx="2383653" cy="1811683"/>
          </a:xfrm>
          <a:prstGeom prst="borderCallout1">
            <a:avLst>
              <a:gd name="adj1" fmla="val 48258"/>
              <a:gd name="adj2" fmla="val -5371"/>
              <a:gd name="adj3" fmla="val 50478"/>
              <a:gd name="adj4" fmla="val -180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"permission" is a bitmask 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of request types allowed by this ACE, read in reverse CRUDN (i.e. NDURC). E.G.: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(2 </a:t>
            </a:r>
            <a:r>
              <a:rPr lang="en-US" sz="1400" dirty="0">
                <a:latin typeface="Consolas" panose="020B0609020204030204" pitchFamily="49" charset="0"/>
              </a:rPr>
              <a:t>= 0b00010 = ----R-)</a:t>
            </a:r>
          </a:p>
        </p:txBody>
      </p:sp>
    </p:spTree>
    <p:extLst>
      <p:ext uri="{BB962C8B-B14F-4D97-AF65-F5344CB8AC3E}">
        <p14:creationId xmlns:p14="http://schemas.microsoft.com/office/powerpoint/2010/main" val="41329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6418" y="0"/>
            <a:ext cx="10363201" cy="852352"/>
          </a:xfrm>
        </p:spPr>
        <p:txBody>
          <a:bodyPr/>
          <a:lstStyle/>
          <a:p>
            <a:r>
              <a:rPr lang="en-US" altLang="ko-KR" dirty="0" smtClean="0"/>
              <a:t>Understanding /cred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3643" y="914400"/>
            <a:ext cx="10626477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8275" indent="-168275" algn="l" defTabSz="914400" rtl="0" eaLnBrk="1" latinLnBrk="0" hangingPunct="1">
              <a:spcBef>
                <a:spcPct val="20000"/>
              </a:spcBef>
              <a:buClr>
                <a:srgbClr val="50A83E"/>
              </a:buClr>
              <a:buFont typeface="Arial" panose="020B0604020202020204" pitchFamily="34" charset="0"/>
              <a:buChar char="•"/>
              <a:defRPr sz="24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1pPr>
            <a:lvl2pPr marL="455613" indent="-22225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2pPr>
            <a:lvl3pPr marL="742950" indent="-168275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3pPr>
            <a:lvl4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4pPr>
            <a:lvl5pPr marL="911225" indent="-1682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A4C5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400" b="1" dirty="0">
                <a:sym typeface="Wingdings" panose="05000000000000000000" pitchFamily="2" charset="2"/>
              </a:rPr>
              <a:t>/</a:t>
            </a:r>
            <a:r>
              <a:rPr lang="en-US" sz="1400" b="1" dirty="0" err="1">
                <a:sym typeface="Wingdings" panose="05000000000000000000" pitchFamily="2" charset="2"/>
              </a:rPr>
              <a:t>oic</a:t>
            </a:r>
            <a:r>
              <a:rPr lang="en-US" sz="1400" b="1" dirty="0">
                <a:sym typeface="Wingdings" panose="05000000000000000000" pitchFamily="2" charset="2"/>
              </a:rPr>
              <a:t>/sec/cred (or </a:t>
            </a:r>
            <a:r>
              <a:rPr lang="en-US" sz="1400" b="1" dirty="0" smtClean="0">
                <a:sym typeface="Wingdings" panose="05000000000000000000" pitchFamily="2" charset="2"/>
              </a:rPr>
              <a:t>"/cred") </a:t>
            </a:r>
            <a:r>
              <a:rPr lang="en-US" sz="1400" b="1" dirty="0">
                <a:sym typeface="Wingdings" panose="05000000000000000000" pitchFamily="2" charset="2"/>
              </a:rPr>
              <a:t>– The Credentials Resource</a:t>
            </a:r>
          </a:p>
          <a:p>
            <a:pPr marL="287338" lvl="1" indent="0">
              <a:buNone/>
              <a:defRPr/>
            </a:pPr>
            <a:r>
              <a:rPr lang="en-US" sz="1400" dirty="0">
                <a:sym typeface="Wingdings" panose="05000000000000000000" pitchFamily="2" charset="2"/>
              </a:rPr>
              <a:t>The /cred Resource stores the credentials – cryptographic keys, certificates, etc. – that are required to establish secure connections, and verify Client identity, among other things.</a:t>
            </a:r>
            <a:endParaRPr lang="en-US" sz="1600" dirty="0"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9119" y="236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518319" y="1937698"/>
            <a:ext cx="2057400" cy="1336706"/>
          </a:xfrm>
          <a:prstGeom prst="borderCallout1">
            <a:avLst>
              <a:gd name="adj1" fmla="val 51962"/>
              <a:gd name="adj2" fmla="val 105247"/>
              <a:gd name="adj3" fmla="val 93088"/>
              <a:gd name="adj4" fmla="val 129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"creds" is an array of credentials (key, certificate, etc.) installed on this Device 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18319" y="3480343"/>
            <a:ext cx="2057400" cy="927007"/>
          </a:xfrm>
          <a:prstGeom prst="borderCallout1">
            <a:avLst>
              <a:gd name="adj1" fmla="val 51962"/>
              <a:gd name="adj2" fmla="val 105247"/>
              <a:gd name="adj3" fmla="val 20344"/>
              <a:gd name="adj4" fmla="val 144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</a:rPr>
              <a:t>credid</a:t>
            </a:r>
            <a:r>
              <a:rPr lang="en-US" sz="1400" dirty="0" smtClean="0">
                <a:latin typeface="Consolas" panose="020B0609020204030204" pitchFamily="49" charset="0"/>
              </a:rPr>
              <a:t>" is an identifier that can be used to manage the credential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9564666" y="5730151"/>
            <a:ext cx="2057400" cy="823049"/>
          </a:xfrm>
          <a:prstGeom prst="borderCallout1">
            <a:avLst>
              <a:gd name="adj1" fmla="val 48258"/>
              <a:gd name="adj2" fmla="val -5371"/>
              <a:gd name="adj3" fmla="val -42050"/>
              <a:gd name="adj4" fmla="val -2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</a:rPr>
              <a:t>rowneruuid</a:t>
            </a:r>
            <a:r>
              <a:rPr lang="en-US" sz="1400" dirty="0" smtClean="0">
                <a:latin typeface="Consolas" panose="020B0609020204030204" pitchFamily="49" charset="0"/>
              </a:rPr>
              <a:t>" is the UUID of the /cred Resource Owner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471319" y="1935500"/>
            <a:ext cx="2057400" cy="1338903"/>
          </a:xfrm>
          <a:prstGeom prst="borderCallout1">
            <a:avLst>
              <a:gd name="adj1" fmla="val 48258"/>
              <a:gd name="adj2" fmla="val -5371"/>
              <a:gd name="adj3" fmla="val 138662"/>
              <a:gd name="adj4" fmla="val -22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</a:rPr>
              <a:t>subjectuuid</a:t>
            </a:r>
            <a:r>
              <a:rPr lang="en-US" sz="1400" dirty="0" smtClean="0">
                <a:latin typeface="Consolas" panose="020B0609020204030204" pitchFamily="49" charset="0"/>
              </a:rPr>
              <a:t>" lists the UUID of the Device corresponding to this credential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9564666" y="1936860"/>
            <a:ext cx="2057400" cy="1338903"/>
          </a:xfrm>
          <a:prstGeom prst="borderCallout1">
            <a:avLst>
              <a:gd name="adj1" fmla="val 68855"/>
              <a:gd name="adj2" fmla="val -11015"/>
              <a:gd name="adj3" fmla="val 183975"/>
              <a:gd name="adj4" fmla="val -219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</a:rPr>
              <a:t>credtype</a:t>
            </a:r>
            <a:r>
              <a:rPr lang="en-US" sz="1400" dirty="0" smtClean="0">
                <a:latin typeface="Consolas" panose="020B0609020204030204" pitchFamily="49" charset="0"/>
              </a:rPr>
              <a:t>" is the type (symmetric key, certificate, etc.) of this credential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9564666" y="3352800"/>
            <a:ext cx="2057400" cy="972820"/>
          </a:xfrm>
          <a:prstGeom prst="borderCallout1">
            <a:avLst>
              <a:gd name="adj1" fmla="val 48258"/>
              <a:gd name="adj2" fmla="val -5371"/>
              <a:gd name="adj3" fmla="val 130987"/>
              <a:gd name="adj4" fmla="val -57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"period" determines the timeframe for which this credential is valid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8119" y="2760746"/>
            <a:ext cx="67787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"cred":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"creds":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{</a:t>
            </a:r>
          </a:p>
          <a:p>
            <a:pPr marL="287338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credid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2,</a:t>
            </a:r>
            <a:endParaRPr lang="en-US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subjectuuid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"30303030-3030-3030-3030-303030303030",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credtype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1,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"period": "20150630T060000/20990920T220000",</a:t>
            </a:r>
            <a:endParaRPr lang="en-US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7338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privatedata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{"data": "AAAAAAAAAAAAAAAA", ...}   </a:t>
            </a:r>
          </a:p>
          <a:p>
            <a:pPr marL="287338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},...],</a:t>
            </a:r>
          </a:p>
          <a:p>
            <a:pPr marL="287338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rowneruuid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": "10101010-1010-1010-1010-101010101010"</a:t>
            </a:r>
          </a:p>
          <a:p>
            <a:pPr marL="287338" lvl="1" indent="0"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9564666" y="4419600"/>
            <a:ext cx="2057400" cy="1219200"/>
          </a:xfrm>
          <a:prstGeom prst="borderCallout1">
            <a:avLst>
              <a:gd name="adj1" fmla="val 48258"/>
              <a:gd name="adj2" fmla="val -5371"/>
              <a:gd name="adj3" fmla="val 38058"/>
              <a:gd name="adj4" fmla="val -35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</a:rPr>
              <a:t>privatedata</a:t>
            </a:r>
            <a:r>
              <a:rPr lang="en-US" sz="1400" dirty="0" smtClean="0">
                <a:latin typeface="Consolas" panose="020B0609020204030204" pitchFamily="49" charset="0"/>
              </a:rPr>
              <a:t>" contains the strictly-confidential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keying material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F">
  <a:themeElements>
    <a:clrScheme name="Custom 6">
      <a:dk1>
        <a:srgbClr val="000000"/>
      </a:dk1>
      <a:lt1>
        <a:srgbClr val="FFFFFF"/>
      </a:lt1>
      <a:dk2>
        <a:srgbClr val="005D83"/>
      </a:dk2>
      <a:lt2>
        <a:srgbClr val="FFFFFF"/>
      </a:lt2>
      <a:accent1>
        <a:srgbClr val="0090B7"/>
      </a:accent1>
      <a:accent2>
        <a:srgbClr val="68B953"/>
      </a:accent2>
      <a:accent3>
        <a:srgbClr val="717271"/>
      </a:accent3>
      <a:accent4>
        <a:srgbClr val="00B1EB"/>
      </a:accent4>
      <a:accent5>
        <a:srgbClr val="F06C19"/>
      </a:accent5>
      <a:accent6>
        <a:srgbClr val="FCC500"/>
      </a:accent6>
      <a:hlink>
        <a:srgbClr val="00B1EB"/>
      </a:hlink>
      <a:folHlink>
        <a:srgbClr val="68B953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F - B" id="{675AB949-5BDB-40AA-9154-C531EF6F7547}" vid="{ADC53D70-75BC-410A-B996-90B1AF48D2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Graphic Deck_Theme B</Template>
  <TotalTime>10534</TotalTime>
  <Words>2715</Words>
  <Application>Microsoft Office PowerPoint</Application>
  <PresentationFormat>Custom</PresentationFormat>
  <Paragraphs>288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맑은 고딕</vt:lpstr>
      <vt:lpstr>Arial</vt:lpstr>
      <vt:lpstr>Bahnschrift SemiBold</vt:lpstr>
      <vt:lpstr>Calibri</vt:lpstr>
      <vt:lpstr>Century Gothic</vt:lpstr>
      <vt:lpstr>Consolas</vt:lpstr>
      <vt:lpstr>Wingdings</vt:lpstr>
      <vt:lpstr>OCF</vt:lpstr>
      <vt:lpstr>OCF 2.0.1 Security Primer for Device Vendors</vt:lpstr>
      <vt:lpstr>The Primary Roles of the OCF Security Layer</vt:lpstr>
      <vt:lpstr>Onboarding a New Device (Lightbulb) Using an App (OBT) on Mom's Phone</vt:lpstr>
      <vt:lpstr>Dad's Phone is added to the Smith Home domain</vt:lpstr>
      <vt:lpstr>How This All Works in OCF: Introducing the Security Virtual Resources (SVRs)</vt:lpstr>
      <vt:lpstr>Understanding /doxm</vt:lpstr>
      <vt:lpstr>Understanding /pstat</vt:lpstr>
      <vt:lpstr>Understanding /acl2</vt:lpstr>
      <vt:lpstr>Understanding /cred</vt:lpstr>
      <vt:lpstr>Onboarding Methods (OTMs) at a Glance</vt:lpstr>
      <vt:lpstr>Onboarding a Device – an Incomplete Illustration</vt:lpstr>
      <vt:lpstr>Access Control using Groups and Wildcards</vt:lpstr>
      <vt:lpstr>Processing a Request with Access Control applied</vt:lpstr>
      <vt:lpstr>"subject" Groups</vt:lpstr>
      <vt:lpstr>"resources" Wildcards</vt:lpstr>
      <vt:lpstr>Symmetric Keys vs. Certs – Credential management and Access Control management implications</vt:lpstr>
      <vt:lpstr>Security Profiles (/sp) at a Glance</vt:lpstr>
      <vt:lpstr>PowerPoint Presentation</vt:lpstr>
    </vt:vector>
  </TitlesOfParts>
  <Company>VTM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Property UPDATE issue</dc:title>
  <dc:creator>Lindsay Adamson;nathan.heldt-sheller@intel.com</dc:creator>
  <cp:keywords>CTPClassification=CTP_IC:VisualMarkings=, CTPClassification=CTP_IC</cp:keywords>
  <cp:lastModifiedBy>Heldt-Sheller, Nathan</cp:lastModifiedBy>
  <cp:revision>481</cp:revision>
  <cp:lastPrinted>2016-05-31T10:55:46Z</cp:lastPrinted>
  <dcterms:created xsi:type="dcterms:W3CDTF">2016-05-17T18:07:16Z</dcterms:created>
  <dcterms:modified xsi:type="dcterms:W3CDTF">2019-02-19T20:34:02Z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e441a8c1-332c-4bbb-8e23-7cc623fabd0e</vt:lpwstr>
  </property>
  <property fmtid="{D5CDD505-2E9C-101B-9397-08002B2CF9AE}" pid="3" name="CTP_BU">
    <vt:lpwstr>SSG ENABLING GROUP</vt:lpwstr>
  </property>
  <property fmtid="{D5CDD505-2E9C-101B-9397-08002B2CF9AE}" pid="4" name="CTP_TimeStamp">
    <vt:lpwstr>2019-02-19 20:34:02Z</vt:lpwstr>
  </property>
  <property fmtid="{D5CDD505-2E9C-101B-9397-08002B2CF9AE}" pid="5" name="CTPClassification">
    <vt:lpwstr>CTP_IC</vt:lpwstr>
  </property>
</Properties>
</file>