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27"/>
  </p:notesMasterIdLst>
  <p:handoutMasterIdLst>
    <p:handoutMasterId r:id="rId28"/>
  </p:handoutMasterIdLst>
  <p:sldIdLst>
    <p:sldId id="391" r:id="rId2"/>
    <p:sldId id="591" r:id="rId3"/>
    <p:sldId id="592" r:id="rId4"/>
    <p:sldId id="606" r:id="rId5"/>
    <p:sldId id="607" r:id="rId6"/>
    <p:sldId id="593" r:id="rId7"/>
    <p:sldId id="619" r:id="rId8"/>
    <p:sldId id="599" r:id="rId9"/>
    <p:sldId id="620" r:id="rId10"/>
    <p:sldId id="609" r:id="rId11"/>
    <p:sldId id="622" r:id="rId12"/>
    <p:sldId id="610" r:id="rId13"/>
    <p:sldId id="623" r:id="rId14"/>
    <p:sldId id="611" r:id="rId15"/>
    <p:sldId id="612" r:id="rId16"/>
    <p:sldId id="621" r:id="rId17"/>
    <p:sldId id="613" r:id="rId18"/>
    <p:sldId id="616" r:id="rId19"/>
    <p:sldId id="617" r:id="rId20"/>
    <p:sldId id="595" r:id="rId21"/>
    <p:sldId id="604" r:id="rId22"/>
    <p:sldId id="579" r:id="rId23"/>
    <p:sldId id="605" r:id="rId24"/>
    <p:sldId id="281" r:id="rId25"/>
    <p:sldId id="603" r:id="rId26"/>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18">
          <p15:clr>
            <a:srgbClr val="A4A3A4"/>
          </p15:clr>
        </p15:guide>
        <p15:guide id="2" pos="39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Trayer" initials="M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4C"/>
    <a:srgbClr val="50A83E"/>
    <a:srgbClr val="EDCD30"/>
    <a:srgbClr val="EBD5BB"/>
    <a:srgbClr val="3435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95" autoAdjust="0"/>
    <p:restoredTop sz="91565" autoAdjust="0"/>
  </p:normalViewPr>
  <p:slideViewPr>
    <p:cSldViewPr>
      <p:cViewPr varScale="1">
        <p:scale>
          <a:sx n="117" d="100"/>
          <a:sy n="117" d="100"/>
        </p:scale>
        <p:origin x="1504" y="168"/>
      </p:cViewPr>
      <p:guideLst>
        <p:guide orient="horz" pos="4218"/>
        <p:guide pos="392"/>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5EF4FD0-EEB3-E54D-9EAC-5C2F87350479}" type="datetime1">
              <a:rPr lang="en-US" smtClean="0"/>
              <a:pPr/>
              <a:t>10/30/19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DF301AC-E07C-274C-A432-7FB6442EF9D4}" type="slidenum">
              <a:rPr lang="en-US" smtClean="0"/>
              <a:pPr/>
              <a:t>‹#›</a:t>
            </a:fld>
            <a:endParaRPr lang="en-US"/>
          </a:p>
        </p:txBody>
      </p:sp>
    </p:spTree>
    <p:extLst>
      <p:ext uri="{BB962C8B-B14F-4D97-AF65-F5344CB8AC3E}">
        <p14:creationId xmlns:p14="http://schemas.microsoft.com/office/powerpoint/2010/main" val="25217311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20944-10E6-A94E-B66A-48C837D9B59C}" type="datetime1">
              <a:rPr lang="en-US" smtClean="0"/>
              <a:pPr/>
              <a:t>10/30/19</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F8CF2-646B-420C-ADB7-48BD650928F4}" type="slidenum">
              <a:rPr lang="en-US" smtClean="0"/>
              <a:pPr/>
              <a:t>‹#›</a:t>
            </a:fld>
            <a:endParaRPr lang="en-US"/>
          </a:p>
        </p:txBody>
      </p:sp>
    </p:spTree>
    <p:extLst>
      <p:ext uri="{BB962C8B-B14F-4D97-AF65-F5344CB8AC3E}">
        <p14:creationId xmlns:p14="http://schemas.microsoft.com/office/powerpoint/2010/main" val="14803655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4114800"/>
            <a:ext cx="8153024" cy="1143000"/>
          </a:xfrm>
        </p:spPr>
        <p:txBody>
          <a:bodyPr anchor="b">
            <a:normAutofit/>
          </a:bodyPr>
          <a:lstStyle>
            <a:lvl1pPr>
              <a:defRPr sz="3200" b="1" i="0" cap="small" baseline="0">
                <a:solidFill>
                  <a:schemeClr val="tx2"/>
                </a:solidFill>
                <a:latin typeface="Century Gothic"/>
                <a:cs typeface="Century Gothic"/>
              </a:defRPr>
            </a:lvl1pPr>
          </a:lstStyle>
          <a:p>
            <a:r>
              <a:rPr lang="en-US" dirty="0"/>
              <a:t>Click to Edit Presentation Title</a:t>
            </a:r>
          </a:p>
        </p:txBody>
      </p:sp>
      <p:sp>
        <p:nvSpPr>
          <p:cNvPr id="3" name="Subtitle 2"/>
          <p:cNvSpPr>
            <a:spLocks noGrp="1"/>
          </p:cNvSpPr>
          <p:nvPr>
            <p:ph type="subTitle" idx="1" hasCustomPrompt="1"/>
          </p:nvPr>
        </p:nvSpPr>
        <p:spPr>
          <a:xfrm>
            <a:off x="442119" y="5257800"/>
            <a:ext cx="9067800" cy="1371600"/>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presentation subtitle</a:t>
            </a:r>
          </a:p>
        </p:txBody>
      </p:sp>
      <p:pic>
        <p:nvPicPr>
          <p:cNvPr id="9" name="Picture 8" descr="OCF_4C.png"/>
          <p:cNvPicPr>
            <a:picLocks noChangeAspect="1"/>
          </p:cNvPicPr>
          <p:nvPr/>
        </p:nvPicPr>
        <p:blipFill>
          <a:blip r:embed="rId2"/>
          <a:stretch>
            <a:fillRect/>
          </a:stretch>
        </p:blipFill>
        <p:spPr>
          <a:xfrm>
            <a:off x="442118" y="1905000"/>
            <a:ext cx="5764353" cy="1219200"/>
          </a:xfrm>
          <a:prstGeom prst="rect">
            <a:avLst/>
          </a:prstGeom>
        </p:spPr>
      </p:pic>
      <p:pic>
        <p:nvPicPr>
          <p:cNvPr id="13" name="Picture 12" descr="Cover_Icon.png"/>
          <p:cNvPicPr>
            <a:picLocks noChangeAspect="1"/>
          </p:cNvPicPr>
          <p:nvPr/>
        </p:nvPicPr>
        <p:blipFill>
          <a:blip r:embed="rId3"/>
          <a:stretch>
            <a:fillRect/>
          </a:stretch>
        </p:blipFill>
        <p:spPr>
          <a:xfrm>
            <a:off x="7023100" y="0"/>
            <a:ext cx="5138738" cy="6423423"/>
          </a:xfrm>
          <a:prstGeom prst="rect">
            <a:avLst/>
          </a:prstGeom>
        </p:spPr>
      </p:pic>
      <p:pic>
        <p:nvPicPr>
          <p:cNvPr id="6" name="Picture 5" descr="OCF_4C.png"/>
          <p:cNvPicPr>
            <a:picLocks noChangeAspect="1"/>
          </p:cNvPicPr>
          <p:nvPr userDrawn="1"/>
        </p:nvPicPr>
        <p:blipFill>
          <a:blip r:embed="rId2"/>
          <a:stretch>
            <a:fillRect/>
          </a:stretch>
        </p:blipFill>
        <p:spPr>
          <a:xfrm>
            <a:off x="442118" y="1905000"/>
            <a:ext cx="5764353" cy="1219200"/>
          </a:xfrm>
          <a:prstGeom prst="rect">
            <a:avLst/>
          </a:prstGeom>
        </p:spPr>
      </p:pic>
      <p:pic>
        <p:nvPicPr>
          <p:cNvPr id="7" name="Picture 6" descr="Cover_Icon.png"/>
          <p:cNvPicPr>
            <a:picLocks noChangeAspect="1"/>
          </p:cNvPicPr>
          <p:nvPr userDrawn="1"/>
        </p:nvPicPr>
        <p:blipFill>
          <a:blip r:embed="rId3"/>
          <a:stretch>
            <a:fillRect/>
          </a:stretch>
        </p:blipFill>
        <p:spPr>
          <a:xfrm>
            <a:off x="7023100" y="0"/>
            <a:ext cx="5138738" cy="6423423"/>
          </a:xfrm>
          <a:prstGeom prst="rect">
            <a:avLst/>
          </a:prstGeom>
        </p:spPr>
      </p:pic>
    </p:spTree>
    <p:extLst>
      <p:ext uri="{BB962C8B-B14F-4D97-AF65-F5344CB8AC3E}">
        <p14:creationId xmlns:p14="http://schemas.microsoft.com/office/powerpoint/2010/main" val="297737704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Break">
    <p:bg>
      <p:bgPr>
        <a:gradFill flip="none" rotWithShape="1">
          <a:gsLst>
            <a:gs pos="100000">
              <a:schemeClr val="bg1">
                <a:tint val="40000"/>
                <a:satMod val="350000"/>
              </a:schemeClr>
            </a:gs>
            <a:gs pos="0">
              <a:schemeClr val="accent3"/>
            </a:gs>
            <a:gs pos="43000">
              <a:schemeClr val="bg2"/>
            </a:gs>
          </a:gsLst>
          <a:lin ang="54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119" y="4114800"/>
            <a:ext cx="8153024" cy="1143000"/>
          </a:xfrm>
        </p:spPr>
        <p:txBody>
          <a:bodyPr anchor="b">
            <a:normAutofit/>
          </a:bodyPr>
          <a:lstStyle>
            <a:lvl1pPr>
              <a:defRPr sz="3200" b="1" i="0" cap="small" baseline="0">
                <a:solidFill>
                  <a:schemeClr val="tx2"/>
                </a:solidFill>
                <a:latin typeface="Century Gothic"/>
                <a:cs typeface="Century Gothic"/>
              </a:defRPr>
            </a:lvl1pPr>
          </a:lstStyle>
          <a:p>
            <a:r>
              <a:rPr lang="en-US" dirty="0"/>
              <a:t>Click to Edit Section Title</a:t>
            </a:r>
          </a:p>
        </p:txBody>
      </p:sp>
      <p:sp>
        <p:nvSpPr>
          <p:cNvPr id="3" name="Subtitle 2"/>
          <p:cNvSpPr>
            <a:spLocks noGrp="1"/>
          </p:cNvSpPr>
          <p:nvPr>
            <p:ph type="subTitle" idx="1" hasCustomPrompt="1"/>
          </p:nvPr>
        </p:nvSpPr>
        <p:spPr>
          <a:xfrm>
            <a:off x="442119" y="5257800"/>
            <a:ext cx="9067800" cy="1371600"/>
          </a:xfrm>
        </p:spPr>
        <p:txBody>
          <a:bodyPr/>
          <a:lstStyle>
            <a:lvl1pPr marL="0" indent="0" algn="l">
              <a:buNone/>
              <a:defRPr>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section subtitle</a:t>
            </a:r>
          </a:p>
        </p:txBody>
      </p:sp>
      <p:pic>
        <p:nvPicPr>
          <p:cNvPr id="6" name="Picture 5" descr="Cover_Icon.png"/>
          <p:cNvPicPr>
            <a:picLocks noChangeAspect="1"/>
          </p:cNvPicPr>
          <p:nvPr/>
        </p:nvPicPr>
        <p:blipFill>
          <a:blip r:embed="rId2"/>
          <a:stretch>
            <a:fillRect/>
          </a:stretch>
        </p:blipFill>
        <p:spPr>
          <a:xfrm>
            <a:off x="7023100" y="0"/>
            <a:ext cx="5138738" cy="6423423"/>
          </a:xfrm>
          <a:prstGeom prst="rect">
            <a:avLst/>
          </a:prstGeom>
        </p:spPr>
      </p:pic>
      <p:pic>
        <p:nvPicPr>
          <p:cNvPr id="5" name="Picture 4" descr="Cover_Icon.png"/>
          <p:cNvPicPr>
            <a:picLocks noChangeAspect="1"/>
          </p:cNvPicPr>
          <p:nvPr userDrawn="1"/>
        </p:nvPicPr>
        <p:blipFill>
          <a:blip r:embed="rId2"/>
          <a:stretch>
            <a:fillRect/>
          </a:stretch>
        </p:blipFill>
        <p:spPr>
          <a:xfrm>
            <a:off x="7023100" y="0"/>
            <a:ext cx="5138738" cy="6423423"/>
          </a:xfrm>
          <a:prstGeom prst="rect">
            <a:avLst/>
          </a:prstGeom>
        </p:spPr>
      </p:pic>
    </p:spTree>
    <p:extLst>
      <p:ext uri="{BB962C8B-B14F-4D97-AF65-F5344CB8AC3E}">
        <p14:creationId xmlns:p14="http://schemas.microsoft.com/office/powerpoint/2010/main" val="382998270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119" y="1447800"/>
            <a:ext cx="11277600" cy="4724400"/>
          </a:xfrm>
        </p:spPr>
        <p:txBody>
          <a:bodyPr/>
          <a:lstStyle>
            <a:lvl1pPr>
              <a:defRPr sz="2400" b="0" i="0">
                <a:solidFill>
                  <a:schemeClr val="tx1"/>
                </a:solidFill>
                <a:latin typeface="Century Gothic"/>
                <a:cs typeface="Century Gothic"/>
              </a:defRPr>
            </a:lvl1pPr>
            <a:lvl2pPr>
              <a:defRPr sz="2000" b="0" i="0">
                <a:solidFill>
                  <a:schemeClr val="tx1"/>
                </a:solidFill>
                <a:latin typeface="Century Gothic"/>
                <a:cs typeface="Century Gothic"/>
              </a:defRPr>
            </a:lvl2pPr>
            <a:lvl3pPr>
              <a:defRPr sz="1800" b="0" i="0">
                <a:solidFill>
                  <a:schemeClr val="tx1"/>
                </a:solidFill>
                <a:latin typeface="Century Gothic"/>
                <a:cs typeface="Century Gothic"/>
              </a:defRPr>
            </a:lvl3pPr>
            <a:lvl4pPr>
              <a:defRPr sz="1800" b="0" i="0">
                <a:solidFill>
                  <a:schemeClr val="tx1"/>
                </a:solidFill>
                <a:latin typeface="Century Gothic"/>
                <a:cs typeface="Century Gothic"/>
              </a:defRPr>
            </a:lvl4pPr>
            <a:lvl5pPr>
              <a:defRPr sz="1800" b="0" i="0">
                <a:solidFill>
                  <a:schemeClr val="tx1"/>
                </a:solidFill>
                <a:latin typeface="Century Gothic"/>
                <a:cs typeface="Century Gothic"/>
              </a:defRPr>
            </a:lvl5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p:txBody>
          <a:bodyPr/>
          <a:lstStyle>
            <a:lvl1pPr>
              <a:defRPr baseline="0"/>
            </a:lvl1pPr>
          </a:lstStyle>
          <a:p>
            <a:r>
              <a:rPr lang="en-US" dirty="0"/>
              <a:t>Click to Edit Slide Title</a:t>
            </a:r>
          </a:p>
        </p:txBody>
      </p:sp>
      <p:sp>
        <p:nvSpPr>
          <p:cNvPr id="7" name="Date Placeholder 6"/>
          <p:cNvSpPr>
            <a:spLocks noGrp="1"/>
          </p:cNvSpPr>
          <p:nvPr>
            <p:ph type="dt" sz="half" idx="10"/>
          </p:nvPr>
        </p:nvSpPr>
        <p:spPr/>
        <p:txBody>
          <a:bodyPr/>
          <a:lstStyle/>
          <a:p>
            <a:fld id="{92B9E2C7-4276-463A-B60C-FA420B278867}" type="datetime4">
              <a:rPr lang="en-US" smtClean="0"/>
              <a:t>October 30, 2019</a:t>
            </a:fld>
            <a:endParaRPr lang="en-US" dirty="0"/>
          </a:p>
        </p:txBody>
      </p:sp>
      <p:sp>
        <p:nvSpPr>
          <p:cNvPr id="8" name="Slide Number Placeholder 7"/>
          <p:cNvSpPr>
            <a:spLocks noGrp="1"/>
          </p:cNvSpPr>
          <p:nvPr>
            <p:ph type="sldNum" sz="quarter" idx="11"/>
          </p:nvPr>
        </p:nvSpPr>
        <p:spPr/>
        <p:txBody>
          <a:bodyPr/>
          <a:lstStyle/>
          <a:p>
            <a:fld id="{17A5C656-E050-4F3D-A0DB-0D19E9E83691}"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Open Connectivity Foundation Member Confidential Information</a:t>
            </a:r>
            <a:endParaRPr lang="en-US" dirty="0"/>
          </a:p>
        </p:txBody>
      </p:sp>
    </p:spTree>
    <p:extLst>
      <p:ext uri="{BB962C8B-B14F-4D97-AF65-F5344CB8AC3E}">
        <p14:creationId xmlns:p14="http://schemas.microsoft.com/office/powerpoint/2010/main" val="2592302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Click to Edit Slide Title</a:t>
            </a:r>
          </a:p>
        </p:txBody>
      </p:sp>
      <p:sp>
        <p:nvSpPr>
          <p:cNvPr id="3" name="Footer Placeholder 2"/>
          <p:cNvSpPr>
            <a:spLocks noGrp="1"/>
          </p:cNvSpPr>
          <p:nvPr>
            <p:ph type="ftr" sz="quarter" idx="10"/>
          </p:nvPr>
        </p:nvSpPr>
        <p:spPr/>
        <p:txBody>
          <a:bodyPr/>
          <a:lstStyle/>
          <a:p>
            <a:r>
              <a:rPr lang="en-US"/>
              <a:t>Open Connectivity Foundation Member Confidential Information</a:t>
            </a:r>
            <a:endParaRPr lang="en-US" dirty="0"/>
          </a:p>
        </p:txBody>
      </p:sp>
      <p:sp>
        <p:nvSpPr>
          <p:cNvPr id="4" name="Slide Number Placeholder 3"/>
          <p:cNvSpPr>
            <a:spLocks noGrp="1"/>
          </p:cNvSpPr>
          <p:nvPr>
            <p:ph type="sldNum" sz="quarter" idx="11"/>
          </p:nvPr>
        </p:nvSpPr>
        <p:spPr/>
        <p:txBody>
          <a:bodyPr/>
          <a:lstStyle/>
          <a:p>
            <a:fld id="{17A5C656-E050-4F3D-A0DB-0D19E9E83691}" type="slidenum">
              <a:rPr lang="en-US" smtClean="0"/>
              <a:pPr/>
              <a:t>‹#›</a:t>
            </a:fld>
            <a:endParaRPr lang="en-US" dirty="0"/>
          </a:p>
        </p:txBody>
      </p:sp>
      <p:sp>
        <p:nvSpPr>
          <p:cNvPr id="5" name="Date Placeholder 4"/>
          <p:cNvSpPr>
            <a:spLocks noGrp="1"/>
          </p:cNvSpPr>
          <p:nvPr>
            <p:ph type="dt" sz="half" idx="12"/>
          </p:nvPr>
        </p:nvSpPr>
        <p:spPr/>
        <p:txBody>
          <a:bodyPr/>
          <a:lstStyle/>
          <a:p>
            <a:fld id="{204DA697-3145-482E-82B4-A2F7B5F84336}" type="datetime4">
              <a:rPr lang="en-US" smtClean="0"/>
              <a:t>October 30, 2019</a:t>
            </a:fld>
            <a:endParaRPr lang="en-US" dirty="0"/>
          </a:p>
        </p:txBody>
      </p:sp>
      <p:sp>
        <p:nvSpPr>
          <p:cNvPr id="7" name="Content Placeholder 6"/>
          <p:cNvSpPr>
            <a:spLocks noGrp="1"/>
          </p:cNvSpPr>
          <p:nvPr>
            <p:ph sz="quarter" idx="13" hasCustomPrompt="1"/>
          </p:nvPr>
        </p:nvSpPr>
        <p:spPr>
          <a:xfrm>
            <a:off x="441325" y="1447800"/>
            <a:ext cx="5487194" cy="47244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6"/>
          <p:cNvSpPr>
            <a:spLocks noGrp="1"/>
          </p:cNvSpPr>
          <p:nvPr>
            <p:ph sz="quarter" idx="14" hasCustomPrompt="1"/>
          </p:nvPr>
        </p:nvSpPr>
        <p:spPr>
          <a:xfrm>
            <a:off x="6233319" y="1447800"/>
            <a:ext cx="5487194" cy="47244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198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Slide Title</a:t>
            </a:r>
          </a:p>
        </p:txBody>
      </p:sp>
      <p:sp>
        <p:nvSpPr>
          <p:cNvPr id="3" name="Footer Placeholder 2"/>
          <p:cNvSpPr>
            <a:spLocks noGrp="1"/>
          </p:cNvSpPr>
          <p:nvPr>
            <p:ph type="ftr" sz="quarter" idx="10"/>
          </p:nvPr>
        </p:nvSpPr>
        <p:spPr/>
        <p:txBody>
          <a:bodyPr/>
          <a:lstStyle/>
          <a:p>
            <a:r>
              <a:rPr lang="en-US"/>
              <a:t>Open Connectivity Foundation Member Confidential Information</a:t>
            </a:r>
            <a:endParaRPr lang="en-US" dirty="0"/>
          </a:p>
        </p:txBody>
      </p:sp>
      <p:sp>
        <p:nvSpPr>
          <p:cNvPr id="4" name="Slide Number Placeholder 3"/>
          <p:cNvSpPr>
            <a:spLocks noGrp="1"/>
          </p:cNvSpPr>
          <p:nvPr>
            <p:ph type="sldNum" sz="quarter" idx="11"/>
          </p:nvPr>
        </p:nvSpPr>
        <p:spPr/>
        <p:txBody>
          <a:bodyPr/>
          <a:lstStyle/>
          <a:p>
            <a:fld id="{17A5C656-E050-4F3D-A0DB-0D19E9E83691}" type="slidenum">
              <a:rPr lang="en-US" smtClean="0"/>
              <a:pPr/>
              <a:t>‹#›</a:t>
            </a:fld>
            <a:endParaRPr lang="en-US" dirty="0"/>
          </a:p>
        </p:txBody>
      </p:sp>
      <p:sp>
        <p:nvSpPr>
          <p:cNvPr id="5" name="Date Placeholder 4"/>
          <p:cNvSpPr>
            <a:spLocks noGrp="1"/>
          </p:cNvSpPr>
          <p:nvPr>
            <p:ph type="dt" sz="half" idx="12"/>
          </p:nvPr>
        </p:nvSpPr>
        <p:spPr/>
        <p:txBody>
          <a:bodyPr/>
          <a:lstStyle/>
          <a:p>
            <a:fld id="{AF2A7A72-194B-4571-BD58-CE5D66FDA0E5}" type="datetime4">
              <a:rPr lang="en-US" smtClean="0"/>
              <a:t>October 30, 2019</a:t>
            </a:fld>
            <a:endParaRPr lang="en-US" dirty="0"/>
          </a:p>
        </p:txBody>
      </p:sp>
      <p:sp>
        <p:nvSpPr>
          <p:cNvPr id="6" name="Content Placeholder 6"/>
          <p:cNvSpPr>
            <a:spLocks noGrp="1"/>
          </p:cNvSpPr>
          <p:nvPr>
            <p:ph sz="quarter" idx="13" hasCustomPrompt="1"/>
          </p:nvPr>
        </p:nvSpPr>
        <p:spPr>
          <a:xfrm>
            <a:off x="441325" y="2057400"/>
            <a:ext cx="5487194" cy="41148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p:cNvSpPr>
            <a:spLocks noGrp="1"/>
          </p:cNvSpPr>
          <p:nvPr>
            <p:ph sz="quarter" idx="14" hasCustomPrompt="1"/>
          </p:nvPr>
        </p:nvSpPr>
        <p:spPr>
          <a:xfrm>
            <a:off x="6233319" y="2057400"/>
            <a:ext cx="5487194" cy="4114800"/>
          </a:xfrm>
        </p:spPr>
        <p:txBody>
          <a:bodyPr/>
          <a:lstStyle>
            <a:lvl1pPr>
              <a:defRPr/>
            </a:lvl1p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5" hasCustomPrompt="1"/>
          </p:nvPr>
        </p:nvSpPr>
        <p:spPr>
          <a:xfrm>
            <a:off x="441325" y="1447800"/>
            <a:ext cx="5487988" cy="609600"/>
          </a:xfrm>
        </p:spPr>
        <p:txBody>
          <a:bodyPr anchor="ctr">
            <a:normAutofit/>
          </a:bodyPr>
          <a:lstStyle>
            <a:lvl1pPr marL="0" indent="0">
              <a:buNone/>
              <a:defRPr sz="2800" b="1"/>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Title</a:t>
            </a:r>
          </a:p>
        </p:txBody>
      </p:sp>
      <p:sp>
        <p:nvSpPr>
          <p:cNvPr id="10" name="Text Placeholder 8"/>
          <p:cNvSpPr>
            <a:spLocks noGrp="1"/>
          </p:cNvSpPr>
          <p:nvPr>
            <p:ph type="body" sz="quarter" idx="16" hasCustomPrompt="1"/>
          </p:nvPr>
        </p:nvSpPr>
        <p:spPr>
          <a:xfrm>
            <a:off x="6233319" y="1447800"/>
            <a:ext cx="5487988" cy="609600"/>
          </a:xfrm>
        </p:spPr>
        <p:txBody>
          <a:bodyPr anchor="ctr">
            <a:normAutofit/>
          </a:bodyPr>
          <a:lstStyle>
            <a:lvl1pPr marL="0" indent="0">
              <a:buNone/>
              <a:defRPr sz="2800" b="1"/>
            </a:lvl1pPr>
            <a:lvl2pPr marL="274320" indent="0">
              <a:buNone/>
              <a:defRPr/>
            </a:lvl2pPr>
            <a:lvl3pPr marL="548640" indent="0">
              <a:buNone/>
              <a:defRPr/>
            </a:lvl3pPr>
            <a:lvl4pPr marL="822960" indent="0">
              <a:buNone/>
              <a:defRPr/>
            </a:lvl4pPr>
            <a:lvl5pPr marL="1097280" indent="0">
              <a:buNone/>
              <a:defRPr/>
            </a:lvl5pPr>
          </a:lstStyle>
          <a:p>
            <a:pPr lvl="0"/>
            <a:r>
              <a:rPr lang="en-US" dirty="0"/>
              <a:t>Click to Edit Title</a:t>
            </a:r>
          </a:p>
        </p:txBody>
      </p:sp>
    </p:spTree>
    <p:extLst>
      <p:ext uri="{BB962C8B-B14F-4D97-AF65-F5344CB8AC3E}">
        <p14:creationId xmlns:p14="http://schemas.microsoft.com/office/powerpoint/2010/main" val="175216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r>
              <a:rPr lang="en-US"/>
              <a:t>Open Connectivity Foundation Member Confidential Information</a:t>
            </a:r>
            <a:endParaRPr lang="en-US" dirty="0"/>
          </a:p>
        </p:txBody>
      </p:sp>
      <p:sp>
        <p:nvSpPr>
          <p:cNvPr id="4" name="Slide Number Placeholder 3"/>
          <p:cNvSpPr>
            <a:spLocks noGrp="1"/>
          </p:cNvSpPr>
          <p:nvPr>
            <p:ph type="sldNum" sz="quarter" idx="11"/>
          </p:nvPr>
        </p:nvSpPr>
        <p:spPr/>
        <p:txBody>
          <a:bodyPr/>
          <a:lstStyle/>
          <a:p>
            <a:fld id="{17A5C656-E050-4F3D-A0DB-0D19E9E83691}" type="slidenum">
              <a:rPr lang="en-US" smtClean="0"/>
              <a:pPr/>
              <a:t>‹#›</a:t>
            </a:fld>
            <a:endParaRPr lang="en-US" dirty="0"/>
          </a:p>
        </p:txBody>
      </p:sp>
      <p:sp>
        <p:nvSpPr>
          <p:cNvPr id="5" name="Date Placeholder 4"/>
          <p:cNvSpPr>
            <a:spLocks noGrp="1"/>
          </p:cNvSpPr>
          <p:nvPr>
            <p:ph type="dt" sz="half" idx="12"/>
          </p:nvPr>
        </p:nvSpPr>
        <p:spPr/>
        <p:txBody>
          <a:bodyPr/>
          <a:lstStyle/>
          <a:p>
            <a:fld id="{FE8105F7-7888-4A4D-A9FB-39B21133789B}" type="datetime4">
              <a:rPr lang="en-US" smtClean="0"/>
              <a:t>October 30, 2019</a:t>
            </a:fld>
            <a:endParaRPr lang="en-US" dirty="0"/>
          </a:p>
        </p:txBody>
      </p:sp>
    </p:spTree>
    <p:extLst>
      <p:ext uri="{BB962C8B-B14F-4D97-AF65-F5344CB8AC3E}">
        <p14:creationId xmlns:p14="http://schemas.microsoft.com/office/powerpoint/2010/main" val="1155889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a:t>Open Connectivity Foundation Member Confidential Information</a:t>
            </a:r>
            <a:endParaRPr lang="en-US" dirty="0"/>
          </a:p>
        </p:txBody>
      </p:sp>
      <p:sp>
        <p:nvSpPr>
          <p:cNvPr id="4" name="Slide Number Placeholder 3"/>
          <p:cNvSpPr>
            <a:spLocks noGrp="1"/>
          </p:cNvSpPr>
          <p:nvPr>
            <p:ph type="sldNum" sz="quarter" idx="11"/>
          </p:nvPr>
        </p:nvSpPr>
        <p:spPr/>
        <p:txBody>
          <a:bodyPr/>
          <a:lstStyle/>
          <a:p>
            <a:fld id="{17A5C656-E050-4F3D-A0DB-0D19E9E83691}" type="slidenum">
              <a:rPr lang="en-US" smtClean="0"/>
              <a:pPr/>
              <a:t>‹#›</a:t>
            </a:fld>
            <a:endParaRPr lang="en-US" dirty="0"/>
          </a:p>
        </p:txBody>
      </p:sp>
      <p:sp>
        <p:nvSpPr>
          <p:cNvPr id="5" name="Date Placeholder 4"/>
          <p:cNvSpPr>
            <a:spLocks noGrp="1"/>
          </p:cNvSpPr>
          <p:nvPr>
            <p:ph type="dt" sz="half" idx="12"/>
          </p:nvPr>
        </p:nvSpPr>
        <p:spPr/>
        <p:txBody>
          <a:bodyPr/>
          <a:lstStyle/>
          <a:p>
            <a:fld id="{A1EEC8CF-0554-4E3F-BBA1-71EFECB73747}" type="datetime4">
              <a:rPr lang="en-US" smtClean="0"/>
              <a:t>October 30, 2019</a:t>
            </a:fld>
            <a:endParaRPr lang="en-US" dirty="0"/>
          </a:p>
        </p:txBody>
      </p:sp>
      <p:sp>
        <p:nvSpPr>
          <p:cNvPr id="6" name="Rectangle 5"/>
          <p:cNvSpPr/>
          <p:nvPr/>
        </p:nvSpPr>
        <p:spPr>
          <a:xfrm>
            <a:off x="10957719" y="76200"/>
            <a:ext cx="10668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0957719" y="76200"/>
            <a:ext cx="1066800" cy="1143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0588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169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End Slide">
    <p:bg>
      <p:bgPr>
        <a:gradFill flip="none" rotWithShape="1">
          <a:gsLst>
            <a:gs pos="100000">
              <a:schemeClr val="bg1">
                <a:tint val="40000"/>
                <a:satMod val="350000"/>
              </a:schemeClr>
            </a:gs>
            <a:gs pos="0">
              <a:schemeClr val="accent3"/>
            </a:gs>
            <a:gs pos="55000">
              <a:schemeClr val="bg2"/>
            </a:gs>
          </a:gsLst>
          <a:lin ang="5400000" scaled="0"/>
          <a:tileRect/>
        </a:gradFill>
        <a:effectLst/>
      </p:bgPr>
    </p:bg>
    <p:spTree>
      <p:nvGrpSpPr>
        <p:cNvPr id="1" name=""/>
        <p:cNvGrpSpPr/>
        <p:nvPr/>
      </p:nvGrpSpPr>
      <p:grpSpPr>
        <a:xfrm>
          <a:off x="0" y="0"/>
          <a:ext cx="0" cy="0"/>
          <a:chOff x="0" y="0"/>
          <a:chExt cx="0" cy="0"/>
        </a:xfrm>
      </p:grpSpPr>
      <p:pic>
        <p:nvPicPr>
          <p:cNvPr id="9" name="Picture 8" descr="OCF_4C.png"/>
          <p:cNvPicPr>
            <a:picLocks noChangeAspect="1"/>
          </p:cNvPicPr>
          <p:nvPr/>
        </p:nvPicPr>
        <p:blipFill>
          <a:blip r:embed="rId2"/>
          <a:stretch>
            <a:fillRect/>
          </a:stretch>
        </p:blipFill>
        <p:spPr>
          <a:xfrm>
            <a:off x="1508920" y="2459152"/>
            <a:ext cx="9170846" cy="1939696"/>
          </a:xfrm>
          <a:prstGeom prst="rect">
            <a:avLst/>
          </a:prstGeom>
        </p:spPr>
      </p:pic>
      <p:pic>
        <p:nvPicPr>
          <p:cNvPr id="3" name="Picture 2" descr="OCF_4C.png"/>
          <p:cNvPicPr>
            <a:picLocks noChangeAspect="1"/>
          </p:cNvPicPr>
          <p:nvPr userDrawn="1"/>
        </p:nvPicPr>
        <p:blipFill>
          <a:blip r:embed="rId2"/>
          <a:stretch>
            <a:fillRect/>
          </a:stretch>
        </p:blipFill>
        <p:spPr>
          <a:xfrm>
            <a:off x="1508920" y="2459152"/>
            <a:ext cx="9170846" cy="1939696"/>
          </a:xfrm>
          <a:prstGeom prst="rect">
            <a:avLst/>
          </a:prstGeom>
        </p:spPr>
      </p:pic>
    </p:spTree>
    <p:extLst>
      <p:ext uri="{BB962C8B-B14F-4D97-AF65-F5344CB8AC3E}">
        <p14:creationId xmlns:p14="http://schemas.microsoft.com/office/powerpoint/2010/main" val="143313475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ound Single Corner Rectangle 10"/>
          <p:cNvSpPr/>
          <p:nvPr/>
        </p:nvSpPr>
        <p:spPr>
          <a:xfrm>
            <a:off x="0" y="6400800"/>
            <a:ext cx="9281319" cy="457200"/>
          </a:xfrm>
          <a:prstGeom prst="round1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16" name="Footer Placeholder 15"/>
          <p:cNvSpPr>
            <a:spLocks noGrp="1"/>
          </p:cNvSpPr>
          <p:nvPr>
            <p:ph type="ftr" sz="quarter" idx="3"/>
          </p:nvPr>
        </p:nvSpPr>
        <p:spPr>
          <a:xfrm>
            <a:off x="2423319" y="6477001"/>
            <a:ext cx="6629400" cy="304800"/>
          </a:xfrm>
          <a:prstGeom prst="rect">
            <a:avLst/>
          </a:prstGeom>
        </p:spPr>
        <p:txBody>
          <a:bodyPr vert="horz" lIns="91440" tIns="45720" rIns="91440" bIns="45720" rtlCol="0" anchor="ctr"/>
          <a:lstStyle>
            <a:lvl1pPr algn="l">
              <a:defRPr sz="1200" cap="small" baseline="0">
                <a:solidFill>
                  <a:schemeClr val="bg1"/>
                </a:solidFill>
              </a:defRPr>
            </a:lvl1pPr>
          </a:lstStyle>
          <a:p>
            <a:r>
              <a:rPr lang="en-US"/>
              <a:t>Open Connectivity Foundation Member Confidential Information</a:t>
            </a:r>
            <a:endParaRPr lang="en-US" dirty="0"/>
          </a:p>
        </p:txBody>
      </p:sp>
      <p:pic>
        <p:nvPicPr>
          <p:cNvPr id="14" name="Picture 13" descr="OCF_4C_Icon.png"/>
          <p:cNvPicPr>
            <a:picLocks noChangeAspect="1"/>
          </p:cNvPicPr>
          <p:nvPr/>
        </p:nvPicPr>
        <p:blipFill>
          <a:blip r:embed="rId11"/>
          <a:stretch>
            <a:fillRect/>
          </a:stretch>
        </p:blipFill>
        <p:spPr>
          <a:xfrm>
            <a:off x="11036300" y="177801"/>
            <a:ext cx="952500" cy="952500"/>
          </a:xfrm>
          <a:prstGeom prst="rect">
            <a:avLst/>
          </a:prstGeom>
        </p:spPr>
      </p:pic>
      <p:sp>
        <p:nvSpPr>
          <p:cNvPr id="12" name="Round Single Corner Rectangle 11"/>
          <p:cNvSpPr/>
          <p:nvPr/>
        </p:nvSpPr>
        <p:spPr>
          <a:xfrm flipH="1">
            <a:off x="10652918" y="6400800"/>
            <a:ext cx="1508918" cy="457200"/>
          </a:xfrm>
          <a:prstGeom prst="round1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
        <p:nvSpPr>
          <p:cNvPr id="2" name="Title Placeholder 1"/>
          <p:cNvSpPr>
            <a:spLocks noGrp="1"/>
          </p:cNvSpPr>
          <p:nvPr>
            <p:ph type="title"/>
          </p:nvPr>
        </p:nvSpPr>
        <p:spPr>
          <a:xfrm>
            <a:off x="442118" y="152400"/>
            <a:ext cx="10363201" cy="1066800"/>
          </a:xfrm>
          <a:prstGeom prst="rect">
            <a:avLst/>
          </a:prstGeom>
        </p:spPr>
        <p:txBody>
          <a:bodyPr vert="horz" lIns="91440" tIns="45720" rIns="91440" bIns="45720" rtlCol="0" anchor="ctr" anchorCtr="0">
            <a:normAutofit/>
          </a:bodyPr>
          <a:lstStyle/>
          <a:p>
            <a:r>
              <a:rPr lang="en-US" dirty="0"/>
              <a:t>Click to Edit Slide Title</a:t>
            </a:r>
          </a:p>
        </p:txBody>
      </p:sp>
      <p:sp>
        <p:nvSpPr>
          <p:cNvPr id="3" name="Text Placeholder 2"/>
          <p:cNvSpPr>
            <a:spLocks noGrp="1"/>
          </p:cNvSpPr>
          <p:nvPr>
            <p:ph type="body" idx="1"/>
          </p:nvPr>
        </p:nvSpPr>
        <p:spPr>
          <a:xfrm>
            <a:off x="442119" y="1447800"/>
            <a:ext cx="11277600" cy="4724400"/>
          </a:xfrm>
          <a:prstGeom prst="rect">
            <a:avLst/>
          </a:prstGeom>
        </p:spPr>
        <p:txBody>
          <a:bodyPr vert="horz" lIns="91440" tIns="45720" rIns="91440" bIns="45720" rtlCol="0" anchor="t">
            <a:normAutofit/>
          </a:bodyPr>
          <a:lstStyle/>
          <a:p>
            <a:pPr lvl="0"/>
            <a:r>
              <a:rPr lang="en-US" dirty="0"/>
              <a:t>Click to edit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0957719" y="6477001"/>
            <a:ext cx="1066800" cy="304800"/>
          </a:xfrm>
          <a:prstGeom prst="rect">
            <a:avLst/>
          </a:prstGeom>
        </p:spPr>
        <p:txBody>
          <a:bodyPr vert="horz" lIns="91440" tIns="45720" rIns="91440" bIns="45720" rtlCol="0" anchor="ctr"/>
          <a:lstStyle>
            <a:lvl1pPr algn="r">
              <a:defRPr sz="1200" b="1" i="0" cap="small" baseline="0">
                <a:solidFill>
                  <a:schemeClr val="bg1"/>
                </a:solidFill>
                <a:latin typeface="Century Gothic"/>
                <a:cs typeface="Century Gothic"/>
              </a:defRPr>
            </a:lvl1pPr>
          </a:lstStyle>
          <a:p>
            <a:fld id="{17A5C656-E050-4F3D-A0DB-0D19E9E83691}" type="slidenum">
              <a:rPr lang="en-US" smtClean="0"/>
              <a:pPr/>
              <a:t>‹#›</a:t>
            </a:fld>
            <a:endParaRPr lang="en-US" dirty="0"/>
          </a:p>
        </p:txBody>
      </p:sp>
      <p:sp>
        <p:nvSpPr>
          <p:cNvPr id="17" name="Date Placeholder 16"/>
          <p:cNvSpPr>
            <a:spLocks noGrp="1"/>
          </p:cNvSpPr>
          <p:nvPr>
            <p:ph type="dt" sz="half" idx="2"/>
          </p:nvPr>
        </p:nvSpPr>
        <p:spPr>
          <a:xfrm>
            <a:off x="442119" y="6477000"/>
            <a:ext cx="1981200" cy="304801"/>
          </a:xfrm>
          <a:prstGeom prst="rect">
            <a:avLst/>
          </a:prstGeom>
        </p:spPr>
        <p:txBody>
          <a:bodyPr vert="horz" lIns="91440" tIns="45720" rIns="91440" bIns="45720" rtlCol="0" anchor="ctr"/>
          <a:lstStyle>
            <a:lvl1pPr algn="l">
              <a:defRPr sz="1200" b="1" cap="small" baseline="0">
                <a:solidFill>
                  <a:schemeClr val="bg1"/>
                </a:solidFill>
              </a:defRPr>
            </a:lvl1pPr>
          </a:lstStyle>
          <a:p>
            <a:fld id="{DDDC5002-B7EF-4775-B041-E91EF38749CC}" type="datetime4">
              <a:rPr lang="en-US" smtClean="0"/>
              <a:t>October 30, 2019</a:t>
            </a:fld>
            <a:endParaRPr lang="en-US" dirty="0"/>
          </a:p>
        </p:txBody>
      </p:sp>
      <p:sp>
        <p:nvSpPr>
          <p:cNvPr id="10" name="Round Single Corner Rectangle 9"/>
          <p:cNvSpPr/>
          <p:nvPr userDrawn="1"/>
        </p:nvSpPr>
        <p:spPr>
          <a:xfrm>
            <a:off x="0" y="6400800"/>
            <a:ext cx="9281319" cy="457200"/>
          </a:xfrm>
          <a:prstGeom prst="round1Rect">
            <a:avLst>
              <a:gd name="adj" fmla="val 5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pic>
        <p:nvPicPr>
          <p:cNvPr id="13" name="Picture 12" descr="OCF_4C_Icon.png"/>
          <p:cNvPicPr>
            <a:picLocks noChangeAspect="1"/>
          </p:cNvPicPr>
          <p:nvPr userDrawn="1"/>
        </p:nvPicPr>
        <p:blipFill>
          <a:blip r:embed="rId11"/>
          <a:stretch>
            <a:fillRect/>
          </a:stretch>
        </p:blipFill>
        <p:spPr>
          <a:xfrm>
            <a:off x="11036300" y="177801"/>
            <a:ext cx="952500" cy="952500"/>
          </a:xfrm>
          <a:prstGeom prst="rect">
            <a:avLst/>
          </a:prstGeom>
        </p:spPr>
      </p:pic>
      <p:sp>
        <p:nvSpPr>
          <p:cNvPr id="15" name="Round Single Corner Rectangle 14"/>
          <p:cNvSpPr/>
          <p:nvPr userDrawn="1"/>
        </p:nvSpPr>
        <p:spPr>
          <a:xfrm flipH="1">
            <a:off x="10652918" y="6400800"/>
            <a:ext cx="1508918" cy="457200"/>
          </a:xfrm>
          <a:prstGeom prst="round1Rect">
            <a:avLst>
              <a:gd name="adj" fmla="val 5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aseline="-25000" dirty="0"/>
              <a:t> </a:t>
            </a:r>
          </a:p>
        </p:txBody>
      </p:sp>
    </p:spTree>
    <p:extLst>
      <p:ext uri="{BB962C8B-B14F-4D97-AF65-F5344CB8AC3E}">
        <p14:creationId xmlns:p14="http://schemas.microsoft.com/office/powerpoint/2010/main" val="331559918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Lst>
  <p:hf hdr="0"/>
  <p:txStyles>
    <p:titleStyle>
      <a:lvl1pPr algn="l" defTabSz="914400" rtl="0" eaLnBrk="1" latinLnBrk="0" hangingPunct="1">
        <a:spcBef>
          <a:spcPct val="0"/>
        </a:spcBef>
        <a:buNone/>
        <a:defRPr sz="3200" b="1" i="0" kern="1200" baseline="0">
          <a:solidFill>
            <a:schemeClr val="tx2"/>
          </a:solidFill>
          <a:latin typeface="Century Gothic"/>
          <a:ea typeface="+mj-ea"/>
          <a:cs typeface="Century Gothic"/>
        </a:defRPr>
      </a:lvl1pPr>
    </p:titleStyle>
    <p:bodyStyle>
      <a:lvl1pPr marL="274320" indent="-274320" algn="l" defTabSz="914400" rtl="0" eaLnBrk="1" latinLnBrk="0" hangingPunct="1">
        <a:spcBef>
          <a:spcPts val="1800"/>
        </a:spcBef>
        <a:spcAft>
          <a:spcPts val="0"/>
        </a:spcAft>
        <a:buClr>
          <a:schemeClr val="accent2"/>
        </a:buClr>
        <a:buFont typeface="Arial"/>
        <a:buChar char="•"/>
        <a:defRPr sz="2400" b="0" i="0" kern="1200">
          <a:solidFill>
            <a:schemeClr val="tx1"/>
          </a:solidFill>
          <a:latin typeface="Century Gothic"/>
          <a:ea typeface="+mn-ea"/>
          <a:cs typeface="Century Gothic"/>
        </a:defRPr>
      </a:lvl1pPr>
      <a:lvl2pPr marL="548640" indent="-274320" algn="l" defTabSz="914400" rtl="0" eaLnBrk="1" latinLnBrk="0" hangingPunct="1">
        <a:spcBef>
          <a:spcPts val="600"/>
        </a:spcBef>
        <a:spcAft>
          <a:spcPts val="0"/>
        </a:spcAft>
        <a:buClr>
          <a:schemeClr val="accent2"/>
        </a:buClr>
        <a:buFont typeface="Arial"/>
        <a:buChar char="•"/>
        <a:defRPr sz="2000" b="0" i="0" kern="1200" baseline="0">
          <a:solidFill>
            <a:schemeClr val="tx1"/>
          </a:solidFill>
          <a:latin typeface="Century Gothic"/>
          <a:ea typeface="+mn-ea"/>
          <a:cs typeface="Century Gothic"/>
        </a:defRPr>
      </a:lvl2pPr>
      <a:lvl3pPr marL="822960" indent="-274320" algn="l" defTabSz="914400" rtl="0" eaLnBrk="1" latinLnBrk="0" hangingPunct="1">
        <a:spcBef>
          <a:spcPts val="300"/>
        </a:spcBef>
        <a:spcAft>
          <a:spcPts val="0"/>
        </a:spcAft>
        <a:buClr>
          <a:schemeClr val="accent2"/>
        </a:buClr>
        <a:buFont typeface="Arial"/>
        <a:buChar char="•"/>
        <a:defRPr sz="1800" b="0" i="0" kern="1200">
          <a:solidFill>
            <a:schemeClr val="tx1"/>
          </a:solidFill>
          <a:latin typeface="Century Gothic"/>
          <a:ea typeface="+mn-ea"/>
          <a:cs typeface="Century Gothic"/>
        </a:defRPr>
      </a:lvl3pPr>
      <a:lvl4pPr marL="109728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4pPr>
      <a:lvl5pPr marL="137160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www.oneiota.org/"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pibakery.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openconnectivity/Sample-Raspberry-Pi-Code/blob/master/ssh" TargetMode="External"/><Relationship Id="rId2" Type="http://schemas.openxmlformats.org/officeDocument/2006/relationships/hyperlink" Target="https://www.raspberrypi.org/downloads/raspbian/" TargetMode="External"/><Relationship Id="rId1" Type="http://schemas.openxmlformats.org/officeDocument/2006/relationships/slideLayout" Target="../slideLayouts/slideLayout3.xml"/><Relationship Id="rId4" Type="http://schemas.openxmlformats.org/officeDocument/2006/relationships/hyperlink" Target="https://github.com/openconnectivity/Sample-Raspberry-Pi-Code/blob/master/wpa_supplicant.conf"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2119" y="3429000"/>
            <a:ext cx="8229600" cy="1143000"/>
          </a:xfrm>
        </p:spPr>
        <p:txBody>
          <a:bodyPr/>
          <a:lstStyle/>
          <a:p>
            <a:r>
              <a:rPr lang="en-US" dirty="0"/>
              <a:t>Automated Development for </a:t>
            </a:r>
            <a:br>
              <a:rPr lang="en-US" dirty="0"/>
            </a:br>
            <a:r>
              <a:rPr lang="en-US" dirty="0"/>
              <a:t>Cross-Platform Internet of Things</a:t>
            </a:r>
          </a:p>
        </p:txBody>
      </p:sp>
      <p:sp>
        <p:nvSpPr>
          <p:cNvPr id="3" name="Subtitle 2"/>
          <p:cNvSpPr>
            <a:spLocks noGrp="1"/>
          </p:cNvSpPr>
          <p:nvPr>
            <p:ph type="subTitle" idx="1"/>
          </p:nvPr>
        </p:nvSpPr>
        <p:spPr>
          <a:xfrm>
            <a:off x="442119" y="4572000"/>
            <a:ext cx="6858000" cy="1219200"/>
          </a:xfrm>
        </p:spPr>
        <p:txBody>
          <a:bodyPr>
            <a:normAutofit fontScale="70000" lnSpcReduction="20000"/>
          </a:bodyPr>
          <a:lstStyle/>
          <a:p>
            <a:r>
              <a:rPr lang="en-US" dirty="0"/>
              <a:t>Develop a secure, certified hardware prototype in 15 minutes</a:t>
            </a:r>
          </a:p>
          <a:p>
            <a:r>
              <a:rPr lang="en-US" dirty="0"/>
              <a:t>Clarke Stevens</a:t>
            </a:r>
            <a:br>
              <a:rPr lang="en-US" dirty="0"/>
            </a:br>
            <a:r>
              <a:rPr lang="en-US" dirty="0"/>
              <a:t>Shaw Communications</a:t>
            </a:r>
            <a:br>
              <a:rPr lang="en-US" dirty="0"/>
            </a:br>
            <a:r>
              <a:rPr lang="en-US" dirty="0" err="1"/>
              <a:t>clarke.stevens@sjrb.ca</a:t>
            </a:r>
            <a:endParaRPr lang="en-US" dirty="0"/>
          </a:p>
        </p:txBody>
      </p:sp>
      <p:pic>
        <p:nvPicPr>
          <p:cNvPr id="6" name="Picture 5">
            <a:extLst>
              <a:ext uri="{FF2B5EF4-FFF2-40B4-BE49-F238E27FC236}">
                <a16:creationId xmlns:a16="http://schemas.microsoft.com/office/drawing/2014/main" id="{CE6A4AE5-C619-9548-A91F-D45C771CC4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0084" y="5867400"/>
            <a:ext cx="1406035" cy="485123"/>
          </a:xfrm>
          <a:prstGeom prst="rect">
            <a:avLst/>
          </a:prstGeom>
        </p:spPr>
      </p:pic>
    </p:spTree>
    <p:extLst>
      <p:ext uri="{BB962C8B-B14F-4D97-AF65-F5344CB8AC3E}">
        <p14:creationId xmlns:p14="http://schemas.microsoft.com/office/powerpoint/2010/main" val="1550895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r>
              <a:rPr lang="en-US" dirty="0"/>
              <a:t>This method will work if you are on a network</a:t>
            </a:r>
          </a:p>
          <a:p>
            <a:r>
              <a:rPr lang="en-US" dirty="0"/>
              <a:t>Install the development environment</a:t>
            </a:r>
          </a:p>
          <a:p>
            <a:pPr lvl="1"/>
            <a:r>
              <a:rPr lang="en-US" dirty="0"/>
              <a:t>Install all of this from the home directory: cd ~</a:t>
            </a:r>
          </a:p>
          <a:p>
            <a:pPr lvl="1"/>
            <a:r>
              <a:rPr lang="en-US" dirty="0" err="1"/>
              <a:t>IoTivity</a:t>
            </a:r>
            <a:r>
              <a:rPr lang="en-US" dirty="0"/>
              <a:t>-lite development: </a:t>
            </a:r>
          </a:p>
          <a:p>
            <a:pPr lvl="2"/>
            <a:r>
              <a:rPr lang="en-US" dirty="0">
                <a:solidFill>
                  <a:schemeClr val="accent1"/>
                </a:solidFill>
              </a:rPr>
              <a:t>curl https://</a:t>
            </a:r>
            <a:r>
              <a:rPr lang="en-US" dirty="0" err="1">
                <a:solidFill>
                  <a:schemeClr val="accent1"/>
                </a:solidFill>
              </a:rPr>
              <a:t>openconnectivity.github.io</a:t>
            </a:r>
            <a:r>
              <a:rPr lang="en-US" dirty="0">
                <a:solidFill>
                  <a:schemeClr val="accent1"/>
                </a:solidFill>
              </a:rPr>
              <a:t>/</a:t>
            </a:r>
            <a:r>
              <a:rPr lang="en-US" dirty="0" err="1">
                <a:solidFill>
                  <a:schemeClr val="accent1"/>
                </a:solidFill>
              </a:rPr>
              <a:t>IOTivity</a:t>
            </a:r>
            <a:r>
              <a:rPr lang="en-US" dirty="0">
                <a:solidFill>
                  <a:schemeClr val="accent1"/>
                </a:solidFill>
              </a:rPr>
              <a:t>-Lite-setup/</a:t>
            </a:r>
            <a:r>
              <a:rPr lang="en-US" dirty="0" err="1">
                <a:solidFill>
                  <a:schemeClr val="accent1"/>
                </a:solidFill>
              </a:rPr>
              <a:t>install.sh</a:t>
            </a:r>
            <a:r>
              <a:rPr lang="en-US" dirty="0">
                <a:solidFill>
                  <a:schemeClr val="accent1"/>
                </a:solidFill>
              </a:rPr>
              <a:t> | bash</a:t>
            </a:r>
          </a:p>
          <a:p>
            <a:pPr lvl="2"/>
            <a:r>
              <a:rPr lang="en-US" dirty="0">
                <a:solidFill>
                  <a:schemeClr val="accent1"/>
                </a:solidFill>
              </a:rPr>
              <a:t>cd ~/</a:t>
            </a:r>
            <a:r>
              <a:rPr lang="en-US" dirty="0" err="1">
                <a:solidFill>
                  <a:schemeClr val="accent1"/>
                </a:solidFill>
              </a:rPr>
              <a:t>iot</a:t>
            </a:r>
            <a:r>
              <a:rPr lang="en-US" dirty="0">
                <a:solidFill>
                  <a:schemeClr val="accent1"/>
                </a:solidFill>
              </a:rPr>
              <a:t>-lite; ./</a:t>
            </a:r>
            <a:r>
              <a:rPr lang="en-US" dirty="0" err="1">
                <a:solidFill>
                  <a:schemeClr val="accent1"/>
                </a:solidFill>
              </a:rPr>
              <a:t>pki.sh</a:t>
            </a:r>
            <a:r>
              <a:rPr lang="en-US" dirty="0">
                <a:solidFill>
                  <a:schemeClr val="accent1"/>
                </a:solidFill>
              </a:rPr>
              <a:t>; cd ~</a:t>
            </a:r>
          </a:p>
          <a:p>
            <a:pPr lvl="1"/>
            <a:r>
              <a:rPr lang="en-US" dirty="0"/>
              <a:t>Project scripts: </a:t>
            </a:r>
          </a:p>
          <a:p>
            <a:pPr lvl="2"/>
            <a:r>
              <a:rPr lang="en-US" dirty="0">
                <a:solidFill>
                  <a:schemeClr val="accent1"/>
                </a:solidFill>
              </a:rPr>
              <a:t>curl https://</a:t>
            </a:r>
            <a:r>
              <a:rPr lang="en-US" dirty="0" err="1">
                <a:solidFill>
                  <a:schemeClr val="accent1"/>
                </a:solidFill>
              </a:rPr>
              <a:t>openconnectivity.github.io</a:t>
            </a:r>
            <a:r>
              <a:rPr lang="en-US" dirty="0">
                <a:solidFill>
                  <a:schemeClr val="accent1"/>
                </a:solidFill>
              </a:rPr>
              <a:t>/Project-Scripts/</a:t>
            </a:r>
            <a:r>
              <a:rPr lang="en-US" dirty="0" err="1">
                <a:solidFill>
                  <a:schemeClr val="accent1"/>
                </a:solidFill>
              </a:rPr>
              <a:t>install.sh</a:t>
            </a:r>
            <a:r>
              <a:rPr lang="en-US" dirty="0">
                <a:solidFill>
                  <a:schemeClr val="accent1"/>
                </a:solidFill>
              </a:rPr>
              <a:t> | bash</a:t>
            </a:r>
          </a:p>
          <a:p>
            <a:pPr lvl="1"/>
            <a:r>
              <a:rPr lang="en-US" dirty="0"/>
              <a:t>Raspberry Pi examples (answer “y” to all the prompts): </a:t>
            </a:r>
          </a:p>
          <a:p>
            <a:pPr lvl="2"/>
            <a:r>
              <a:rPr lang="en-US" dirty="0">
                <a:solidFill>
                  <a:schemeClr val="accent1"/>
                </a:solidFill>
              </a:rPr>
              <a:t>curl https://</a:t>
            </a:r>
            <a:r>
              <a:rPr lang="en-US" dirty="0" err="1">
                <a:solidFill>
                  <a:schemeClr val="accent1"/>
                </a:solidFill>
              </a:rPr>
              <a:t>openconnectivity.github.io</a:t>
            </a:r>
            <a:r>
              <a:rPr lang="en-US" dirty="0">
                <a:solidFill>
                  <a:schemeClr val="accent1"/>
                </a:solidFill>
              </a:rPr>
              <a:t>/Sample-Raspberry-Pi-Code/pi-boards/</a:t>
            </a:r>
            <a:r>
              <a:rPr lang="en-US" dirty="0" err="1">
                <a:solidFill>
                  <a:schemeClr val="accent1"/>
                </a:solidFill>
              </a:rPr>
              <a:t>install.sh</a:t>
            </a:r>
            <a:r>
              <a:rPr lang="en-US" dirty="0">
                <a:solidFill>
                  <a:schemeClr val="accent1"/>
                </a:solidFill>
              </a:rPr>
              <a:t> | bash</a:t>
            </a:r>
          </a:p>
          <a:p>
            <a:pPr lvl="1"/>
            <a:r>
              <a:rPr lang="en-US" dirty="0"/>
              <a:t>Make sure the PATH is set: reboot or </a:t>
            </a:r>
            <a:r>
              <a:rPr lang="en-US" dirty="0">
                <a:solidFill>
                  <a:schemeClr val="accent1"/>
                </a:solidFill>
              </a:rPr>
              <a:t>source ~/.</a:t>
            </a:r>
            <a:r>
              <a:rPr lang="en-US" dirty="0" err="1">
                <a:solidFill>
                  <a:schemeClr val="accent1"/>
                </a:solidFill>
              </a:rPr>
              <a:t>bashrc</a:t>
            </a:r>
            <a:endParaRPr lang="en-US" dirty="0">
              <a:solidFill>
                <a:schemeClr val="accent1"/>
              </a:solidFill>
            </a:endParaRPr>
          </a:p>
          <a:p>
            <a:pPr lvl="1"/>
            <a:endParaRPr lang="en-US" dirty="0"/>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Set up the development environment (Raspberry Pi)</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10</a:t>
            </a:fld>
            <a:endParaRPr lang="en-US" dirty="0"/>
          </a:p>
        </p:txBody>
      </p:sp>
    </p:spTree>
    <p:extLst>
      <p:ext uri="{BB962C8B-B14F-4D97-AF65-F5344CB8AC3E}">
        <p14:creationId xmlns:p14="http://schemas.microsoft.com/office/powerpoint/2010/main" val="4056234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r>
              <a:rPr lang="en-US" dirty="0"/>
              <a:t>This method will work if you are on a network</a:t>
            </a:r>
          </a:p>
          <a:p>
            <a:r>
              <a:rPr lang="en-US" dirty="0"/>
              <a:t>Install the development environment</a:t>
            </a:r>
          </a:p>
          <a:p>
            <a:pPr lvl="1"/>
            <a:r>
              <a:rPr lang="en-US" dirty="0"/>
              <a:t>Install all of this from the home directory: cd ~</a:t>
            </a:r>
          </a:p>
          <a:p>
            <a:pPr lvl="1"/>
            <a:r>
              <a:rPr lang="en-US" dirty="0" err="1"/>
              <a:t>IoTivity</a:t>
            </a:r>
            <a:r>
              <a:rPr lang="en-US" dirty="0"/>
              <a:t>-lite development: </a:t>
            </a:r>
          </a:p>
          <a:p>
            <a:pPr lvl="2"/>
            <a:r>
              <a:rPr lang="en-US" dirty="0">
                <a:solidFill>
                  <a:schemeClr val="accent1"/>
                </a:solidFill>
              </a:rPr>
              <a:t>curl https://</a:t>
            </a:r>
            <a:r>
              <a:rPr lang="en-US" dirty="0" err="1">
                <a:solidFill>
                  <a:schemeClr val="accent1"/>
                </a:solidFill>
              </a:rPr>
              <a:t>openconnectivity.github.io</a:t>
            </a:r>
            <a:r>
              <a:rPr lang="en-US" dirty="0">
                <a:solidFill>
                  <a:schemeClr val="accent1"/>
                </a:solidFill>
              </a:rPr>
              <a:t>/</a:t>
            </a:r>
            <a:r>
              <a:rPr lang="en-US" dirty="0" err="1">
                <a:solidFill>
                  <a:schemeClr val="accent1"/>
                </a:solidFill>
              </a:rPr>
              <a:t>IOTivity</a:t>
            </a:r>
            <a:r>
              <a:rPr lang="en-US" dirty="0">
                <a:solidFill>
                  <a:schemeClr val="accent1"/>
                </a:solidFill>
              </a:rPr>
              <a:t>-Lite-setup/</a:t>
            </a:r>
            <a:r>
              <a:rPr lang="en-US" dirty="0" err="1">
                <a:solidFill>
                  <a:schemeClr val="accent1"/>
                </a:solidFill>
              </a:rPr>
              <a:t>install.sh</a:t>
            </a:r>
            <a:r>
              <a:rPr lang="en-US" dirty="0">
                <a:solidFill>
                  <a:schemeClr val="accent1"/>
                </a:solidFill>
              </a:rPr>
              <a:t> | bash</a:t>
            </a:r>
          </a:p>
          <a:p>
            <a:pPr lvl="2"/>
            <a:r>
              <a:rPr lang="en-US" dirty="0">
                <a:solidFill>
                  <a:schemeClr val="accent1"/>
                </a:solidFill>
              </a:rPr>
              <a:t>cd ~/</a:t>
            </a:r>
            <a:r>
              <a:rPr lang="en-US" dirty="0" err="1">
                <a:solidFill>
                  <a:schemeClr val="accent1"/>
                </a:solidFill>
              </a:rPr>
              <a:t>iot</a:t>
            </a:r>
            <a:r>
              <a:rPr lang="en-US" dirty="0">
                <a:solidFill>
                  <a:schemeClr val="accent1"/>
                </a:solidFill>
              </a:rPr>
              <a:t>-lite; ./</a:t>
            </a:r>
            <a:r>
              <a:rPr lang="en-US" dirty="0" err="1">
                <a:solidFill>
                  <a:schemeClr val="accent1"/>
                </a:solidFill>
              </a:rPr>
              <a:t>pki.sh</a:t>
            </a:r>
            <a:r>
              <a:rPr lang="en-US" dirty="0">
                <a:solidFill>
                  <a:schemeClr val="accent1"/>
                </a:solidFill>
              </a:rPr>
              <a:t>; cd ~</a:t>
            </a:r>
          </a:p>
          <a:p>
            <a:pPr lvl="1"/>
            <a:r>
              <a:rPr lang="en-US" dirty="0"/>
              <a:t>Project scripts: </a:t>
            </a:r>
          </a:p>
          <a:p>
            <a:pPr lvl="2"/>
            <a:r>
              <a:rPr lang="en-US" dirty="0">
                <a:solidFill>
                  <a:schemeClr val="accent1"/>
                </a:solidFill>
              </a:rPr>
              <a:t>curl https://</a:t>
            </a:r>
            <a:r>
              <a:rPr lang="en-US" dirty="0" err="1">
                <a:solidFill>
                  <a:schemeClr val="accent1"/>
                </a:solidFill>
              </a:rPr>
              <a:t>openconnectivity.github.io</a:t>
            </a:r>
            <a:r>
              <a:rPr lang="en-US" dirty="0">
                <a:solidFill>
                  <a:schemeClr val="accent1"/>
                </a:solidFill>
              </a:rPr>
              <a:t>/Project-Scripts/</a:t>
            </a:r>
            <a:r>
              <a:rPr lang="en-US" dirty="0" err="1">
                <a:solidFill>
                  <a:schemeClr val="accent1"/>
                </a:solidFill>
              </a:rPr>
              <a:t>install.sh</a:t>
            </a:r>
            <a:r>
              <a:rPr lang="en-US" dirty="0">
                <a:solidFill>
                  <a:schemeClr val="accent1"/>
                </a:solidFill>
              </a:rPr>
              <a:t> | bash</a:t>
            </a:r>
          </a:p>
          <a:p>
            <a:pPr lvl="1"/>
            <a:r>
              <a:rPr lang="en-US" dirty="0"/>
              <a:t>Linux examples: </a:t>
            </a:r>
          </a:p>
          <a:p>
            <a:pPr lvl="2"/>
            <a:r>
              <a:rPr lang="en-US" dirty="0">
                <a:solidFill>
                  <a:schemeClr val="accent1"/>
                </a:solidFill>
              </a:rPr>
              <a:t>curl https://</a:t>
            </a:r>
            <a:r>
              <a:rPr lang="en-US" dirty="0" err="1">
                <a:solidFill>
                  <a:schemeClr val="accent1"/>
                </a:solidFill>
              </a:rPr>
              <a:t>openconnectivity.github.io</a:t>
            </a:r>
            <a:r>
              <a:rPr lang="en-US" dirty="0">
                <a:solidFill>
                  <a:schemeClr val="accent1"/>
                </a:solidFill>
              </a:rPr>
              <a:t>/Emulator-Code/emulator/</a:t>
            </a:r>
            <a:r>
              <a:rPr lang="en-US" dirty="0" err="1">
                <a:solidFill>
                  <a:schemeClr val="accent1"/>
                </a:solidFill>
              </a:rPr>
              <a:t>install.sh</a:t>
            </a:r>
            <a:r>
              <a:rPr lang="en-US" dirty="0">
                <a:solidFill>
                  <a:schemeClr val="accent1"/>
                </a:solidFill>
              </a:rPr>
              <a:t> | bash</a:t>
            </a:r>
          </a:p>
          <a:p>
            <a:pPr lvl="1"/>
            <a:r>
              <a:rPr lang="en-US" dirty="0"/>
              <a:t>Make sure the PATH is set: reboot or </a:t>
            </a:r>
            <a:r>
              <a:rPr lang="en-US" dirty="0">
                <a:solidFill>
                  <a:schemeClr val="accent1"/>
                </a:solidFill>
              </a:rPr>
              <a:t>source ~/.</a:t>
            </a:r>
            <a:r>
              <a:rPr lang="en-US" dirty="0" err="1">
                <a:solidFill>
                  <a:schemeClr val="accent1"/>
                </a:solidFill>
              </a:rPr>
              <a:t>bashrc</a:t>
            </a:r>
            <a:endParaRPr lang="en-US" dirty="0">
              <a:solidFill>
                <a:schemeClr val="accent1"/>
              </a:solidFill>
            </a:endParaRPr>
          </a:p>
          <a:p>
            <a:pPr lvl="1"/>
            <a:endParaRPr lang="en-US" dirty="0"/>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Set up the development environment (Linux)</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11</a:t>
            </a:fld>
            <a:endParaRPr lang="en-US" dirty="0"/>
          </a:p>
        </p:txBody>
      </p:sp>
    </p:spTree>
    <p:extLst>
      <p:ext uri="{BB962C8B-B14F-4D97-AF65-F5344CB8AC3E}">
        <p14:creationId xmlns:p14="http://schemas.microsoft.com/office/powerpoint/2010/main" val="67733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r>
              <a:rPr lang="en-US" dirty="0"/>
              <a:t>Create a directory for development (this can be anywhere, but we’ll use the following):</a:t>
            </a:r>
          </a:p>
          <a:p>
            <a:pPr lvl="1"/>
            <a:r>
              <a:rPr lang="en-US" dirty="0">
                <a:solidFill>
                  <a:schemeClr val="accent1"/>
                </a:solidFill>
              </a:rPr>
              <a:t>cd ~</a:t>
            </a:r>
          </a:p>
          <a:p>
            <a:pPr lvl="1"/>
            <a:r>
              <a:rPr lang="en-US" dirty="0" err="1">
                <a:solidFill>
                  <a:schemeClr val="accent1"/>
                </a:solidFill>
              </a:rPr>
              <a:t>mkdir</a:t>
            </a:r>
            <a:r>
              <a:rPr lang="en-US" dirty="0">
                <a:solidFill>
                  <a:schemeClr val="accent1"/>
                </a:solidFill>
              </a:rPr>
              <a:t> workspace</a:t>
            </a:r>
          </a:p>
          <a:p>
            <a:pPr lvl="1"/>
            <a:r>
              <a:rPr lang="en-US" dirty="0">
                <a:solidFill>
                  <a:schemeClr val="accent1"/>
                </a:solidFill>
              </a:rPr>
              <a:t>cd workspace</a:t>
            </a:r>
          </a:p>
          <a:p>
            <a:pPr lvl="1"/>
            <a:r>
              <a:rPr lang="en-US" dirty="0"/>
              <a:t>Create an OCF project (can be named anything, but we’ll use the following):</a:t>
            </a:r>
          </a:p>
          <a:p>
            <a:pPr lvl="2"/>
            <a:r>
              <a:rPr lang="en-US" dirty="0" err="1">
                <a:solidFill>
                  <a:schemeClr val="accent1"/>
                </a:solidFill>
              </a:rPr>
              <a:t>create_project.sh</a:t>
            </a:r>
            <a:r>
              <a:rPr lang="en-US" dirty="0">
                <a:solidFill>
                  <a:schemeClr val="accent1"/>
                </a:solidFill>
              </a:rPr>
              <a:t> </a:t>
            </a:r>
            <a:r>
              <a:rPr lang="en-US" dirty="0" err="1">
                <a:solidFill>
                  <a:schemeClr val="accent1"/>
                </a:solidFill>
              </a:rPr>
              <a:t>myexample</a:t>
            </a:r>
            <a:endParaRPr lang="en-US" dirty="0">
              <a:solidFill>
                <a:schemeClr val="accent1"/>
              </a:solidFill>
            </a:endParaRPr>
          </a:p>
          <a:p>
            <a:pPr lvl="2"/>
            <a:r>
              <a:rPr lang="en-US" dirty="0">
                <a:solidFill>
                  <a:schemeClr val="accent1"/>
                </a:solidFill>
              </a:rPr>
              <a:t>cd </a:t>
            </a:r>
            <a:r>
              <a:rPr lang="en-US" dirty="0" err="1">
                <a:solidFill>
                  <a:schemeClr val="accent1"/>
                </a:solidFill>
              </a:rPr>
              <a:t>myexample</a:t>
            </a:r>
            <a:endParaRPr lang="en-US" dirty="0">
              <a:solidFill>
                <a:schemeClr val="accent1"/>
              </a:solidFill>
            </a:endParaRPr>
          </a:p>
          <a:p>
            <a:pPr lvl="1"/>
            <a:r>
              <a:rPr lang="en-US" dirty="0"/>
              <a:t>We’ll use a pre-built sample to start:</a:t>
            </a:r>
          </a:p>
          <a:p>
            <a:pPr lvl="2"/>
            <a:r>
              <a:rPr lang="en-US" dirty="0" err="1">
                <a:solidFill>
                  <a:schemeClr val="accent1"/>
                </a:solidFill>
              </a:rPr>
              <a:t>cp</a:t>
            </a:r>
            <a:r>
              <a:rPr lang="en-US" dirty="0">
                <a:solidFill>
                  <a:schemeClr val="accent1"/>
                </a:solidFill>
              </a:rPr>
              <a:t> ~/Sample-Raspberry-Pi-Code/</a:t>
            </a:r>
            <a:r>
              <a:rPr lang="en-US" dirty="0" err="1">
                <a:solidFill>
                  <a:schemeClr val="accent1"/>
                </a:solidFill>
              </a:rPr>
              <a:t>IoTivity</a:t>
            </a:r>
            <a:r>
              <a:rPr lang="en-US" dirty="0">
                <a:solidFill>
                  <a:schemeClr val="accent1"/>
                </a:solidFill>
              </a:rPr>
              <a:t>-lite</a:t>
            </a:r>
            <a:r>
              <a:rPr lang="en-US">
                <a:solidFill>
                  <a:schemeClr val="accent1"/>
                </a:solidFill>
              </a:rPr>
              <a:t>/explorer-hat-pro/</a:t>
            </a:r>
            <a:r>
              <a:rPr lang="en-US" dirty="0" err="1">
                <a:solidFill>
                  <a:schemeClr val="accent1"/>
                </a:solidFill>
              </a:rPr>
              <a:t>setup.sh</a:t>
            </a:r>
            <a:r>
              <a:rPr lang="en-US" dirty="0">
                <a:solidFill>
                  <a:schemeClr val="accent1"/>
                </a:solidFill>
              </a:rPr>
              <a:t> ./</a:t>
            </a:r>
          </a:p>
          <a:p>
            <a:pPr lvl="2"/>
            <a:r>
              <a:rPr lang="en-US" dirty="0">
                <a:solidFill>
                  <a:schemeClr val="accent1"/>
                </a:solidFill>
              </a:rPr>
              <a:t>./setup</a:t>
            </a:r>
          </a:p>
          <a:p>
            <a:pPr lvl="1"/>
            <a:endParaRPr lang="en-US" dirty="0"/>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Let’s build a device (page 1 Raspberry Pi)</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12</a:t>
            </a:fld>
            <a:endParaRPr lang="en-US" dirty="0"/>
          </a:p>
        </p:txBody>
      </p:sp>
    </p:spTree>
    <p:extLst>
      <p:ext uri="{BB962C8B-B14F-4D97-AF65-F5344CB8AC3E}">
        <p14:creationId xmlns:p14="http://schemas.microsoft.com/office/powerpoint/2010/main" val="126371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r>
              <a:rPr lang="en-US" dirty="0"/>
              <a:t>Create a directory for development (this can be anywhere, but we’ll use the following):</a:t>
            </a:r>
          </a:p>
          <a:p>
            <a:pPr lvl="1"/>
            <a:r>
              <a:rPr lang="en-US" dirty="0">
                <a:solidFill>
                  <a:schemeClr val="accent1"/>
                </a:solidFill>
              </a:rPr>
              <a:t>cd ~</a:t>
            </a:r>
          </a:p>
          <a:p>
            <a:pPr lvl="1"/>
            <a:r>
              <a:rPr lang="en-US" dirty="0" err="1">
                <a:solidFill>
                  <a:schemeClr val="accent1"/>
                </a:solidFill>
              </a:rPr>
              <a:t>mkdir</a:t>
            </a:r>
            <a:r>
              <a:rPr lang="en-US" dirty="0">
                <a:solidFill>
                  <a:schemeClr val="accent1"/>
                </a:solidFill>
              </a:rPr>
              <a:t> workspace</a:t>
            </a:r>
          </a:p>
          <a:p>
            <a:pPr lvl="1"/>
            <a:r>
              <a:rPr lang="en-US" dirty="0">
                <a:solidFill>
                  <a:schemeClr val="accent1"/>
                </a:solidFill>
              </a:rPr>
              <a:t>cd workspace</a:t>
            </a:r>
          </a:p>
          <a:p>
            <a:pPr lvl="1"/>
            <a:r>
              <a:rPr lang="en-US" dirty="0"/>
              <a:t>Create an OCF project (can be named anything, but we’ll use the following):</a:t>
            </a:r>
          </a:p>
          <a:p>
            <a:pPr lvl="2"/>
            <a:r>
              <a:rPr lang="en-US" dirty="0" err="1">
                <a:solidFill>
                  <a:schemeClr val="accent1"/>
                </a:solidFill>
              </a:rPr>
              <a:t>create_project.sh</a:t>
            </a:r>
            <a:r>
              <a:rPr lang="en-US" dirty="0">
                <a:solidFill>
                  <a:schemeClr val="accent1"/>
                </a:solidFill>
              </a:rPr>
              <a:t> </a:t>
            </a:r>
            <a:r>
              <a:rPr lang="en-US" dirty="0" err="1">
                <a:solidFill>
                  <a:schemeClr val="accent1"/>
                </a:solidFill>
              </a:rPr>
              <a:t>myexample</a:t>
            </a:r>
            <a:endParaRPr lang="en-US" dirty="0">
              <a:solidFill>
                <a:schemeClr val="accent1"/>
              </a:solidFill>
            </a:endParaRPr>
          </a:p>
          <a:p>
            <a:pPr lvl="2"/>
            <a:r>
              <a:rPr lang="en-US" dirty="0">
                <a:solidFill>
                  <a:schemeClr val="accent1"/>
                </a:solidFill>
              </a:rPr>
              <a:t>cd </a:t>
            </a:r>
            <a:r>
              <a:rPr lang="en-US" dirty="0" err="1">
                <a:solidFill>
                  <a:schemeClr val="accent1"/>
                </a:solidFill>
              </a:rPr>
              <a:t>myexample</a:t>
            </a:r>
            <a:endParaRPr lang="en-US" dirty="0">
              <a:solidFill>
                <a:schemeClr val="accent1"/>
              </a:solidFill>
            </a:endParaRPr>
          </a:p>
          <a:p>
            <a:pPr lvl="1"/>
            <a:r>
              <a:rPr lang="en-US" dirty="0"/>
              <a:t>We’ll use a pre-built sample to start:</a:t>
            </a:r>
          </a:p>
          <a:p>
            <a:pPr lvl="2"/>
            <a:r>
              <a:rPr lang="en-US" dirty="0">
                <a:solidFill>
                  <a:schemeClr val="accent1"/>
                </a:solidFill>
              </a:rPr>
              <a:t>cp ~/Emulator-Code/</a:t>
            </a:r>
            <a:r>
              <a:rPr lang="en-US" dirty="0" err="1">
                <a:solidFill>
                  <a:schemeClr val="accent1"/>
                </a:solidFill>
              </a:rPr>
              <a:t>IoTivity</a:t>
            </a:r>
            <a:r>
              <a:rPr lang="en-US" dirty="0">
                <a:solidFill>
                  <a:schemeClr val="accent1"/>
                </a:solidFill>
              </a:rPr>
              <a:t>-lite</a:t>
            </a:r>
            <a:r>
              <a:rPr lang="en-US">
                <a:solidFill>
                  <a:schemeClr val="accent1"/>
                </a:solidFill>
              </a:rPr>
              <a:t>/dimming/</a:t>
            </a:r>
            <a:r>
              <a:rPr lang="en-US" dirty="0" err="1">
                <a:solidFill>
                  <a:schemeClr val="accent1"/>
                </a:solidFill>
              </a:rPr>
              <a:t>setup.sh</a:t>
            </a:r>
            <a:r>
              <a:rPr lang="en-US" dirty="0">
                <a:solidFill>
                  <a:schemeClr val="accent1"/>
                </a:solidFill>
              </a:rPr>
              <a:t> ./</a:t>
            </a:r>
          </a:p>
          <a:p>
            <a:pPr lvl="2"/>
            <a:r>
              <a:rPr lang="en-US" dirty="0">
                <a:solidFill>
                  <a:schemeClr val="accent1"/>
                </a:solidFill>
              </a:rPr>
              <a:t>./setup</a:t>
            </a:r>
          </a:p>
          <a:p>
            <a:pPr lvl="1"/>
            <a:endParaRPr lang="en-US" dirty="0"/>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Let’s build a device (page 1 Linux)</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13</a:t>
            </a:fld>
            <a:endParaRPr lang="en-US" dirty="0"/>
          </a:p>
        </p:txBody>
      </p:sp>
    </p:spTree>
    <p:extLst>
      <p:ext uri="{BB962C8B-B14F-4D97-AF65-F5344CB8AC3E}">
        <p14:creationId xmlns:p14="http://schemas.microsoft.com/office/powerpoint/2010/main" val="2148019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pPr lvl="1"/>
            <a:r>
              <a:rPr lang="en-US" dirty="0"/>
              <a:t>Automatically generate the code, introspection file and security files:</a:t>
            </a:r>
          </a:p>
          <a:p>
            <a:pPr lvl="2"/>
            <a:r>
              <a:rPr lang="en-US" dirty="0" err="1">
                <a:solidFill>
                  <a:schemeClr val="accent1"/>
                </a:solidFill>
              </a:rPr>
              <a:t>gen.sh</a:t>
            </a:r>
            <a:endParaRPr lang="en-US" dirty="0">
              <a:solidFill>
                <a:schemeClr val="accent1"/>
              </a:solidFill>
            </a:endParaRPr>
          </a:p>
          <a:p>
            <a:pPr lvl="1"/>
            <a:r>
              <a:rPr lang="en-US" dirty="0"/>
              <a:t>Build the project </a:t>
            </a:r>
            <a:r>
              <a:rPr lang="en-US" dirty="0" err="1"/>
              <a:t>executiable</a:t>
            </a:r>
            <a:r>
              <a:rPr lang="en-US" dirty="0"/>
              <a:t>:</a:t>
            </a:r>
          </a:p>
          <a:p>
            <a:pPr lvl="2"/>
            <a:r>
              <a:rPr lang="en-US" dirty="0" err="1">
                <a:solidFill>
                  <a:schemeClr val="accent1"/>
                </a:solidFill>
              </a:rPr>
              <a:t>build.sh</a:t>
            </a:r>
            <a:endParaRPr lang="en-US" dirty="0">
              <a:solidFill>
                <a:schemeClr val="accent1"/>
              </a:solidFill>
            </a:endParaRPr>
          </a:p>
          <a:p>
            <a:pPr lvl="1"/>
            <a:r>
              <a:rPr lang="en-US" dirty="0"/>
              <a:t>Set the security to “ready for owner transfer method” (RFOTM):</a:t>
            </a:r>
          </a:p>
          <a:p>
            <a:pPr lvl="2"/>
            <a:r>
              <a:rPr lang="en-US" dirty="0" err="1">
                <a:solidFill>
                  <a:schemeClr val="accent1"/>
                </a:solidFill>
              </a:rPr>
              <a:t>reset.sh</a:t>
            </a:r>
            <a:endParaRPr lang="en-US" dirty="0">
              <a:solidFill>
                <a:schemeClr val="accent1"/>
              </a:solidFill>
            </a:endParaRPr>
          </a:p>
          <a:p>
            <a:pPr lvl="1"/>
            <a:r>
              <a:rPr lang="en-US" dirty="0"/>
              <a:t>Run the server code on the Raspberry Pi:</a:t>
            </a:r>
          </a:p>
          <a:p>
            <a:pPr lvl="2"/>
            <a:r>
              <a:rPr lang="en-US" dirty="0" err="1">
                <a:solidFill>
                  <a:schemeClr val="accent1"/>
                </a:solidFill>
              </a:rPr>
              <a:t>run.sh</a:t>
            </a:r>
            <a:endParaRPr lang="en-US" dirty="0">
              <a:solidFill>
                <a:schemeClr val="accent1"/>
              </a:solidFill>
            </a:endParaRPr>
          </a:p>
          <a:p>
            <a:pPr lvl="1"/>
            <a:r>
              <a:rPr lang="en-US" u="sng" dirty="0"/>
              <a:t>You have successfully build an OCF device and it is ready to onboard!</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Let’s build a device (page 2)</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14</a:t>
            </a:fld>
            <a:endParaRPr lang="en-US" dirty="0"/>
          </a:p>
        </p:txBody>
      </p:sp>
    </p:spTree>
    <p:extLst>
      <p:ext uri="{BB962C8B-B14F-4D97-AF65-F5344CB8AC3E}">
        <p14:creationId xmlns:p14="http://schemas.microsoft.com/office/powerpoint/2010/main" val="632249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pPr lvl="1"/>
            <a:r>
              <a:rPr lang="en-US" dirty="0"/>
              <a:t>Install OTGC on an Android device (make sure you’re on the right LAN):</a:t>
            </a:r>
          </a:p>
          <a:p>
            <a:pPr lvl="2"/>
            <a:r>
              <a:rPr lang="en-US" dirty="0">
                <a:solidFill>
                  <a:schemeClr val="accent1"/>
                </a:solidFill>
              </a:rPr>
              <a:t>(download and run the APK or get it from the OCF USB stick)</a:t>
            </a:r>
          </a:p>
          <a:p>
            <a:pPr lvl="2"/>
            <a:r>
              <a:rPr lang="en-US" dirty="0">
                <a:solidFill>
                  <a:schemeClr val="accent1"/>
                </a:solidFill>
              </a:rPr>
              <a:t>Launch the OTGC application</a:t>
            </a:r>
          </a:p>
          <a:p>
            <a:pPr lvl="1"/>
            <a:r>
              <a:rPr lang="en-US" dirty="0"/>
              <a:t>Click the discover button to search for OCF devices on the LAN</a:t>
            </a:r>
          </a:p>
          <a:p>
            <a:pPr lvl="2"/>
            <a:r>
              <a:rPr lang="en-US" dirty="0">
                <a:solidFill>
                  <a:schemeClr val="accent1"/>
                </a:solidFill>
              </a:rPr>
              <a:t>Arrow in circle icon</a:t>
            </a:r>
          </a:p>
          <a:p>
            <a:pPr lvl="1"/>
            <a:r>
              <a:rPr lang="en-US" dirty="0"/>
              <a:t>Onboard the discovered server</a:t>
            </a:r>
          </a:p>
          <a:p>
            <a:pPr lvl="2"/>
            <a:r>
              <a:rPr lang="en-US" dirty="0">
                <a:solidFill>
                  <a:schemeClr val="accent1"/>
                </a:solidFill>
              </a:rPr>
              <a:t>“+” icon associated with the server device</a:t>
            </a:r>
          </a:p>
          <a:p>
            <a:pPr lvl="1"/>
            <a:r>
              <a:rPr lang="en-US" dirty="0"/>
              <a:t>Get the UI to control the Raspberry Pi server from the Android OTGC</a:t>
            </a:r>
          </a:p>
          <a:p>
            <a:pPr lvl="2"/>
            <a:r>
              <a:rPr lang="en-US" dirty="0">
                <a:solidFill>
                  <a:schemeClr val="accent1"/>
                </a:solidFill>
              </a:rPr>
              <a:t>Gear icon</a:t>
            </a:r>
          </a:p>
          <a:p>
            <a:pPr lvl="2"/>
            <a:r>
              <a:rPr lang="en-US" dirty="0">
                <a:solidFill>
                  <a:schemeClr val="accent1"/>
                </a:solidFill>
              </a:rPr>
              <a:t>Use the UI to turn on and off any of the lights on the </a:t>
            </a:r>
            <a:r>
              <a:rPr lang="en-US" dirty="0" err="1">
                <a:solidFill>
                  <a:schemeClr val="accent1"/>
                </a:solidFill>
              </a:rPr>
              <a:t>ExplorerHat</a:t>
            </a:r>
            <a:r>
              <a:rPr lang="en-US" dirty="0">
                <a:solidFill>
                  <a:schemeClr val="accent1"/>
                </a:solidFill>
              </a:rPr>
              <a:t> board</a:t>
            </a:r>
          </a:p>
          <a:p>
            <a:pPr lvl="2"/>
            <a:r>
              <a:rPr lang="en-US" dirty="0">
                <a:solidFill>
                  <a:schemeClr val="accent1"/>
                </a:solidFill>
              </a:rPr>
              <a:t>Use the AI to turn on “observe” on any of the switches, then watch the terminal as you press the button on the </a:t>
            </a:r>
            <a:r>
              <a:rPr lang="en-US" dirty="0" err="1">
                <a:solidFill>
                  <a:schemeClr val="accent1"/>
                </a:solidFill>
              </a:rPr>
              <a:t>ExplorerHat</a:t>
            </a:r>
            <a:r>
              <a:rPr lang="en-US" dirty="0">
                <a:solidFill>
                  <a:schemeClr val="accent1"/>
                </a:solidFill>
              </a:rPr>
              <a:t> board</a:t>
            </a:r>
          </a:p>
          <a:p>
            <a:pPr lvl="1"/>
            <a:r>
              <a:rPr lang="en-US" u="sng" dirty="0"/>
              <a:t>You have successfully onboarded and controlled your OCF Device!</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Onboard and control the server with OTGC</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15</a:t>
            </a:fld>
            <a:endParaRPr lang="en-US" dirty="0"/>
          </a:p>
        </p:txBody>
      </p:sp>
    </p:spTree>
    <p:extLst>
      <p:ext uri="{BB962C8B-B14F-4D97-AF65-F5344CB8AC3E}">
        <p14:creationId xmlns:p14="http://schemas.microsoft.com/office/powerpoint/2010/main" val="2530970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fontScale="85000" lnSpcReduction="20000"/>
          </a:bodyPr>
          <a:lstStyle/>
          <a:p>
            <a:pPr lvl="1"/>
            <a:r>
              <a:rPr lang="en-US" dirty="0"/>
              <a:t>Install OCF Device Spy on a Windows device (make sure you’re on the right LAN):</a:t>
            </a:r>
          </a:p>
          <a:p>
            <a:pPr lvl="2"/>
            <a:r>
              <a:rPr lang="en-US" dirty="0">
                <a:solidFill>
                  <a:schemeClr val="accent1"/>
                </a:solidFill>
              </a:rPr>
              <a:t>(download and run the the setup script or get it from the OCF USB stick)</a:t>
            </a:r>
          </a:p>
          <a:p>
            <a:pPr lvl="2"/>
            <a:r>
              <a:rPr lang="en-US" dirty="0">
                <a:solidFill>
                  <a:schemeClr val="accent1"/>
                </a:solidFill>
              </a:rPr>
              <a:t>Launch the OCF Device Spy application</a:t>
            </a:r>
          </a:p>
          <a:p>
            <a:pPr lvl="1"/>
            <a:r>
              <a:rPr lang="en-US" dirty="0"/>
              <a:t>Click the discover button to search for OCF devices on the LAN</a:t>
            </a:r>
          </a:p>
          <a:p>
            <a:pPr lvl="2"/>
            <a:r>
              <a:rPr lang="en-US" dirty="0">
                <a:solidFill>
                  <a:schemeClr val="accent1"/>
                </a:solidFill>
              </a:rPr>
              <a:t>Middle top of the application</a:t>
            </a:r>
          </a:p>
          <a:p>
            <a:pPr lvl="1"/>
            <a:r>
              <a:rPr lang="en-US" dirty="0"/>
              <a:t>Onboard the discovered server</a:t>
            </a:r>
          </a:p>
          <a:p>
            <a:pPr lvl="2"/>
            <a:r>
              <a:rPr lang="en-US" dirty="0">
                <a:solidFill>
                  <a:schemeClr val="accent1"/>
                </a:solidFill>
              </a:rPr>
              <a:t>For this example, we’ll use “just works” onboarding (drop-down top right)</a:t>
            </a:r>
          </a:p>
          <a:p>
            <a:pPr lvl="2"/>
            <a:r>
              <a:rPr lang="en-US" dirty="0">
                <a:solidFill>
                  <a:schemeClr val="accent1"/>
                </a:solidFill>
              </a:rPr>
              <a:t>Select your discovered device and click the Onboard button (top right) </a:t>
            </a:r>
          </a:p>
          <a:p>
            <a:pPr lvl="1"/>
            <a:r>
              <a:rPr lang="en-US" dirty="0"/>
              <a:t>Get the UI to control the Raspberry Pi server from OCF Device Spy</a:t>
            </a:r>
          </a:p>
          <a:p>
            <a:pPr lvl="2"/>
            <a:r>
              <a:rPr lang="en-US" dirty="0">
                <a:solidFill>
                  <a:schemeClr val="accent1"/>
                </a:solidFill>
              </a:rPr>
              <a:t>In the “Request” section</a:t>
            </a:r>
          </a:p>
          <a:p>
            <a:pPr lvl="3"/>
            <a:r>
              <a:rPr lang="en-US" dirty="0">
                <a:solidFill>
                  <a:schemeClr val="accent1"/>
                </a:solidFill>
              </a:rPr>
              <a:t>Set the “Method” to GET</a:t>
            </a:r>
          </a:p>
          <a:p>
            <a:pPr lvl="3"/>
            <a:r>
              <a:rPr lang="en-US" dirty="0">
                <a:solidFill>
                  <a:schemeClr val="accent1"/>
                </a:solidFill>
              </a:rPr>
              <a:t>Set the URI to “/light1” (one of the resources for this example)</a:t>
            </a:r>
          </a:p>
          <a:p>
            <a:pPr lvl="3"/>
            <a:r>
              <a:rPr lang="en-US" dirty="0">
                <a:solidFill>
                  <a:schemeClr val="accent1"/>
                </a:solidFill>
              </a:rPr>
              <a:t>Click the “Send secure” button (you should get a message that has the light status (true=on, false=off)</a:t>
            </a:r>
          </a:p>
          <a:p>
            <a:pPr lvl="3"/>
            <a:r>
              <a:rPr lang="en-US" dirty="0">
                <a:solidFill>
                  <a:schemeClr val="accent1"/>
                </a:solidFill>
              </a:rPr>
              <a:t>Copy the message from the ”response payload” tab and copy it to the “Request payload” tab</a:t>
            </a:r>
          </a:p>
          <a:p>
            <a:pPr lvl="3"/>
            <a:r>
              <a:rPr lang="en-US" dirty="0">
                <a:solidFill>
                  <a:schemeClr val="accent1"/>
                </a:solidFill>
              </a:rPr>
              <a:t>Change ”true” value to ”false” (or vice-versa)</a:t>
            </a:r>
          </a:p>
          <a:p>
            <a:pPr lvl="3"/>
            <a:r>
              <a:rPr lang="en-US" dirty="0">
                <a:solidFill>
                  <a:schemeClr val="accent1"/>
                </a:solidFill>
              </a:rPr>
              <a:t>Set the “Method” to POST</a:t>
            </a:r>
          </a:p>
          <a:p>
            <a:pPr lvl="3"/>
            <a:r>
              <a:rPr lang="en-US" dirty="0">
                <a:solidFill>
                  <a:schemeClr val="accent1"/>
                </a:solidFill>
              </a:rPr>
              <a:t>Click the “Send secure” button (the light should toggle from its previous state to on or off</a:t>
            </a:r>
          </a:p>
          <a:p>
            <a:pPr lvl="1"/>
            <a:r>
              <a:rPr lang="en-US" u="sng" dirty="0"/>
              <a:t>You have successfully onboarded and controlled your OCF Device!</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Onboard and control the server with OCF Device Spy</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16</a:t>
            </a:fld>
            <a:endParaRPr lang="en-US" dirty="0"/>
          </a:p>
        </p:txBody>
      </p:sp>
    </p:spTree>
    <p:extLst>
      <p:ext uri="{BB962C8B-B14F-4D97-AF65-F5344CB8AC3E}">
        <p14:creationId xmlns:p14="http://schemas.microsoft.com/office/powerpoint/2010/main" val="2028375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fontScale="92500" lnSpcReduction="20000"/>
          </a:bodyPr>
          <a:lstStyle/>
          <a:p>
            <a:pPr lvl="1"/>
            <a:r>
              <a:rPr lang="en-US" dirty="0"/>
              <a:t>Started with an OCF configuration file:</a:t>
            </a:r>
          </a:p>
          <a:p>
            <a:pPr lvl="2"/>
            <a:r>
              <a:rPr lang="en-US" dirty="0" err="1">
                <a:solidFill>
                  <a:schemeClr val="tx2">
                    <a:lumMod val="60000"/>
                    <a:lumOff val="40000"/>
                  </a:schemeClr>
                </a:solidFill>
              </a:rPr>
              <a:t>edit_config.sh</a:t>
            </a:r>
            <a:endParaRPr lang="en-US" dirty="0">
              <a:solidFill>
                <a:schemeClr val="tx2">
                  <a:lumMod val="60000"/>
                  <a:lumOff val="40000"/>
                </a:schemeClr>
              </a:solidFill>
            </a:endParaRPr>
          </a:p>
          <a:p>
            <a:pPr lvl="1"/>
            <a:r>
              <a:rPr lang="en-US" dirty="0"/>
              <a:t>Created an OCF input file:</a:t>
            </a:r>
          </a:p>
          <a:p>
            <a:pPr lvl="2"/>
            <a:r>
              <a:rPr lang="en-US" dirty="0" err="1">
                <a:solidFill>
                  <a:schemeClr val="tx2">
                    <a:lumMod val="60000"/>
                    <a:lumOff val="40000"/>
                  </a:schemeClr>
                </a:solidFill>
              </a:rPr>
              <a:t>edit_input.sh</a:t>
            </a:r>
            <a:endParaRPr lang="en-US" dirty="0">
              <a:solidFill>
                <a:schemeClr val="tx2">
                  <a:lumMod val="60000"/>
                  <a:lumOff val="40000"/>
                </a:schemeClr>
              </a:solidFill>
            </a:endParaRPr>
          </a:p>
          <a:p>
            <a:pPr lvl="1"/>
            <a:r>
              <a:rPr lang="en-US" dirty="0"/>
              <a:t>Created the server code, introspection file </a:t>
            </a:r>
            <a:r>
              <a:rPr lang="en-US"/>
              <a:t>and security </a:t>
            </a:r>
            <a:r>
              <a:rPr lang="en-US" dirty="0"/>
              <a:t>files:</a:t>
            </a:r>
          </a:p>
          <a:p>
            <a:pPr lvl="2"/>
            <a:r>
              <a:rPr lang="en-US" dirty="0" err="1">
                <a:solidFill>
                  <a:schemeClr val="tx2">
                    <a:lumMod val="60000"/>
                    <a:lumOff val="40000"/>
                  </a:schemeClr>
                </a:solidFill>
              </a:rPr>
              <a:t>edit_code.sh</a:t>
            </a:r>
            <a:endParaRPr lang="en-US" dirty="0">
              <a:solidFill>
                <a:schemeClr val="tx2">
                  <a:lumMod val="60000"/>
                  <a:lumOff val="40000"/>
                </a:schemeClr>
              </a:solidFill>
            </a:endParaRPr>
          </a:p>
          <a:p>
            <a:pPr lvl="1"/>
            <a:r>
              <a:rPr lang="en-US" dirty="0"/>
              <a:t>Generated the source code</a:t>
            </a:r>
          </a:p>
          <a:p>
            <a:pPr lvl="2"/>
            <a:r>
              <a:rPr lang="en-US" dirty="0" err="1">
                <a:solidFill>
                  <a:schemeClr val="tx2">
                    <a:lumMod val="60000"/>
                    <a:lumOff val="40000"/>
                  </a:schemeClr>
                </a:solidFill>
              </a:rPr>
              <a:t>gen.sh</a:t>
            </a:r>
            <a:endParaRPr lang="en-US" dirty="0">
              <a:solidFill>
                <a:schemeClr val="tx2">
                  <a:lumMod val="60000"/>
                  <a:lumOff val="40000"/>
                </a:schemeClr>
              </a:solidFill>
            </a:endParaRPr>
          </a:p>
          <a:p>
            <a:pPr lvl="1"/>
            <a:r>
              <a:rPr lang="en-US" dirty="0"/>
              <a:t>Built the application</a:t>
            </a:r>
          </a:p>
          <a:p>
            <a:pPr lvl="2"/>
            <a:r>
              <a:rPr lang="en-US" dirty="0" err="1">
                <a:solidFill>
                  <a:schemeClr val="tx2">
                    <a:lumMod val="60000"/>
                    <a:lumOff val="40000"/>
                  </a:schemeClr>
                </a:solidFill>
              </a:rPr>
              <a:t>build.sh</a:t>
            </a:r>
            <a:endParaRPr lang="en-US" dirty="0">
              <a:solidFill>
                <a:schemeClr val="tx2">
                  <a:lumMod val="60000"/>
                  <a:lumOff val="40000"/>
                </a:schemeClr>
              </a:solidFill>
            </a:endParaRPr>
          </a:p>
          <a:p>
            <a:pPr lvl="1"/>
            <a:r>
              <a:rPr lang="en-US" dirty="0"/>
              <a:t>Reset the security status (to unowned)</a:t>
            </a:r>
          </a:p>
          <a:p>
            <a:pPr lvl="2"/>
            <a:r>
              <a:rPr lang="en-US" dirty="0" err="1">
                <a:solidFill>
                  <a:schemeClr val="tx2">
                    <a:lumMod val="60000"/>
                    <a:lumOff val="40000"/>
                  </a:schemeClr>
                </a:solidFill>
              </a:rPr>
              <a:t>reset.sh</a:t>
            </a:r>
            <a:endParaRPr lang="en-US" dirty="0">
              <a:solidFill>
                <a:schemeClr val="tx2">
                  <a:lumMod val="60000"/>
                  <a:lumOff val="40000"/>
                </a:schemeClr>
              </a:solidFill>
            </a:endParaRPr>
          </a:p>
          <a:p>
            <a:pPr lvl="1"/>
            <a:r>
              <a:rPr lang="en-US" dirty="0"/>
              <a:t>Run the server device</a:t>
            </a:r>
          </a:p>
          <a:p>
            <a:pPr lvl="2"/>
            <a:r>
              <a:rPr lang="en-US" dirty="0" err="1">
                <a:solidFill>
                  <a:schemeClr val="tx2">
                    <a:lumMod val="60000"/>
                    <a:lumOff val="40000"/>
                  </a:schemeClr>
                </a:solidFill>
              </a:rPr>
              <a:t>run.sh</a:t>
            </a:r>
            <a:endParaRPr lang="en-US" dirty="0">
              <a:solidFill>
                <a:schemeClr val="tx2">
                  <a:lumMod val="60000"/>
                  <a:lumOff val="40000"/>
                </a:schemeClr>
              </a:solidFill>
            </a:endParaRPr>
          </a:p>
          <a:p>
            <a:pPr lvl="1"/>
            <a:r>
              <a:rPr lang="en-US" dirty="0"/>
              <a:t>Used OTGC (or OCF Device Spy) to discover, onboard and control the device</a:t>
            </a:r>
          </a:p>
          <a:p>
            <a:pPr lvl="2"/>
            <a:r>
              <a:rPr lang="en-US" dirty="0">
                <a:solidFill>
                  <a:schemeClr val="tx2">
                    <a:lumMod val="60000"/>
                    <a:lumOff val="40000"/>
                  </a:schemeClr>
                </a:solidFill>
              </a:rPr>
              <a:t>OTGC</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What we did</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17</a:t>
            </a:fld>
            <a:endParaRPr lang="en-US" dirty="0"/>
          </a:p>
        </p:txBody>
      </p:sp>
    </p:spTree>
    <p:extLst>
      <p:ext uri="{BB962C8B-B14F-4D97-AF65-F5344CB8AC3E}">
        <p14:creationId xmlns:p14="http://schemas.microsoft.com/office/powerpoint/2010/main" val="1507562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pPr lvl="1"/>
            <a:r>
              <a:rPr lang="en-US" dirty="0"/>
              <a:t>Create a new OCF project (can be named anything, but we’ll use the following):</a:t>
            </a:r>
          </a:p>
          <a:p>
            <a:pPr lvl="2"/>
            <a:r>
              <a:rPr lang="en-US" dirty="0">
                <a:solidFill>
                  <a:schemeClr val="accent1"/>
                </a:solidFill>
              </a:rPr>
              <a:t>cd ~/workspace</a:t>
            </a:r>
          </a:p>
          <a:p>
            <a:pPr lvl="2"/>
            <a:r>
              <a:rPr lang="en-US" dirty="0" err="1">
                <a:solidFill>
                  <a:schemeClr val="accent1"/>
                </a:solidFill>
              </a:rPr>
              <a:t>create_project.sh</a:t>
            </a:r>
            <a:r>
              <a:rPr lang="en-US" dirty="0">
                <a:solidFill>
                  <a:schemeClr val="accent1"/>
                </a:solidFill>
              </a:rPr>
              <a:t> </a:t>
            </a:r>
            <a:r>
              <a:rPr lang="en-US" dirty="0" err="1">
                <a:solidFill>
                  <a:schemeClr val="accent1"/>
                </a:solidFill>
              </a:rPr>
              <a:t>mytestproject</a:t>
            </a:r>
            <a:endParaRPr lang="en-US" dirty="0">
              <a:solidFill>
                <a:schemeClr val="accent1"/>
              </a:solidFill>
            </a:endParaRPr>
          </a:p>
          <a:p>
            <a:pPr lvl="2"/>
            <a:r>
              <a:rPr lang="en-US" dirty="0">
                <a:solidFill>
                  <a:schemeClr val="accent1"/>
                </a:solidFill>
              </a:rPr>
              <a:t>cd </a:t>
            </a:r>
            <a:r>
              <a:rPr lang="en-US" dirty="0" err="1">
                <a:solidFill>
                  <a:schemeClr val="accent1"/>
                </a:solidFill>
              </a:rPr>
              <a:t>mytestproject</a:t>
            </a:r>
            <a:endParaRPr lang="en-US" dirty="0">
              <a:solidFill>
                <a:schemeClr val="accent1"/>
              </a:solidFill>
            </a:endParaRPr>
          </a:p>
          <a:p>
            <a:pPr lvl="1"/>
            <a:r>
              <a:rPr lang="en-US" dirty="0"/>
              <a:t>Edit the configuration file for your specific device:</a:t>
            </a:r>
          </a:p>
          <a:p>
            <a:pPr lvl="2"/>
            <a:r>
              <a:rPr lang="en-US" dirty="0" err="1">
                <a:solidFill>
                  <a:schemeClr val="accent1"/>
                </a:solidFill>
              </a:rPr>
              <a:t>edit_config.sh</a:t>
            </a:r>
            <a:endParaRPr lang="en-US" dirty="0">
              <a:solidFill>
                <a:schemeClr val="accent1"/>
              </a:solidFill>
            </a:endParaRPr>
          </a:p>
          <a:p>
            <a:pPr lvl="1"/>
            <a:r>
              <a:rPr lang="en-US" dirty="0"/>
              <a:t>Automatically generate the code, introspection file and security files (this usually only needs to be done once unless the config file is changed):</a:t>
            </a:r>
          </a:p>
          <a:p>
            <a:pPr lvl="2"/>
            <a:r>
              <a:rPr lang="en-US" dirty="0" err="1">
                <a:solidFill>
                  <a:schemeClr val="accent1"/>
                </a:solidFill>
              </a:rPr>
              <a:t>gen.sh</a:t>
            </a:r>
            <a:endParaRPr lang="en-US" dirty="0">
              <a:solidFill>
                <a:schemeClr val="accent1"/>
              </a:solidFill>
            </a:endParaRP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Here’s how you can do it on your own (page 1)</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18</a:t>
            </a:fld>
            <a:endParaRPr lang="en-US" dirty="0"/>
          </a:p>
        </p:txBody>
      </p:sp>
    </p:spTree>
    <p:extLst>
      <p:ext uri="{BB962C8B-B14F-4D97-AF65-F5344CB8AC3E}">
        <p14:creationId xmlns:p14="http://schemas.microsoft.com/office/powerpoint/2010/main" val="1973200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pPr lvl="1"/>
            <a:r>
              <a:rPr lang="en-US" dirty="0"/>
              <a:t>Use the same development loop as before, but edit the code as necessary:</a:t>
            </a:r>
          </a:p>
          <a:p>
            <a:pPr lvl="2"/>
            <a:r>
              <a:rPr lang="en-US" dirty="0"/>
              <a:t>Edit the code:</a:t>
            </a:r>
          </a:p>
          <a:p>
            <a:pPr lvl="3"/>
            <a:r>
              <a:rPr lang="en-US" dirty="0" err="1">
                <a:solidFill>
                  <a:schemeClr val="accent1"/>
                </a:solidFill>
              </a:rPr>
              <a:t>edit_code.sh</a:t>
            </a:r>
            <a:endParaRPr lang="en-US" dirty="0">
              <a:solidFill>
                <a:schemeClr val="accent1"/>
              </a:solidFill>
            </a:endParaRPr>
          </a:p>
          <a:p>
            <a:pPr lvl="2"/>
            <a:r>
              <a:rPr lang="en-US" dirty="0"/>
              <a:t>Build the project </a:t>
            </a:r>
            <a:r>
              <a:rPr lang="en-US" dirty="0" err="1"/>
              <a:t>executiable</a:t>
            </a:r>
            <a:r>
              <a:rPr lang="en-US" dirty="0"/>
              <a:t>:</a:t>
            </a:r>
          </a:p>
          <a:p>
            <a:pPr lvl="3"/>
            <a:r>
              <a:rPr lang="en-US" dirty="0" err="1">
                <a:solidFill>
                  <a:schemeClr val="accent1"/>
                </a:solidFill>
              </a:rPr>
              <a:t>build.sh</a:t>
            </a:r>
            <a:endParaRPr lang="en-US" dirty="0">
              <a:solidFill>
                <a:schemeClr val="accent1"/>
              </a:solidFill>
            </a:endParaRPr>
          </a:p>
          <a:p>
            <a:pPr lvl="2"/>
            <a:r>
              <a:rPr lang="en-US" dirty="0"/>
              <a:t>Set the security to “ready for owner transfer method” (RFOTM):</a:t>
            </a:r>
          </a:p>
          <a:p>
            <a:pPr lvl="3"/>
            <a:r>
              <a:rPr lang="en-US" dirty="0" err="1">
                <a:solidFill>
                  <a:schemeClr val="accent1"/>
                </a:solidFill>
              </a:rPr>
              <a:t>reset.sh</a:t>
            </a:r>
            <a:endParaRPr lang="en-US" dirty="0">
              <a:solidFill>
                <a:schemeClr val="accent1"/>
              </a:solidFill>
            </a:endParaRPr>
          </a:p>
          <a:p>
            <a:pPr lvl="2"/>
            <a:r>
              <a:rPr lang="en-US" dirty="0"/>
              <a:t>Run the server code on the Raspberry Pi:</a:t>
            </a:r>
          </a:p>
          <a:p>
            <a:pPr lvl="3"/>
            <a:r>
              <a:rPr lang="en-US" dirty="0" err="1">
                <a:solidFill>
                  <a:schemeClr val="accent1"/>
                </a:solidFill>
              </a:rPr>
              <a:t>run.sh</a:t>
            </a:r>
            <a:endParaRPr lang="en-US" dirty="0">
              <a:solidFill>
                <a:schemeClr val="accent1"/>
              </a:solidFill>
            </a:endParaRPr>
          </a:p>
          <a:p>
            <a:pPr lvl="2"/>
            <a:r>
              <a:rPr lang="en-US" dirty="0"/>
              <a:t>Run OTGC or OCF Device Spy and control the server on the Raspberry Pi</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Here’s how you can do it on your own (page 2)</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19</a:t>
            </a:fld>
            <a:endParaRPr lang="en-US" dirty="0"/>
          </a:p>
        </p:txBody>
      </p:sp>
    </p:spTree>
    <p:extLst>
      <p:ext uri="{BB962C8B-B14F-4D97-AF65-F5344CB8AC3E}">
        <p14:creationId xmlns:p14="http://schemas.microsoft.com/office/powerpoint/2010/main" val="2150679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A590E1-CF82-2849-985B-E2DA5B862108}"/>
              </a:ext>
            </a:extLst>
          </p:cNvPr>
          <p:cNvSpPr>
            <a:spLocks noGrp="1"/>
          </p:cNvSpPr>
          <p:nvPr>
            <p:ph idx="1"/>
          </p:nvPr>
        </p:nvSpPr>
        <p:spPr>
          <a:xfrm>
            <a:off x="442119" y="1447800"/>
            <a:ext cx="4800600" cy="4724400"/>
          </a:xfrm>
        </p:spPr>
        <p:txBody>
          <a:bodyPr>
            <a:normAutofit/>
          </a:bodyPr>
          <a:lstStyle/>
          <a:p>
            <a:r>
              <a:rPr lang="en-US" dirty="0"/>
              <a:t>Standards body for interoperable IoT</a:t>
            </a:r>
          </a:p>
          <a:p>
            <a:pPr lvl="1"/>
            <a:r>
              <a:rPr lang="en-US" dirty="0"/>
              <a:t>Strong security built in from the start</a:t>
            </a:r>
          </a:p>
          <a:p>
            <a:pPr lvl="1"/>
            <a:r>
              <a:rPr lang="en-US" dirty="0"/>
              <a:t>Works </a:t>
            </a:r>
            <a:r>
              <a:rPr lang="en-US" dirty="0" err="1"/>
              <a:t>interoperably</a:t>
            </a:r>
            <a:r>
              <a:rPr lang="en-US" dirty="0"/>
              <a:t> with existing ecosystems</a:t>
            </a:r>
          </a:p>
          <a:p>
            <a:pPr lvl="1"/>
            <a:r>
              <a:rPr lang="en-US" dirty="0"/>
              <a:t>Three pillar alignment</a:t>
            </a:r>
          </a:p>
          <a:p>
            <a:pPr lvl="2"/>
            <a:r>
              <a:rPr lang="en-US" dirty="0"/>
              <a:t>International specification</a:t>
            </a:r>
          </a:p>
          <a:p>
            <a:pPr lvl="2"/>
            <a:r>
              <a:rPr lang="en-US" dirty="0"/>
              <a:t>Open source implementation</a:t>
            </a:r>
          </a:p>
          <a:p>
            <a:pPr lvl="2"/>
            <a:r>
              <a:rPr lang="en-US" dirty="0"/>
              <a:t>Automated certification tool and international authorized test labs</a:t>
            </a:r>
          </a:p>
          <a:p>
            <a:pPr lvl="1"/>
            <a:r>
              <a:rPr lang="en-US" dirty="0"/>
              <a:t>Flexible, RESTful, data-model-based architecture</a:t>
            </a:r>
          </a:p>
          <a:p>
            <a:pPr lvl="1"/>
            <a:endParaRPr lang="en-US" dirty="0"/>
          </a:p>
          <a:p>
            <a:pPr lvl="1"/>
            <a:endParaRPr lang="en-US" dirty="0"/>
          </a:p>
        </p:txBody>
      </p:sp>
      <p:sp>
        <p:nvSpPr>
          <p:cNvPr id="3" name="Title 2">
            <a:extLst>
              <a:ext uri="{FF2B5EF4-FFF2-40B4-BE49-F238E27FC236}">
                <a16:creationId xmlns:a16="http://schemas.microsoft.com/office/drawing/2014/main" id="{47F73E4D-0899-264C-8AB0-42B698DC959A}"/>
              </a:ext>
            </a:extLst>
          </p:cNvPr>
          <p:cNvSpPr>
            <a:spLocks noGrp="1"/>
          </p:cNvSpPr>
          <p:nvPr>
            <p:ph type="title"/>
          </p:nvPr>
        </p:nvSpPr>
        <p:spPr/>
        <p:txBody>
          <a:bodyPr/>
          <a:lstStyle/>
          <a:p>
            <a:r>
              <a:rPr lang="en-US" dirty="0"/>
              <a:t>What is the Open Connectivity Foundation?</a:t>
            </a:r>
          </a:p>
        </p:txBody>
      </p:sp>
      <p:sp>
        <p:nvSpPr>
          <p:cNvPr id="4" name="Date Placeholder 3">
            <a:extLst>
              <a:ext uri="{FF2B5EF4-FFF2-40B4-BE49-F238E27FC236}">
                <a16:creationId xmlns:a16="http://schemas.microsoft.com/office/drawing/2014/main" id="{6B609A6D-959E-FF44-A090-4B99CC21EF3A}"/>
              </a:ext>
            </a:extLst>
          </p:cNvPr>
          <p:cNvSpPr>
            <a:spLocks noGrp="1"/>
          </p:cNvSpPr>
          <p:nvPr>
            <p:ph type="dt" sz="half" idx="10"/>
          </p:nvPr>
        </p:nvSpPr>
        <p:spPr/>
        <p:txBody>
          <a:bodyPr/>
          <a:lstStyle/>
          <a:p>
            <a:r>
              <a:rPr lang="en-US" dirty="0"/>
              <a:t>July 11, 2018</a:t>
            </a:r>
          </a:p>
        </p:txBody>
      </p:sp>
      <p:sp>
        <p:nvSpPr>
          <p:cNvPr id="5" name="Slide Number Placeholder 4">
            <a:extLst>
              <a:ext uri="{FF2B5EF4-FFF2-40B4-BE49-F238E27FC236}">
                <a16:creationId xmlns:a16="http://schemas.microsoft.com/office/drawing/2014/main" id="{C3FEA757-26E1-314A-A126-769982F3E21A}"/>
              </a:ext>
            </a:extLst>
          </p:cNvPr>
          <p:cNvSpPr>
            <a:spLocks noGrp="1"/>
          </p:cNvSpPr>
          <p:nvPr>
            <p:ph type="sldNum" sz="quarter" idx="11"/>
          </p:nvPr>
        </p:nvSpPr>
        <p:spPr/>
        <p:txBody>
          <a:bodyPr/>
          <a:lstStyle/>
          <a:p>
            <a:fld id="{17A5C656-E050-4F3D-A0DB-0D19E9E83691}" type="slidenum">
              <a:rPr lang="en-US" smtClean="0"/>
              <a:pPr/>
              <a:t>2</a:t>
            </a:fld>
            <a:endParaRPr lang="en-US" dirty="0"/>
          </a:p>
        </p:txBody>
      </p:sp>
      <p:pic>
        <p:nvPicPr>
          <p:cNvPr id="7" name="Picture 6">
            <a:extLst>
              <a:ext uri="{FF2B5EF4-FFF2-40B4-BE49-F238E27FC236}">
                <a16:creationId xmlns:a16="http://schemas.microsoft.com/office/drawing/2014/main" id="{444BA511-B0D7-AE4D-A4CB-71F76A8F6B3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388692" y="1447800"/>
            <a:ext cx="6331027" cy="4663981"/>
          </a:xfrm>
          <a:prstGeom prst="rect">
            <a:avLst/>
          </a:prstGeom>
        </p:spPr>
      </p:pic>
    </p:spTree>
    <p:extLst>
      <p:ext uri="{BB962C8B-B14F-4D97-AF65-F5344CB8AC3E}">
        <p14:creationId xmlns:p14="http://schemas.microsoft.com/office/powerpoint/2010/main" val="16579108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CCEDE2-BD52-AE46-B9EE-671FFBEC1A23}"/>
              </a:ext>
            </a:extLst>
          </p:cNvPr>
          <p:cNvSpPr>
            <a:spLocks noGrp="1"/>
          </p:cNvSpPr>
          <p:nvPr>
            <p:ph type="title"/>
          </p:nvPr>
        </p:nvSpPr>
        <p:spPr/>
        <p:txBody>
          <a:bodyPr/>
          <a:lstStyle/>
          <a:p>
            <a:r>
              <a:rPr lang="en-US" dirty="0"/>
              <a:t>Simple device description input file</a:t>
            </a:r>
          </a:p>
        </p:txBody>
      </p:sp>
      <p:sp>
        <p:nvSpPr>
          <p:cNvPr id="4" name="Date Placeholder 3">
            <a:extLst>
              <a:ext uri="{FF2B5EF4-FFF2-40B4-BE49-F238E27FC236}">
                <a16:creationId xmlns:a16="http://schemas.microsoft.com/office/drawing/2014/main" id="{DDD167EA-9787-AA41-A7CE-FBA3514C98FF}"/>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4F007A42-D120-E042-ACBF-EF59B0D3550D}"/>
              </a:ext>
            </a:extLst>
          </p:cNvPr>
          <p:cNvSpPr>
            <a:spLocks noGrp="1"/>
          </p:cNvSpPr>
          <p:nvPr>
            <p:ph type="sldNum" sz="quarter" idx="11"/>
          </p:nvPr>
        </p:nvSpPr>
        <p:spPr/>
        <p:txBody>
          <a:bodyPr/>
          <a:lstStyle/>
          <a:p>
            <a:fld id="{17A5C656-E050-4F3D-A0DB-0D19E9E83691}" type="slidenum">
              <a:rPr lang="en-US" smtClean="0"/>
              <a:pPr/>
              <a:t>20</a:t>
            </a:fld>
            <a:endParaRPr lang="en-US" dirty="0"/>
          </a:p>
        </p:txBody>
      </p:sp>
      <p:sp>
        <p:nvSpPr>
          <p:cNvPr id="9" name="TextBox 8">
            <a:extLst>
              <a:ext uri="{FF2B5EF4-FFF2-40B4-BE49-F238E27FC236}">
                <a16:creationId xmlns:a16="http://schemas.microsoft.com/office/drawing/2014/main" id="{8C3B16E6-68A1-9B4C-A819-30AF0200B210}"/>
              </a:ext>
            </a:extLst>
          </p:cNvPr>
          <p:cNvSpPr txBox="1"/>
          <p:nvPr/>
        </p:nvSpPr>
        <p:spPr>
          <a:xfrm>
            <a:off x="963647" y="1690574"/>
            <a:ext cx="8116324" cy="4247317"/>
          </a:xfrm>
          <a:prstGeom prst="rect">
            <a:avLst/>
          </a:prstGeom>
          <a:noFill/>
        </p:spPr>
        <p:txBody>
          <a:bodyPr wrap="none" rtlCol="0">
            <a:spAutoFit/>
          </a:bodyPr>
          <a:lstStyle/>
          <a:p>
            <a:r>
              <a:rPr lang="en-US" dirty="0"/>
              <a:t>[</a:t>
            </a:r>
          </a:p>
          <a:p>
            <a:r>
              <a:rPr lang="en-US" dirty="0"/>
              <a:t>    {</a:t>
            </a:r>
          </a:p>
          <a:p>
            <a:r>
              <a:rPr lang="en-US" dirty="0"/>
              <a:t>      "path" : "/</a:t>
            </a:r>
            <a:r>
              <a:rPr lang="en-US" dirty="0" err="1"/>
              <a:t>binaryswitch</a:t>
            </a:r>
            <a:r>
              <a:rPr lang="en-US" dirty="0"/>
              <a:t>",</a:t>
            </a:r>
          </a:p>
          <a:p>
            <a:r>
              <a:rPr lang="en-US" dirty="0"/>
              <a:t>      "</a:t>
            </a:r>
            <a:r>
              <a:rPr lang="en-US" dirty="0" err="1"/>
              <a:t>rt</a:t>
            </a:r>
            <a:r>
              <a:rPr lang="en-US" dirty="0"/>
              <a:t>"   : [ "</a:t>
            </a:r>
            <a:r>
              <a:rPr lang="en-US" dirty="0" err="1"/>
              <a:t>oic.r.switch.binary</a:t>
            </a:r>
            <a:r>
              <a:rPr lang="en-US" dirty="0"/>
              <a:t>" ],</a:t>
            </a:r>
          </a:p>
          <a:p>
            <a:r>
              <a:rPr lang="en-US" dirty="0"/>
              <a:t>      "if"   : ["</a:t>
            </a:r>
            <a:r>
              <a:rPr lang="en-US" dirty="0" err="1"/>
              <a:t>oic.if.a</a:t>
            </a:r>
            <a:r>
              <a:rPr lang="en-US" dirty="0"/>
              <a:t>", "</a:t>
            </a:r>
            <a:r>
              <a:rPr lang="en-US" dirty="0" err="1"/>
              <a:t>oic.if.baseline</a:t>
            </a:r>
            <a:r>
              <a:rPr lang="en-US" dirty="0"/>
              <a:t>" ],</a:t>
            </a:r>
          </a:p>
          <a:p>
            <a:r>
              <a:rPr lang="en-US" dirty="0"/>
              <a:t>      "</a:t>
            </a:r>
            <a:r>
              <a:rPr lang="en-US" dirty="0" err="1"/>
              <a:t>remove_properties</a:t>
            </a:r>
            <a:r>
              <a:rPr lang="en-US" dirty="0"/>
              <a:t>" : [ "range", "step" , "id", "precision" ]</a:t>
            </a:r>
          </a:p>
          <a:p>
            <a:r>
              <a:rPr lang="en-US" dirty="0"/>
              <a:t>    },</a:t>
            </a:r>
          </a:p>
          <a:p>
            <a:r>
              <a:rPr lang="en-US" dirty="0"/>
              <a:t>    {</a:t>
            </a:r>
          </a:p>
          <a:p>
            <a:r>
              <a:rPr lang="en-US" dirty="0"/>
              <a:t>      "path" : "/</a:t>
            </a:r>
            <a:r>
              <a:rPr lang="en-US" dirty="0" err="1"/>
              <a:t>oic</a:t>
            </a:r>
            <a:r>
              <a:rPr lang="en-US" dirty="0"/>
              <a:t>/p",</a:t>
            </a:r>
          </a:p>
          <a:p>
            <a:r>
              <a:rPr lang="en-US" dirty="0"/>
              <a:t>      "</a:t>
            </a:r>
            <a:r>
              <a:rPr lang="en-US" dirty="0" err="1"/>
              <a:t>rt</a:t>
            </a:r>
            <a:r>
              <a:rPr lang="en-US" dirty="0"/>
              <a:t>"   : [ "</a:t>
            </a:r>
            <a:r>
              <a:rPr lang="en-US" dirty="0" err="1"/>
              <a:t>oic.wk.p</a:t>
            </a:r>
            <a:r>
              <a:rPr lang="en-US" dirty="0"/>
              <a:t>" ],</a:t>
            </a:r>
          </a:p>
          <a:p>
            <a:r>
              <a:rPr lang="en-US" dirty="0"/>
              <a:t>      "if"   : ["</a:t>
            </a:r>
            <a:r>
              <a:rPr lang="en-US" dirty="0" err="1"/>
              <a:t>oic.if.baseline</a:t>
            </a:r>
            <a:r>
              <a:rPr lang="en-US" dirty="0"/>
              <a:t>", "</a:t>
            </a:r>
            <a:r>
              <a:rPr lang="en-US" dirty="0" err="1"/>
              <a:t>oic.if.r</a:t>
            </a:r>
            <a:r>
              <a:rPr lang="en-US" dirty="0"/>
              <a:t>" ],</a:t>
            </a:r>
          </a:p>
          <a:p>
            <a:r>
              <a:rPr lang="en-US" dirty="0"/>
              <a:t>      "</a:t>
            </a:r>
            <a:r>
              <a:rPr lang="en-US" dirty="0" err="1"/>
              <a:t>remove_properties</a:t>
            </a:r>
            <a:r>
              <a:rPr lang="en-US" dirty="0"/>
              <a:t>" : [ "n", "range", "value", "step", "precision", "vid"  ]</a:t>
            </a:r>
          </a:p>
          <a:p>
            <a:r>
              <a:rPr lang="en-US" dirty="0"/>
              <a:t>    }</a:t>
            </a:r>
          </a:p>
          <a:p>
            <a:r>
              <a:rPr lang="en-US" dirty="0"/>
              <a:t>]</a:t>
            </a:r>
          </a:p>
          <a:p>
            <a:endParaRPr lang="en-US" dirty="0"/>
          </a:p>
        </p:txBody>
      </p:sp>
    </p:spTree>
    <p:extLst>
      <p:ext uri="{BB962C8B-B14F-4D97-AF65-F5344CB8AC3E}">
        <p14:creationId xmlns:p14="http://schemas.microsoft.com/office/powerpoint/2010/main" val="2283017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15B4-B585-AE45-9119-F6EEEFB11B49}"/>
              </a:ext>
            </a:extLst>
          </p:cNvPr>
          <p:cNvSpPr>
            <a:spLocks noGrp="1"/>
          </p:cNvSpPr>
          <p:nvPr>
            <p:ph type="title"/>
          </p:nvPr>
        </p:nvSpPr>
        <p:spPr/>
        <p:txBody>
          <a:bodyPr/>
          <a:lstStyle/>
          <a:p>
            <a:r>
              <a:rPr lang="en-US" dirty="0"/>
              <a:t>Run the Certification Test Tool</a:t>
            </a:r>
          </a:p>
        </p:txBody>
      </p:sp>
      <p:sp>
        <p:nvSpPr>
          <p:cNvPr id="4" name="Slide Number Placeholder 3">
            <a:extLst>
              <a:ext uri="{FF2B5EF4-FFF2-40B4-BE49-F238E27FC236}">
                <a16:creationId xmlns:a16="http://schemas.microsoft.com/office/drawing/2014/main" id="{AE66E9FB-091B-A44F-8F99-AC3809291B83}"/>
              </a:ext>
            </a:extLst>
          </p:cNvPr>
          <p:cNvSpPr>
            <a:spLocks noGrp="1"/>
          </p:cNvSpPr>
          <p:nvPr>
            <p:ph type="sldNum" sz="quarter" idx="11"/>
          </p:nvPr>
        </p:nvSpPr>
        <p:spPr/>
        <p:txBody>
          <a:bodyPr/>
          <a:lstStyle/>
          <a:p>
            <a:fld id="{17A5C656-E050-4F3D-A0DB-0D19E9E83691}" type="slidenum">
              <a:rPr lang="en-US" smtClean="0"/>
              <a:pPr/>
              <a:t>21</a:t>
            </a:fld>
            <a:endParaRPr lang="en-US" dirty="0"/>
          </a:p>
        </p:txBody>
      </p:sp>
      <p:sp>
        <p:nvSpPr>
          <p:cNvPr id="6" name="Text Placeholder 2">
            <a:extLst>
              <a:ext uri="{FF2B5EF4-FFF2-40B4-BE49-F238E27FC236}">
                <a16:creationId xmlns:a16="http://schemas.microsoft.com/office/drawing/2014/main" id="{059D1CAA-12ED-4540-998A-FE013765DF71}"/>
              </a:ext>
            </a:extLst>
          </p:cNvPr>
          <p:cNvSpPr txBox="1">
            <a:spLocks/>
          </p:cNvSpPr>
          <p:nvPr/>
        </p:nvSpPr>
        <p:spPr>
          <a:xfrm>
            <a:off x="442119" y="1447799"/>
            <a:ext cx="5105400" cy="4267201"/>
          </a:xfrm>
          <a:prstGeom prst="rect">
            <a:avLst/>
          </a:prstGeom>
        </p:spPr>
        <p:txBody>
          <a:bodyPr vert="horz" lIns="91440" tIns="45720" rIns="91440" bIns="45720" rtlCol="0" anchor="t">
            <a:normAutofit fontScale="85000" lnSpcReduction="10000"/>
          </a:bodyPr>
          <a:lstStyle>
            <a:lvl1pPr marL="274320" indent="-274320" algn="l" defTabSz="914400" rtl="0" eaLnBrk="1" latinLnBrk="0" hangingPunct="1">
              <a:spcBef>
                <a:spcPts val="1800"/>
              </a:spcBef>
              <a:spcAft>
                <a:spcPts val="0"/>
              </a:spcAft>
              <a:buClr>
                <a:schemeClr val="accent2"/>
              </a:buClr>
              <a:buFont typeface="Arial"/>
              <a:buChar char="•"/>
              <a:defRPr sz="2400" b="0" i="0" kern="1200">
                <a:solidFill>
                  <a:schemeClr val="tx1"/>
                </a:solidFill>
                <a:latin typeface="Century Gothic"/>
                <a:ea typeface="+mn-ea"/>
                <a:cs typeface="Century Gothic"/>
              </a:defRPr>
            </a:lvl1pPr>
            <a:lvl2pPr marL="548640" indent="-274320" algn="l" defTabSz="914400" rtl="0" eaLnBrk="1" latinLnBrk="0" hangingPunct="1">
              <a:spcBef>
                <a:spcPts val="600"/>
              </a:spcBef>
              <a:spcAft>
                <a:spcPts val="0"/>
              </a:spcAft>
              <a:buClr>
                <a:schemeClr val="accent2"/>
              </a:buClr>
              <a:buFont typeface="Arial"/>
              <a:buChar char="•"/>
              <a:defRPr sz="2000" b="0" i="0" kern="1200" baseline="0">
                <a:solidFill>
                  <a:schemeClr val="tx1"/>
                </a:solidFill>
                <a:latin typeface="Century Gothic"/>
                <a:ea typeface="+mn-ea"/>
                <a:cs typeface="Century Gothic"/>
              </a:defRPr>
            </a:lvl2pPr>
            <a:lvl3pPr marL="822960" indent="-274320" algn="l" defTabSz="914400" rtl="0" eaLnBrk="1" latinLnBrk="0" hangingPunct="1">
              <a:spcBef>
                <a:spcPts val="300"/>
              </a:spcBef>
              <a:spcAft>
                <a:spcPts val="0"/>
              </a:spcAft>
              <a:buClr>
                <a:schemeClr val="accent2"/>
              </a:buClr>
              <a:buFont typeface="Arial"/>
              <a:buChar char="•"/>
              <a:defRPr sz="1800" b="0" i="0" kern="1200">
                <a:solidFill>
                  <a:schemeClr val="tx1"/>
                </a:solidFill>
                <a:latin typeface="Century Gothic"/>
                <a:ea typeface="+mn-ea"/>
                <a:cs typeface="Century Gothic"/>
              </a:defRPr>
            </a:lvl3pPr>
            <a:lvl4pPr marL="109728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4pPr>
            <a:lvl5pPr marL="137160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The Certification Test Tool is and automated test too that devices must pass to get OCF certification</a:t>
            </a:r>
          </a:p>
          <a:p>
            <a:pPr lvl="1"/>
            <a:r>
              <a:rPr lang="en-US" dirty="0"/>
              <a:t>Run the CTT</a:t>
            </a:r>
          </a:p>
          <a:p>
            <a:pPr lvl="1"/>
            <a:r>
              <a:rPr lang="en-US" dirty="0"/>
              <a:t>Select the PICS file generated by </a:t>
            </a:r>
            <a:r>
              <a:rPr lang="en-US" dirty="0" err="1"/>
              <a:t>gen.sh</a:t>
            </a:r>
            <a:endParaRPr lang="en-US" dirty="0"/>
          </a:p>
          <a:p>
            <a:pPr lvl="1"/>
            <a:r>
              <a:rPr lang="en-US" dirty="0"/>
              <a:t>Select the discovered device and the interface to use</a:t>
            </a:r>
          </a:p>
          <a:p>
            <a:pPr lvl="1"/>
            <a:r>
              <a:rPr lang="en-US" dirty="0"/>
              <a:t>Click the play button to start the tests</a:t>
            </a:r>
          </a:p>
          <a:p>
            <a:pPr lvl="1"/>
            <a:r>
              <a:rPr lang="en-US" dirty="0"/>
              <a:t>Go get coffee</a:t>
            </a:r>
          </a:p>
          <a:p>
            <a:pPr lvl="1"/>
            <a:r>
              <a:rPr lang="en-US" dirty="0"/>
              <a:t>But don’t take too long because you will need to change the onboarding state to RFOTM a few times</a:t>
            </a:r>
          </a:p>
          <a:p>
            <a:pPr lvl="1"/>
            <a:r>
              <a:rPr lang="en-US" dirty="0"/>
              <a:t>Pass the CTT and work with a certified lab to get official certification.</a:t>
            </a:r>
          </a:p>
        </p:txBody>
      </p:sp>
      <p:pic>
        <p:nvPicPr>
          <p:cNvPr id="7" name="Picture 6">
            <a:extLst>
              <a:ext uri="{FF2B5EF4-FFF2-40B4-BE49-F238E27FC236}">
                <a16:creationId xmlns:a16="http://schemas.microsoft.com/office/drawing/2014/main" id="{99ACB44E-62DE-A944-9417-49B6DC51E2C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623718" y="1439056"/>
            <a:ext cx="6094314" cy="4504795"/>
          </a:xfrm>
          <a:prstGeom prst="rect">
            <a:avLst/>
          </a:prstGeom>
        </p:spPr>
      </p:pic>
      <p:sp>
        <p:nvSpPr>
          <p:cNvPr id="8" name="Frame 7">
            <a:extLst>
              <a:ext uri="{FF2B5EF4-FFF2-40B4-BE49-F238E27FC236}">
                <a16:creationId xmlns:a16="http://schemas.microsoft.com/office/drawing/2014/main" id="{7DC05E4E-A78E-AE44-ADE3-BDBC8C597A5F}"/>
              </a:ext>
            </a:extLst>
          </p:cNvPr>
          <p:cNvSpPr/>
          <p:nvPr/>
        </p:nvSpPr>
        <p:spPr>
          <a:xfrm>
            <a:off x="1356519" y="5562600"/>
            <a:ext cx="3886200" cy="6858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Available to OCF members</a:t>
            </a:r>
          </a:p>
        </p:txBody>
      </p:sp>
      <p:sp>
        <p:nvSpPr>
          <p:cNvPr id="9" name="Date Placeholder 3">
            <a:extLst>
              <a:ext uri="{FF2B5EF4-FFF2-40B4-BE49-F238E27FC236}">
                <a16:creationId xmlns:a16="http://schemas.microsoft.com/office/drawing/2014/main" id="{1DA336A1-76B7-4F21-BB19-4AA871023225}"/>
              </a:ext>
            </a:extLst>
          </p:cNvPr>
          <p:cNvSpPr>
            <a:spLocks noGrp="1"/>
          </p:cNvSpPr>
          <p:nvPr>
            <p:ph type="dt" sz="half" idx="10"/>
          </p:nvPr>
        </p:nvSpPr>
        <p:spPr>
          <a:xfrm>
            <a:off x="491045" y="6492875"/>
            <a:ext cx="2319766" cy="263525"/>
          </a:xfrm>
        </p:spPr>
        <p:txBody>
          <a:bodyPr/>
          <a:lstStyle/>
          <a:p>
            <a:r>
              <a:rPr lang="en-US"/>
              <a:t>July 11, 2018</a:t>
            </a:r>
            <a:endParaRPr lang="en-US" dirty="0"/>
          </a:p>
        </p:txBody>
      </p:sp>
    </p:spTree>
    <p:extLst>
      <p:ext uri="{BB962C8B-B14F-4D97-AF65-F5344CB8AC3E}">
        <p14:creationId xmlns:p14="http://schemas.microsoft.com/office/powerpoint/2010/main" val="1051643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2119" y="1219200"/>
            <a:ext cx="11430000" cy="5029200"/>
          </a:xfrm>
        </p:spPr>
        <p:txBody>
          <a:bodyPr>
            <a:noAutofit/>
          </a:bodyPr>
          <a:lstStyle/>
          <a:p>
            <a:r>
              <a:rPr lang="en-GB" sz="2800" dirty="0"/>
              <a:t>Define your own input file</a:t>
            </a:r>
          </a:p>
          <a:p>
            <a:r>
              <a:rPr lang="en-GB" sz="2800" dirty="0"/>
              <a:t>Run the tooling!</a:t>
            </a:r>
          </a:p>
          <a:p>
            <a:r>
              <a:rPr lang="en-GB" sz="2800" dirty="0"/>
              <a:t>Build it… and see if it works</a:t>
            </a:r>
          </a:p>
          <a:p>
            <a:r>
              <a:rPr lang="en-GB" sz="2800" dirty="0"/>
              <a:t>Change the code, to what you want it to do</a:t>
            </a:r>
          </a:p>
          <a:p>
            <a:endParaRPr lang="en-GB" dirty="0"/>
          </a:p>
        </p:txBody>
      </p:sp>
      <p:sp>
        <p:nvSpPr>
          <p:cNvPr id="3" name="Title 2"/>
          <p:cNvSpPr>
            <a:spLocks noGrp="1"/>
          </p:cNvSpPr>
          <p:nvPr>
            <p:ph type="title"/>
          </p:nvPr>
        </p:nvSpPr>
        <p:spPr/>
        <p:txBody>
          <a:bodyPr/>
          <a:lstStyle/>
          <a:p>
            <a:r>
              <a:rPr lang="en-US" dirty="0"/>
              <a:t>What to do next</a:t>
            </a:r>
          </a:p>
        </p:txBody>
      </p:sp>
      <p:sp>
        <p:nvSpPr>
          <p:cNvPr id="4" name="Date Placeholder 3"/>
          <p:cNvSpPr>
            <a:spLocks noGrp="1"/>
          </p:cNvSpPr>
          <p:nvPr>
            <p:ph type="dt" sz="half" idx="10"/>
          </p:nvPr>
        </p:nvSpPr>
        <p:spPr/>
        <p:txBody>
          <a:bodyPr/>
          <a:lstStyle/>
          <a:p>
            <a:r>
              <a:rPr lang="en-US"/>
              <a:t>July 11, 2018</a:t>
            </a:r>
            <a:endParaRPr lang="en-US" dirty="0"/>
          </a:p>
        </p:txBody>
      </p:sp>
      <p:sp>
        <p:nvSpPr>
          <p:cNvPr id="5" name="Slide Number Placeholder 4"/>
          <p:cNvSpPr>
            <a:spLocks noGrp="1"/>
          </p:cNvSpPr>
          <p:nvPr>
            <p:ph type="sldNum" sz="quarter" idx="11"/>
          </p:nvPr>
        </p:nvSpPr>
        <p:spPr/>
        <p:txBody>
          <a:bodyPr/>
          <a:lstStyle/>
          <a:p>
            <a:fld id="{17A5C656-E050-4F3D-A0DB-0D19E9E83691}" type="slidenum">
              <a:rPr lang="en-US" smtClean="0"/>
              <a:pPr/>
              <a:t>22</a:t>
            </a:fld>
            <a:endParaRPr lang="en-US" dirty="0"/>
          </a:p>
        </p:txBody>
      </p:sp>
    </p:spTree>
    <p:extLst>
      <p:ext uri="{BB962C8B-B14F-4D97-AF65-F5344CB8AC3E}">
        <p14:creationId xmlns:p14="http://schemas.microsoft.com/office/powerpoint/2010/main" val="2582475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9C5C5-9D8E-E442-9632-9C406A1B2CA9}"/>
              </a:ext>
            </a:extLst>
          </p:cNvPr>
          <p:cNvSpPr>
            <a:spLocks noGrp="1"/>
          </p:cNvSpPr>
          <p:nvPr>
            <p:ph idx="1"/>
          </p:nvPr>
        </p:nvSpPr>
        <p:spPr/>
        <p:txBody>
          <a:bodyPr>
            <a:normAutofit/>
          </a:bodyPr>
          <a:lstStyle/>
          <a:p>
            <a:r>
              <a:rPr lang="en-US" dirty="0"/>
              <a:t>The </a:t>
            </a:r>
            <a:r>
              <a:rPr lang="en-US" dirty="0" err="1"/>
              <a:t>DeviceBuilder</a:t>
            </a:r>
            <a:r>
              <a:rPr lang="en-US" dirty="0"/>
              <a:t> can be modified for any programming language using templates</a:t>
            </a:r>
          </a:p>
          <a:p>
            <a:r>
              <a:rPr lang="en-US" dirty="0"/>
              <a:t>The OTGC is available on Android, iOS, Linux and Windows soon</a:t>
            </a:r>
          </a:p>
          <a:p>
            <a:r>
              <a:rPr lang="en-US" dirty="0"/>
              <a:t>The OTGC is available as open source, so you can use a product that is already OCF certified as the basis for your own client tool on multiple operating systems</a:t>
            </a:r>
          </a:p>
        </p:txBody>
      </p:sp>
      <p:sp>
        <p:nvSpPr>
          <p:cNvPr id="3" name="Title 2">
            <a:extLst>
              <a:ext uri="{FF2B5EF4-FFF2-40B4-BE49-F238E27FC236}">
                <a16:creationId xmlns:a16="http://schemas.microsoft.com/office/drawing/2014/main" id="{CED4EBE6-EA27-EB41-9BF3-D132AF3421B0}"/>
              </a:ext>
            </a:extLst>
          </p:cNvPr>
          <p:cNvSpPr>
            <a:spLocks noGrp="1"/>
          </p:cNvSpPr>
          <p:nvPr>
            <p:ph type="title"/>
          </p:nvPr>
        </p:nvSpPr>
        <p:spPr/>
        <p:txBody>
          <a:bodyPr/>
          <a:lstStyle/>
          <a:p>
            <a:r>
              <a:rPr lang="en-US" dirty="0"/>
              <a:t>What else?</a:t>
            </a:r>
          </a:p>
        </p:txBody>
      </p:sp>
      <p:sp>
        <p:nvSpPr>
          <p:cNvPr id="4" name="Date Placeholder 3">
            <a:extLst>
              <a:ext uri="{FF2B5EF4-FFF2-40B4-BE49-F238E27FC236}">
                <a16:creationId xmlns:a16="http://schemas.microsoft.com/office/drawing/2014/main" id="{817405ED-ADB9-5E40-A63E-C8D0B75A20C8}"/>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2A9C9513-82BC-C84E-B97E-2B561A603B01}"/>
              </a:ext>
            </a:extLst>
          </p:cNvPr>
          <p:cNvSpPr>
            <a:spLocks noGrp="1"/>
          </p:cNvSpPr>
          <p:nvPr>
            <p:ph type="sldNum" sz="quarter" idx="11"/>
          </p:nvPr>
        </p:nvSpPr>
        <p:spPr/>
        <p:txBody>
          <a:bodyPr/>
          <a:lstStyle/>
          <a:p>
            <a:fld id="{17A5C656-E050-4F3D-A0DB-0D19E9E83691}" type="slidenum">
              <a:rPr lang="en-US" smtClean="0"/>
              <a:pPr/>
              <a:t>23</a:t>
            </a:fld>
            <a:endParaRPr lang="en-US" dirty="0"/>
          </a:p>
        </p:txBody>
      </p:sp>
    </p:spTree>
    <p:extLst>
      <p:ext uri="{BB962C8B-B14F-4D97-AF65-F5344CB8AC3E}">
        <p14:creationId xmlns:p14="http://schemas.microsoft.com/office/powerpoint/2010/main" val="3367334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804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CCEF75-F97D-884A-9121-8DA7E562A94B}"/>
              </a:ext>
            </a:extLst>
          </p:cNvPr>
          <p:cNvSpPr>
            <a:spLocks noGrp="1"/>
          </p:cNvSpPr>
          <p:nvPr>
            <p:ph type="title"/>
          </p:nvPr>
        </p:nvSpPr>
        <p:spPr/>
        <p:txBody>
          <a:bodyPr/>
          <a:lstStyle/>
          <a:p>
            <a:r>
              <a:rPr lang="en-US" dirty="0"/>
              <a:t>Testing with Device Spy (as an alternative to OTGC)</a:t>
            </a:r>
          </a:p>
        </p:txBody>
      </p:sp>
      <p:sp>
        <p:nvSpPr>
          <p:cNvPr id="4" name="Date Placeholder 3">
            <a:extLst>
              <a:ext uri="{FF2B5EF4-FFF2-40B4-BE49-F238E27FC236}">
                <a16:creationId xmlns:a16="http://schemas.microsoft.com/office/drawing/2014/main" id="{3224FFCF-87E5-4946-9FDF-613CAF80C2FA}"/>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0D82D666-0A1B-3A49-A375-80E7BF4BCF93}"/>
              </a:ext>
            </a:extLst>
          </p:cNvPr>
          <p:cNvSpPr>
            <a:spLocks noGrp="1"/>
          </p:cNvSpPr>
          <p:nvPr>
            <p:ph type="sldNum" sz="quarter" idx="11"/>
          </p:nvPr>
        </p:nvSpPr>
        <p:spPr/>
        <p:txBody>
          <a:bodyPr/>
          <a:lstStyle/>
          <a:p>
            <a:fld id="{17A5C656-E050-4F3D-A0DB-0D19E9E83691}" type="slidenum">
              <a:rPr lang="en-US" smtClean="0"/>
              <a:pPr/>
              <a:t>25</a:t>
            </a:fld>
            <a:endParaRPr lang="en-US" dirty="0"/>
          </a:p>
        </p:txBody>
      </p:sp>
      <p:sp>
        <p:nvSpPr>
          <p:cNvPr id="7" name="Text Placeholder 2">
            <a:extLst>
              <a:ext uri="{FF2B5EF4-FFF2-40B4-BE49-F238E27FC236}">
                <a16:creationId xmlns:a16="http://schemas.microsoft.com/office/drawing/2014/main" id="{2B9967DB-6B79-7648-9F6F-D855E7118855}"/>
              </a:ext>
            </a:extLst>
          </p:cNvPr>
          <p:cNvSpPr txBox="1">
            <a:spLocks/>
          </p:cNvSpPr>
          <p:nvPr/>
        </p:nvSpPr>
        <p:spPr>
          <a:xfrm>
            <a:off x="442119" y="1447800"/>
            <a:ext cx="6172200" cy="4114799"/>
          </a:xfrm>
          <a:prstGeom prst="rect">
            <a:avLst/>
          </a:prstGeom>
        </p:spPr>
        <p:txBody>
          <a:bodyPr vert="horz" lIns="91440" tIns="45720" rIns="91440" bIns="45720" rtlCol="0" anchor="t">
            <a:normAutofit fontScale="85000" lnSpcReduction="10000"/>
          </a:bodyPr>
          <a:lstStyle>
            <a:lvl1pPr marL="274320" indent="-274320" algn="l" defTabSz="914400" rtl="0" eaLnBrk="1" latinLnBrk="0" hangingPunct="1">
              <a:spcBef>
                <a:spcPts val="1800"/>
              </a:spcBef>
              <a:spcAft>
                <a:spcPts val="0"/>
              </a:spcAft>
              <a:buClr>
                <a:schemeClr val="accent2"/>
              </a:buClr>
              <a:buFont typeface="Arial"/>
              <a:buChar char="•"/>
              <a:defRPr sz="2400" b="0" i="0" kern="1200">
                <a:solidFill>
                  <a:schemeClr val="tx1"/>
                </a:solidFill>
                <a:latin typeface="Century Gothic"/>
                <a:ea typeface="+mn-ea"/>
                <a:cs typeface="Century Gothic"/>
              </a:defRPr>
            </a:lvl1pPr>
            <a:lvl2pPr marL="548640" indent="-274320" algn="l" defTabSz="914400" rtl="0" eaLnBrk="1" latinLnBrk="0" hangingPunct="1">
              <a:spcBef>
                <a:spcPts val="600"/>
              </a:spcBef>
              <a:spcAft>
                <a:spcPts val="0"/>
              </a:spcAft>
              <a:buClr>
                <a:schemeClr val="accent2"/>
              </a:buClr>
              <a:buFont typeface="Arial"/>
              <a:buChar char="•"/>
              <a:defRPr sz="2000" b="0" i="0" kern="1200" baseline="0">
                <a:solidFill>
                  <a:schemeClr val="tx1"/>
                </a:solidFill>
                <a:latin typeface="Century Gothic"/>
                <a:ea typeface="+mn-ea"/>
                <a:cs typeface="Century Gothic"/>
              </a:defRPr>
            </a:lvl2pPr>
            <a:lvl3pPr marL="822960" indent="-274320" algn="l" defTabSz="914400" rtl="0" eaLnBrk="1" latinLnBrk="0" hangingPunct="1">
              <a:spcBef>
                <a:spcPts val="300"/>
              </a:spcBef>
              <a:spcAft>
                <a:spcPts val="0"/>
              </a:spcAft>
              <a:buClr>
                <a:schemeClr val="accent2"/>
              </a:buClr>
              <a:buFont typeface="Arial"/>
              <a:buChar char="•"/>
              <a:defRPr sz="1800" b="0" i="0" kern="1200">
                <a:solidFill>
                  <a:schemeClr val="tx1"/>
                </a:solidFill>
                <a:latin typeface="Century Gothic"/>
                <a:ea typeface="+mn-ea"/>
                <a:cs typeface="Century Gothic"/>
              </a:defRPr>
            </a:lvl3pPr>
            <a:lvl4pPr marL="109728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4pPr>
            <a:lvl5pPr marL="137160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Device Spy is a lower level client that allows you to construct the actual payloads that are sent. It is only available on Windows.</a:t>
            </a:r>
          </a:p>
          <a:p>
            <a:pPr lvl="1"/>
            <a:r>
              <a:rPr lang="en-US" dirty="0"/>
              <a:t>Discover the device by clicking the [Discover] button</a:t>
            </a:r>
          </a:p>
          <a:p>
            <a:pPr lvl="1"/>
            <a:r>
              <a:rPr lang="en-US" dirty="0"/>
              <a:t>Onboard the device by clicking SVRs, selecting an address and clicking the [Onboard] button</a:t>
            </a:r>
          </a:p>
          <a:p>
            <a:pPr lvl="1"/>
            <a:r>
              <a:rPr lang="en-US" dirty="0"/>
              <a:t>Inspect the resource payload by setting the resource URI, selecting the GET method and clicking the [Send Secure] button</a:t>
            </a:r>
          </a:p>
          <a:p>
            <a:pPr lvl="1"/>
            <a:r>
              <a:rPr lang="en-US" dirty="0"/>
              <a:t>Change the value of the resource (e.g. false to true) by selecting the POST message and clicking the [Send Secure] button</a:t>
            </a:r>
          </a:p>
          <a:p>
            <a:pPr lvl="1"/>
            <a:r>
              <a:rPr lang="en-US" dirty="0"/>
              <a:t>The state of the light should change accordingly</a:t>
            </a:r>
          </a:p>
        </p:txBody>
      </p:sp>
      <p:pic>
        <p:nvPicPr>
          <p:cNvPr id="8" name="Picture 7">
            <a:extLst>
              <a:ext uri="{FF2B5EF4-FFF2-40B4-BE49-F238E27FC236}">
                <a16:creationId xmlns:a16="http://schemas.microsoft.com/office/drawing/2014/main" id="{7A642792-CD67-F448-A64E-A3C8F1FFD1A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842919" y="1371600"/>
            <a:ext cx="4812568" cy="4351338"/>
          </a:xfrm>
          <a:prstGeom prst="rect">
            <a:avLst/>
          </a:prstGeom>
        </p:spPr>
      </p:pic>
    </p:spTree>
    <p:extLst>
      <p:ext uri="{BB962C8B-B14F-4D97-AF65-F5344CB8AC3E}">
        <p14:creationId xmlns:p14="http://schemas.microsoft.com/office/powerpoint/2010/main" val="1914288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65F008-42CE-2643-9812-9EBB220EE88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614319" y="3276600"/>
            <a:ext cx="3497958" cy="2585621"/>
          </a:xfrm>
          <a:prstGeom prst="rect">
            <a:avLst/>
          </a:prstGeom>
        </p:spPr>
      </p:pic>
      <p:pic>
        <p:nvPicPr>
          <p:cNvPr id="7" name="Picture 6">
            <a:extLst>
              <a:ext uri="{FF2B5EF4-FFF2-40B4-BE49-F238E27FC236}">
                <a16:creationId xmlns:a16="http://schemas.microsoft.com/office/drawing/2014/main" id="{F03FA778-6726-4045-8465-98B74C4051F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995319" y="1447800"/>
            <a:ext cx="4689147" cy="2269575"/>
          </a:xfrm>
          <a:prstGeom prst="rect">
            <a:avLst/>
          </a:prstGeom>
          <a:ln>
            <a:solidFill>
              <a:schemeClr val="tx1"/>
            </a:solidFill>
          </a:ln>
        </p:spPr>
      </p:pic>
      <p:pic>
        <p:nvPicPr>
          <p:cNvPr id="9" name="Picture 8">
            <a:extLst>
              <a:ext uri="{FF2B5EF4-FFF2-40B4-BE49-F238E27FC236}">
                <a16:creationId xmlns:a16="http://schemas.microsoft.com/office/drawing/2014/main" id="{C5EC7892-BD40-B540-8A24-1C4C5BFEB11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704133" y="2819400"/>
            <a:ext cx="3121087" cy="2821966"/>
          </a:xfrm>
          <a:prstGeom prst="rect">
            <a:avLst/>
          </a:prstGeom>
        </p:spPr>
      </p:pic>
      <p:sp>
        <p:nvSpPr>
          <p:cNvPr id="2" name="Content Placeholder 1">
            <a:extLst>
              <a:ext uri="{FF2B5EF4-FFF2-40B4-BE49-F238E27FC236}">
                <a16:creationId xmlns:a16="http://schemas.microsoft.com/office/drawing/2014/main" id="{90045C90-1D90-044D-B08C-F8274577D4F5}"/>
              </a:ext>
            </a:extLst>
          </p:cNvPr>
          <p:cNvSpPr>
            <a:spLocks noGrp="1"/>
          </p:cNvSpPr>
          <p:nvPr>
            <p:ph idx="1"/>
          </p:nvPr>
        </p:nvSpPr>
        <p:spPr>
          <a:xfrm>
            <a:off x="442119" y="1447800"/>
            <a:ext cx="6019800" cy="4724400"/>
          </a:xfrm>
        </p:spPr>
        <p:txBody>
          <a:bodyPr>
            <a:normAutofit lnSpcReduction="10000"/>
          </a:bodyPr>
          <a:lstStyle/>
          <a:p>
            <a:r>
              <a:rPr lang="en-US" dirty="0"/>
              <a:t>Online tool for crowd-sourcing data models and building ecosystem interoperability</a:t>
            </a:r>
          </a:p>
          <a:p>
            <a:r>
              <a:rPr lang="en-US" dirty="0"/>
              <a:t>Data models drive everything</a:t>
            </a:r>
          </a:p>
          <a:p>
            <a:r>
              <a:rPr lang="en-US" dirty="0"/>
              <a:t>Automated tool chain creates</a:t>
            </a:r>
          </a:p>
          <a:p>
            <a:pPr lvl="1"/>
            <a:r>
              <a:rPr lang="en-US" dirty="0"/>
              <a:t>Server source code</a:t>
            </a:r>
          </a:p>
          <a:p>
            <a:pPr lvl="1"/>
            <a:r>
              <a:rPr lang="en-US" dirty="0"/>
              <a:t>Introspection file</a:t>
            </a:r>
          </a:p>
          <a:p>
            <a:pPr lvl="1"/>
            <a:r>
              <a:rPr lang="en-US" dirty="0"/>
              <a:t>Automated test case file</a:t>
            </a:r>
          </a:p>
          <a:p>
            <a:pPr lvl="1"/>
            <a:r>
              <a:rPr lang="en-US" dirty="0"/>
              <a:t>Secure onboarding file</a:t>
            </a:r>
          </a:p>
          <a:p>
            <a:pPr lvl="1"/>
            <a:r>
              <a:rPr lang="en-US" dirty="0"/>
              <a:t>Client tool user interface</a:t>
            </a:r>
          </a:p>
          <a:p>
            <a:r>
              <a:rPr lang="en-US" dirty="0"/>
              <a:t>Several test and development tools</a:t>
            </a:r>
          </a:p>
          <a:p>
            <a:pPr lvl="1"/>
            <a:endParaRPr lang="en-US" dirty="0"/>
          </a:p>
        </p:txBody>
      </p:sp>
      <p:sp>
        <p:nvSpPr>
          <p:cNvPr id="3" name="Title 2">
            <a:extLst>
              <a:ext uri="{FF2B5EF4-FFF2-40B4-BE49-F238E27FC236}">
                <a16:creationId xmlns:a16="http://schemas.microsoft.com/office/drawing/2014/main" id="{9D721BF1-4C90-B640-951E-62FA40C65F0B}"/>
              </a:ext>
            </a:extLst>
          </p:cNvPr>
          <p:cNvSpPr>
            <a:spLocks noGrp="1"/>
          </p:cNvSpPr>
          <p:nvPr>
            <p:ph type="title"/>
          </p:nvPr>
        </p:nvSpPr>
        <p:spPr/>
        <p:txBody>
          <a:bodyPr/>
          <a:lstStyle/>
          <a:p>
            <a:r>
              <a:rPr lang="en-US" dirty="0"/>
              <a:t>Complete suite of development tools</a:t>
            </a:r>
          </a:p>
        </p:txBody>
      </p:sp>
      <p:sp>
        <p:nvSpPr>
          <p:cNvPr id="4" name="Date Placeholder 3">
            <a:extLst>
              <a:ext uri="{FF2B5EF4-FFF2-40B4-BE49-F238E27FC236}">
                <a16:creationId xmlns:a16="http://schemas.microsoft.com/office/drawing/2014/main" id="{E981B98F-3063-AE4E-8491-2C93BF1B436C}"/>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9DA9810C-55D5-9548-B5E5-98AAFF9E42B6}"/>
              </a:ext>
            </a:extLst>
          </p:cNvPr>
          <p:cNvSpPr>
            <a:spLocks noGrp="1"/>
          </p:cNvSpPr>
          <p:nvPr>
            <p:ph type="sldNum" sz="quarter" idx="11"/>
          </p:nvPr>
        </p:nvSpPr>
        <p:spPr/>
        <p:txBody>
          <a:bodyPr/>
          <a:lstStyle/>
          <a:p>
            <a:fld id="{17A5C656-E050-4F3D-A0DB-0D19E9E83691}" type="slidenum">
              <a:rPr lang="en-US" smtClean="0"/>
              <a:pPr/>
              <a:t>3</a:t>
            </a:fld>
            <a:endParaRPr lang="en-US" dirty="0"/>
          </a:p>
        </p:txBody>
      </p:sp>
    </p:spTree>
    <p:extLst>
      <p:ext uri="{BB962C8B-B14F-4D97-AF65-F5344CB8AC3E}">
        <p14:creationId xmlns:p14="http://schemas.microsoft.com/office/powerpoint/2010/main" val="220108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CB5E0D-F30B-734B-AAE1-B17C565D9A53}"/>
              </a:ext>
            </a:extLst>
          </p:cNvPr>
          <p:cNvSpPr>
            <a:spLocks noGrp="1"/>
          </p:cNvSpPr>
          <p:nvPr>
            <p:ph idx="1"/>
          </p:nvPr>
        </p:nvSpPr>
        <p:spPr>
          <a:xfrm>
            <a:off x="442119" y="1447800"/>
            <a:ext cx="5257800" cy="4724400"/>
          </a:xfrm>
        </p:spPr>
        <p:txBody>
          <a:bodyPr>
            <a:normAutofit fontScale="85000" lnSpcReduction="10000"/>
          </a:bodyPr>
          <a:lstStyle/>
          <a:p>
            <a:r>
              <a:rPr lang="en-US" dirty="0" err="1"/>
              <a:t>oneIoTa</a:t>
            </a:r>
            <a:r>
              <a:rPr lang="en-US" dirty="0"/>
              <a:t> is an IDE and process management tool for the resource data models at the center of OCF.</a:t>
            </a:r>
          </a:p>
          <a:p>
            <a:pPr lvl="1"/>
            <a:r>
              <a:rPr lang="en-US" dirty="0"/>
              <a:t>OCF atomic resource models are entered in the editor windows in </a:t>
            </a:r>
            <a:r>
              <a:rPr lang="en-US" dirty="0" err="1"/>
              <a:t>oneIoTa</a:t>
            </a:r>
            <a:endParaRPr lang="en-US" dirty="0"/>
          </a:p>
          <a:p>
            <a:pPr lvl="1"/>
            <a:r>
              <a:rPr lang="en-US" dirty="0"/>
              <a:t>More complex resources can be composed of atomic resources</a:t>
            </a:r>
          </a:p>
          <a:p>
            <a:pPr lvl="1"/>
            <a:r>
              <a:rPr lang="en-US" dirty="0"/>
              <a:t>Completed resources are submitted to an approval process for OCF (or partner organizations</a:t>
            </a:r>
          </a:p>
          <a:p>
            <a:pPr lvl="1"/>
            <a:r>
              <a:rPr lang="en-US" dirty="0"/>
              <a:t>Other organizations use the same approval process in </a:t>
            </a:r>
            <a:r>
              <a:rPr lang="en-US" dirty="0" err="1"/>
              <a:t>oneIoTa</a:t>
            </a:r>
            <a:endParaRPr lang="en-US" dirty="0"/>
          </a:p>
          <a:p>
            <a:pPr lvl="1"/>
            <a:r>
              <a:rPr lang="en-US" dirty="0"/>
              <a:t>Mappings between OCF and other ecosystems are also entered in </a:t>
            </a:r>
            <a:r>
              <a:rPr lang="en-US" dirty="0" err="1"/>
              <a:t>oneIoTa</a:t>
            </a:r>
            <a:endParaRPr lang="en-US" dirty="0"/>
          </a:p>
          <a:p>
            <a:pPr lvl="1"/>
            <a:r>
              <a:rPr lang="en-US" dirty="0"/>
              <a:t>Resource models are used to build specifications, devices, source code, GUIs, PICS files and bridges</a:t>
            </a:r>
          </a:p>
          <a:p>
            <a:pPr lvl="1"/>
            <a:endParaRPr lang="en-US" dirty="0"/>
          </a:p>
        </p:txBody>
      </p:sp>
      <p:sp>
        <p:nvSpPr>
          <p:cNvPr id="3" name="Title 2">
            <a:extLst>
              <a:ext uri="{FF2B5EF4-FFF2-40B4-BE49-F238E27FC236}">
                <a16:creationId xmlns:a16="http://schemas.microsoft.com/office/drawing/2014/main" id="{658D44F4-AE0E-2A45-A06E-542EE756F06D}"/>
              </a:ext>
            </a:extLst>
          </p:cNvPr>
          <p:cNvSpPr>
            <a:spLocks noGrp="1"/>
          </p:cNvSpPr>
          <p:nvPr>
            <p:ph type="title"/>
          </p:nvPr>
        </p:nvSpPr>
        <p:spPr/>
        <p:txBody>
          <a:bodyPr/>
          <a:lstStyle/>
          <a:p>
            <a:r>
              <a:rPr lang="en-US" dirty="0" err="1"/>
              <a:t>oneIoTa</a:t>
            </a:r>
            <a:r>
              <a:rPr lang="en-US" dirty="0"/>
              <a:t> (</a:t>
            </a:r>
            <a:r>
              <a:rPr lang="en-US" dirty="0" err="1"/>
              <a:t>oneiota.org</a:t>
            </a:r>
            <a:r>
              <a:rPr lang="en-US" dirty="0"/>
              <a:t>)</a:t>
            </a:r>
          </a:p>
        </p:txBody>
      </p:sp>
      <p:sp>
        <p:nvSpPr>
          <p:cNvPr id="4" name="Date Placeholder 3">
            <a:extLst>
              <a:ext uri="{FF2B5EF4-FFF2-40B4-BE49-F238E27FC236}">
                <a16:creationId xmlns:a16="http://schemas.microsoft.com/office/drawing/2014/main" id="{022217E7-3FC7-1446-B1F7-0E53099BC14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52576BC2-F339-AE4F-97EC-FBD32120F3B8}"/>
              </a:ext>
            </a:extLst>
          </p:cNvPr>
          <p:cNvSpPr>
            <a:spLocks noGrp="1"/>
          </p:cNvSpPr>
          <p:nvPr>
            <p:ph type="sldNum" sz="quarter" idx="11"/>
          </p:nvPr>
        </p:nvSpPr>
        <p:spPr/>
        <p:txBody>
          <a:bodyPr/>
          <a:lstStyle/>
          <a:p>
            <a:fld id="{17A5C656-E050-4F3D-A0DB-0D19E9E83691}" type="slidenum">
              <a:rPr lang="en-US" smtClean="0"/>
              <a:pPr/>
              <a:t>4</a:t>
            </a:fld>
            <a:endParaRPr lang="en-US" dirty="0"/>
          </a:p>
        </p:txBody>
      </p:sp>
      <p:pic>
        <p:nvPicPr>
          <p:cNvPr id="7" name="Picture 6">
            <a:extLst>
              <a:ext uri="{FF2B5EF4-FFF2-40B4-BE49-F238E27FC236}">
                <a16:creationId xmlns:a16="http://schemas.microsoft.com/office/drawing/2014/main" id="{A7675E3E-6601-404E-BD64-EBB27607129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762449" y="1981201"/>
            <a:ext cx="5982571" cy="2895600"/>
          </a:xfrm>
          <a:prstGeom prst="rect">
            <a:avLst/>
          </a:prstGeom>
          <a:ln>
            <a:solidFill>
              <a:schemeClr val="tx1"/>
            </a:solidFill>
          </a:ln>
        </p:spPr>
      </p:pic>
    </p:spTree>
    <p:extLst>
      <p:ext uri="{BB962C8B-B14F-4D97-AF65-F5344CB8AC3E}">
        <p14:creationId xmlns:p14="http://schemas.microsoft.com/office/powerpoint/2010/main" val="3234948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2B92DB-B6F9-404A-87D3-71FF5BB925CB}"/>
              </a:ext>
            </a:extLst>
          </p:cNvPr>
          <p:cNvSpPr>
            <a:spLocks noGrp="1"/>
          </p:cNvSpPr>
          <p:nvPr>
            <p:ph idx="1"/>
          </p:nvPr>
        </p:nvSpPr>
        <p:spPr/>
        <p:txBody>
          <a:bodyPr/>
          <a:lstStyle/>
          <a:p>
            <a:r>
              <a:rPr lang="en-US" dirty="0"/>
              <a:t>Go to </a:t>
            </a:r>
            <a:r>
              <a:rPr lang="en-US" dirty="0">
                <a:hlinkClick r:id="rId2"/>
              </a:rPr>
              <a:t>http://www.oneiota.org</a:t>
            </a:r>
            <a:r>
              <a:rPr lang="en-US" dirty="0"/>
              <a:t> </a:t>
            </a:r>
          </a:p>
          <a:p>
            <a:r>
              <a:rPr lang="en-US" dirty="0"/>
              <a:t>Search for any resources you will need</a:t>
            </a:r>
          </a:p>
          <a:p>
            <a:r>
              <a:rPr lang="en-US" dirty="0"/>
              <a:t>Use these descriptions when defining your device description file</a:t>
            </a:r>
          </a:p>
          <a:p>
            <a:r>
              <a:rPr lang="en-US" dirty="0"/>
              <a:t>All devices consist of a list of resources</a:t>
            </a:r>
          </a:p>
          <a:p>
            <a:r>
              <a:rPr lang="en-US" dirty="0"/>
              <a:t>All tools will consider </a:t>
            </a:r>
            <a:r>
              <a:rPr lang="en-US" dirty="0" err="1"/>
              <a:t>oneIoTa</a:t>
            </a:r>
            <a:r>
              <a:rPr lang="en-US" dirty="0"/>
              <a:t> as the authoritative source of resources</a:t>
            </a:r>
          </a:p>
        </p:txBody>
      </p:sp>
      <p:sp>
        <p:nvSpPr>
          <p:cNvPr id="3" name="Title 2">
            <a:extLst>
              <a:ext uri="{FF2B5EF4-FFF2-40B4-BE49-F238E27FC236}">
                <a16:creationId xmlns:a16="http://schemas.microsoft.com/office/drawing/2014/main" id="{3764233E-7C8C-B042-A330-6758A2E16F28}"/>
              </a:ext>
            </a:extLst>
          </p:cNvPr>
          <p:cNvSpPr>
            <a:spLocks noGrp="1"/>
          </p:cNvSpPr>
          <p:nvPr>
            <p:ph type="title"/>
          </p:nvPr>
        </p:nvSpPr>
        <p:spPr/>
        <p:txBody>
          <a:bodyPr/>
          <a:lstStyle/>
          <a:p>
            <a:r>
              <a:rPr lang="en-US" dirty="0" err="1"/>
              <a:t>oneIoTa</a:t>
            </a:r>
            <a:r>
              <a:rPr lang="en-US" dirty="0"/>
              <a:t> is the source of all resources you will need</a:t>
            </a:r>
          </a:p>
        </p:txBody>
      </p:sp>
      <p:sp>
        <p:nvSpPr>
          <p:cNvPr id="4" name="Date Placeholder 3">
            <a:extLst>
              <a:ext uri="{FF2B5EF4-FFF2-40B4-BE49-F238E27FC236}">
                <a16:creationId xmlns:a16="http://schemas.microsoft.com/office/drawing/2014/main" id="{A6A19A0D-D2E9-3846-B2CE-954B2BF46966}"/>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CCE8B6EC-1D5A-0F49-B610-DBE57FF3E15A}"/>
              </a:ext>
            </a:extLst>
          </p:cNvPr>
          <p:cNvSpPr>
            <a:spLocks noGrp="1"/>
          </p:cNvSpPr>
          <p:nvPr>
            <p:ph type="sldNum" sz="quarter" idx="11"/>
          </p:nvPr>
        </p:nvSpPr>
        <p:spPr/>
        <p:txBody>
          <a:bodyPr/>
          <a:lstStyle/>
          <a:p>
            <a:fld id="{17A5C656-E050-4F3D-A0DB-0D19E9E83691}" type="slidenum">
              <a:rPr lang="en-US" smtClean="0"/>
              <a:pPr/>
              <a:t>5</a:t>
            </a:fld>
            <a:endParaRPr lang="en-US" dirty="0"/>
          </a:p>
        </p:txBody>
      </p:sp>
    </p:spTree>
    <p:extLst>
      <p:ext uri="{BB962C8B-B14F-4D97-AF65-F5344CB8AC3E}">
        <p14:creationId xmlns:p14="http://schemas.microsoft.com/office/powerpoint/2010/main" val="588984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r>
              <a:rPr lang="en-US" dirty="0"/>
              <a:t>Install </a:t>
            </a:r>
            <a:r>
              <a:rPr lang="en-US" dirty="0" err="1"/>
              <a:t>PiBakery</a:t>
            </a:r>
            <a:r>
              <a:rPr lang="en-US" dirty="0"/>
              <a:t> on Windows or MacOS (</a:t>
            </a:r>
            <a:r>
              <a:rPr lang="en-US" dirty="0">
                <a:hlinkClick r:id="rId2"/>
              </a:rPr>
              <a:t>https://www.pibakery.org</a:t>
            </a:r>
            <a:r>
              <a:rPr lang="en-US" dirty="0"/>
              <a:t>)</a:t>
            </a:r>
          </a:p>
          <a:p>
            <a:r>
              <a:rPr lang="en-US" dirty="0"/>
              <a:t>Run </a:t>
            </a:r>
            <a:r>
              <a:rPr lang="en-US" dirty="0" err="1"/>
              <a:t>PiBakery</a:t>
            </a:r>
            <a:r>
              <a:rPr lang="en-US" dirty="0"/>
              <a:t> and import this file (file reference)</a:t>
            </a:r>
          </a:p>
          <a:p>
            <a:r>
              <a:rPr lang="en-US" dirty="0"/>
              <a:t>Enter the Wi-Fi credentials and a desired hostname in the provided fields</a:t>
            </a:r>
          </a:p>
          <a:p>
            <a:r>
              <a:rPr lang="en-US" dirty="0"/>
              <a:t>Choose whether you want the desktop or the console version</a:t>
            </a:r>
          </a:p>
          <a:p>
            <a:r>
              <a:rPr lang="en-US" dirty="0"/>
              <a:t>Insert an SD/SD Micro card, click “Write” to create the Raspbian card.</a:t>
            </a:r>
          </a:p>
          <a:p>
            <a:pPr lvl="1"/>
            <a:r>
              <a:rPr lang="en-US" dirty="0"/>
              <a:t>Choose if you want to install the full or lite version of </a:t>
            </a:r>
            <a:r>
              <a:rPr lang="en-US" dirty="0" err="1"/>
              <a:t>Raspian</a:t>
            </a:r>
            <a:endParaRPr lang="en-US" dirty="0"/>
          </a:p>
          <a:p>
            <a:pPr lvl="1"/>
            <a:r>
              <a:rPr lang="en-US" dirty="0"/>
              <a:t>Wait for the write to finish, then eject the SD card from your computer</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Set up the SD card for Raspberry Pi</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6</a:t>
            </a:fld>
            <a:endParaRPr lang="en-US" dirty="0"/>
          </a:p>
        </p:txBody>
      </p:sp>
    </p:spTree>
    <p:extLst>
      <p:ext uri="{BB962C8B-B14F-4D97-AF65-F5344CB8AC3E}">
        <p14:creationId xmlns:p14="http://schemas.microsoft.com/office/powerpoint/2010/main" val="2898625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fontScale="70000" lnSpcReduction="20000"/>
          </a:bodyPr>
          <a:lstStyle/>
          <a:p>
            <a:r>
              <a:rPr lang="en-US" dirty="0"/>
              <a:t>Go through the NOOBS process to install the headless </a:t>
            </a:r>
            <a:r>
              <a:rPr lang="en-US" dirty="0" err="1"/>
              <a:t>Raspian</a:t>
            </a:r>
            <a:r>
              <a:rPr lang="en-US" dirty="0"/>
              <a:t> Stretch Lite located here: </a:t>
            </a:r>
            <a:r>
              <a:rPr lang="en-US" dirty="0">
                <a:hlinkClick r:id="rId2"/>
              </a:rPr>
              <a:t>https://www.raspberrypi.org/downloads/raspbian/</a:t>
            </a:r>
            <a:r>
              <a:rPr lang="en-US" dirty="0"/>
              <a:t> </a:t>
            </a:r>
          </a:p>
          <a:p>
            <a:r>
              <a:rPr lang="en-US" dirty="0"/>
              <a:t>Enable </a:t>
            </a:r>
            <a:r>
              <a:rPr lang="en-US" dirty="0" err="1"/>
              <a:t>ssh</a:t>
            </a:r>
            <a:r>
              <a:rPr lang="en-US" dirty="0"/>
              <a:t>: copy an empty file called “</a:t>
            </a:r>
            <a:r>
              <a:rPr lang="en-US" dirty="0" err="1"/>
              <a:t>ssh</a:t>
            </a:r>
            <a:r>
              <a:rPr lang="en-US" dirty="0"/>
              <a:t>” (no extension) to the SD card root directory (</a:t>
            </a:r>
            <a:r>
              <a:rPr lang="en-US" dirty="0">
                <a:hlinkClick r:id="rId3"/>
              </a:rPr>
              <a:t>https://github.com/openconnectivity/Sample-Raspberry-Pi-Code/blob/master/ssh</a:t>
            </a:r>
            <a:r>
              <a:rPr lang="en-US" dirty="0"/>
              <a:t>)</a:t>
            </a:r>
          </a:p>
          <a:p>
            <a:r>
              <a:rPr lang="en-US" dirty="0"/>
              <a:t>Optionally set up a Wi-Fi connection by copying </a:t>
            </a:r>
            <a:r>
              <a:rPr lang="en-US" dirty="0" err="1"/>
              <a:t>wpa_supplicant.conf</a:t>
            </a:r>
            <a:r>
              <a:rPr lang="en-US" dirty="0"/>
              <a:t> to the SD card root directory and edit for your Wi-Fi (</a:t>
            </a:r>
            <a:r>
              <a:rPr lang="en-US" dirty="0">
                <a:hlinkClick r:id="rId4"/>
              </a:rPr>
              <a:t>https://github.com/openconnectivity/Sample-Raspberry-Pi-Code/blob/master/wpa_supplicant.conf</a:t>
            </a:r>
            <a:r>
              <a:rPr lang="en-US" dirty="0"/>
              <a:t>)</a:t>
            </a:r>
          </a:p>
          <a:p>
            <a:r>
              <a:rPr lang="en-US" dirty="0"/>
              <a:t>It is convenient to use your computer as the terminal for the Raspberry Pi. In order to do this, you will need to know the IP address of the Raspberry Pi. The simplest was is to connect a monitor to the HDMI port. The IP address will print out near the end of the boot process. </a:t>
            </a:r>
          </a:p>
          <a:p>
            <a:r>
              <a:rPr lang="en-US" dirty="0"/>
              <a:t>Boot the </a:t>
            </a:r>
            <a:r>
              <a:rPr lang="en-US" dirty="0" err="1"/>
              <a:t>Raspbery</a:t>
            </a:r>
            <a:r>
              <a:rPr lang="en-US" dirty="0"/>
              <a:t> Pi by inserting the SD card and powering the board on. Write the IP address down so you’ll remember it.</a:t>
            </a:r>
          </a:p>
          <a:p>
            <a:r>
              <a:rPr lang="en-US" dirty="0"/>
              <a:t>Get a terminal view using a monitor and keyboard or </a:t>
            </a:r>
            <a:r>
              <a:rPr lang="en-US" dirty="0" err="1"/>
              <a:t>ssh</a:t>
            </a:r>
            <a:r>
              <a:rPr lang="en-US" dirty="0"/>
              <a:t>. (Putty on Windows, or the Go menu on Mac will give you an SSH connection)</a:t>
            </a:r>
          </a:p>
          <a:p>
            <a:pPr lvl="1"/>
            <a:r>
              <a:rPr lang="en-US" dirty="0"/>
              <a:t>Default login: </a:t>
            </a:r>
            <a:r>
              <a:rPr lang="en-US" dirty="0">
                <a:solidFill>
                  <a:schemeClr val="accent1"/>
                </a:solidFill>
              </a:rPr>
              <a:t>user: pi, password: raspberry</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Alternative Set up of the SD card for Raspberry Pi (hard way if you don’t have </a:t>
            </a:r>
            <a:r>
              <a:rPr lang="en-US" dirty="0" err="1"/>
              <a:t>PiBakery</a:t>
            </a:r>
            <a:r>
              <a:rPr lang="en-US" dirty="0"/>
              <a:t>)</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7</a:t>
            </a:fld>
            <a:endParaRPr lang="en-US" dirty="0"/>
          </a:p>
        </p:txBody>
      </p:sp>
    </p:spTree>
    <p:extLst>
      <p:ext uri="{BB962C8B-B14F-4D97-AF65-F5344CB8AC3E}">
        <p14:creationId xmlns:p14="http://schemas.microsoft.com/office/powerpoint/2010/main" val="956311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BF1302-3279-E84D-81C5-71441547F707}"/>
              </a:ext>
            </a:extLst>
          </p:cNvPr>
          <p:cNvSpPr>
            <a:spLocks noGrp="1"/>
          </p:cNvSpPr>
          <p:nvPr>
            <p:ph type="title"/>
          </p:nvPr>
        </p:nvSpPr>
        <p:spPr/>
        <p:txBody>
          <a:bodyPr/>
          <a:lstStyle/>
          <a:p>
            <a:r>
              <a:rPr lang="en-US" dirty="0"/>
              <a:t>Set up the Hardware (Explorer Hat)</a:t>
            </a:r>
          </a:p>
        </p:txBody>
      </p:sp>
      <p:sp>
        <p:nvSpPr>
          <p:cNvPr id="4" name="Date Placeholder 3">
            <a:extLst>
              <a:ext uri="{FF2B5EF4-FFF2-40B4-BE49-F238E27FC236}">
                <a16:creationId xmlns:a16="http://schemas.microsoft.com/office/drawing/2014/main" id="{E1BF6B7D-3DC6-A442-9025-DF461BF5762F}"/>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3FD8B0BB-EEE2-B14A-808B-C7A0EBA369E6}"/>
              </a:ext>
            </a:extLst>
          </p:cNvPr>
          <p:cNvSpPr>
            <a:spLocks noGrp="1"/>
          </p:cNvSpPr>
          <p:nvPr>
            <p:ph type="sldNum" sz="quarter" idx="11"/>
          </p:nvPr>
        </p:nvSpPr>
        <p:spPr/>
        <p:txBody>
          <a:bodyPr/>
          <a:lstStyle/>
          <a:p>
            <a:fld id="{17A5C656-E050-4F3D-A0DB-0D19E9E83691}" type="slidenum">
              <a:rPr lang="en-US" smtClean="0"/>
              <a:pPr/>
              <a:t>8</a:t>
            </a:fld>
            <a:endParaRPr lang="en-US" dirty="0"/>
          </a:p>
        </p:txBody>
      </p:sp>
      <p:sp>
        <p:nvSpPr>
          <p:cNvPr id="7" name="Text Placeholder 1">
            <a:extLst>
              <a:ext uri="{FF2B5EF4-FFF2-40B4-BE49-F238E27FC236}">
                <a16:creationId xmlns:a16="http://schemas.microsoft.com/office/drawing/2014/main" id="{4043D505-DB7C-8646-A4DE-02EBCEC9286D}"/>
              </a:ext>
            </a:extLst>
          </p:cNvPr>
          <p:cNvSpPr txBox="1">
            <a:spLocks/>
          </p:cNvSpPr>
          <p:nvPr/>
        </p:nvSpPr>
        <p:spPr>
          <a:xfrm>
            <a:off x="442119" y="1447800"/>
            <a:ext cx="5257800" cy="4724400"/>
          </a:xfrm>
          <a:prstGeom prst="rect">
            <a:avLst/>
          </a:prstGeom>
        </p:spPr>
        <p:txBody>
          <a:bodyPr vert="horz" lIns="91440" tIns="45720" rIns="91440" bIns="45720" rtlCol="0" anchor="t">
            <a:normAutofit/>
          </a:bodyPr>
          <a:lstStyle>
            <a:lvl1pPr marL="274320" indent="-274320" algn="l" defTabSz="914400" rtl="0" eaLnBrk="1" latinLnBrk="0" hangingPunct="1">
              <a:spcBef>
                <a:spcPts val="1800"/>
              </a:spcBef>
              <a:spcAft>
                <a:spcPts val="0"/>
              </a:spcAft>
              <a:buClr>
                <a:schemeClr val="accent2"/>
              </a:buClr>
              <a:buFont typeface="Arial"/>
              <a:buChar char="•"/>
              <a:defRPr sz="2400" b="0" i="0" kern="1200">
                <a:solidFill>
                  <a:schemeClr val="tx1"/>
                </a:solidFill>
                <a:latin typeface="Century Gothic"/>
                <a:ea typeface="+mn-ea"/>
                <a:cs typeface="Century Gothic"/>
              </a:defRPr>
            </a:lvl1pPr>
            <a:lvl2pPr marL="548640" indent="-274320" algn="l" defTabSz="914400" rtl="0" eaLnBrk="1" latinLnBrk="0" hangingPunct="1">
              <a:spcBef>
                <a:spcPts val="600"/>
              </a:spcBef>
              <a:spcAft>
                <a:spcPts val="0"/>
              </a:spcAft>
              <a:buClr>
                <a:schemeClr val="accent2"/>
              </a:buClr>
              <a:buFont typeface="Arial"/>
              <a:buChar char="•"/>
              <a:defRPr sz="2000" b="0" i="0" kern="1200" baseline="0">
                <a:solidFill>
                  <a:schemeClr val="tx1"/>
                </a:solidFill>
                <a:latin typeface="Century Gothic"/>
                <a:ea typeface="+mn-ea"/>
                <a:cs typeface="Century Gothic"/>
              </a:defRPr>
            </a:lvl2pPr>
            <a:lvl3pPr marL="822960" indent="-274320" algn="l" defTabSz="914400" rtl="0" eaLnBrk="1" latinLnBrk="0" hangingPunct="1">
              <a:spcBef>
                <a:spcPts val="300"/>
              </a:spcBef>
              <a:spcAft>
                <a:spcPts val="0"/>
              </a:spcAft>
              <a:buClr>
                <a:schemeClr val="accent2"/>
              </a:buClr>
              <a:buFont typeface="Arial"/>
              <a:buChar char="•"/>
              <a:defRPr sz="1800" b="0" i="0" kern="1200">
                <a:solidFill>
                  <a:schemeClr val="tx1"/>
                </a:solidFill>
                <a:latin typeface="Century Gothic"/>
                <a:ea typeface="+mn-ea"/>
                <a:cs typeface="Century Gothic"/>
              </a:defRPr>
            </a:lvl3pPr>
            <a:lvl4pPr marL="109728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4pPr>
            <a:lvl5pPr marL="1371600" indent="-274320" algn="l" defTabSz="914400" rtl="0" eaLnBrk="1" latinLnBrk="0" hangingPunct="1">
              <a:spcBef>
                <a:spcPts val="300"/>
              </a:spcBef>
              <a:spcAft>
                <a:spcPts val="0"/>
              </a:spcAft>
              <a:buClr>
                <a:schemeClr val="accent2"/>
              </a:buClr>
              <a:buFont typeface="Arial" panose="020B0604020202020204" pitchFamily="34" charset="0"/>
              <a:buChar char="»"/>
              <a:defRPr sz="1800" b="0" i="0" kern="1200">
                <a:solidFill>
                  <a:schemeClr val="tx1"/>
                </a:solidFill>
                <a:latin typeface="Century Gothic"/>
                <a:ea typeface="+mn-ea"/>
                <a:cs typeface="Century Gothic"/>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Install the </a:t>
            </a:r>
            <a:r>
              <a:rPr lang="en-US" dirty="0" err="1"/>
              <a:t>ExplorerHat</a:t>
            </a:r>
            <a:r>
              <a:rPr lang="en-US" dirty="0"/>
              <a:t> board on the GPIO header on the Raspberry Pi board</a:t>
            </a:r>
          </a:p>
          <a:p>
            <a:r>
              <a:rPr lang="en-US" dirty="0"/>
              <a:t>Insert the microSD card</a:t>
            </a:r>
          </a:p>
          <a:p>
            <a:r>
              <a:rPr lang="en-US" dirty="0"/>
              <a:t>Connect the network (automatic)</a:t>
            </a:r>
          </a:p>
          <a:p>
            <a:r>
              <a:rPr lang="en-US" dirty="0"/>
              <a:t>Plug in the power</a:t>
            </a:r>
          </a:p>
          <a:p>
            <a:r>
              <a:rPr lang="en-US" dirty="0"/>
              <a:t>Connect keyboard and monitor (or SSH)</a:t>
            </a:r>
          </a:p>
        </p:txBody>
      </p:sp>
      <p:pic>
        <p:nvPicPr>
          <p:cNvPr id="6" name="Picture 5">
            <a:extLst>
              <a:ext uri="{FF2B5EF4-FFF2-40B4-BE49-F238E27FC236}">
                <a16:creationId xmlns:a16="http://schemas.microsoft.com/office/drawing/2014/main" id="{B9F4C437-01B7-4A4F-B433-C5134B743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9919" y="1524000"/>
            <a:ext cx="5562600" cy="4171950"/>
          </a:xfrm>
          <a:prstGeom prst="rect">
            <a:avLst/>
          </a:prstGeom>
          <a:effectLst>
            <a:softEdge rad="50800"/>
          </a:effectLst>
        </p:spPr>
      </p:pic>
    </p:spTree>
    <p:extLst>
      <p:ext uri="{BB962C8B-B14F-4D97-AF65-F5344CB8AC3E}">
        <p14:creationId xmlns:p14="http://schemas.microsoft.com/office/powerpoint/2010/main" val="4080114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A518F9-F2C1-A440-A329-61F65E84F159}"/>
              </a:ext>
            </a:extLst>
          </p:cNvPr>
          <p:cNvSpPr>
            <a:spLocks noGrp="1"/>
          </p:cNvSpPr>
          <p:nvPr>
            <p:ph idx="1"/>
          </p:nvPr>
        </p:nvSpPr>
        <p:spPr/>
        <p:txBody>
          <a:bodyPr>
            <a:normAutofit/>
          </a:bodyPr>
          <a:lstStyle/>
          <a:p>
            <a:r>
              <a:rPr lang="en-US" dirty="0"/>
              <a:t>Get a terminal view of the Raspberry Pi</a:t>
            </a:r>
          </a:p>
          <a:p>
            <a:pPr lvl="1"/>
            <a:r>
              <a:rPr lang="en-US" dirty="0"/>
              <a:t>Connect a monitor, keyboard and (optional) mouse to the Raspberry Pi, or</a:t>
            </a:r>
          </a:p>
          <a:p>
            <a:pPr lvl="1"/>
            <a:r>
              <a:rPr lang="en-US" dirty="0"/>
              <a:t>Connect from your computer using SSH</a:t>
            </a:r>
          </a:p>
          <a:p>
            <a:pPr lvl="2"/>
            <a:r>
              <a:rPr lang="en-US" dirty="0"/>
              <a:t>You can ping the Raspberry Pi (ping &lt;your host name&gt;.local) to verify that the Raspberry Pi is available</a:t>
            </a:r>
          </a:p>
          <a:p>
            <a:pPr lvl="3"/>
            <a:r>
              <a:rPr lang="en-US" dirty="0"/>
              <a:t>If it is taking a long time, try “</a:t>
            </a:r>
            <a:r>
              <a:rPr lang="en-US" dirty="0" err="1"/>
              <a:t>sudo</a:t>
            </a:r>
            <a:r>
              <a:rPr lang="en-US" dirty="0"/>
              <a:t> </a:t>
            </a:r>
            <a:r>
              <a:rPr lang="en-US" dirty="0" err="1"/>
              <a:t>killall</a:t>
            </a:r>
            <a:r>
              <a:rPr lang="en-US" dirty="0"/>
              <a:t> –HUP </a:t>
            </a:r>
            <a:r>
              <a:rPr lang="en-US" dirty="0" err="1"/>
              <a:t>mDNSResponder</a:t>
            </a:r>
            <a:r>
              <a:rPr lang="en-US" dirty="0"/>
              <a:t>” on MacOS</a:t>
            </a:r>
          </a:p>
          <a:p>
            <a:pPr lvl="2"/>
            <a:r>
              <a:rPr lang="en-US" dirty="0"/>
              <a:t>MacOS</a:t>
            </a:r>
          </a:p>
          <a:p>
            <a:pPr lvl="3"/>
            <a:r>
              <a:rPr lang="en-US" dirty="0"/>
              <a:t>Use the terminal program and “New Remote Connection</a:t>
            </a:r>
          </a:p>
          <a:p>
            <a:pPr lvl="2"/>
            <a:r>
              <a:rPr lang="en-US" dirty="0"/>
              <a:t>Windows</a:t>
            </a:r>
          </a:p>
          <a:p>
            <a:pPr lvl="3"/>
            <a:r>
              <a:rPr lang="en-US" dirty="0"/>
              <a:t>Use Putty on (or similar)</a:t>
            </a:r>
          </a:p>
          <a:p>
            <a:pPr lvl="2"/>
            <a:r>
              <a:rPr lang="en-US" dirty="0"/>
              <a:t>SSH to the Raspberry Pi using “</a:t>
            </a:r>
            <a:r>
              <a:rPr lang="en-US" dirty="0" err="1"/>
              <a:t>ssh</a:t>
            </a:r>
            <a:r>
              <a:rPr lang="en-US" dirty="0"/>
              <a:t>://pi@&lt;your host name&gt;.local”</a:t>
            </a:r>
          </a:p>
          <a:p>
            <a:r>
              <a:rPr lang="en-US" dirty="0"/>
              <a:t>Default login: </a:t>
            </a:r>
            <a:r>
              <a:rPr lang="en-US" dirty="0">
                <a:solidFill>
                  <a:schemeClr val="accent1"/>
                </a:solidFill>
              </a:rPr>
              <a:t>user: pi, password: raspberry</a:t>
            </a:r>
          </a:p>
        </p:txBody>
      </p:sp>
      <p:sp>
        <p:nvSpPr>
          <p:cNvPr id="3" name="Title 2">
            <a:extLst>
              <a:ext uri="{FF2B5EF4-FFF2-40B4-BE49-F238E27FC236}">
                <a16:creationId xmlns:a16="http://schemas.microsoft.com/office/drawing/2014/main" id="{B9338309-B006-2B45-B2B9-76F86C82865B}"/>
              </a:ext>
            </a:extLst>
          </p:cNvPr>
          <p:cNvSpPr>
            <a:spLocks noGrp="1"/>
          </p:cNvSpPr>
          <p:nvPr>
            <p:ph type="title"/>
          </p:nvPr>
        </p:nvSpPr>
        <p:spPr/>
        <p:txBody>
          <a:bodyPr/>
          <a:lstStyle/>
          <a:p>
            <a:r>
              <a:rPr lang="en-US" dirty="0"/>
              <a:t>Boot and Connect to the Raspberry Pi</a:t>
            </a:r>
          </a:p>
        </p:txBody>
      </p:sp>
      <p:sp>
        <p:nvSpPr>
          <p:cNvPr id="4" name="Date Placeholder 3">
            <a:extLst>
              <a:ext uri="{FF2B5EF4-FFF2-40B4-BE49-F238E27FC236}">
                <a16:creationId xmlns:a16="http://schemas.microsoft.com/office/drawing/2014/main" id="{3C8AA537-0F1B-3548-8949-99226CBE1A5E}"/>
              </a:ext>
            </a:extLst>
          </p:cNvPr>
          <p:cNvSpPr>
            <a:spLocks noGrp="1"/>
          </p:cNvSpPr>
          <p:nvPr>
            <p:ph type="dt" sz="half" idx="10"/>
          </p:nvPr>
        </p:nvSpPr>
        <p:spPr/>
        <p:txBody>
          <a:bodyPr/>
          <a:lstStyle/>
          <a:p>
            <a:r>
              <a:rPr lang="en-US"/>
              <a:t>July 11, 2018</a:t>
            </a:r>
            <a:endParaRPr lang="en-US" dirty="0"/>
          </a:p>
        </p:txBody>
      </p:sp>
      <p:sp>
        <p:nvSpPr>
          <p:cNvPr id="5" name="Slide Number Placeholder 4">
            <a:extLst>
              <a:ext uri="{FF2B5EF4-FFF2-40B4-BE49-F238E27FC236}">
                <a16:creationId xmlns:a16="http://schemas.microsoft.com/office/drawing/2014/main" id="{156ACD67-E461-6E49-A13B-5E4E77F83993}"/>
              </a:ext>
            </a:extLst>
          </p:cNvPr>
          <p:cNvSpPr>
            <a:spLocks noGrp="1"/>
          </p:cNvSpPr>
          <p:nvPr>
            <p:ph type="sldNum" sz="quarter" idx="11"/>
          </p:nvPr>
        </p:nvSpPr>
        <p:spPr/>
        <p:txBody>
          <a:bodyPr/>
          <a:lstStyle/>
          <a:p>
            <a:fld id="{17A5C656-E050-4F3D-A0DB-0D19E9E83691}" type="slidenum">
              <a:rPr lang="en-US" smtClean="0"/>
              <a:pPr/>
              <a:t>9</a:t>
            </a:fld>
            <a:endParaRPr lang="en-US" dirty="0"/>
          </a:p>
        </p:txBody>
      </p:sp>
    </p:spTree>
    <p:extLst>
      <p:ext uri="{BB962C8B-B14F-4D97-AF65-F5344CB8AC3E}">
        <p14:creationId xmlns:p14="http://schemas.microsoft.com/office/powerpoint/2010/main" val="1773808949"/>
      </p:ext>
    </p:extLst>
  </p:cSld>
  <p:clrMapOvr>
    <a:masterClrMapping/>
  </p:clrMapOvr>
</p:sld>
</file>

<file path=ppt/theme/theme1.xml><?xml version="1.0" encoding="utf-8"?>
<a:theme xmlns:a="http://schemas.openxmlformats.org/drawingml/2006/main" name="OCF">
  <a:themeElements>
    <a:clrScheme name="Custom 6">
      <a:dk1>
        <a:srgbClr val="000000"/>
      </a:dk1>
      <a:lt1>
        <a:srgbClr val="FFFFFF"/>
      </a:lt1>
      <a:dk2>
        <a:srgbClr val="005D83"/>
      </a:dk2>
      <a:lt2>
        <a:srgbClr val="FFFFFF"/>
      </a:lt2>
      <a:accent1>
        <a:srgbClr val="0090B7"/>
      </a:accent1>
      <a:accent2>
        <a:srgbClr val="68B953"/>
      </a:accent2>
      <a:accent3>
        <a:srgbClr val="717271"/>
      </a:accent3>
      <a:accent4>
        <a:srgbClr val="00B1EB"/>
      </a:accent4>
      <a:accent5>
        <a:srgbClr val="F06C19"/>
      </a:accent5>
      <a:accent6>
        <a:srgbClr val="FCC500"/>
      </a:accent6>
      <a:hlink>
        <a:srgbClr val="00B1EB"/>
      </a:hlink>
      <a:folHlink>
        <a:srgbClr val="68B95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CF - B" id="{675AB949-5BDB-40AA-9154-C531EF6F7547}" vid="{ADC53D70-75BC-410A-B996-90B1AF48D2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227852</TotalTime>
  <Words>2526</Words>
  <Application>Microsoft Macintosh PowerPoint</Application>
  <PresentationFormat>Custom</PresentationFormat>
  <Paragraphs>282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Century Gothic</vt:lpstr>
      <vt:lpstr>OCF</vt:lpstr>
      <vt:lpstr>Automated Development for  Cross-Platform Internet of Things</vt:lpstr>
      <vt:lpstr>What is the Open Connectivity Foundation?</vt:lpstr>
      <vt:lpstr>Complete suite of development tools</vt:lpstr>
      <vt:lpstr>oneIoTa (oneiota.org)</vt:lpstr>
      <vt:lpstr>oneIoTa is the source of all resources you will need</vt:lpstr>
      <vt:lpstr>Set up the SD card for Raspberry Pi</vt:lpstr>
      <vt:lpstr>Alternative Set up of the SD card for Raspberry Pi (hard way if you don’t have PiBakery)</vt:lpstr>
      <vt:lpstr>Set up the Hardware (Explorer Hat)</vt:lpstr>
      <vt:lpstr>Boot and Connect to the Raspberry Pi</vt:lpstr>
      <vt:lpstr>Set up the development environment (Raspberry Pi)</vt:lpstr>
      <vt:lpstr>Set up the development environment (Linux)</vt:lpstr>
      <vt:lpstr>Let’s build a device (page 1 Raspberry Pi)</vt:lpstr>
      <vt:lpstr>Let’s build a device (page 1 Linux)</vt:lpstr>
      <vt:lpstr>Let’s build a device (page 2)</vt:lpstr>
      <vt:lpstr>Onboard and control the server with OTGC</vt:lpstr>
      <vt:lpstr>Onboard and control the server with OCF Device Spy</vt:lpstr>
      <vt:lpstr>What we did</vt:lpstr>
      <vt:lpstr>Here’s how you can do it on your own (page 1)</vt:lpstr>
      <vt:lpstr>Here’s how you can do it on your own (page 2)</vt:lpstr>
      <vt:lpstr>Simple device description input file</vt:lpstr>
      <vt:lpstr>Run the Certification Test Tool</vt:lpstr>
      <vt:lpstr>What to do next</vt:lpstr>
      <vt:lpstr>What else?</vt:lpstr>
      <vt:lpstr>PowerPoint Presentation</vt:lpstr>
      <vt:lpstr>Testing with Device Spy (as an alternative to OTGC)</vt:lpstr>
    </vt:vector>
  </TitlesOfParts>
  <Company>VTM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Group Status Reports</dc:title>
  <dc:creator>Lindsay Adamson</dc:creator>
  <cp:lastModifiedBy>Clarke Stevens</cp:lastModifiedBy>
  <cp:revision>531</cp:revision>
  <cp:lastPrinted>2019-06-04T20:22:09Z</cp:lastPrinted>
  <dcterms:created xsi:type="dcterms:W3CDTF">2016-05-17T18:07:16Z</dcterms:created>
  <dcterms:modified xsi:type="dcterms:W3CDTF">2019-11-06T17:01:13Z</dcterms:modified>
</cp:coreProperties>
</file>