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391" r:id="rId2"/>
    <p:sldId id="608" r:id="rId3"/>
    <p:sldId id="607" r:id="rId4"/>
    <p:sldId id="609" r:id="rId5"/>
    <p:sldId id="611" r:id="rId6"/>
    <p:sldId id="612" r:id="rId7"/>
    <p:sldId id="613" r:id="rId8"/>
    <p:sldId id="614" r:id="rId9"/>
    <p:sldId id="281" r:id="rId10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18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Trayer" initials="M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83E"/>
    <a:srgbClr val="007A4C"/>
    <a:srgbClr val="EDCD30"/>
    <a:srgbClr val="EBD5BB"/>
    <a:srgbClr val="343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 autoAdjust="0"/>
    <p:restoredTop sz="91667" autoAdjust="0"/>
  </p:normalViewPr>
  <p:slideViewPr>
    <p:cSldViewPr>
      <p:cViewPr varScale="1">
        <p:scale>
          <a:sx n="108" d="100"/>
          <a:sy n="108" d="100"/>
        </p:scale>
        <p:origin x="-990" y="-90"/>
      </p:cViewPr>
      <p:guideLst>
        <p:guide orient="horz" pos="4218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F4FD0-EEB3-E54D-9EAC-5C2F87350479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301AC-E07C-274C-A432-7FB6442EF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1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0944-10E6-A94E-B66A-48C837D9B59C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7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CF2-646B-420C-ADB7-48BD65092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5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4114800"/>
            <a:ext cx="8153024" cy="1143000"/>
          </a:xfrm>
        </p:spPr>
        <p:txBody>
          <a:bodyPr anchor="b">
            <a:normAutofit/>
          </a:bodyPr>
          <a:lstStyle>
            <a:lvl1pPr>
              <a:defRPr sz="3200" b="1" i="0" cap="small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5257800"/>
            <a:ext cx="9067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presentation subtitle</a:t>
            </a:r>
          </a:p>
        </p:txBody>
      </p:sp>
      <p:pic>
        <p:nvPicPr>
          <p:cNvPr id="9" name="Picture 8" descr="OCF_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8" y="1905000"/>
            <a:ext cx="5764353" cy="1219200"/>
          </a:xfrm>
          <a:prstGeom prst="rect">
            <a:avLst/>
          </a:prstGeom>
        </p:spPr>
      </p:pic>
      <p:pic>
        <p:nvPicPr>
          <p:cNvPr id="13" name="Picture 12" descr="Cover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  <p:pic>
        <p:nvPicPr>
          <p:cNvPr id="6" name="Picture 5" descr="OCF_4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118" y="1905000"/>
            <a:ext cx="5764353" cy="1219200"/>
          </a:xfrm>
          <a:prstGeom prst="rect">
            <a:avLst/>
          </a:prstGeom>
        </p:spPr>
      </p:pic>
      <p:pic>
        <p:nvPicPr>
          <p:cNvPr id="7" name="Picture 6" descr="Cover_Ico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4114800"/>
            <a:ext cx="8153024" cy="1143000"/>
          </a:xfrm>
        </p:spPr>
        <p:txBody>
          <a:bodyPr anchor="b">
            <a:normAutofit/>
          </a:bodyPr>
          <a:lstStyle>
            <a:lvl1pPr>
              <a:defRPr sz="3200" b="1" i="0" cap="small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5257800"/>
            <a:ext cx="9067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</a:t>
            </a:r>
          </a:p>
        </p:txBody>
      </p:sp>
      <p:pic>
        <p:nvPicPr>
          <p:cNvPr id="6" name="Picture 5" descr="Cover_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  <p:pic>
        <p:nvPicPr>
          <p:cNvPr id="5" name="Picture 4" descr="Cover_Ic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82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119" y="1447800"/>
            <a:ext cx="11277600" cy="4724400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>
              <a:defRPr sz="2000" b="0" i="0">
                <a:solidFill>
                  <a:schemeClr val="tx1"/>
                </a:solidFill>
                <a:latin typeface="Century Gothic"/>
                <a:cs typeface="Century Gothic"/>
              </a:defRPr>
            </a:lvl2pPr>
            <a:lvl3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3pPr>
            <a:lvl4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4pPr>
            <a:lvl5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2C7-4276-463A-B60C-FA420B278867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0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4DA697-3145-482E-82B4-A2F7B5F84336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325" y="1447800"/>
            <a:ext cx="5487194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233319" y="1447800"/>
            <a:ext cx="5487194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1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F2A7A72-194B-4571-BD58-CE5D66FDA0E5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325" y="2057400"/>
            <a:ext cx="5487194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233319" y="2057400"/>
            <a:ext cx="5487194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41325" y="1447800"/>
            <a:ext cx="5487988" cy="6096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319" y="1447800"/>
            <a:ext cx="5487988" cy="6096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521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8105F7-7888-4A4D-A9FB-39B21133789B}" type="datetime4">
              <a:rPr lang="en-US" smtClean="0"/>
              <a:t>February 26,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EEC8CF-0554-4E3F-BBA1-71EFECB73747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57719" y="76200"/>
            <a:ext cx="106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57719" y="76200"/>
            <a:ext cx="106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55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CF_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20" y="2459152"/>
            <a:ext cx="9170846" cy="1939696"/>
          </a:xfrm>
          <a:prstGeom prst="rect">
            <a:avLst/>
          </a:prstGeom>
        </p:spPr>
      </p:pic>
      <p:pic>
        <p:nvPicPr>
          <p:cNvPr id="3" name="Picture 2" descr="OCF_4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8920" y="2459152"/>
            <a:ext cx="9170846" cy="19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/>
        </p:nvSpPr>
        <p:spPr>
          <a:xfrm>
            <a:off x="0" y="6400800"/>
            <a:ext cx="9281319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2423319" y="6477001"/>
            <a:ext cx="6629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pic>
        <p:nvPicPr>
          <p:cNvPr id="14" name="Picture 13" descr="OCF_4C_Ic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6300" y="177801"/>
            <a:ext cx="952500" cy="952500"/>
          </a:xfrm>
          <a:prstGeom prst="rect">
            <a:avLst/>
          </a:prstGeom>
        </p:spPr>
      </p:pic>
      <p:sp>
        <p:nvSpPr>
          <p:cNvPr id="12" name="Round Single Corner Rectangle 11"/>
          <p:cNvSpPr/>
          <p:nvPr/>
        </p:nvSpPr>
        <p:spPr>
          <a:xfrm flipH="1">
            <a:off x="10652918" y="6400800"/>
            <a:ext cx="1508918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118" y="152400"/>
            <a:ext cx="10363201" cy="1066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19" y="1447800"/>
            <a:ext cx="112776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7719" y="6477001"/>
            <a:ext cx="1066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small" baseline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442119" y="6477000"/>
            <a:ext cx="1981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small" baseline="0">
                <a:solidFill>
                  <a:schemeClr val="bg1"/>
                </a:solidFill>
              </a:defRPr>
            </a:lvl1pPr>
          </a:lstStyle>
          <a:p>
            <a:fld id="{DDDC5002-B7EF-4775-B041-E91EF38749CC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6400800"/>
            <a:ext cx="9281319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pic>
        <p:nvPicPr>
          <p:cNvPr id="13" name="Picture 12" descr="OCF_4C_Icon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36300" y="177801"/>
            <a:ext cx="952500" cy="952500"/>
          </a:xfrm>
          <a:prstGeom prst="rect">
            <a:avLst/>
          </a:prstGeom>
        </p:spPr>
      </p:pic>
      <p:sp>
        <p:nvSpPr>
          <p:cNvPr id="15" name="Round Single Corner Rectangle 14"/>
          <p:cNvSpPr/>
          <p:nvPr userDrawn="1"/>
        </p:nvSpPr>
        <p:spPr>
          <a:xfrm flipH="1">
            <a:off x="10652918" y="6400800"/>
            <a:ext cx="1508918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59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i="0" kern="1200" baseline="0">
          <a:solidFill>
            <a:schemeClr val="tx2"/>
          </a:solidFill>
          <a:latin typeface="Century Gothic"/>
          <a:ea typeface="+mj-ea"/>
          <a:cs typeface="Century Gothic"/>
        </a:defRPr>
      </a:lvl1pPr>
    </p:titleStyle>
    <p:bodyStyle>
      <a:lvl1pPr marL="274320" indent="-274320" algn="l" defTabSz="914400" rtl="0" eaLnBrk="1" latinLnBrk="0" hangingPunct="1">
        <a:spcBef>
          <a:spcPts val="1800"/>
        </a:spcBef>
        <a:spcAft>
          <a:spcPts val="0"/>
        </a:spcAft>
        <a:buClr>
          <a:schemeClr val="accent2"/>
        </a:buClr>
        <a:buFont typeface="Arial"/>
        <a:buChar char="•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4864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/>
        <a:buChar char="•"/>
        <a:defRPr sz="2000" b="0" i="0" kern="1200" baseline="0">
          <a:solidFill>
            <a:schemeClr val="tx1"/>
          </a:solidFill>
          <a:latin typeface="Century Gothic"/>
          <a:ea typeface="+mn-ea"/>
          <a:cs typeface="Century Gothic"/>
        </a:defRPr>
      </a:lvl2pPr>
      <a:lvl3pPr marL="82296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/>
        <a:buChar char="•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09728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37160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»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ms.openconnectivity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19" y="3429000"/>
            <a:ext cx="8229600" cy="1143000"/>
          </a:xfrm>
        </p:spPr>
        <p:txBody>
          <a:bodyPr/>
          <a:lstStyle/>
          <a:p>
            <a:r>
              <a:rPr lang="en-US" dirty="0" smtClean="0"/>
              <a:t>OCF Certification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19" y="457200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Mitch Kettrick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OCF Certification Program Manager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cpm@openconnectivity.org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0D70E0-9139-4453-A801-DF7FC8E8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OCF’s Certification Work Group oversees the OCF Certification Program</a:t>
            </a:r>
          </a:p>
          <a:p>
            <a:r>
              <a:rPr lang="en-US" dirty="0"/>
              <a:t>Several documents are written / maintained to support this:</a:t>
            </a:r>
          </a:p>
          <a:p>
            <a:pPr lvl="1"/>
            <a:r>
              <a:rPr lang="en-US" dirty="0"/>
              <a:t>Certification Test Requirements (CTR) document (essentially the ‘test spec’)</a:t>
            </a:r>
          </a:p>
          <a:p>
            <a:pPr lvl="1"/>
            <a:r>
              <a:rPr lang="en-US" dirty="0"/>
              <a:t>Certification Procedure Requirements (CPR) document (the ‘process’ of certifying)</a:t>
            </a:r>
          </a:p>
          <a:p>
            <a:pPr lvl="1"/>
            <a:r>
              <a:rPr lang="en-US" dirty="0"/>
              <a:t>Certification Requirements Status List (CRSL) (which tests must pass to get certified)</a:t>
            </a:r>
          </a:p>
          <a:p>
            <a:r>
              <a:rPr lang="en-US" dirty="0"/>
              <a:t>Certification utilizes two major OCF-maintained tools*</a:t>
            </a:r>
          </a:p>
          <a:p>
            <a:pPr lvl="1"/>
            <a:r>
              <a:rPr lang="en-US" dirty="0"/>
              <a:t>OCF Certification Management System (OCMS) – website submission and tracking</a:t>
            </a:r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Test Tool (CTT) – performs all the identified tests in the </a:t>
            </a:r>
            <a:r>
              <a:rPr lang="en-US" dirty="0" smtClean="0"/>
              <a:t>CTR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6F6803-956C-4E35-9D42-949C58C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A593FE-8CA4-4270-9984-E2DFE174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1E749E-A746-4AF5-9182-93B5438592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OCF Member Confidential Information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25BE79C-2A75-4CD2-B2CA-641C9B00C6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dirty="0"/>
              <a:t>June 21,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545346-2116-41E2-846E-614C70AE5EFD}"/>
              </a:ext>
            </a:extLst>
          </p:cNvPr>
          <p:cNvSpPr txBox="1"/>
          <p:nvPr/>
        </p:nvSpPr>
        <p:spPr>
          <a:xfrm>
            <a:off x="7835216" y="57105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Access to the OCMS and CTT are restricted to OCF Member Company representatives.</a:t>
            </a:r>
          </a:p>
        </p:txBody>
      </p:sp>
    </p:spTree>
    <p:extLst>
      <p:ext uri="{BB962C8B-B14F-4D97-AF65-F5344CB8AC3E}">
        <p14:creationId xmlns:p14="http://schemas.microsoft.com/office/powerpoint/2010/main" val="357494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C2B92DB-B6F9-404A-87D3-71FF5BB9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OCMS is a web-based application that is used to track Devices through the OCF certification process</a:t>
            </a:r>
          </a:p>
          <a:p>
            <a:r>
              <a:rPr lang="en-US" dirty="0" smtClean="0"/>
              <a:t>Once certification is complete, the information in the OCMS will be used to populate the Certified Products List on the OCF website</a:t>
            </a:r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cms.openconnectivity.org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login or create an account (OCF members only)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Click “</a:t>
            </a:r>
            <a:r>
              <a:rPr lang="en-US" dirty="0">
                <a:solidFill>
                  <a:srgbClr val="00B0F0"/>
                </a:solidFill>
              </a:rPr>
              <a:t>Create OCF Product</a:t>
            </a:r>
            <a:r>
              <a:rPr lang="en-US" dirty="0"/>
              <a:t>”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Fill out applicable / required </a:t>
            </a:r>
            <a:r>
              <a:rPr lang="en-US" dirty="0" smtClean="0"/>
              <a:t>information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Click “</a:t>
            </a:r>
            <a:r>
              <a:rPr lang="en-US" dirty="0">
                <a:solidFill>
                  <a:srgbClr val="00B0F0"/>
                </a:solidFill>
              </a:rPr>
              <a:t>Add new PICS</a:t>
            </a:r>
            <a:r>
              <a:rPr lang="en-US" dirty="0"/>
              <a:t>”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Provide information about the product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Click “</a:t>
            </a:r>
            <a:r>
              <a:rPr lang="en-US" dirty="0">
                <a:solidFill>
                  <a:srgbClr val="00B0F0"/>
                </a:solidFill>
              </a:rPr>
              <a:t>Create PICS</a:t>
            </a:r>
            <a:r>
              <a:rPr lang="en-US" dirty="0"/>
              <a:t>”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Click “</a:t>
            </a:r>
            <a:r>
              <a:rPr lang="en-US" dirty="0">
                <a:solidFill>
                  <a:srgbClr val="00B0F0"/>
                </a:solidFill>
              </a:rPr>
              <a:t>Save</a:t>
            </a:r>
            <a:r>
              <a:rPr lang="en-US" dirty="0"/>
              <a:t>” to create the Platform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CTT Configuration Files </a:t>
            </a:r>
            <a:r>
              <a:rPr lang="en-US" dirty="0"/>
              <a:t>(PICS) are then listed at the top of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764233E-7C8C-B042-A330-6758A2E1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Certification Management System (OCMS)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A19A0D-D2E9-3846-B2CE-954B2BF4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E8B6EC-1D5A-0F49-B610-DBE57FF3E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8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AF6A57A-3BF7-4209-AA86-BAD356E2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CTT is a Windows-based application </a:t>
            </a:r>
            <a:r>
              <a:rPr lang="en-US" dirty="0" smtClean="0"/>
              <a:t>used to validate that a Device is </a:t>
            </a:r>
            <a:r>
              <a:rPr lang="en-US" dirty="0"/>
              <a:t>conformant to the OCF Specifications</a:t>
            </a:r>
          </a:p>
          <a:p>
            <a:r>
              <a:rPr lang="en-US" dirty="0"/>
              <a:t>In order to properly test a Platform, the CTT requires a configuration file generated by the </a:t>
            </a:r>
            <a:r>
              <a:rPr lang="en-US" dirty="0" smtClean="0"/>
              <a:t>OCMS called the PICS</a:t>
            </a:r>
            <a:endParaRPr lang="en-US" dirty="0"/>
          </a:p>
          <a:p>
            <a:pPr lvl="1"/>
            <a:r>
              <a:rPr lang="en-US" dirty="0"/>
              <a:t>Indicates what features are implemented</a:t>
            </a:r>
          </a:p>
          <a:p>
            <a:pPr lvl="1"/>
            <a:r>
              <a:rPr lang="en-US" dirty="0"/>
              <a:t>Defines what role(s) the Platform is implementing</a:t>
            </a:r>
          </a:p>
          <a:p>
            <a:pPr lvl="1"/>
            <a:r>
              <a:rPr lang="en-US" dirty="0"/>
              <a:t>Provides additional testing information for features that require user </a:t>
            </a:r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The CTT uses this information to determine which test cases apply to the Implementation Under Test (IUT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official certification, the testing must be done by an Authorized Test Lab</a:t>
            </a:r>
          </a:p>
          <a:p>
            <a:r>
              <a:rPr lang="en-US" dirty="0" smtClean="0"/>
              <a:t>The CTT is available to members for R&amp;D and pre-certification testing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8D4D9E6-2142-402A-92FC-65582F6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Test Tool (CTT)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16D359-1CED-4E22-B97E-066E5C0D6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1FBA70-D58C-4AC5-A136-3F2957C18A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OCF Member Confidential Information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1169ECD9-E8C4-4F9C-ADDF-8A7B591B4F5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dirty="0"/>
              <a:t>June 21, 2018</a:t>
            </a:r>
          </a:p>
        </p:txBody>
      </p:sp>
    </p:spTree>
    <p:extLst>
      <p:ext uri="{BB962C8B-B14F-4D97-AF65-F5344CB8AC3E}">
        <p14:creationId xmlns:p14="http://schemas.microsoft.com/office/powerpoint/2010/main" val="22924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 Step 1: Select the IUT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B9E2C7-4276-463A-B60C-FA420B278867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7528719" y="1600200"/>
            <a:ext cx="4419600" cy="3657600"/>
          </a:xfrm>
        </p:spPr>
        <p:txBody>
          <a:bodyPr>
            <a:noAutofit/>
          </a:bodyPr>
          <a:lstStyle/>
          <a:p>
            <a:r>
              <a:rPr lang="en-US" sz="1800" dirty="0"/>
              <a:t>Install the CTT</a:t>
            </a:r>
          </a:p>
          <a:p>
            <a:r>
              <a:rPr lang="en-US" sz="1800" dirty="0"/>
              <a:t>Select the network interface (Options -&gt;Network Interface)</a:t>
            </a:r>
          </a:p>
          <a:p>
            <a:r>
              <a:rPr lang="en-US" sz="1800" dirty="0"/>
              <a:t>You may have to disable the firewall because it may block some network traffic</a:t>
            </a:r>
          </a:p>
          <a:p>
            <a:r>
              <a:rPr lang="en-US" sz="1800" dirty="0"/>
              <a:t>Select the IUT (File -&gt; Select IUT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Press Next</a:t>
            </a:r>
            <a:endParaRPr lang="en-US" sz="1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9" y="1600200"/>
            <a:ext cx="7384870" cy="4038600"/>
          </a:xfrm>
        </p:spPr>
      </p:pic>
    </p:spTree>
    <p:extLst>
      <p:ext uri="{BB962C8B-B14F-4D97-AF65-F5344CB8AC3E}">
        <p14:creationId xmlns:p14="http://schemas.microsoft.com/office/powerpoint/2010/main" val="79219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 Step 2: Select the PICS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B9E2C7-4276-463A-B60C-FA420B278867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595519" y="1600200"/>
            <a:ext cx="3581400" cy="3657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the PICS that was generated by the OCMS</a:t>
            </a:r>
          </a:p>
          <a:p>
            <a:r>
              <a:rPr lang="en-US" sz="2000" dirty="0" smtClean="0"/>
              <a:t>Press Next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9" y="1587104"/>
            <a:ext cx="8244840" cy="4508896"/>
          </a:xfrm>
        </p:spPr>
      </p:pic>
    </p:spTree>
    <p:extLst>
      <p:ext uri="{BB962C8B-B14F-4D97-AF65-F5344CB8AC3E}">
        <p14:creationId xmlns:p14="http://schemas.microsoft.com/office/powerpoint/2010/main" val="282611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 Step 3: Select the </a:t>
            </a:r>
            <a:r>
              <a:rPr lang="en-US" dirty="0" smtClean="0"/>
              <a:t>CRSL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B9E2C7-4276-463A-B60C-FA420B278867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290719" y="1600200"/>
            <a:ext cx="3733800" cy="3657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the IUT's interface (IPv4 or IPv6)</a:t>
            </a:r>
            <a:endParaRPr lang="en-US" sz="2000" dirty="0"/>
          </a:p>
          <a:p>
            <a:r>
              <a:rPr lang="en-US" sz="2000" dirty="0" smtClean="0"/>
              <a:t>Select the </a:t>
            </a:r>
            <a:r>
              <a:rPr lang="en-US" sz="2000" dirty="0" smtClean="0"/>
              <a:t>CRSL (Server</a:t>
            </a:r>
            <a:r>
              <a:rPr lang="en-US" sz="2000" dirty="0" smtClean="0"/>
              <a:t>, Client, etc.)</a:t>
            </a:r>
            <a:endParaRPr lang="en-US" sz="2000" dirty="0"/>
          </a:p>
          <a:p>
            <a:r>
              <a:rPr lang="en-US" sz="2000" dirty="0" smtClean="0"/>
              <a:t>Press Next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" y="1600200"/>
            <a:ext cx="8080171" cy="4418843"/>
          </a:xfrm>
        </p:spPr>
      </p:pic>
    </p:spTree>
    <p:extLst>
      <p:ext uri="{BB962C8B-B14F-4D97-AF65-F5344CB8AC3E}">
        <p14:creationId xmlns:p14="http://schemas.microsoft.com/office/powerpoint/2010/main" val="428722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 Step 4: Run the test cases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B9E2C7-4276-463A-B60C-FA420B278867}" type="datetime4">
              <a:rPr lang="en-US" smtClean="0"/>
              <a:t>February 26, 2019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290719" y="1600200"/>
            <a:ext cx="37338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Select the test cases to run</a:t>
            </a:r>
          </a:p>
          <a:p>
            <a:pPr marL="342900" lvl="1" indent="0">
              <a:buNone/>
              <a:tabLst>
                <a:tab pos="0" algn="l"/>
              </a:tabLst>
            </a:pPr>
            <a:r>
              <a:rPr lang="en-US" sz="1600" dirty="0" smtClean="0"/>
              <a:t>Select every test case and the CTT will only run those that apply based on the PICS</a:t>
            </a:r>
          </a:p>
          <a:p>
            <a:r>
              <a:rPr lang="en-US" sz="2000" dirty="0"/>
              <a:t>Press the play </a:t>
            </a:r>
            <a:r>
              <a:rPr lang="en-US" sz="2000" dirty="0" smtClean="0"/>
              <a:t>button</a:t>
            </a:r>
          </a:p>
          <a:p>
            <a:pPr lvl="1"/>
            <a:r>
              <a:rPr lang="en-US" sz="1600" dirty="0" smtClean="0"/>
              <a:t>Passing TCs will have a green </a:t>
            </a:r>
            <a:r>
              <a:rPr lang="en-US" sz="1900" b="1" dirty="0" smtClean="0">
                <a:solidFill>
                  <a:srgbClr val="50A83E"/>
                </a:solidFill>
                <a:sym typeface="Wingdings"/>
              </a:rPr>
              <a:t></a:t>
            </a:r>
            <a:endParaRPr lang="en-US" sz="1600" b="1" dirty="0" smtClean="0">
              <a:solidFill>
                <a:srgbClr val="50A83E"/>
              </a:solidFill>
            </a:endParaRPr>
          </a:p>
          <a:p>
            <a:pPr lvl="1"/>
            <a:r>
              <a:rPr lang="en-US" sz="1600" dirty="0" smtClean="0"/>
              <a:t>Failing TCs will have a red </a:t>
            </a:r>
            <a:r>
              <a:rPr lang="en-US" sz="1900" b="1" dirty="0">
                <a:solidFill>
                  <a:srgbClr val="FF0000"/>
                </a:solidFill>
              </a:rPr>
              <a:t>x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/>
              <a:t>TCs not run will be grayed out</a:t>
            </a:r>
          </a:p>
          <a:p>
            <a:r>
              <a:rPr lang="en-US" sz="2000" dirty="0" smtClean="0"/>
              <a:t>When done, press File -&gt; Save to save a copy of your test results</a:t>
            </a:r>
            <a:endParaRPr lang="en-US" sz="20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" y="1600200"/>
            <a:ext cx="8081555" cy="4419600"/>
          </a:xfrm>
        </p:spPr>
      </p:pic>
    </p:spTree>
    <p:extLst>
      <p:ext uri="{BB962C8B-B14F-4D97-AF65-F5344CB8AC3E}">
        <p14:creationId xmlns:p14="http://schemas.microsoft.com/office/powerpoint/2010/main" val="91273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804455"/>
      </p:ext>
    </p:extLst>
  </p:cSld>
  <p:clrMapOvr>
    <a:masterClrMapping/>
  </p:clrMapOvr>
</p:sld>
</file>

<file path=ppt/theme/theme1.xml><?xml version="1.0" encoding="utf-8"?>
<a:theme xmlns:a="http://schemas.openxmlformats.org/drawingml/2006/main" name="OCF">
  <a:themeElements>
    <a:clrScheme name="Custom 6">
      <a:dk1>
        <a:srgbClr val="000000"/>
      </a:dk1>
      <a:lt1>
        <a:srgbClr val="FFFFFF"/>
      </a:lt1>
      <a:dk2>
        <a:srgbClr val="005D83"/>
      </a:dk2>
      <a:lt2>
        <a:srgbClr val="FFFFFF"/>
      </a:lt2>
      <a:accent1>
        <a:srgbClr val="0090B7"/>
      </a:accent1>
      <a:accent2>
        <a:srgbClr val="68B953"/>
      </a:accent2>
      <a:accent3>
        <a:srgbClr val="717271"/>
      </a:accent3>
      <a:accent4>
        <a:srgbClr val="00B1EB"/>
      </a:accent4>
      <a:accent5>
        <a:srgbClr val="F06C19"/>
      </a:accent5>
      <a:accent6>
        <a:srgbClr val="FCC500"/>
      </a:accent6>
      <a:hlink>
        <a:srgbClr val="00B1EB"/>
      </a:hlink>
      <a:folHlink>
        <a:srgbClr val="68B95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CF - B" id="{675AB949-5BDB-40AA-9154-C531EF6F7547}" vid="{ADC53D70-75BC-410A-B996-90B1AF48D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201688</TotalTime>
  <Words>562</Words>
  <Application>Microsoft Office PowerPoint</Application>
  <PresentationFormat>Custom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OCF</vt:lpstr>
      <vt:lpstr>OCF Certification</vt:lpstr>
      <vt:lpstr>Certification Overview</vt:lpstr>
      <vt:lpstr>OCF Certification Management System (OCMS)</vt:lpstr>
      <vt:lpstr>Conformance Test Tool (CTT)</vt:lpstr>
      <vt:lpstr>CTT Step 1: Select the IUT</vt:lpstr>
      <vt:lpstr>CTT Step 2: Select the PICS</vt:lpstr>
      <vt:lpstr>CTT Step 3: Select the CRSL</vt:lpstr>
      <vt:lpstr>CTT Step 4: Run the test cases</vt:lpstr>
      <vt:lpstr>PowerPoint Presentation</vt:lpstr>
    </vt:vector>
  </TitlesOfParts>
  <Company>VTM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Group Status Reports</dc:title>
  <dc:creator>Lindsay Adamson</dc:creator>
  <cp:lastModifiedBy>Mitch Kettrick</cp:lastModifiedBy>
  <cp:revision>523</cp:revision>
  <cp:lastPrinted>2018-05-02T19:24:50Z</cp:lastPrinted>
  <dcterms:created xsi:type="dcterms:W3CDTF">2016-05-17T18:07:16Z</dcterms:created>
  <dcterms:modified xsi:type="dcterms:W3CDTF">2019-02-26T18:19:20Z</dcterms:modified>
</cp:coreProperties>
</file>