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31"/>
  </p:notesMasterIdLst>
  <p:handoutMasterIdLst>
    <p:handoutMasterId r:id="rId32"/>
  </p:handoutMasterIdLst>
  <p:sldIdLst>
    <p:sldId id="391" r:id="rId2"/>
    <p:sldId id="591" r:id="rId3"/>
    <p:sldId id="592" r:id="rId4"/>
    <p:sldId id="606" r:id="rId5"/>
    <p:sldId id="607" r:id="rId6"/>
    <p:sldId id="599" r:id="rId7"/>
    <p:sldId id="622" r:id="rId8"/>
    <p:sldId id="593" r:id="rId9"/>
    <p:sldId id="620" r:id="rId10"/>
    <p:sldId id="619" r:id="rId11"/>
    <p:sldId id="609" r:id="rId12"/>
    <p:sldId id="621" r:id="rId13"/>
    <p:sldId id="610" r:id="rId14"/>
    <p:sldId id="611" r:id="rId15"/>
    <p:sldId id="612" r:id="rId16"/>
    <p:sldId id="613" r:id="rId17"/>
    <p:sldId id="614" r:id="rId18"/>
    <p:sldId id="615" r:id="rId19"/>
    <p:sldId id="616" r:id="rId20"/>
    <p:sldId id="617" r:id="rId21"/>
    <p:sldId id="603" r:id="rId22"/>
    <p:sldId id="618" r:id="rId23"/>
    <p:sldId id="595" r:id="rId24"/>
    <p:sldId id="604" r:id="rId25"/>
    <p:sldId id="579" r:id="rId26"/>
    <p:sldId id="605" r:id="rId27"/>
    <p:sldId id="594" r:id="rId28"/>
    <p:sldId id="281" r:id="rId29"/>
    <p:sldId id="623" r:id="rId30"/>
  </p:sldIdLst>
  <p:sldSz cx="121618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18">
          <p15:clr>
            <a:srgbClr val="A4A3A4"/>
          </p15:clr>
        </p15:guide>
        <p15:guide id="2" pos="39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Trayer" initials="M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4C"/>
    <a:srgbClr val="50A83E"/>
    <a:srgbClr val="EDCD30"/>
    <a:srgbClr val="EBD5BB"/>
    <a:srgbClr val="3435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17" autoAdjust="0"/>
    <p:restoredTop sz="91616" autoAdjust="0"/>
  </p:normalViewPr>
  <p:slideViewPr>
    <p:cSldViewPr>
      <p:cViewPr varScale="1">
        <p:scale>
          <a:sx n="123" d="100"/>
          <a:sy n="123" d="100"/>
        </p:scale>
        <p:origin x="224" y="376"/>
      </p:cViewPr>
      <p:guideLst>
        <p:guide orient="horz" pos="4218"/>
        <p:guide pos="39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5EF4FD0-EEB3-E54D-9EAC-5C2F87350479}" type="datetime1">
              <a:rPr lang="en-US" smtClean="0"/>
              <a:pPr/>
              <a:t>2/25/19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F301AC-E07C-274C-A432-7FB6442EF9D4}" type="slidenum">
              <a:rPr lang="en-US" smtClean="0"/>
              <a:pPr/>
              <a:t>‹#›</a:t>
            </a:fld>
            <a:endParaRPr lang="en-US"/>
          </a:p>
        </p:txBody>
      </p:sp>
    </p:spTree>
    <p:extLst>
      <p:ext uri="{BB962C8B-B14F-4D97-AF65-F5344CB8AC3E}">
        <p14:creationId xmlns:p14="http://schemas.microsoft.com/office/powerpoint/2010/main" val="2521731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A20944-10E6-A94E-B66A-48C837D9B59C}" type="datetime1">
              <a:rPr lang="en-US" smtClean="0"/>
              <a:pPr/>
              <a:t>2/25/19</a:t>
            </a:fld>
            <a:endParaRPr lang="en-US"/>
          </a:p>
        </p:txBody>
      </p:sp>
      <p:sp>
        <p:nvSpPr>
          <p:cNvPr id="4" name="Slide Image Placeholder 3"/>
          <p:cNvSpPr>
            <a:spLocks noGrp="1" noRot="1" noChangeAspect="1"/>
          </p:cNvSpPr>
          <p:nvPr>
            <p:ph type="sldImg" idx="2"/>
          </p:nvPr>
        </p:nvSpPr>
        <p:spPr>
          <a:xfrm>
            <a:off x="692150" y="1143000"/>
            <a:ext cx="5473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F8CF2-646B-420C-ADB7-48BD650928F4}" type="slidenum">
              <a:rPr lang="en-US" smtClean="0"/>
              <a:pPr/>
              <a:t>‹#›</a:t>
            </a:fld>
            <a:endParaRPr lang="en-US"/>
          </a:p>
        </p:txBody>
      </p:sp>
    </p:spTree>
    <p:extLst>
      <p:ext uri="{BB962C8B-B14F-4D97-AF65-F5344CB8AC3E}">
        <p14:creationId xmlns:p14="http://schemas.microsoft.com/office/powerpoint/2010/main" val="14803655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100000">
              <a:schemeClr val="bg1">
                <a:tint val="40000"/>
                <a:satMod val="350000"/>
              </a:schemeClr>
            </a:gs>
            <a:gs pos="0">
              <a:schemeClr val="accent3"/>
            </a:gs>
            <a:gs pos="43000">
              <a:schemeClr val="bg2"/>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119" y="4114800"/>
            <a:ext cx="8153024" cy="1143000"/>
          </a:xfrm>
        </p:spPr>
        <p:txBody>
          <a:bodyPr anchor="b">
            <a:normAutofit/>
          </a:bodyPr>
          <a:lstStyle>
            <a:lvl1pPr>
              <a:defRPr sz="3200" b="1" i="0" cap="small" baseline="0">
                <a:solidFill>
                  <a:schemeClr val="tx2"/>
                </a:solidFill>
                <a:latin typeface="Century Gothic"/>
                <a:cs typeface="Century Gothic"/>
              </a:defRPr>
            </a:lvl1pPr>
          </a:lstStyle>
          <a:p>
            <a:r>
              <a:rPr lang="en-US" dirty="0"/>
              <a:t>Click to Edit Presentation Title</a:t>
            </a:r>
          </a:p>
        </p:txBody>
      </p:sp>
      <p:sp>
        <p:nvSpPr>
          <p:cNvPr id="3" name="Subtitle 2"/>
          <p:cNvSpPr>
            <a:spLocks noGrp="1"/>
          </p:cNvSpPr>
          <p:nvPr>
            <p:ph type="subTitle" idx="1" hasCustomPrompt="1"/>
          </p:nvPr>
        </p:nvSpPr>
        <p:spPr>
          <a:xfrm>
            <a:off x="442119" y="5257800"/>
            <a:ext cx="9067800" cy="1371600"/>
          </a:xfrm>
        </p:spPr>
        <p:txBody>
          <a:bodyPr/>
          <a:lstStyle>
            <a:lvl1pPr marL="0" indent="0" algn="l">
              <a:buNone/>
              <a:defRPr>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presentation subtitle</a:t>
            </a:r>
          </a:p>
        </p:txBody>
      </p:sp>
      <p:pic>
        <p:nvPicPr>
          <p:cNvPr id="9" name="Picture 8" descr="OCF_4C.png"/>
          <p:cNvPicPr>
            <a:picLocks noChangeAspect="1"/>
          </p:cNvPicPr>
          <p:nvPr/>
        </p:nvPicPr>
        <p:blipFill>
          <a:blip r:embed="rId2"/>
          <a:stretch>
            <a:fillRect/>
          </a:stretch>
        </p:blipFill>
        <p:spPr>
          <a:xfrm>
            <a:off x="442118" y="1905000"/>
            <a:ext cx="5764353" cy="1219200"/>
          </a:xfrm>
          <a:prstGeom prst="rect">
            <a:avLst/>
          </a:prstGeom>
        </p:spPr>
      </p:pic>
      <p:pic>
        <p:nvPicPr>
          <p:cNvPr id="13" name="Picture 12" descr="Cover_Icon.png"/>
          <p:cNvPicPr>
            <a:picLocks noChangeAspect="1"/>
          </p:cNvPicPr>
          <p:nvPr/>
        </p:nvPicPr>
        <p:blipFill>
          <a:blip r:embed="rId3"/>
          <a:stretch>
            <a:fillRect/>
          </a:stretch>
        </p:blipFill>
        <p:spPr>
          <a:xfrm>
            <a:off x="7023100" y="0"/>
            <a:ext cx="5138738" cy="6423423"/>
          </a:xfrm>
          <a:prstGeom prst="rect">
            <a:avLst/>
          </a:prstGeom>
        </p:spPr>
      </p:pic>
      <p:pic>
        <p:nvPicPr>
          <p:cNvPr id="6" name="Picture 5" descr="OCF_4C.png"/>
          <p:cNvPicPr>
            <a:picLocks noChangeAspect="1"/>
          </p:cNvPicPr>
          <p:nvPr userDrawn="1"/>
        </p:nvPicPr>
        <p:blipFill>
          <a:blip r:embed="rId2"/>
          <a:stretch>
            <a:fillRect/>
          </a:stretch>
        </p:blipFill>
        <p:spPr>
          <a:xfrm>
            <a:off x="442118" y="1905000"/>
            <a:ext cx="5764353" cy="1219200"/>
          </a:xfrm>
          <a:prstGeom prst="rect">
            <a:avLst/>
          </a:prstGeom>
        </p:spPr>
      </p:pic>
      <p:pic>
        <p:nvPicPr>
          <p:cNvPr id="7" name="Picture 6" descr="Cover_Icon.png"/>
          <p:cNvPicPr>
            <a:picLocks noChangeAspect="1"/>
          </p:cNvPicPr>
          <p:nvPr userDrawn="1"/>
        </p:nvPicPr>
        <p:blipFill>
          <a:blip r:embed="rId3"/>
          <a:stretch>
            <a:fillRect/>
          </a:stretch>
        </p:blipFill>
        <p:spPr>
          <a:xfrm>
            <a:off x="7023100" y="0"/>
            <a:ext cx="5138738" cy="6423423"/>
          </a:xfrm>
          <a:prstGeom prst="rect">
            <a:avLst/>
          </a:prstGeom>
        </p:spPr>
      </p:pic>
    </p:spTree>
    <p:extLst>
      <p:ext uri="{BB962C8B-B14F-4D97-AF65-F5344CB8AC3E}">
        <p14:creationId xmlns:p14="http://schemas.microsoft.com/office/powerpoint/2010/main" val="297737704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Break">
    <p:bg>
      <p:bgPr>
        <a:gradFill flip="none" rotWithShape="1">
          <a:gsLst>
            <a:gs pos="100000">
              <a:schemeClr val="bg1">
                <a:tint val="40000"/>
                <a:satMod val="350000"/>
              </a:schemeClr>
            </a:gs>
            <a:gs pos="0">
              <a:schemeClr val="accent3"/>
            </a:gs>
            <a:gs pos="43000">
              <a:schemeClr val="bg2"/>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119" y="4114800"/>
            <a:ext cx="8153024" cy="1143000"/>
          </a:xfrm>
        </p:spPr>
        <p:txBody>
          <a:bodyPr anchor="b">
            <a:normAutofit/>
          </a:bodyPr>
          <a:lstStyle>
            <a:lvl1pPr>
              <a:defRPr sz="3200" b="1" i="0" cap="small" baseline="0">
                <a:solidFill>
                  <a:schemeClr val="tx2"/>
                </a:solidFill>
                <a:latin typeface="Century Gothic"/>
                <a:cs typeface="Century Gothic"/>
              </a:defRPr>
            </a:lvl1pPr>
          </a:lstStyle>
          <a:p>
            <a:r>
              <a:rPr lang="en-US" dirty="0"/>
              <a:t>Click to Edit Section Title</a:t>
            </a:r>
          </a:p>
        </p:txBody>
      </p:sp>
      <p:sp>
        <p:nvSpPr>
          <p:cNvPr id="3" name="Subtitle 2"/>
          <p:cNvSpPr>
            <a:spLocks noGrp="1"/>
          </p:cNvSpPr>
          <p:nvPr>
            <p:ph type="subTitle" idx="1" hasCustomPrompt="1"/>
          </p:nvPr>
        </p:nvSpPr>
        <p:spPr>
          <a:xfrm>
            <a:off x="442119" y="5257800"/>
            <a:ext cx="9067800" cy="1371600"/>
          </a:xfrm>
        </p:spPr>
        <p:txBody>
          <a:bodyPr/>
          <a:lstStyle>
            <a:lvl1pPr marL="0" indent="0" algn="l">
              <a:buNone/>
              <a:defRPr>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section subtitle</a:t>
            </a:r>
          </a:p>
        </p:txBody>
      </p:sp>
      <p:pic>
        <p:nvPicPr>
          <p:cNvPr id="6" name="Picture 5" descr="Cover_Icon.png"/>
          <p:cNvPicPr>
            <a:picLocks noChangeAspect="1"/>
          </p:cNvPicPr>
          <p:nvPr/>
        </p:nvPicPr>
        <p:blipFill>
          <a:blip r:embed="rId2"/>
          <a:stretch>
            <a:fillRect/>
          </a:stretch>
        </p:blipFill>
        <p:spPr>
          <a:xfrm>
            <a:off x="7023100" y="0"/>
            <a:ext cx="5138738" cy="6423423"/>
          </a:xfrm>
          <a:prstGeom prst="rect">
            <a:avLst/>
          </a:prstGeom>
        </p:spPr>
      </p:pic>
      <p:pic>
        <p:nvPicPr>
          <p:cNvPr id="5" name="Picture 4" descr="Cover_Icon.png"/>
          <p:cNvPicPr>
            <a:picLocks noChangeAspect="1"/>
          </p:cNvPicPr>
          <p:nvPr userDrawn="1"/>
        </p:nvPicPr>
        <p:blipFill>
          <a:blip r:embed="rId2"/>
          <a:stretch>
            <a:fillRect/>
          </a:stretch>
        </p:blipFill>
        <p:spPr>
          <a:xfrm>
            <a:off x="7023100" y="0"/>
            <a:ext cx="5138738" cy="6423423"/>
          </a:xfrm>
          <a:prstGeom prst="rect">
            <a:avLst/>
          </a:prstGeom>
        </p:spPr>
      </p:pic>
    </p:spTree>
    <p:extLst>
      <p:ext uri="{BB962C8B-B14F-4D97-AF65-F5344CB8AC3E}">
        <p14:creationId xmlns:p14="http://schemas.microsoft.com/office/powerpoint/2010/main" val="382998270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119" y="1447800"/>
            <a:ext cx="11277600" cy="4724400"/>
          </a:xfrm>
        </p:spPr>
        <p:txBody>
          <a:bodyPr/>
          <a:lstStyle>
            <a:lvl1pPr>
              <a:defRPr sz="2400" b="0" i="0">
                <a:solidFill>
                  <a:schemeClr val="tx1"/>
                </a:solidFill>
                <a:latin typeface="Century Gothic"/>
                <a:cs typeface="Century Gothic"/>
              </a:defRPr>
            </a:lvl1pPr>
            <a:lvl2pPr>
              <a:defRPr sz="2000" b="0" i="0">
                <a:solidFill>
                  <a:schemeClr val="tx1"/>
                </a:solidFill>
                <a:latin typeface="Century Gothic"/>
                <a:cs typeface="Century Gothic"/>
              </a:defRPr>
            </a:lvl2pPr>
            <a:lvl3pPr>
              <a:defRPr sz="1800" b="0" i="0">
                <a:solidFill>
                  <a:schemeClr val="tx1"/>
                </a:solidFill>
                <a:latin typeface="Century Gothic"/>
                <a:cs typeface="Century Gothic"/>
              </a:defRPr>
            </a:lvl3pPr>
            <a:lvl4pPr>
              <a:defRPr sz="1800" b="0" i="0">
                <a:solidFill>
                  <a:schemeClr val="tx1"/>
                </a:solidFill>
                <a:latin typeface="Century Gothic"/>
                <a:cs typeface="Century Gothic"/>
              </a:defRPr>
            </a:lvl4pPr>
            <a:lvl5pPr>
              <a:defRPr sz="1800" b="0" i="0">
                <a:solidFill>
                  <a:schemeClr val="tx1"/>
                </a:solidFill>
                <a:latin typeface="Century Gothic"/>
                <a:cs typeface="Century Gothic"/>
              </a:defRPr>
            </a:lvl5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p:txBody>
          <a:bodyPr/>
          <a:lstStyle>
            <a:lvl1pPr>
              <a:defRPr baseline="0"/>
            </a:lvl1pPr>
          </a:lstStyle>
          <a:p>
            <a:r>
              <a:rPr lang="en-US" dirty="0"/>
              <a:t>Click to Edit Slide Title</a:t>
            </a:r>
          </a:p>
        </p:txBody>
      </p:sp>
      <p:sp>
        <p:nvSpPr>
          <p:cNvPr id="7" name="Date Placeholder 6"/>
          <p:cNvSpPr>
            <a:spLocks noGrp="1"/>
          </p:cNvSpPr>
          <p:nvPr>
            <p:ph type="dt" sz="half" idx="10"/>
          </p:nvPr>
        </p:nvSpPr>
        <p:spPr/>
        <p:txBody>
          <a:bodyPr/>
          <a:lstStyle/>
          <a:p>
            <a:fld id="{92B9E2C7-4276-463A-B60C-FA420B278867}" type="datetime4">
              <a:rPr lang="en-US" smtClean="0"/>
              <a:t>February 25, 2019</a:t>
            </a:fld>
            <a:endParaRPr lang="en-US" dirty="0"/>
          </a:p>
        </p:txBody>
      </p:sp>
      <p:sp>
        <p:nvSpPr>
          <p:cNvPr id="8" name="Slide Number Placeholder 7"/>
          <p:cNvSpPr>
            <a:spLocks noGrp="1"/>
          </p:cNvSpPr>
          <p:nvPr>
            <p:ph type="sldNum" sz="quarter" idx="11"/>
          </p:nvPr>
        </p:nvSpPr>
        <p:spPr/>
        <p:txBody>
          <a:bodyPr/>
          <a:lstStyle/>
          <a:p>
            <a:fld id="{17A5C656-E050-4F3D-A0DB-0D19E9E83691}" type="slidenum">
              <a:rPr lang="en-US" smtClean="0"/>
              <a:pPr/>
              <a:t>‹#›</a:t>
            </a:fld>
            <a:endParaRPr lang="en-US" dirty="0"/>
          </a:p>
        </p:txBody>
      </p:sp>
      <p:sp>
        <p:nvSpPr>
          <p:cNvPr id="9" name="Footer Placeholder 8"/>
          <p:cNvSpPr>
            <a:spLocks noGrp="1"/>
          </p:cNvSpPr>
          <p:nvPr>
            <p:ph type="ftr" sz="quarter" idx="12"/>
          </p:nvPr>
        </p:nvSpPr>
        <p:spPr/>
        <p:txBody>
          <a:bodyPr/>
          <a:lstStyle/>
          <a:p>
            <a:r>
              <a:rPr lang="en-US"/>
              <a:t>Open Connectivity Foundation Member Confidential Information</a:t>
            </a:r>
            <a:endParaRPr lang="en-US" dirty="0"/>
          </a:p>
        </p:txBody>
      </p:sp>
    </p:spTree>
    <p:extLst>
      <p:ext uri="{BB962C8B-B14F-4D97-AF65-F5344CB8AC3E}">
        <p14:creationId xmlns:p14="http://schemas.microsoft.com/office/powerpoint/2010/main" val="259230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Edit Slide Title</a:t>
            </a:r>
          </a:p>
        </p:txBody>
      </p:sp>
      <p:sp>
        <p:nvSpPr>
          <p:cNvPr id="3" name="Footer Placeholder 2"/>
          <p:cNvSpPr>
            <a:spLocks noGrp="1"/>
          </p:cNvSpPr>
          <p:nvPr>
            <p:ph type="ftr" sz="quarter" idx="10"/>
          </p:nvPr>
        </p:nvSpPr>
        <p:spPr/>
        <p:txBody>
          <a:bodyPr/>
          <a:lstStyle/>
          <a:p>
            <a:r>
              <a:rPr lang="en-US"/>
              <a:t>Open Connectivity Foundation Member Confidential Information</a:t>
            </a:r>
            <a:endParaRPr lang="en-US" dirty="0"/>
          </a:p>
        </p:txBody>
      </p:sp>
      <p:sp>
        <p:nvSpPr>
          <p:cNvPr id="4" name="Slide Number Placeholder 3"/>
          <p:cNvSpPr>
            <a:spLocks noGrp="1"/>
          </p:cNvSpPr>
          <p:nvPr>
            <p:ph type="sldNum" sz="quarter" idx="11"/>
          </p:nvPr>
        </p:nvSpPr>
        <p:spPr/>
        <p:txBody>
          <a:bodyPr/>
          <a:lstStyle/>
          <a:p>
            <a:fld id="{17A5C656-E050-4F3D-A0DB-0D19E9E83691}" type="slidenum">
              <a:rPr lang="en-US" smtClean="0"/>
              <a:pPr/>
              <a:t>‹#›</a:t>
            </a:fld>
            <a:endParaRPr lang="en-US" dirty="0"/>
          </a:p>
        </p:txBody>
      </p:sp>
      <p:sp>
        <p:nvSpPr>
          <p:cNvPr id="5" name="Date Placeholder 4"/>
          <p:cNvSpPr>
            <a:spLocks noGrp="1"/>
          </p:cNvSpPr>
          <p:nvPr>
            <p:ph type="dt" sz="half" idx="12"/>
          </p:nvPr>
        </p:nvSpPr>
        <p:spPr/>
        <p:txBody>
          <a:bodyPr/>
          <a:lstStyle/>
          <a:p>
            <a:fld id="{204DA697-3145-482E-82B4-A2F7B5F84336}" type="datetime4">
              <a:rPr lang="en-US" smtClean="0"/>
              <a:t>February 25, 2019</a:t>
            </a:fld>
            <a:endParaRPr lang="en-US" dirty="0"/>
          </a:p>
        </p:txBody>
      </p:sp>
      <p:sp>
        <p:nvSpPr>
          <p:cNvPr id="7" name="Content Placeholder 6"/>
          <p:cNvSpPr>
            <a:spLocks noGrp="1"/>
          </p:cNvSpPr>
          <p:nvPr>
            <p:ph sz="quarter" idx="13" hasCustomPrompt="1"/>
          </p:nvPr>
        </p:nvSpPr>
        <p:spPr>
          <a:xfrm>
            <a:off x="441325" y="1447800"/>
            <a:ext cx="5487194" cy="47244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4" hasCustomPrompt="1"/>
          </p:nvPr>
        </p:nvSpPr>
        <p:spPr>
          <a:xfrm>
            <a:off x="6233319" y="1447800"/>
            <a:ext cx="5487194" cy="47244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198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Slide Title</a:t>
            </a:r>
          </a:p>
        </p:txBody>
      </p:sp>
      <p:sp>
        <p:nvSpPr>
          <p:cNvPr id="3" name="Footer Placeholder 2"/>
          <p:cNvSpPr>
            <a:spLocks noGrp="1"/>
          </p:cNvSpPr>
          <p:nvPr>
            <p:ph type="ftr" sz="quarter" idx="10"/>
          </p:nvPr>
        </p:nvSpPr>
        <p:spPr/>
        <p:txBody>
          <a:bodyPr/>
          <a:lstStyle/>
          <a:p>
            <a:r>
              <a:rPr lang="en-US"/>
              <a:t>Open Connectivity Foundation Member Confidential Information</a:t>
            </a:r>
            <a:endParaRPr lang="en-US" dirty="0"/>
          </a:p>
        </p:txBody>
      </p:sp>
      <p:sp>
        <p:nvSpPr>
          <p:cNvPr id="4" name="Slide Number Placeholder 3"/>
          <p:cNvSpPr>
            <a:spLocks noGrp="1"/>
          </p:cNvSpPr>
          <p:nvPr>
            <p:ph type="sldNum" sz="quarter" idx="11"/>
          </p:nvPr>
        </p:nvSpPr>
        <p:spPr/>
        <p:txBody>
          <a:bodyPr/>
          <a:lstStyle/>
          <a:p>
            <a:fld id="{17A5C656-E050-4F3D-A0DB-0D19E9E83691}" type="slidenum">
              <a:rPr lang="en-US" smtClean="0"/>
              <a:pPr/>
              <a:t>‹#›</a:t>
            </a:fld>
            <a:endParaRPr lang="en-US" dirty="0"/>
          </a:p>
        </p:txBody>
      </p:sp>
      <p:sp>
        <p:nvSpPr>
          <p:cNvPr id="5" name="Date Placeholder 4"/>
          <p:cNvSpPr>
            <a:spLocks noGrp="1"/>
          </p:cNvSpPr>
          <p:nvPr>
            <p:ph type="dt" sz="half" idx="12"/>
          </p:nvPr>
        </p:nvSpPr>
        <p:spPr/>
        <p:txBody>
          <a:bodyPr/>
          <a:lstStyle/>
          <a:p>
            <a:fld id="{AF2A7A72-194B-4571-BD58-CE5D66FDA0E5}" type="datetime4">
              <a:rPr lang="en-US" smtClean="0"/>
              <a:t>February 25, 2019</a:t>
            </a:fld>
            <a:endParaRPr lang="en-US" dirty="0"/>
          </a:p>
        </p:txBody>
      </p:sp>
      <p:sp>
        <p:nvSpPr>
          <p:cNvPr id="6" name="Content Placeholder 6"/>
          <p:cNvSpPr>
            <a:spLocks noGrp="1"/>
          </p:cNvSpPr>
          <p:nvPr>
            <p:ph sz="quarter" idx="13" hasCustomPrompt="1"/>
          </p:nvPr>
        </p:nvSpPr>
        <p:spPr>
          <a:xfrm>
            <a:off x="441325" y="2057400"/>
            <a:ext cx="5487194" cy="41148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4" hasCustomPrompt="1"/>
          </p:nvPr>
        </p:nvSpPr>
        <p:spPr>
          <a:xfrm>
            <a:off x="6233319" y="2057400"/>
            <a:ext cx="5487194" cy="41148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5" hasCustomPrompt="1"/>
          </p:nvPr>
        </p:nvSpPr>
        <p:spPr>
          <a:xfrm>
            <a:off x="441325" y="1447800"/>
            <a:ext cx="5487988" cy="609600"/>
          </a:xfrm>
        </p:spPr>
        <p:txBody>
          <a:bodyPr anchor="ctr">
            <a:normAutofit/>
          </a:bodyPr>
          <a:lstStyle>
            <a:lvl1pPr marL="0" indent="0">
              <a:buNone/>
              <a:defRPr sz="2800" b="1"/>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Title</a:t>
            </a:r>
          </a:p>
        </p:txBody>
      </p:sp>
      <p:sp>
        <p:nvSpPr>
          <p:cNvPr id="10" name="Text Placeholder 8"/>
          <p:cNvSpPr>
            <a:spLocks noGrp="1"/>
          </p:cNvSpPr>
          <p:nvPr>
            <p:ph type="body" sz="quarter" idx="16" hasCustomPrompt="1"/>
          </p:nvPr>
        </p:nvSpPr>
        <p:spPr>
          <a:xfrm>
            <a:off x="6233319" y="1447800"/>
            <a:ext cx="5487988" cy="609600"/>
          </a:xfrm>
        </p:spPr>
        <p:txBody>
          <a:bodyPr anchor="ctr">
            <a:normAutofit/>
          </a:bodyPr>
          <a:lstStyle>
            <a:lvl1pPr marL="0" indent="0">
              <a:buNone/>
              <a:defRPr sz="2800" b="1"/>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Title</a:t>
            </a:r>
          </a:p>
        </p:txBody>
      </p:sp>
    </p:spTree>
    <p:extLst>
      <p:ext uri="{BB962C8B-B14F-4D97-AF65-F5344CB8AC3E}">
        <p14:creationId xmlns:p14="http://schemas.microsoft.com/office/powerpoint/2010/main" val="175216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a:t>Open Connectivity Foundation Member Confidential Information</a:t>
            </a:r>
            <a:endParaRPr lang="en-US" dirty="0"/>
          </a:p>
        </p:txBody>
      </p:sp>
      <p:sp>
        <p:nvSpPr>
          <p:cNvPr id="4" name="Slide Number Placeholder 3"/>
          <p:cNvSpPr>
            <a:spLocks noGrp="1"/>
          </p:cNvSpPr>
          <p:nvPr>
            <p:ph type="sldNum" sz="quarter" idx="11"/>
          </p:nvPr>
        </p:nvSpPr>
        <p:spPr/>
        <p:txBody>
          <a:bodyPr/>
          <a:lstStyle/>
          <a:p>
            <a:fld id="{17A5C656-E050-4F3D-A0DB-0D19E9E83691}" type="slidenum">
              <a:rPr lang="en-US" smtClean="0"/>
              <a:pPr/>
              <a:t>‹#›</a:t>
            </a:fld>
            <a:endParaRPr lang="en-US" dirty="0"/>
          </a:p>
        </p:txBody>
      </p:sp>
      <p:sp>
        <p:nvSpPr>
          <p:cNvPr id="5" name="Date Placeholder 4"/>
          <p:cNvSpPr>
            <a:spLocks noGrp="1"/>
          </p:cNvSpPr>
          <p:nvPr>
            <p:ph type="dt" sz="half" idx="12"/>
          </p:nvPr>
        </p:nvSpPr>
        <p:spPr/>
        <p:txBody>
          <a:bodyPr/>
          <a:lstStyle/>
          <a:p>
            <a:fld id="{FE8105F7-7888-4A4D-A9FB-39B21133789B}" type="datetime4">
              <a:rPr lang="en-US" smtClean="0"/>
              <a:t>February 25, 2019</a:t>
            </a:fld>
            <a:endParaRPr lang="en-US" dirty="0"/>
          </a:p>
        </p:txBody>
      </p:sp>
    </p:spTree>
    <p:extLst>
      <p:ext uri="{BB962C8B-B14F-4D97-AF65-F5344CB8AC3E}">
        <p14:creationId xmlns:p14="http://schemas.microsoft.com/office/powerpoint/2010/main" val="1155889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Open Connectivity Foundation Member Confidential Information</a:t>
            </a:r>
            <a:endParaRPr lang="en-US" dirty="0"/>
          </a:p>
        </p:txBody>
      </p:sp>
      <p:sp>
        <p:nvSpPr>
          <p:cNvPr id="4" name="Slide Number Placeholder 3"/>
          <p:cNvSpPr>
            <a:spLocks noGrp="1"/>
          </p:cNvSpPr>
          <p:nvPr>
            <p:ph type="sldNum" sz="quarter" idx="11"/>
          </p:nvPr>
        </p:nvSpPr>
        <p:spPr/>
        <p:txBody>
          <a:bodyPr/>
          <a:lstStyle/>
          <a:p>
            <a:fld id="{17A5C656-E050-4F3D-A0DB-0D19E9E83691}" type="slidenum">
              <a:rPr lang="en-US" smtClean="0"/>
              <a:pPr/>
              <a:t>‹#›</a:t>
            </a:fld>
            <a:endParaRPr lang="en-US" dirty="0"/>
          </a:p>
        </p:txBody>
      </p:sp>
      <p:sp>
        <p:nvSpPr>
          <p:cNvPr id="5" name="Date Placeholder 4"/>
          <p:cNvSpPr>
            <a:spLocks noGrp="1"/>
          </p:cNvSpPr>
          <p:nvPr>
            <p:ph type="dt" sz="half" idx="12"/>
          </p:nvPr>
        </p:nvSpPr>
        <p:spPr/>
        <p:txBody>
          <a:bodyPr/>
          <a:lstStyle/>
          <a:p>
            <a:fld id="{A1EEC8CF-0554-4E3F-BBA1-71EFECB73747}" type="datetime4">
              <a:rPr lang="en-US" smtClean="0"/>
              <a:t>February 25, 2019</a:t>
            </a:fld>
            <a:endParaRPr lang="en-US" dirty="0"/>
          </a:p>
        </p:txBody>
      </p:sp>
      <p:sp>
        <p:nvSpPr>
          <p:cNvPr id="6" name="Rectangle 5"/>
          <p:cNvSpPr/>
          <p:nvPr/>
        </p:nvSpPr>
        <p:spPr>
          <a:xfrm>
            <a:off x="10957719" y="76200"/>
            <a:ext cx="10668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0957719" y="76200"/>
            <a:ext cx="10668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0588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169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nd Slide">
    <p:bg>
      <p:bgPr>
        <a:gradFill flip="none" rotWithShape="1">
          <a:gsLst>
            <a:gs pos="100000">
              <a:schemeClr val="bg1">
                <a:tint val="40000"/>
                <a:satMod val="350000"/>
              </a:schemeClr>
            </a:gs>
            <a:gs pos="0">
              <a:schemeClr val="accent3"/>
            </a:gs>
            <a:gs pos="55000">
              <a:schemeClr val="bg2"/>
            </a:gs>
          </a:gsLst>
          <a:lin ang="5400000" scaled="0"/>
          <a:tileRect/>
        </a:gradFill>
        <a:effectLst/>
      </p:bgPr>
    </p:bg>
    <p:spTree>
      <p:nvGrpSpPr>
        <p:cNvPr id="1" name=""/>
        <p:cNvGrpSpPr/>
        <p:nvPr/>
      </p:nvGrpSpPr>
      <p:grpSpPr>
        <a:xfrm>
          <a:off x="0" y="0"/>
          <a:ext cx="0" cy="0"/>
          <a:chOff x="0" y="0"/>
          <a:chExt cx="0" cy="0"/>
        </a:xfrm>
      </p:grpSpPr>
      <p:pic>
        <p:nvPicPr>
          <p:cNvPr id="9" name="Picture 8" descr="OCF_4C.png"/>
          <p:cNvPicPr>
            <a:picLocks noChangeAspect="1"/>
          </p:cNvPicPr>
          <p:nvPr/>
        </p:nvPicPr>
        <p:blipFill>
          <a:blip r:embed="rId2"/>
          <a:stretch>
            <a:fillRect/>
          </a:stretch>
        </p:blipFill>
        <p:spPr>
          <a:xfrm>
            <a:off x="1508920" y="2459152"/>
            <a:ext cx="9170846" cy="1939696"/>
          </a:xfrm>
          <a:prstGeom prst="rect">
            <a:avLst/>
          </a:prstGeom>
        </p:spPr>
      </p:pic>
      <p:pic>
        <p:nvPicPr>
          <p:cNvPr id="3" name="Picture 2" descr="OCF_4C.png"/>
          <p:cNvPicPr>
            <a:picLocks noChangeAspect="1"/>
          </p:cNvPicPr>
          <p:nvPr userDrawn="1"/>
        </p:nvPicPr>
        <p:blipFill>
          <a:blip r:embed="rId2"/>
          <a:stretch>
            <a:fillRect/>
          </a:stretch>
        </p:blipFill>
        <p:spPr>
          <a:xfrm>
            <a:off x="1508920" y="2459152"/>
            <a:ext cx="9170846" cy="1939696"/>
          </a:xfrm>
          <a:prstGeom prst="rect">
            <a:avLst/>
          </a:prstGeom>
        </p:spPr>
      </p:pic>
    </p:spTree>
    <p:extLst>
      <p:ext uri="{BB962C8B-B14F-4D97-AF65-F5344CB8AC3E}">
        <p14:creationId xmlns:p14="http://schemas.microsoft.com/office/powerpoint/2010/main" val="143313475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ound Single Corner Rectangle 10"/>
          <p:cNvSpPr/>
          <p:nvPr/>
        </p:nvSpPr>
        <p:spPr>
          <a:xfrm>
            <a:off x="0" y="6400800"/>
            <a:ext cx="9281319" cy="457200"/>
          </a:xfrm>
          <a:prstGeom prst="round1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6" name="Footer Placeholder 15"/>
          <p:cNvSpPr>
            <a:spLocks noGrp="1"/>
          </p:cNvSpPr>
          <p:nvPr>
            <p:ph type="ftr" sz="quarter" idx="3"/>
          </p:nvPr>
        </p:nvSpPr>
        <p:spPr>
          <a:xfrm>
            <a:off x="2423319" y="6477001"/>
            <a:ext cx="6629400" cy="304800"/>
          </a:xfrm>
          <a:prstGeom prst="rect">
            <a:avLst/>
          </a:prstGeom>
        </p:spPr>
        <p:txBody>
          <a:bodyPr vert="horz" lIns="91440" tIns="45720" rIns="91440" bIns="45720" rtlCol="0" anchor="ctr"/>
          <a:lstStyle>
            <a:lvl1pPr algn="l">
              <a:defRPr sz="1200" cap="small" baseline="0">
                <a:solidFill>
                  <a:schemeClr val="bg1"/>
                </a:solidFill>
              </a:defRPr>
            </a:lvl1pPr>
          </a:lstStyle>
          <a:p>
            <a:r>
              <a:rPr lang="en-US"/>
              <a:t>Open Connectivity Foundation Member Confidential Information</a:t>
            </a:r>
            <a:endParaRPr lang="en-US" dirty="0"/>
          </a:p>
        </p:txBody>
      </p:sp>
      <p:pic>
        <p:nvPicPr>
          <p:cNvPr id="14" name="Picture 13" descr="OCF_4C_Icon.png"/>
          <p:cNvPicPr>
            <a:picLocks noChangeAspect="1"/>
          </p:cNvPicPr>
          <p:nvPr/>
        </p:nvPicPr>
        <p:blipFill>
          <a:blip r:embed="rId11"/>
          <a:stretch>
            <a:fillRect/>
          </a:stretch>
        </p:blipFill>
        <p:spPr>
          <a:xfrm>
            <a:off x="11036300" y="177801"/>
            <a:ext cx="952500" cy="952500"/>
          </a:xfrm>
          <a:prstGeom prst="rect">
            <a:avLst/>
          </a:prstGeom>
        </p:spPr>
      </p:pic>
      <p:sp>
        <p:nvSpPr>
          <p:cNvPr id="12" name="Round Single Corner Rectangle 11"/>
          <p:cNvSpPr/>
          <p:nvPr/>
        </p:nvSpPr>
        <p:spPr>
          <a:xfrm flipH="1">
            <a:off x="10652918" y="6400800"/>
            <a:ext cx="1508918" cy="457200"/>
          </a:xfrm>
          <a:prstGeom prst="round1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Title Placeholder 1"/>
          <p:cNvSpPr>
            <a:spLocks noGrp="1"/>
          </p:cNvSpPr>
          <p:nvPr>
            <p:ph type="title"/>
          </p:nvPr>
        </p:nvSpPr>
        <p:spPr>
          <a:xfrm>
            <a:off x="442118" y="152400"/>
            <a:ext cx="10363201" cy="1066800"/>
          </a:xfrm>
          <a:prstGeom prst="rect">
            <a:avLst/>
          </a:prstGeom>
        </p:spPr>
        <p:txBody>
          <a:bodyPr vert="horz" lIns="91440" tIns="45720" rIns="91440" bIns="45720" rtlCol="0" anchor="ctr" anchorCtr="0">
            <a:normAutofit/>
          </a:bodyPr>
          <a:lstStyle/>
          <a:p>
            <a:r>
              <a:rPr lang="en-US" dirty="0"/>
              <a:t>Click to Edit Slide Title</a:t>
            </a:r>
          </a:p>
        </p:txBody>
      </p:sp>
      <p:sp>
        <p:nvSpPr>
          <p:cNvPr id="3" name="Text Placeholder 2"/>
          <p:cNvSpPr>
            <a:spLocks noGrp="1"/>
          </p:cNvSpPr>
          <p:nvPr>
            <p:ph type="body" idx="1"/>
          </p:nvPr>
        </p:nvSpPr>
        <p:spPr>
          <a:xfrm>
            <a:off x="442119" y="1447800"/>
            <a:ext cx="11277600" cy="4724400"/>
          </a:xfrm>
          <a:prstGeom prst="rect">
            <a:avLst/>
          </a:prstGeom>
        </p:spPr>
        <p:txBody>
          <a:bodyPr vert="horz" lIns="91440" tIns="45720" rIns="91440" bIns="45720" rtlCol="0" anchor="t">
            <a:normAutofit/>
          </a:body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957719" y="6477001"/>
            <a:ext cx="1066800" cy="304800"/>
          </a:xfrm>
          <a:prstGeom prst="rect">
            <a:avLst/>
          </a:prstGeom>
        </p:spPr>
        <p:txBody>
          <a:bodyPr vert="horz" lIns="91440" tIns="45720" rIns="91440" bIns="45720" rtlCol="0" anchor="ctr"/>
          <a:lstStyle>
            <a:lvl1pPr algn="r">
              <a:defRPr sz="1200" b="1" i="0" cap="small" baseline="0">
                <a:solidFill>
                  <a:schemeClr val="bg1"/>
                </a:solidFill>
                <a:latin typeface="Century Gothic"/>
                <a:cs typeface="Century Gothic"/>
              </a:defRPr>
            </a:lvl1pPr>
          </a:lstStyle>
          <a:p>
            <a:fld id="{17A5C656-E050-4F3D-A0DB-0D19E9E83691}" type="slidenum">
              <a:rPr lang="en-US" smtClean="0"/>
              <a:pPr/>
              <a:t>‹#›</a:t>
            </a:fld>
            <a:endParaRPr lang="en-US" dirty="0"/>
          </a:p>
        </p:txBody>
      </p:sp>
      <p:sp>
        <p:nvSpPr>
          <p:cNvPr id="17" name="Date Placeholder 16"/>
          <p:cNvSpPr>
            <a:spLocks noGrp="1"/>
          </p:cNvSpPr>
          <p:nvPr>
            <p:ph type="dt" sz="half" idx="2"/>
          </p:nvPr>
        </p:nvSpPr>
        <p:spPr>
          <a:xfrm>
            <a:off x="442119" y="6477000"/>
            <a:ext cx="1981200" cy="304801"/>
          </a:xfrm>
          <a:prstGeom prst="rect">
            <a:avLst/>
          </a:prstGeom>
        </p:spPr>
        <p:txBody>
          <a:bodyPr vert="horz" lIns="91440" tIns="45720" rIns="91440" bIns="45720" rtlCol="0" anchor="ctr"/>
          <a:lstStyle>
            <a:lvl1pPr algn="l">
              <a:defRPr sz="1200" b="1" cap="small" baseline="0">
                <a:solidFill>
                  <a:schemeClr val="bg1"/>
                </a:solidFill>
              </a:defRPr>
            </a:lvl1pPr>
          </a:lstStyle>
          <a:p>
            <a:fld id="{DDDC5002-B7EF-4775-B041-E91EF38749CC}" type="datetime4">
              <a:rPr lang="en-US" smtClean="0"/>
              <a:t>February 25, 2019</a:t>
            </a:fld>
            <a:endParaRPr lang="en-US" dirty="0"/>
          </a:p>
        </p:txBody>
      </p:sp>
      <p:sp>
        <p:nvSpPr>
          <p:cNvPr id="10" name="Round Single Corner Rectangle 9"/>
          <p:cNvSpPr/>
          <p:nvPr userDrawn="1"/>
        </p:nvSpPr>
        <p:spPr>
          <a:xfrm>
            <a:off x="0" y="6400800"/>
            <a:ext cx="9281319" cy="457200"/>
          </a:xfrm>
          <a:prstGeom prst="round1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pic>
        <p:nvPicPr>
          <p:cNvPr id="13" name="Picture 12" descr="OCF_4C_Icon.png"/>
          <p:cNvPicPr>
            <a:picLocks noChangeAspect="1"/>
          </p:cNvPicPr>
          <p:nvPr userDrawn="1"/>
        </p:nvPicPr>
        <p:blipFill>
          <a:blip r:embed="rId11"/>
          <a:stretch>
            <a:fillRect/>
          </a:stretch>
        </p:blipFill>
        <p:spPr>
          <a:xfrm>
            <a:off x="11036300" y="177801"/>
            <a:ext cx="952500" cy="952500"/>
          </a:xfrm>
          <a:prstGeom prst="rect">
            <a:avLst/>
          </a:prstGeom>
        </p:spPr>
      </p:pic>
      <p:sp>
        <p:nvSpPr>
          <p:cNvPr id="15" name="Round Single Corner Rectangle 14"/>
          <p:cNvSpPr/>
          <p:nvPr userDrawn="1"/>
        </p:nvSpPr>
        <p:spPr>
          <a:xfrm flipH="1">
            <a:off x="10652918" y="6400800"/>
            <a:ext cx="1508918" cy="457200"/>
          </a:xfrm>
          <a:prstGeom prst="round1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Tree>
    <p:extLst>
      <p:ext uri="{BB962C8B-B14F-4D97-AF65-F5344CB8AC3E}">
        <p14:creationId xmlns:p14="http://schemas.microsoft.com/office/powerpoint/2010/main" val="331559918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Lst>
  <p:hf hdr="0"/>
  <p:txStyles>
    <p:titleStyle>
      <a:lvl1pPr algn="l" defTabSz="914400" rtl="0" eaLnBrk="1" latinLnBrk="0" hangingPunct="1">
        <a:spcBef>
          <a:spcPct val="0"/>
        </a:spcBef>
        <a:buNone/>
        <a:defRPr sz="3200" b="1" i="0" kern="1200" baseline="0">
          <a:solidFill>
            <a:schemeClr val="tx2"/>
          </a:solidFill>
          <a:latin typeface="Century Gothic"/>
          <a:ea typeface="+mj-ea"/>
          <a:cs typeface="Century Gothic"/>
        </a:defRPr>
      </a:lvl1pPr>
    </p:titleStyle>
    <p:bodyStyle>
      <a:lvl1pPr marL="274320" indent="-274320" algn="l" defTabSz="914400" rtl="0" eaLnBrk="1" latinLnBrk="0" hangingPunct="1">
        <a:spcBef>
          <a:spcPts val="1800"/>
        </a:spcBef>
        <a:spcAft>
          <a:spcPts val="0"/>
        </a:spcAft>
        <a:buClr>
          <a:schemeClr val="accent2"/>
        </a:buClr>
        <a:buFont typeface="Arial"/>
        <a:buChar char="•"/>
        <a:defRPr sz="2400" b="0" i="0" kern="1200">
          <a:solidFill>
            <a:schemeClr val="tx1"/>
          </a:solidFill>
          <a:latin typeface="Century Gothic"/>
          <a:ea typeface="+mn-ea"/>
          <a:cs typeface="Century Gothic"/>
        </a:defRPr>
      </a:lvl1pPr>
      <a:lvl2pPr marL="548640" indent="-274320" algn="l" defTabSz="914400" rtl="0" eaLnBrk="1" latinLnBrk="0" hangingPunct="1">
        <a:spcBef>
          <a:spcPts val="600"/>
        </a:spcBef>
        <a:spcAft>
          <a:spcPts val="0"/>
        </a:spcAft>
        <a:buClr>
          <a:schemeClr val="accent2"/>
        </a:buClr>
        <a:buFont typeface="Arial"/>
        <a:buChar char="•"/>
        <a:defRPr sz="2000" b="0" i="0" kern="1200" baseline="0">
          <a:solidFill>
            <a:schemeClr val="tx1"/>
          </a:solidFill>
          <a:latin typeface="Century Gothic"/>
          <a:ea typeface="+mn-ea"/>
          <a:cs typeface="Century Gothic"/>
        </a:defRPr>
      </a:lvl2pPr>
      <a:lvl3pPr marL="822960" indent="-274320" algn="l" defTabSz="914400" rtl="0" eaLnBrk="1" latinLnBrk="0" hangingPunct="1">
        <a:spcBef>
          <a:spcPts val="300"/>
        </a:spcBef>
        <a:spcAft>
          <a:spcPts val="0"/>
        </a:spcAft>
        <a:buClr>
          <a:schemeClr val="accent2"/>
        </a:buClr>
        <a:buFont typeface="Arial"/>
        <a:buChar char="•"/>
        <a:defRPr sz="1800" b="0" i="0" kern="1200">
          <a:solidFill>
            <a:schemeClr val="tx1"/>
          </a:solidFill>
          <a:latin typeface="Century Gothic"/>
          <a:ea typeface="+mn-ea"/>
          <a:cs typeface="Century Gothic"/>
        </a:defRPr>
      </a:lvl3pPr>
      <a:lvl4pPr marL="1097280" indent="-274320" algn="l" defTabSz="914400" rtl="0" eaLnBrk="1" latinLnBrk="0" hangingPunct="1">
        <a:spcBef>
          <a:spcPts val="300"/>
        </a:spcBef>
        <a:spcAft>
          <a:spcPts val="0"/>
        </a:spcAft>
        <a:buClr>
          <a:schemeClr val="accent2"/>
        </a:buClr>
        <a:buFont typeface="Arial" panose="020B0604020202020204" pitchFamily="34" charset="0"/>
        <a:buChar char="–"/>
        <a:defRPr sz="1800" b="0" i="0" kern="1200">
          <a:solidFill>
            <a:schemeClr val="tx1"/>
          </a:solidFill>
          <a:latin typeface="Century Gothic"/>
          <a:ea typeface="+mn-ea"/>
          <a:cs typeface="Century Gothic"/>
        </a:defRPr>
      </a:lvl4pPr>
      <a:lvl5pPr marL="1371600" indent="-274320" algn="l" defTabSz="914400" rtl="0" eaLnBrk="1" latinLnBrk="0" hangingPunct="1">
        <a:spcBef>
          <a:spcPts val="300"/>
        </a:spcBef>
        <a:spcAft>
          <a:spcPts val="0"/>
        </a:spcAft>
        <a:buClr>
          <a:schemeClr val="accent2"/>
        </a:buClr>
        <a:buFont typeface="Arial" panose="020B0604020202020204" pitchFamily="34" charset="0"/>
        <a:buChar char="»"/>
        <a:defRPr sz="1800" b="0" i="0" kern="1200">
          <a:solidFill>
            <a:schemeClr val="tx1"/>
          </a:solidFill>
          <a:latin typeface="Century Gothic"/>
          <a:ea typeface="+mn-ea"/>
          <a:cs typeface="Century Gothic"/>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penconnectivity/Sample-Raspberry-Pi-Code/blob/master/ssh" TargetMode="External"/><Relationship Id="rId2" Type="http://schemas.openxmlformats.org/officeDocument/2006/relationships/hyperlink" Target="https://www.raspberrypi.org/downloads/raspbian/" TargetMode="External"/><Relationship Id="rId1" Type="http://schemas.openxmlformats.org/officeDocument/2006/relationships/slideLayout" Target="../slideLayouts/slideLayout3.xml"/><Relationship Id="rId4" Type="http://schemas.openxmlformats.org/officeDocument/2006/relationships/hyperlink" Target="https://github.com/openconnectivity/Sample-Raspberry-Pi-Code/blob/master/wpa_supplicant.con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openconnectivity/Project-Scripts/blob/master/One%20Page%20Complete%20Setup%20Instructions.md"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www.oneiota.org/"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www.pibakery.org/"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2119" y="3429000"/>
            <a:ext cx="8229600" cy="1143000"/>
          </a:xfrm>
        </p:spPr>
        <p:txBody>
          <a:bodyPr/>
          <a:lstStyle/>
          <a:p>
            <a:r>
              <a:rPr lang="en-US" dirty="0"/>
              <a:t>Automated Development for </a:t>
            </a:r>
            <a:br>
              <a:rPr lang="en-US" dirty="0"/>
            </a:br>
            <a:r>
              <a:rPr lang="en-US" dirty="0"/>
              <a:t>Cross-Platform Internet of Things</a:t>
            </a:r>
          </a:p>
        </p:txBody>
      </p:sp>
      <p:sp>
        <p:nvSpPr>
          <p:cNvPr id="3" name="Subtitle 2"/>
          <p:cNvSpPr>
            <a:spLocks noGrp="1"/>
          </p:cNvSpPr>
          <p:nvPr>
            <p:ph type="subTitle" idx="1"/>
          </p:nvPr>
        </p:nvSpPr>
        <p:spPr>
          <a:xfrm>
            <a:off x="442119" y="4572000"/>
            <a:ext cx="6858000" cy="1219200"/>
          </a:xfrm>
        </p:spPr>
        <p:txBody>
          <a:bodyPr>
            <a:normAutofit fontScale="70000" lnSpcReduction="20000"/>
          </a:bodyPr>
          <a:lstStyle/>
          <a:p>
            <a:r>
              <a:rPr lang="en-US" dirty="0"/>
              <a:t>Develop a secure, certified hardware prototype in 15 minutes</a:t>
            </a:r>
          </a:p>
          <a:p>
            <a:r>
              <a:rPr lang="en-US" dirty="0"/>
              <a:t>Clarke Stevens</a:t>
            </a:r>
            <a:br>
              <a:rPr lang="en-US" dirty="0"/>
            </a:br>
            <a:r>
              <a:rPr lang="en-US" dirty="0"/>
              <a:t>Shaw Communications</a:t>
            </a:r>
            <a:br>
              <a:rPr lang="en-US" dirty="0"/>
            </a:br>
            <a:r>
              <a:rPr lang="en-US" dirty="0" err="1"/>
              <a:t>clarke.stevens@sjrb.ca</a:t>
            </a:r>
            <a:endParaRPr lang="en-US" dirty="0"/>
          </a:p>
        </p:txBody>
      </p:sp>
      <p:pic>
        <p:nvPicPr>
          <p:cNvPr id="6" name="Picture 5">
            <a:extLst>
              <a:ext uri="{FF2B5EF4-FFF2-40B4-BE49-F238E27FC236}">
                <a16:creationId xmlns:a16="http://schemas.microsoft.com/office/drawing/2014/main" id="{CE6A4AE5-C619-9548-A91F-D45C771CC4F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60084" y="5867400"/>
            <a:ext cx="1406035" cy="485123"/>
          </a:xfrm>
          <a:prstGeom prst="rect">
            <a:avLst/>
          </a:prstGeom>
        </p:spPr>
      </p:pic>
    </p:spTree>
    <p:extLst>
      <p:ext uri="{BB962C8B-B14F-4D97-AF65-F5344CB8AC3E}">
        <p14:creationId xmlns:p14="http://schemas.microsoft.com/office/powerpoint/2010/main" val="1550895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fontScale="70000" lnSpcReduction="20000"/>
          </a:bodyPr>
          <a:lstStyle/>
          <a:p>
            <a:r>
              <a:rPr lang="en-US" dirty="0"/>
              <a:t>Go through the NOOBS process to install the headless </a:t>
            </a:r>
            <a:r>
              <a:rPr lang="en-US" dirty="0" err="1"/>
              <a:t>Raspian</a:t>
            </a:r>
            <a:r>
              <a:rPr lang="en-US" dirty="0"/>
              <a:t> Stretch Lite located here: </a:t>
            </a:r>
            <a:r>
              <a:rPr lang="en-US" dirty="0">
                <a:hlinkClick r:id="rId2"/>
              </a:rPr>
              <a:t>https://www.raspberrypi.org/downloads/raspbian/</a:t>
            </a:r>
            <a:r>
              <a:rPr lang="en-US" dirty="0"/>
              <a:t> </a:t>
            </a:r>
          </a:p>
          <a:p>
            <a:r>
              <a:rPr lang="en-US" dirty="0"/>
              <a:t>Enable </a:t>
            </a:r>
            <a:r>
              <a:rPr lang="en-US" dirty="0" err="1"/>
              <a:t>ssh</a:t>
            </a:r>
            <a:r>
              <a:rPr lang="en-US" dirty="0"/>
              <a:t>: copy an empty file called “</a:t>
            </a:r>
            <a:r>
              <a:rPr lang="en-US" dirty="0" err="1"/>
              <a:t>ssh</a:t>
            </a:r>
            <a:r>
              <a:rPr lang="en-US" dirty="0"/>
              <a:t>” (no extension) to the SD card root directory (</a:t>
            </a:r>
            <a:r>
              <a:rPr lang="en-US" dirty="0">
                <a:hlinkClick r:id="rId3"/>
              </a:rPr>
              <a:t>https://github.com/openconnectivity/Sample-Raspberry-Pi-Code/blob/master/ssh</a:t>
            </a:r>
            <a:r>
              <a:rPr lang="en-US" dirty="0"/>
              <a:t>)</a:t>
            </a:r>
          </a:p>
          <a:p>
            <a:r>
              <a:rPr lang="en-US" dirty="0"/>
              <a:t>Optionally set up a Wi-Fi connection by copying </a:t>
            </a:r>
            <a:r>
              <a:rPr lang="en-US" dirty="0" err="1"/>
              <a:t>wpa_supplicant.conf</a:t>
            </a:r>
            <a:r>
              <a:rPr lang="en-US" dirty="0"/>
              <a:t> to the SD card root directory and edit for your Wi-Fi (</a:t>
            </a:r>
            <a:r>
              <a:rPr lang="en-US" dirty="0">
                <a:hlinkClick r:id="rId4"/>
              </a:rPr>
              <a:t>https://github.com/openconnectivity/Sample-Raspberry-Pi-Code/blob/master/wpa_supplicant.conf</a:t>
            </a:r>
            <a:r>
              <a:rPr lang="en-US" dirty="0"/>
              <a:t>)</a:t>
            </a:r>
          </a:p>
          <a:p>
            <a:r>
              <a:rPr lang="en-US" dirty="0"/>
              <a:t>It is convenient to use your computer as the terminal for the Raspberry Pi. In order to do this, you will need to know the IP address of the Raspberry Pi. The simplest was is to connect a monitor to the HDMI port. The IP address will print out near the end of the boot process. </a:t>
            </a:r>
          </a:p>
          <a:p>
            <a:r>
              <a:rPr lang="en-US" dirty="0"/>
              <a:t>Boot the </a:t>
            </a:r>
            <a:r>
              <a:rPr lang="en-US" dirty="0" err="1"/>
              <a:t>Raspbery</a:t>
            </a:r>
            <a:r>
              <a:rPr lang="en-US" dirty="0"/>
              <a:t> Pi by inserting the SD card and powering the board on. Write the IP address down so you’ll remember it.</a:t>
            </a:r>
          </a:p>
          <a:p>
            <a:r>
              <a:rPr lang="en-US" dirty="0"/>
              <a:t>Get a terminal view using a monitor and keyboard or </a:t>
            </a:r>
            <a:r>
              <a:rPr lang="en-US" dirty="0" err="1"/>
              <a:t>ssh</a:t>
            </a:r>
            <a:r>
              <a:rPr lang="en-US" dirty="0"/>
              <a:t>. (Putty on Windows, or the Go menu on Mac will give you an SSH connection)</a:t>
            </a:r>
          </a:p>
          <a:p>
            <a:pPr lvl="1"/>
            <a:r>
              <a:rPr lang="en-US" dirty="0"/>
              <a:t>Default login: </a:t>
            </a:r>
            <a:r>
              <a:rPr lang="en-US" dirty="0">
                <a:solidFill>
                  <a:schemeClr val="accent1"/>
                </a:solidFill>
              </a:rPr>
              <a:t>user: pi, password: raspberry</a:t>
            </a:r>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Alternative Set up of the SD card for Raspberry Pi (hard way)</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10</a:t>
            </a:fld>
            <a:endParaRPr lang="en-US" dirty="0"/>
          </a:p>
        </p:txBody>
      </p:sp>
    </p:spTree>
    <p:extLst>
      <p:ext uri="{BB962C8B-B14F-4D97-AF65-F5344CB8AC3E}">
        <p14:creationId xmlns:p14="http://schemas.microsoft.com/office/powerpoint/2010/main" val="4203887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a:bodyPr>
          <a:lstStyle/>
          <a:p>
            <a:r>
              <a:rPr lang="en-US" dirty="0"/>
              <a:t>This method will work you are on a network</a:t>
            </a:r>
          </a:p>
          <a:p>
            <a:r>
              <a:rPr lang="en-US" dirty="0"/>
              <a:t>Install the development environment</a:t>
            </a:r>
          </a:p>
          <a:p>
            <a:pPr lvl="1"/>
            <a:r>
              <a:rPr lang="en-US" dirty="0"/>
              <a:t>Install all of this from the home directory: cd ~</a:t>
            </a:r>
          </a:p>
          <a:p>
            <a:pPr lvl="1"/>
            <a:r>
              <a:rPr lang="en-US" dirty="0" err="1"/>
              <a:t>IoTivity</a:t>
            </a:r>
            <a:r>
              <a:rPr lang="en-US" dirty="0"/>
              <a:t>-lite development: </a:t>
            </a:r>
            <a:r>
              <a:rPr lang="en-US" dirty="0">
                <a:solidFill>
                  <a:schemeClr val="accent1"/>
                </a:solidFill>
              </a:rPr>
              <a:t>curl https://</a:t>
            </a:r>
            <a:r>
              <a:rPr lang="en-US" dirty="0" err="1">
                <a:solidFill>
                  <a:schemeClr val="accent1"/>
                </a:solidFill>
              </a:rPr>
              <a:t>openconnectivity.github.io</a:t>
            </a:r>
            <a:r>
              <a:rPr lang="en-US" dirty="0">
                <a:solidFill>
                  <a:schemeClr val="accent1"/>
                </a:solidFill>
              </a:rPr>
              <a:t>/</a:t>
            </a:r>
            <a:r>
              <a:rPr lang="en-US" dirty="0" err="1">
                <a:solidFill>
                  <a:schemeClr val="accent1"/>
                </a:solidFill>
              </a:rPr>
              <a:t>IOTivity</a:t>
            </a:r>
            <a:r>
              <a:rPr lang="en-US" dirty="0">
                <a:solidFill>
                  <a:schemeClr val="accent1"/>
                </a:solidFill>
              </a:rPr>
              <a:t>-Lite-setup/</a:t>
            </a:r>
            <a:r>
              <a:rPr lang="en-US" dirty="0" err="1">
                <a:solidFill>
                  <a:schemeClr val="accent1"/>
                </a:solidFill>
              </a:rPr>
              <a:t>install.sh</a:t>
            </a:r>
            <a:r>
              <a:rPr lang="en-US" dirty="0">
                <a:solidFill>
                  <a:schemeClr val="accent1"/>
                </a:solidFill>
              </a:rPr>
              <a:t> | bash</a:t>
            </a:r>
          </a:p>
          <a:p>
            <a:pPr lvl="1"/>
            <a:r>
              <a:rPr lang="en-US" dirty="0"/>
              <a:t>Project scripts: </a:t>
            </a:r>
            <a:r>
              <a:rPr lang="en-US" dirty="0">
                <a:solidFill>
                  <a:schemeClr val="accent1"/>
                </a:solidFill>
              </a:rPr>
              <a:t>curl https://</a:t>
            </a:r>
            <a:r>
              <a:rPr lang="en-US" dirty="0" err="1">
                <a:solidFill>
                  <a:schemeClr val="accent1"/>
                </a:solidFill>
              </a:rPr>
              <a:t>openconnectivity.github.io</a:t>
            </a:r>
            <a:r>
              <a:rPr lang="en-US" dirty="0">
                <a:solidFill>
                  <a:schemeClr val="accent1"/>
                </a:solidFill>
              </a:rPr>
              <a:t>/Project-Scripts/</a:t>
            </a:r>
            <a:r>
              <a:rPr lang="en-US" dirty="0" err="1">
                <a:solidFill>
                  <a:schemeClr val="accent1"/>
                </a:solidFill>
              </a:rPr>
              <a:t>install.sh</a:t>
            </a:r>
            <a:r>
              <a:rPr lang="en-US" dirty="0">
                <a:solidFill>
                  <a:schemeClr val="accent1"/>
                </a:solidFill>
              </a:rPr>
              <a:t> | bash</a:t>
            </a:r>
          </a:p>
          <a:p>
            <a:pPr lvl="1"/>
            <a:r>
              <a:rPr lang="en-US" dirty="0"/>
              <a:t>Raspberry Pi examples (answer “y” to all the prompts): </a:t>
            </a:r>
            <a:r>
              <a:rPr lang="en-US" dirty="0">
                <a:solidFill>
                  <a:schemeClr val="accent1"/>
                </a:solidFill>
              </a:rPr>
              <a:t>curl https://</a:t>
            </a:r>
            <a:r>
              <a:rPr lang="en-US" dirty="0" err="1">
                <a:solidFill>
                  <a:schemeClr val="accent1"/>
                </a:solidFill>
              </a:rPr>
              <a:t>openconnectivity.github.io</a:t>
            </a:r>
            <a:r>
              <a:rPr lang="en-US" dirty="0">
                <a:solidFill>
                  <a:schemeClr val="accent1"/>
                </a:solidFill>
              </a:rPr>
              <a:t>/Sample-Raspberry-Pi-Code/pi-boards/</a:t>
            </a:r>
            <a:r>
              <a:rPr lang="en-US" dirty="0" err="1">
                <a:solidFill>
                  <a:schemeClr val="accent1"/>
                </a:solidFill>
              </a:rPr>
              <a:t>install.sh</a:t>
            </a:r>
            <a:r>
              <a:rPr lang="en-US" dirty="0">
                <a:solidFill>
                  <a:schemeClr val="accent1"/>
                </a:solidFill>
              </a:rPr>
              <a:t> | bash</a:t>
            </a:r>
          </a:p>
          <a:p>
            <a:pPr lvl="1"/>
            <a:r>
              <a:rPr lang="en-US" dirty="0"/>
              <a:t>Make sure the PATH is set: reboot or </a:t>
            </a:r>
            <a:r>
              <a:rPr lang="en-US" dirty="0">
                <a:solidFill>
                  <a:schemeClr val="accent1"/>
                </a:solidFill>
              </a:rPr>
              <a:t>source ~/.</a:t>
            </a:r>
            <a:r>
              <a:rPr lang="en-US" dirty="0" err="1">
                <a:solidFill>
                  <a:schemeClr val="accent1"/>
                </a:solidFill>
              </a:rPr>
              <a:t>bashrc</a:t>
            </a:r>
            <a:endParaRPr lang="en-US" dirty="0">
              <a:solidFill>
                <a:schemeClr val="accent1"/>
              </a:solidFill>
            </a:endParaRPr>
          </a:p>
          <a:p>
            <a:pPr lvl="1"/>
            <a:endParaRPr lang="en-US" dirty="0"/>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Set up the development environment (Network)</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11</a:t>
            </a:fld>
            <a:endParaRPr lang="en-US" dirty="0"/>
          </a:p>
        </p:txBody>
      </p:sp>
    </p:spTree>
    <p:extLst>
      <p:ext uri="{BB962C8B-B14F-4D97-AF65-F5344CB8AC3E}">
        <p14:creationId xmlns:p14="http://schemas.microsoft.com/office/powerpoint/2010/main" val="4056234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lnSpcReduction="10000"/>
          </a:bodyPr>
          <a:lstStyle/>
          <a:p>
            <a:r>
              <a:rPr lang="en-US" dirty="0"/>
              <a:t>This method works if you have a USB stick set up by OCF</a:t>
            </a:r>
          </a:p>
          <a:p>
            <a:r>
              <a:rPr lang="en-US" dirty="0"/>
              <a:t>Mount the USB stick on the Raspberry Pi</a:t>
            </a:r>
          </a:p>
          <a:p>
            <a:pPr lvl="1"/>
            <a:r>
              <a:rPr lang="en-US" dirty="0"/>
              <a:t>Create a mount point: </a:t>
            </a:r>
            <a:r>
              <a:rPr lang="en-US" dirty="0" err="1">
                <a:solidFill>
                  <a:schemeClr val="accent1"/>
                </a:solidFill>
              </a:rPr>
              <a:t>sudo</a:t>
            </a:r>
            <a:r>
              <a:rPr lang="en-US" dirty="0">
                <a:solidFill>
                  <a:schemeClr val="accent1"/>
                </a:solidFill>
              </a:rPr>
              <a:t> </a:t>
            </a:r>
            <a:r>
              <a:rPr lang="en-US" dirty="0" err="1">
                <a:solidFill>
                  <a:schemeClr val="accent1"/>
                </a:solidFill>
              </a:rPr>
              <a:t>mkdir</a:t>
            </a:r>
            <a:r>
              <a:rPr lang="en-US" dirty="0">
                <a:solidFill>
                  <a:schemeClr val="accent1"/>
                </a:solidFill>
              </a:rPr>
              <a:t> /</a:t>
            </a:r>
            <a:r>
              <a:rPr lang="en-US" dirty="0" err="1">
                <a:solidFill>
                  <a:schemeClr val="accent1"/>
                </a:solidFill>
              </a:rPr>
              <a:t>mnt</a:t>
            </a:r>
            <a:r>
              <a:rPr lang="en-US" dirty="0">
                <a:solidFill>
                  <a:schemeClr val="accent1"/>
                </a:solidFill>
              </a:rPr>
              <a:t>/</a:t>
            </a:r>
            <a:r>
              <a:rPr lang="en-US" dirty="0" err="1">
                <a:solidFill>
                  <a:schemeClr val="accent1"/>
                </a:solidFill>
              </a:rPr>
              <a:t>myusb</a:t>
            </a:r>
            <a:r>
              <a:rPr lang="en-US" dirty="0">
                <a:solidFill>
                  <a:schemeClr val="accent1"/>
                </a:solidFill>
              </a:rPr>
              <a:t> </a:t>
            </a:r>
            <a:r>
              <a:rPr lang="en-US" dirty="0"/>
              <a:t>(you can name it something else)</a:t>
            </a:r>
          </a:p>
          <a:p>
            <a:pPr lvl="1"/>
            <a:r>
              <a:rPr lang="en-US" dirty="0"/>
              <a:t>Mount the drive: </a:t>
            </a:r>
            <a:r>
              <a:rPr lang="en-US" dirty="0" err="1">
                <a:solidFill>
                  <a:schemeClr val="accent1"/>
                </a:solidFill>
              </a:rPr>
              <a:t>sudo</a:t>
            </a:r>
            <a:r>
              <a:rPr lang="en-US" dirty="0">
                <a:solidFill>
                  <a:schemeClr val="accent1"/>
                </a:solidFill>
              </a:rPr>
              <a:t> mount –o </a:t>
            </a:r>
            <a:r>
              <a:rPr lang="en-US" dirty="0" err="1">
                <a:solidFill>
                  <a:schemeClr val="accent1"/>
                </a:solidFill>
              </a:rPr>
              <a:t>uid</a:t>
            </a:r>
            <a:r>
              <a:rPr lang="en-US" dirty="0">
                <a:solidFill>
                  <a:schemeClr val="accent1"/>
                </a:solidFill>
              </a:rPr>
              <a:t>=</a:t>
            </a:r>
            <a:r>
              <a:rPr lang="en-US" dirty="0" err="1">
                <a:solidFill>
                  <a:schemeClr val="accent1"/>
                </a:solidFill>
              </a:rPr>
              <a:t>pi,gid</a:t>
            </a:r>
            <a:r>
              <a:rPr lang="en-US" dirty="0">
                <a:solidFill>
                  <a:schemeClr val="accent1"/>
                </a:solidFill>
              </a:rPr>
              <a:t>=pi /dev/sda1 /</a:t>
            </a:r>
            <a:r>
              <a:rPr lang="en-US" dirty="0" err="1">
                <a:solidFill>
                  <a:schemeClr val="accent1"/>
                </a:solidFill>
              </a:rPr>
              <a:t>mnt</a:t>
            </a:r>
            <a:r>
              <a:rPr lang="en-US" dirty="0">
                <a:solidFill>
                  <a:schemeClr val="accent1"/>
                </a:solidFill>
              </a:rPr>
              <a:t>/</a:t>
            </a:r>
            <a:r>
              <a:rPr lang="en-US" dirty="0" err="1">
                <a:solidFill>
                  <a:schemeClr val="accent1"/>
                </a:solidFill>
              </a:rPr>
              <a:t>myusb</a:t>
            </a:r>
            <a:endParaRPr lang="en-US" dirty="0">
              <a:solidFill>
                <a:schemeClr val="accent1"/>
              </a:solidFill>
            </a:endParaRPr>
          </a:p>
          <a:p>
            <a:r>
              <a:rPr lang="en-US" dirty="0"/>
              <a:t>Install the development environment</a:t>
            </a:r>
          </a:p>
          <a:p>
            <a:pPr lvl="1"/>
            <a:r>
              <a:rPr lang="en-US" dirty="0"/>
              <a:t>Install all of this from the home directory: </a:t>
            </a:r>
            <a:r>
              <a:rPr lang="en-US" dirty="0">
                <a:solidFill>
                  <a:schemeClr val="accent1"/>
                </a:solidFill>
              </a:rPr>
              <a:t>cd ~</a:t>
            </a:r>
          </a:p>
          <a:p>
            <a:pPr lvl="1"/>
            <a:r>
              <a:rPr lang="en-US" dirty="0" err="1"/>
              <a:t>IoTivity</a:t>
            </a:r>
            <a:r>
              <a:rPr lang="en-US" dirty="0"/>
              <a:t>-lite development: </a:t>
            </a:r>
            <a:r>
              <a:rPr lang="en-US" dirty="0">
                <a:solidFill>
                  <a:schemeClr val="accent1"/>
                </a:solidFill>
              </a:rPr>
              <a:t>cat /</a:t>
            </a:r>
            <a:r>
              <a:rPr lang="en-US" dirty="0" err="1">
                <a:solidFill>
                  <a:schemeClr val="accent1"/>
                </a:solidFill>
              </a:rPr>
              <a:t>mnt</a:t>
            </a:r>
            <a:r>
              <a:rPr lang="en-US" dirty="0">
                <a:solidFill>
                  <a:schemeClr val="accent1"/>
                </a:solidFill>
              </a:rPr>
              <a:t>/</a:t>
            </a:r>
            <a:r>
              <a:rPr lang="en-US" dirty="0" err="1">
                <a:solidFill>
                  <a:schemeClr val="accent1"/>
                </a:solidFill>
              </a:rPr>
              <a:t>myusb</a:t>
            </a:r>
            <a:r>
              <a:rPr lang="en-US" dirty="0">
                <a:solidFill>
                  <a:schemeClr val="accent1"/>
                </a:solidFill>
              </a:rPr>
              <a:t>/</a:t>
            </a:r>
            <a:r>
              <a:rPr lang="en-US" dirty="0" err="1">
                <a:solidFill>
                  <a:schemeClr val="accent1"/>
                </a:solidFill>
              </a:rPr>
              <a:t>IOTivity</a:t>
            </a:r>
            <a:r>
              <a:rPr lang="en-US" dirty="0">
                <a:solidFill>
                  <a:schemeClr val="accent1"/>
                </a:solidFill>
              </a:rPr>
              <a:t>-Lite-setup/</a:t>
            </a:r>
            <a:r>
              <a:rPr lang="en-US" dirty="0" err="1">
                <a:solidFill>
                  <a:schemeClr val="accent1"/>
                </a:solidFill>
              </a:rPr>
              <a:t>install.sh</a:t>
            </a:r>
            <a:r>
              <a:rPr lang="en-US" dirty="0">
                <a:solidFill>
                  <a:schemeClr val="accent1"/>
                </a:solidFill>
              </a:rPr>
              <a:t> | bash</a:t>
            </a:r>
          </a:p>
          <a:p>
            <a:pPr lvl="1"/>
            <a:r>
              <a:rPr lang="en-US" dirty="0"/>
              <a:t>Project scripts: </a:t>
            </a:r>
            <a:r>
              <a:rPr lang="en-US" dirty="0">
                <a:solidFill>
                  <a:schemeClr val="accent1"/>
                </a:solidFill>
              </a:rPr>
              <a:t>cat /</a:t>
            </a:r>
            <a:r>
              <a:rPr lang="en-US" dirty="0" err="1">
                <a:solidFill>
                  <a:schemeClr val="accent1"/>
                </a:solidFill>
              </a:rPr>
              <a:t>mnt</a:t>
            </a:r>
            <a:r>
              <a:rPr lang="en-US" dirty="0">
                <a:solidFill>
                  <a:schemeClr val="accent1"/>
                </a:solidFill>
              </a:rPr>
              <a:t>/</a:t>
            </a:r>
            <a:r>
              <a:rPr lang="en-US" dirty="0" err="1">
                <a:solidFill>
                  <a:schemeClr val="accent1"/>
                </a:solidFill>
              </a:rPr>
              <a:t>myusb</a:t>
            </a:r>
            <a:r>
              <a:rPr lang="en-US" dirty="0">
                <a:solidFill>
                  <a:schemeClr val="accent1"/>
                </a:solidFill>
              </a:rPr>
              <a:t>/Project-Scripts/</a:t>
            </a:r>
            <a:r>
              <a:rPr lang="en-US" dirty="0" err="1">
                <a:solidFill>
                  <a:schemeClr val="accent1"/>
                </a:solidFill>
              </a:rPr>
              <a:t>install.sh</a:t>
            </a:r>
            <a:r>
              <a:rPr lang="en-US" dirty="0">
                <a:solidFill>
                  <a:schemeClr val="accent1"/>
                </a:solidFill>
              </a:rPr>
              <a:t> | bash</a:t>
            </a:r>
          </a:p>
          <a:p>
            <a:pPr lvl="1"/>
            <a:r>
              <a:rPr lang="en-US" dirty="0"/>
              <a:t>Raspberry Pi examples (answer “y” to all the prompts): </a:t>
            </a:r>
            <a:r>
              <a:rPr lang="en-US" dirty="0">
                <a:solidFill>
                  <a:schemeClr val="accent1"/>
                </a:solidFill>
              </a:rPr>
              <a:t>cat /</a:t>
            </a:r>
            <a:r>
              <a:rPr lang="en-US" dirty="0" err="1">
                <a:solidFill>
                  <a:schemeClr val="accent1"/>
                </a:solidFill>
              </a:rPr>
              <a:t>mnt</a:t>
            </a:r>
            <a:r>
              <a:rPr lang="en-US" dirty="0">
                <a:solidFill>
                  <a:schemeClr val="accent1"/>
                </a:solidFill>
              </a:rPr>
              <a:t>/</a:t>
            </a:r>
            <a:r>
              <a:rPr lang="en-US" dirty="0" err="1">
                <a:solidFill>
                  <a:schemeClr val="accent1"/>
                </a:solidFill>
              </a:rPr>
              <a:t>myusb</a:t>
            </a:r>
            <a:r>
              <a:rPr lang="en-US" dirty="0">
                <a:solidFill>
                  <a:schemeClr val="accent1"/>
                </a:solidFill>
              </a:rPr>
              <a:t>/Sample-Raspberry-Pi-Code/pi-boards/</a:t>
            </a:r>
            <a:r>
              <a:rPr lang="en-US" dirty="0" err="1">
                <a:solidFill>
                  <a:schemeClr val="accent1"/>
                </a:solidFill>
              </a:rPr>
              <a:t>install.sh</a:t>
            </a:r>
            <a:r>
              <a:rPr lang="en-US" dirty="0">
                <a:solidFill>
                  <a:schemeClr val="accent1"/>
                </a:solidFill>
              </a:rPr>
              <a:t> | bash</a:t>
            </a:r>
          </a:p>
          <a:p>
            <a:pPr lvl="1"/>
            <a:r>
              <a:rPr lang="en-US" dirty="0"/>
              <a:t>Unmount the USB stick: </a:t>
            </a:r>
            <a:r>
              <a:rPr lang="en-US" dirty="0" err="1"/>
              <a:t>umount</a:t>
            </a:r>
            <a:r>
              <a:rPr lang="en-US" dirty="0"/>
              <a:t> /</a:t>
            </a:r>
            <a:r>
              <a:rPr lang="en-US" dirty="0" err="1"/>
              <a:t>mnt</a:t>
            </a:r>
            <a:r>
              <a:rPr lang="en-US" dirty="0"/>
              <a:t>/</a:t>
            </a:r>
            <a:r>
              <a:rPr lang="en-US" dirty="0" err="1"/>
              <a:t>myusb</a:t>
            </a:r>
            <a:endParaRPr lang="en-US" dirty="0"/>
          </a:p>
          <a:p>
            <a:pPr lvl="1"/>
            <a:r>
              <a:rPr lang="en-US" dirty="0"/>
              <a:t>Make sure the PATH is set: reboot or </a:t>
            </a:r>
            <a:r>
              <a:rPr lang="en-US" dirty="0">
                <a:solidFill>
                  <a:schemeClr val="accent1"/>
                </a:solidFill>
              </a:rPr>
              <a:t>source ~/.</a:t>
            </a:r>
            <a:r>
              <a:rPr lang="en-US" dirty="0" err="1">
                <a:solidFill>
                  <a:schemeClr val="accent1"/>
                </a:solidFill>
              </a:rPr>
              <a:t>bashrc</a:t>
            </a:r>
            <a:endParaRPr lang="en-US" dirty="0">
              <a:solidFill>
                <a:schemeClr val="accent1"/>
              </a:solidFill>
            </a:endParaRPr>
          </a:p>
          <a:p>
            <a:pPr lvl="1"/>
            <a:endParaRPr lang="en-US" dirty="0"/>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Set up the development environment (USB Stick)</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12</a:t>
            </a:fld>
            <a:endParaRPr lang="en-US" dirty="0"/>
          </a:p>
        </p:txBody>
      </p:sp>
    </p:spTree>
    <p:extLst>
      <p:ext uri="{BB962C8B-B14F-4D97-AF65-F5344CB8AC3E}">
        <p14:creationId xmlns:p14="http://schemas.microsoft.com/office/powerpoint/2010/main" val="2175604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a:bodyPr>
          <a:lstStyle/>
          <a:p>
            <a:r>
              <a:rPr lang="en-US" dirty="0"/>
              <a:t>Create a directory for development (this can be anywhere, but we’ll use the following):</a:t>
            </a:r>
          </a:p>
          <a:p>
            <a:pPr lvl="1"/>
            <a:r>
              <a:rPr lang="en-US" dirty="0">
                <a:solidFill>
                  <a:schemeClr val="accent1"/>
                </a:solidFill>
              </a:rPr>
              <a:t>cd ~</a:t>
            </a:r>
          </a:p>
          <a:p>
            <a:pPr lvl="1"/>
            <a:r>
              <a:rPr lang="en-US" dirty="0" err="1">
                <a:solidFill>
                  <a:schemeClr val="accent1"/>
                </a:solidFill>
              </a:rPr>
              <a:t>mkdir</a:t>
            </a:r>
            <a:r>
              <a:rPr lang="en-US" dirty="0">
                <a:solidFill>
                  <a:schemeClr val="accent1"/>
                </a:solidFill>
              </a:rPr>
              <a:t> workspace</a:t>
            </a:r>
          </a:p>
          <a:p>
            <a:pPr lvl="1"/>
            <a:r>
              <a:rPr lang="en-US" dirty="0">
                <a:solidFill>
                  <a:schemeClr val="accent1"/>
                </a:solidFill>
              </a:rPr>
              <a:t>cd workspace</a:t>
            </a:r>
          </a:p>
          <a:p>
            <a:pPr lvl="1"/>
            <a:r>
              <a:rPr lang="en-US" dirty="0"/>
              <a:t>Create an OCF project (can be named anything, but we’ll use the following):</a:t>
            </a:r>
          </a:p>
          <a:p>
            <a:pPr lvl="2"/>
            <a:r>
              <a:rPr lang="en-US" dirty="0" err="1">
                <a:solidFill>
                  <a:schemeClr val="accent1"/>
                </a:solidFill>
              </a:rPr>
              <a:t>create_project.sh</a:t>
            </a:r>
            <a:r>
              <a:rPr lang="en-US" dirty="0">
                <a:solidFill>
                  <a:schemeClr val="accent1"/>
                </a:solidFill>
              </a:rPr>
              <a:t> </a:t>
            </a:r>
            <a:r>
              <a:rPr lang="en-US" dirty="0" err="1">
                <a:solidFill>
                  <a:schemeClr val="accent1"/>
                </a:solidFill>
              </a:rPr>
              <a:t>myexample</a:t>
            </a:r>
            <a:endParaRPr lang="en-US" dirty="0">
              <a:solidFill>
                <a:schemeClr val="accent1"/>
              </a:solidFill>
            </a:endParaRPr>
          </a:p>
          <a:p>
            <a:pPr lvl="2"/>
            <a:r>
              <a:rPr lang="en-US" dirty="0">
                <a:solidFill>
                  <a:schemeClr val="accent1"/>
                </a:solidFill>
              </a:rPr>
              <a:t>cd </a:t>
            </a:r>
            <a:r>
              <a:rPr lang="en-US" dirty="0" err="1">
                <a:solidFill>
                  <a:schemeClr val="accent1"/>
                </a:solidFill>
              </a:rPr>
              <a:t>myexample</a:t>
            </a:r>
            <a:endParaRPr lang="en-US" dirty="0">
              <a:solidFill>
                <a:schemeClr val="accent1"/>
              </a:solidFill>
            </a:endParaRPr>
          </a:p>
          <a:p>
            <a:pPr lvl="1"/>
            <a:r>
              <a:rPr lang="en-US" dirty="0"/>
              <a:t>We’ll use a pre-built sample to start:</a:t>
            </a:r>
          </a:p>
          <a:p>
            <a:pPr lvl="2"/>
            <a:r>
              <a:rPr lang="en-US" dirty="0" err="1">
                <a:solidFill>
                  <a:schemeClr val="accent1"/>
                </a:solidFill>
              </a:rPr>
              <a:t>cp</a:t>
            </a:r>
            <a:r>
              <a:rPr lang="en-US" dirty="0">
                <a:solidFill>
                  <a:schemeClr val="accent1"/>
                </a:solidFill>
              </a:rPr>
              <a:t> ~/Sample-Raspberry-Pi-Code/</a:t>
            </a:r>
            <a:r>
              <a:rPr lang="en-US" dirty="0" err="1">
                <a:solidFill>
                  <a:schemeClr val="accent1"/>
                </a:solidFill>
              </a:rPr>
              <a:t>IoTivity</a:t>
            </a:r>
            <a:r>
              <a:rPr lang="en-US" dirty="0">
                <a:solidFill>
                  <a:schemeClr val="accent1"/>
                </a:solidFill>
              </a:rPr>
              <a:t>-lite</a:t>
            </a:r>
            <a:r>
              <a:rPr lang="en-US">
                <a:solidFill>
                  <a:schemeClr val="accent1"/>
                </a:solidFill>
              </a:rPr>
              <a:t>/explorer-hat-pro/</a:t>
            </a:r>
            <a:r>
              <a:rPr lang="en-US" dirty="0" err="1">
                <a:solidFill>
                  <a:schemeClr val="accent1"/>
                </a:solidFill>
              </a:rPr>
              <a:t>setup.sh</a:t>
            </a:r>
            <a:r>
              <a:rPr lang="en-US" dirty="0">
                <a:solidFill>
                  <a:schemeClr val="accent1"/>
                </a:solidFill>
              </a:rPr>
              <a:t> ./</a:t>
            </a:r>
          </a:p>
          <a:p>
            <a:pPr lvl="2"/>
            <a:r>
              <a:rPr lang="en-US" dirty="0">
                <a:solidFill>
                  <a:schemeClr val="accent1"/>
                </a:solidFill>
              </a:rPr>
              <a:t>./setup</a:t>
            </a:r>
          </a:p>
          <a:p>
            <a:pPr lvl="1"/>
            <a:endParaRPr lang="en-US" dirty="0"/>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Let’s build a device (page 1)</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13</a:t>
            </a:fld>
            <a:endParaRPr lang="en-US" dirty="0"/>
          </a:p>
        </p:txBody>
      </p:sp>
    </p:spTree>
    <p:extLst>
      <p:ext uri="{BB962C8B-B14F-4D97-AF65-F5344CB8AC3E}">
        <p14:creationId xmlns:p14="http://schemas.microsoft.com/office/powerpoint/2010/main" val="1263715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a:bodyPr>
          <a:lstStyle/>
          <a:p>
            <a:pPr lvl="1"/>
            <a:r>
              <a:rPr lang="en-US" dirty="0"/>
              <a:t>Automatically generate the code, introspection file and security files:</a:t>
            </a:r>
          </a:p>
          <a:p>
            <a:pPr lvl="2"/>
            <a:r>
              <a:rPr lang="en-US" dirty="0" err="1">
                <a:solidFill>
                  <a:schemeClr val="accent1"/>
                </a:solidFill>
              </a:rPr>
              <a:t>gen.sh</a:t>
            </a:r>
            <a:endParaRPr lang="en-US" dirty="0">
              <a:solidFill>
                <a:schemeClr val="accent1"/>
              </a:solidFill>
            </a:endParaRPr>
          </a:p>
          <a:p>
            <a:pPr lvl="1"/>
            <a:r>
              <a:rPr lang="en-US" dirty="0"/>
              <a:t>Build the project </a:t>
            </a:r>
            <a:r>
              <a:rPr lang="en-US" dirty="0" err="1"/>
              <a:t>executiable</a:t>
            </a:r>
            <a:r>
              <a:rPr lang="en-US" dirty="0"/>
              <a:t>:</a:t>
            </a:r>
          </a:p>
          <a:p>
            <a:pPr lvl="2"/>
            <a:r>
              <a:rPr lang="en-US" dirty="0" err="1">
                <a:solidFill>
                  <a:schemeClr val="accent1"/>
                </a:solidFill>
              </a:rPr>
              <a:t>build.sh</a:t>
            </a:r>
            <a:endParaRPr lang="en-US" dirty="0">
              <a:solidFill>
                <a:schemeClr val="accent1"/>
              </a:solidFill>
            </a:endParaRPr>
          </a:p>
          <a:p>
            <a:pPr lvl="1"/>
            <a:r>
              <a:rPr lang="en-US" dirty="0"/>
              <a:t>Set the security to “ready for owner transfer method” (RFOTM):</a:t>
            </a:r>
          </a:p>
          <a:p>
            <a:pPr lvl="2"/>
            <a:r>
              <a:rPr lang="en-US" dirty="0" err="1">
                <a:solidFill>
                  <a:schemeClr val="accent1"/>
                </a:solidFill>
              </a:rPr>
              <a:t>reset.sh</a:t>
            </a:r>
            <a:endParaRPr lang="en-US" dirty="0">
              <a:solidFill>
                <a:schemeClr val="accent1"/>
              </a:solidFill>
            </a:endParaRPr>
          </a:p>
          <a:p>
            <a:pPr lvl="1"/>
            <a:r>
              <a:rPr lang="en-US" dirty="0"/>
              <a:t>Run the server code on the Raspberry Pi:</a:t>
            </a:r>
          </a:p>
          <a:p>
            <a:pPr lvl="2"/>
            <a:r>
              <a:rPr lang="en-US" dirty="0" err="1">
                <a:solidFill>
                  <a:schemeClr val="accent1"/>
                </a:solidFill>
              </a:rPr>
              <a:t>run.sh</a:t>
            </a:r>
            <a:endParaRPr lang="en-US" dirty="0">
              <a:solidFill>
                <a:schemeClr val="accent1"/>
              </a:solidFill>
            </a:endParaRPr>
          </a:p>
          <a:p>
            <a:pPr lvl="1"/>
            <a:r>
              <a:rPr lang="en-US" u="sng" dirty="0"/>
              <a:t>You have successfully build an OCF device and it is ready to onboard!</a:t>
            </a:r>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Let’s build a device (page 2)</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14</a:t>
            </a:fld>
            <a:endParaRPr lang="en-US" dirty="0"/>
          </a:p>
        </p:txBody>
      </p:sp>
    </p:spTree>
    <p:extLst>
      <p:ext uri="{BB962C8B-B14F-4D97-AF65-F5344CB8AC3E}">
        <p14:creationId xmlns:p14="http://schemas.microsoft.com/office/powerpoint/2010/main" val="632249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a:bodyPr>
          <a:lstStyle/>
          <a:p>
            <a:pPr lvl="1"/>
            <a:r>
              <a:rPr lang="en-US" dirty="0"/>
              <a:t>Install OTGC on an Android device (make sure you’re on the right LAN):</a:t>
            </a:r>
          </a:p>
          <a:p>
            <a:pPr lvl="2"/>
            <a:r>
              <a:rPr lang="en-US" dirty="0">
                <a:solidFill>
                  <a:schemeClr val="accent1"/>
                </a:solidFill>
              </a:rPr>
              <a:t>(download and run the APK or get it from the OCF USB stick)</a:t>
            </a:r>
          </a:p>
          <a:p>
            <a:pPr lvl="2"/>
            <a:r>
              <a:rPr lang="en-US" dirty="0">
                <a:solidFill>
                  <a:schemeClr val="accent1"/>
                </a:solidFill>
              </a:rPr>
              <a:t>Launch the OTGC application</a:t>
            </a:r>
          </a:p>
          <a:p>
            <a:pPr lvl="1"/>
            <a:r>
              <a:rPr lang="en-US" dirty="0"/>
              <a:t>Click the discover button to search for OCF devices on the LAN</a:t>
            </a:r>
          </a:p>
          <a:p>
            <a:pPr lvl="2"/>
            <a:r>
              <a:rPr lang="en-US" dirty="0">
                <a:solidFill>
                  <a:schemeClr val="accent1"/>
                </a:solidFill>
              </a:rPr>
              <a:t>Arrow in circle icon</a:t>
            </a:r>
          </a:p>
          <a:p>
            <a:pPr lvl="1"/>
            <a:r>
              <a:rPr lang="en-US" dirty="0"/>
              <a:t>Onboard the discovered server</a:t>
            </a:r>
          </a:p>
          <a:p>
            <a:pPr lvl="2"/>
            <a:r>
              <a:rPr lang="en-US" dirty="0">
                <a:solidFill>
                  <a:schemeClr val="accent1"/>
                </a:solidFill>
              </a:rPr>
              <a:t>“+” icon associated with the server device</a:t>
            </a:r>
          </a:p>
          <a:p>
            <a:pPr lvl="1"/>
            <a:r>
              <a:rPr lang="en-US" dirty="0"/>
              <a:t>Get the UI to control the Raspberry Pi server from the Android OTGC</a:t>
            </a:r>
          </a:p>
          <a:p>
            <a:pPr lvl="2"/>
            <a:r>
              <a:rPr lang="en-US" dirty="0">
                <a:solidFill>
                  <a:schemeClr val="accent1"/>
                </a:solidFill>
              </a:rPr>
              <a:t>Gear icon</a:t>
            </a:r>
          </a:p>
          <a:p>
            <a:pPr lvl="2"/>
            <a:r>
              <a:rPr lang="en-US" dirty="0">
                <a:solidFill>
                  <a:schemeClr val="accent1"/>
                </a:solidFill>
              </a:rPr>
              <a:t>Use the UI to turn on and off any of the lights on the </a:t>
            </a:r>
            <a:r>
              <a:rPr lang="en-US" dirty="0" err="1">
                <a:solidFill>
                  <a:schemeClr val="accent1"/>
                </a:solidFill>
              </a:rPr>
              <a:t>ExplorerHat</a:t>
            </a:r>
            <a:r>
              <a:rPr lang="en-US" dirty="0">
                <a:solidFill>
                  <a:schemeClr val="accent1"/>
                </a:solidFill>
              </a:rPr>
              <a:t> board</a:t>
            </a:r>
          </a:p>
          <a:p>
            <a:pPr lvl="2"/>
            <a:r>
              <a:rPr lang="en-US" dirty="0">
                <a:solidFill>
                  <a:schemeClr val="accent1"/>
                </a:solidFill>
              </a:rPr>
              <a:t>Use the AI to turn on “observe” on any of the switches, then watch the terminal as you press the button on the </a:t>
            </a:r>
            <a:r>
              <a:rPr lang="en-US" dirty="0" err="1">
                <a:solidFill>
                  <a:schemeClr val="accent1"/>
                </a:solidFill>
              </a:rPr>
              <a:t>ExplorerHat</a:t>
            </a:r>
            <a:r>
              <a:rPr lang="en-US" dirty="0">
                <a:solidFill>
                  <a:schemeClr val="accent1"/>
                </a:solidFill>
              </a:rPr>
              <a:t> board</a:t>
            </a:r>
          </a:p>
          <a:p>
            <a:pPr lvl="1"/>
            <a:r>
              <a:rPr lang="en-US" u="sng" dirty="0"/>
              <a:t>You have successfully onboarded and controlled your OCF Device!</a:t>
            </a:r>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Onboard and control the server with OTGC</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15</a:t>
            </a:fld>
            <a:endParaRPr lang="en-US" dirty="0"/>
          </a:p>
        </p:txBody>
      </p:sp>
    </p:spTree>
    <p:extLst>
      <p:ext uri="{BB962C8B-B14F-4D97-AF65-F5344CB8AC3E}">
        <p14:creationId xmlns:p14="http://schemas.microsoft.com/office/powerpoint/2010/main" val="2530970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a:bodyPr>
          <a:lstStyle/>
          <a:p>
            <a:pPr lvl="1"/>
            <a:r>
              <a:rPr lang="en-US" dirty="0"/>
              <a:t>Started with an OCF configuration file:</a:t>
            </a:r>
          </a:p>
          <a:p>
            <a:pPr lvl="2"/>
            <a:r>
              <a:rPr lang="en-US" dirty="0" err="1">
                <a:solidFill>
                  <a:schemeClr val="accent1"/>
                </a:solidFill>
              </a:rPr>
              <a:t>edit_config.sh</a:t>
            </a:r>
            <a:endParaRPr lang="en-US" dirty="0">
              <a:solidFill>
                <a:schemeClr val="accent1"/>
              </a:solidFill>
            </a:endParaRPr>
          </a:p>
          <a:p>
            <a:pPr lvl="1"/>
            <a:r>
              <a:rPr lang="en-US" dirty="0"/>
              <a:t>Created an OCF input file:</a:t>
            </a:r>
          </a:p>
          <a:p>
            <a:pPr lvl="2"/>
            <a:r>
              <a:rPr lang="en-US" dirty="0" err="1">
                <a:solidFill>
                  <a:schemeClr val="accent1"/>
                </a:solidFill>
              </a:rPr>
              <a:t>edit_input.sh</a:t>
            </a:r>
            <a:endParaRPr lang="en-US" dirty="0">
              <a:solidFill>
                <a:schemeClr val="accent1"/>
              </a:solidFill>
            </a:endParaRPr>
          </a:p>
          <a:p>
            <a:pPr lvl="1"/>
            <a:r>
              <a:rPr lang="en-US" dirty="0"/>
              <a:t>Created the server code, introspection file and </a:t>
            </a:r>
            <a:r>
              <a:rPr lang="en-US" dirty="0" err="1"/>
              <a:t>sercurity</a:t>
            </a:r>
            <a:r>
              <a:rPr lang="en-US" dirty="0"/>
              <a:t> files:</a:t>
            </a:r>
          </a:p>
          <a:p>
            <a:pPr lvl="2"/>
            <a:r>
              <a:rPr lang="en-US" dirty="0" err="1">
                <a:solidFill>
                  <a:schemeClr val="accent1"/>
                </a:solidFill>
              </a:rPr>
              <a:t>edit_code.sh</a:t>
            </a:r>
            <a:endParaRPr lang="en-US" dirty="0">
              <a:solidFill>
                <a:schemeClr val="accent1"/>
              </a:solidFill>
            </a:endParaRPr>
          </a:p>
          <a:p>
            <a:pPr lvl="2"/>
            <a:r>
              <a:rPr lang="en-US" dirty="0">
                <a:solidFill>
                  <a:schemeClr val="accent1"/>
                </a:solidFill>
              </a:rPr>
              <a:t>ls</a:t>
            </a:r>
          </a:p>
          <a:p>
            <a:pPr lvl="1"/>
            <a:r>
              <a:rPr lang="en-US" dirty="0"/>
              <a:t>Used OTGC to discover, onboard and control the device</a:t>
            </a:r>
          </a:p>
          <a:p>
            <a:pPr lvl="2"/>
            <a:r>
              <a:rPr lang="en-US" dirty="0">
                <a:solidFill>
                  <a:schemeClr val="accent1"/>
                </a:solidFill>
              </a:rPr>
              <a:t>OTGC</a:t>
            </a:r>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What we did</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16</a:t>
            </a:fld>
            <a:endParaRPr lang="en-US" dirty="0"/>
          </a:p>
        </p:txBody>
      </p:sp>
    </p:spTree>
    <p:extLst>
      <p:ext uri="{BB962C8B-B14F-4D97-AF65-F5344CB8AC3E}">
        <p14:creationId xmlns:p14="http://schemas.microsoft.com/office/powerpoint/2010/main" val="1507562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a:bodyPr>
          <a:lstStyle/>
          <a:p>
            <a:pPr lvl="1"/>
            <a:r>
              <a:rPr lang="en-US" dirty="0"/>
              <a:t>Create a new OCF project (can be named anything, but we’ll use the following):</a:t>
            </a:r>
          </a:p>
          <a:p>
            <a:pPr lvl="2"/>
            <a:r>
              <a:rPr lang="en-US" dirty="0">
                <a:solidFill>
                  <a:schemeClr val="accent1"/>
                </a:solidFill>
              </a:rPr>
              <a:t>cd ~/workspace</a:t>
            </a:r>
          </a:p>
          <a:p>
            <a:pPr lvl="2"/>
            <a:r>
              <a:rPr lang="en-US" dirty="0" err="1">
                <a:solidFill>
                  <a:schemeClr val="accent1"/>
                </a:solidFill>
              </a:rPr>
              <a:t>create_project.sh</a:t>
            </a:r>
            <a:r>
              <a:rPr lang="en-US" dirty="0">
                <a:solidFill>
                  <a:schemeClr val="accent1"/>
                </a:solidFill>
              </a:rPr>
              <a:t> </a:t>
            </a:r>
            <a:r>
              <a:rPr lang="en-US" dirty="0" err="1">
                <a:solidFill>
                  <a:schemeClr val="accent1"/>
                </a:solidFill>
              </a:rPr>
              <a:t>automationphatlite</a:t>
            </a:r>
            <a:endParaRPr lang="en-US" dirty="0">
              <a:solidFill>
                <a:schemeClr val="accent1"/>
              </a:solidFill>
            </a:endParaRPr>
          </a:p>
          <a:p>
            <a:pPr lvl="2"/>
            <a:r>
              <a:rPr lang="en-US" dirty="0">
                <a:solidFill>
                  <a:schemeClr val="accent1"/>
                </a:solidFill>
              </a:rPr>
              <a:t>cd </a:t>
            </a:r>
            <a:r>
              <a:rPr lang="en-US" dirty="0" err="1">
                <a:solidFill>
                  <a:schemeClr val="accent1"/>
                </a:solidFill>
              </a:rPr>
              <a:t>automationphatlite</a:t>
            </a:r>
            <a:endParaRPr lang="en-US" dirty="0">
              <a:solidFill>
                <a:schemeClr val="accent1"/>
              </a:solidFill>
            </a:endParaRPr>
          </a:p>
          <a:p>
            <a:pPr lvl="1"/>
            <a:r>
              <a:rPr lang="en-US" dirty="0"/>
              <a:t>We’ll use another pre-built sample:</a:t>
            </a:r>
          </a:p>
          <a:p>
            <a:pPr lvl="2"/>
            <a:r>
              <a:rPr lang="en-US" dirty="0" err="1">
                <a:solidFill>
                  <a:schemeClr val="accent1"/>
                </a:solidFill>
              </a:rPr>
              <a:t>cp</a:t>
            </a:r>
            <a:r>
              <a:rPr lang="en-US" dirty="0">
                <a:solidFill>
                  <a:schemeClr val="accent1"/>
                </a:solidFill>
              </a:rPr>
              <a:t> ~/Sample-Raspberry-Pi-Code/</a:t>
            </a:r>
            <a:r>
              <a:rPr lang="en-US" dirty="0" err="1">
                <a:solidFill>
                  <a:schemeClr val="accent1"/>
                </a:solidFill>
              </a:rPr>
              <a:t>IoTivity</a:t>
            </a:r>
            <a:r>
              <a:rPr lang="en-US" dirty="0">
                <a:solidFill>
                  <a:schemeClr val="accent1"/>
                </a:solidFill>
              </a:rPr>
              <a:t>-lite/automation-phat-example/</a:t>
            </a:r>
            <a:r>
              <a:rPr lang="en-US" dirty="0" err="1">
                <a:solidFill>
                  <a:schemeClr val="accent1"/>
                </a:solidFill>
              </a:rPr>
              <a:t>setup.sh</a:t>
            </a:r>
            <a:r>
              <a:rPr lang="en-US" dirty="0">
                <a:solidFill>
                  <a:schemeClr val="accent1"/>
                </a:solidFill>
              </a:rPr>
              <a:t> ./</a:t>
            </a:r>
          </a:p>
          <a:p>
            <a:pPr lvl="2"/>
            <a:r>
              <a:rPr lang="en-US" dirty="0">
                <a:solidFill>
                  <a:schemeClr val="accent1"/>
                </a:solidFill>
              </a:rPr>
              <a:t>./setup</a:t>
            </a:r>
          </a:p>
          <a:p>
            <a:pPr lvl="1"/>
            <a:r>
              <a:rPr lang="en-US" dirty="0"/>
              <a:t>This time, setup will also copy over hardware interface files</a:t>
            </a:r>
          </a:p>
          <a:p>
            <a:pPr lvl="2"/>
            <a:r>
              <a:rPr lang="en-US" dirty="0"/>
              <a:t>Explore what is now in the bin directory: </a:t>
            </a:r>
            <a:r>
              <a:rPr lang="en-US" dirty="0">
                <a:solidFill>
                  <a:schemeClr val="accent1"/>
                </a:solidFill>
              </a:rPr>
              <a:t>ls bin</a:t>
            </a:r>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Let’s try a more complicated example (page 1)</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17</a:t>
            </a:fld>
            <a:endParaRPr lang="en-US" dirty="0"/>
          </a:p>
        </p:txBody>
      </p:sp>
    </p:spTree>
    <p:extLst>
      <p:ext uri="{BB962C8B-B14F-4D97-AF65-F5344CB8AC3E}">
        <p14:creationId xmlns:p14="http://schemas.microsoft.com/office/powerpoint/2010/main" val="412039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a:bodyPr>
          <a:lstStyle/>
          <a:p>
            <a:pPr lvl="1"/>
            <a:r>
              <a:rPr lang="en-US" dirty="0"/>
              <a:t>The same as before</a:t>
            </a:r>
          </a:p>
          <a:p>
            <a:pPr lvl="2"/>
            <a:r>
              <a:rPr lang="en-US" dirty="0"/>
              <a:t>Automatically generate the code, introspection file and security files:</a:t>
            </a:r>
          </a:p>
          <a:p>
            <a:pPr lvl="3"/>
            <a:r>
              <a:rPr lang="en-US" dirty="0" err="1">
                <a:solidFill>
                  <a:schemeClr val="accent1"/>
                </a:solidFill>
              </a:rPr>
              <a:t>gen.sh</a:t>
            </a:r>
            <a:endParaRPr lang="en-US" dirty="0">
              <a:solidFill>
                <a:schemeClr val="accent1"/>
              </a:solidFill>
            </a:endParaRPr>
          </a:p>
          <a:p>
            <a:pPr lvl="2"/>
            <a:r>
              <a:rPr lang="en-US" dirty="0"/>
              <a:t>Build the project </a:t>
            </a:r>
            <a:r>
              <a:rPr lang="en-US" dirty="0" err="1"/>
              <a:t>executiable</a:t>
            </a:r>
            <a:r>
              <a:rPr lang="en-US" dirty="0"/>
              <a:t>:</a:t>
            </a:r>
          </a:p>
          <a:p>
            <a:pPr lvl="3"/>
            <a:r>
              <a:rPr lang="en-US" dirty="0" err="1">
                <a:solidFill>
                  <a:schemeClr val="accent1"/>
                </a:solidFill>
              </a:rPr>
              <a:t>build.sh</a:t>
            </a:r>
            <a:endParaRPr lang="en-US" dirty="0">
              <a:solidFill>
                <a:schemeClr val="accent1"/>
              </a:solidFill>
            </a:endParaRPr>
          </a:p>
          <a:p>
            <a:pPr lvl="2"/>
            <a:r>
              <a:rPr lang="en-US" dirty="0"/>
              <a:t>Set the security to “ready for owner transfer method” (RFOTM):</a:t>
            </a:r>
          </a:p>
          <a:p>
            <a:pPr lvl="3"/>
            <a:r>
              <a:rPr lang="en-US" dirty="0" err="1">
                <a:solidFill>
                  <a:schemeClr val="accent1"/>
                </a:solidFill>
              </a:rPr>
              <a:t>reset.sh</a:t>
            </a:r>
            <a:endParaRPr lang="en-US" dirty="0">
              <a:solidFill>
                <a:schemeClr val="accent1"/>
              </a:solidFill>
            </a:endParaRPr>
          </a:p>
          <a:p>
            <a:pPr lvl="2"/>
            <a:r>
              <a:rPr lang="en-US" dirty="0"/>
              <a:t>Run the server code on the Raspberry Pi:</a:t>
            </a:r>
          </a:p>
          <a:p>
            <a:pPr lvl="3"/>
            <a:r>
              <a:rPr lang="en-US" dirty="0" err="1">
                <a:solidFill>
                  <a:schemeClr val="accent1"/>
                </a:solidFill>
              </a:rPr>
              <a:t>run.sh</a:t>
            </a:r>
            <a:endParaRPr lang="en-US" dirty="0">
              <a:solidFill>
                <a:schemeClr val="accent1"/>
              </a:solidFill>
            </a:endParaRPr>
          </a:p>
          <a:p>
            <a:pPr lvl="1"/>
            <a:r>
              <a:rPr lang="en-US" dirty="0"/>
              <a:t>Run OTGC to</a:t>
            </a:r>
          </a:p>
          <a:p>
            <a:pPr lvl="2"/>
            <a:r>
              <a:rPr lang="en-US" dirty="0"/>
              <a:t>Control the hardware light on the Raspberry Pi</a:t>
            </a:r>
          </a:p>
          <a:p>
            <a:pPr lvl="2"/>
            <a:r>
              <a:rPr lang="en-US" dirty="0"/>
              <a:t>Turn on observe and the switch will change on the client when you switch it in hardware</a:t>
            </a:r>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Let’s build a more complicated device (page 2)</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18</a:t>
            </a:fld>
            <a:endParaRPr lang="en-US" dirty="0"/>
          </a:p>
        </p:txBody>
      </p:sp>
    </p:spTree>
    <p:extLst>
      <p:ext uri="{BB962C8B-B14F-4D97-AF65-F5344CB8AC3E}">
        <p14:creationId xmlns:p14="http://schemas.microsoft.com/office/powerpoint/2010/main" val="3324545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a:bodyPr>
          <a:lstStyle/>
          <a:p>
            <a:pPr lvl="1"/>
            <a:r>
              <a:rPr lang="en-US" dirty="0"/>
              <a:t>Create a new OCF project (can be named anything, but we’ll use the following):</a:t>
            </a:r>
          </a:p>
          <a:p>
            <a:pPr lvl="2"/>
            <a:r>
              <a:rPr lang="en-US" dirty="0">
                <a:solidFill>
                  <a:schemeClr val="accent1"/>
                </a:solidFill>
              </a:rPr>
              <a:t>cd ~/workspace</a:t>
            </a:r>
          </a:p>
          <a:p>
            <a:pPr lvl="2"/>
            <a:r>
              <a:rPr lang="en-US" dirty="0" err="1">
                <a:solidFill>
                  <a:schemeClr val="accent1"/>
                </a:solidFill>
              </a:rPr>
              <a:t>create_project.sh</a:t>
            </a:r>
            <a:r>
              <a:rPr lang="en-US" dirty="0">
                <a:solidFill>
                  <a:schemeClr val="accent1"/>
                </a:solidFill>
              </a:rPr>
              <a:t> </a:t>
            </a:r>
            <a:r>
              <a:rPr lang="en-US" dirty="0" err="1">
                <a:solidFill>
                  <a:schemeClr val="accent1"/>
                </a:solidFill>
              </a:rPr>
              <a:t>mytestproject</a:t>
            </a:r>
            <a:endParaRPr lang="en-US" dirty="0">
              <a:solidFill>
                <a:schemeClr val="accent1"/>
              </a:solidFill>
            </a:endParaRPr>
          </a:p>
          <a:p>
            <a:pPr lvl="2"/>
            <a:r>
              <a:rPr lang="en-US" dirty="0">
                <a:solidFill>
                  <a:schemeClr val="accent1"/>
                </a:solidFill>
              </a:rPr>
              <a:t>cd </a:t>
            </a:r>
            <a:r>
              <a:rPr lang="en-US" dirty="0" err="1">
                <a:solidFill>
                  <a:schemeClr val="accent1"/>
                </a:solidFill>
              </a:rPr>
              <a:t>mytestproject</a:t>
            </a:r>
            <a:endParaRPr lang="en-US" dirty="0">
              <a:solidFill>
                <a:schemeClr val="accent1"/>
              </a:solidFill>
            </a:endParaRPr>
          </a:p>
          <a:p>
            <a:pPr lvl="1"/>
            <a:r>
              <a:rPr lang="en-US" dirty="0"/>
              <a:t>Edit the configuration file for your specific device:</a:t>
            </a:r>
          </a:p>
          <a:p>
            <a:pPr lvl="2"/>
            <a:r>
              <a:rPr lang="en-US" dirty="0" err="1">
                <a:solidFill>
                  <a:schemeClr val="accent1"/>
                </a:solidFill>
              </a:rPr>
              <a:t>edit_config.sh</a:t>
            </a:r>
            <a:endParaRPr lang="en-US" dirty="0">
              <a:solidFill>
                <a:schemeClr val="accent1"/>
              </a:solidFill>
            </a:endParaRPr>
          </a:p>
          <a:p>
            <a:pPr lvl="1"/>
            <a:r>
              <a:rPr lang="en-US" dirty="0"/>
              <a:t>Automatically generate the code, introspection file and security files (this usually only needs to be done once unless the config file is changed):</a:t>
            </a:r>
          </a:p>
          <a:p>
            <a:pPr lvl="2"/>
            <a:r>
              <a:rPr lang="en-US" dirty="0" err="1">
                <a:solidFill>
                  <a:schemeClr val="accent1"/>
                </a:solidFill>
              </a:rPr>
              <a:t>gen.sh</a:t>
            </a:r>
            <a:endParaRPr lang="en-US" dirty="0">
              <a:solidFill>
                <a:schemeClr val="accent1"/>
              </a:solidFill>
            </a:endParaRPr>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Here’s how you can do it on your own (page 1)</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19</a:t>
            </a:fld>
            <a:endParaRPr lang="en-US" dirty="0"/>
          </a:p>
        </p:txBody>
      </p:sp>
    </p:spTree>
    <p:extLst>
      <p:ext uri="{BB962C8B-B14F-4D97-AF65-F5344CB8AC3E}">
        <p14:creationId xmlns:p14="http://schemas.microsoft.com/office/powerpoint/2010/main" val="197320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A590E1-CF82-2849-985B-E2DA5B862108}"/>
              </a:ext>
            </a:extLst>
          </p:cNvPr>
          <p:cNvSpPr>
            <a:spLocks noGrp="1"/>
          </p:cNvSpPr>
          <p:nvPr>
            <p:ph idx="1"/>
          </p:nvPr>
        </p:nvSpPr>
        <p:spPr>
          <a:xfrm>
            <a:off x="442119" y="1447800"/>
            <a:ext cx="4800600" cy="4724400"/>
          </a:xfrm>
        </p:spPr>
        <p:txBody>
          <a:bodyPr>
            <a:normAutofit/>
          </a:bodyPr>
          <a:lstStyle/>
          <a:p>
            <a:r>
              <a:rPr lang="en-US" dirty="0"/>
              <a:t>Standards body for interoperable IoT</a:t>
            </a:r>
          </a:p>
          <a:p>
            <a:pPr lvl="1"/>
            <a:r>
              <a:rPr lang="en-US" dirty="0"/>
              <a:t>Strong security built in from the start</a:t>
            </a:r>
          </a:p>
          <a:p>
            <a:pPr lvl="1"/>
            <a:r>
              <a:rPr lang="en-US" dirty="0"/>
              <a:t>Works </a:t>
            </a:r>
            <a:r>
              <a:rPr lang="en-US" dirty="0" err="1"/>
              <a:t>interoperably</a:t>
            </a:r>
            <a:r>
              <a:rPr lang="en-US" dirty="0"/>
              <a:t> with existing ecosystems</a:t>
            </a:r>
          </a:p>
          <a:p>
            <a:pPr lvl="1"/>
            <a:r>
              <a:rPr lang="en-US" dirty="0"/>
              <a:t>Three pillar alignment</a:t>
            </a:r>
          </a:p>
          <a:p>
            <a:pPr lvl="2"/>
            <a:r>
              <a:rPr lang="en-US" dirty="0"/>
              <a:t>International specification</a:t>
            </a:r>
          </a:p>
          <a:p>
            <a:pPr lvl="2"/>
            <a:r>
              <a:rPr lang="en-US" dirty="0"/>
              <a:t>Open source implementation</a:t>
            </a:r>
          </a:p>
          <a:p>
            <a:pPr lvl="2"/>
            <a:r>
              <a:rPr lang="en-US" dirty="0"/>
              <a:t>Automated certification tool and international authorized test labs</a:t>
            </a:r>
          </a:p>
          <a:p>
            <a:pPr lvl="1"/>
            <a:r>
              <a:rPr lang="en-US" dirty="0"/>
              <a:t>Flexible, RESTful, data-model-based architecture</a:t>
            </a:r>
          </a:p>
          <a:p>
            <a:pPr lvl="1"/>
            <a:endParaRPr lang="en-US" dirty="0"/>
          </a:p>
          <a:p>
            <a:pPr lvl="1"/>
            <a:endParaRPr lang="en-US" dirty="0"/>
          </a:p>
        </p:txBody>
      </p:sp>
      <p:sp>
        <p:nvSpPr>
          <p:cNvPr id="3" name="Title 2">
            <a:extLst>
              <a:ext uri="{FF2B5EF4-FFF2-40B4-BE49-F238E27FC236}">
                <a16:creationId xmlns:a16="http://schemas.microsoft.com/office/drawing/2014/main" id="{47F73E4D-0899-264C-8AB0-42B698DC959A}"/>
              </a:ext>
            </a:extLst>
          </p:cNvPr>
          <p:cNvSpPr>
            <a:spLocks noGrp="1"/>
          </p:cNvSpPr>
          <p:nvPr>
            <p:ph type="title"/>
          </p:nvPr>
        </p:nvSpPr>
        <p:spPr/>
        <p:txBody>
          <a:bodyPr/>
          <a:lstStyle/>
          <a:p>
            <a:r>
              <a:rPr lang="en-US" dirty="0"/>
              <a:t>What is the Open Connectivity Foundation?</a:t>
            </a:r>
          </a:p>
        </p:txBody>
      </p:sp>
      <p:sp>
        <p:nvSpPr>
          <p:cNvPr id="4" name="Date Placeholder 3">
            <a:extLst>
              <a:ext uri="{FF2B5EF4-FFF2-40B4-BE49-F238E27FC236}">
                <a16:creationId xmlns:a16="http://schemas.microsoft.com/office/drawing/2014/main" id="{6B609A6D-959E-FF44-A090-4B99CC21EF3A}"/>
              </a:ext>
            </a:extLst>
          </p:cNvPr>
          <p:cNvSpPr>
            <a:spLocks noGrp="1"/>
          </p:cNvSpPr>
          <p:nvPr>
            <p:ph type="dt" sz="half" idx="10"/>
          </p:nvPr>
        </p:nvSpPr>
        <p:spPr/>
        <p:txBody>
          <a:bodyPr/>
          <a:lstStyle/>
          <a:p>
            <a:r>
              <a:rPr lang="en-US" dirty="0"/>
              <a:t>July 11, 2018</a:t>
            </a:r>
          </a:p>
        </p:txBody>
      </p:sp>
      <p:sp>
        <p:nvSpPr>
          <p:cNvPr id="5" name="Slide Number Placeholder 4">
            <a:extLst>
              <a:ext uri="{FF2B5EF4-FFF2-40B4-BE49-F238E27FC236}">
                <a16:creationId xmlns:a16="http://schemas.microsoft.com/office/drawing/2014/main" id="{C3FEA757-26E1-314A-A126-769982F3E21A}"/>
              </a:ext>
            </a:extLst>
          </p:cNvPr>
          <p:cNvSpPr>
            <a:spLocks noGrp="1"/>
          </p:cNvSpPr>
          <p:nvPr>
            <p:ph type="sldNum" sz="quarter" idx="11"/>
          </p:nvPr>
        </p:nvSpPr>
        <p:spPr/>
        <p:txBody>
          <a:bodyPr/>
          <a:lstStyle/>
          <a:p>
            <a:fld id="{17A5C656-E050-4F3D-A0DB-0D19E9E83691}" type="slidenum">
              <a:rPr lang="en-US" smtClean="0"/>
              <a:pPr/>
              <a:t>2</a:t>
            </a:fld>
            <a:endParaRPr lang="en-US" dirty="0"/>
          </a:p>
        </p:txBody>
      </p:sp>
      <p:pic>
        <p:nvPicPr>
          <p:cNvPr id="7" name="Picture 6">
            <a:extLst>
              <a:ext uri="{FF2B5EF4-FFF2-40B4-BE49-F238E27FC236}">
                <a16:creationId xmlns:a16="http://schemas.microsoft.com/office/drawing/2014/main" id="{444BA511-B0D7-AE4D-A4CB-71F76A8F6B3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388692" y="1447800"/>
            <a:ext cx="6331027" cy="4663981"/>
          </a:xfrm>
          <a:prstGeom prst="rect">
            <a:avLst/>
          </a:prstGeom>
        </p:spPr>
      </p:pic>
    </p:spTree>
    <p:extLst>
      <p:ext uri="{BB962C8B-B14F-4D97-AF65-F5344CB8AC3E}">
        <p14:creationId xmlns:p14="http://schemas.microsoft.com/office/powerpoint/2010/main" val="1657910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a:bodyPr>
          <a:lstStyle/>
          <a:p>
            <a:pPr lvl="1"/>
            <a:r>
              <a:rPr lang="en-US" dirty="0"/>
              <a:t>Use the same development loop as before, but edit the code as necessary:</a:t>
            </a:r>
          </a:p>
          <a:p>
            <a:pPr lvl="2"/>
            <a:r>
              <a:rPr lang="en-US" dirty="0"/>
              <a:t>Edit the code:</a:t>
            </a:r>
          </a:p>
          <a:p>
            <a:pPr lvl="3"/>
            <a:r>
              <a:rPr lang="en-US" dirty="0" err="1">
                <a:solidFill>
                  <a:schemeClr val="accent1"/>
                </a:solidFill>
              </a:rPr>
              <a:t>edit_code.sh</a:t>
            </a:r>
            <a:endParaRPr lang="en-US" dirty="0">
              <a:solidFill>
                <a:schemeClr val="accent1"/>
              </a:solidFill>
            </a:endParaRPr>
          </a:p>
          <a:p>
            <a:pPr lvl="2"/>
            <a:r>
              <a:rPr lang="en-US" dirty="0"/>
              <a:t>Build the project </a:t>
            </a:r>
            <a:r>
              <a:rPr lang="en-US" dirty="0" err="1"/>
              <a:t>executiable</a:t>
            </a:r>
            <a:r>
              <a:rPr lang="en-US" dirty="0"/>
              <a:t>:</a:t>
            </a:r>
          </a:p>
          <a:p>
            <a:pPr lvl="3"/>
            <a:r>
              <a:rPr lang="en-US" dirty="0" err="1">
                <a:solidFill>
                  <a:schemeClr val="accent1"/>
                </a:solidFill>
              </a:rPr>
              <a:t>build.sh</a:t>
            </a:r>
            <a:endParaRPr lang="en-US" dirty="0">
              <a:solidFill>
                <a:schemeClr val="accent1"/>
              </a:solidFill>
            </a:endParaRPr>
          </a:p>
          <a:p>
            <a:pPr lvl="2"/>
            <a:r>
              <a:rPr lang="en-US" dirty="0"/>
              <a:t>Set the security to “ready for owner transfer method” (RFOTM):</a:t>
            </a:r>
          </a:p>
          <a:p>
            <a:pPr lvl="3"/>
            <a:r>
              <a:rPr lang="en-US" dirty="0" err="1">
                <a:solidFill>
                  <a:schemeClr val="accent1"/>
                </a:solidFill>
              </a:rPr>
              <a:t>reset.sh</a:t>
            </a:r>
            <a:endParaRPr lang="en-US" dirty="0">
              <a:solidFill>
                <a:schemeClr val="accent1"/>
              </a:solidFill>
            </a:endParaRPr>
          </a:p>
          <a:p>
            <a:pPr lvl="2"/>
            <a:r>
              <a:rPr lang="en-US" dirty="0"/>
              <a:t>Run the server code on the Raspberry Pi:</a:t>
            </a:r>
          </a:p>
          <a:p>
            <a:pPr lvl="3"/>
            <a:r>
              <a:rPr lang="en-US" dirty="0" err="1">
                <a:solidFill>
                  <a:schemeClr val="accent1"/>
                </a:solidFill>
              </a:rPr>
              <a:t>run.sh</a:t>
            </a:r>
            <a:endParaRPr lang="en-US" dirty="0">
              <a:solidFill>
                <a:schemeClr val="accent1"/>
              </a:solidFill>
            </a:endParaRPr>
          </a:p>
          <a:p>
            <a:pPr lvl="2"/>
            <a:r>
              <a:rPr lang="en-US" dirty="0"/>
              <a:t>Run OTGC and control the server on the Raspberry Pi</a:t>
            </a:r>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Here’s how you can do it on your own (page 2)</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20</a:t>
            </a:fld>
            <a:endParaRPr lang="en-US" dirty="0"/>
          </a:p>
        </p:txBody>
      </p:sp>
    </p:spTree>
    <p:extLst>
      <p:ext uri="{BB962C8B-B14F-4D97-AF65-F5344CB8AC3E}">
        <p14:creationId xmlns:p14="http://schemas.microsoft.com/office/powerpoint/2010/main" val="2150679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CCEF75-F97D-884A-9121-8DA7E562A94B}"/>
              </a:ext>
            </a:extLst>
          </p:cNvPr>
          <p:cNvSpPr>
            <a:spLocks noGrp="1"/>
          </p:cNvSpPr>
          <p:nvPr>
            <p:ph type="title"/>
          </p:nvPr>
        </p:nvSpPr>
        <p:spPr/>
        <p:txBody>
          <a:bodyPr/>
          <a:lstStyle/>
          <a:p>
            <a:r>
              <a:rPr lang="en-US" dirty="0"/>
              <a:t>Testing with Device Spy (as an alternative to OTGC)</a:t>
            </a:r>
          </a:p>
        </p:txBody>
      </p:sp>
      <p:sp>
        <p:nvSpPr>
          <p:cNvPr id="4" name="Date Placeholder 3">
            <a:extLst>
              <a:ext uri="{FF2B5EF4-FFF2-40B4-BE49-F238E27FC236}">
                <a16:creationId xmlns:a16="http://schemas.microsoft.com/office/drawing/2014/main" id="{3224FFCF-87E5-4946-9FDF-613CAF80C2FA}"/>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0D82D666-0A1B-3A49-A375-80E7BF4BCF93}"/>
              </a:ext>
            </a:extLst>
          </p:cNvPr>
          <p:cNvSpPr>
            <a:spLocks noGrp="1"/>
          </p:cNvSpPr>
          <p:nvPr>
            <p:ph type="sldNum" sz="quarter" idx="11"/>
          </p:nvPr>
        </p:nvSpPr>
        <p:spPr/>
        <p:txBody>
          <a:bodyPr/>
          <a:lstStyle/>
          <a:p>
            <a:fld id="{17A5C656-E050-4F3D-A0DB-0D19E9E83691}" type="slidenum">
              <a:rPr lang="en-US" smtClean="0"/>
              <a:pPr/>
              <a:t>21</a:t>
            </a:fld>
            <a:endParaRPr lang="en-US" dirty="0"/>
          </a:p>
        </p:txBody>
      </p:sp>
      <p:sp>
        <p:nvSpPr>
          <p:cNvPr id="7" name="Text Placeholder 2">
            <a:extLst>
              <a:ext uri="{FF2B5EF4-FFF2-40B4-BE49-F238E27FC236}">
                <a16:creationId xmlns:a16="http://schemas.microsoft.com/office/drawing/2014/main" id="{2B9967DB-6B79-7648-9F6F-D855E7118855}"/>
              </a:ext>
            </a:extLst>
          </p:cNvPr>
          <p:cNvSpPr txBox="1">
            <a:spLocks/>
          </p:cNvSpPr>
          <p:nvPr/>
        </p:nvSpPr>
        <p:spPr>
          <a:xfrm>
            <a:off x="442119" y="1447800"/>
            <a:ext cx="6172200" cy="4114799"/>
          </a:xfrm>
          <a:prstGeom prst="rect">
            <a:avLst/>
          </a:prstGeom>
        </p:spPr>
        <p:txBody>
          <a:bodyPr vert="horz" lIns="91440" tIns="45720" rIns="91440" bIns="45720" rtlCol="0" anchor="t">
            <a:normAutofit fontScale="85000" lnSpcReduction="10000"/>
          </a:bodyPr>
          <a:lstStyle>
            <a:lvl1pPr marL="274320" indent="-274320" algn="l" defTabSz="914400" rtl="0" eaLnBrk="1" latinLnBrk="0" hangingPunct="1">
              <a:spcBef>
                <a:spcPts val="1800"/>
              </a:spcBef>
              <a:spcAft>
                <a:spcPts val="0"/>
              </a:spcAft>
              <a:buClr>
                <a:schemeClr val="accent2"/>
              </a:buClr>
              <a:buFont typeface="Arial"/>
              <a:buChar char="•"/>
              <a:defRPr sz="2400" b="0" i="0" kern="1200">
                <a:solidFill>
                  <a:schemeClr val="tx1"/>
                </a:solidFill>
                <a:latin typeface="Century Gothic"/>
                <a:ea typeface="+mn-ea"/>
                <a:cs typeface="Century Gothic"/>
              </a:defRPr>
            </a:lvl1pPr>
            <a:lvl2pPr marL="548640" indent="-274320" algn="l" defTabSz="914400" rtl="0" eaLnBrk="1" latinLnBrk="0" hangingPunct="1">
              <a:spcBef>
                <a:spcPts val="600"/>
              </a:spcBef>
              <a:spcAft>
                <a:spcPts val="0"/>
              </a:spcAft>
              <a:buClr>
                <a:schemeClr val="accent2"/>
              </a:buClr>
              <a:buFont typeface="Arial"/>
              <a:buChar char="•"/>
              <a:defRPr sz="2000" b="0" i="0" kern="1200" baseline="0">
                <a:solidFill>
                  <a:schemeClr val="tx1"/>
                </a:solidFill>
                <a:latin typeface="Century Gothic"/>
                <a:ea typeface="+mn-ea"/>
                <a:cs typeface="Century Gothic"/>
              </a:defRPr>
            </a:lvl2pPr>
            <a:lvl3pPr marL="822960" indent="-274320" algn="l" defTabSz="914400" rtl="0" eaLnBrk="1" latinLnBrk="0" hangingPunct="1">
              <a:spcBef>
                <a:spcPts val="300"/>
              </a:spcBef>
              <a:spcAft>
                <a:spcPts val="0"/>
              </a:spcAft>
              <a:buClr>
                <a:schemeClr val="accent2"/>
              </a:buClr>
              <a:buFont typeface="Arial"/>
              <a:buChar char="•"/>
              <a:defRPr sz="1800" b="0" i="0" kern="1200">
                <a:solidFill>
                  <a:schemeClr val="tx1"/>
                </a:solidFill>
                <a:latin typeface="Century Gothic"/>
                <a:ea typeface="+mn-ea"/>
                <a:cs typeface="Century Gothic"/>
              </a:defRPr>
            </a:lvl3pPr>
            <a:lvl4pPr marL="1097280" indent="-274320" algn="l" defTabSz="914400" rtl="0" eaLnBrk="1" latinLnBrk="0" hangingPunct="1">
              <a:spcBef>
                <a:spcPts val="300"/>
              </a:spcBef>
              <a:spcAft>
                <a:spcPts val="0"/>
              </a:spcAft>
              <a:buClr>
                <a:schemeClr val="accent2"/>
              </a:buClr>
              <a:buFont typeface="Arial" panose="020B0604020202020204" pitchFamily="34" charset="0"/>
              <a:buChar char="–"/>
              <a:defRPr sz="1800" b="0" i="0" kern="1200">
                <a:solidFill>
                  <a:schemeClr val="tx1"/>
                </a:solidFill>
                <a:latin typeface="Century Gothic"/>
                <a:ea typeface="+mn-ea"/>
                <a:cs typeface="Century Gothic"/>
              </a:defRPr>
            </a:lvl4pPr>
            <a:lvl5pPr marL="1371600" indent="-274320" algn="l" defTabSz="914400" rtl="0" eaLnBrk="1" latinLnBrk="0" hangingPunct="1">
              <a:spcBef>
                <a:spcPts val="300"/>
              </a:spcBef>
              <a:spcAft>
                <a:spcPts val="0"/>
              </a:spcAft>
              <a:buClr>
                <a:schemeClr val="accent2"/>
              </a:buClr>
              <a:buFont typeface="Arial" panose="020B0604020202020204" pitchFamily="34" charset="0"/>
              <a:buChar char="»"/>
              <a:defRPr sz="1800" b="0" i="0" kern="1200">
                <a:solidFill>
                  <a:schemeClr val="tx1"/>
                </a:solidFill>
                <a:latin typeface="Century Gothic"/>
                <a:ea typeface="+mn-ea"/>
                <a:cs typeface="Century Gothic"/>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Device Spy is a lower level client that allows you to construct the actual payloads that are sent. It is only available on Windows.</a:t>
            </a:r>
          </a:p>
          <a:p>
            <a:pPr lvl="1"/>
            <a:r>
              <a:rPr lang="en-US" dirty="0"/>
              <a:t>Discover the device by clicking the [Discover] button</a:t>
            </a:r>
          </a:p>
          <a:p>
            <a:pPr lvl="1"/>
            <a:r>
              <a:rPr lang="en-US" dirty="0"/>
              <a:t>Onboard the device by clicking SVRs, selecting an address and clicking the [Onboard] button</a:t>
            </a:r>
          </a:p>
          <a:p>
            <a:pPr lvl="1"/>
            <a:r>
              <a:rPr lang="en-US" dirty="0"/>
              <a:t>Inspect the resource payload by setting the resource URI, selecting the GET method and clicking the [Send Secure] button</a:t>
            </a:r>
          </a:p>
          <a:p>
            <a:pPr lvl="1"/>
            <a:r>
              <a:rPr lang="en-US" dirty="0"/>
              <a:t>Change the value of the resource (e.g. false to true) by selecting the POST message and clicking the [Send Secure] button</a:t>
            </a:r>
          </a:p>
          <a:p>
            <a:pPr lvl="1"/>
            <a:r>
              <a:rPr lang="en-US" dirty="0"/>
              <a:t>The state of the light should change accordingly</a:t>
            </a:r>
          </a:p>
        </p:txBody>
      </p:sp>
      <p:pic>
        <p:nvPicPr>
          <p:cNvPr id="8" name="Picture 7">
            <a:extLst>
              <a:ext uri="{FF2B5EF4-FFF2-40B4-BE49-F238E27FC236}">
                <a16:creationId xmlns:a16="http://schemas.microsoft.com/office/drawing/2014/main" id="{7A642792-CD67-F448-A64E-A3C8F1FFD1A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42919" y="1371600"/>
            <a:ext cx="4812568" cy="4351338"/>
          </a:xfrm>
          <a:prstGeom prst="rect">
            <a:avLst/>
          </a:prstGeom>
        </p:spPr>
      </p:pic>
    </p:spTree>
    <p:extLst>
      <p:ext uri="{BB962C8B-B14F-4D97-AF65-F5344CB8AC3E}">
        <p14:creationId xmlns:p14="http://schemas.microsoft.com/office/powerpoint/2010/main" val="1914288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88DD1-2162-6542-9244-3E895DCDA3DF}"/>
              </a:ext>
            </a:extLst>
          </p:cNvPr>
          <p:cNvSpPr>
            <a:spLocks noGrp="1"/>
          </p:cNvSpPr>
          <p:nvPr>
            <p:ph type="title"/>
          </p:nvPr>
        </p:nvSpPr>
        <p:spPr/>
        <p:txBody>
          <a:bodyPr/>
          <a:lstStyle/>
          <a:p>
            <a:r>
              <a:rPr lang="en-US" dirty="0"/>
              <a:t>Other useful information</a:t>
            </a:r>
          </a:p>
        </p:txBody>
      </p:sp>
      <p:sp>
        <p:nvSpPr>
          <p:cNvPr id="3" name="Date Placeholder 2">
            <a:extLst>
              <a:ext uri="{FF2B5EF4-FFF2-40B4-BE49-F238E27FC236}">
                <a16:creationId xmlns:a16="http://schemas.microsoft.com/office/drawing/2014/main" id="{421A9627-1067-7B41-B94A-A9A776AAB0AA}"/>
              </a:ext>
            </a:extLst>
          </p:cNvPr>
          <p:cNvSpPr>
            <a:spLocks noGrp="1"/>
          </p:cNvSpPr>
          <p:nvPr>
            <p:ph type="dt" sz="half" idx="10"/>
          </p:nvPr>
        </p:nvSpPr>
        <p:spPr/>
        <p:txBody>
          <a:bodyPr/>
          <a:lstStyle/>
          <a:p>
            <a:r>
              <a:rPr lang="en-US"/>
              <a:t>July 11, 2018</a:t>
            </a:r>
            <a:endParaRPr lang="en-US" dirty="0"/>
          </a:p>
        </p:txBody>
      </p:sp>
      <p:sp>
        <p:nvSpPr>
          <p:cNvPr id="4" name="Slide Number Placeholder 3">
            <a:extLst>
              <a:ext uri="{FF2B5EF4-FFF2-40B4-BE49-F238E27FC236}">
                <a16:creationId xmlns:a16="http://schemas.microsoft.com/office/drawing/2014/main" id="{73DC942D-11A8-644A-9AC7-0A6B4121DC4F}"/>
              </a:ext>
            </a:extLst>
          </p:cNvPr>
          <p:cNvSpPr>
            <a:spLocks noGrp="1"/>
          </p:cNvSpPr>
          <p:nvPr>
            <p:ph type="sldNum" sz="quarter" idx="11"/>
          </p:nvPr>
        </p:nvSpPr>
        <p:spPr/>
        <p:txBody>
          <a:bodyPr/>
          <a:lstStyle/>
          <a:p>
            <a:fld id="{17A5C656-E050-4F3D-A0DB-0D19E9E83691}" type="slidenum">
              <a:rPr lang="en-US" smtClean="0"/>
              <a:pPr/>
              <a:t>22</a:t>
            </a:fld>
            <a:endParaRPr lang="en-US" dirty="0"/>
          </a:p>
        </p:txBody>
      </p:sp>
    </p:spTree>
    <p:extLst>
      <p:ext uri="{BB962C8B-B14F-4D97-AF65-F5344CB8AC3E}">
        <p14:creationId xmlns:p14="http://schemas.microsoft.com/office/powerpoint/2010/main" val="3491457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CCEDE2-BD52-AE46-B9EE-671FFBEC1A23}"/>
              </a:ext>
            </a:extLst>
          </p:cNvPr>
          <p:cNvSpPr>
            <a:spLocks noGrp="1"/>
          </p:cNvSpPr>
          <p:nvPr>
            <p:ph type="title"/>
          </p:nvPr>
        </p:nvSpPr>
        <p:spPr/>
        <p:txBody>
          <a:bodyPr/>
          <a:lstStyle/>
          <a:p>
            <a:r>
              <a:rPr lang="en-US" dirty="0"/>
              <a:t>Simple device description input file</a:t>
            </a:r>
          </a:p>
        </p:txBody>
      </p:sp>
      <p:sp>
        <p:nvSpPr>
          <p:cNvPr id="4" name="Date Placeholder 3">
            <a:extLst>
              <a:ext uri="{FF2B5EF4-FFF2-40B4-BE49-F238E27FC236}">
                <a16:creationId xmlns:a16="http://schemas.microsoft.com/office/drawing/2014/main" id="{DDD167EA-9787-AA41-A7CE-FBA3514C98FF}"/>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4F007A42-D120-E042-ACBF-EF59B0D3550D}"/>
              </a:ext>
            </a:extLst>
          </p:cNvPr>
          <p:cNvSpPr>
            <a:spLocks noGrp="1"/>
          </p:cNvSpPr>
          <p:nvPr>
            <p:ph type="sldNum" sz="quarter" idx="11"/>
          </p:nvPr>
        </p:nvSpPr>
        <p:spPr/>
        <p:txBody>
          <a:bodyPr/>
          <a:lstStyle/>
          <a:p>
            <a:fld id="{17A5C656-E050-4F3D-A0DB-0D19E9E83691}" type="slidenum">
              <a:rPr lang="en-US" smtClean="0"/>
              <a:pPr/>
              <a:t>23</a:t>
            </a:fld>
            <a:endParaRPr lang="en-US" dirty="0"/>
          </a:p>
        </p:txBody>
      </p:sp>
      <p:sp>
        <p:nvSpPr>
          <p:cNvPr id="9" name="TextBox 8">
            <a:extLst>
              <a:ext uri="{FF2B5EF4-FFF2-40B4-BE49-F238E27FC236}">
                <a16:creationId xmlns:a16="http://schemas.microsoft.com/office/drawing/2014/main" id="{8C3B16E6-68A1-9B4C-A819-30AF0200B210}"/>
              </a:ext>
            </a:extLst>
          </p:cNvPr>
          <p:cNvSpPr txBox="1"/>
          <p:nvPr/>
        </p:nvSpPr>
        <p:spPr>
          <a:xfrm>
            <a:off x="963647" y="1690574"/>
            <a:ext cx="8116324" cy="4247317"/>
          </a:xfrm>
          <a:prstGeom prst="rect">
            <a:avLst/>
          </a:prstGeom>
          <a:noFill/>
        </p:spPr>
        <p:txBody>
          <a:bodyPr wrap="none" rtlCol="0">
            <a:spAutoFit/>
          </a:bodyPr>
          <a:lstStyle/>
          <a:p>
            <a:r>
              <a:rPr lang="en-US" dirty="0"/>
              <a:t>[</a:t>
            </a:r>
          </a:p>
          <a:p>
            <a:r>
              <a:rPr lang="en-US" dirty="0"/>
              <a:t>    {</a:t>
            </a:r>
          </a:p>
          <a:p>
            <a:r>
              <a:rPr lang="en-US" dirty="0"/>
              <a:t>      "path" : "/</a:t>
            </a:r>
            <a:r>
              <a:rPr lang="en-US" dirty="0" err="1"/>
              <a:t>binaryswitch</a:t>
            </a:r>
            <a:r>
              <a:rPr lang="en-US" dirty="0"/>
              <a:t>",</a:t>
            </a:r>
          </a:p>
          <a:p>
            <a:r>
              <a:rPr lang="en-US" dirty="0"/>
              <a:t>      "</a:t>
            </a:r>
            <a:r>
              <a:rPr lang="en-US" dirty="0" err="1"/>
              <a:t>rt</a:t>
            </a:r>
            <a:r>
              <a:rPr lang="en-US" dirty="0"/>
              <a:t>"   : [ "</a:t>
            </a:r>
            <a:r>
              <a:rPr lang="en-US" dirty="0" err="1"/>
              <a:t>oic.r.switch.binary</a:t>
            </a:r>
            <a:r>
              <a:rPr lang="en-US" dirty="0"/>
              <a:t>" ],</a:t>
            </a:r>
          </a:p>
          <a:p>
            <a:r>
              <a:rPr lang="en-US" dirty="0"/>
              <a:t>      "if"   : ["</a:t>
            </a:r>
            <a:r>
              <a:rPr lang="en-US" dirty="0" err="1"/>
              <a:t>oic.if.a</a:t>
            </a:r>
            <a:r>
              <a:rPr lang="en-US" dirty="0"/>
              <a:t>", "</a:t>
            </a:r>
            <a:r>
              <a:rPr lang="en-US" dirty="0" err="1"/>
              <a:t>oic.if.baseline</a:t>
            </a:r>
            <a:r>
              <a:rPr lang="en-US" dirty="0"/>
              <a:t>" ],</a:t>
            </a:r>
          </a:p>
          <a:p>
            <a:r>
              <a:rPr lang="en-US" dirty="0"/>
              <a:t>      "</a:t>
            </a:r>
            <a:r>
              <a:rPr lang="en-US" dirty="0" err="1"/>
              <a:t>remove_properties</a:t>
            </a:r>
            <a:r>
              <a:rPr lang="en-US" dirty="0"/>
              <a:t>" : [ "range", "step" , "id", "precision" ]</a:t>
            </a:r>
          </a:p>
          <a:p>
            <a:r>
              <a:rPr lang="en-US" dirty="0"/>
              <a:t>    },</a:t>
            </a:r>
          </a:p>
          <a:p>
            <a:r>
              <a:rPr lang="en-US" dirty="0"/>
              <a:t>    {</a:t>
            </a:r>
          </a:p>
          <a:p>
            <a:r>
              <a:rPr lang="en-US" dirty="0"/>
              <a:t>      "path" : "/</a:t>
            </a:r>
            <a:r>
              <a:rPr lang="en-US" dirty="0" err="1"/>
              <a:t>oic</a:t>
            </a:r>
            <a:r>
              <a:rPr lang="en-US" dirty="0"/>
              <a:t>/p",</a:t>
            </a:r>
          </a:p>
          <a:p>
            <a:r>
              <a:rPr lang="en-US" dirty="0"/>
              <a:t>      "</a:t>
            </a:r>
            <a:r>
              <a:rPr lang="en-US" dirty="0" err="1"/>
              <a:t>rt</a:t>
            </a:r>
            <a:r>
              <a:rPr lang="en-US" dirty="0"/>
              <a:t>"   : [ "</a:t>
            </a:r>
            <a:r>
              <a:rPr lang="en-US" dirty="0" err="1"/>
              <a:t>oic.wk.p</a:t>
            </a:r>
            <a:r>
              <a:rPr lang="en-US" dirty="0"/>
              <a:t>" ],</a:t>
            </a:r>
          </a:p>
          <a:p>
            <a:r>
              <a:rPr lang="en-US" dirty="0"/>
              <a:t>      "if"   : ["</a:t>
            </a:r>
            <a:r>
              <a:rPr lang="en-US" dirty="0" err="1"/>
              <a:t>oic.if.baseline</a:t>
            </a:r>
            <a:r>
              <a:rPr lang="en-US" dirty="0"/>
              <a:t>", "</a:t>
            </a:r>
            <a:r>
              <a:rPr lang="en-US" dirty="0" err="1"/>
              <a:t>oic.if.r</a:t>
            </a:r>
            <a:r>
              <a:rPr lang="en-US" dirty="0"/>
              <a:t>" ],</a:t>
            </a:r>
          </a:p>
          <a:p>
            <a:r>
              <a:rPr lang="en-US" dirty="0"/>
              <a:t>      "</a:t>
            </a:r>
            <a:r>
              <a:rPr lang="en-US" dirty="0" err="1"/>
              <a:t>remove_properties</a:t>
            </a:r>
            <a:r>
              <a:rPr lang="en-US" dirty="0"/>
              <a:t>" : [ "n", "range", "value", "step", "precision", "vid"  ]</a:t>
            </a:r>
          </a:p>
          <a:p>
            <a:r>
              <a:rPr lang="en-US" dirty="0"/>
              <a:t>    }</a:t>
            </a:r>
          </a:p>
          <a:p>
            <a:r>
              <a:rPr lang="en-US" dirty="0"/>
              <a:t>]</a:t>
            </a:r>
          </a:p>
          <a:p>
            <a:endParaRPr lang="en-US" dirty="0"/>
          </a:p>
        </p:txBody>
      </p:sp>
    </p:spTree>
    <p:extLst>
      <p:ext uri="{BB962C8B-B14F-4D97-AF65-F5344CB8AC3E}">
        <p14:creationId xmlns:p14="http://schemas.microsoft.com/office/powerpoint/2010/main" val="2283017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315B4-B585-AE45-9119-F6EEEFB11B49}"/>
              </a:ext>
            </a:extLst>
          </p:cNvPr>
          <p:cNvSpPr>
            <a:spLocks noGrp="1"/>
          </p:cNvSpPr>
          <p:nvPr>
            <p:ph type="title"/>
          </p:nvPr>
        </p:nvSpPr>
        <p:spPr/>
        <p:txBody>
          <a:bodyPr/>
          <a:lstStyle/>
          <a:p>
            <a:r>
              <a:rPr lang="en-US" dirty="0"/>
              <a:t>Run the Certification Test Tool</a:t>
            </a:r>
          </a:p>
        </p:txBody>
      </p:sp>
      <p:sp>
        <p:nvSpPr>
          <p:cNvPr id="4" name="Slide Number Placeholder 3">
            <a:extLst>
              <a:ext uri="{FF2B5EF4-FFF2-40B4-BE49-F238E27FC236}">
                <a16:creationId xmlns:a16="http://schemas.microsoft.com/office/drawing/2014/main" id="{AE66E9FB-091B-A44F-8F99-AC3809291B83}"/>
              </a:ext>
            </a:extLst>
          </p:cNvPr>
          <p:cNvSpPr>
            <a:spLocks noGrp="1"/>
          </p:cNvSpPr>
          <p:nvPr>
            <p:ph type="sldNum" sz="quarter" idx="11"/>
          </p:nvPr>
        </p:nvSpPr>
        <p:spPr/>
        <p:txBody>
          <a:bodyPr/>
          <a:lstStyle/>
          <a:p>
            <a:fld id="{17A5C656-E050-4F3D-A0DB-0D19E9E83691}" type="slidenum">
              <a:rPr lang="en-US" smtClean="0"/>
              <a:pPr/>
              <a:t>24</a:t>
            </a:fld>
            <a:endParaRPr lang="en-US" dirty="0"/>
          </a:p>
        </p:txBody>
      </p:sp>
      <p:sp>
        <p:nvSpPr>
          <p:cNvPr id="6" name="Text Placeholder 2">
            <a:extLst>
              <a:ext uri="{FF2B5EF4-FFF2-40B4-BE49-F238E27FC236}">
                <a16:creationId xmlns:a16="http://schemas.microsoft.com/office/drawing/2014/main" id="{059D1CAA-12ED-4540-998A-FE013765DF71}"/>
              </a:ext>
            </a:extLst>
          </p:cNvPr>
          <p:cNvSpPr txBox="1">
            <a:spLocks/>
          </p:cNvSpPr>
          <p:nvPr/>
        </p:nvSpPr>
        <p:spPr>
          <a:xfrm>
            <a:off x="442119" y="1447799"/>
            <a:ext cx="5105400" cy="4267201"/>
          </a:xfrm>
          <a:prstGeom prst="rect">
            <a:avLst/>
          </a:prstGeom>
        </p:spPr>
        <p:txBody>
          <a:bodyPr vert="horz" lIns="91440" tIns="45720" rIns="91440" bIns="45720" rtlCol="0" anchor="t">
            <a:normAutofit fontScale="85000" lnSpcReduction="10000"/>
          </a:bodyPr>
          <a:lstStyle>
            <a:lvl1pPr marL="274320" indent="-274320" algn="l" defTabSz="914400" rtl="0" eaLnBrk="1" latinLnBrk="0" hangingPunct="1">
              <a:spcBef>
                <a:spcPts val="1800"/>
              </a:spcBef>
              <a:spcAft>
                <a:spcPts val="0"/>
              </a:spcAft>
              <a:buClr>
                <a:schemeClr val="accent2"/>
              </a:buClr>
              <a:buFont typeface="Arial"/>
              <a:buChar char="•"/>
              <a:defRPr sz="2400" b="0" i="0" kern="1200">
                <a:solidFill>
                  <a:schemeClr val="tx1"/>
                </a:solidFill>
                <a:latin typeface="Century Gothic"/>
                <a:ea typeface="+mn-ea"/>
                <a:cs typeface="Century Gothic"/>
              </a:defRPr>
            </a:lvl1pPr>
            <a:lvl2pPr marL="548640" indent="-274320" algn="l" defTabSz="914400" rtl="0" eaLnBrk="1" latinLnBrk="0" hangingPunct="1">
              <a:spcBef>
                <a:spcPts val="600"/>
              </a:spcBef>
              <a:spcAft>
                <a:spcPts val="0"/>
              </a:spcAft>
              <a:buClr>
                <a:schemeClr val="accent2"/>
              </a:buClr>
              <a:buFont typeface="Arial"/>
              <a:buChar char="•"/>
              <a:defRPr sz="2000" b="0" i="0" kern="1200" baseline="0">
                <a:solidFill>
                  <a:schemeClr val="tx1"/>
                </a:solidFill>
                <a:latin typeface="Century Gothic"/>
                <a:ea typeface="+mn-ea"/>
                <a:cs typeface="Century Gothic"/>
              </a:defRPr>
            </a:lvl2pPr>
            <a:lvl3pPr marL="822960" indent="-274320" algn="l" defTabSz="914400" rtl="0" eaLnBrk="1" latinLnBrk="0" hangingPunct="1">
              <a:spcBef>
                <a:spcPts val="300"/>
              </a:spcBef>
              <a:spcAft>
                <a:spcPts val="0"/>
              </a:spcAft>
              <a:buClr>
                <a:schemeClr val="accent2"/>
              </a:buClr>
              <a:buFont typeface="Arial"/>
              <a:buChar char="•"/>
              <a:defRPr sz="1800" b="0" i="0" kern="1200">
                <a:solidFill>
                  <a:schemeClr val="tx1"/>
                </a:solidFill>
                <a:latin typeface="Century Gothic"/>
                <a:ea typeface="+mn-ea"/>
                <a:cs typeface="Century Gothic"/>
              </a:defRPr>
            </a:lvl3pPr>
            <a:lvl4pPr marL="1097280" indent="-274320" algn="l" defTabSz="914400" rtl="0" eaLnBrk="1" latinLnBrk="0" hangingPunct="1">
              <a:spcBef>
                <a:spcPts val="300"/>
              </a:spcBef>
              <a:spcAft>
                <a:spcPts val="0"/>
              </a:spcAft>
              <a:buClr>
                <a:schemeClr val="accent2"/>
              </a:buClr>
              <a:buFont typeface="Arial" panose="020B0604020202020204" pitchFamily="34" charset="0"/>
              <a:buChar char="–"/>
              <a:defRPr sz="1800" b="0" i="0" kern="1200">
                <a:solidFill>
                  <a:schemeClr val="tx1"/>
                </a:solidFill>
                <a:latin typeface="Century Gothic"/>
                <a:ea typeface="+mn-ea"/>
                <a:cs typeface="Century Gothic"/>
              </a:defRPr>
            </a:lvl4pPr>
            <a:lvl5pPr marL="1371600" indent="-274320" algn="l" defTabSz="914400" rtl="0" eaLnBrk="1" latinLnBrk="0" hangingPunct="1">
              <a:spcBef>
                <a:spcPts val="300"/>
              </a:spcBef>
              <a:spcAft>
                <a:spcPts val="0"/>
              </a:spcAft>
              <a:buClr>
                <a:schemeClr val="accent2"/>
              </a:buClr>
              <a:buFont typeface="Arial" panose="020B0604020202020204" pitchFamily="34" charset="0"/>
              <a:buChar char="»"/>
              <a:defRPr sz="1800" b="0" i="0" kern="1200">
                <a:solidFill>
                  <a:schemeClr val="tx1"/>
                </a:solidFill>
                <a:latin typeface="Century Gothic"/>
                <a:ea typeface="+mn-ea"/>
                <a:cs typeface="Century Gothic"/>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The Certification Test Tool is and automated test too that devices must pass to get OCF certification</a:t>
            </a:r>
          </a:p>
          <a:p>
            <a:pPr lvl="1"/>
            <a:r>
              <a:rPr lang="en-US" dirty="0"/>
              <a:t>Run the CTT</a:t>
            </a:r>
          </a:p>
          <a:p>
            <a:pPr lvl="1"/>
            <a:r>
              <a:rPr lang="en-US" dirty="0"/>
              <a:t>Select the PICS file generated by </a:t>
            </a:r>
            <a:r>
              <a:rPr lang="en-US" dirty="0" err="1"/>
              <a:t>gen.sh</a:t>
            </a:r>
            <a:endParaRPr lang="en-US" dirty="0"/>
          </a:p>
          <a:p>
            <a:pPr lvl="1"/>
            <a:r>
              <a:rPr lang="en-US" dirty="0"/>
              <a:t>Select the discovered device and the interface to use</a:t>
            </a:r>
          </a:p>
          <a:p>
            <a:pPr lvl="1"/>
            <a:r>
              <a:rPr lang="en-US" dirty="0"/>
              <a:t>Click the play button to start the tests</a:t>
            </a:r>
          </a:p>
          <a:p>
            <a:pPr lvl="1"/>
            <a:r>
              <a:rPr lang="en-US" dirty="0"/>
              <a:t>Go get coffee</a:t>
            </a:r>
          </a:p>
          <a:p>
            <a:pPr lvl="1"/>
            <a:r>
              <a:rPr lang="en-US" dirty="0"/>
              <a:t>But don’t take too long because you will need to change the onboarding state to RFOTM a few times</a:t>
            </a:r>
          </a:p>
          <a:p>
            <a:pPr lvl="1"/>
            <a:r>
              <a:rPr lang="en-US" dirty="0"/>
              <a:t>Pass the CTT and work with a certified lab to get official certification.</a:t>
            </a:r>
          </a:p>
        </p:txBody>
      </p:sp>
      <p:pic>
        <p:nvPicPr>
          <p:cNvPr id="7" name="Picture 6">
            <a:extLst>
              <a:ext uri="{FF2B5EF4-FFF2-40B4-BE49-F238E27FC236}">
                <a16:creationId xmlns:a16="http://schemas.microsoft.com/office/drawing/2014/main" id="{99ACB44E-62DE-A944-9417-49B6DC51E2C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623718" y="1439056"/>
            <a:ext cx="6094314" cy="4504795"/>
          </a:xfrm>
          <a:prstGeom prst="rect">
            <a:avLst/>
          </a:prstGeom>
        </p:spPr>
      </p:pic>
      <p:sp>
        <p:nvSpPr>
          <p:cNvPr id="8" name="Frame 7">
            <a:extLst>
              <a:ext uri="{FF2B5EF4-FFF2-40B4-BE49-F238E27FC236}">
                <a16:creationId xmlns:a16="http://schemas.microsoft.com/office/drawing/2014/main" id="{7DC05E4E-A78E-AE44-ADE3-BDBC8C597A5F}"/>
              </a:ext>
            </a:extLst>
          </p:cNvPr>
          <p:cNvSpPr/>
          <p:nvPr/>
        </p:nvSpPr>
        <p:spPr>
          <a:xfrm>
            <a:off x="1356519" y="5562600"/>
            <a:ext cx="3886200" cy="6858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Available to OCF members</a:t>
            </a:r>
          </a:p>
        </p:txBody>
      </p:sp>
      <p:sp>
        <p:nvSpPr>
          <p:cNvPr id="9" name="Date Placeholder 3">
            <a:extLst>
              <a:ext uri="{FF2B5EF4-FFF2-40B4-BE49-F238E27FC236}">
                <a16:creationId xmlns:a16="http://schemas.microsoft.com/office/drawing/2014/main" id="{1DA336A1-76B7-4F21-BB19-4AA871023225}"/>
              </a:ext>
            </a:extLst>
          </p:cNvPr>
          <p:cNvSpPr>
            <a:spLocks noGrp="1"/>
          </p:cNvSpPr>
          <p:nvPr>
            <p:ph type="dt" sz="half" idx="10"/>
          </p:nvPr>
        </p:nvSpPr>
        <p:spPr>
          <a:xfrm>
            <a:off x="491045" y="6492875"/>
            <a:ext cx="2319766" cy="263525"/>
          </a:xfrm>
        </p:spPr>
        <p:txBody>
          <a:bodyPr/>
          <a:lstStyle/>
          <a:p>
            <a:r>
              <a:rPr lang="en-US"/>
              <a:t>July 11, 2018</a:t>
            </a:r>
            <a:endParaRPr lang="en-US" dirty="0"/>
          </a:p>
        </p:txBody>
      </p:sp>
    </p:spTree>
    <p:extLst>
      <p:ext uri="{BB962C8B-B14F-4D97-AF65-F5344CB8AC3E}">
        <p14:creationId xmlns:p14="http://schemas.microsoft.com/office/powerpoint/2010/main" val="1051643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219200"/>
            <a:ext cx="11430000" cy="5029200"/>
          </a:xfrm>
        </p:spPr>
        <p:txBody>
          <a:bodyPr>
            <a:noAutofit/>
          </a:bodyPr>
          <a:lstStyle/>
          <a:p>
            <a:r>
              <a:rPr lang="en-GB" sz="2800" dirty="0"/>
              <a:t>Define your own input file</a:t>
            </a:r>
          </a:p>
          <a:p>
            <a:r>
              <a:rPr lang="en-GB" sz="2800" dirty="0"/>
              <a:t>Run the tooling!</a:t>
            </a:r>
          </a:p>
          <a:p>
            <a:r>
              <a:rPr lang="en-GB" sz="2800" dirty="0"/>
              <a:t>Build it… and see if it works</a:t>
            </a:r>
          </a:p>
          <a:p>
            <a:r>
              <a:rPr lang="en-GB" sz="2800" dirty="0"/>
              <a:t>Change the code, to what you want it to do</a:t>
            </a:r>
          </a:p>
          <a:p>
            <a:endParaRPr lang="en-GB" dirty="0"/>
          </a:p>
        </p:txBody>
      </p:sp>
      <p:sp>
        <p:nvSpPr>
          <p:cNvPr id="3" name="Title 2"/>
          <p:cNvSpPr>
            <a:spLocks noGrp="1"/>
          </p:cNvSpPr>
          <p:nvPr>
            <p:ph type="title"/>
          </p:nvPr>
        </p:nvSpPr>
        <p:spPr/>
        <p:txBody>
          <a:bodyPr/>
          <a:lstStyle/>
          <a:p>
            <a:r>
              <a:rPr lang="en-US" dirty="0"/>
              <a:t>What to do next</a:t>
            </a:r>
          </a:p>
        </p:txBody>
      </p:sp>
      <p:sp>
        <p:nvSpPr>
          <p:cNvPr id="4" name="Date Placeholder 3"/>
          <p:cNvSpPr>
            <a:spLocks noGrp="1"/>
          </p:cNvSpPr>
          <p:nvPr>
            <p:ph type="dt" sz="half" idx="10"/>
          </p:nvPr>
        </p:nvSpPr>
        <p:spPr/>
        <p:txBody>
          <a:bodyPr/>
          <a:lstStyle/>
          <a:p>
            <a:r>
              <a:rPr lang="en-US"/>
              <a:t>July 11, 2018</a:t>
            </a:r>
            <a:endParaRPr lang="en-US" dirty="0"/>
          </a:p>
        </p:txBody>
      </p:sp>
      <p:sp>
        <p:nvSpPr>
          <p:cNvPr id="5" name="Slide Number Placeholder 4"/>
          <p:cNvSpPr>
            <a:spLocks noGrp="1"/>
          </p:cNvSpPr>
          <p:nvPr>
            <p:ph type="sldNum" sz="quarter" idx="11"/>
          </p:nvPr>
        </p:nvSpPr>
        <p:spPr/>
        <p:txBody>
          <a:bodyPr/>
          <a:lstStyle/>
          <a:p>
            <a:fld id="{17A5C656-E050-4F3D-A0DB-0D19E9E83691}" type="slidenum">
              <a:rPr lang="en-US" smtClean="0"/>
              <a:pPr/>
              <a:t>25</a:t>
            </a:fld>
            <a:endParaRPr lang="en-US" dirty="0"/>
          </a:p>
        </p:txBody>
      </p:sp>
    </p:spTree>
    <p:extLst>
      <p:ext uri="{BB962C8B-B14F-4D97-AF65-F5344CB8AC3E}">
        <p14:creationId xmlns:p14="http://schemas.microsoft.com/office/powerpoint/2010/main" val="2582475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D9C5C5-9D8E-E442-9632-9C406A1B2CA9}"/>
              </a:ext>
            </a:extLst>
          </p:cNvPr>
          <p:cNvSpPr>
            <a:spLocks noGrp="1"/>
          </p:cNvSpPr>
          <p:nvPr>
            <p:ph idx="1"/>
          </p:nvPr>
        </p:nvSpPr>
        <p:spPr/>
        <p:txBody>
          <a:bodyPr>
            <a:normAutofit fontScale="92500" lnSpcReduction="10000"/>
          </a:bodyPr>
          <a:lstStyle/>
          <a:p>
            <a:r>
              <a:rPr lang="en-US" dirty="0"/>
              <a:t>The </a:t>
            </a:r>
            <a:r>
              <a:rPr lang="en-US" dirty="0" err="1"/>
              <a:t>DeviceBuilder</a:t>
            </a:r>
            <a:r>
              <a:rPr lang="en-US" dirty="0"/>
              <a:t> can be modified for any programming language using templates</a:t>
            </a:r>
          </a:p>
          <a:p>
            <a:r>
              <a:rPr lang="en-US" dirty="0"/>
              <a:t>The OTGC will be available on Android, iOS, Linux and Windows soon</a:t>
            </a:r>
          </a:p>
          <a:p>
            <a:r>
              <a:rPr lang="en-US" dirty="0"/>
              <a:t>The OTGC will be available as open source, so you can use a product that is already OCF certified as the basis for your own client tool on multiple operating systems</a:t>
            </a:r>
          </a:p>
          <a:p>
            <a:r>
              <a:rPr lang="en-US" dirty="0"/>
              <a:t>There is a </a:t>
            </a:r>
            <a:r>
              <a:rPr lang="en-US" dirty="0" err="1"/>
              <a:t>node.js</a:t>
            </a:r>
            <a:r>
              <a:rPr lang="en-US" dirty="0"/>
              <a:t> version of </a:t>
            </a:r>
            <a:r>
              <a:rPr lang="en-US" dirty="0" err="1"/>
              <a:t>IoTivity</a:t>
            </a:r>
            <a:r>
              <a:rPr lang="en-US" dirty="0"/>
              <a:t> available</a:t>
            </a:r>
          </a:p>
          <a:p>
            <a:r>
              <a:rPr lang="en-US" dirty="0"/>
              <a:t>IoT boards from other companies are supported with these tools</a:t>
            </a:r>
          </a:p>
          <a:p>
            <a:pPr lvl="1"/>
            <a:r>
              <a:rPr lang="en-US" dirty="0"/>
              <a:t>Samsung </a:t>
            </a:r>
            <a:r>
              <a:rPr lang="en-US" dirty="0" err="1"/>
              <a:t>EagleEye</a:t>
            </a:r>
            <a:endParaRPr lang="en-US" dirty="0"/>
          </a:p>
          <a:p>
            <a:pPr lvl="1"/>
            <a:r>
              <a:rPr lang="en-US" dirty="0"/>
              <a:t>Linux emulator using Glade for UI</a:t>
            </a:r>
          </a:p>
          <a:p>
            <a:pPr lvl="1"/>
            <a:r>
              <a:rPr lang="en-US" dirty="0"/>
              <a:t>More to be added soon</a:t>
            </a:r>
          </a:p>
        </p:txBody>
      </p:sp>
      <p:sp>
        <p:nvSpPr>
          <p:cNvPr id="3" name="Title 2">
            <a:extLst>
              <a:ext uri="{FF2B5EF4-FFF2-40B4-BE49-F238E27FC236}">
                <a16:creationId xmlns:a16="http://schemas.microsoft.com/office/drawing/2014/main" id="{CED4EBE6-EA27-EB41-9BF3-D132AF3421B0}"/>
              </a:ext>
            </a:extLst>
          </p:cNvPr>
          <p:cNvSpPr>
            <a:spLocks noGrp="1"/>
          </p:cNvSpPr>
          <p:nvPr>
            <p:ph type="title"/>
          </p:nvPr>
        </p:nvSpPr>
        <p:spPr/>
        <p:txBody>
          <a:bodyPr/>
          <a:lstStyle/>
          <a:p>
            <a:r>
              <a:rPr lang="en-US" dirty="0"/>
              <a:t>What else?</a:t>
            </a:r>
          </a:p>
        </p:txBody>
      </p:sp>
      <p:sp>
        <p:nvSpPr>
          <p:cNvPr id="4" name="Date Placeholder 3">
            <a:extLst>
              <a:ext uri="{FF2B5EF4-FFF2-40B4-BE49-F238E27FC236}">
                <a16:creationId xmlns:a16="http://schemas.microsoft.com/office/drawing/2014/main" id="{817405ED-ADB9-5E40-A63E-C8D0B75A20C8}"/>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2A9C9513-82BC-C84E-B97E-2B561A603B01}"/>
              </a:ext>
            </a:extLst>
          </p:cNvPr>
          <p:cNvSpPr>
            <a:spLocks noGrp="1"/>
          </p:cNvSpPr>
          <p:nvPr>
            <p:ph type="sldNum" sz="quarter" idx="11"/>
          </p:nvPr>
        </p:nvSpPr>
        <p:spPr/>
        <p:txBody>
          <a:bodyPr/>
          <a:lstStyle/>
          <a:p>
            <a:fld id="{17A5C656-E050-4F3D-A0DB-0D19E9E83691}" type="slidenum">
              <a:rPr lang="en-US" smtClean="0"/>
              <a:pPr/>
              <a:t>26</a:t>
            </a:fld>
            <a:endParaRPr lang="en-US" dirty="0"/>
          </a:p>
        </p:txBody>
      </p:sp>
    </p:spTree>
    <p:extLst>
      <p:ext uri="{BB962C8B-B14F-4D97-AF65-F5344CB8AC3E}">
        <p14:creationId xmlns:p14="http://schemas.microsoft.com/office/powerpoint/2010/main" val="3367334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049C2E-710A-CB4A-ADA8-F1C18B8DAB9D}"/>
              </a:ext>
            </a:extLst>
          </p:cNvPr>
          <p:cNvSpPr>
            <a:spLocks noGrp="1"/>
          </p:cNvSpPr>
          <p:nvPr>
            <p:ph idx="1"/>
          </p:nvPr>
        </p:nvSpPr>
        <p:spPr/>
        <p:txBody>
          <a:bodyPr>
            <a:normAutofit fontScale="92500" lnSpcReduction="10000"/>
          </a:bodyPr>
          <a:lstStyle/>
          <a:p>
            <a:r>
              <a:rPr lang="en-US" dirty="0"/>
              <a:t>All of this has been developed by the dedicated volunteers and contractors of Open Connectivity Foundation (http://</a:t>
            </a:r>
            <a:r>
              <a:rPr lang="en-US" dirty="0" err="1"/>
              <a:t>openconnectivity.org</a:t>
            </a:r>
            <a:r>
              <a:rPr lang="en-US" dirty="0"/>
              <a:t>)</a:t>
            </a:r>
          </a:p>
          <a:p>
            <a:r>
              <a:rPr lang="en-US" dirty="0" err="1"/>
              <a:t>Wouter</a:t>
            </a:r>
            <a:r>
              <a:rPr lang="en-US" dirty="0"/>
              <a:t> van der </a:t>
            </a:r>
            <a:r>
              <a:rPr lang="en-US" dirty="0" err="1"/>
              <a:t>Beek</a:t>
            </a:r>
            <a:r>
              <a:rPr lang="en-US" dirty="0"/>
              <a:t> of Cisco is the Chair of the OCF Technical Steering, is responsible for key architectural design and personally developed the </a:t>
            </a:r>
            <a:r>
              <a:rPr lang="en-US" dirty="0" err="1"/>
              <a:t>DeviceBuilder</a:t>
            </a:r>
            <a:r>
              <a:rPr lang="en-US" dirty="0"/>
              <a:t> and the key scripts in this presentation.</a:t>
            </a:r>
          </a:p>
          <a:p>
            <a:r>
              <a:rPr lang="en-US" dirty="0" err="1"/>
              <a:t>Dekra</a:t>
            </a:r>
            <a:r>
              <a:rPr lang="en-US" dirty="0"/>
              <a:t> created the OTGC tool under contract to OCF. The tool will be available as open source on Android, iOS, Linux and Windows in the Fall.</a:t>
            </a:r>
          </a:p>
          <a:p>
            <a:r>
              <a:rPr lang="en-US" dirty="0" err="1"/>
              <a:t>Comarch</a:t>
            </a:r>
            <a:r>
              <a:rPr lang="en-US" dirty="0"/>
              <a:t> created the CTT and </a:t>
            </a:r>
            <a:r>
              <a:rPr lang="en-US" dirty="0" err="1"/>
              <a:t>DeviceSpy</a:t>
            </a:r>
            <a:r>
              <a:rPr lang="en-US" dirty="0"/>
              <a:t> under contract to OCF. These tools are available to OCF members.</a:t>
            </a:r>
          </a:p>
          <a:p>
            <a:r>
              <a:rPr lang="en-US" dirty="0"/>
              <a:t>For complete summarized instructions, look here:</a:t>
            </a:r>
            <a:br>
              <a:rPr lang="en-US" dirty="0"/>
            </a:br>
            <a:r>
              <a:rPr lang="en-US" dirty="0">
                <a:hlinkClick r:id="rId2"/>
              </a:rPr>
              <a:t>https://github.com/openconnectivity/Project-Scripts/blob/master/One%20Page%20Complete%20Setup%20Instructions.md</a:t>
            </a:r>
            <a:endParaRPr lang="en-US" dirty="0"/>
          </a:p>
        </p:txBody>
      </p:sp>
      <p:sp>
        <p:nvSpPr>
          <p:cNvPr id="3" name="Title 2">
            <a:extLst>
              <a:ext uri="{FF2B5EF4-FFF2-40B4-BE49-F238E27FC236}">
                <a16:creationId xmlns:a16="http://schemas.microsoft.com/office/drawing/2014/main" id="{3C2D71B0-C6C7-E24D-9DBB-00E413A818D3}"/>
              </a:ext>
            </a:extLst>
          </p:cNvPr>
          <p:cNvSpPr>
            <a:spLocks noGrp="1"/>
          </p:cNvSpPr>
          <p:nvPr>
            <p:ph type="title"/>
          </p:nvPr>
        </p:nvSpPr>
        <p:spPr/>
        <p:txBody>
          <a:bodyPr/>
          <a:lstStyle/>
          <a:p>
            <a:r>
              <a:rPr lang="en-US" dirty="0"/>
              <a:t>Acknowledgments and references</a:t>
            </a:r>
          </a:p>
        </p:txBody>
      </p:sp>
      <p:sp>
        <p:nvSpPr>
          <p:cNvPr id="4" name="Date Placeholder 3">
            <a:extLst>
              <a:ext uri="{FF2B5EF4-FFF2-40B4-BE49-F238E27FC236}">
                <a16:creationId xmlns:a16="http://schemas.microsoft.com/office/drawing/2014/main" id="{B39B9578-7430-F044-A74E-3E495BFC709A}"/>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768E4A1-BFF0-5642-B30A-24B7B63D26E2}"/>
              </a:ext>
            </a:extLst>
          </p:cNvPr>
          <p:cNvSpPr>
            <a:spLocks noGrp="1"/>
          </p:cNvSpPr>
          <p:nvPr>
            <p:ph type="sldNum" sz="quarter" idx="11"/>
          </p:nvPr>
        </p:nvSpPr>
        <p:spPr/>
        <p:txBody>
          <a:bodyPr/>
          <a:lstStyle/>
          <a:p>
            <a:fld id="{17A5C656-E050-4F3D-A0DB-0D19E9E83691}" type="slidenum">
              <a:rPr lang="en-US" smtClean="0"/>
              <a:pPr/>
              <a:t>27</a:t>
            </a:fld>
            <a:endParaRPr lang="en-US" dirty="0"/>
          </a:p>
        </p:txBody>
      </p:sp>
    </p:spTree>
    <p:extLst>
      <p:ext uri="{BB962C8B-B14F-4D97-AF65-F5344CB8AC3E}">
        <p14:creationId xmlns:p14="http://schemas.microsoft.com/office/powerpoint/2010/main" val="1983375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804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fontScale="85000" lnSpcReduction="20000"/>
          </a:bodyPr>
          <a:lstStyle/>
          <a:p>
            <a:r>
              <a:rPr lang="en-US" dirty="0"/>
              <a:t>MacOS</a:t>
            </a:r>
          </a:p>
          <a:p>
            <a:pPr lvl="1"/>
            <a:r>
              <a:rPr lang="en-US" dirty="0"/>
              <a:t>Start terminal: (command-K from finder) or “terminal” from Spotlight</a:t>
            </a:r>
          </a:p>
          <a:p>
            <a:pPr lvl="1"/>
            <a:r>
              <a:rPr lang="en-US" dirty="0"/>
              <a:t>Enter SSH address: </a:t>
            </a:r>
            <a:r>
              <a:rPr lang="en-US" dirty="0" err="1"/>
              <a:t>ssh</a:t>
            </a:r>
            <a:r>
              <a:rPr lang="en-US" dirty="0"/>
              <a:t>://pi@&lt;hostname&gt;.local</a:t>
            </a:r>
          </a:p>
          <a:p>
            <a:pPr lvl="1"/>
            <a:r>
              <a:rPr lang="en-US" dirty="0"/>
              <a:t>Refresh DNS: </a:t>
            </a:r>
            <a:r>
              <a:rPr lang="en-US" dirty="0" err="1">
                <a:solidFill>
                  <a:schemeClr val="tx2">
                    <a:lumMod val="60000"/>
                    <a:lumOff val="40000"/>
                  </a:schemeClr>
                </a:solidFill>
              </a:rPr>
              <a:t>sudo</a:t>
            </a:r>
            <a:r>
              <a:rPr lang="en-US" dirty="0">
                <a:solidFill>
                  <a:schemeClr val="tx2">
                    <a:lumMod val="60000"/>
                    <a:lumOff val="40000"/>
                  </a:schemeClr>
                </a:solidFill>
              </a:rPr>
              <a:t> </a:t>
            </a:r>
            <a:r>
              <a:rPr lang="en-US" dirty="0" err="1">
                <a:solidFill>
                  <a:schemeClr val="tx2">
                    <a:lumMod val="60000"/>
                    <a:lumOff val="40000"/>
                  </a:schemeClr>
                </a:solidFill>
              </a:rPr>
              <a:t>killall</a:t>
            </a:r>
            <a:r>
              <a:rPr lang="en-US" dirty="0">
                <a:solidFill>
                  <a:schemeClr val="tx2">
                    <a:lumMod val="60000"/>
                    <a:lumOff val="40000"/>
                  </a:schemeClr>
                </a:solidFill>
              </a:rPr>
              <a:t> –HUP </a:t>
            </a:r>
            <a:r>
              <a:rPr lang="en-US" dirty="0" err="1">
                <a:solidFill>
                  <a:schemeClr val="tx2">
                    <a:lumMod val="60000"/>
                    <a:lumOff val="40000"/>
                  </a:schemeClr>
                </a:solidFill>
              </a:rPr>
              <a:t>mDNSResponder</a:t>
            </a:r>
            <a:endParaRPr lang="en-US" dirty="0">
              <a:solidFill>
                <a:schemeClr val="tx2">
                  <a:lumMod val="60000"/>
                  <a:lumOff val="40000"/>
                </a:schemeClr>
              </a:solidFill>
            </a:endParaRPr>
          </a:p>
          <a:p>
            <a:r>
              <a:rPr lang="en-US" dirty="0"/>
              <a:t>Windows</a:t>
            </a:r>
          </a:p>
          <a:p>
            <a:pPr lvl="1"/>
            <a:r>
              <a:rPr lang="en-US" dirty="0"/>
              <a:t>Start terminal: run putty</a:t>
            </a:r>
          </a:p>
          <a:p>
            <a:pPr lvl="1"/>
            <a:r>
              <a:rPr lang="en-US" dirty="0"/>
              <a:t>Get the IP address from someone with </a:t>
            </a:r>
            <a:r>
              <a:rPr lang="en-US" dirty="0" err="1"/>
              <a:t>linux</a:t>
            </a:r>
            <a:r>
              <a:rPr lang="en-US" dirty="0"/>
              <a:t> or a Mac</a:t>
            </a:r>
          </a:p>
          <a:p>
            <a:pPr lvl="1"/>
            <a:r>
              <a:rPr lang="en-US" dirty="0"/>
              <a:t>Enter SSH address: </a:t>
            </a:r>
            <a:r>
              <a:rPr lang="en-US" dirty="0" err="1"/>
              <a:t>ssh</a:t>
            </a:r>
            <a:r>
              <a:rPr lang="en-US" dirty="0"/>
              <a:t>://pi@&lt;IP address&gt;</a:t>
            </a:r>
          </a:p>
          <a:p>
            <a:pPr lvl="1"/>
            <a:r>
              <a:rPr lang="en-US" dirty="0"/>
              <a:t>Refresh DNS: </a:t>
            </a:r>
            <a:r>
              <a:rPr lang="en-US" dirty="0">
                <a:solidFill>
                  <a:schemeClr val="tx2">
                    <a:lumMod val="60000"/>
                    <a:lumOff val="40000"/>
                  </a:schemeClr>
                </a:solidFill>
              </a:rPr>
              <a:t>ipconfig /</a:t>
            </a:r>
            <a:r>
              <a:rPr lang="en-US" dirty="0" err="1">
                <a:solidFill>
                  <a:schemeClr val="tx2">
                    <a:lumMod val="60000"/>
                    <a:lumOff val="40000"/>
                  </a:schemeClr>
                </a:solidFill>
              </a:rPr>
              <a:t>flushdns</a:t>
            </a:r>
            <a:endParaRPr lang="en-US" dirty="0"/>
          </a:p>
          <a:p>
            <a:r>
              <a:rPr lang="en-US" dirty="0"/>
              <a:t>Linux</a:t>
            </a:r>
          </a:p>
          <a:p>
            <a:pPr lvl="1"/>
            <a:r>
              <a:rPr lang="en-US" dirty="0"/>
              <a:t>Start terminal: usually in sidebar, but can type terminal in search applications</a:t>
            </a:r>
          </a:p>
          <a:p>
            <a:pPr lvl="1"/>
            <a:r>
              <a:rPr lang="en-US" dirty="0"/>
              <a:t>Enter SSH command: </a:t>
            </a:r>
            <a:r>
              <a:rPr lang="en-US" dirty="0" err="1">
                <a:solidFill>
                  <a:schemeClr val="tx2">
                    <a:lumMod val="60000"/>
                    <a:lumOff val="40000"/>
                  </a:schemeClr>
                </a:solidFill>
              </a:rPr>
              <a:t>ssh</a:t>
            </a:r>
            <a:r>
              <a:rPr lang="en-US" dirty="0">
                <a:solidFill>
                  <a:schemeClr val="tx2">
                    <a:lumMod val="60000"/>
                    <a:lumOff val="40000"/>
                  </a:schemeClr>
                </a:solidFill>
              </a:rPr>
              <a:t> pi@&lt;hostname&gt;.local</a:t>
            </a:r>
          </a:p>
          <a:p>
            <a:pPr lvl="1"/>
            <a:r>
              <a:rPr lang="en-US" dirty="0"/>
              <a:t>Refresh DNS: </a:t>
            </a:r>
            <a:r>
              <a:rPr lang="en-US" dirty="0" err="1">
                <a:solidFill>
                  <a:schemeClr val="tx2">
                    <a:lumMod val="60000"/>
                    <a:lumOff val="40000"/>
                  </a:schemeClr>
                </a:solidFill>
              </a:rPr>
              <a:t>sudo</a:t>
            </a:r>
            <a:r>
              <a:rPr lang="en-US" dirty="0">
                <a:solidFill>
                  <a:schemeClr val="tx2">
                    <a:lumMod val="60000"/>
                    <a:lumOff val="40000"/>
                  </a:schemeClr>
                </a:solidFill>
              </a:rPr>
              <a:t> /</a:t>
            </a:r>
            <a:r>
              <a:rPr lang="en-US" dirty="0" err="1">
                <a:solidFill>
                  <a:schemeClr val="tx2">
                    <a:lumMod val="60000"/>
                    <a:lumOff val="40000"/>
                  </a:schemeClr>
                </a:solidFill>
              </a:rPr>
              <a:t>etc</a:t>
            </a:r>
            <a:r>
              <a:rPr lang="en-US" dirty="0">
                <a:solidFill>
                  <a:schemeClr val="tx2">
                    <a:lumMod val="60000"/>
                    <a:lumOff val="40000"/>
                  </a:schemeClr>
                </a:solidFill>
              </a:rPr>
              <a:t>/</a:t>
            </a:r>
            <a:r>
              <a:rPr lang="en-US" dirty="0" err="1">
                <a:solidFill>
                  <a:schemeClr val="tx2">
                    <a:lumMod val="60000"/>
                    <a:lumOff val="40000"/>
                  </a:schemeClr>
                </a:solidFill>
              </a:rPr>
              <a:t>init.d</a:t>
            </a:r>
            <a:r>
              <a:rPr lang="en-US" dirty="0">
                <a:solidFill>
                  <a:schemeClr val="tx2">
                    <a:lumMod val="60000"/>
                    <a:lumOff val="40000"/>
                  </a:schemeClr>
                </a:solidFill>
              </a:rPr>
              <a:t>/</a:t>
            </a:r>
            <a:r>
              <a:rPr lang="en-US" dirty="0" err="1">
                <a:solidFill>
                  <a:schemeClr val="tx2">
                    <a:lumMod val="60000"/>
                    <a:lumOff val="40000"/>
                  </a:schemeClr>
                </a:solidFill>
              </a:rPr>
              <a:t>dns</a:t>
            </a:r>
            <a:r>
              <a:rPr lang="en-US" dirty="0">
                <a:solidFill>
                  <a:schemeClr val="tx2">
                    <a:lumMod val="60000"/>
                    <a:lumOff val="40000"/>
                  </a:schemeClr>
                </a:solidFill>
              </a:rPr>
              <a:t>-clean restart</a:t>
            </a:r>
          </a:p>
          <a:p>
            <a:r>
              <a:rPr lang="en-US" dirty="0"/>
              <a:t>Default login: </a:t>
            </a:r>
            <a:r>
              <a:rPr lang="en-US" dirty="0">
                <a:solidFill>
                  <a:schemeClr val="accent1"/>
                </a:solidFill>
              </a:rPr>
              <a:t>user: pi, password: raspberry</a:t>
            </a:r>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Connect to the Raspberry Pi</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29</a:t>
            </a:fld>
            <a:endParaRPr lang="en-US" dirty="0"/>
          </a:p>
        </p:txBody>
      </p:sp>
    </p:spTree>
    <p:extLst>
      <p:ext uri="{BB962C8B-B14F-4D97-AF65-F5344CB8AC3E}">
        <p14:creationId xmlns:p14="http://schemas.microsoft.com/office/powerpoint/2010/main" val="2157338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65F008-42CE-2643-9812-9EBB220EE88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14319" y="3276600"/>
            <a:ext cx="3497958" cy="2585621"/>
          </a:xfrm>
          <a:prstGeom prst="rect">
            <a:avLst/>
          </a:prstGeom>
        </p:spPr>
      </p:pic>
      <p:pic>
        <p:nvPicPr>
          <p:cNvPr id="7" name="Picture 6">
            <a:extLst>
              <a:ext uri="{FF2B5EF4-FFF2-40B4-BE49-F238E27FC236}">
                <a16:creationId xmlns:a16="http://schemas.microsoft.com/office/drawing/2014/main" id="{F03FA778-6726-4045-8465-98B74C4051F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995319" y="1447800"/>
            <a:ext cx="4689147" cy="2269575"/>
          </a:xfrm>
          <a:prstGeom prst="rect">
            <a:avLst/>
          </a:prstGeom>
          <a:ln>
            <a:solidFill>
              <a:schemeClr val="tx1"/>
            </a:solidFill>
          </a:ln>
        </p:spPr>
      </p:pic>
      <p:pic>
        <p:nvPicPr>
          <p:cNvPr id="9" name="Picture 8">
            <a:extLst>
              <a:ext uri="{FF2B5EF4-FFF2-40B4-BE49-F238E27FC236}">
                <a16:creationId xmlns:a16="http://schemas.microsoft.com/office/drawing/2014/main" id="{C5EC7892-BD40-B540-8A24-1C4C5BFEB11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704133" y="2819400"/>
            <a:ext cx="3121087" cy="2821966"/>
          </a:xfrm>
          <a:prstGeom prst="rect">
            <a:avLst/>
          </a:prstGeom>
        </p:spPr>
      </p:pic>
      <p:sp>
        <p:nvSpPr>
          <p:cNvPr id="2" name="Content Placeholder 1">
            <a:extLst>
              <a:ext uri="{FF2B5EF4-FFF2-40B4-BE49-F238E27FC236}">
                <a16:creationId xmlns:a16="http://schemas.microsoft.com/office/drawing/2014/main" id="{90045C90-1D90-044D-B08C-F8274577D4F5}"/>
              </a:ext>
            </a:extLst>
          </p:cNvPr>
          <p:cNvSpPr>
            <a:spLocks noGrp="1"/>
          </p:cNvSpPr>
          <p:nvPr>
            <p:ph idx="1"/>
          </p:nvPr>
        </p:nvSpPr>
        <p:spPr>
          <a:xfrm>
            <a:off x="442119" y="1447800"/>
            <a:ext cx="6019800" cy="4724400"/>
          </a:xfrm>
        </p:spPr>
        <p:txBody>
          <a:bodyPr>
            <a:normAutofit lnSpcReduction="10000"/>
          </a:bodyPr>
          <a:lstStyle/>
          <a:p>
            <a:r>
              <a:rPr lang="en-US" dirty="0"/>
              <a:t>Online tool for crowd-sourcing data models and building ecosystem interoperability</a:t>
            </a:r>
          </a:p>
          <a:p>
            <a:r>
              <a:rPr lang="en-US" dirty="0"/>
              <a:t>Data models drive everything</a:t>
            </a:r>
          </a:p>
          <a:p>
            <a:r>
              <a:rPr lang="en-US" dirty="0"/>
              <a:t>Automated tool chain creates</a:t>
            </a:r>
          </a:p>
          <a:p>
            <a:pPr lvl="1"/>
            <a:r>
              <a:rPr lang="en-US" dirty="0"/>
              <a:t>Server source code</a:t>
            </a:r>
          </a:p>
          <a:p>
            <a:pPr lvl="1"/>
            <a:r>
              <a:rPr lang="en-US" dirty="0"/>
              <a:t>Introspection file</a:t>
            </a:r>
          </a:p>
          <a:p>
            <a:pPr lvl="1"/>
            <a:r>
              <a:rPr lang="en-US" dirty="0"/>
              <a:t>Automated test case file</a:t>
            </a:r>
          </a:p>
          <a:p>
            <a:pPr lvl="1"/>
            <a:r>
              <a:rPr lang="en-US" dirty="0"/>
              <a:t>Secure onboarding file</a:t>
            </a:r>
          </a:p>
          <a:p>
            <a:pPr lvl="1"/>
            <a:r>
              <a:rPr lang="en-US" dirty="0"/>
              <a:t>Client tool user interface</a:t>
            </a:r>
          </a:p>
          <a:p>
            <a:r>
              <a:rPr lang="en-US" dirty="0"/>
              <a:t>Several test and development tools</a:t>
            </a:r>
          </a:p>
          <a:p>
            <a:pPr lvl="1"/>
            <a:endParaRPr lang="en-US" dirty="0"/>
          </a:p>
        </p:txBody>
      </p:sp>
      <p:sp>
        <p:nvSpPr>
          <p:cNvPr id="3" name="Title 2">
            <a:extLst>
              <a:ext uri="{FF2B5EF4-FFF2-40B4-BE49-F238E27FC236}">
                <a16:creationId xmlns:a16="http://schemas.microsoft.com/office/drawing/2014/main" id="{9D721BF1-4C90-B640-951E-62FA40C65F0B}"/>
              </a:ext>
            </a:extLst>
          </p:cNvPr>
          <p:cNvSpPr>
            <a:spLocks noGrp="1"/>
          </p:cNvSpPr>
          <p:nvPr>
            <p:ph type="title"/>
          </p:nvPr>
        </p:nvSpPr>
        <p:spPr/>
        <p:txBody>
          <a:bodyPr/>
          <a:lstStyle/>
          <a:p>
            <a:r>
              <a:rPr lang="en-US" dirty="0"/>
              <a:t>Complete suite of development tools</a:t>
            </a:r>
          </a:p>
        </p:txBody>
      </p:sp>
      <p:sp>
        <p:nvSpPr>
          <p:cNvPr id="4" name="Date Placeholder 3">
            <a:extLst>
              <a:ext uri="{FF2B5EF4-FFF2-40B4-BE49-F238E27FC236}">
                <a16:creationId xmlns:a16="http://schemas.microsoft.com/office/drawing/2014/main" id="{E981B98F-3063-AE4E-8491-2C93BF1B436C}"/>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9DA9810C-55D5-9548-B5E5-98AAFF9E42B6}"/>
              </a:ext>
            </a:extLst>
          </p:cNvPr>
          <p:cNvSpPr>
            <a:spLocks noGrp="1"/>
          </p:cNvSpPr>
          <p:nvPr>
            <p:ph type="sldNum" sz="quarter" idx="11"/>
          </p:nvPr>
        </p:nvSpPr>
        <p:spPr/>
        <p:txBody>
          <a:bodyPr/>
          <a:lstStyle/>
          <a:p>
            <a:fld id="{17A5C656-E050-4F3D-A0DB-0D19E9E83691}" type="slidenum">
              <a:rPr lang="en-US" smtClean="0"/>
              <a:pPr/>
              <a:t>3</a:t>
            </a:fld>
            <a:endParaRPr lang="en-US" dirty="0"/>
          </a:p>
        </p:txBody>
      </p:sp>
    </p:spTree>
    <p:extLst>
      <p:ext uri="{BB962C8B-B14F-4D97-AF65-F5344CB8AC3E}">
        <p14:creationId xmlns:p14="http://schemas.microsoft.com/office/powerpoint/2010/main" val="2201082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CB5E0D-F30B-734B-AAE1-B17C565D9A53}"/>
              </a:ext>
            </a:extLst>
          </p:cNvPr>
          <p:cNvSpPr>
            <a:spLocks noGrp="1"/>
          </p:cNvSpPr>
          <p:nvPr>
            <p:ph idx="1"/>
          </p:nvPr>
        </p:nvSpPr>
        <p:spPr>
          <a:xfrm>
            <a:off x="442119" y="1447800"/>
            <a:ext cx="5257800" cy="4724400"/>
          </a:xfrm>
        </p:spPr>
        <p:txBody>
          <a:bodyPr>
            <a:normAutofit fontScale="85000" lnSpcReduction="10000"/>
          </a:bodyPr>
          <a:lstStyle/>
          <a:p>
            <a:r>
              <a:rPr lang="en-US" dirty="0" err="1"/>
              <a:t>oneIoTa</a:t>
            </a:r>
            <a:r>
              <a:rPr lang="en-US" dirty="0"/>
              <a:t> is an IDE and process management tool for the resource data models at the center of OCF.</a:t>
            </a:r>
          </a:p>
          <a:p>
            <a:pPr lvl="1"/>
            <a:r>
              <a:rPr lang="en-US" dirty="0"/>
              <a:t>OCF atomic resource models are entered in the editor windows in </a:t>
            </a:r>
            <a:r>
              <a:rPr lang="en-US" dirty="0" err="1"/>
              <a:t>oneIoTa</a:t>
            </a:r>
            <a:endParaRPr lang="en-US" dirty="0"/>
          </a:p>
          <a:p>
            <a:pPr lvl="1"/>
            <a:r>
              <a:rPr lang="en-US" dirty="0"/>
              <a:t>More complex resources can be composed of atomic resources</a:t>
            </a:r>
          </a:p>
          <a:p>
            <a:pPr lvl="1"/>
            <a:r>
              <a:rPr lang="en-US" dirty="0"/>
              <a:t>Completed resources are submitted to an approval process for OCF (or partner organizations</a:t>
            </a:r>
          </a:p>
          <a:p>
            <a:pPr lvl="1"/>
            <a:r>
              <a:rPr lang="en-US" dirty="0"/>
              <a:t>Other organizations use the same approval process in </a:t>
            </a:r>
            <a:r>
              <a:rPr lang="en-US" dirty="0" err="1"/>
              <a:t>oneIoTa</a:t>
            </a:r>
            <a:endParaRPr lang="en-US" dirty="0"/>
          </a:p>
          <a:p>
            <a:pPr lvl="1"/>
            <a:r>
              <a:rPr lang="en-US" dirty="0"/>
              <a:t>Mappings between OCF and other ecosystems are also entered in </a:t>
            </a:r>
            <a:r>
              <a:rPr lang="en-US" dirty="0" err="1"/>
              <a:t>oneIoTa</a:t>
            </a:r>
            <a:endParaRPr lang="en-US" dirty="0"/>
          </a:p>
          <a:p>
            <a:pPr lvl="1"/>
            <a:r>
              <a:rPr lang="en-US" dirty="0"/>
              <a:t>Resource models are used to build specifications, devices, source code, GUIs, PICS files and bridges</a:t>
            </a:r>
          </a:p>
          <a:p>
            <a:pPr lvl="1"/>
            <a:endParaRPr lang="en-US" dirty="0"/>
          </a:p>
        </p:txBody>
      </p:sp>
      <p:sp>
        <p:nvSpPr>
          <p:cNvPr id="3" name="Title 2">
            <a:extLst>
              <a:ext uri="{FF2B5EF4-FFF2-40B4-BE49-F238E27FC236}">
                <a16:creationId xmlns:a16="http://schemas.microsoft.com/office/drawing/2014/main" id="{658D44F4-AE0E-2A45-A06E-542EE756F06D}"/>
              </a:ext>
            </a:extLst>
          </p:cNvPr>
          <p:cNvSpPr>
            <a:spLocks noGrp="1"/>
          </p:cNvSpPr>
          <p:nvPr>
            <p:ph type="title"/>
          </p:nvPr>
        </p:nvSpPr>
        <p:spPr/>
        <p:txBody>
          <a:bodyPr/>
          <a:lstStyle/>
          <a:p>
            <a:r>
              <a:rPr lang="en-US" dirty="0" err="1"/>
              <a:t>oneIoTa</a:t>
            </a:r>
            <a:r>
              <a:rPr lang="en-US" dirty="0"/>
              <a:t> (</a:t>
            </a:r>
            <a:r>
              <a:rPr lang="en-US" dirty="0" err="1"/>
              <a:t>oneiota.org</a:t>
            </a:r>
            <a:r>
              <a:rPr lang="en-US" dirty="0"/>
              <a:t>)</a:t>
            </a:r>
          </a:p>
        </p:txBody>
      </p:sp>
      <p:sp>
        <p:nvSpPr>
          <p:cNvPr id="4" name="Date Placeholder 3">
            <a:extLst>
              <a:ext uri="{FF2B5EF4-FFF2-40B4-BE49-F238E27FC236}">
                <a16:creationId xmlns:a16="http://schemas.microsoft.com/office/drawing/2014/main" id="{022217E7-3FC7-1446-B1F7-0E53099BC14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52576BC2-F339-AE4F-97EC-FBD32120F3B8}"/>
              </a:ext>
            </a:extLst>
          </p:cNvPr>
          <p:cNvSpPr>
            <a:spLocks noGrp="1"/>
          </p:cNvSpPr>
          <p:nvPr>
            <p:ph type="sldNum" sz="quarter" idx="11"/>
          </p:nvPr>
        </p:nvSpPr>
        <p:spPr/>
        <p:txBody>
          <a:bodyPr/>
          <a:lstStyle/>
          <a:p>
            <a:fld id="{17A5C656-E050-4F3D-A0DB-0D19E9E83691}" type="slidenum">
              <a:rPr lang="en-US" smtClean="0"/>
              <a:pPr/>
              <a:t>4</a:t>
            </a:fld>
            <a:endParaRPr lang="en-US" dirty="0"/>
          </a:p>
        </p:txBody>
      </p:sp>
      <p:pic>
        <p:nvPicPr>
          <p:cNvPr id="7" name="Picture 6">
            <a:extLst>
              <a:ext uri="{FF2B5EF4-FFF2-40B4-BE49-F238E27FC236}">
                <a16:creationId xmlns:a16="http://schemas.microsoft.com/office/drawing/2014/main" id="{A7675E3E-6601-404E-BD64-EBB27607129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762449" y="1981201"/>
            <a:ext cx="5982571" cy="2895600"/>
          </a:xfrm>
          <a:prstGeom prst="rect">
            <a:avLst/>
          </a:prstGeom>
          <a:ln>
            <a:solidFill>
              <a:schemeClr val="tx1"/>
            </a:solidFill>
          </a:ln>
        </p:spPr>
      </p:pic>
    </p:spTree>
    <p:extLst>
      <p:ext uri="{BB962C8B-B14F-4D97-AF65-F5344CB8AC3E}">
        <p14:creationId xmlns:p14="http://schemas.microsoft.com/office/powerpoint/2010/main" val="3234948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2B92DB-B6F9-404A-87D3-71FF5BB925CB}"/>
              </a:ext>
            </a:extLst>
          </p:cNvPr>
          <p:cNvSpPr>
            <a:spLocks noGrp="1"/>
          </p:cNvSpPr>
          <p:nvPr>
            <p:ph idx="1"/>
          </p:nvPr>
        </p:nvSpPr>
        <p:spPr/>
        <p:txBody>
          <a:bodyPr/>
          <a:lstStyle/>
          <a:p>
            <a:r>
              <a:rPr lang="en-US" dirty="0"/>
              <a:t>Go to </a:t>
            </a:r>
            <a:r>
              <a:rPr lang="en-US" dirty="0">
                <a:hlinkClick r:id="rId2"/>
              </a:rPr>
              <a:t>http://www.oneiota.org</a:t>
            </a:r>
            <a:r>
              <a:rPr lang="en-US" dirty="0"/>
              <a:t> </a:t>
            </a:r>
          </a:p>
          <a:p>
            <a:r>
              <a:rPr lang="en-US" dirty="0"/>
              <a:t>Search for any resources you will need</a:t>
            </a:r>
          </a:p>
          <a:p>
            <a:r>
              <a:rPr lang="en-US" dirty="0"/>
              <a:t>Use these descriptions when defining your device description file</a:t>
            </a:r>
          </a:p>
          <a:p>
            <a:r>
              <a:rPr lang="en-US" dirty="0"/>
              <a:t>All devices consist of a list of resources</a:t>
            </a:r>
          </a:p>
          <a:p>
            <a:r>
              <a:rPr lang="en-US" dirty="0"/>
              <a:t>All tools will consider </a:t>
            </a:r>
            <a:r>
              <a:rPr lang="en-US" dirty="0" err="1"/>
              <a:t>oneIoTa</a:t>
            </a:r>
            <a:r>
              <a:rPr lang="en-US" dirty="0"/>
              <a:t> as the authoritative source of resources</a:t>
            </a:r>
          </a:p>
        </p:txBody>
      </p:sp>
      <p:sp>
        <p:nvSpPr>
          <p:cNvPr id="3" name="Title 2">
            <a:extLst>
              <a:ext uri="{FF2B5EF4-FFF2-40B4-BE49-F238E27FC236}">
                <a16:creationId xmlns:a16="http://schemas.microsoft.com/office/drawing/2014/main" id="{3764233E-7C8C-B042-A330-6758A2E16F28}"/>
              </a:ext>
            </a:extLst>
          </p:cNvPr>
          <p:cNvSpPr>
            <a:spLocks noGrp="1"/>
          </p:cNvSpPr>
          <p:nvPr>
            <p:ph type="title"/>
          </p:nvPr>
        </p:nvSpPr>
        <p:spPr/>
        <p:txBody>
          <a:bodyPr/>
          <a:lstStyle/>
          <a:p>
            <a:r>
              <a:rPr lang="en-US" dirty="0" err="1"/>
              <a:t>oneIoTa</a:t>
            </a:r>
            <a:r>
              <a:rPr lang="en-US" dirty="0"/>
              <a:t> is the source of all resources you will need</a:t>
            </a:r>
          </a:p>
        </p:txBody>
      </p:sp>
      <p:sp>
        <p:nvSpPr>
          <p:cNvPr id="4" name="Date Placeholder 3">
            <a:extLst>
              <a:ext uri="{FF2B5EF4-FFF2-40B4-BE49-F238E27FC236}">
                <a16:creationId xmlns:a16="http://schemas.microsoft.com/office/drawing/2014/main" id="{A6A19A0D-D2E9-3846-B2CE-954B2BF46966}"/>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CCE8B6EC-1D5A-0F49-B610-DBE57FF3E15A}"/>
              </a:ext>
            </a:extLst>
          </p:cNvPr>
          <p:cNvSpPr>
            <a:spLocks noGrp="1"/>
          </p:cNvSpPr>
          <p:nvPr>
            <p:ph type="sldNum" sz="quarter" idx="11"/>
          </p:nvPr>
        </p:nvSpPr>
        <p:spPr/>
        <p:txBody>
          <a:bodyPr/>
          <a:lstStyle/>
          <a:p>
            <a:fld id="{17A5C656-E050-4F3D-A0DB-0D19E9E83691}" type="slidenum">
              <a:rPr lang="en-US" smtClean="0"/>
              <a:pPr/>
              <a:t>5</a:t>
            </a:fld>
            <a:endParaRPr lang="en-US" dirty="0"/>
          </a:p>
        </p:txBody>
      </p:sp>
    </p:spTree>
    <p:extLst>
      <p:ext uri="{BB962C8B-B14F-4D97-AF65-F5344CB8AC3E}">
        <p14:creationId xmlns:p14="http://schemas.microsoft.com/office/powerpoint/2010/main" val="58898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BF1302-3279-E84D-81C5-71441547F707}"/>
              </a:ext>
            </a:extLst>
          </p:cNvPr>
          <p:cNvSpPr>
            <a:spLocks noGrp="1"/>
          </p:cNvSpPr>
          <p:nvPr>
            <p:ph type="title"/>
          </p:nvPr>
        </p:nvSpPr>
        <p:spPr/>
        <p:txBody>
          <a:bodyPr/>
          <a:lstStyle/>
          <a:p>
            <a:r>
              <a:rPr lang="en-US" dirty="0"/>
              <a:t>Set up the Hardware (Explorer Hat)</a:t>
            </a:r>
          </a:p>
        </p:txBody>
      </p:sp>
      <p:sp>
        <p:nvSpPr>
          <p:cNvPr id="4" name="Date Placeholder 3">
            <a:extLst>
              <a:ext uri="{FF2B5EF4-FFF2-40B4-BE49-F238E27FC236}">
                <a16:creationId xmlns:a16="http://schemas.microsoft.com/office/drawing/2014/main" id="{E1BF6B7D-3DC6-A442-9025-DF461BF5762F}"/>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3FD8B0BB-EEE2-B14A-808B-C7A0EBA369E6}"/>
              </a:ext>
            </a:extLst>
          </p:cNvPr>
          <p:cNvSpPr>
            <a:spLocks noGrp="1"/>
          </p:cNvSpPr>
          <p:nvPr>
            <p:ph type="sldNum" sz="quarter" idx="11"/>
          </p:nvPr>
        </p:nvSpPr>
        <p:spPr/>
        <p:txBody>
          <a:bodyPr/>
          <a:lstStyle/>
          <a:p>
            <a:fld id="{17A5C656-E050-4F3D-A0DB-0D19E9E83691}" type="slidenum">
              <a:rPr lang="en-US" smtClean="0"/>
              <a:pPr/>
              <a:t>6</a:t>
            </a:fld>
            <a:endParaRPr lang="en-US" dirty="0"/>
          </a:p>
        </p:txBody>
      </p:sp>
      <p:sp>
        <p:nvSpPr>
          <p:cNvPr id="7" name="Text Placeholder 1">
            <a:extLst>
              <a:ext uri="{FF2B5EF4-FFF2-40B4-BE49-F238E27FC236}">
                <a16:creationId xmlns:a16="http://schemas.microsoft.com/office/drawing/2014/main" id="{4043D505-DB7C-8646-A4DE-02EBCEC9286D}"/>
              </a:ext>
            </a:extLst>
          </p:cNvPr>
          <p:cNvSpPr txBox="1">
            <a:spLocks/>
          </p:cNvSpPr>
          <p:nvPr/>
        </p:nvSpPr>
        <p:spPr>
          <a:xfrm>
            <a:off x="442119" y="1447800"/>
            <a:ext cx="5257800" cy="4724400"/>
          </a:xfrm>
          <a:prstGeom prst="rect">
            <a:avLst/>
          </a:prstGeom>
        </p:spPr>
        <p:txBody>
          <a:bodyPr vert="horz" lIns="91440" tIns="45720" rIns="91440" bIns="45720" rtlCol="0" anchor="t">
            <a:normAutofit/>
          </a:bodyPr>
          <a:lstStyle>
            <a:lvl1pPr marL="274320" indent="-274320" algn="l" defTabSz="914400" rtl="0" eaLnBrk="1" latinLnBrk="0" hangingPunct="1">
              <a:spcBef>
                <a:spcPts val="1800"/>
              </a:spcBef>
              <a:spcAft>
                <a:spcPts val="0"/>
              </a:spcAft>
              <a:buClr>
                <a:schemeClr val="accent2"/>
              </a:buClr>
              <a:buFont typeface="Arial"/>
              <a:buChar char="•"/>
              <a:defRPr sz="2400" b="0" i="0" kern="1200">
                <a:solidFill>
                  <a:schemeClr val="tx1"/>
                </a:solidFill>
                <a:latin typeface="Century Gothic"/>
                <a:ea typeface="+mn-ea"/>
                <a:cs typeface="Century Gothic"/>
              </a:defRPr>
            </a:lvl1pPr>
            <a:lvl2pPr marL="548640" indent="-274320" algn="l" defTabSz="914400" rtl="0" eaLnBrk="1" latinLnBrk="0" hangingPunct="1">
              <a:spcBef>
                <a:spcPts val="600"/>
              </a:spcBef>
              <a:spcAft>
                <a:spcPts val="0"/>
              </a:spcAft>
              <a:buClr>
                <a:schemeClr val="accent2"/>
              </a:buClr>
              <a:buFont typeface="Arial"/>
              <a:buChar char="•"/>
              <a:defRPr sz="2000" b="0" i="0" kern="1200" baseline="0">
                <a:solidFill>
                  <a:schemeClr val="tx1"/>
                </a:solidFill>
                <a:latin typeface="Century Gothic"/>
                <a:ea typeface="+mn-ea"/>
                <a:cs typeface="Century Gothic"/>
              </a:defRPr>
            </a:lvl2pPr>
            <a:lvl3pPr marL="822960" indent="-274320" algn="l" defTabSz="914400" rtl="0" eaLnBrk="1" latinLnBrk="0" hangingPunct="1">
              <a:spcBef>
                <a:spcPts val="300"/>
              </a:spcBef>
              <a:spcAft>
                <a:spcPts val="0"/>
              </a:spcAft>
              <a:buClr>
                <a:schemeClr val="accent2"/>
              </a:buClr>
              <a:buFont typeface="Arial"/>
              <a:buChar char="•"/>
              <a:defRPr sz="1800" b="0" i="0" kern="1200">
                <a:solidFill>
                  <a:schemeClr val="tx1"/>
                </a:solidFill>
                <a:latin typeface="Century Gothic"/>
                <a:ea typeface="+mn-ea"/>
                <a:cs typeface="Century Gothic"/>
              </a:defRPr>
            </a:lvl3pPr>
            <a:lvl4pPr marL="1097280" indent="-274320" algn="l" defTabSz="914400" rtl="0" eaLnBrk="1" latinLnBrk="0" hangingPunct="1">
              <a:spcBef>
                <a:spcPts val="300"/>
              </a:spcBef>
              <a:spcAft>
                <a:spcPts val="0"/>
              </a:spcAft>
              <a:buClr>
                <a:schemeClr val="accent2"/>
              </a:buClr>
              <a:buFont typeface="Arial" panose="020B0604020202020204" pitchFamily="34" charset="0"/>
              <a:buChar char="–"/>
              <a:defRPr sz="1800" b="0" i="0" kern="1200">
                <a:solidFill>
                  <a:schemeClr val="tx1"/>
                </a:solidFill>
                <a:latin typeface="Century Gothic"/>
                <a:ea typeface="+mn-ea"/>
                <a:cs typeface="Century Gothic"/>
              </a:defRPr>
            </a:lvl4pPr>
            <a:lvl5pPr marL="1371600" indent="-274320" algn="l" defTabSz="914400" rtl="0" eaLnBrk="1" latinLnBrk="0" hangingPunct="1">
              <a:spcBef>
                <a:spcPts val="300"/>
              </a:spcBef>
              <a:spcAft>
                <a:spcPts val="0"/>
              </a:spcAft>
              <a:buClr>
                <a:schemeClr val="accent2"/>
              </a:buClr>
              <a:buFont typeface="Arial" panose="020B0604020202020204" pitchFamily="34" charset="0"/>
              <a:buChar char="»"/>
              <a:defRPr sz="1800" b="0" i="0" kern="1200">
                <a:solidFill>
                  <a:schemeClr val="tx1"/>
                </a:solidFill>
                <a:latin typeface="Century Gothic"/>
                <a:ea typeface="+mn-ea"/>
                <a:cs typeface="Century Gothic"/>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Install the </a:t>
            </a:r>
            <a:r>
              <a:rPr lang="en-US" dirty="0" err="1"/>
              <a:t>ExplorerHat</a:t>
            </a:r>
            <a:r>
              <a:rPr lang="en-US" dirty="0"/>
              <a:t> board on the GPIO header on the Raspberry Pi board</a:t>
            </a:r>
          </a:p>
          <a:p>
            <a:r>
              <a:rPr lang="en-US" dirty="0"/>
              <a:t>Insert the microSD card</a:t>
            </a:r>
          </a:p>
          <a:p>
            <a:r>
              <a:rPr lang="en-US" dirty="0"/>
              <a:t>Connect the network (automatic)</a:t>
            </a:r>
          </a:p>
          <a:p>
            <a:r>
              <a:rPr lang="en-US" dirty="0"/>
              <a:t>Plug in the power</a:t>
            </a:r>
          </a:p>
          <a:p>
            <a:r>
              <a:rPr lang="en-US" dirty="0"/>
              <a:t>Connect keyboard and monitor (or SSH)</a:t>
            </a:r>
          </a:p>
        </p:txBody>
      </p:sp>
      <p:pic>
        <p:nvPicPr>
          <p:cNvPr id="6" name="Picture 5">
            <a:extLst>
              <a:ext uri="{FF2B5EF4-FFF2-40B4-BE49-F238E27FC236}">
                <a16:creationId xmlns:a16="http://schemas.microsoft.com/office/drawing/2014/main" id="{B9F4C437-01B7-4A4F-B433-C5134B743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9919" y="1524000"/>
            <a:ext cx="5562600" cy="4171950"/>
          </a:xfrm>
          <a:prstGeom prst="rect">
            <a:avLst/>
          </a:prstGeom>
          <a:effectLst>
            <a:softEdge rad="50800"/>
          </a:effectLst>
        </p:spPr>
      </p:pic>
    </p:spTree>
    <p:extLst>
      <p:ext uri="{BB962C8B-B14F-4D97-AF65-F5344CB8AC3E}">
        <p14:creationId xmlns:p14="http://schemas.microsoft.com/office/powerpoint/2010/main" val="4080114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BF1302-3279-E84D-81C5-71441547F707}"/>
              </a:ext>
            </a:extLst>
          </p:cNvPr>
          <p:cNvSpPr>
            <a:spLocks noGrp="1"/>
          </p:cNvSpPr>
          <p:nvPr>
            <p:ph type="title"/>
          </p:nvPr>
        </p:nvSpPr>
        <p:spPr/>
        <p:txBody>
          <a:bodyPr/>
          <a:lstStyle/>
          <a:p>
            <a:r>
              <a:rPr lang="en-US" dirty="0"/>
              <a:t>Set up the Hardware (Automation </a:t>
            </a:r>
            <a:r>
              <a:rPr lang="en-US" dirty="0" err="1"/>
              <a:t>pHat</a:t>
            </a:r>
            <a:r>
              <a:rPr lang="en-US" dirty="0"/>
              <a:t>)</a:t>
            </a:r>
          </a:p>
        </p:txBody>
      </p:sp>
      <p:sp>
        <p:nvSpPr>
          <p:cNvPr id="4" name="Date Placeholder 3">
            <a:extLst>
              <a:ext uri="{FF2B5EF4-FFF2-40B4-BE49-F238E27FC236}">
                <a16:creationId xmlns:a16="http://schemas.microsoft.com/office/drawing/2014/main" id="{E1BF6B7D-3DC6-A442-9025-DF461BF5762F}"/>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3FD8B0BB-EEE2-B14A-808B-C7A0EBA369E6}"/>
              </a:ext>
            </a:extLst>
          </p:cNvPr>
          <p:cNvSpPr>
            <a:spLocks noGrp="1"/>
          </p:cNvSpPr>
          <p:nvPr>
            <p:ph type="sldNum" sz="quarter" idx="11"/>
          </p:nvPr>
        </p:nvSpPr>
        <p:spPr/>
        <p:txBody>
          <a:bodyPr/>
          <a:lstStyle/>
          <a:p>
            <a:fld id="{17A5C656-E050-4F3D-A0DB-0D19E9E83691}" type="slidenum">
              <a:rPr lang="en-US" smtClean="0"/>
              <a:pPr/>
              <a:t>7</a:t>
            </a:fld>
            <a:endParaRPr lang="en-US" dirty="0"/>
          </a:p>
        </p:txBody>
      </p:sp>
      <p:sp>
        <p:nvSpPr>
          <p:cNvPr id="7" name="Text Placeholder 1">
            <a:extLst>
              <a:ext uri="{FF2B5EF4-FFF2-40B4-BE49-F238E27FC236}">
                <a16:creationId xmlns:a16="http://schemas.microsoft.com/office/drawing/2014/main" id="{4043D505-DB7C-8646-A4DE-02EBCEC9286D}"/>
              </a:ext>
            </a:extLst>
          </p:cNvPr>
          <p:cNvSpPr txBox="1">
            <a:spLocks/>
          </p:cNvSpPr>
          <p:nvPr/>
        </p:nvSpPr>
        <p:spPr>
          <a:xfrm>
            <a:off x="442119" y="1447800"/>
            <a:ext cx="5257800" cy="4724400"/>
          </a:xfrm>
          <a:prstGeom prst="rect">
            <a:avLst/>
          </a:prstGeom>
        </p:spPr>
        <p:txBody>
          <a:bodyPr vert="horz" lIns="91440" tIns="45720" rIns="91440" bIns="45720" rtlCol="0" anchor="t">
            <a:normAutofit fontScale="85000" lnSpcReduction="20000"/>
          </a:bodyPr>
          <a:lstStyle>
            <a:lvl1pPr marL="274320" indent="-274320" algn="l" defTabSz="914400" rtl="0" eaLnBrk="1" latinLnBrk="0" hangingPunct="1">
              <a:spcBef>
                <a:spcPts val="1800"/>
              </a:spcBef>
              <a:spcAft>
                <a:spcPts val="0"/>
              </a:spcAft>
              <a:buClr>
                <a:schemeClr val="accent2"/>
              </a:buClr>
              <a:buFont typeface="Arial"/>
              <a:buChar char="•"/>
              <a:defRPr sz="2400" b="0" i="0" kern="1200">
                <a:solidFill>
                  <a:schemeClr val="tx1"/>
                </a:solidFill>
                <a:latin typeface="Century Gothic"/>
                <a:ea typeface="+mn-ea"/>
                <a:cs typeface="Century Gothic"/>
              </a:defRPr>
            </a:lvl1pPr>
            <a:lvl2pPr marL="548640" indent="-274320" algn="l" defTabSz="914400" rtl="0" eaLnBrk="1" latinLnBrk="0" hangingPunct="1">
              <a:spcBef>
                <a:spcPts val="600"/>
              </a:spcBef>
              <a:spcAft>
                <a:spcPts val="0"/>
              </a:spcAft>
              <a:buClr>
                <a:schemeClr val="accent2"/>
              </a:buClr>
              <a:buFont typeface="Arial"/>
              <a:buChar char="•"/>
              <a:defRPr sz="2000" b="0" i="0" kern="1200" baseline="0">
                <a:solidFill>
                  <a:schemeClr val="tx1"/>
                </a:solidFill>
                <a:latin typeface="Century Gothic"/>
                <a:ea typeface="+mn-ea"/>
                <a:cs typeface="Century Gothic"/>
              </a:defRPr>
            </a:lvl2pPr>
            <a:lvl3pPr marL="822960" indent="-274320" algn="l" defTabSz="914400" rtl="0" eaLnBrk="1" latinLnBrk="0" hangingPunct="1">
              <a:spcBef>
                <a:spcPts val="300"/>
              </a:spcBef>
              <a:spcAft>
                <a:spcPts val="0"/>
              </a:spcAft>
              <a:buClr>
                <a:schemeClr val="accent2"/>
              </a:buClr>
              <a:buFont typeface="Arial"/>
              <a:buChar char="•"/>
              <a:defRPr sz="1800" b="0" i="0" kern="1200">
                <a:solidFill>
                  <a:schemeClr val="tx1"/>
                </a:solidFill>
                <a:latin typeface="Century Gothic"/>
                <a:ea typeface="+mn-ea"/>
                <a:cs typeface="Century Gothic"/>
              </a:defRPr>
            </a:lvl3pPr>
            <a:lvl4pPr marL="1097280" indent="-274320" algn="l" defTabSz="914400" rtl="0" eaLnBrk="1" latinLnBrk="0" hangingPunct="1">
              <a:spcBef>
                <a:spcPts val="300"/>
              </a:spcBef>
              <a:spcAft>
                <a:spcPts val="0"/>
              </a:spcAft>
              <a:buClr>
                <a:schemeClr val="accent2"/>
              </a:buClr>
              <a:buFont typeface="Arial" panose="020B0604020202020204" pitchFamily="34" charset="0"/>
              <a:buChar char="–"/>
              <a:defRPr sz="1800" b="0" i="0" kern="1200">
                <a:solidFill>
                  <a:schemeClr val="tx1"/>
                </a:solidFill>
                <a:latin typeface="Century Gothic"/>
                <a:ea typeface="+mn-ea"/>
                <a:cs typeface="Century Gothic"/>
              </a:defRPr>
            </a:lvl4pPr>
            <a:lvl5pPr marL="1371600" indent="-274320" algn="l" defTabSz="914400" rtl="0" eaLnBrk="1" latinLnBrk="0" hangingPunct="1">
              <a:spcBef>
                <a:spcPts val="300"/>
              </a:spcBef>
              <a:spcAft>
                <a:spcPts val="0"/>
              </a:spcAft>
              <a:buClr>
                <a:schemeClr val="accent2"/>
              </a:buClr>
              <a:buFont typeface="Arial" panose="020B0604020202020204" pitchFamily="34" charset="0"/>
              <a:buChar char="»"/>
              <a:defRPr sz="1800" b="0" i="0" kern="1200">
                <a:solidFill>
                  <a:schemeClr val="tx1"/>
                </a:solidFill>
                <a:latin typeface="Century Gothic"/>
                <a:ea typeface="+mn-ea"/>
                <a:cs typeface="Century Gothic"/>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Install the </a:t>
            </a:r>
            <a:r>
              <a:rPr lang="en-US" dirty="0" err="1"/>
              <a:t>AutomationPhat</a:t>
            </a:r>
            <a:r>
              <a:rPr lang="en-US" dirty="0"/>
              <a:t> board on the GPIO header on the Raspberry Pi board</a:t>
            </a:r>
          </a:p>
          <a:p>
            <a:r>
              <a:rPr lang="en-US" dirty="0"/>
              <a:t>Connect a resistor and LED from 5V to output 1(+5-LED-resistor-output 1)</a:t>
            </a:r>
          </a:p>
          <a:p>
            <a:r>
              <a:rPr lang="en-US" dirty="0"/>
              <a:t>Connect a switch between 5V and input 1 (+5-switch-input 1)</a:t>
            </a:r>
          </a:p>
          <a:p>
            <a:r>
              <a:rPr lang="en-US" dirty="0"/>
              <a:t>Insert the microSD card</a:t>
            </a:r>
          </a:p>
          <a:p>
            <a:r>
              <a:rPr lang="en-US" dirty="0"/>
              <a:t>Connect the network</a:t>
            </a:r>
          </a:p>
          <a:p>
            <a:r>
              <a:rPr lang="en-US" dirty="0"/>
              <a:t>Plug in the power</a:t>
            </a:r>
          </a:p>
          <a:p>
            <a:r>
              <a:rPr lang="en-US" dirty="0"/>
              <a:t>Connect keyboard and monitor (or SSH)</a:t>
            </a:r>
          </a:p>
        </p:txBody>
      </p:sp>
      <p:pic>
        <p:nvPicPr>
          <p:cNvPr id="8" name="Picture 2" descr="page7image3025150080">
            <a:extLst>
              <a:ext uri="{FF2B5EF4-FFF2-40B4-BE49-F238E27FC236}">
                <a16:creationId xmlns:a16="http://schemas.microsoft.com/office/drawing/2014/main" id="{D591FB84-1C01-F04E-98F5-AD51F4AE4FD6}"/>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99919" y="1600200"/>
            <a:ext cx="5943600" cy="401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63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a:bodyPr>
          <a:lstStyle/>
          <a:p>
            <a:r>
              <a:rPr lang="en-US" dirty="0"/>
              <a:t>Install </a:t>
            </a:r>
            <a:r>
              <a:rPr lang="en-US" dirty="0" err="1"/>
              <a:t>PiBakery</a:t>
            </a:r>
            <a:r>
              <a:rPr lang="en-US" dirty="0"/>
              <a:t> on Windows or MacOS (</a:t>
            </a:r>
            <a:r>
              <a:rPr lang="en-US" dirty="0">
                <a:hlinkClick r:id="rId2"/>
              </a:rPr>
              <a:t>https://www.pibakery.org</a:t>
            </a:r>
            <a:r>
              <a:rPr lang="en-US" dirty="0"/>
              <a:t>)</a:t>
            </a:r>
          </a:p>
          <a:p>
            <a:r>
              <a:rPr lang="en-US" dirty="0"/>
              <a:t>Run </a:t>
            </a:r>
            <a:r>
              <a:rPr lang="en-US" dirty="0" err="1"/>
              <a:t>PiBakery</a:t>
            </a:r>
            <a:r>
              <a:rPr lang="en-US" dirty="0"/>
              <a:t> and import this file (file reference)</a:t>
            </a:r>
          </a:p>
          <a:p>
            <a:r>
              <a:rPr lang="en-US" dirty="0"/>
              <a:t>Enter the Wi-Fi credentials and a desired hostname in the provided fields</a:t>
            </a:r>
          </a:p>
          <a:p>
            <a:r>
              <a:rPr lang="en-US" dirty="0"/>
              <a:t>Choose whether you want the desktop or the console version</a:t>
            </a:r>
          </a:p>
          <a:p>
            <a:r>
              <a:rPr lang="en-US" dirty="0"/>
              <a:t>Insert an SD/SD Micro card, click “Write” to create the Raspbian card.</a:t>
            </a:r>
          </a:p>
          <a:p>
            <a:pPr lvl="1"/>
            <a:r>
              <a:rPr lang="en-US" dirty="0"/>
              <a:t>Choose if you want to install the full or lite version of </a:t>
            </a:r>
            <a:r>
              <a:rPr lang="en-US" dirty="0" err="1"/>
              <a:t>Raspian</a:t>
            </a:r>
            <a:endParaRPr lang="en-US" dirty="0"/>
          </a:p>
          <a:p>
            <a:pPr lvl="1"/>
            <a:r>
              <a:rPr lang="en-US" dirty="0"/>
              <a:t>Wait for the write to finish, then eject the SD card from your computer</a:t>
            </a:r>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Set up the SD card for Raspberry Pi</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8</a:t>
            </a:fld>
            <a:endParaRPr lang="en-US" dirty="0"/>
          </a:p>
        </p:txBody>
      </p:sp>
    </p:spTree>
    <p:extLst>
      <p:ext uri="{BB962C8B-B14F-4D97-AF65-F5344CB8AC3E}">
        <p14:creationId xmlns:p14="http://schemas.microsoft.com/office/powerpoint/2010/main" val="2487170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a:bodyPr>
          <a:lstStyle/>
          <a:p>
            <a:r>
              <a:rPr lang="en-US" dirty="0"/>
              <a:t>Get a terminal view of the Raspberry Pi</a:t>
            </a:r>
          </a:p>
          <a:p>
            <a:pPr lvl="1"/>
            <a:r>
              <a:rPr lang="en-US" dirty="0"/>
              <a:t>Connect a monitor, keyboard and (optional) mouse to the Raspberry Pi, or</a:t>
            </a:r>
          </a:p>
          <a:p>
            <a:pPr lvl="1"/>
            <a:r>
              <a:rPr lang="en-US" dirty="0"/>
              <a:t>Connect from your computer using SSH</a:t>
            </a:r>
          </a:p>
          <a:p>
            <a:pPr lvl="2"/>
            <a:r>
              <a:rPr lang="en-US" dirty="0"/>
              <a:t>You can ping the Raspberry Pi (ping &lt;your host name&gt;.local) to verify that the Raspberry Pi is available</a:t>
            </a:r>
          </a:p>
          <a:p>
            <a:pPr lvl="3"/>
            <a:r>
              <a:rPr lang="en-US" dirty="0"/>
              <a:t>If it is taking a long time, try “</a:t>
            </a:r>
            <a:r>
              <a:rPr lang="en-US" dirty="0" err="1"/>
              <a:t>sudo</a:t>
            </a:r>
            <a:r>
              <a:rPr lang="en-US" dirty="0"/>
              <a:t> </a:t>
            </a:r>
            <a:r>
              <a:rPr lang="en-US" dirty="0" err="1"/>
              <a:t>killall</a:t>
            </a:r>
            <a:r>
              <a:rPr lang="en-US" dirty="0"/>
              <a:t> –HUP </a:t>
            </a:r>
            <a:r>
              <a:rPr lang="en-US" dirty="0" err="1"/>
              <a:t>mDNSResponder</a:t>
            </a:r>
            <a:r>
              <a:rPr lang="en-US" dirty="0"/>
              <a:t>” on MacOS</a:t>
            </a:r>
          </a:p>
          <a:p>
            <a:pPr lvl="2"/>
            <a:r>
              <a:rPr lang="en-US" dirty="0"/>
              <a:t>MacOS</a:t>
            </a:r>
          </a:p>
          <a:p>
            <a:pPr lvl="3"/>
            <a:r>
              <a:rPr lang="en-US" dirty="0"/>
              <a:t>Use the terminal program and “New Remote Connection</a:t>
            </a:r>
          </a:p>
          <a:p>
            <a:pPr lvl="2"/>
            <a:r>
              <a:rPr lang="en-US" dirty="0"/>
              <a:t>Windows</a:t>
            </a:r>
          </a:p>
          <a:p>
            <a:pPr lvl="3"/>
            <a:r>
              <a:rPr lang="en-US" dirty="0"/>
              <a:t>Use Putty on (or similar)</a:t>
            </a:r>
          </a:p>
          <a:p>
            <a:pPr lvl="2"/>
            <a:r>
              <a:rPr lang="en-US" dirty="0"/>
              <a:t>SSH to the Raspberry Pi using “</a:t>
            </a:r>
            <a:r>
              <a:rPr lang="en-US" dirty="0" err="1"/>
              <a:t>ssh</a:t>
            </a:r>
            <a:r>
              <a:rPr lang="en-US" dirty="0"/>
              <a:t>://pi@&lt;your host name&gt;.local”</a:t>
            </a:r>
          </a:p>
          <a:p>
            <a:r>
              <a:rPr lang="en-US" dirty="0"/>
              <a:t>Default login: </a:t>
            </a:r>
            <a:r>
              <a:rPr lang="en-US" dirty="0">
                <a:solidFill>
                  <a:schemeClr val="accent1"/>
                </a:solidFill>
              </a:rPr>
              <a:t>user: pi, password: raspberry</a:t>
            </a:r>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Boot and Connect to the Raspberry Pi</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9</a:t>
            </a:fld>
            <a:endParaRPr lang="en-US" dirty="0"/>
          </a:p>
        </p:txBody>
      </p:sp>
    </p:spTree>
    <p:extLst>
      <p:ext uri="{BB962C8B-B14F-4D97-AF65-F5344CB8AC3E}">
        <p14:creationId xmlns:p14="http://schemas.microsoft.com/office/powerpoint/2010/main" val="1773808949"/>
      </p:ext>
    </p:extLst>
  </p:cSld>
  <p:clrMapOvr>
    <a:masterClrMapping/>
  </p:clrMapOvr>
</p:sld>
</file>

<file path=ppt/theme/theme1.xml><?xml version="1.0" encoding="utf-8"?>
<a:theme xmlns:a="http://schemas.openxmlformats.org/drawingml/2006/main" name="OCF">
  <a:themeElements>
    <a:clrScheme name="Custom 6">
      <a:dk1>
        <a:srgbClr val="000000"/>
      </a:dk1>
      <a:lt1>
        <a:srgbClr val="FFFFFF"/>
      </a:lt1>
      <a:dk2>
        <a:srgbClr val="005D83"/>
      </a:dk2>
      <a:lt2>
        <a:srgbClr val="FFFFFF"/>
      </a:lt2>
      <a:accent1>
        <a:srgbClr val="0090B7"/>
      </a:accent1>
      <a:accent2>
        <a:srgbClr val="68B953"/>
      </a:accent2>
      <a:accent3>
        <a:srgbClr val="717271"/>
      </a:accent3>
      <a:accent4>
        <a:srgbClr val="00B1EB"/>
      </a:accent4>
      <a:accent5>
        <a:srgbClr val="F06C19"/>
      </a:accent5>
      <a:accent6>
        <a:srgbClr val="FCC500"/>
      </a:accent6>
      <a:hlink>
        <a:srgbClr val="00B1EB"/>
      </a:hlink>
      <a:folHlink>
        <a:srgbClr val="68B953"/>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CF - B" id="{675AB949-5BDB-40AA-9154-C531EF6F7547}" vid="{ADC53D70-75BC-410A-B996-90B1AF48D2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204781</TotalTime>
  <Words>2525</Words>
  <Application>Microsoft Macintosh PowerPoint</Application>
  <PresentationFormat>Custom</PresentationFormat>
  <Paragraphs>307</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Century Gothic</vt:lpstr>
      <vt:lpstr>OCF</vt:lpstr>
      <vt:lpstr>Automated Development for  Cross-Platform Internet of Things</vt:lpstr>
      <vt:lpstr>What is the Open Connectivity Foundation?</vt:lpstr>
      <vt:lpstr>Complete suite of development tools</vt:lpstr>
      <vt:lpstr>oneIoTa (oneiota.org)</vt:lpstr>
      <vt:lpstr>oneIoTa is the source of all resources you will need</vt:lpstr>
      <vt:lpstr>Set up the Hardware (Explorer Hat)</vt:lpstr>
      <vt:lpstr>Set up the Hardware (Automation pHat)</vt:lpstr>
      <vt:lpstr>Set up the SD card for Raspberry Pi</vt:lpstr>
      <vt:lpstr>Boot and Connect to the Raspberry Pi</vt:lpstr>
      <vt:lpstr>Alternative Set up of the SD card for Raspberry Pi (hard way)</vt:lpstr>
      <vt:lpstr>Set up the development environment (Network)</vt:lpstr>
      <vt:lpstr>Set up the development environment (USB Stick)</vt:lpstr>
      <vt:lpstr>Let’s build a device (page 1)</vt:lpstr>
      <vt:lpstr>Let’s build a device (page 2)</vt:lpstr>
      <vt:lpstr>Onboard and control the server with OTGC</vt:lpstr>
      <vt:lpstr>What we did</vt:lpstr>
      <vt:lpstr>Let’s try a more complicated example (page 1)</vt:lpstr>
      <vt:lpstr>Let’s build a more complicated device (page 2)</vt:lpstr>
      <vt:lpstr>Here’s how you can do it on your own (page 1)</vt:lpstr>
      <vt:lpstr>Here’s how you can do it on your own (page 2)</vt:lpstr>
      <vt:lpstr>Testing with Device Spy (as an alternative to OTGC)</vt:lpstr>
      <vt:lpstr>Other useful information</vt:lpstr>
      <vt:lpstr>Simple device description input file</vt:lpstr>
      <vt:lpstr>Run the Certification Test Tool</vt:lpstr>
      <vt:lpstr>What to do next</vt:lpstr>
      <vt:lpstr>What else?</vt:lpstr>
      <vt:lpstr>Acknowledgments and references</vt:lpstr>
      <vt:lpstr>PowerPoint Presentation</vt:lpstr>
      <vt:lpstr>Connect to the Raspberry Pi</vt:lpstr>
    </vt:vector>
  </TitlesOfParts>
  <Company>VTM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Group Status Reports</dc:title>
  <dc:creator>Lindsay Adamson</dc:creator>
  <cp:lastModifiedBy>Clarke Stevens</cp:lastModifiedBy>
  <cp:revision>518</cp:revision>
  <cp:lastPrinted>2018-05-02T19:24:50Z</cp:lastPrinted>
  <dcterms:created xsi:type="dcterms:W3CDTF">2016-05-17T18:07:16Z</dcterms:created>
  <dcterms:modified xsi:type="dcterms:W3CDTF">2019-02-27T20:19:55Z</dcterms:modified>
</cp:coreProperties>
</file>