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391" r:id="rId2"/>
    <p:sldId id="566" r:id="rId3"/>
    <p:sldId id="576" r:id="rId4"/>
    <p:sldId id="571" r:id="rId5"/>
    <p:sldId id="583" r:id="rId6"/>
    <p:sldId id="581" r:id="rId7"/>
    <p:sldId id="582" r:id="rId8"/>
    <p:sldId id="572" r:id="rId9"/>
    <p:sldId id="580" r:id="rId10"/>
    <p:sldId id="587" r:id="rId11"/>
    <p:sldId id="584" r:id="rId12"/>
    <p:sldId id="585" r:id="rId13"/>
    <p:sldId id="586" r:id="rId14"/>
    <p:sldId id="575" r:id="rId15"/>
    <p:sldId id="537" r:id="rId16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8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Simon" initials="AS" lastIdx="1" clrIdx="0">
    <p:extLst>
      <p:ext uri="{19B8F6BF-5375-455C-9EA6-DF929625EA0E}">
        <p15:presenceInfo xmlns:p15="http://schemas.microsoft.com/office/powerpoint/2012/main" userId="S-1-5-21-1228130778-1155475972-4145888261-4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83E"/>
    <a:srgbClr val="007A4C"/>
    <a:srgbClr val="343534"/>
    <a:srgbClr val="EDCD30"/>
    <a:srgbClr val="EBD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8" autoAdjust="0"/>
  </p:normalViewPr>
  <p:slideViewPr>
    <p:cSldViewPr>
      <p:cViewPr varScale="1">
        <p:scale>
          <a:sx n="99" d="100"/>
          <a:sy n="99" d="100"/>
        </p:scale>
        <p:origin x="90" y="306"/>
      </p:cViewPr>
      <p:guideLst>
        <p:guide orient="horz" pos="4218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786"/>
    </p:cViewPr>
  </p:sorterViewPr>
  <p:notesViewPr>
    <p:cSldViewPr>
      <p:cViewPr varScale="1">
        <p:scale>
          <a:sx n="80" d="100"/>
          <a:sy n="80" d="100"/>
        </p:scale>
        <p:origin x="27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F4FD0-EEB3-E54D-9EAC-5C2F87350479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301AC-E07C-274C-A432-7FB6442EF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1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0944-10E6-A94E-B66A-48C837D9B59C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7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CF2-646B-420C-ADB7-48BD65092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5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4114800"/>
            <a:ext cx="8153024" cy="1143000"/>
          </a:xfrm>
        </p:spPr>
        <p:txBody>
          <a:bodyPr anchor="b">
            <a:normAutofit/>
          </a:bodyPr>
          <a:lstStyle>
            <a:lvl1pPr>
              <a:defRPr sz="3200" b="1" i="0" cap="small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5257800"/>
            <a:ext cx="9067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presentation subtitle</a:t>
            </a:r>
          </a:p>
        </p:txBody>
      </p:sp>
      <p:pic>
        <p:nvPicPr>
          <p:cNvPr id="9" name="Picture 8" descr="OCF_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8" y="1905000"/>
            <a:ext cx="5764353" cy="1219200"/>
          </a:xfrm>
          <a:prstGeom prst="rect">
            <a:avLst/>
          </a:prstGeom>
        </p:spPr>
      </p:pic>
      <p:pic>
        <p:nvPicPr>
          <p:cNvPr id="13" name="Picture 12" descr="Cover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  <p:pic>
        <p:nvPicPr>
          <p:cNvPr id="6" name="Picture 5" descr="OCF_4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118" y="1905000"/>
            <a:ext cx="5764353" cy="1219200"/>
          </a:xfrm>
          <a:prstGeom prst="rect">
            <a:avLst/>
          </a:prstGeom>
        </p:spPr>
      </p:pic>
      <p:pic>
        <p:nvPicPr>
          <p:cNvPr id="7" name="Picture 6" descr="Cover_Icon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43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4114800"/>
            <a:ext cx="8153024" cy="1143000"/>
          </a:xfrm>
        </p:spPr>
        <p:txBody>
          <a:bodyPr anchor="b">
            <a:normAutofit/>
          </a:bodyPr>
          <a:lstStyle>
            <a:lvl1pPr>
              <a:defRPr sz="3200" b="1" i="0" cap="small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5257800"/>
            <a:ext cx="9067800" cy="1371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section subtitle</a:t>
            </a:r>
          </a:p>
        </p:txBody>
      </p:sp>
      <p:pic>
        <p:nvPicPr>
          <p:cNvPr id="6" name="Picture 5" descr="Cover_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  <p:pic>
        <p:nvPicPr>
          <p:cNvPr id="5" name="Picture 4" descr="Cover_Ic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3100" y="0"/>
            <a:ext cx="5138738" cy="6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82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119" y="1447800"/>
            <a:ext cx="11277600" cy="4724400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>
              <a:defRPr sz="2000" b="0" i="0">
                <a:solidFill>
                  <a:schemeClr val="tx1"/>
                </a:solidFill>
                <a:latin typeface="Century Gothic"/>
                <a:cs typeface="Century Gothic"/>
              </a:defRPr>
            </a:lvl2pPr>
            <a:lvl3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3pPr>
            <a:lvl4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4pPr>
            <a:lvl5pPr>
              <a:defRPr sz="1800" b="0" i="0">
                <a:solidFill>
                  <a:schemeClr val="tx1"/>
                </a:solidFill>
                <a:latin typeface="Century Gothic"/>
                <a:cs typeface="Century Gothic"/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0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325" y="1447800"/>
            <a:ext cx="5487194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233319" y="1447800"/>
            <a:ext cx="5487194" cy="472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1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41325" y="2057400"/>
            <a:ext cx="5487194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6233319" y="2057400"/>
            <a:ext cx="5487194" cy="4114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41325" y="1447800"/>
            <a:ext cx="5487988" cy="6096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319" y="1447800"/>
            <a:ext cx="5487988" cy="609600"/>
          </a:xfrm>
        </p:spPr>
        <p:txBody>
          <a:bodyPr anchor="ctr">
            <a:normAutofit/>
          </a:bodyPr>
          <a:lstStyle>
            <a:lvl1pPr marL="0" indent="0">
              <a:buNone/>
              <a:defRPr sz="2800" b="1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521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</p:spTree>
    <p:extLst>
      <p:ext uri="{BB962C8B-B14F-4D97-AF65-F5344CB8AC3E}">
        <p14:creationId xmlns:p14="http://schemas.microsoft.com/office/powerpoint/2010/main" val="115588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57719" y="76200"/>
            <a:ext cx="106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57719" y="76200"/>
            <a:ext cx="106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gradFill flip="none" rotWithShape="1">
          <a:gsLst>
            <a:gs pos="100000">
              <a:schemeClr val="bg1">
                <a:tint val="40000"/>
                <a:satMod val="350000"/>
              </a:schemeClr>
            </a:gs>
            <a:gs pos="0">
              <a:schemeClr val="accent3"/>
            </a:gs>
            <a:gs pos="55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CF_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20" y="2459152"/>
            <a:ext cx="9170846" cy="1939696"/>
          </a:xfrm>
          <a:prstGeom prst="rect">
            <a:avLst/>
          </a:prstGeom>
        </p:spPr>
      </p:pic>
      <p:pic>
        <p:nvPicPr>
          <p:cNvPr id="3" name="Picture 2" descr="OCF_4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8920" y="2459152"/>
            <a:ext cx="9170846" cy="19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/>
        </p:nvSpPr>
        <p:spPr>
          <a:xfrm>
            <a:off x="0" y="6400800"/>
            <a:ext cx="9281319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2423319" y="6477001"/>
            <a:ext cx="6629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pic>
        <p:nvPicPr>
          <p:cNvPr id="14" name="Picture 13" descr="OCF_4C_Icon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36300" y="177801"/>
            <a:ext cx="952500" cy="952500"/>
          </a:xfrm>
          <a:prstGeom prst="rect">
            <a:avLst/>
          </a:prstGeom>
        </p:spPr>
      </p:pic>
      <p:sp>
        <p:nvSpPr>
          <p:cNvPr id="12" name="Round Single Corner Rectangle 11"/>
          <p:cNvSpPr/>
          <p:nvPr/>
        </p:nvSpPr>
        <p:spPr>
          <a:xfrm flipH="1">
            <a:off x="10652918" y="6400800"/>
            <a:ext cx="1508918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118" y="152400"/>
            <a:ext cx="10363201" cy="1066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19" y="1447800"/>
            <a:ext cx="112776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7719" y="6477001"/>
            <a:ext cx="1066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small" baseline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fld id="{17A5C656-E050-4F3D-A0DB-0D19E9E8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442119" y="6477000"/>
            <a:ext cx="1981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March 8, 2018</a:t>
            </a: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6400800"/>
            <a:ext cx="9281319" cy="457200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  <p:pic>
        <p:nvPicPr>
          <p:cNvPr id="13" name="Picture 12" descr="OCF_4C_Icon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36300" y="177801"/>
            <a:ext cx="952500" cy="952500"/>
          </a:xfrm>
          <a:prstGeom prst="rect">
            <a:avLst/>
          </a:prstGeom>
        </p:spPr>
      </p:pic>
      <p:sp>
        <p:nvSpPr>
          <p:cNvPr id="15" name="Round Single Corner Rectangle 14"/>
          <p:cNvSpPr/>
          <p:nvPr userDrawn="1"/>
        </p:nvSpPr>
        <p:spPr>
          <a:xfrm flipH="1">
            <a:off x="10652918" y="6400800"/>
            <a:ext cx="1508918" cy="457200"/>
          </a:xfrm>
          <a:prstGeom prst="round1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59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i="0" kern="1200" baseline="0">
          <a:solidFill>
            <a:schemeClr val="tx2"/>
          </a:solidFill>
          <a:latin typeface="Century Gothic"/>
          <a:ea typeface="+mj-ea"/>
          <a:cs typeface="Century Gothic"/>
        </a:defRPr>
      </a:lvl1pPr>
    </p:titleStyle>
    <p:bodyStyle>
      <a:lvl1pPr marL="274320" indent="-274320" algn="l" defTabSz="914400" rtl="0" eaLnBrk="1" latinLnBrk="0" hangingPunct="1">
        <a:spcBef>
          <a:spcPts val="1800"/>
        </a:spcBef>
        <a:spcAft>
          <a:spcPts val="0"/>
        </a:spcAft>
        <a:buClr>
          <a:schemeClr val="accent2"/>
        </a:buClr>
        <a:buFont typeface="Arial"/>
        <a:buChar char="•"/>
        <a:defRPr sz="2400" b="0" i="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4864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/>
        <a:buChar char="•"/>
        <a:defRPr sz="2000" b="0" i="0" kern="1200" baseline="0">
          <a:solidFill>
            <a:schemeClr val="tx1"/>
          </a:solidFill>
          <a:latin typeface="Century Gothic"/>
          <a:ea typeface="+mn-ea"/>
          <a:cs typeface="Century Gothic"/>
        </a:defRPr>
      </a:lvl2pPr>
      <a:lvl3pPr marL="82296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/>
        <a:buChar char="•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09728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371600" indent="-274320" algn="l" defTabSz="914400" rtl="0" eaLnBrk="1" latinLnBrk="0" hangingPunct="1"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»"/>
        <a:defRPr sz="1800" b="0" i="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onnectivity/IOTivity-Lite-setu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119" y="3429000"/>
            <a:ext cx="8153024" cy="1143000"/>
          </a:xfrm>
        </p:spPr>
        <p:txBody>
          <a:bodyPr/>
          <a:lstStyle/>
          <a:p>
            <a:r>
              <a:rPr lang="en-US" dirty="0" err="1"/>
              <a:t>ToolChain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19" y="4572000"/>
            <a:ext cx="9067800" cy="609600"/>
          </a:xfrm>
        </p:spPr>
        <p:txBody>
          <a:bodyPr>
            <a:normAutofit/>
          </a:bodyPr>
          <a:lstStyle/>
          <a:p>
            <a:r>
              <a:rPr lang="en-US" dirty="0"/>
              <a:t>Code generation </a:t>
            </a:r>
          </a:p>
        </p:txBody>
      </p:sp>
    </p:spTree>
    <p:extLst>
      <p:ext uri="{BB962C8B-B14F-4D97-AF65-F5344CB8AC3E}">
        <p14:creationId xmlns:p14="http://schemas.microsoft.com/office/powerpoint/2010/main" val="209858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err="1"/>
              <a:t>Github</a:t>
            </a:r>
            <a:r>
              <a:rPr lang="en-GB" sz="2800" dirty="0"/>
              <a:t> repo that uses </a:t>
            </a:r>
            <a:r>
              <a:rPr lang="en-GB" sz="2800" dirty="0" err="1"/>
              <a:t>IOTivity-Lite</a:t>
            </a:r>
            <a:r>
              <a:rPr lang="en-GB" sz="2800" dirty="0"/>
              <a:t> v1.3-rel as build environment and sets up the device builder tool chain to build an application</a:t>
            </a:r>
          </a:p>
          <a:p>
            <a:r>
              <a:rPr lang="en-GB" sz="2800" dirty="0"/>
              <a:t>This </a:t>
            </a:r>
            <a:r>
              <a:rPr lang="en-GB" sz="2800" dirty="0" err="1"/>
              <a:t>github</a:t>
            </a:r>
            <a:r>
              <a:rPr lang="en-GB" sz="2800" dirty="0"/>
              <a:t> repo sets up an “work area”</a:t>
            </a:r>
          </a:p>
          <a:p>
            <a:pPr lvl="1"/>
            <a:r>
              <a:rPr lang="en-GB" sz="2400" dirty="0"/>
              <a:t>Installs tools/code/etc to build an </a:t>
            </a:r>
            <a:r>
              <a:rPr lang="en-GB" sz="2400" dirty="0" err="1"/>
              <a:t>IOTivity-Lite</a:t>
            </a:r>
            <a:r>
              <a:rPr lang="en-GB" sz="2400" dirty="0"/>
              <a:t> server application </a:t>
            </a:r>
          </a:p>
          <a:p>
            <a:pPr lvl="2"/>
            <a:r>
              <a:rPr lang="en-GB" sz="2200" dirty="0"/>
              <a:t>Linux</a:t>
            </a:r>
          </a:p>
          <a:p>
            <a:pPr lvl="2"/>
            <a:r>
              <a:rPr lang="en-GB" sz="2200" dirty="0"/>
              <a:t>raspberry pi</a:t>
            </a:r>
          </a:p>
          <a:p>
            <a:pPr lvl="1"/>
            <a:r>
              <a:rPr lang="en-GB" sz="2400" dirty="0"/>
              <a:t>This includes installing a copy of the </a:t>
            </a:r>
            <a:r>
              <a:rPr lang="en-GB" sz="2400" dirty="0" err="1"/>
              <a:t>IOTivity-Lite</a:t>
            </a:r>
            <a:r>
              <a:rPr lang="en-GB" sz="2400" dirty="0"/>
              <a:t> code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marL="274320" lvl="1" indent="0">
              <a:buNone/>
            </a:pPr>
            <a:r>
              <a:rPr lang="en-GB" sz="2400" dirty="0" err="1"/>
              <a:t>Github</a:t>
            </a:r>
            <a:r>
              <a:rPr lang="en-GB" sz="2400" dirty="0"/>
              <a:t> to install the environment resides at:</a:t>
            </a:r>
          </a:p>
          <a:p>
            <a:pPr lvl="1"/>
            <a:r>
              <a:rPr lang="en-GB" sz="2400" dirty="0">
                <a:hlinkClick r:id="rId2"/>
              </a:rPr>
              <a:t>https://github.com/openconnectivity/IOTivity-Lite-setup</a:t>
            </a:r>
            <a:endParaRPr lang="en-GB" sz="2400" dirty="0"/>
          </a:p>
          <a:p>
            <a:pPr lvl="1"/>
            <a:endParaRPr lang="en-GB" sz="24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environment: </a:t>
            </a:r>
            <a:r>
              <a:rPr lang="en-US" dirty="0" err="1"/>
              <a:t>IOTivity</a:t>
            </a:r>
            <a:r>
              <a:rPr lang="en-US" dirty="0"/>
              <a:t>-Lite-setup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8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The repo has setup scripts for:</a:t>
            </a:r>
          </a:p>
          <a:p>
            <a:r>
              <a:rPr lang="en-GB" sz="2000" dirty="0"/>
              <a:t>Setting up </a:t>
            </a:r>
            <a:r>
              <a:rPr lang="en-GB" sz="2000" dirty="0" err="1"/>
              <a:t>IOTivity-Lite</a:t>
            </a:r>
            <a:r>
              <a:rPr lang="en-GB" sz="2000" dirty="0"/>
              <a:t> with code and build environment</a:t>
            </a:r>
          </a:p>
          <a:p>
            <a:pPr lvl="1"/>
            <a:r>
              <a:rPr lang="en-GB" sz="1800" dirty="0" err="1"/>
              <a:t>IOTivity</a:t>
            </a:r>
            <a:r>
              <a:rPr lang="en-GB" sz="1800" dirty="0"/>
              <a:t> version: 1.3-rel</a:t>
            </a:r>
          </a:p>
          <a:p>
            <a:pPr lvl="1"/>
            <a:r>
              <a:rPr lang="en-GB" sz="1800" dirty="0"/>
              <a:t>Sets it up in local folder</a:t>
            </a:r>
          </a:p>
          <a:p>
            <a:r>
              <a:rPr lang="en-GB" sz="2000" dirty="0"/>
              <a:t>Setting up </a:t>
            </a:r>
            <a:r>
              <a:rPr lang="en-GB" sz="2000" dirty="0" err="1"/>
              <a:t>DeviceBuilder</a:t>
            </a:r>
            <a:r>
              <a:rPr lang="en-GB" sz="2000" dirty="0"/>
              <a:t> </a:t>
            </a:r>
          </a:p>
          <a:p>
            <a:pPr lvl="1"/>
            <a:r>
              <a:rPr lang="en-GB" sz="1800" dirty="0"/>
              <a:t>Relative to </a:t>
            </a:r>
            <a:r>
              <a:rPr lang="en-GB" sz="1800" dirty="0" err="1"/>
              <a:t>IOTivity-Lite</a:t>
            </a:r>
            <a:r>
              <a:rPr lang="en-GB" sz="1800" dirty="0"/>
              <a:t> folder</a:t>
            </a:r>
          </a:p>
          <a:p>
            <a:r>
              <a:rPr lang="en-GB" sz="2000" dirty="0"/>
              <a:t>Setting up MRAA to interact with the hardware</a:t>
            </a:r>
          </a:p>
          <a:p>
            <a:pPr marL="0" indent="0">
              <a:buNone/>
            </a:pPr>
            <a:r>
              <a:rPr lang="en-GB" b="1" i="1" dirty="0"/>
              <a:t>Everything is set up by executing: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curl https://openconnectivity.github.io/IOTivity-Lite-setup/install.sh | bash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IOTivity</a:t>
            </a:r>
            <a:r>
              <a:rPr lang="en-US" dirty="0"/>
              <a:t>-Lite-setup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9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29" y="1143001"/>
            <a:ext cx="11430000" cy="5149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All folders are placed in the top folder</a:t>
            </a:r>
          </a:p>
          <a:p>
            <a:pPr marL="0" indent="0">
              <a:buNone/>
            </a:pPr>
            <a:r>
              <a:rPr lang="en-GB" sz="1400" dirty="0"/>
              <a:t>In this case ~/</a:t>
            </a:r>
            <a:r>
              <a:rPr lang="en-GB" sz="1400" dirty="0" err="1"/>
              <a:t>iot-lite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8539" y="1933895"/>
            <a:ext cx="1089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9A160-0C1B-4BEC-AAEF-FF9682BF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367" y="16843"/>
            <a:ext cx="7508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r>
              <a:rPr lang="en-GB" sz="2000" dirty="0"/>
              <a:t>Generate code with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gen.sh</a:t>
            </a:r>
          </a:p>
          <a:p>
            <a:r>
              <a:rPr lang="en-GB" sz="2000" dirty="0"/>
              <a:t>Compile code with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build.sh</a:t>
            </a:r>
          </a:p>
          <a:p>
            <a:r>
              <a:rPr lang="en-GB" sz="2000" dirty="0"/>
              <a:t>Edit code with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edit_code.sh</a:t>
            </a:r>
            <a:r>
              <a:rPr lang="en-GB" sz="2000" dirty="0"/>
              <a:t>  (using </a:t>
            </a:r>
            <a:r>
              <a:rPr lang="en-GB" sz="2000" dirty="0" err="1"/>
              <a:t>nano</a:t>
            </a:r>
            <a:r>
              <a:rPr lang="en-GB" sz="2000" dirty="0"/>
              <a:t>, editing in the iotivity-</a:t>
            </a:r>
            <a:r>
              <a:rPr lang="en-GB" sz="2000" dirty="0" err="1"/>
              <a:t>lite</a:t>
            </a:r>
            <a:r>
              <a:rPr lang="en-GB" sz="2000" dirty="0"/>
              <a:t> tree)</a:t>
            </a:r>
          </a:p>
          <a:p>
            <a:r>
              <a:rPr lang="en-GB" sz="2000" dirty="0"/>
              <a:t>Run code with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run.sh</a:t>
            </a:r>
          </a:p>
          <a:p>
            <a:r>
              <a:rPr lang="en-GB" sz="2000" dirty="0"/>
              <a:t>Reset to </a:t>
            </a:r>
            <a:r>
              <a:rPr lang="en-GB" sz="2000" dirty="0" err="1"/>
              <a:t>onboarding</a:t>
            </a:r>
            <a:r>
              <a:rPr lang="en-GB" sz="2000" dirty="0"/>
              <a:t> state with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reset.sh</a:t>
            </a:r>
          </a:p>
          <a:p>
            <a:pPr lvl="1"/>
            <a:r>
              <a:rPr lang="en-GB" sz="1800" dirty="0"/>
              <a:t>Using just works, script removes files from the iotivity-</a:t>
            </a:r>
            <a:r>
              <a:rPr lang="en-GB" sz="1800" dirty="0" err="1"/>
              <a:t>lite</a:t>
            </a:r>
            <a:r>
              <a:rPr lang="en-GB" sz="1800" dirty="0"/>
              <a:t> tree.</a:t>
            </a:r>
          </a:p>
          <a:p>
            <a:pPr marL="0" indent="0">
              <a:buNone/>
            </a:pPr>
            <a:r>
              <a:rPr lang="en-GB" sz="2000" dirty="0"/>
              <a:t>The scripts that are convenience wrappers around command line tools.</a:t>
            </a:r>
          </a:p>
          <a:p>
            <a:r>
              <a:rPr lang="en-GB" sz="2000" dirty="0"/>
              <a:t>All paths, etc. are filled in.</a:t>
            </a:r>
          </a:p>
          <a:p>
            <a:r>
              <a:rPr lang="en-GB" sz="2000" dirty="0"/>
              <a:t>Code is generated from </a:t>
            </a:r>
            <a:r>
              <a:rPr lang="en-GB" sz="2000" dirty="0" err="1"/>
              <a:t>example.json</a:t>
            </a:r>
            <a:r>
              <a:rPr lang="en-GB" sz="2000" dirty="0"/>
              <a:t>.</a:t>
            </a:r>
          </a:p>
          <a:p>
            <a:r>
              <a:rPr lang="en-GB" sz="2000" dirty="0"/>
              <a:t>Code is generated in iotivity-</a:t>
            </a:r>
            <a:r>
              <a:rPr lang="en-GB" sz="2000" dirty="0" err="1"/>
              <a:t>lite</a:t>
            </a:r>
            <a:r>
              <a:rPr lang="en-GB" sz="2000" dirty="0"/>
              <a:t>/apps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Preconfigured commands (in </a:t>
            </a:r>
            <a:r>
              <a:rPr lang="en-US" dirty="0" err="1"/>
              <a:t>iot</a:t>
            </a:r>
            <a:r>
              <a:rPr lang="en-US" dirty="0"/>
              <a:t>-lite folder)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1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6324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[    {</a:t>
            </a:r>
          </a:p>
          <a:p>
            <a:pPr marL="0" indent="0">
              <a:buNone/>
            </a:pPr>
            <a:r>
              <a:rPr lang="en-GB" sz="1400" dirty="0"/>
              <a:t>      "path" : "/</a:t>
            </a:r>
            <a:r>
              <a:rPr lang="en-GB" sz="1400" dirty="0" err="1"/>
              <a:t>binaryswitch</a:t>
            </a:r>
            <a:r>
              <a:rPr lang="en-GB" sz="1400" dirty="0"/>
              <a:t>",</a:t>
            </a:r>
          </a:p>
          <a:p>
            <a:pPr marL="0" indent="0">
              <a:buNone/>
            </a:pPr>
            <a:r>
              <a:rPr lang="en-GB" sz="1400" dirty="0"/>
              <a:t>      "</a:t>
            </a:r>
            <a:r>
              <a:rPr lang="en-GB" sz="1400" dirty="0" err="1"/>
              <a:t>rt</a:t>
            </a:r>
            <a:r>
              <a:rPr lang="en-GB" sz="1400" dirty="0"/>
              <a:t>"   : [ "</a:t>
            </a:r>
            <a:r>
              <a:rPr lang="en-GB" sz="1400" dirty="0" err="1"/>
              <a:t>oic.r.switch.binary</a:t>
            </a:r>
            <a:r>
              <a:rPr lang="en-GB" sz="1400" dirty="0"/>
              <a:t>" ],</a:t>
            </a:r>
          </a:p>
          <a:p>
            <a:pPr marL="0" indent="0">
              <a:buNone/>
            </a:pPr>
            <a:r>
              <a:rPr lang="en-GB" sz="1400" dirty="0"/>
              <a:t>      "if"   : ["</a:t>
            </a:r>
            <a:r>
              <a:rPr lang="en-GB" sz="1400" dirty="0" err="1"/>
              <a:t>oic.if.a</a:t>
            </a:r>
            <a:r>
              <a:rPr lang="en-GB" sz="1400" dirty="0"/>
              <a:t>", "</a:t>
            </a:r>
            <a:r>
              <a:rPr lang="en-GB" sz="1400" dirty="0" err="1"/>
              <a:t>oic.if.baseline</a:t>
            </a:r>
            <a:r>
              <a:rPr lang="en-GB" sz="1400" dirty="0"/>
              <a:t>" ],</a:t>
            </a:r>
          </a:p>
          <a:p>
            <a:pPr marL="0" indent="0">
              <a:buNone/>
            </a:pPr>
            <a:r>
              <a:rPr lang="en-GB" sz="1400" dirty="0"/>
              <a:t>      "</a:t>
            </a:r>
            <a:r>
              <a:rPr lang="en-GB" sz="1400" dirty="0" err="1"/>
              <a:t>remove_properties</a:t>
            </a:r>
            <a:r>
              <a:rPr lang="en-GB" sz="1400" dirty="0"/>
              <a:t>" : [ "range", "step" , "id", "precision" ]</a:t>
            </a:r>
          </a:p>
          <a:p>
            <a:pPr marL="0" indent="0">
              <a:buNone/>
            </a:pPr>
            <a:r>
              <a:rPr lang="en-GB" sz="1400" dirty="0"/>
              <a:t>    },  </a:t>
            </a:r>
            <a:r>
              <a:rPr lang="en-GB" sz="1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"path" : "/</a:t>
            </a:r>
            <a:r>
              <a:rPr lang="en-GB" sz="1400" dirty="0" err="1">
                <a:solidFill>
                  <a:srgbClr val="FF0000"/>
                </a:solidFill>
              </a:rPr>
              <a:t>oic</a:t>
            </a:r>
            <a:r>
              <a:rPr lang="en-GB" sz="1400" dirty="0">
                <a:solidFill>
                  <a:srgbClr val="FF0000"/>
                </a:solidFill>
              </a:rPr>
              <a:t>/p",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"</a:t>
            </a:r>
            <a:r>
              <a:rPr lang="en-GB" sz="1400" dirty="0" err="1">
                <a:solidFill>
                  <a:srgbClr val="FF0000"/>
                </a:solidFill>
              </a:rPr>
              <a:t>rt</a:t>
            </a:r>
            <a:r>
              <a:rPr lang="en-GB" sz="1400" dirty="0">
                <a:solidFill>
                  <a:srgbClr val="FF0000"/>
                </a:solidFill>
              </a:rPr>
              <a:t>"   : [ "</a:t>
            </a:r>
            <a:r>
              <a:rPr lang="en-GB" sz="1400" dirty="0" err="1">
                <a:solidFill>
                  <a:srgbClr val="FF0000"/>
                </a:solidFill>
              </a:rPr>
              <a:t>oic.wk.p</a:t>
            </a:r>
            <a:r>
              <a:rPr lang="en-GB" sz="1400" dirty="0">
                <a:solidFill>
                  <a:srgbClr val="FF0000"/>
                </a:solidFill>
              </a:rPr>
              <a:t>" ],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"if"   : ["</a:t>
            </a:r>
            <a:r>
              <a:rPr lang="en-GB" sz="1400" dirty="0" err="1">
                <a:solidFill>
                  <a:srgbClr val="FF0000"/>
                </a:solidFill>
              </a:rPr>
              <a:t>oic.if.baseline</a:t>
            </a:r>
            <a:r>
              <a:rPr lang="en-GB" sz="1400" dirty="0">
                <a:solidFill>
                  <a:srgbClr val="FF0000"/>
                </a:solidFill>
              </a:rPr>
              <a:t>", "</a:t>
            </a:r>
            <a:r>
              <a:rPr lang="en-GB" sz="1400" dirty="0" err="1">
                <a:solidFill>
                  <a:srgbClr val="FF0000"/>
                </a:solidFill>
              </a:rPr>
              <a:t>oic.if.r</a:t>
            </a:r>
            <a:r>
              <a:rPr lang="en-GB" sz="1400" dirty="0">
                <a:solidFill>
                  <a:srgbClr val="FF0000"/>
                </a:solidFill>
              </a:rPr>
              <a:t>" ],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  "</a:t>
            </a:r>
            <a:r>
              <a:rPr lang="en-GB" sz="1400" dirty="0" err="1">
                <a:solidFill>
                  <a:srgbClr val="FF0000"/>
                </a:solidFill>
              </a:rPr>
              <a:t>remove_properties</a:t>
            </a:r>
            <a:r>
              <a:rPr lang="en-GB" sz="1400" dirty="0">
                <a:solidFill>
                  <a:srgbClr val="FF0000"/>
                </a:solidFill>
              </a:rPr>
              <a:t>" : [ "n", "range", "value", "step", "precision", "vid"  ]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    } </a:t>
            </a:r>
            <a:r>
              <a:rPr lang="en-GB" sz="1400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input file: binary switch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6080919" y="1447801"/>
            <a:ext cx="4343400" cy="4571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Path to be used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6080919" y="2509575"/>
            <a:ext cx="4343400" cy="462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Which interfaces are supported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6080919" y="1981200"/>
            <a:ext cx="4343400" cy="468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rt</a:t>
            </a:r>
            <a:r>
              <a:rPr lang="en-GB" dirty="0"/>
              <a:t> as look up value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6080919" y="3032089"/>
            <a:ext cx="4343400" cy="4572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Which properties you do not want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7071519" y="4206912"/>
            <a:ext cx="4343400" cy="776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Needed for introspection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6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9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/>
              <a:t>Code generation is possible due to :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50A83E"/>
                </a:solidFill>
              </a:rPr>
              <a:t>All Resources are defined in an machine readable format</a:t>
            </a:r>
          </a:p>
          <a:p>
            <a:pPr lvl="1"/>
            <a:r>
              <a:rPr lang="en-GB" sz="2400" dirty="0"/>
              <a:t>Using </a:t>
            </a:r>
            <a:r>
              <a:rPr lang="en-GB" sz="2400" dirty="0" err="1"/>
              <a:t>OpenAPI</a:t>
            </a:r>
            <a:r>
              <a:rPr lang="en-GB" sz="2400" dirty="0"/>
              <a:t> 2.0 definitions</a:t>
            </a:r>
          </a:p>
          <a:p>
            <a:pPr lvl="1"/>
            <a:r>
              <a:rPr lang="en-GB" sz="2400" dirty="0"/>
              <a:t>Defines resource by:</a:t>
            </a:r>
          </a:p>
          <a:p>
            <a:pPr lvl="2"/>
            <a:r>
              <a:rPr lang="en-GB" sz="2000" dirty="0"/>
              <a:t>Which operations are supported (RETRIEVE, UPDATE, ..)</a:t>
            </a:r>
          </a:p>
          <a:p>
            <a:pPr lvl="2"/>
            <a:r>
              <a:rPr lang="en-GB" sz="2000" dirty="0"/>
              <a:t>Schema definition of the payload per operation</a:t>
            </a:r>
          </a:p>
          <a:p>
            <a:pPr lvl="2"/>
            <a:r>
              <a:rPr lang="en-GB" sz="2000" dirty="0"/>
              <a:t>An example of the payload</a:t>
            </a:r>
          </a:p>
          <a:p>
            <a:pPr lvl="2"/>
            <a:r>
              <a:rPr lang="en-GB" sz="2000" dirty="0"/>
              <a:t>Define which query parameters are applicable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4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0515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DeviceBuilder</a:t>
            </a:r>
            <a:r>
              <a:rPr lang="en-GB" dirty="0"/>
              <a:t> tool chain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9" y="1133017"/>
            <a:ext cx="12024519" cy="5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1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r>
              <a:rPr lang="en-GB" dirty="0"/>
              <a:t>The </a:t>
            </a:r>
            <a:r>
              <a:rPr lang="en-GB" dirty="0" err="1"/>
              <a:t>DeviceBuilder</a:t>
            </a:r>
            <a:r>
              <a:rPr lang="en-GB" dirty="0"/>
              <a:t> tool chain consist of a set of python scripts glued together with bash scripts.</a:t>
            </a:r>
          </a:p>
          <a:p>
            <a:r>
              <a:rPr lang="en-GB" dirty="0"/>
              <a:t>The script installs the necessary depended info it needs:</a:t>
            </a:r>
          </a:p>
          <a:p>
            <a:pPr lvl="1"/>
            <a:r>
              <a:rPr lang="en-GB" dirty="0"/>
              <a:t>Git repos</a:t>
            </a:r>
          </a:p>
          <a:p>
            <a:pPr lvl="1"/>
            <a:r>
              <a:rPr lang="en-GB" dirty="0"/>
              <a:t>Install python3 packages using pip3</a:t>
            </a:r>
          </a:p>
          <a:p>
            <a:r>
              <a:rPr lang="en-GB" dirty="0"/>
              <a:t>The chain works on Linux and on Window (using git bash).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chain will be used on a raspberry 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DeviceBuilder</a:t>
            </a:r>
            <a:r>
              <a:rPr lang="en-GB" dirty="0"/>
              <a:t> toolchain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8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r>
              <a:rPr lang="en-GB" dirty="0"/>
              <a:t>Python script to merge the resources to be used into a single file.</a:t>
            </a:r>
          </a:p>
          <a:p>
            <a:r>
              <a:rPr lang="en-GB" dirty="0"/>
              <a:t>Takes an set of resources that will be used in the implementation</a:t>
            </a:r>
          </a:p>
          <a:p>
            <a:pPr lvl="1"/>
            <a:r>
              <a:rPr lang="en-GB" dirty="0"/>
              <a:t>Combines swagger resource files into 1 large swagger file</a:t>
            </a:r>
          </a:p>
          <a:p>
            <a:pPr lvl="2"/>
            <a:r>
              <a:rPr lang="en-GB" dirty="0"/>
              <a:t>Renames paths and removes properties while processing.</a:t>
            </a:r>
          </a:p>
          <a:p>
            <a:pPr lvl="1"/>
            <a:r>
              <a:rPr lang="en-GB" dirty="0"/>
              <a:t>Does this for optional core resources and all resources in </a:t>
            </a:r>
            <a:r>
              <a:rPr lang="en-GB" dirty="0" err="1"/>
              <a:t>oneIOTa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Mandatory resources (core and security) are not processed.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Input: file with resources to be implemented</a:t>
            </a:r>
          </a:p>
          <a:p>
            <a:r>
              <a:rPr lang="en-GB" dirty="0"/>
              <a:t>Output: swagger file that list all “application level” resources</a:t>
            </a:r>
          </a:p>
          <a:p>
            <a:pPr lvl="1"/>
            <a:r>
              <a:rPr lang="en-GB" dirty="0"/>
              <a:t>All resources that the application needs to implement to function correctly.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DeviceBuilder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5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r>
              <a:rPr lang="en-GB" dirty="0"/>
              <a:t>Create code by means of template technology </a:t>
            </a:r>
          </a:p>
          <a:p>
            <a:pPr lvl="1"/>
            <a:r>
              <a:rPr lang="en-GB" dirty="0"/>
              <a:t>Can used jinja2 template technology because </a:t>
            </a:r>
            <a:r>
              <a:rPr lang="en-GB" dirty="0" err="1"/>
              <a:t>OpenAPI</a:t>
            </a:r>
            <a:r>
              <a:rPr lang="en-GB" dirty="0"/>
              <a:t> 2.0 == JSON</a:t>
            </a:r>
          </a:p>
          <a:p>
            <a:pPr lvl="1"/>
            <a:r>
              <a:rPr lang="en-GB" dirty="0"/>
              <a:t>Add a bit of glue so that JSON constructs can be converted into correct code</a:t>
            </a:r>
          </a:p>
          <a:p>
            <a:pPr lvl="1"/>
            <a:r>
              <a:rPr lang="en-GB" dirty="0"/>
              <a:t>Jinja2 constructs allows to loop over the DOM of the swagger file</a:t>
            </a:r>
          </a:p>
          <a:p>
            <a:pPr lvl="2"/>
            <a:r>
              <a:rPr lang="en-GB" dirty="0"/>
              <a:t>Convert by means of instructions in template all the info of the swagger file into code</a:t>
            </a:r>
          </a:p>
          <a:p>
            <a:pPr lvl="2"/>
            <a:r>
              <a:rPr lang="en-GB" dirty="0"/>
              <a:t>The “clever bit” is in the template, it is an mix of the target code and template language</a:t>
            </a:r>
          </a:p>
          <a:p>
            <a:pPr lvl="2"/>
            <a:r>
              <a:rPr lang="en-GB" dirty="0"/>
              <a:t>An template is targeted for an specific code base</a:t>
            </a:r>
          </a:p>
          <a:p>
            <a:pPr lvl="3"/>
            <a:r>
              <a:rPr lang="en-GB" dirty="0"/>
              <a:t>Multiple templates can co-exist, hence the tool can support all languages/APIs</a:t>
            </a:r>
          </a:p>
          <a:p>
            <a:pPr lvl="3"/>
            <a:r>
              <a:rPr lang="en-GB" dirty="0"/>
              <a:t>Target: C </a:t>
            </a:r>
            <a:r>
              <a:rPr lang="en-GB" dirty="0" err="1"/>
              <a:t>IOTivity-Lite</a:t>
            </a:r>
            <a:r>
              <a:rPr lang="en-GB" dirty="0"/>
              <a:t> API.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GB" dirty="0"/>
              <a:t>Input: generated swagger file from </a:t>
            </a:r>
            <a:r>
              <a:rPr lang="en-GB" dirty="0" err="1"/>
              <a:t>DeviceBuilder</a:t>
            </a:r>
            <a:endParaRPr lang="en-GB" dirty="0"/>
          </a:p>
          <a:p>
            <a:r>
              <a:rPr lang="en-GB" dirty="0"/>
              <a:t>Output: C code!</a:t>
            </a:r>
          </a:p>
          <a:p>
            <a:pPr lvl="3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swagger2x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2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json2cbor</a:t>
            </a:r>
          </a:p>
          <a:p>
            <a:r>
              <a:rPr lang="en-GB" sz="2000" dirty="0"/>
              <a:t>Tool to convert </a:t>
            </a:r>
            <a:r>
              <a:rPr lang="en-GB" sz="2000" dirty="0" err="1"/>
              <a:t>json</a:t>
            </a:r>
            <a:r>
              <a:rPr lang="en-GB" sz="2000" dirty="0"/>
              <a:t> to </a:t>
            </a:r>
            <a:r>
              <a:rPr lang="en-GB" sz="2000" dirty="0" err="1"/>
              <a:t>cbor</a:t>
            </a:r>
            <a:r>
              <a:rPr lang="en-GB" sz="2000" dirty="0"/>
              <a:t> (and visa versa)</a:t>
            </a:r>
          </a:p>
          <a:p>
            <a:r>
              <a:rPr lang="en-GB" sz="2000" dirty="0"/>
              <a:t>Used as first step to create </a:t>
            </a:r>
            <a:r>
              <a:rPr lang="en-GB" sz="2000" dirty="0" err="1"/>
              <a:t>cbor</a:t>
            </a:r>
            <a:r>
              <a:rPr lang="en-GB" sz="2000" dirty="0"/>
              <a:t> of the introspection file</a:t>
            </a:r>
          </a:p>
          <a:p>
            <a:pPr marL="0" indent="0">
              <a:buNone/>
            </a:pPr>
            <a:r>
              <a:rPr lang="en-GB" sz="2000" dirty="0"/>
              <a:t>cbor2include</a:t>
            </a:r>
          </a:p>
          <a:p>
            <a:r>
              <a:rPr lang="en-GB" sz="2000" dirty="0"/>
              <a:t>Utility to create include files from </a:t>
            </a:r>
            <a:r>
              <a:rPr lang="en-GB" sz="2000" dirty="0" err="1"/>
              <a:t>cbor</a:t>
            </a:r>
            <a:endParaRPr lang="en-GB" sz="2000" dirty="0"/>
          </a:p>
          <a:p>
            <a:r>
              <a:rPr lang="en-GB" sz="2000" dirty="0"/>
              <a:t>Only used to convert the </a:t>
            </a:r>
            <a:r>
              <a:rPr lang="en-GB" sz="2000" dirty="0" err="1"/>
              <a:t>cbor</a:t>
            </a:r>
            <a:r>
              <a:rPr lang="en-GB" sz="2000" dirty="0"/>
              <a:t> introspection file into an include file</a:t>
            </a:r>
          </a:p>
          <a:p>
            <a:pPr marL="0" indent="0">
              <a:buNone/>
            </a:pPr>
            <a:r>
              <a:rPr lang="en-GB" sz="2000" dirty="0"/>
              <a:t>Note:</a:t>
            </a:r>
          </a:p>
          <a:p>
            <a:r>
              <a:rPr lang="en-GB" sz="2000" dirty="0"/>
              <a:t>Include file is updated when code generation is done.</a:t>
            </a:r>
          </a:p>
          <a:p>
            <a:pPr lvl="1"/>
            <a:r>
              <a:rPr lang="en-GB" sz="1800" dirty="0"/>
              <a:t>Hence it will always reflect the implementation</a:t>
            </a:r>
          </a:p>
          <a:p>
            <a:pPr lvl="1"/>
            <a:r>
              <a:rPr lang="en-GB" sz="1800" dirty="0"/>
              <a:t>It will be updated in the tree, hence each build will have an updated introspection device data.</a:t>
            </a:r>
          </a:p>
          <a:p>
            <a:pPr lvl="1"/>
            <a:endParaRPr lang="en-GB" dirty="0"/>
          </a:p>
          <a:p>
            <a:pPr marL="27432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 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Open Connectivity Foundation Member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517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Single bash script uses the python scripts to create code</a:t>
            </a:r>
          </a:p>
          <a:p>
            <a:pPr marL="0" indent="0">
              <a:buNone/>
            </a:pPr>
            <a:r>
              <a:rPr lang="en-GB" sz="2800" dirty="0"/>
              <a:t>Input:</a:t>
            </a:r>
          </a:p>
          <a:p>
            <a:pPr>
              <a:buFontTx/>
              <a:buChar char="-"/>
            </a:pPr>
            <a:r>
              <a:rPr lang="en-GB" sz="2800" dirty="0"/>
              <a:t>Input file with the wanted resources</a:t>
            </a:r>
          </a:p>
          <a:p>
            <a:pPr>
              <a:buFontTx/>
              <a:buChar char="-"/>
            </a:pPr>
            <a:r>
              <a:rPr lang="en-GB" sz="2800" dirty="0"/>
              <a:t>Output directory</a:t>
            </a:r>
          </a:p>
          <a:p>
            <a:pPr>
              <a:buFontTx/>
              <a:buChar char="-"/>
            </a:pPr>
            <a:r>
              <a:rPr lang="en-GB" sz="2800" dirty="0"/>
              <a:t>Which device type is being implemented</a:t>
            </a:r>
          </a:p>
          <a:p>
            <a:pPr marL="0" indent="0">
              <a:buNone/>
            </a:pPr>
            <a:r>
              <a:rPr lang="en-GB" sz="2800" dirty="0"/>
              <a:t>For example: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288" y="5181600"/>
            <a:ext cx="9431172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en-US" sz="2000" b="1" dirty="0">
                <a:solidFill>
                  <a:srgbClr val="24292E"/>
                </a:solidFill>
                <a:latin typeface="SFMono-Regular"/>
              </a:rPr>
              <a:t>DeviceBuilder_IotivityLiteServer.sh ../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input-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lightdevice.json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../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lightdevice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oic.d.light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119" y="1219200"/>
            <a:ext cx="1143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After running the </a:t>
            </a:r>
            <a:r>
              <a:rPr lang="en-GB" sz="2800" dirty="0" err="1"/>
              <a:t>DeviceBuilder</a:t>
            </a:r>
            <a:r>
              <a:rPr lang="en-GB" sz="2800" dirty="0"/>
              <a:t> script:</a:t>
            </a:r>
          </a:p>
          <a:p>
            <a:r>
              <a:rPr lang="en-GB" sz="2800" dirty="0"/>
              <a:t>Output Directory with:</a:t>
            </a:r>
          </a:p>
          <a:p>
            <a:pPr lvl="1"/>
            <a:r>
              <a:rPr lang="en-GB" dirty="0"/>
              <a:t>Code currently based on C API of </a:t>
            </a:r>
            <a:r>
              <a:rPr lang="en-GB" dirty="0" err="1"/>
              <a:t>IOTivity-Lite</a:t>
            </a:r>
            <a:r>
              <a:rPr lang="en-GB" dirty="0"/>
              <a:t> 1.3.1</a:t>
            </a:r>
          </a:p>
          <a:p>
            <a:pPr lvl="1"/>
            <a:r>
              <a:rPr lang="en-GB" dirty="0"/>
              <a:t>Introspection file that matches the implementation</a:t>
            </a:r>
          </a:p>
          <a:p>
            <a:pPr lvl="2"/>
            <a:r>
              <a:rPr lang="en-GB" dirty="0"/>
              <a:t>Available in JSON and CBOR (converted from JSON)</a:t>
            </a:r>
          </a:p>
          <a:p>
            <a:pPr lvl="1"/>
            <a:r>
              <a:rPr lang="en-GB" dirty="0"/>
              <a:t>Initial just works security file </a:t>
            </a:r>
          </a:p>
          <a:p>
            <a:pPr lvl="2"/>
            <a:r>
              <a:rPr lang="en-GB" dirty="0"/>
              <a:t>Just a copy of an existing file</a:t>
            </a:r>
          </a:p>
          <a:p>
            <a:pPr lvl="2"/>
            <a:endParaRPr lang="en-GB" dirty="0"/>
          </a:p>
          <a:p>
            <a:pPr marL="548640" lvl="2" indent="0">
              <a:buNone/>
            </a:pPr>
            <a:endParaRPr lang="en-GB" dirty="0"/>
          </a:p>
          <a:p>
            <a:pPr marL="54864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800" dirty="0">
                <a:solidFill>
                  <a:srgbClr val="FF0000"/>
                </a:solidFill>
              </a:rPr>
              <a:t>Problem: how to build this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get?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8,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5C656-E050-4F3D-A0DB-0D19E9E83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Open Connectivity Foundation Member Confidential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72882"/>
      </p:ext>
    </p:extLst>
  </p:cSld>
  <p:clrMapOvr>
    <a:masterClrMapping/>
  </p:clrMapOvr>
</p:sld>
</file>

<file path=ppt/theme/theme1.xml><?xml version="1.0" encoding="utf-8"?>
<a:theme xmlns:a="http://schemas.openxmlformats.org/drawingml/2006/main" name="OCF">
  <a:themeElements>
    <a:clrScheme name="Custom 6">
      <a:dk1>
        <a:srgbClr val="000000"/>
      </a:dk1>
      <a:lt1>
        <a:srgbClr val="FFFFFF"/>
      </a:lt1>
      <a:dk2>
        <a:srgbClr val="005D83"/>
      </a:dk2>
      <a:lt2>
        <a:srgbClr val="FFFFFF"/>
      </a:lt2>
      <a:accent1>
        <a:srgbClr val="0090B7"/>
      </a:accent1>
      <a:accent2>
        <a:srgbClr val="68B953"/>
      </a:accent2>
      <a:accent3>
        <a:srgbClr val="717271"/>
      </a:accent3>
      <a:accent4>
        <a:srgbClr val="00B1EB"/>
      </a:accent4>
      <a:accent5>
        <a:srgbClr val="F06C19"/>
      </a:accent5>
      <a:accent6>
        <a:srgbClr val="FCC500"/>
      </a:accent6>
      <a:hlink>
        <a:srgbClr val="00B1EB"/>
      </a:hlink>
      <a:folHlink>
        <a:srgbClr val="68B95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F - B" id="{675AB949-5BDB-40AA-9154-C531EF6F7547}" vid="{ADC53D70-75BC-410A-B996-90B1AF48D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9122</TotalTime>
  <Words>1106</Words>
  <Application>Microsoft Office PowerPoint</Application>
  <PresentationFormat>Custom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SFMono-Regular</vt:lpstr>
      <vt:lpstr>OCF</vt:lpstr>
      <vt:lpstr>ToolChain</vt:lpstr>
      <vt:lpstr>Code generation</vt:lpstr>
      <vt:lpstr>The DeviceBuilder tool chain</vt:lpstr>
      <vt:lpstr>The DeviceBuilder toolchain</vt:lpstr>
      <vt:lpstr>DeviceBuilder</vt:lpstr>
      <vt:lpstr>swagger2x</vt:lpstr>
      <vt:lpstr>Introspection generation</vt:lpstr>
      <vt:lpstr>Single script</vt:lpstr>
      <vt:lpstr>What do you get?</vt:lpstr>
      <vt:lpstr>Build environment: IOTivity-Lite-setup</vt:lpstr>
      <vt:lpstr>IOTivity-Lite-setup github repo</vt:lpstr>
      <vt:lpstr>Folder structure</vt:lpstr>
      <vt:lpstr>Preconfigured commands (in iot-lite folder)</vt:lpstr>
      <vt:lpstr>Example input file: binary switch </vt:lpstr>
      <vt:lpstr>  </vt:lpstr>
    </vt:vector>
  </TitlesOfParts>
  <Company>VTM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Group Status Reports</dc:title>
  <dc:creator>Lindsay Adamson</dc:creator>
  <cp:lastModifiedBy>Wouter van der Beek (wovander)</cp:lastModifiedBy>
  <cp:revision>478</cp:revision>
  <dcterms:created xsi:type="dcterms:W3CDTF">2016-05-17T18:07:16Z</dcterms:created>
  <dcterms:modified xsi:type="dcterms:W3CDTF">2019-02-21T13:28:58Z</dcterms:modified>
</cp:coreProperties>
</file>