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3" r:id="rId5"/>
    <p:sldId id="261" r:id="rId6"/>
    <p:sldId id="266" r:id="rId7"/>
    <p:sldId id="265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1505" autoAdjust="0"/>
  </p:normalViewPr>
  <p:slideViewPr>
    <p:cSldViewPr snapToGrid="0">
      <p:cViewPr varScale="1">
        <p:scale>
          <a:sx n="89" d="100"/>
          <a:sy n="89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EBB0-7481-437A-ACCA-DAC14F3132F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A1AC9-BC65-434E-A280-9D57260C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Email account versus mailbox</a:t>
            </a:r>
            <a:r>
              <a:rPr lang="en-US" b="1" baseline="0" dirty="0"/>
              <a:t>/address/depository? </a:t>
            </a:r>
          </a:p>
          <a:p>
            <a:endParaRPr lang="en-US" b="1" baseline="0" dirty="0"/>
          </a:p>
          <a:p>
            <a:r>
              <a:rPr lang="en-US" b="1" baseline="0" dirty="0"/>
              <a:t>Account has an address, but not source of where the email is stored……the mailbox</a:t>
            </a:r>
          </a:p>
          <a:p>
            <a:endParaRPr lang="en-US" b="1" baseline="0" dirty="0"/>
          </a:p>
          <a:p>
            <a:r>
              <a:rPr lang="en-US" b="1" baseline="0" dirty="0"/>
              <a:t>Email software downloads email message from server since its sending address is associated to bobs account</a:t>
            </a:r>
          </a:p>
          <a:p>
            <a:endParaRPr lang="en-US" b="1" baseline="0" dirty="0"/>
          </a:p>
          <a:p>
            <a:r>
              <a:rPr lang="en-US" b="1" baseline="0" dirty="0"/>
              <a:t>Email address = account ?</a:t>
            </a:r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event </a:t>
            </a:r>
          </a:p>
          <a:p>
            <a:endParaRPr lang="en-US" dirty="0"/>
          </a:p>
          <a:p>
            <a:r>
              <a:rPr lang="en-US" dirty="0"/>
              <a:t>Malicious Server has a logical location designated by address URL</a:t>
            </a:r>
          </a:p>
          <a:p>
            <a:endParaRPr lang="en-US" dirty="0"/>
          </a:p>
          <a:p>
            <a:r>
              <a:rPr lang="en-US" dirty="0"/>
              <a:t>Malicious software sent to target computer comes through port </a:t>
            </a:r>
          </a:p>
          <a:p>
            <a:endParaRPr lang="en-US" dirty="0"/>
          </a:p>
          <a:p>
            <a:r>
              <a:rPr lang="en-US" dirty="0"/>
              <a:t>Email software (executable) and email message are both digital files</a:t>
            </a:r>
          </a:p>
          <a:p>
            <a:endParaRPr lang="en-US" dirty="0"/>
          </a:p>
          <a:p>
            <a:r>
              <a:rPr lang="en-US" dirty="0"/>
              <a:t>Email message contains logical address for page on malicious server, server has IP address</a:t>
            </a:r>
          </a:p>
          <a:p>
            <a:endParaRPr lang="en-US" dirty="0"/>
          </a:p>
          <a:p>
            <a:r>
              <a:rPr lang="en-US" dirty="0"/>
              <a:t>Malicious Software downloaded from one computer to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3 – detection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protection software scans new program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scans all files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compares to its database of known malware attacks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Flagged as new unsafe program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Sends alert to corporate logging tools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Missing: </a:t>
            </a:r>
          </a:p>
          <a:p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Corporate logging tool for</a:t>
            </a:r>
            <a:r>
              <a:rPr lang="en-US" b="1" baseline="0" dirty="0"/>
              <a:t> “act of sending”</a:t>
            </a:r>
          </a:p>
          <a:p>
            <a:pPr marL="0" indent="0">
              <a:buFontTx/>
              <a:buNone/>
            </a:pPr>
            <a:r>
              <a:rPr lang="en-US" b="1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Act of downloading  ‘occurrent part of’ infection event 01</a:t>
            </a:r>
          </a:p>
          <a:p>
            <a:pPr marL="171450" indent="-171450">
              <a:buFontTx/>
              <a:buChar char="-"/>
            </a:pPr>
            <a:endParaRPr lang="en-US" b="1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Account ‘permits’ message? Software ‘affiliated with’ account?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Alert class and relationship to processes in detection event 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096001" y="51697"/>
            <a:ext cx="5487829" cy="17864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 cap="all" spc="190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08171" y="6395903"/>
            <a:ext cx="5487829" cy="165432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cap="all" spc="19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446589" y="713973"/>
            <a:ext cx="10137241" cy="241049"/>
          </a:xfrm>
          <a:prstGeom prst="rect">
            <a:avLst/>
          </a:prstGeom>
        </p:spPr>
        <p:txBody>
          <a:bodyPr lIns="0" rIns="0"/>
          <a:lstStyle>
            <a:lvl1pPr>
              <a:defRPr sz="1600" b="1">
                <a:latin typeface="+mj-lt"/>
              </a:defRPr>
            </a:lvl1pPr>
          </a:lstStyle>
          <a:p>
            <a:pPr lvl="0"/>
            <a:r>
              <a:rPr lang="en-US" sz="1600" dirty="0">
                <a:solidFill>
                  <a:srgbClr val="82767D"/>
                </a:solidFill>
                <a:latin typeface="Arial Narrow" panose="020B0606020202030204" pitchFamily="34" charset="0"/>
              </a:rPr>
              <a:t>Subtitle, Arial</a:t>
            </a:r>
            <a:r>
              <a:rPr lang="en-US" sz="1600" baseline="0" dirty="0">
                <a:solidFill>
                  <a:srgbClr val="82767D"/>
                </a:solidFill>
                <a:latin typeface="Arial Narrow" panose="020B0606020202030204" pitchFamily="34" charset="0"/>
              </a:rPr>
              <a:t> Narrow 16 PT, Sentence case, Grey</a:t>
            </a:r>
            <a:endParaRPr lang="en-US" dirty="0"/>
          </a:p>
        </p:txBody>
      </p:sp>
      <p:sp>
        <p:nvSpPr>
          <p:cNvPr id="8" name="Text Placeholder 27"/>
          <p:cNvSpPr txBox="1">
            <a:spLocks/>
          </p:cNvSpPr>
          <p:nvPr userDrawn="1"/>
        </p:nvSpPr>
        <p:spPr bwMode="black">
          <a:xfrm>
            <a:off x="11583831" y="6408368"/>
            <a:ext cx="365587" cy="14050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2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6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4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6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841400-8B2B-46C8-BB46-E6921B6B6E00}" type="slidenum">
              <a:rPr lang="en-US" sz="1100" smtClean="0"/>
              <a:pPr/>
              <a:t>‹#›</a:t>
            </a:fld>
            <a:endParaRPr lang="en-US" sz="110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46588" y="302195"/>
            <a:ext cx="10135554" cy="352388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cap="all" baseline="0">
                <a:solidFill>
                  <a:srgbClr val="000C36"/>
                </a:solidFill>
                <a:latin typeface="+mj-lt"/>
              </a:defRPr>
            </a:lvl1pPr>
          </a:lstStyle>
          <a:p>
            <a:r>
              <a:rPr lang="en-US" dirty="0"/>
              <a:t>TITLE ARIAL NARROW 28 PT, ALL CAPS, MIDNIGHT BLUE</a:t>
            </a:r>
          </a:p>
        </p:txBody>
      </p:sp>
    </p:spTree>
    <p:extLst>
      <p:ext uri="{BB962C8B-B14F-4D97-AF65-F5344CB8AC3E}">
        <p14:creationId xmlns:p14="http://schemas.microsoft.com/office/powerpoint/2010/main" val="276994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8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9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OCA Use Case Graphs</a:t>
            </a:r>
          </a:p>
        </p:txBody>
      </p:sp>
    </p:spTree>
    <p:extLst>
      <p:ext uri="{BB962C8B-B14F-4D97-AF65-F5344CB8AC3E}">
        <p14:creationId xmlns:p14="http://schemas.microsoft.com/office/powerpoint/2010/main" val="179051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453988" y="35394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04123" y="372065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799979" y="356438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34315" y="19928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38955" y="521237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84699" y="518748"/>
            <a:ext cx="2019424" cy="1811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130277" y="16965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66703" y="1533447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Link Opening 01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796990" y="1553172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Email Delivery 01</a:t>
            </a:r>
          </a:p>
        </p:txBody>
      </p:sp>
      <p:cxnSp>
        <p:nvCxnSpPr>
          <p:cNvPr id="1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48796" y="1752256"/>
            <a:ext cx="2917907" cy="1972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stCxn id="6" idx="2"/>
            <a:endCxn id="14" idx="0"/>
          </p:cNvCxnSpPr>
          <p:nvPr/>
        </p:nvCxnSpPr>
        <p:spPr>
          <a:xfrm>
            <a:off x="2619344" y="683546"/>
            <a:ext cx="3549" cy="8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3" idx="0"/>
          </p:cNvCxnSpPr>
          <p:nvPr/>
        </p:nvCxnSpPr>
        <p:spPr>
          <a:xfrm>
            <a:off x="2619344" y="683546"/>
            <a:ext cx="4573262" cy="8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793441" y="104839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374630" y="993404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140003" y="5224041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27575" y="3936223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63437" y="2735771"/>
            <a:ext cx="1449560" cy="50274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Threat Actor Role 01</a:t>
            </a:r>
          </a:p>
        </p:txBody>
      </p:sp>
      <p:cxnSp>
        <p:nvCxnSpPr>
          <p:cNvPr id="29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rot="16200000" flipV="1">
            <a:off x="1936925" y="3961398"/>
            <a:ext cx="798479" cy="1726808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968108" y="4667852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31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rot="10800000" flipH="1" flipV="1">
            <a:off x="363437" y="2987141"/>
            <a:ext cx="364138" cy="1193752"/>
          </a:xfrm>
          <a:prstGeom prst="curvedConnector3">
            <a:avLst>
              <a:gd name="adj1" fmla="val -62778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1088217" y="2086281"/>
            <a:ext cx="1149891" cy="64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36314" y="2375704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40" name="Straight Arrow Connector 39"/>
          <p:cNvCxnSpPr>
            <a:stCxn id="27" idx="0"/>
            <a:endCxn id="14" idx="2"/>
          </p:cNvCxnSpPr>
          <p:nvPr/>
        </p:nvCxnSpPr>
        <p:spPr>
          <a:xfrm flipV="1">
            <a:off x="1472760" y="1990790"/>
            <a:ext cx="1150133" cy="194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</p:cNvCxnSpPr>
          <p:nvPr/>
        </p:nvCxnSpPr>
        <p:spPr>
          <a:xfrm flipH="1" flipV="1">
            <a:off x="2619344" y="2247089"/>
            <a:ext cx="580224" cy="297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021358" y="2984913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5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37817" y="5831850"/>
            <a:ext cx="1635797" cy="5183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02</a:t>
            </a:r>
          </a:p>
        </p:txBody>
      </p:sp>
      <p:cxnSp>
        <p:nvCxnSpPr>
          <p:cNvPr id="56" name="Straight Arrow Connector 55"/>
          <p:cNvCxnSpPr>
            <a:stCxn id="27" idx="2"/>
            <a:endCxn id="54" idx="0"/>
          </p:cNvCxnSpPr>
          <p:nvPr/>
        </p:nvCxnSpPr>
        <p:spPr>
          <a:xfrm flipH="1">
            <a:off x="1055716" y="4425562"/>
            <a:ext cx="417044" cy="140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88202" y="5119790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cxnSp>
        <p:nvCxnSpPr>
          <p:cNvPr id="64" name="Straight Arrow Connector 63"/>
          <p:cNvCxnSpPr>
            <a:stCxn id="65" idx="0"/>
            <a:endCxn id="14" idx="2"/>
          </p:cNvCxnSpPr>
          <p:nvPr/>
        </p:nvCxnSpPr>
        <p:spPr>
          <a:xfrm flipH="1" flipV="1">
            <a:off x="2622893" y="1990790"/>
            <a:ext cx="1496976" cy="19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109847" y="340061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7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701293" y="2381694"/>
            <a:ext cx="1109228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02</a:t>
            </a:r>
          </a:p>
        </p:txBody>
      </p:sp>
      <p:sp>
        <p:nvSpPr>
          <p:cNvPr id="7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785870" y="4706558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program 01</a:t>
            </a:r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420326" y="3649563"/>
            <a:ext cx="1501003" cy="5062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7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600231" y="4831102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 01</a:t>
            </a:r>
          </a:p>
        </p:txBody>
      </p:sp>
      <p:cxnSp>
        <p:nvCxnSpPr>
          <p:cNvPr id="75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8567606" y="3740015"/>
            <a:ext cx="852720" cy="16267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582053" y="3456219"/>
            <a:ext cx="82382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4" idx="0"/>
            <a:endCxn id="73" idx="3"/>
          </p:cNvCxnSpPr>
          <p:nvPr/>
        </p:nvCxnSpPr>
        <p:spPr>
          <a:xfrm rot="16200000" flipV="1">
            <a:off x="10680228" y="4143789"/>
            <a:ext cx="928414" cy="446212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78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 rot="16200000" flipH="1">
            <a:off x="6068580" y="2008996"/>
            <a:ext cx="585902" cy="221124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593300" y="2907794"/>
            <a:ext cx="75668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cxnSp>
        <p:nvCxnSpPr>
          <p:cNvPr id="8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6718413" y="3957815"/>
            <a:ext cx="634099" cy="86338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303498" y="420632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670314" y="5137622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  <p:sp>
        <p:nvSpPr>
          <p:cNvPr id="8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239647" y="2473968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01</a:t>
            </a:r>
          </a:p>
        </p:txBody>
      </p:sp>
      <p:cxnSp>
        <p:nvCxnSpPr>
          <p:cNvPr id="92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87" idx="2"/>
            <a:endCxn id="73" idx="3"/>
          </p:cNvCxnSpPr>
          <p:nvPr/>
        </p:nvCxnSpPr>
        <p:spPr>
          <a:xfrm rot="5400000">
            <a:off x="10475850" y="3371581"/>
            <a:ext cx="976586" cy="85628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510609" y="321295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827646" y="4300978"/>
            <a:ext cx="99303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97" name="Straight Arrow Connector 96"/>
          <p:cNvCxnSpPr>
            <a:stCxn id="73" idx="0"/>
            <a:endCxn id="13" idx="2"/>
          </p:cNvCxnSpPr>
          <p:nvPr/>
        </p:nvCxnSpPr>
        <p:spPr>
          <a:xfrm flipH="1" flipV="1">
            <a:off x="7192606" y="1971065"/>
            <a:ext cx="2978222" cy="16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5345" y="280513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103" name="Straight Arrow Connector 102"/>
          <p:cNvCxnSpPr>
            <a:stCxn id="70" idx="0"/>
            <a:endCxn id="13" idx="2"/>
          </p:cNvCxnSpPr>
          <p:nvPr/>
        </p:nvCxnSpPr>
        <p:spPr>
          <a:xfrm flipH="1" flipV="1">
            <a:off x="7192606" y="1971065"/>
            <a:ext cx="274549" cy="143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82" idx="0"/>
          </p:cNvCxnSpPr>
          <p:nvPr/>
        </p:nvCxnSpPr>
        <p:spPr>
          <a:xfrm flipH="1">
            <a:off x="9488213" y="4155813"/>
            <a:ext cx="682615" cy="98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416214" y="4377960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485115" y="2436673"/>
            <a:ext cx="114659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45845" y="6452680"/>
            <a:ext cx="473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Spear phishing Event</a:t>
            </a:r>
          </a:p>
        </p:txBody>
      </p:sp>
      <p:sp>
        <p:nvSpPr>
          <p:cNvPr id="11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284325" y="5698329"/>
            <a:ext cx="1774086" cy="51750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Message 01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6366703" y="3407571"/>
            <a:ext cx="2200903" cy="664888"/>
            <a:chOff x="6366703" y="3407571"/>
            <a:chExt cx="2200903" cy="664888"/>
          </a:xfrm>
        </p:grpSpPr>
        <p:sp>
          <p:nvSpPr>
            <p:cNvPr id="70" name="Rounded Rectangle 28">
              <a:extLst>
                <a:ext uri="{FF2B5EF4-FFF2-40B4-BE49-F238E27FC236}">
                  <a16:creationId xmlns:a16="http://schemas.microsoft.com/office/drawing/2014/main" id="{9F24DCD5-E5DF-4B1B-9591-1EF5162099C6}"/>
                </a:ext>
              </a:extLst>
            </p:cNvPr>
            <p:cNvSpPr/>
            <p:nvPr/>
          </p:nvSpPr>
          <p:spPr>
            <a:xfrm>
              <a:off x="6366703" y="3407571"/>
              <a:ext cx="2200903" cy="664888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85750" indent="-285750" algn="ctr">
                <a:buClr>
                  <a:srgbClr val="7030A0"/>
                </a:buClr>
                <a:buSzPct val="150000"/>
                <a:buFont typeface="Symbol" panose="05050102010706020507" pitchFamily="18" charset="2"/>
                <a:buChar char="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Computing Device 01 (Bob’s PC)</a:t>
              </a:r>
            </a:p>
          </p:txBody>
        </p:sp>
        <p:sp>
          <p:nvSpPr>
            <p:cNvPr id="2" name="Action Button: Forward or Next 1">
              <a:hlinkClick r:id="rId3" action="ppaction://hlinksldjump" highlightClick="1"/>
            </p:cNvPr>
            <p:cNvSpPr/>
            <p:nvPr/>
          </p:nvSpPr>
          <p:spPr>
            <a:xfrm>
              <a:off x="8068453" y="3795697"/>
              <a:ext cx="293793" cy="218119"/>
            </a:xfrm>
            <a:prstGeom prst="actionButtonForwardNex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94867" y="339193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24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73518" y="6240278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22790" y="164476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266" name="Straight Arrow Connector 265"/>
          <p:cNvCxnSpPr>
            <a:stCxn id="87" idx="1"/>
            <a:endCxn id="13" idx="3"/>
          </p:cNvCxnSpPr>
          <p:nvPr/>
        </p:nvCxnSpPr>
        <p:spPr>
          <a:xfrm flipH="1" flipV="1">
            <a:off x="8018509" y="1752256"/>
            <a:ext cx="2221138" cy="9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522084" y="2086281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‘realized in’</a:t>
            </a:r>
          </a:p>
        </p:txBody>
      </p:sp>
      <p:cxnSp>
        <p:nvCxnSpPr>
          <p:cNvPr id="27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19" idx="3"/>
            <a:endCxn id="249" idx="1"/>
          </p:cNvCxnSpPr>
          <p:nvPr/>
        </p:nvCxnSpPr>
        <p:spPr>
          <a:xfrm>
            <a:off x="7058411" y="5957083"/>
            <a:ext cx="2215107" cy="44799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5345" y="6128078"/>
            <a:ext cx="89231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‘contains’</a:t>
            </a:r>
          </a:p>
        </p:txBody>
      </p:sp>
      <p:cxnSp>
        <p:nvCxnSpPr>
          <p:cNvPr id="287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3" idx="1"/>
            <a:endCxn id="119" idx="3"/>
          </p:cNvCxnSpPr>
          <p:nvPr/>
        </p:nvCxnSpPr>
        <p:spPr>
          <a:xfrm rot="10800000" flipV="1">
            <a:off x="7058412" y="3902687"/>
            <a:ext cx="2361915" cy="20543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accent4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813777" y="4548784"/>
            <a:ext cx="114135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recipient’</a:t>
            </a:r>
            <a:endParaRPr lang="en-US" sz="105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3" name="Straight Arrow Connector 82"/>
          <p:cNvCxnSpPr>
            <a:stCxn id="119" idx="0"/>
          </p:cNvCxnSpPr>
          <p:nvPr/>
        </p:nvCxnSpPr>
        <p:spPr>
          <a:xfrm flipH="1" flipV="1">
            <a:off x="3007437" y="2029255"/>
            <a:ext cx="3163931" cy="366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0"/>
          </p:cNvCxnSpPr>
          <p:nvPr/>
        </p:nvCxnSpPr>
        <p:spPr>
          <a:xfrm flipV="1">
            <a:off x="5255907" y="1780312"/>
            <a:ext cx="1076728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805935" y="1901905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‘realized in’</a:t>
            </a:r>
          </a:p>
        </p:txBody>
      </p:sp>
      <p:cxnSp>
        <p:nvCxnSpPr>
          <p:cNvPr id="20" name="Straight Arrow Connector 19"/>
          <p:cNvCxnSpPr>
            <a:stCxn id="72" idx="3"/>
            <a:endCxn id="82" idx="1"/>
          </p:cNvCxnSpPr>
          <p:nvPr/>
        </p:nvCxnSpPr>
        <p:spPr>
          <a:xfrm>
            <a:off x="7421667" y="4965725"/>
            <a:ext cx="1248647" cy="4310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72" idx="2"/>
            <a:endCxn id="119" idx="0"/>
          </p:cNvCxnSpPr>
          <p:nvPr/>
        </p:nvCxnSpPr>
        <p:spPr>
          <a:xfrm flipH="1">
            <a:off x="6171368" y="5224892"/>
            <a:ext cx="432401" cy="47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451024" y="4883550"/>
            <a:ext cx="7898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Contains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248280" y="5296258"/>
            <a:ext cx="7898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Contains</a:t>
            </a:r>
          </a:p>
        </p:txBody>
      </p:sp>
      <p:cxnSp>
        <p:nvCxnSpPr>
          <p:cNvPr id="98" name="Straight Arrow Connector 97"/>
          <p:cNvCxnSpPr>
            <a:stCxn id="119" idx="0"/>
            <a:endCxn id="13" idx="2"/>
          </p:cNvCxnSpPr>
          <p:nvPr/>
        </p:nvCxnSpPr>
        <p:spPr>
          <a:xfrm flipV="1">
            <a:off x="6171368" y="1971065"/>
            <a:ext cx="1021238" cy="372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060304" y="3964736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02 (Initech email server)</a:t>
            </a:r>
          </a:p>
        </p:txBody>
      </p:sp>
      <p:sp>
        <p:nvSpPr>
          <p:cNvPr id="10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38880" y="757915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01</a:t>
            </a:r>
          </a:p>
        </p:txBody>
      </p:sp>
      <p:sp>
        <p:nvSpPr>
          <p:cNvPr id="89" name="Rounded Rectangle 28">
            <a:extLst>
              <a:ext uri="{FF2B5EF4-FFF2-40B4-BE49-F238E27FC236}">
                <a16:creationId xmlns:a16="http://schemas.microsoft.com/office/drawing/2014/main" id="{7C437E0D-4AB7-DC0F-92FF-62D4F3BB13BC}"/>
              </a:ext>
            </a:extLst>
          </p:cNvPr>
          <p:cNvSpPr/>
          <p:nvPr/>
        </p:nvSpPr>
        <p:spPr>
          <a:xfrm>
            <a:off x="9546303" y="872894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 panose="020F0502020204030204"/>
              </a:rPr>
              <a:t>Network Session Event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D931F-5C90-4A37-681D-4B41F288A991}"/>
              </a:ext>
            </a:extLst>
          </p:cNvPr>
          <p:cNvSpPr txBox="1"/>
          <p:nvPr/>
        </p:nvSpPr>
        <p:spPr>
          <a:xfrm>
            <a:off x="10087494" y="1766992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and the computer both participate in this act</a:t>
            </a:r>
          </a:p>
        </p:txBody>
      </p:sp>
      <p:sp>
        <p:nvSpPr>
          <p:cNvPr id="90" name="Rounded Rectangle 28">
            <a:extLst>
              <a:ext uri="{FF2B5EF4-FFF2-40B4-BE49-F238E27FC236}">
                <a16:creationId xmlns:a16="http://schemas.microsoft.com/office/drawing/2014/main" id="{B2B90BE7-FF4C-02D8-098A-269773188ABF}"/>
              </a:ext>
            </a:extLst>
          </p:cNvPr>
          <p:cNvSpPr/>
          <p:nvPr/>
        </p:nvSpPr>
        <p:spPr>
          <a:xfrm>
            <a:off x="8135076" y="1264988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 Login</a:t>
            </a:r>
          </a:p>
        </p:txBody>
      </p:sp>
      <p:sp>
        <p:nvSpPr>
          <p:cNvPr id="91" name="Rounded Rectangle 28">
            <a:extLst>
              <a:ext uri="{FF2B5EF4-FFF2-40B4-BE49-F238E27FC236}">
                <a16:creationId xmlns:a16="http://schemas.microsoft.com/office/drawing/2014/main" id="{77C5FB2D-EC4F-4FBB-3B28-FF4D0CB393E5}"/>
              </a:ext>
            </a:extLst>
          </p:cNvPr>
          <p:cNvSpPr/>
          <p:nvPr/>
        </p:nvSpPr>
        <p:spPr>
          <a:xfrm>
            <a:off x="10614765" y="1295058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 logout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9116" y="3347304"/>
            <a:ext cx="85210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4" name="Rounded Rectangle 28">
            <a:extLst>
              <a:ext uri="{FF2B5EF4-FFF2-40B4-BE49-F238E27FC236}">
                <a16:creationId xmlns:a16="http://schemas.microsoft.com/office/drawing/2014/main" id="{1AC21CBD-CAF5-97B0-80C8-7A67727F6D43}"/>
              </a:ext>
            </a:extLst>
          </p:cNvPr>
          <p:cNvSpPr/>
          <p:nvPr/>
        </p:nvSpPr>
        <p:spPr>
          <a:xfrm>
            <a:off x="10318385" y="5530689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Network Account 01</a:t>
            </a:r>
          </a:p>
        </p:txBody>
      </p:sp>
    </p:spTree>
    <p:extLst>
      <p:ext uri="{BB962C8B-B14F-4D97-AF65-F5344CB8AC3E}">
        <p14:creationId xmlns:p14="http://schemas.microsoft.com/office/powerpoint/2010/main" val="25088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24" grpId="0" animBg="1"/>
      <p:bldP spid="25" grpId="0" animBg="1"/>
      <p:bldP spid="38" grpId="0" animBg="1"/>
      <p:bldP spid="45" grpId="0" animBg="1"/>
      <p:bldP spid="54" grpId="0" animBg="1"/>
      <p:bldP spid="69" grpId="0" animBg="1"/>
      <p:bldP spid="72" grpId="0" animBg="1"/>
      <p:bldP spid="76" grpId="0" animBg="1"/>
      <p:bldP spid="79" grpId="0" animBg="1"/>
      <p:bldP spid="81" grpId="0" animBg="1"/>
      <p:bldP spid="82" grpId="0" animBg="1"/>
      <p:bldP spid="95" grpId="0" animBg="1"/>
      <p:bldP spid="96" grpId="0" animBg="1"/>
      <p:bldP spid="99" grpId="0" animBg="1"/>
      <p:bldP spid="112" grpId="0" animBg="1"/>
      <p:bldP spid="35" grpId="0" animBg="1"/>
      <p:bldP spid="15" grpId="0" animBg="1"/>
      <p:bldP spid="270" grpId="0" animBg="1"/>
      <p:bldP spid="250" grpId="0" animBg="1"/>
      <p:bldP spid="296" grpId="0" animBg="1"/>
      <p:bldP spid="85" grpId="0" animBg="1"/>
      <p:bldP spid="86" grpId="0" animBg="1"/>
      <p:bldP spid="88" grpId="0" animBg="1"/>
      <p:bldP spid="101" grpId="0" animBg="1"/>
      <p:bldP spid="93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153447" y="35332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200936" y="356994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196792" y="341367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757386" y="22300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135768" y="506166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84158" y="518128"/>
            <a:ext cx="1716778" cy="366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594659" y="14489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544407" y="145566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Malware  Install 01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522546" y="1446304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Malware Delivery 01</a:t>
            </a:r>
          </a:p>
        </p:txBody>
      </p:sp>
      <p:cxnSp>
        <p:nvCxnSpPr>
          <p:cNvPr id="1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174352" y="1665113"/>
            <a:ext cx="3370055" cy="935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2"/>
            <a:endCxn id="14" idx="0"/>
          </p:cNvCxnSpPr>
          <p:nvPr/>
        </p:nvCxnSpPr>
        <p:spPr>
          <a:xfrm flipH="1">
            <a:off x="2348449" y="686591"/>
            <a:ext cx="3819903" cy="7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3" idx="0"/>
          </p:cNvCxnSpPr>
          <p:nvPr/>
        </p:nvCxnSpPr>
        <p:spPr>
          <a:xfrm>
            <a:off x="6168352" y="686591"/>
            <a:ext cx="1201958" cy="7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805868" y="929926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424767" y="91568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</a:t>
            </a:r>
            <a:r>
              <a:rPr lang="en-US" sz="1200" kern="0" dirty="0" err="1">
                <a:solidFill>
                  <a:prstClr val="black"/>
                </a:solidFill>
                <a:latin typeface="Calibri" panose="020F0502020204030204"/>
              </a:rPr>
              <a:t>occurrent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part’</a:t>
            </a:r>
          </a:p>
        </p:txBody>
      </p:sp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020754" y="4420098"/>
            <a:ext cx="2121605" cy="5822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7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911424" y="5694220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program 01</a:t>
            </a:r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68265" y="4013769"/>
            <a:ext cx="1501003" cy="50625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7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967" y="5150651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 01</a:t>
            </a:r>
          </a:p>
        </p:txBody>
      </p:sp>
      <p:cxnSp>
        <p:nvCxnSpPr>
          <p:cNvPr id="75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0" idx="1"/>
            <a:endCxn id="73" idx="3"/>
          </p:cNvCxnSpPr>
          <p:nvPr/>
        </p:nvCxnSpPr>
        <p:spPr>
          <a:xfrm rot="10800000">
            <a:off x="2369268" y="4266895"/>
            <a:ext cx="1651486" cy="44431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254283" y="4108040"/>
            <a:ext cx="82382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4" idx="0"/>
            <a:endCxn id="73" idx="1"/>
          </p:cNvCxnSpPr>
          <p:nvPr/>
        </p:nvCxnSpPr>
        <p:spPr>
          <a:xfrm rot="5400000" flipH="1" flipV="1">
            <a:off x="405393" y="4687779"/>
            <a:ext cx="883757" cy="41988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8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4559494" y="5172157"/>
            <a:ext cx="691892" cy="35223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329006" y="517588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545043" y="5843041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  <p:sp>
        <p:nvSpPr>
          <p:cNvPr id="8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761833" y="3161620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85811" y="2520762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92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87" idx="2"/>
            <a:endCxn id="70" idx="1"/>
          </p:cNvCxnSpPr>
          <p:nvPr/>
        </p:nvCxnSpPr>
        <p:spPr>
          <a:xfrm rot="16200000" flipH="1">
            <a:off x="2726219" y="3416677"/>
            <a:ext cx="1097459" cy="1491611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65223" y="4643035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749536" y="368653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103" name="Straight Arrow Connector 102"/>
          <p:cNvCxnSpPr>
            <a:stCxn id="70" idx="0"/>
          </p:cNvCxnSpPr>
          <p:nvPr/>
        </p:nvCxnSpPr>
        <p:spPr>
          <a:xfrm flipH="1" flipV="1">
            <a:off x="2362942" y="2071991"/>
            <a:ext cx="2718615" cy="2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82" idx="0"/>
          </p:cNvCxnSpPr>
          <p:nvPr/>
        </p:nvCxnSpPr>
        <p:spPr>
          <a:xfrm>
            <a:off x="1618767" y="4520019"/>
            <a:ext cx="744175" cy="132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147361" y="4785172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892560" y="261884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17280" y="6411199"/>
            <a:ext cx="400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Infection Event</a:t>
            </a:r>
          </a:p>
        </p:txBody>
      </p:sp>
      <p:sp>
        <p:nvSpPr>
          <p:cNvPr id="11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109961" y="3069247"/>
            <a:ext cx="2583565" cy="39689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12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46131" y="5733008"/>
            <a:ext cx="1269888" cy="49951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014328" y="4518935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Port 01</a:t>
            </a:r>
          </a:p>
        </p:txBody>
      </p:sp>
      <p:sp>
        <p:nvSpPr>
          <p:cNvPr id="12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582862" y="2486198"/>
            <a:ext cx="2119130" cy="52502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cxnSp>
        <p:nvCxnSpPr>
          <p:cNvPr id="12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16200000" flipH="1">
            <a:off x="6999112" y="3868774"/>
            <a:ext cx="1052793" cy="247528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tx1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9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120" idx="3"/>
            <a:endCxn id="199" idx="2"/>
          </p:cNvCxnSpPr>
          <p:nvPr/>
        </p:nvCxnSpPr>
        <p:spPr>
          <a:xfrm flipV="1">
            <a:off x="7616019" y="5540742"/>
            <a:ext cx="1652534" cy="442023"/>
          </a:xfrm>
          <a:prstGeom prst="curvedConnector2">
            <a:avLst/>
          </a:prstGeom>
          <a:noFill/>
          <a:ln w="34925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019081" y="575239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‘designated by’</a:t>
            </a:r>
          </a:p>
        </p:txBody>
      </p:sp>
      <p:sp>
        <p:nvSpPr>
          <p:cNvPr id="13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80740" y="4371919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</a:t>
            </a:r>
          </a:p>
        </p:txBody>
      </p:sp>
      <p:sp>
        <p:nvSpPr>
          <p:cNvPr id="1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29121" y="5723598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02</a:t>
            </a:r>
          </a:p>
        </p:txBody>
      </p:sp>
      <p:cxnSp>
        <p:nvCxnSpPr>
          <p:cNvPr id="133" name="Straight Arrow Connector 132"/>
          <p:cNvCxnSpPr>
            <a:stCxn id="131" idx="2"/>
            <a:endCxn id="132" idx="0"/>
          </p:cNvCxnSpPr>
          <p:nvPr/>
        </p:nvCxnSpPr>
        <p:spPr>
          <a:xfrm>
            <a:off x="11225925" y="4861258"/>
            <a:ext cx="21095" cy="86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13" idx="2"/>
          </p:cNvCxnSpPr>
          <p:nvPr/>
        </p:nvCxnSpPr>
        <p:spPr>
          <a:xfrm flipH="1" flipV="1">
            <a:off x="7370310" y="1893278"/>
            <a:ext cx="31434" cy="11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3" idx="0"/>
          </p:cNvCxnSpPr>
          <p:nvPr/>
        </p:nvCxnSpPr>
        <p:spPr>
          <a:xfrm flipH="1" flipV="1">
            <a:off x="3261031" y="1540345"/>
            <a:ext cx="7381396" cy="9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022956" y="2388601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9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531375" y="5041229"/>
            <a:ext cx="1474355" cy="49951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Webpage 01</a:t>
            </a:r>
          </a:p>
        </p:txBody>
      </p:sp>
      <p:cxnSp>
        <p:nvCxnSpPr>
          <p:cNvPr id="21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23" idx="2"/>
            <a:endCxn id="199" idx="0"/>
          </p:cNvCxnSpPr>
          <p:nvPr/>
        </p:nvCxnSpPr>
        <p:spPr>
          <a:xfrm rot="5400000">
            <a:off x="8940489" y="3339291"/>
            <a:ext cx="2030002" cy="1373874"/>
          </a:xfrm>
          <a:prstGeom prst="curvedConnector3">
            <a:avLst>
              <a:gd name="adj1" fmla="val 64448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790049" y="153703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997942" y="438503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cxnSp>
        <p:nvCxnSpPr>
          <p:cNvPr id="148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123" idx="3"/>
            <a:endCxn id="131" idx="0"/>
          </p:cNvCxnSpPr>
          <p:nvPr/>
        </p:nvCxnSpPr>
        <p:spPr>
          <a:xfrm flipH="1">
            <a:off x="11225925" y="2748713"/>
            <a:ext cx="476067" cy="1623206"/>
          </a:xfrm>
          <a:prstGeom prst="curvedConnector4">
            <a:avLst>
              <a:gd name="adj1" fmla="val -48018"/>
              <a:gd name="adj2" fmla="val 58086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878730" y="5148634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029918" y="3734763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303" name="Straight Arrow Connector 302"/>
          <p:cNvCxnSpPr>
            <a:stCxn id="116" idx="0"/>
          </p:cNvCxnSpPr>
          <p:nvPr/>
        </p:nvCxnSpPr>
        <p:spPr>
          <a:xfrm flipH="1" flipV="1">
            <a:off x="2122617" y="1650917"/>
            <a:ext cx="5279127" cy="14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650300" y="2552654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35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3"/>
            <a:endCxn id="122" idx="1"/>
          </p:cNvCxnSpPr>
          <p:nvPr/>
        </p:nvCxnSpPr>
        <p:spPr>
          <a:xfrm flipV="1">
            <a:off x="6142359" y="4683734"/>
            <a:ext cx="871969" cy="2747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66" name="Straight Arrow Connector 365"/>
          <p:cNvCxnSpPr>
            <a:stCxn id="70" idx="0"/>
            <a:endCxn id="13" idx="2"/>
          </p:cNvCxnSpPr>
          <p:nvPr/>
        </p:nvCxnSpPr>
        <p:spPr>
          <a:xfrm flipV="1">
            <a:off x="5081557" y="1893278"/>
            <a:ext cx="2288753" cy="252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966122" y="3622222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114588" y="4801901"/>
            <a:ext cx="85369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sp>
        <p:nvSpPr>
          <p:cNvPr id="388" name="Action Button: Forward or Next 387">
            <a:hlinkClick r:id="rId3" action="ppaction://hlinksldjump" highlightClick="1"/>
          </p:cNvPr>
          <p:cNvSpPr/>
          <p:nvPr/>
        </p:nvSpPr>
        <p:spPr>
          <a:xfrm>
            <a:off x="8284216" y="3168696"/>
            <a:ext cx="293793" cy="218119"/>
          </a:xfrm>
          <a:prstGeom prst="actionButtonForwardNex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1730766" y="2363242"/>
            <a:ext cx="1214973" cy="381782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8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238852" y="676965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4143" y="1434996"/>
            <a:ext cx="256873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“Has process parts” uploading and downloading? </a:t>
            </a:r>
          </a:p>
        </p:txBody>
      </p:sp>
      <p:cxnSp>
        <p:nvCxnSpPr>
          <p:cNvPr id="227" name="Straight Arrow Connector 226"/>
          <p:cNvCxnSpPr/>
          <p:nvPr/>
        </p:nvCxnSpPr>
        <p:spPr>
          <a:xfrm flipH="1" flipV="1">
            <a:off x="8339828" y="1665113"/>
            <a:ext cx="276271" cy="9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404967" y="3904367"/>
            <a:ext cx="1143241" cy="27699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</a:rPr>
              <a:t>‘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</a:rPr>
              <a:t>carried to’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719939" y="3731688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Port </a:t>
            </a:r>
            <a:r>
              <a:rPr lang="en-US" sz="1400" kern="0" dirty="0" smtClean="0">
                <a:solidFill>
                  <a:prstClr val="black"/>
                </a:solidFill>
                <a:latin typeface="Calibri" panose="020F0502020204030204"/>
              </a:rPr>
              <a:t>02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23" idx="1"/>
            <a:endCxn id="71" idx="0"/>
          </p:cNvCxnSpPr>
          <p:nvPr/>
        </p:nvCxnSpPr>
        <p:spPr>
          <a:xfrm rot="10800000" flipV="1">
            <a:off x="9354884" y="2748712"/>
            <a:ext cx="227979" cy="982975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834566" y="3107544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cxnSp>
        <p:nvCxnSpPr>
          <p:cNvPr id="94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16" idx="2"/>
            <a:endCxn id="71" idx="1"/>
          </p:cNvCxnSpPr>
          <p:nvPr/>
        </p:nvCxnSpPr>
        <p:spPr>
          <a:xfrm rot="16200000" flipH="1">
            <a:off x="7845669" y="3022216"/>
            <a:ext cx="430345" cy="1318195"/>
          </a:xfrm>
          <a:prstGeom prst="curvedConnector2">
            <a:avLst/>
          </a:prstGeom>
          <a:noFill/>
          <a:ln w="34925" cap="flat" cmpd="sng" algn="ctr">
            <a:solidFill>
              <a:schemeClr val="tx1"/>
            </a:solidFill>
            <a:prstDash val="dash"/>
            <a:miter lim="800000"/>
            <a:tailEnd type="triangle"/>
          </a:ln>
          <a:effectLst/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548546" y="3600354"/>
            <a:ext cx="1042155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</a:rPr>
              <a:t>‘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</a:rPr>
              <a:t>carried from’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13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24" grpId="0" animBg="1"/>
      <p:bldP spid="25" grpId="0" animBg="1"/>
      <p:bldP spid="72" grpId="0" animBg="1"/>
      <p:bldP spid="76" grpId="0" animBg="1"/>
      <p:bldP spid="81" grpId="0" animBg="1"/>
      <p:bldP spid="82" grpId="0" animBg="1"/>
      <p:bldP spid="89" grpId="0" animBg="1"/>
      <p:bldP spid="95" grpId="0" animBg="1"/>
      <p:bldP spid="96" grpId="0" animBg="1"/>
      <p:bldP spid="112" grpId="0" animBg="1"/>
      <p:bldP spid="116" grpId="0" animBg="1"/>
      <p:bldP spid="130" grpId="0" animBg="1"/>
      <p:bldP spid="132" grpId="0" animBg="1"/>
      <p:bldP spid="183" grpId="0" animBg="1"/>
      <p:bldP spid="15" grpId="0" animBg="1"/>
      <p:bldP spid="234" grpId="0" animBg="1"/>
      <p:bldP spid="182" grpId="0" animBg="1"/>
      <p:bldP spid="365" grpId="0" animBg="1"/>
      <p:bldP spid="384" grpId="0" animBg="1"/>
      <p:bldP spid="86" grpId="0" animBg="1"/>
      <p:bldP spid="127" grpId="0"/>
      <p:bldP spid="90" grpId="0" animBg="1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98354" y="320290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545843" y="323955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274969" y="314982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172118" y="18179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480675" y="479781"/>
            <a:ext cx="1794294" cy="897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29065" y="485089"/>
            <a:ext cx="1716778" cy="366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251447" y="17306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24694" y="172693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File Flag 01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145883" y="1703846"/>
            <a:ext cx="2052470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Scan 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591821" y="1968075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2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198353" y="1922655"/>
            <a:ext cx="2126341" cy="2308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3" name="Straight Arrow Connector 12"/>
          <p:cNvCxnSpPr>
            <a:stCxn id="4" idx="2"/>
            <a:endCxn id="10" idx="0"/>
          </p:cNvCxnSpPr>
          <p:nvPr/>
        </p:nvCxnSpPr>
        <p:spPr>
          <a:xfrm flipH="1">
            <a:off x="3172118" y="644579"/>
            <a:ext cx="6130518" cy="10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 flipH="1">
            <a:off x="7150597" y="644579"/>
            <a:ext cx="2152039" cy="108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019758" y="1122831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548861" y="120837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69099" y="6316851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Detection Event</a:t>
            </a:r>
          </a:p>
        </p:txBody>
      </p:sp>
      <p:sp>
        <p:nvSpPr>
          <p:cNvPr id="6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573479" y="3633398"/>
            <a:ext cx="1546923" cy="69566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Protection Software 01</a:t>
            </a:r>
          </a:p>
        </p:txBody>
      </p:sp>
      <p:sp>
        <p:nvSpPr>
          <p:cNvPr id="6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42143" y="3947470"/>
            <a:ext cx="2156344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6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522177" y="5189253"/>
            <a:ext cx="2121605" cy="58223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663847" y="3261670"/>
            <a:ext cx="1222244" cy="36941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Alert 01</a:t>
            </a:r>
          </a:p>
        </p:txBody>
      </p:sp>
      <p:cxnSp>
        <p:nvCxnSpPr>
          <p:cNvPr id="84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9" idx="3"/>
            <a:endCxn id="83" idx="0"/>
          </p:cNvCxnSpPr>
          <p:nvPr/>
        </p:nvCxnSpPr>
        <p:spPr>
          <a:xfrm>
            <a:off x="7976500" y="1945739"/>
            <a:ext cx="298469" cy="131593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8" name="Straight Arrow Connector 87"/>
          <p:cNvCxnSpPr>
            <a:stCxn id="67" idx="0"/>
            <a:endCxn id="9" idx="2"/>
          </p:cNvCxnSpPr>
          <p:nvPr/>
        </p:nvCxnSpPr>
        <p:spPr>
          <a:xfrm flipV="1">
            <a:off x="6346941" y="2164548"/>
            <a:ext cx="803656" cy="14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8" idx="0"/>
            <a:endCxn id="10" idx="2"/>
          </p:cNvCxnSpPr>
          <p:nvPr/>
        </p:nvCxnSpPr>
        <p:spPr>
          <a:xfrm flipV="1">
            <a:off x="1920315" y="2141464"/>
            <a:ext cx="1251803" cy="180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  <a:endCxn id="10" idx="2"/>
          </p:cNvCxnSpPr>
          <p:nvPr/>
        </p:nvCxnSpPr>
        <p:spPr>
          <a:xfrm flipH="1" flipV="1">
            <a:off x="3172118" y="2141464"/>
            <a:ext cx="3174823" cy="149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988683" y="2502977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910109" y="314171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825052" y="331520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9763" y="2182250"/>
            <a:ext cx="11353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output’</a:t>
            </a:r>
          </a:p>
        </p:txBody>
      </p:sp>
      <p:cxnSp>
        <p:nvCxnSpPr>
          <p:cNvPr id="1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9" idx="0"/>
            <a:endCxn id="67" idx="2"/>
          </p:cNvCxnSpPr>
          <p:nvPr/>
        </p:nvCxnSpPr>
        <p:spPr>
          <a:xfrm rot="5400000" flipH="1" flipV="1">
            <a:off x="5534865" y="4377178"/>
            <a:ext cx="860190" cy="763961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397261" y="4643885"/>
            <a:ext cx="11353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‘is carrier of’</a:t>
            </a:r>
          </a:p>
        </p:txBody>
      </p:sp>
      <p:sp>
        <p:nvSpPr>
          <p:cNvPr id="11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777895" y="4315909"/>
            <a:ext cx="2121605" cy="5822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Corporate Logging Tool 01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579191" y="721673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03</a:t>
            </a:r>
          </a:p>
        </p:txBody>
      </p:sp>
      <p:cxnSp>
        <p:nvCxnSpPr>
          <p:cNvPr id="44" name="Straight Arrow Connector 43"/>
          <p:cNvCxnSpPr>
            <a:endCxn id="9" idx="2"/>
          </p:cNvCxnSpPr>
          <p:nvPr/>
        </p:nvCxnSpPr>
        <p:spPr>
          <a:xfrm flipH="1" flipV="1">
            <a:off x="7150597" y="2164548"/>
            <a:ext cx="974373" cy="112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853102" y="2875342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135339" y="3391806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Scanner Role 01</a:t>
            </a:r>
          </a:p>
        </p:txBody>
      </p:sp>
      <p:sp>
        <p:nvSpPr>
          <p:cNvPr id="5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192060" y="3147487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Receiver Role 01</a:t>
            </a:r>
          </a:p>
        </p:txBody>
      </p:sp>
      <p:cxnSp>
        <p:nvCxnSpPr>
          <p:cNvPr id="55" name="Straight Arrow Connector 54"/>
          <p:cNvCxnSpPr>
            <a:stCxn id="118" idx="0"/>
          </p:cNvCxnSpPr>
          <p:nvPr/>
        </p:nvCxnSpPr>
        <p:spPr>
          <a:xfrm flipH="1" flipV="1">
            <a:off x="7623138" y="2211955"/>
            <a:ext cx="2215560" cy="21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863327" y="3693911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59" name="Straight Arrow Connector 58"/>
          <p:cNvCxnSpPr>
            <a:stCxn id="52" idx="0"/>
            <a:endCxn id="9" idx="3"/>
          </p:cNvCxnSpPr>
          <p:nvPr/>
        </p:nvCxnSpPr>
        <p:spPr>
          <a:xfrm flipH="1" flipV="1">
            <a:off x="7976500" y="1945739"/>
            <a:ext cx="2982870" cy="12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241678" y="247747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61" name="Straight Arrow Connector 60"/>
          <p:cNvCxnSpPr>
            <a:stCxn id="118" idx="0"/>
            <a:endCxn id="52" idx="2"/>
          </p:cNvCxnSpPr>
          <p:nvPr/>
        </p:nvCxnSpPr>
        <p:spPr>
          <a:xfrm flipV="1">
            <a:off x="9838698" y="3599621"/>
            <a:ext cx="1120672" cy="7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997844" y="3795618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71" name="Straight Arrow Connector 70"/>
          <p:cNvCxnSpPr>
            <a:stCxn id="67" idx="1"/>
            <a:endCxn id="51" idx="3"/>
          </p:cNvCxnSpPr>
          <p:nvPr/>
        </p:nvCxnSpPr>
        <p:spPr>
          <a:xfrm flipH="1" flipV="1">
            <a:off x="4669959" y="3617873"/>
            <a:ext cx="903520" cy="36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534048" y="3892744"/>
            <a:ext cx="742590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75" name="Straight Arrow Connector 74"/>
          <p:cNvCxnSpPr>
            <a:stCxn id="51" idx="0"/>
            <a:endCxn id="10" idx="2"/>
          </p:cNvCxnSpPr>
          <p:nvPr/>
        </p:nvCxnSpPr>
        <p:spPr>
          <a:xfrm flipH="1" flipV="1">
            <a:off x="3172118" y="2141464"/>
            <a:ext cx="730531" cy="12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028353" y="295368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</p:spTree>
    <p:extLst>
      <p:ext uri="{BB962C8B-B14F-4D97-AF65-F5344CB8AC3E}">
        <p14:creationId xmlns:p14="http://schemas.microsoft.com/office/powerpoint/2010/main" val="22514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11" grpId="0" animBg="1"/>
      <p:bldP spid="15" grpId="0" animBg="1"/>
      <p:bldP spid="16" grpId="0" animBg="1"/>
      <p:bldP spid="68" grpId="0" animBg="1"/>
      <p:bldP spid="83" grpId="0" animBg="1"/>
      <p:bldP spid="99" grpId="0" animBg="1"/>
      <p:bldP spid="100" grpId="0" animBg="1"/>
      <p:bldP spid="101" grpId="0" animBg="1"/>
      <p:bldP spid="106" grpId="0" animBg="1"/>
      <p:bldP spid="116" grpId="0" animBg="1"/>
      <p:bldP spid="35" grpId="0" animBg="1"/>
      <p:bldP spid="46" grpId="0" animBg="1"/>
      <p:bldP spid="58" grpId="0" animBg="1"/>
      <p:bldP spid="60" grpId="0" animBg="1"/>
      <p:bldP spid="62" grpId="0" animBg="1"/>
      <p:bldP spid="72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270141" y="997103"/>
            <a:ext cx="3242188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Filepath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hasMd5Hash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hasSha1Hash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hasSha256Hash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832902" y="1123475"/>
            <a:ext cx="4435392" cy="2215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Recipient E-mail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Sender Display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Structured content Element One </a:t>
            </a:r>
            <a:r>
              <a:rPr lang="en-US" b="1" dirty="0">
                <a:solidFill>
                  <a:srgbClr val="FF0000"/>
                </a:solidFill>
              </a:rPr>
              <a:t>(link to message structures for passing info</a:t>
            </a:r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502301" y="4266465"/>
            <a:ext cx="4067699" cy="1377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0000"/>
                </a:solidFill>
              </a:rPr>
              <a:t>IP </a:t>
            </a:r>
            <a:r>
              <a:rPr lang="en-US" sz="1700" dirty="0" smtClean="0">
                <a:solidFill>
                  <a:srgbClr val="FF0000"/>
                </a:solidFill>
              </a:rPr>
              <a:t>address – local IP? If not don’t have one</a:t>
            </a:r>
            <a:endParaRPr lang="en-US" sz="17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EndpointID</a:t>
            </a:r>
            <a:endParaRPr lang="en-US" sz="17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0000"/>
                </a:solidFill>
              </a:rPr>
              <a:t>MAC address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890520" y="4173166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03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157603" y="3814039"/>
            <a:ext cx="2773455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7030A0"/>
              </a:buClr>
              <a:buSzPct val="150000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</a:t>
            </a:r>
          </a:p>
        </p:txBody>
      </p:sp>
      <p:sp>
        <p:nvSpPr>
          <p:cNvPr id="23" name="Oval 22"/>
          <p:cNvSpPr/>
          <p:nvPr/>
        </p:nvSpPr>
        <p:spPr>
          <a:xfrm>
            <a:off x="6483082" y="3930018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39482" y="449619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6565" y="90492"/>
            <a:ext cx="2233282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Computer Program</a:t>
            </a:r>
          </a:p>
        </p:txBody>
      </p:sp>
      <p:sp>
        <p:nvSpPr>
          <p:cNvPr id="27" name="Oval 26"/>
          <p:cNvSpPr/>
          <p:nvPr/>
        </p:nvSpPr>
        <p:spPr>
          <a:xfrm>
            <a:off x="300570" y="206471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402244" y="575991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Email message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669327" y="216864"/>
            <a:ext cx="1927941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Digital File</a:t>
            </a:r>
          </a:p>
        </p:txBody>
      </p:sp>
      <p:sp>
        <p:nvSpPr>
          <p:cNvPr id="31" name="Oval 30"/>
          <p:cNvSpPr/>
          <p:nvPr/>
        </p:nvSpPr>
        <p:spPr>
          <a:xfrm>
            <a:off x="8054876" y="294700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07293" y="3644788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74376" y="3285661"/>
            <a:ext cx="2114991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</a:t>
            </a:r>
          </a:p>
        </p:txBody>
      </p:sp>
      <p:sp>
        <p:nvSpPr>
          <p:cNvPr id="35" name="Oval 34"/>
          <p:cNvSpPr/>
          <p:nvPr/>
        </p:nvSpPr>
        <p:spPr>
          <a:xfrm>
            <a:off x="457278" y="3401638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88872" y="4823661"/>
            <a:ext cx="4067699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IP address: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Name: Malicious server-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has_MAC_address</a:t>
            </a:r>
            <a:r>
              <a:rPr lang="en-US" dirty="0">
                <a:solidFill>
                  <a:srgbClr val="FF0000"/>
                </a:solidFill>
              </a:rPr>
              <a:t>: won’t get</a:t>
            </a:r>
          </a:p>
          <a:p>
            <a:pPr algn="ctr"/>
            <a:endParaRPr lang="en-US" dirty="0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29DAD05E-B026-1273-4139-6A7E3592FFBC}"/>
              </a:ext>
            </a:extLst>
          </p:cNvPr>
          <p:cNvSpPr/>
          <p:nvPr/>
        </p:nvSpPr>
        <p:spPr>
          <a:xfrm>
            <a:off x="768273" y="5362219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Central Processing Unit 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98D13A-0F8E-85E8-65F2-995B623DA2A3}"/>
              </a:ext>
            </a:extLst>
          </p:cNvPr>
          <p:cNvCxnSpPr>
            <a:stCxn id="32" idx="1"/>
          </p:cNvCxnSpPr>
          <p:nvPr/>
        </p:nvCxnSpPr>
        <p:spPr>
          <a:xfrm>
            <a:off x="1007293" y="3992074"/>
            <a:ext cx="176531" cy="146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D9FC03-B6E5-BBDA-824C-96332085FCFC}"/>
              </a:ext>
            </a:extLst>
          </p:cNvPr>
          <p:cNvSpPr txBox="1"/>
          <p:nvPr/>
        </p:nvSpPr>
        <p:spPr>
          <a:xfrm>
            <a:off x="358631" y="463792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part</a:t>
            </a: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D97FBDAC-80FE-BE22-5F0C-AC5A6428126C}"/>
              </a:ext>
            </a:extLst>
          </p:cNvPr>
          <p:cNvSpPr/>
          <p:nvPr/>
        </p:nvSpPr>
        <p:spPr>
          <a:xfrm>
            <a:off x="4010461" y="5542531"/>
            <a:ext cx="2472621" cy="8247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OSType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CPUModelName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80B6CA-1071-D641-9918-9944142CFCF1}"/>
              </a:ext>
            </a:extLst>
          </p:cNvPr>
          <p:cNvSpPr txBox="1"/>
          <p:nvPr/>
        </p:nvSpPr>
        <p:spPr>
          <a:xfrm>
            <a:off x="106565" y="6453313"/>
            <a:ext cx="617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Manufactured by– CPU Manufacturer –</a:t>
            </a:r>
            <a:r>
              <a:rPr lang="en-US" dirty="0" err="1">
                <a:solidFill>
                  <a:srgbClr val="FF0000"/>
                </a:solidFill>
              </a:rPr>
              <a:t>hasCommonName</a:t>
            </a:r>
            <a:r>
              <a:rPr lang="en-US" dirty="0">
                <a:solidFill>
                  <a:srgbClr val="FF0000"/>
                </a:solidFill>
              </a:rPr>
              <a:t>-- Intel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4FD52CA1-67A5-6877-78A3-D2CA61873F70}"/>
              </a:ext>
            </a:extLst>
          </p:cNvPr>
          <p:cNvSpPr/>
          <p:nvPr/>
        </p:nvSpPr>
        <p:spPr>
          <a:xfrm>
            <a:off x="4919876" y="1097068"/>
            <a:ext cx="3242188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hasSigner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hasIsssuer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isTrusted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isExpired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025601CC-9C40-2A29-1AFB-5E9DAC2EDB38}"/>
              </a:ext>
            </a:extLst>
          </p:cNvPr>
          <p:cNvSpPr/>
          <p:nvPr/>
        </p:nvSpPr>
        <p:spPr>
          <a:xfrm>
            <a:off x="4489217" y="549584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Certificate01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EAF42923-A53E-FEC7-1AAB-E25F8191D22A}"/>
              </a:ext>
            </a:extLst>
          </p:cNvPr>
          <p:cNvSpPr/>
          <p:nvPr/>
        </p:nvSpPr>
        <p:spPr>
          <a:xfrm>
            <a:off x="3756300" y="190457"/>
            <a:ext cx="2233282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Digital Certificate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2F76B8-49D5-51C2-DB4C-6940532CDD26}"/>
              </a:ext>
            </a:extLst>
          </p:cNvPr>
          <p:cNvSpPr/>
          <p:nvPr/>
        </p:nvSpPr>
        <p:spPr>
          <a:xfrm>
            <a:off x="3950305" y="306436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07378-DECB-8B71-0A48-B1B231CB330D}"/>
              </a:ext>
            </a:extLst>
          </p:cNvPr>
          <p:cNvSpPr txBox="1"/>
          <p:nvPr/>
        </p:nvSpPr>
        <p:spPr>
          <a:xfrm>
            <a:off x="3612029" y="68246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Designated by</a:t>
            </a:r>
          </a:p>
        </p:txBody>
      </p:sp>
    </p:spTree>
    <p:extLst>
      <p:ext uri="{BB962C8B-B14F-4D97-AF65-F5344CB8AC3E}">
        <p14:creationId xmlns:p14="http://schemas.microsoft.com/office/powerpoint/2010/main" val="215308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407044" y="1169391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EmailAccount01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74127" y="810264"/>
            <a:ext cx="2773455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7030A0"/>
              </a:buClr>
              <a:buSzPct val="150000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Email Account</a:t>
            </a:r>
          </a:p>
        </p:txBody>
      </p:sp>
      <p:sp>
        <p:nvSpPr>
          <p:cNvPr id="23" name="Oval 22"/>
          <p:cNvSpPr/>
          <p:nvPr/>
        </p:nvSpPr>
        <p:spPr>
          <a:xfrm>
            <a:off x="5999606" y="926243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05396" y="1819886"/>
            <a:ext cx="4067699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haseUserName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hasDomain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dirty="0"/>
          </a:p>
        </p:txBody>
      </p:sp>
      <p:sp>
        <p:nvSpPr>
          <p:cNvPr id="42" name="Rounded Rectangle 28">
            <a:extLst>
              <a:ext uri="{FF2B5EF4-FFF2-40B4-BE49-F238E27FC236}">
                <a16:creationId xmlns:a16="http://schemas.microsoft.com/office/drawing/2014/main" id="{B3E7712D-9229-2990-803A-418A7D3D2E63}"/>
              </a:ext>
            </a:extLst>
          </p:cNvPr>
          <p:cNvSpPr/>
          <p:nvPr/>
        </p:nvSpPr>
        <p:spPr>
          <a:xfrm>
            <a:off x="7036945" y="4232718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03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Rounded Rectangle 28">
            <a:extLst>
              <a:ext uri="{FF2B5EF4-FFF2-40B4-BE49-F238E27FC236}">
                <a16:creationId xmlns:a16="http://schemas.microsoft.com/office/drawing/2014/main" id="{0FAD06BD-12CF-E907-AC72-DC85F0B108A5}"/>
              </a:ext>
            </a:extLst>
          </p:cNvPr>
          <p:cNvSpPr/>
          <p:nvPr/>
        </p:nvSpPr>
        <p:spPr>
          <a:xfrm>
            <a:off x="6304028" y="3873591"/>
            <a:ext cx="2773455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7030A0"/>
              </a:buClr>
              <a:buSzPct val="150000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Network User Account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1DDB6A7-6E33-252F-5C33-96F8E2A1D92C}"/>
              </a:ext>
            </a:extLst>
          </p:cNvPr>
          <p:cNvSpPr/>
          <p:nvPr/>
        </p:nvSpPr>
        <p:spPr>
          <a:xfrm>
            <a:off x="6407044" y="3989570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17">
            <a:extLst>
              <a:ext uri="{FF2B5EF4-FFF2-40B4-BE49-F238E27FC236}">
                <a16:creationId xmlns:a16="http://schemas.microsoft.com/office/drawing/2014/main" id="{8633EACD-4E46-DCBA-3368-D7A168715C54}"/>
              </a:ext>
            </a:extLst>
          </p:cNvPr>
          <p:cNvSpPr/>
          <p:nvPr/>
        </p:nvSpPr>
        <p:spPr>
          <a:xfrm>
            <a:off x="7835297" y="4883213"/>
            <a:ext cx="4067699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</a:t>
            </a:r>
            <a:r>
              <a:rPr lang="en-US" dirty="0" err="1">
                <a:solidFill>
                  <a:schemeClr val="tx1"/>
                </a:solidFill>
              </a:rPr>
              <a:t>UserSID</a:t>
            </a:r>
            <a:r>
              <a:rPr lang="en-US" dirty="0">
                <a:solidFill>
                  <a:schemeClr val="tx1"/>
                </a:solidFill>
              </a:rPr>
              <a:t>: from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hasAuthorities</a:t>
            </a:r>
            <a:r>
              <a:rPr lang="en-US" dirty="0">
                <a:solidFill>
                  <a:srgbClr val="FF0000"/>
                </a:solidFill>
              </a:rPr>
              <a:t>: (</a:t>
            </a:r>
            <a:r>
              <a:rPr lang="en-US" dirty="0" err="1">
                <a:solidFill>
                  <a:srgbClr val="FF0000"/>
                </a:solidFill>
              </a:rPr>
              <a:t>unk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2192-63E6-F09A-BDFE-D1EB911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FE79-1B92-A162-629C-65CE861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we have information on the source of the malicious file?  If so, how is that obtained, communicated</a:t>
            </a:r>
          </a:p>
          <a:p>
            <a:r>
              <a:rPr lang="en-US" dirty="0"/>
              <a:t>User info associated with Bob’s account?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695198" y="5140166"/>
            <a:ext cx="2156344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278750" y="1875223"/>
            <a:ext cx="2121605" cy="58223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70262" y="628278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046247" y="3932500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924579" y="142796"/>
            <a:ext cx="1109228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01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04066" y="526122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Link Opening 01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145363" y="4556780"/>
            <a:ext cx="2012623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Message 01</a:t>
            </a: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89560" y="2916938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01</a:t>
            </a:r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748652" y="6246517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744508" y="6230890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86168" y="893738"/>
            <a:ext cx="1501003" cy="50625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54358" y="48421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</a:t>
            </a:r>
          </a:p>
        </p:txBody>
      </p:sp>
      <p:sp>
        <p:nvSpPr>
          <p:cNvPr id="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24221" y="3768920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Port 01</a:t>
            </a: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576963" y="4722426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Scanning 01</a:t>
            </a:r>
          </a:p>
        </p:txBody>
      </p:sp>
      <p:sp>
        <p:nvSpPr>
          <p:cNvPr id="3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707298" y="3078409"/>
            <a:ext cx="1546923" cy="69566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Protection Software 01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104517" y="4068424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Flagging 01</a:t>
            </a:r>
          </a:p>
        </p:txBody>
      </p:sp>
      <p:sp>
        <p:nvSpPr>
          <p:cNvPr id="3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39316" y="4827397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Sending  02</a:t>
            </a:r>
          </a:p>
        </p:txBody>
      </p:sp>
      <p:cxnSp>
        <p:nvCxnSpPr>
          <p:cNvPr id="37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rot="16200000" flipV="1">
            <a:off x="2350495" y="886164"/>
            <a:ext cx="475235" cy="150288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208682" y="1452076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3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0" idx="1"/>
            <a:endCxn id="13" idx="1"/>
          </p:cNvCxnSpPr>
          <p:nvPr/>
        </p:nvCxnSpPr>
        <p:spPr>
          <a:xfrm rot="10800000" flipH="1" flipV="1">
            <a:off x="1054358" y="274487"/>
            <a:ext cx="31810" cy="872375"/>
          </a:xfrm>
          <a:prstGeom prst="curvedConnector3">
            <a:avLst>
              <a:gd name="adj1" fmla="val -718642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529084" y="1929574"/>
            <a:ext cx="2119130" cy="534188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/>
              <a:t>Computing Device 02 (C2 server, SIEM?)</a:t>
            </a: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78567" y="784593"/>
            <a:ext cx="1399010" cy="54759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02 (Charlie)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89443" y="91453"/>
            <a:ext cx="1449560" cy="53142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SOC Analyst Role</a:t>
            </a:r>
          </a:p>
        </p:txBody>
      </p:sp>
      <p:cxnSp>
        <p:nvCxnSpPr>
          <p:cNvPr id="38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16200000" flipV="1">
            <a:off x="9984670" y="1325594"/>
            <a:ext cx="597382" cy="61057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121679" y="1458313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4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7" idx="1"/>
            <a:endCxn id="12" idx="1"/>
          </p:cNvCxnSpPr>
          <p:nvPr/>
        </p:nvCxnSpPr>
        <p:spPr>
          <a:xfrm rot="10800000" flipV="1">
            <a:off x="9278567" y="357163"/>
            <a:ext cx="10876" cy="701229"/>
          </a:xfrm>
          <a:prstGeom prst="curvedConnector3">
            <a:avLst>
              <a:gd name="adj1" fmla="val 2201876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56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rot="5400000">
            <a:off x="2763147" y="1159177"/>
            <a:ext cx="1292452" cy="13964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320360" y="538775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7381" y="513892"/>
            <a:ext cx="791372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924579" y="1124766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067302" y="1896631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56902" y="721455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 (Malicious) 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77307" y="55527"/>
            <a:ext cx="1449560" cy="50274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Threat Actor Role</a:t>
            </a:r>
          </a:p>
        </p:txBody>
      </p:sp>
      <p:cxnSp>
        <p:nvCxnSpPr>
          <p:cNvPr id="39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421559" y="1191323"/>
            <a:ext cx="685837" cy="724780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205855" y="1492621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5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8" idx="1"/>
            <a:endCxn id="11" idx="1"/>
          </p:cNvCxnSpPr>
          <p:nvPr/>
        </p:nvCxnSpPr>
        <p:spPr>
          <a:xfrm rot="10800000" flipV="1">
            <a:off x="5656903" y="306897"/>
            <a:ext cx="20405" cy="659228"/>
          </a:xfrm>
          <a:prstGeom prst="curvedConnector3">
            <a:avLst>
              <a:gd name="adj1" fmla="val 1220314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690973" y="505479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486033" y="648315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6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6683484" y="6395689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3400973" y="6411316"/>
            <a:ext cx="1347679" cy="36272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147108" y="647018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rot="16200000" flipV="1">
            <a:off x="1490819" y="5537989"/>
            <a:ext cx="583951" cy="90564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0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rot="5400000" flipH="1" flipV="1">
            <a:off x="10049881" y="5027260"/>
            <a:ext cx="925925" cy="148133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1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5" idx="2"/>
          </p:cNvCxnSpPr>
          <p:nvPr/>
        </p:nvCxnSpPr>
        <p:spPr>
          <a:xfrm rot="5400000" flipH="1" flipV="1">
            <a:off x="9002995" y="5315172"/>
            <a:ext cx="1684898" cy="146538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2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3" idx="2"/>
          </p:cNvCxnSpPr>
          <p:nvPr/>
        </p:nvCxnSpPr>
        <p:spPr>
          <a:xfrm rot="16200000" flipV="1">
            <a:off x="8566219" y="5024934"/>
            <a:ext cx="1030896" cy="138101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9016243" y="5678452"/>
            <a:ext cx="150745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1789468" y="5852313"/>
            <a:ext cx="150745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cxnSp>
        <p:nvCxnSpPr>
          <p:cNvPr id="111" name="Curved Connector 49">
            <a:extLst>
              <a:ext uri="{FF2B5EF4-FFF2-40B4-BE49-F238E27FC236}">
                <a16:creationId xmlns:a16="http://schemas.microsoft.com/office/drawing/2014/main" id="{C091E77B-27B1-46A0-AAE0-0F93F4FF59A9}"/>
              </a:ext>
            </a:extLst>
          </p:cNvPr>
          <p:cNvCxnSpPr>
            <a:cxnSpLocks/>
            <a:stCxn id="8" idx="1"/>
            <a:endCxn id="32" idx="0"/>
          </p:cNvCxnSpPr>
          <p:nvPr/>
        </p:nvCxnSpPr>
        <p:spPr>
          <a:xfrm rot="10800000" flipH="1" flipV="1">
            <a:off x="6067301" y="2159146"/>
            <a:ext cx="391863" cy="1609774"/>
          </a:xfrm>
          <a:prstGeom prst="curvedConnector4">
            <a:avLst>
              <a:gd name="adj1" fmla="val -58337"/>
              <a:gd name="adj2" fmla="val 58154"/>
            </a:avLst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5913248" y="3145741"/>
            <a:ext cx="80460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cxnSp>
        <p:nvCxnSpPr>
          <p:cNvPr id="120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151675" y="4097298"/>
            <a:ext cx="1894572" cy="45948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125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 rot="5400000">
            <a:off x="5595444" y="4276444"/>
            <a:ext cx="1041649" cy="6857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8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5356342" y="5829489"/>
            <a:ext cx="776754" cy="57302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C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V="1">
            <a:off x="504066" y="1146863"/>
            <a:ext cx="582102" cy="4333166"/>
          </a:xfrm>
          <a:prstGeom prst="curvedConnector3">
            <a:avLst>
              <a:gd name="adj1" fmla="val 139271"/>
            </a:avLst>
          </a:prstGeom>
          <a:noFill/>
          <a:ln w="34925" cap="flat" cmpd="sng" algn="ctr">
            <a:solidFill>
              <a:srgbClr val="FFC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748" y="156712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095484" y="560161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681439" y="436625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559664" y="400696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‘contains’</a:t>
            </a:r>
          </a:p>
        </p:txBody>
      </p:sp>
      <p:cxnSp>
        <p:nvCxnSpPr>
          <p:cNvPr id="144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rot="5400000">
            <a:off x="7961784" y="4203450"/>
            <a:ext cx="948352" cy="89601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145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 rot="16200000" flipH="1">
            <a:off x="9739263" y="3313147"/>
            <a:ext cx="2363635" cy="664863"/>
          </a:xfrm>
          <a:prstGeom prst="curvedConnector3">
            <a:avLst>
              <a:gd name="adj1" fmla="val 39544"/>
            </a:avLst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146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>
            <a:off x="9254221" y="3426242"/>
            <a:ext cx="664492" cy="642182"/>
          </a:xfrm>
          <a:prstGeom prst="curvedConnector2">
            <a:avLst/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121679" y="290822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792439" y="397535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173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4788246" y="4155041"/>
            <a:ext cx="878069" cy="109217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95623" y="451508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‘designated by’</a:t>
            </a:r>
          </a:p>
        </p:txBody>
      </p:sp>
      <p:cxnSp>
        <p:nvCxnSpPr>
          <p:cNvPr id="178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rot="16200000" flipV="1">
            <a:off x="5599679" y="197327"/>
            <a:ext cx="620956" cy="514120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23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rot="10800000" flipV="1">
            <a:off x="1707460" y="2166338"/>
            <a:ext cx="571291" cy="750600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27014" y="230892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393272" y="3549684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95622" y="2635603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34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591474" y="3000728"/>
            <a:ext cx="1635797" cy="5183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</p:spTree>
    <p:extLst>
      <p:ext uri="{BB962C8B-B14F-4D97-AF65-F5344CB8AC3E}">
        <p14:creationId xmlns:p14="http://schemas.microsoft.com/office/powerpoint/2010/main" val="5400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2" grpId="0" animBg="1"/>
      <p:bldP spid="23" grpId="0" animBg="1"/>
      <p:bldP spid="25" grpId="0" animBg="1"/>
      <p:bldP spid="50" grpId="0" animBg="1"/>
      <p:bldP spid="65" grpId="0" animBg="1"/>
      <p:bldP spid="66" grpId="0" animBg="1"/>
      <p:bldP spid="67" grpId="0" animBg="1"/>
      <p:bldP spid="68" grpId="0" animBg="1"/>
      <p:bldP spid="76" grpId="0" animBg="1"/>
      <p:bldP spid="108" grpId="0" animBg="1"/>
      <p:bldP spid="109" grpId="0" animBg="1"/>
      <p:bldP spid="107" grpId="0" animBg="1"/>
      <p:bldP spid="48" grpId="0" animBg="1"/>
      <p:bldP spid="135" grpId="0" animBg="1"/>
      <p:bldP spid="136" grpId="0" animBg="1"/>
      <p:bldP spid="137" grpId="0" animBg="1"/>
      <p:bldP spid="143" grpId="0" animBg="1"/>
      <p:bldP spid="156" grpId="0" animBg="1"/>
      <p:bldP spid="176" grpId="0" animBg="1"/>
      <p:bldP spid="167" grpId="0" animBg="1"/>
      <p:bldP spid="290" grpId="0" animBg="1"/>
      <p:bldP spid="325" grpId="0" animBg="1"/>
      <p:bldP spid="3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23984</TotalTime>
  <Words>1012</Words>
  <Application>Microsoft Office PowerPoint</Application>
  <PresentationFormat>Widescreen</PresentationFormat>
  <Paragraphs>272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Office Theme</vt:lpstr>
      <vt:lpstr>OCA Use Case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Remaining questions</vt:lpstr>
      <vt:lpstr>Backup slides</vt:lpstr>
      <vt:lpstr>PowerPoint Presentation</vt:lpstr>
    </vt:vector>
  </TitlesOfParts>
  <Company>SAIC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Featherstone, Ian</dc:creator>
  <cp:lastModifiedBy>Featherstone, Ian</cp:lastModifiedBy>
  <cp:revision>90</cp:revision>
  <dcterms:created xsi:type="dcterms:W3CDTF">2022-03-18T13:59:03Z</dcterms:created>
  <dcterms:modified xsi:type="dcterms:W3CDTF">2022-09-30T19:13:29Z</dcterms:modified>
</cp:coreProperties>
</file>