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8" r:id="rId3"/>
    <p:sldId id="299" r:id="rId4"/>
    <p:sldId id="296" r:id="rId5"/>
    <p:sldId id="297" r:id="rId6"/>
    <p:sldId id="302" r:id="rId7"/>
    <p:sldId id="300" r:id="rId8"/>
    <p:sldId id="301" r:id="rId9"/>
    <p:sldId id="284" r:id="rId10"/>
    <p:sldId id="303" r:id="rId11"/>
    <p:sldId id="305" r:id="rId12"/>
    <p:sldId id="304" r:id="rId13"/>
    <p:sldId id="306" r:id="rId14"/>
    <p:sldId id="309" r:id="rId15"/>
    <p:sldId id="307" r:id="rId16"/>
    <p:sldId id="290" r:id="rId17"/>
    <p:sldId id="308" r:id="rId18"/>
    <p:sldId id="310" r:id="rId19"/>
    <p:sldId id="312" r:id="rId20"/>
    <p:sldId id="293" r:id="rId21"/>
    <p:sldId id="289" r:id="rId22"/>
    <p:sldId id="314" r:id="rId23"/>
    <p:sldId id="315" r:id="rId24"/>
    <p:sldId id="316" r:id="rId25"/>
    <p:sldId id="294" r:id="rId26"/>
    <p:sldId id="31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D0DEEC"/>
    <a:srgbClr val="000060"/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7241"/>
  </p:normalViewPr>
  <p:slideViewPr>
    <p:cSldViewPr snapToGrid="0">
      <p:cViewPr varScale="1">
        <p:scale>
          <a:sx n="148" d="100"/>
          <a:sy n="148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ED62234-EAB1-4889-8FCF-C186160F4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AA993D-2276-4ED4-93C0-F58CB46FB99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AB34FB3-31CB-4480-A533-6DF68D1D1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A896E4D-606E-42C0-844B-437A77477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06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99ECB-65E1-4E2F-9957-6862CF897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8" y="1040823"/>
            <a:ext cx="10809723" cy="2387600"/>
          </a:xfrm>
        </p:spPr>
        <p:txBody>
          <a:bodyPr/>
          <a:lstStyle/>
          <a:p>
            <a:r>
              <a:rPr lang="en-US" dirty="0"/>
              <a:t>Variables, Arithmetic, &amp;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B177F-BA1C-47DC-AB67-48E65FF8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926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“That’s what I do. I compute and I know things.”</a:t>
            </a:r>
          </a:p>
          <a:p>
            <a:r>
              <a:rPr lang="en-US" i="1" dirty="0"/>
              <a:t>-Tyrion </a:t>
            </a:r>
            <a:r>
              <a:rPr lang="en-US" i="1" dirty="0" err="1"/>
              <a:t>Tincanister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600" dirty="0"/>
              <a:t>Based on slides created for COP3502 by Dr. Jeremiah Blanchard</a:t>
            </a:r>
          </a:p>
          <a:p>
            <a:r>
              <a:rPr lang="en-US" sz="1600" dirty="0"/>
              <a:t>Modified by Fernando J. Rodríguez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E7BD-CC89-1546-A76E-401A494D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D1B1-BF1A-D146-A99C-D5C3E2D9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does the following:</a:t>
            </a:r>
          </a:p>
          <a:p>
            <a:pPr lvl="1"/>
            <a:r>
              <a:rPr lang="en-US" dirty="0"/>
              <a:t>Initializes an integer variable with a value of your choosing</a:t>
            </a:r>
          </a:p>
          <a:p>
            <a:pPr lvl="1"/>
            <a:r>
              <a:rPr lang="en-US" dirty="0"/>
              <a:t>Prints the value stored in the variable</a:t>
            </a:r>
          </a:p>
          <a:p>
            <a:pPr lvl="1"/>
            <a:r>
              <a:rPr lang="en-US" dirty="0"/>
              <a:t>Assigns a new, different value to the variable</a:t>
            </a:r>
          </a:p>
          <a:p>
            <a:pPr lvl="1"/>
            <a:r>
              <a:rPr lang="en-US" dirty="0"/>
              <a:t>Prints the value stored in the variable</a:t>
            </a:r>
          </a:p>
          <a:p>
            <a:r>
              <a:rPr lang="en-US" dirty="0"/>
              <a:t>Sample 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variable contains the number 23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The variable now contains the number 1</a:t>
            </a:r>
          </a:p>
        </p:txBody>
      </p:sp>
    </p:spTree>
    <p:extLst>
      <p:ext uri="{BB962C8B-B14F-4D97-AF65-F5344CB8AC3E}">
        <p14:creationId xmlns:p14="http://schemas.microsoft.com/office/powerpoint/2010/main" val="381981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8" y="1040823"/>
            <a:ext cx="10809723" cy="2387600"/>
          </a:xfrm>
        </p:spPr>
        <p:txBody>
          <a:bodyPr/>
          <a:lstStyle/>
          <a:p>
            <a:r>
              <a:rPr lang="en-US" dirty="0"/>
              <a:t>Variables, Arithmetic, &amp;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B177F-BA1C-47DC-AB67-48E65FF8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926778"/>
          </a:xfrm>
        </p:spPr>
        <p:txBody>
          <a:bodyPr>
            <a:normAutofit/>
          </a:bodyPr>
          <a:lstStyle/>
          <a:p>
            <a:r>
              <a:rPr lang="en-US" dirty="0"/>
              <a:t>“That’s what I do. I compute and I know things.”</a:t>
            </a:r>
          </a:p>
          <a:p>
            <a:r>
              <a:rPr lang="en-US" i="1" dirty="0"/>
              <a:t>-Tyrion </a:t>
            </a:r>
            <a:r>
              <a:rPr lang="en-US" i="1" dirty="0" err="1"/>
              <a:t>Tincanister</a:t>
            </a:r>
            <a:endParaRPr lang="en-US" i="1" dirty="0"/>
          </a:p>
          <a:p>
            <a:endParaRPr lang="en-US" i="1" dirty="0"/>
          </a:p>
          <a:p>
            <a:r>
              <a:rPr lang="en-US" sz="2000" dirty="0"/>
              <a:t>Based on slides created for COP3502 by Dr. Jeremiah Blanchard</a:t>
            </a:r>
          </a:p>
          <a:p>
            <a:r>
              <a:rPr lang="en-US" sz="2000" dirty="0"/>
              <a:t>Modified by Fernando J. Rodríguez</a:t>
            </a:r>
          </a:p>
        </p:txBody>
      </p:sp>
    </p:spTree>
    <p:extLst>
      <p:ext uri="{BB962C8B-B14F-4D97-AF65-F5344CB8AC3E}">
        <p14:creationId xmlns:p14="http://schemas.microsoft.com/office/powerpoint/2010/main" val="424169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56E1-3377-B24C-81B4-31F61E89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1C16-8331-F745-8381-B5A71EB1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Expression: a value or a set of operations that produce a value</a:t>
            </a:r>
          </a:p>
          <a:p>
            <a:pPr lvl="1"/>
            <a:r>
              <a:rPr lang="en-US" dirty="0"/>
              <a:t>Values: 64, 98.1</a:t>
            </a:r>
          </a:p>
          <a:p>
            <a:pPr lvl="1"/>
            <a:r>
              <a:rPr lang="en-US" dirty="0"/>
              <a:t>Expressions: 10 + 5, 52 – 37, 9 * 3, 2 + 3 + 1</a:t>
            </a:r>
          </a:p>
          <a:p>
            <a:r>
              <a:rPr lang="en-US" dirty="0"/>
              <a:t>Evaluation: the process of obtaining a value from an expression</a:t>
            </a:r>
          </a:p>
          <a:p>
            <a:pPr lvl="1"/>
            <a:r>
              <a:rPr lang="en-US" dirty="0"/>
              <a:t>10 + 5 becomes 15</a:t>
            </a:r>
          </a:p>
          <a:p>
            <a:r>
              <a:rPr lang="en-US" dirty="0"/>
              <a:t>If you want to remember the result of an arithmetic expression, store it in a </a:t>
            </a:r>
            <a:r>
              <a:rPr lang="en-US" b="1" dirty="0"/>
              <a:t>variable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number = 64;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temperature = 98.1;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multi = 9 * 3;</a:t>
            </a:r>
          </a:p>
        </p:txBody>
      </p:sp>
    </p:spTree>
    <p:extLst>
      <p:ext uri="{BB962C8B-B14F-4D97-AF65-F5344CB8AC3E}">
        <p14:creationId xmlns:p14="http://schemas.microsoft.com/office/powerpoint/2010/main" val="220317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4444-DEC8-CA4D-A041-E046F853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4151-31DB-7F4D-8246-5C7933C5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Addition (+) and Subtraction (-)</a:t>
            </a:r>
          </a:p>
          <a:p>
            <a:pPr lvl="1"/>
            <a:r>
              <a:rPr lang="en-US" dirty="0"/>
              <a:t>Multiplication (*) and Division (/)</a:t>
            </a:r>
          </a:p>
          <a:p>
            <a:pPr lvl="1"/>
            <a:r>
              <a:rPr lang="en-US" dirty="0"/>
              <a:t>Modulo operator (%): returns the remainder of the division of the two numbers</a:t>
            </a:r>
          </a:p>
          <a:p>
            <a:r>
              <a:rPr lang="en-US" dirty="0"/>
              <a:t>Operands</a:t>
            </a:r>
          </a:p>
          <a:p>
            <a:pPr lvl="1"/>
            <a:r>
              <a:rPr lang="en-US" dirty="0"/>
              <a:t>Literals: numeric values (23, -45, 9.01)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993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FB3A-6ED2-0B41-BE3F-9DD6F876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B0F4-A127-5F4E-8F02-88E76DBB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52337"/>
          </a:xfrm>
        </p:spPr>
        <p:txBody>
          <a:bodyPr>
            <a:normAutofit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10 + 12 - 8 </a:t>
            </a:r>
          </a:p>
          <a:p>
            <a:pPr lvl="1"/>
            <a:r>
              <a:rPr lang="en-US" dirty="0"/>
              <a:t>20 / 7</a:t>
            </a:r>
          </a:p>
          <a:p>
            <a:pPr lvl="1"/>
            <a:r>
              <a:rPr lang="en-US" dirty="0"/>
              <a:t>20 % 7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20.0 / 7.0</a:t>
            </a:r>
          </a:p>
          <a:p>
            <a:pPr lvl="1"/>
            <a:r>
              <a:rPr lang="en-US" dirty="0"/>
              <a:t>20 / 7.0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20.0 %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9DA73-9CE4-1240-99E1-C3C4A0E6EABF}"/>
              </a:ext>
            </a:extLst>
          </p:cNvPr>
          <p:cNvSpPr txBox="1"/>
          <p:nvPr/>
        </p:nvSpPr>
        <p:spPr>
          <a:xfrm>
            <a:off x="2432912" y="33305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9057D-00EC-ED46-90FB-A2393AC18EF4}"/>
              </a:ext>
            </a:extLst>
          </p:cNvPr>
          <p:cNvSpPr txBox="1"/>
          <p:nvPr/>
        </p:nvSpPr>
        <p:spPr>
          <a:xfrm>
            <a:off x="2807594" y="2550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45A2-2C1E-154D-8F52-847CDCACAA9F}"/>
              </a:ext>
            </a:extLst>
          </p:cNvPr>
          <p:cNvSpPr txBox="1"/>
          <p:nvPr/>
        </p:nvSpPr>
        <p:spPr>
          <a:xfrm>
            <a:off x="2309069" y="2940263"/>
            <a:ext cx="745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		* Integer division drops the decimal part of the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83F87-6049-A64A-9202-99883A1A868F}"/>
              </a:ext>
            </a:extLst>
          </p:cNvPr>
          <p:cNvSpPr txBox="1"/>
          <p:nvPr/>
        </p:nvSpPr>
        <p:spPr>
          <a:xfrm>
            <a:off x="2649706" y="5407476"/>
            <a:ext cx="80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6.0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9C497-F646-4249-986B-6D076C15D473}"/>
              </a:ext>
            </a:extLst>
          </p:cNvPr>
          <p:cNvSpPr txBox="1"/>
          <p:nvPr/>
        </p:nvSpPr>
        <p:spPr>
          <a:xfrm>
            <a:off x="2715292" y="42148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2.857142857142857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5D8-357B-DA43-A81D-7CACBE9AF7BA}"/>
              </a:ext>
            </a:extLst>
          </p:cNvPr>
          <p:cNvSpPr txBox="1"/>
          <p:nvPr/>
        </p:nvSpPr>
        <p:spPr>
          <a:xfrm>
            <a:off x="2500105" y="4605105"/>
            <a:ext cx="840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2.857142857142857 	* As long as one of the values is a floating point 							   value, the result will also be a floating point value</a:t>
            </a:r>
          </a:p>
        </p:txBody>
      </p:sp>
    </p:spTree>
    <p:extLst>
      <p:ext uri="{BB962C8B-B14F-4D97-AF65-F5344CB8AC3E}">
        <p14:creationId xmlns:p14="http://schemas.microsoft.com/office/powerpoint/2010/main" val="25431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EC8E-1AD4-6847-B8F0-B8BD232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12AE-5D28-754F-B039-7C332896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( )			</a:t>
            </a:r>
            <a:r>
              <a:rPr lang="en-US" dirty="0"/>
              <a:t>Expressions within parentheses are evaluated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-</a:t>
            </a:r>
            <a:r>
              <a:rPr lang="en-US" dirty="0"/>
              <a:t>			Unary operators (negative sign)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*, /, %</a:t>
            </a:r>
            <a:r>
              <a:rPr lang="en-US" dirty="0"/>
              <a:t>		Multiplication, Division, Modulo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+, -			Addition, Subtraction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Left to right		If there are multiple operations with the same precedence, they 			are evaluated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24788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73CD-E7E3-4017-A45C-FC7AE88B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48667"/>
              </p:ext>
            </p:extLst>
          </p:nvPr>
        </p:nvGraphicFramePr>
        <p:xfrm>
          <a:off x="1147066" y="1935921"/>
          <a:ext cx="988721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298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564948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3826502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2399572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838383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  <a:gridCol w="766515">
                  <a:extLst>
                    <a:ext uri="{9D8B030D-6E8A-4147-A177-3AD203B41FA5}">
                      <a16:colId xmlns:a16="http://schemas.microsoft.com/office/drawing/2014/main" val="535579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Parentheses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(3 + 4) * 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5; x = -x;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two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* 6;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one number by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 / 7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from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45 %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9000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one number from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 –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4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3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3955-924B-0043-8084-B3A2227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BCD4-1F05-F644-ACF8-E1658C60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 *  2  +  239  / 10  %  5  –  2  *  2</a:t>
            </a:r>
          </a:p>
          <a:p>
            <a:r>
              <a:rPr lang="en-US" b="1" dirty="0">
                <a:solidFill>
                  <a:srgbClr val="00FF00"/>
                </a:solidFill>
              </a:rPr>
              <a:t>(</a:t>
            </a:r>
            <a:r>
              <a:rPr lang="en-US" dirty="0"/>
              <a:t>13 * 2</a:t>
            </a:r>
            <a:r>
              <a:rPr lang="en-US" b="1" dirty="0">
                <a:solidFill>
                  <a:srgbClr val="00FF00"/>
                </a:solidFill>
              </a:rPr>
              <a:t>)</a:t>
            </a:r>
            <a:r>
              <a:rPr lang="en-US" dirty="0"/>
              <a:t> + 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dirty="0"/>
              <a:t>239 / 10</a:t>
            </a:r>
            <a:r>
              <a:rPr lang="en-US" b="1" dirty="0">
                <a:solidFill>
                  <a:srgbClr val="00B0F0"/>
                </a:solidFill>
              </a:rPr>
              <a:t>)</a:t>
            </a:r>
            <a:r>
              <a:rPr lang="en-US" dirty="0"/>
              <a:t> % 5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r>
              <a:rPr lang="en-US" dirty="0"/>
              <a:t> –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/>
              <a:t>2 * 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rgbClr val="00FF00"/>
                </a:solidFill>
              </a:rPr>
              <a:t>(</a:t>
            </a:r>
            <a:r>
              <a:rPr lang="en-US" dirty="0">
                <a:solidFill>
                  <a:srgbClr val="00FF00"/>
                </a:solidFill>
              </a:rPr>
              <a:t>26</a:t>
            </a:r>
            <a:r>
              <a:rPr lang="en-US" b="1" dirty="0">
                <a:solidFill>
                  <a:srgbClr val="00FF00"/>
                </a:solidFill>
              </a:rPr>
              <a:t>)</a:t>
            </a:r>
            <a:r>
              <a:rPr lang="en-US" dirty="0"/>
              <a:t> + 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23</a:t>
            </a:r>
            <a:r>
              <a:rPr lang="en-US" b="1" dirty="0">
                <a:solidFill>
                  <a:srgbClr val="00B0F0"/>
                </a:solidFill>
              </a:rPr>
              <a:t>)</a:t>
            </a:r>
            <a:r>
              <a:rPr lang="en-US" dirty="0"/>
              <a:t> % 5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r>
              <a:rPr lang="en-US" dirty="0"/>
              <a:t> –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rgbClr val="00FF00"/>
                </a:solidFill>
              </a:rPr>
              <a:t>(</a:t>
            </a:r>
            <a:r>
              <a:rPr lang="en-US" dirty="0">
                <a:solidFill>
                  <a:srgbClr val="00FF00"/>
                </a:solidFill>
              </a:rPr>
              <a:t>26</a:t>
            </a:r>
            <a:r>
              <a:rPr lang="en-US" b="1" dirty="0">
                <a:solidFill>
                  <a:srgbClr val="00FF00"/>
                </a:solidFill>
              </a:rPr>
              <a:t>)</a:t>
            </a:r>
            <a:r>
              <a:rPr lang="en-US" dirty="0"/>
              <a:t> + </a:t>
            </a:r>
            <a:r>
              <a:rPr lang="en-US" b="1" dirty="0">
                <a:solidFill>
                  <a:srgbClr val="FFFF00"/>
                </a:solidFill>
              </a:rPr>
              <a:t>(3)</a:t>
            </a:r>
            <a:r>
              <a:rPr lang="en-US" dirty="0"/>
              <a:t> –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b="1" dirty="0"/>
              <a:t>25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1BD1-74E3-FC44-B090-A9C546FE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C331-70A0-3349-A527-5CF05139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variable assignment:</a:t>
            </a:r>
          </a:p>
          <a:p>
            <a:pPr lvl="1"/>
            <a:r>
              <a:rPr lang="en-US" dirty="0"/>
              <a:t>Expressions always go on the right of the = sign</a:t>
            </a:r>
          </a:p>
          <a:p>
            <a:pPr lvl="1"/>
            <a:r>
              <a:rPr lang="en-US" dirty="0"/>
              <a:t>Expressions are always evaluated first, then the resulting value of the expression is assigned to the variable</a:t>
            </a:r>
          </a:p>
          <a:p>
            <a:pPr lvl="1"/>
            <a:r>
              <a:rPr lang="en-US" dirty="0"/>
              <a:t>If the variable appears on both sides of the = sign, the original value is used during evaluation, then it is replaced with the new value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int x = 5;</a:t>
            </a:r>
          </a:p>
          <a:p>
            <a:pPr marL="457200" lvl="1" indent="0">
              <a:buNone/>
            </a:pPr>
            <a:r>
              <a:rPr lang="en-US" dirty="0"/>
              <a:t>		x = x + 4;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773A2-428A-5F42-A8B4-B724B9CF9A45}"/>
              </a:ext>
            </a:extLst>
          </p:cNvPr>
          <p:cNvSpPr/>
          <p:nvPr/>
        </p:nvSpPr>
        <p:spPr>
          <a:xfrm>
            <a:off x="6096000" y="4690057"/>
            <a:ext cx="1429555" cy="155834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: 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036B2-CF3F-5745-85D7-6B2A6B336178}"/>
              </a:ext>
            </a:extLst>
          </p:cNvPr>
          <p:cNvSpPr/>
          <p:nvPr/>
        </p:nvSpPr>
        <p:spPr>
          <a:xfrm>
            <a:off x="6478073" y="5293217"/>
            <a:ext cx="695459" cy="321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3F315E-957B-C044-8D83-7398A3BD3988}"/>
              </a:ext>
            </a:extLst>
          </p:cNvPr>
          <p:cNvCxnSpPr>
            <a:cxnSpLocks/>
          </p:cNvCxnSpPr>
          <p:nvPr/>
        </p:nvCxnSpPr>
        <p:spPr>
          <a:xfrm>
            <a:off x="6824029" y="5697408"/>
            <a:ext cx="0" cy="248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A4E5BD-EDB2-5748-AFB4-8D1953D9828E}"/>
              </a:ext>
            </a:extLst>
          </p:cNvPr>
          <p:cNvCxnSpPr>
            <a:cxnSpLocks/>
          </p:cNvCxnSpPr>
          <p:nvPr/>
        </p:nvCxnSpPr>
        <p:spPr>
          <a:xfrm flipH="1">
            <a:off x="3283087" y="5930351"/>
            <a:ext cx="35409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89C78-F202-E14F-A657-B8387245E6C8}"/>
              </a:ext>
            </a:extLst>
          </p:cNvPr>
          <p:cNvCxnSpPr>
            <a:cxnSpLocks/>
          </p:cNvCxnSpPr>
          <p:nvPr/>
        </p:nvCxnSpPr>
        <p:spPr>
          <a:xfrm flipV="1">
            <a:off x="3283087" y="5525691"/>
            <a:ext cx="0" cy="42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36EF3-239C-3F43-B8BF-294B6AAA1150}"/>
              </a:ext>
            </a:extLst>
          </p:cNvPr>
          <p:cNvCxnSpPr>
            <a:cxnSpLocks/>
          </p:cNvCxnSpPr>
          <p:nvPr/>
        </p:nvCxnSpPr>
        <p:spPr>
          <a:xfrm>
            <a:off x="2894759" y="5572912"/>
            <a:ext cx="0" cy="373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284DF3-AA64-0446-8736-34668235C794}"/>
              </a:ext>
            </a:extLst>
          </p:cNvPr>
          <p:cNvCxnSpPr>
            <a:cxnSpLocks/>
          </p:cNvCxnSpPr>
          <p:nvPr/>
        </p:nvCxnSpPr>
        <p:spPr>
          <a:xfrm flipH="1">
            <a:off x="2894759" y="5930351"/>
            <a:ext cx="3929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7A3C63-8C1D-2B41-8BB5-9057057EE7DF}"/>
              </a:ext>
            </a:extLst>
          </p:cNvPr>
          <p:cNvCxnSpPr>
            <a:cxnSpLocks/>
          </p:cNvCxnSpPr>
          <p:nvPr/>
        </p:nvCxnSpPr>
        <p:spPr>
          <a:xfrm flipH="1" flipV="1">
            <a:off x="6824029" y="5697408"/>
            <a:ext cx="3174" cy="2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DDBC815-0DDE-6A4F-A464-8E9BEF330D81}"/>
              </a:ext>
            </a:extLst>
          </p:cNvPr>
          <p:cNvSpPr/>
          <p:nvPr/>
        </p:nvSpPr>
        <p:spPr>
          <a:xfrm>
            <a:off x="6476299" y="5290331"/>
            <a:ext cx="695459" cy="321972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02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Variable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73CD-E7E3-4017-A45C-FC7AE88B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8842"/>
              </p:ext>
            </p:extLst>
          </p:nvPr>
        </p:nvGraphicFramePr>
        <p:xfrm>
          <a:off x="2809212" y="2246469"/>
          <a:ext cx="6573577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24603">
                  <a:extLst>
                    <a:ext uri="{9D8B030D-6E8A-4147-A177-3AD203B41FA5}">
                      <a16:colId xmlns:a16="http://schemas.microsoft.com/office/drawing/2014/main" val="1405954571"/>
                    </a:ext>
                  </a:extLst>
                </a:gridCol>
                <a:gridCol w="1664898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1984076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+ 3;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- 5;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6;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* 6;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/= 7;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/ 7;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Modulo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%= 7;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% 7;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+ 1;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- 1;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4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5430-1675-E74F-8279-4F6B2EA7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0835-8634-9243-8323-2DA3E420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Variable</a:t>
            </a:r>
            <a:r>
              <a:rPr lang="en-US" dirty="0"/>
              <a:t>: named location in memory that stores a value of a specified type</a:t>
            </a:r>
          </a:p>
          <a:p>
            <a:pPr lvl="1"/>
            <a:r>
              <a:rPr lang="en-US" sz="2000" dirty="0"/>
              <a:t>The stored value can change during a program (it can </a:t>
            </a:r>
            <a:r>
              <a:rPr lang="en-US" sz="2000" i="1" dirty="0"/>
              <a:t>vary</a:t>
            </a:r>
            <a:r>
              <a:rPr lang="en-US" sz="2000" dirty="0"/>
              <a:t>)</a:t>
            </a:r>
          </a:p>
          <a:p>
            <a:r>
              <a:rPr lang="en-US" b="1" dirty="0">
                <a:solidFill>
                  <a:srgbClr val="00FF00"/>
                </a:solidFill>
              </a:rPr>
              <a:t>Identifier</a:t>
            </a:r>
            <a:r>
              <a:rPr lang="en-US" dirty="0"/>
              <a:t>: name given to a variable</a:t>
            </a:r>
          </a:p>
          <a:p>
            <a:r>
              <a:rPr lang="en-US" b="1" dirty="0">
                <a:solidFill>
                  <a:srgbClr val="00FF00"/>
                </a:solidFill>
              </a:rPr>
              <a:t>Value</a:t>
            </a:r>
            <a:r>
              <a:rPr lang="en-US" dirty="0"/>
              <a:t>: the actual data stored in memory</a:t>
            </a:r>
          </a:p>
          <a:p>
            <a:r>
              <a:rPr lang="en-US" b="1" dirty="0">
                <a:solidFill>
                  <a:srgbClr val="00FF00"/>
                </a:solidFill>
              </a:rPr>
              <a:t>Type</a:t>
            </a:r>
            <a:r>
              <a:rPr lang="en-US" dirty="0"/>
              <a:t>: the kind of data that is being stored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D1500-F3B7-D24C-94FE-E981C86843F0}"/>
              </a:ext>
            </a:extLst>
          </p:cNvPr>
          <p:cNvSpPr txBox="1"/>
          <p:nvPr/>
        </p:nvSpPr>
        <p:spPr>
          <a:xfrm>
            <a:off x="5137638" y="2118629"/>
            <a:ext cx="190607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x + 3 = 5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x + 3 – 3 = 5 – 3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x = 2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028D8693-0F34-684B-BBB4-F28516B08837}"/>
              </a:ext>
            </a:extLst>
          </p:cNvPr>
          <p:cNvSpPr/>
          <p:nvPr/>
        </p:nvSpPr>
        <p:spPr>
          <a:xfrm rot="2743611">
            <a:off x="5284067" y="1780401"/>
            <a:ext cx="1613213" cy="1599787"/>
          </a:xfrm>
          <a:prstGeom prst="plus">
            <a:avLst>
              <a:gd name="adj" fmla="val 35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E547-664D-B049-9B03-49784EC04FEF}"/>
              </a:ext>
            </a:extLst>
          </p:cNvPr>
          <p:cNvSpPr/>
          <p:nvPr/>
        </p:nvSpPr>
        <p:spPr>
          <a:xfrm>
            <a:off x="4285157" y="4690057"/>
            <a:ext cx="1429555" cy="155834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9739E-668F-3942-9797-9D5862E020A5}"/>
              </a:ext>
            </a:extLst>
          </p:cNvPr>
          <p:cNvSpPr/>
          <p:nvPr/>
        </p:nvSpPr>
        <p:spPr>
          <a:xfrm>
            <a:off x="9710698" y="4690057"/>
            <a:ext cx="1429555" cy="155834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:      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FB007-7EDD-6048-960A-D2778C52B92F}"/>
              </a:ext>
            </a:extLst>
          </p:cNvPr>
          <p:cNvSpPr/>
          <p:nvPr/>
        </p:nvSpPr>
        <p:spPr>
          <a:xfrm>
            <a:off x="10349543" y="5249750"/>
            <a:ext cx="669702" cy="438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6CE7908-E11E-724F-8AA6-648493E50E72}"/>
              </a:ext>
            </a:extLst>
          </p:cNvPr>
          <p:cNvSpPr/>
          <p:nvPr/>
        </p:nvSpPr>
        <p:spPr>
          <a:xfrm>
            <a:off x="5887790" y="5318757"/>
            <a:ext cx="370389" cy="300942"/>
          </a:xfrm>
          <a:prstGeom prst="rightArrow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DAFEA40-DD42-2446-878A-6018E0510690}"/>
              </a:ext>
            </a:extLst>
          </p:cNvPr>
          <p:cNvSpPr/>
          <p:nvPr/>
        </p:nvSpPr>
        <p:spPr>
          <a:xfrm>
            <a:off x="9167230" y="5318757"/>
            <a:ext cx="370389" cy="300942"/>
          </a:xfrm>
          <a:prstGeom prst="rightArrow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7031F-CF31-1445-8262-6ACFF117C527}"/>
              </a:ext>
            </a:extLst>
          </p:cNvPr>
          <p:cNvSpPr txBox="1"/>
          <p:nvPr/>
        </p:nvSpPr>
        <p:spPr>
          <a:xfrm>
            <a:off x="6431257" y="5146063"/>
            <a:ext cx="256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the number 2, name the location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52824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4675-7C9D-41AC-8A4E-5BF1FABC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0038"/>
            <a:ext cx="10353761" cy="1326321"/>
          </a:xfrm>
        </p:spPr>
        <p:txBody>
          <a:bodyPr/>
          <a:lstStyle/>
          <a:p>
            <a:r>
              <a:rPr lang="en-US" dirty="0"/>
              <a:t>Java Math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806B-01EB-4A94-B58B-20118719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40616"/>
            <a:ext cx="10353762" cy="1046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Java comes with math functions in its </a:t>
            </a:r>
            <a:r>
              <a:rPr lang="en-US" b="1" dirty="0">
                <a:solidFill>
                  <a:srgbClr val="FFC000"/>
                </a:solidFill>
              </a:rPr>
              <a:t>standard library</a:t>
            </a:r>
            <a:r>
              <a:rPr lang="en-US" dirty="0"/>
              <a:t> – in </a:t>
            </a:r>
            <a:r>
              <a:rPr lang="en-US" dirty="0" err="1"/>
              <a:t>java.lang.Math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Here are some examples: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266FC-2E49-4587-9F99-70A7CAA87FF5}"/>
              </a:ext>
            </a:extLst>
          </p:cNvPr>
          <p:cNvSpPr/>
          <p:nvPr/>
        </p:nvSpPr>
        <p:spPr>
          <a:xfrm>
            <a:off x="913795" y="6343296"/>
            <a:ext cx="10353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more details, check out the docs: </a:t>
            </a:r>
            <a:r>
              <a:rPr lang="en-US" dirty="0">
                <a:hlinkClick r:id="rId3"/>
              </a:rPr>
              <a:t>http://docs.oracle.com/javase/8/docs/api/index.html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784142-C068-416E-8AF0-E6389345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58445"/>
              </p:ext>
            </p:extLst>
          </p:nvPr>
        </p:nvGraphicFramePr>
        <p:xfrm>
          <a:off x="1126419" y="2281082"/>
          <a:ext cx="10141137" cy="3977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1863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2150451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4345353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1033470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nsolas" panose="020B0609020204030204" pitchFamily="49" charset="0"/>
                        </a:rPr>
                        <a:t>pow(double, double)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/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Math.pow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(3.0, 2.0);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Consolas" panose="020B0609020204030204" pitchFamily="49" charset="0"/>
                        </a:rPr>
                        <a:t>sqrt(double)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(2.25);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floor(double)</a:t>
                      </a:r>
                      <a:endParaRPr lang="en-US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Math.floor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(867.5309);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Consolas" panose="020B0609020204030204" pitchFamily="49" charset="0"/>
                        </a:rPr>
                        <a:t>ceil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(double)</a:t>
                      </a:r>
                      <a:endParaRPr lang="en-US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Math.ceil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(867.5309);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nsolas" panose="020B0609020204030204" pitchFamily="49" charset="0"/>
                        </a:rPr>
                        <a:t>round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(double)</a:t>
                      </a:r>
                      <a:endParaRPr lang="en-US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Math.round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(867.5309);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868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Consolas" panose="020B0609020204030204" pitchFamily="49" charset="0"/>
                        </a:rPr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random (0:1)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Math.random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3.65…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sin(double)</a:t>
                      </a:r>
                      <a:endParaRPr lang="en-US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Math.sin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6.0);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4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nsolas" panose="020B0609020204030204" pitchFamily="49" charset="0"/>
                        </a:rPr>
                        <a:t>cos(double)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Math.cos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(2.0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7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latin typeface="Consolas" panose="020B0609020204030204" pitchFamily="49" charset="0"/>
                        </a:rPr>
                        <a:t>toRadians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Degrees to Radians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Math.toRadians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(180);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9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4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3F4894D-CBB5-407D-A901-5B267BF5199E}"/>
              </a:ext>
            </a:extLst>
          </p:cNvPr>
          <p:cNvSpPr txBox="1"/>
          <p:nvPr/>
        </p:nvSpPr>
        <p:spPr>
          <a:xfrm>
            <a:off x="1709918" y="1616217"/>
            <a:ext cx="9060789" cy="50308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34139-6F6D-4E3F-BDCB-8B6242D3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41" y="243295"/>
            <a:ext cx="10353761" cy="974490"/>
          </a:xfrm>
        </p:spPr>
        <p:txBody>
          <a:bodyPr/>
          <a:lstStyle/>
          <a:p>
            <a:r>
              <a:rPr lang="en-US" dirty="0"/>
              <a:t>Arithmetic Operators: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B80A-9A95-4055-9FCB-C7CBA9A9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078221"/>
            <a:ext cx="10635348" cy="446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Arithmetic is executed using </a:t>
            </a:r>
            <a:r>
              <a:rPr lang="en-US" b="1" dirty="0">
                <a:solidFill>
                  <a:srgbClr val="FFC000"/>
                </a:solidFill>
              </a:rPr>
              <a:t>operators </a:t>
            </a:r>
            <a:r>
              <a:rPr lang="en-US" dirty="0"/>
              <a:t>built into the language with defined </a:t>
            </a:r>
            <a:r>
              <a:rPr lang="en-US" b="1" dirty="0">
                <a:solidFill>
                  <a:srgbClr val="FFC000"/>
                </a:solidFill>
              </a:rPr>
              <a:t>precedence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5DC25-448A-4268-80DF-54E8DA390776}"/>
              </a:ext>
            </a:extLst>
          </p:cNvPr>
          <p:cNvSpPr txBox="1"/>
          <p:nvPr/>
        </p:nvSpPr>
        <p:spPr>
          <a:xfrm>
            <a:off x="8427620" y="4539280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Multiply, then 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EA75A-8AE0-4114-8800-F01A2F5B3CAA}"/>
              </a:ext>
            </a:extLst>
          </p:cNvPr>
          <p:cNvSpPr txBox="1"/>
          <p:nvPr/>
        </p:nvSpPr>
        <p:spPr>
          <a:xfrm>
            <a:off x="8427621" y="4984790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Subtract, then divide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D5BC6-42AB-48B3-BC45-54D23E3EA9CD}"/>
              </a:ext>
            </a:extLst>
          </p:cNvPr>
          <p:cNvSpPr txBox="1"/>
          <p:nvPr/>
        </p:nvSpPr>
        <p:spPr>
          <a:xfrm>
            <a:off x="8427621" y="5427532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 just numbers!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2B0622F-F9E5-4E88-8334-653FB2B4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3615"/>
              </p:ext>
            </p:extLst>
          </p:nvPr>
        </p:nvGraphicFramePr>
        <p:xfrm>
          <a:off x="1348177" y="1623474"/>
          <a:ext cx="361742" cy="5030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0308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9C87E1B-61BB-47E0-A6D3-454FD363FC0B}"/>
              </a:ext>
            </a:extLst>
          </p:cNvPr>
          <p:cNvSpPr txBox="1"/>
          <p:nvPr/>
        </p:nvSpPr>
        <p:spPr>
          <a:xfrm>
            <a:off x="8427620" y="1790768"/>
            <a:ext cx="2234785" cy="255454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Values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monkeys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trees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perMonkey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perTree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start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ground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rotten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num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good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3387A-8727-45B4-9549-08DC0C312CBA}"/>
              </a:ext>
            </a:extLst>
          </p:cNvPr>
          <p:cNvSpPr txBox="1"/>
          <p:nvPr/>
        </p:nvSpPr>
        <p:spPr>
          <a:xfrm>
            <a:off x="10201011" y="2026492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FA0F3-993F-4DCB-8121-0988D91D7E12}"/>
              </a:ext>
            </a:extLst>
          </p:cNvPr>
          <p:cNvSpPr txBox="1"/>
          <p:nvPr/>
        </p:nvSpPr>
        <p:spPr>
          <a:xfrm>
            <a:off x="10201011" y="2277712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C10D03-866C-45D5-8FE4-6B8A9D50D816}"/>
              </a:ext>
            </a:extLst>
          </p:cNvPr>
          <p:cNvSpPr txBox="1"/>
          <p:nvPr/>
        </p:nvSpPr>
        <p:spPr>
          <a:xfrm>
            <a:off x="10201011" y="2528932"/>
            <a:ext cx="32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A8AC40-0692-43DF-A886-9392A4FC7F12}"/>
              </a:ext>
            </a:extLst>
          </p:cNvPr>
          <p:cNvSpPr txBox="1"/>
          <p:nvPr/>
        </p:nvSpPr>
        <p:spPr>
          <a:xfrm>
            <a:off x="10209401" y="2759767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E96D92-2C20-44D8-B7E6-057F69EAE0E1}"/>
              </a:ext>
            </a:extLst>
          </p:cNvPr>
          <p:cNvSpPr txBox="1"/>
          <p:nvPr/>
        </p:nvSpPr>
        <p:spPr>
          <a:xfrm>
            <a:off x="10209401" y="3023457"/>
            <a:ext cx="3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C67D1-6217-4D8A-84AE-59AD0598E6B5}"/>
              </a:ext>
            </a:extLst>
          </p:cNvPr>
          <p:cNvSpPr txBox="1"/>
          <p:nvPr/>
        </p:nvSpPr>
        <p:spPr>
          <a:xfrm>
            <a:off x="10209401" y="3253923"/>
            <a:ext cx="32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6432E-615D-4915-9E25-263457146439}"/>
              </a:ext>
            </a:extLst>
          </p:cNvPr>
          <p:cNvSpPr txBox="1"/>
          <p:nvPr/>
        </p:nvSpPr>
        <p:spPr>
          <a:xfrm>
            <a:off x="10209401" y="3501001"/>
            <a:ext cx="31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D5E1A4-3901-443A-A007-6A0092296691}"/>
              </a:ext>
            </a:extLst>
          </p:cNvPr>
          <p:cNvSpPr txBox="1"/>
          <p:nvPr/>
        </p:nvSpPr>
        <p:spPr>
          <a:xfrm>
            <a:off x="10209401" y="3731467"/>
            <a:ext cx="31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877813-7F8B-4D3A-A818-97109F46B78F}"/>
              </a:ext>
            </a:extLst>
          </p:cNvPr>
          <p:cNvSpPr txBox="1"/>
          <p:nvPr/>
        </p:nvSpPr>
        <p:spPr>
          <a:xfrm>
            <a:off x="10209400" y="3987568"/>
            <a:ext cx="453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94630-A725-4FD2-A300-324917F98BC6}"/>
              </a:ext>
            </a:extLst>
          </p:cNvPr>
          <p:cNvSpPr txBox="1"/>
          <p:nvPr/>
        </p:nvSpPr>
        <p:spPr>
          <a:xfrm>
            <a:off x="10213847" y="3733610"/>
            <a:ext cx="40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3971AE-3225-4B1A-86BA-947DA14F8711}"/>
              </a:ext>
            </a:extLst>
          </p:cNvPr>
          <p:cNvSpPr txBox="1"/>
          <p:nvPr/>
        </p:nvSpPr>
        <p:spPr>
          <a:xfrm>
            <a:off x="8427618" y="5865024"/>
            <a:ext cx="2234785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Result: “19 15 3”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85A708-04E3-4D31-A699-F29185516986}"/>
              </a:ext>
            </a:extLst>
          </p:cNvPr>
          <p:cNvGrpSpPr/>
          <p:nvPr/>
        </p:nvGrpSpPr>
        <p:grpSpPr>
          <a:xfrm>
            <a:off x="1694644" y="1616217"/>
            <a:ext cx="6556726" cy="5081742"/>
            <a:chOff x="1694644" y="1616217"/>
            <a:chExt cx="6556726" cy="508174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01285E-3923-459F-811B-94A5D67EE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4644" y="1618061"/>
              <a:ext cx="762612" cy="66540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08BC0E1-7ED3-4DAA-A226-4E44452C4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57257" y="1617644"/>
              <a:ext cx="5026246" cy="66540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A8D018-829C-4920-A350-5D733549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83504" y="1616217"/>
              <a:ext cx="767866" cy="66855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329AF2A-3C76-4914-87BB-225D11D1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4644" y="5935347"/>
              <a:ext cx="762612" cy="76261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B587056-414B-4810-BD1D-9568EF02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57255" y="5935347"/>
              <a:ext cx="5031502" cy="76261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2B3EFA7-AFF5-49A5-8587-78014E61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88758" y="5935347"/>
              <a:ext cx="762612" cy="76261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69DB700-3A02-4AB9-8C8D-8B5EE7312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4644" y="2281622"/>
              <a:ext cx="762612" cy="365330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42D23E-D87D-4043-BA62-280FD6B656CE}"/>
              </a:ext>
            </a:extLst>
          </p:cNvPr>
          <p:cNvGrpSpPr/>
          <p:nvPr/>
        </p:nvGrpSpPr>
        <p:grpSpPr>
          <a:xfrm>
            <a:off x="1980981" y="2085113"/>
            <a:ext cx="6247062" cy="4259356"/>
            <a:chOff x="1980981" y="2085113"/>
            <a:chExt cx="6247062" cy="425935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D7444F7-CC2F-4414-B276-B06ED9D74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71219" y="2085113"/>
              <a:ext cx="4622100" cy="73398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0487160-9576-4F42-95FE-7E2CE09E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86467" y="2086420"/>
              <a:ext cx="841576" cy="73267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20E652B-76A3-449E-AEED-C1A48A10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87809" y="5739273"/>
              <a:ext cx="4697081" cy="6051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B43C1BB-8DAB-4B7B-AF0F-4FCFA0195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981" y="5739273"/>
              <a:ext cx="829577" cy="60519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960A247-1DC0-4F03-8B74-7498BA8FC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982" y="2085113"/>
              <a:ext cx="829577" cy="72739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8D4951C-69FD-41D2-BDA3-202934FF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983" y="2812504"/>
              <a:ext cx="829577" cy="295358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3076BE0-172F-4015-ADDD-8086E308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60319" y="5739271"/>
              <a:ext cx="852926" cy="60519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861EF5B-AC13-4A1B-BE2A-0ED4F4E07F1A}"/>
              </a:ext>
            </a:extLst>
          </p:cNvPr>
          <p:cNvGrpSpPr/>
          <p:nvPr/>
        </p:nvGrpSpPr>
        <p:grpSpPr>
          <a:xfrm>
            <a:off x="2298901" y="3357128"/>
            <a:ext cx="829077" cy="270614"/>
            <a:chOff x="741768" y="755360"/>
            <a:chExt cx="904047" cy="368016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0B6CC8B8-1E5C-44BA-AE62-DD9EAD09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370C4FE-C606-48CE-A802-53B44E6B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C6466-4B72-467D-8A70-460B2D77950E}"/>
              </a:ext>
            </a:extLst>
          </p:cNvPr>
          <p:cNvGrpSpPr/>
          <p:nvPr/>
        </p:nvGrpSpPr>
        <p:grpSpPr>
          <a:xfrm>
            <a:off x="2300263" y="2596262"/>
            <a:ext cx="4569054" cy="292596"/>
            <a:chOff x="2300263" y="2596262"/>
            <a:chExt cx="4569054" cy="29259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CC6C5C0-C46F-4044-AC5C-0128EA49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00263" y="2600517"/>
              <a:ext cx="482540" cy="288341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B6F9924-FE4A-4089-85F3-F365E3E1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86777" y="2599265"/>
              <a:ext cx="482540" cy="286825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81C3058-4AE9-4370-83FD-261AFFF0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5" y="2596262"/>
              <a:ext cx="3609603" cy="292596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427AC9-CC09-4546-A48A-25DF2B50FC05}"/>
              </a:ext>
            </a:extLst>
          </p:cNvPr>
          <p:cNvGrpSpPr/>
          <p:nvPr/>
        </p:nvGrpSpPr>
        <p:grpSpPr>
          <a:xfrm>
            <a:off x="2298964" y="2852770"/>
            <a:ext cx="2940003" cy="288341"/>
            <a:chOff x="6509244" y="2984176"/>
            <a:chExt cx="2531048" cy="2730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2212683-DC6D-4936-B390-A0C56F92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F208CD-09A2-4D97-906B-42A6AC663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719458" cy="27175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3F41119-3A90-41BE-92B2-AA2460E14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613264" y="2984310"/>
              <a:ext cx="427028" cy="271755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B0CF92-03D0-4E49-8D20-F015E955CA13}"/>
              </a:ext>
            </a:extLst>
          </p:cNvPr>
          <p:cNvGrpSpPr/>
          <p:nvPr/>
        </p:nvGrpSpPr>
        <p:grpSpPr>
          <a:xfrm>
            <a:off x="2298964" y="3106569"/>
            <a:ext cx="2940003" cy="288341"/>
            <a:chOff x="6509244" y="2984176"/>
            <a:chExt cx="2531048" cy="27309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A9E7673-EC7D-4CB9-B37A-584DAAF37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C3236988-7BC8-4671-AD4F-145FCC23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719458" cy="271755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8E8BB8B-71AD-48F0-99D6-8F3B61BCB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613264" y="2984310"/>
              <a:ext cx="427028" cy="271755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F38F37-EA38-4FEB-B074-A84B4F469D2C}"/>
              </a:ext>
            </a:extLst>
          </p:cNvPr>
          <p:cNvGrpSpPr/>
          <p:nvPr/>
        </p:nvGrpSpPr>
        <p:grpSpPr>
          <a:xfrm>
            <a:off x="2306158" y="3589364"/>
            <a:ext cx="3572471" cy="295944"/>
            <a:chOff x="2300263" y="2596262"/>
            <a:chExt cx="3876763" cy="295944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B1D5F24-1816-43E4-A884-3EE4FAB2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00263" y="2600517"/>
              <a:ext cx="482540" cy="288341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B608B1E-BD87-4799-BD15-34A146B5C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3439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FB08E6B-CDE4-4653-B499-2F318213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3" y="2596262"/>
              <a:ext cx="2917169" cy="292596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04EFFF3-37B3-4C4F-8BDC-E7ABA73281B7}"/>
              </a:ext>
            </a:extLst>
          </p:cNvPr>
          <p:cNvGrpSpPr/>
          <p:nvPr/>
        </p:nvGrpSpPr>
        <p:grpSpPr>
          <a:xfrm>
            <a:off x="2298964" y="3839555"/>
            <a:ext cx="5101653" cy="288341"/>
            <a:chOff x="6509244" y="2984176"/>
            <a:chExt cx="4392012" cy="273093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0F8FB6C-45BE-459C-86FD-D8B28C36E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4B8ABA4-E042-4DB4-A784-991245C18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3583048" cy="271755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2282120D-38FB-45F7-89E8-B4F37430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474228" y="2985514"/>
              <a:ext cx="427028" cy="271755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BF4BB1-01D2-4654-A4C7-94EDE175D2E2}"/>
              </a:ext>
            </a:extLst>
          </p:cNvPr>
          <p:cNvGrpSpPr/>
          <p:nvPr/>
        </p:nvGrpSpPr>
        <p:grpSpPr>
          <a:xfrm>
            <a:off x="2298901" y="4090112"/>
            <a:ext cx="829077" cy="270614"/>
            <a:chOff x="741768" y="755360"/>
            <a:chExt cx="904047" cy="368016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AB3A0F9-769F-4731-B2E7-570419EC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DE9F56C-3744-4DF7-AB34-A883A0EB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7E8437-F2A5-4AE8-BA96-D0CACC62101F}"/>
              </a:ext>
            </a:extLst>
          </p:cNvPr>
          <p:cNvGrpSpPr/>
          <p:nvPr/>
        </p:nvGrpSpPr>
        <p:grpSpPr>
          <a:xfrm>
            <a:off x="4162279" y="4323970"/>
            <a:ext cx="3658544" cy="292596"/>
            <a:chOff x="2775493" y="2596262"/>
            <a:chExt cx="3401533" cy="292596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861DB93-3A59-4F95-965E-5C7855C98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0091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3088330-67ED-4997-A0A1-FED6F3386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3" y="2596262"/>
              <a:ext cx="2917169" cy="29259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8E54490-64DB-41FB-A9D7-C8045065EDB6}"/>
              </a:ext>
            </a:extLst>
          </p:cNvPr>
          <p:cNvGrpSpPr/>
          <p:nvPr/>
        </p:nvGrpSpPr>
        <p:grpSpPr>
          <a:xfrm>
            <a:off x="2298966" y="4323964"/>
            <a:ext cx="2477348" cy="294191"/>
            <a:chOff x="6509244" y="2982215"/>
            <a:chExt cx="2132748" cy="278634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96D4D7A-5D1E-48DD-87B2-3A25B1329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8F6CC78-AF7B-4409-B657-F2751BE6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318049" cy="271755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0997226-E20D-4602-8E35-C40341E5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14964" y="2982215"/>
              <a:ext cx="427028" cy="278634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D2280B-DCD8-4401-AA3F-C631C0B064B7}"/>
              </a:ext>
            </a:extLst>
          </p:cNvPr>
          <p:cNvGrpSpPr/>
          <p:nvPr/>
        </p:nvGrpSpPr>
        <p:grpSpPr>
          <a:xfrm>
            <a:off x="5209145" y="4577522"/>
            <a:ext cx="2611678" cy="292596"/>
            <a:chOff x="3748817" y="2596262"/>
            <a:chExt cx="2428209" cy="292596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3C7C3606-43B2-4251-A7B4-2BD0B9E6A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0091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CCBBC21-E3B4-430B-948A-5BDD1CB4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8817" y="2596262"/>
              <a:ext cx="1943845" cy="292596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D796CF9-06C4-4643-AD46-4F05B2F5F659}"/>
              </a:ext>
            </a:extLst>
          </p:cNvPr>
          <p:cNvGrpSpPr/>
          <p:nvPr/>
        </p:nvGrpSpPr>
        <p:grpSpPr>
          <a:xfrm>
            <a:off x="2298967" y="4577522"/>
            <a:ext cx="3071557" cy="294191"/>
            <a:chOff x="6509244" y="2982221"/>
            <a:chExt cx="2644302" cy="278634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769CBF2-AA10-427E-A2C0-161540F9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7F4E9BC4-4E4F-4728-88ED-8B11E791D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1840441" cy="271755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47E2DA0A-17EE-4B25-8A20-76FDC8FFC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726518" y="2982221"/>
              <a:ext cx="427028" cy="278634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645787-4B1C-4C30-B90E-D128CDFEA5DD}"/>
              </a:ext>
            </a:extLst>
          </p:cNvPr>
          <p:cNvGrpSpPr/>
          <p:nvPr/>
        </p:nvGrpSpPr>
        <p:grpSpPr>
          <a:xfrm>
            <a:off x="4162279" y="4823300"/>
            <a:ext cx="3658544" cy="292596"/>
            <a:chOff x="2775493" y="2596262"/>
            <a:chExt cx="3401533" cy="292596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08F1BAC0-9D50-4CE7-9FA4-8E58B75F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94486" y="2598767"/>
              <a:ext cx="482540" cy="290091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1A0FF64-EE18-4634-940C-AF2B75D4E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5493" y="2596262"/>
              <a:ext cx="2917169" cy="292596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8A7BA4-577F-4245-A9C0-092531907C99}"/>
              </a:ext>
            </a:extLst>
          </p:cNvPr>
          <p:cNvGrpSpPr/>
          <p:nvPr/>
        </p:nvGrpSpPr>
        <p:grpSpPr>
          <a:xfrm>
            <a:off x="2298967" y="4824586"/>
            <a:ext cx="2411768" cy="294191"/>
            <a:chOff x="6509244" y="2983439"/>
            <a:chExt cx="2076290" cy="278634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EA0E4180-F53A-4CDA-B7E6-B0D88949D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9E4E009-EA4C-4A38-9F26-CA43C5DA9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318049" cy="27175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3F240765-A1C5-4D5C-8971-EAD4822E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158506" y="2983439"/>
              <a:ext cx="427028" cy="27863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C284852-E84D-48F8-9051-F53B5BEE3BF9}"/>
              </a:ext>
            </a:extLst>
          </p:cNvPr>
          <p:cNvGrpSpPr/>
          <p:nvPr/>
        </p:nvGrpSpPr>
        <p:grpSpPr>
          <a:xfrm>
            <a:off x="5209146" y="5071417"/>
            <a:ext cx="2792926" cy="292596"/>
            <a:chOff x="3748817" y="2596262"/>
            <a:chExt cx="2596724" cy="292596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6A3238C-D040-4BD7-B19F-98975230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63001" y="2598326"/>
              <a:ext cx="482540" cy="290091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38D065B-C93F-47B4-B83F-A2E7B8F1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8817" y="2596262"/>
              <a:ext cx="2114184" cy="292596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DCF69D5-D7C3-4E30-8FC8-F4C7790A659B}"/>
              </a:ext>
            </a:extLst>
          </p:cNvPr>
          <p:cNvGrpSpPr/>
          <p:nvPr/>
        </p:nvGrpSpPr>
        <p:grpSpPr>
          <a:xfrm>
            <a:off x="2298967" y="5071417"/>
            <a:ext cx="3071557" cy="294191"/>
            <a:chOff x="6509244" y="2982221"/>
            <a:chExt cx="2644302" cy="278634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F4A5CCE-7041-45F2-960B-8E005C36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A06A041D-7C87-4353-B38A-39642F869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1840441" cy="271755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A175A07E-D742-4578-B560-A0FFE8D11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726518" y="2982221"/>
              <a:ext cx="427028" cy="278634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D916E89-EB46-4E69-A387-7E59E784EC7C}"/>
              </a:ext>
            </a:extLst>
          </p:cNvPr>
          <p:cNvGrpSpPr/>
          <p:nvPr/>
        </p:nvGrpSpPr>
        <p:grpSpPr>
          <a:xfrm>
            <a:off x="2298900" y="5317939"/>
            <a:ext cx="3935051" cy="294191"/>
            <a:chOff x="6509244" y="2981908"/>
            <a:chExt cx="3387684" cy="278634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2A9445B9-68D7-465F-93CB-8FFF31622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C96B97D-7047-4944-B846-9547A401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2572987" cy="27175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927F24E4-F58B-432F-98B4-89F85A6A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469900" y="2981908"/>
              <a:ext cx="427028" cy="278634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8EF22D-01E5-4623-B2FB-EEA718DB4188}"/>
              </a:ext>
            </a:extLst>
          </p:cNvPr>
          <p:cNvGrpSpPr/>
          <p:nvPr/>
        </p:nvGrpSpPr>
        <p:grpSpPr>
          <a:xfrm>
            <a:off x="2298857" y="5571174"/>
            <a:ext cx="829077" cy="270614"/>
            <a:chOff x="741768" y="755360"/>
            <a:chExt cx="904047" cy="368016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4078E333-F694-4142-A36F-F09A3952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2DA8D6B-5941-4FB9-A0E2-72E33943B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A55967B-0CD3-4C57-BEFA-F8F6AE977D8D}"/>
              </a:ext>
            </a:extLst>
          </p:cNvPr>
          <p:cNvGrpSpPr/>
          <p:nvPr/>
        </p:nvGrpSpPr>
        <p:grpSpPr>
          <a:xfrm>
            <a:off x="2291032" y="5797548"/>
            <a:ext cx="5742134" cy="294191"/>
            <a:chOff x="6509244" y="2982369"/>
            <a:chExt cx="4943401" cy="278634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153DA70-11CB-4212-A5F3-B06A1374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EE93419F-6413-4EFC-9F5A-993082228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4128704" cy="271755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F40E76B8-0A03-42F8-B1F1-6CDA3EF6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025617" y="2982369"/>
              <a:ext cx="427028" cy="278634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1F9E1-BA56-49D2-8C78-6D6B1BDA7E95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 flipV="1">
            <a:off x="6290140" y="5154067"/>
            <a:ext cx="2137481" cy="28536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A110EC-B22F-491C-B254-10022B5F04C5}"/>
              </a:ext>
            </a:extLst>
          </p:cNvPr>
          <p:cNvCxnSpPr>
            <a:cxnSpLocks/>
            <a:stCxn id="25" idx="7"/>
            <a:endCxn id="19" idx="1"/>
          </p:cNvCxnSpPr>
          <p:nvPr/>
        </p:nvCxnSpPr>
        <p:spPr>
          <a:xfrm flipV="1">
            <a:off x="7475191" y="5596809"/>
            <a:ext cx="952430" cy="21172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517112-E1B2-4275-8DBE-9FA73D1BA52A}"/>
              </a:ext>
            </a:extLst>
          </p:cNvPr>
          <p:cNvSpPr txBox="1"/>
          <p:nvPr/>
        </p:nvSpPr>
        <p:spPr>
          <a:xfrm>
            <a:off x="1709920" y="1623474"/>
            <a:ext cx="6677406" cy="5030864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MonkeyBananaBusiness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edible bananas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// Variables for monkeys, trees, and ratios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monkeys = 5, trees = 3;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perTree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// Tracking the number of bananas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start = 5, ground = 2, rotten = 4,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good;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start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ground;        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becomes 5+2 = 7.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perTree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trees; 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7+(4*3) = 19.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good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rotten;          // good is 19-4, or 15.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good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monkeys;   //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15/5 = 3.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rotten)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monkeys;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(num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" "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good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" "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perMonkey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);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C2B542-6EA6-48DD-9F53-77BD61F9AF84}"/>
              </a:ext>
            </a:extLst>
          </p:cNvPr>
          <p:cNvSpPr/>
          <p:nvPr/>
        </p:nvSpPr>
        <p:spPr>
          <a:xfrm>
            <a:off x="3075181" y="4586104"/>
            <a:ext cx="2306384" cy="250441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BFAFA9-3978-4E91-B786-69A48956DC2B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 flipV="1">
            <a:off x="5381565" y="4708557"/>
            <a:ext cx="3046055" cy="27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13615B-7992-492C-8D28-9B15EDBD3D33}"/>
              </a:ext>
            </a:extLst>
          </p:cNvPr>
          <p:cNvSpPr/>
          <p:nvPr/>
        </p:nvSpPr>
        <p:spPr>
          <a:xfrm>
            <a:off x="3611977" y="5296658"/>
            <a:ext cx="2678163" cy="285548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3E80B-6D6C-40C1-8865-715CF42B0D1C}"/>
              </a:ext>
            </a:extLst>
          </p:cNvPr>
          <p:cNvSpPr/>
          <p:nvPr/>
        </p:nvSpPr>
        <p:spPr>
          <a:xfrm>
            <a:off x="4334179" y="5754186"/>
            <a:ext cx="3679925" cy="371093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500" fill="hold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500" fill="hold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500" fill="hold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500" fill="hold"/>
                                        <p:tgtEl>
                                          <p:spTgt spid="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2" dur="500" fill="hold"/>
                                        <p:tgtEl>
                                          <p:spTgt spid="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6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5" grpId="0"/>
      <p:bldP spid="28" grpId="0" animBg="1"/>
      <p:bldP spid="32" grpId="0" build="allAtOnce"/>
      <p:bldP spid="4" grpId="0" animBg="1"/>
      <p:bldP spid="8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3C4F-E1DD-184B-BA1E-BE1119AE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11622"/>
            <a:ext cx="10353761" cy="1326321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B91A-7193-3345-B00F-18F0AFB7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75602"/>
            <a:ext cx="10353762" cy="5489591"/>
          </a:xfrm>
        </p:spPr>
        <p:txBody>
          <a:bodyPr/>
          <a:lstStyle/>
          <a:p>
            <a:r>
              <a:rPr lang="en-US" dirty="0"/>
              <a:t>Write a program that prints the cumulative temperature (in Fahrenheit) of each weekday (Monday to Friday) and prints the average weekday temperature</a:t>
            </a:r>
          </a:p>
          <a:p>
            <a:pPr lvl="1"/>
            <a:r>
              <a:rPr lang="en-US" dirty="0"/>
              <a:t>The average weekday temperature is the sum of the temperatures divided by the number of days</a:t>
            </a:r>
          </a:p>
          <a:p>
            <a:pPr lvl="1"/>
            <a:r>
              <a:rPr lang="en-US" dirty="0"/>
              <a:t>Use only one variable to keep track of the sum of temperatures</a:t>
            </a:r>
          </a:p>
          <a:p>
            <a:r>
              <a:rPr lang="en-US" dirty="0"/>
              <a:t>Sample output</a:t>
            </a:r>
          </a:p>
          <a:p>
            <a:pPr marL="0" indent="0">
              <a:buNone/>
            </a:pPr>
            <a:r>
              <a:rPr lang="en-US" dirty="0"/>
              <a:t>	Day 1: 80</a:t>
            </a:r>
            <a:br>
              <a:rPr lang="en-US" dirty="0"/>
            </a:br>
            <a:r>
              <a:rPr lang="en-US" dirty="0"/>
              <a:t>	Day 2: 166</a:t>
            </a:r>
            <a:br>
              <a:rPr lang="en-US" dirty="0"/>
            </a:br>
            <a:r>
              <a:rPr lang="en-US" dirty="0"/>
              <a:t>	Day 3: 254</a:t>
            </a:r>
            <a:br>
              <a:rPr lang="en-US" dirty="0"/>
            </a:br>
            <a:r>
              <a:rPr lang="en-US" dirty="0"/>
              <a:t>	Day 4: 341</a:t>
            </a:r>
            <a:br>
              <a:rPr lang="en-US" dirty="0"/>
            </a:br>
            <a:r>
              <a:rPr lang="en-US" dirty="0"/>
              <a:t>	Day 5: 427</a:t>
            </a:r>
            <a:br>
              <a:rPr lang="en-US" dirty="0"/>
            </a:br>
            <a:r>
              <a:rPr lang="en-US" dirty="0"/>
              <a:t>	The average weekday temperature is 85.4.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2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8" y="1040823"/>
            <a:ext cx="10809723" cy="2387600"/>
          </a:xfrm>
        </p:spPr>
        <p:txBody>
          <a:bodyPr/>
          <a:lstStyle/>
          <a:p>
            <a:r>
              <a:rPr lang="en-US" dirty="0"/>
              <a:t>Variables, Arithmetic, &amp;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B177F-BA1C-47DC-AB67-48E65FF8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926778"/>
          </a:xfrm>
        </p:spPr>
        <p:txBody>
          <a:bodyPr>
            <a:normAutofit/>
          </a:bodyPr>
          <a:lstStyle/>
          <a:p>
            <a:r>
              <a:rPr lang="en-US" dirty="0"/>
              <a:t>“That’s what I do. I compute and I know things.”</a:t>
            </a:r>
          </a:p>
          <a:p>
            <a:r>
              <a:rPr lang="en-US" i="1" dirty="0"/>
              <a:t>-Tyrion </a:t>
            </a:r>
            <a:r>
              <a:rPr lang="en-US" i="1" dirty="0" err="1"/>
              <a:t>Tincanister</a:t>
            </a:r>
            <a:endParaRPr lang="en-US" i="1" dirty="0"/>
          </a:p>
          <a:p>
            <a:endParaRPr lang="en-US" i="1" dirty="0"/>
          </a:p>
          <a:p>
            <a:r>
              <a:rPr lang="en-US" sz="2000" dirty="0"/>
              <a:t>Based on slides created for COP3502 by Dr. Jeremiah Blanchard</a:t>
            </a:r>
          </a:p>
          <a:p>
            <a:r>
              <a:rPr lang="en-US" sz="2000" dirty="0"/>
              <a:t>Modified by Fernando J. Rodríguez</a:t>
            </a:r>
          </a:p>
        </p:txBody>
      </p:sp>
    </p:spTree>
    <p:extLst>
      <p:ext uri="{BB962C8B-B14F-4D97-AF65-F5344CB8AC3E}">
        <p14:creationId xmlns:p14="http://schemas.microsoft.com/office/powerpoint/2010/main" val="4117726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6920-4D84-9546-BBF4-65C07C24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Methods for User Input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206500-9E85-E14A-B463-02A1CD40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69211"/>
              </p:ext>
            </p:extLst>
          </p:nvPr>
        </p:nvGraphicFramePr>
        <p:xfrm>
          <a:off x="789723" y="1884271"/>
          <a:ext cx="10476375" cy="3735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1937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3502324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5262114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</a:tblGrid>
              <a:tr h="375854">
                <a:tc>
                  <a:txBody>
                    <a:bodyPr/>
                    <a:lstStyle/>
                    <a:p>
                      <a:r>
                        <a:rPr lang="en-US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765284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nsolas" panose="020B0609020204030204" pitchFamily="49" charset="0"/>
                        </a:rPr>
                        <a:t>next()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user input as a String, stops at whitespace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name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scanner.next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76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>
                          <a:latin typeface="Consolas" panose="020B0609020204030204" pitchFamily="49" charset="0"/>
                        </a:rPr>
                        <a:t>nextLine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user input as a String, stops at newline character (Enter)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sentence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scanner.nextLine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76528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nextInt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US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user input as an integer, stops at whitespace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num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scanner.nextInt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76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>
                          <a:latin typeface="Consolas" panose="020B0609020204030204" pitchFamily="49" charset="0"/>
                        </a:rPr>
                        <a:t>nextDouble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user input as a floating point number , stops at whitespace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num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scanner.nextDouble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19BD7A-C44C-A74E-99DA-2764F31B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29" y="5943253"/>
            <a:ext cx="10353762" cy="451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 If the input does not match the type of the method, 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62293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1CF59A00-B605-46E2-84DD-FDFABDD6C91F}"/>
              </a:ext>
            </a:extLst>
          </p:cNvPr>
          <p:cNvSpPr txBox="1"/>
          <p:nvPr/>
        </p:nvSpPr>
        <p:spPr>
          <a:xfrm>
            <a:off x="2223802" y="2215461"/>
            <a:ext cx="8145590" cy="271105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574A1-C3D5-4851-B557-D3EF7A43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4640"/>
            <a:ext cx="10353761" cy="1326321"/>
          </a:xfrm>
        </p:spPr>
        <p:txBody>
          <a:bodyPr/>
          <a:lstStyle/>
          <a:p>
            <a:r>
              <a:rPr lang="en-US" dirty="0"/>
              <a:t>Scanner – Reading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EEC-3D3E-4DAF-BCAC-35F1E9EA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6144"/>
            <a:ext cx="10353762" cy="451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Scanner class can read several different types based on input: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5A7BA-E429-4DFF-8E24-25CEFFD5D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43344"/>
              </p:ext>
            </p:extLst>
          </p:nvPr>
        </p:nvGraphicFramePr>
        <p:xfrm>
          <a:off x="1864407" y="2215460"/>
          <a:ext cx="366403" cy="2711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403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11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7E2382-5310-41B4-821C-FAE4B220F142}"/>
              </a:ext>
            </a:extLst>
          </p:cNvPr>
          <p:cNvSpPr txBox="1"/>
          <p:nvPr/>
        </p:nvSpPr>
        <p:spPr>
          <a:xfrm>
            <a:off x="8824934" y="2326516"/>
            <a:ext cx="1456697" cy="34013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 </a:t>
            </a:r>
            <a:r>
              <a:rPr lang="en-US" sz="1600" dirty="0" err="1"/>
              <a:t>int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ABE50-B44E-45BE-9C3D-64F9E4D7FAC9}"/>
              </a:ext>
            </a:extLst>
          </p:cNvPr>
          <p:cNvSpPr txBox="1"/>
          <p:nvPr/>
        </p:nvSpPr>
        <p:spPr>
          <a:xfrm>
            <a:off x="8824933" y="2836722"/>
            <a:ext cx="1456697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 double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74A16-F8D7-440D-AEBB-285A817FF6D2}"/>
              </a:ext>
            </a:extLst>
          </p:cNvPr>
          <p:cNvSpPr txBox="1"/>
          <p:nvPr/>
        </p:nvSpPr>
        <p:spPr>
          <a:xfrm>
            <a:off x="8824932" y="3344553"/>
            <a:ext cx="1456697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 line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C5802F8-D9E0-4B5A-94EC-A96668CE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02" y="5017344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B1F6D-7B3D-4521-BD1F-C46F3F7D04A6}"/>
              </a:ext>
            </a:extLst>
          </p:cNvPr>
          <p:cNvSpPr txBox="1"/>
          <p:nvPr/>
        </p:nvSpPr>
        <p:spPr>
          <a:xfrm>
            <a:off x="1856243" y="5314346"/>
            <a:ext cx="8531088" cy="84497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How many turtles do you want?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Wow! You like turtles. How many years will you keep them?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That's not very long. What do you have to say for yourself?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0FA7B-BAE5-4581-8AC9-CBD989AF36FB}"/>
              </a:ext>
            </a:extLst>
          </p:cNvPr>
          <p:cNvSpPr txBox="1"/>
          <p:nvPr/>
        </p:nvSpPr>
        <p:spPr>
          <a:xfrm>
            <a:off x="4792154" y="5320701"/>
            <a:ext cx="2184076" cy="231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EF792-6C96-4458-963D-C04187BA214E}"/>
              </a:ext>
            </a:extLst>
          </p:cNvPr>
          <p:cNvSpPr txBox="1"/>
          <p:nvPr/>
        </p:nvSpPr>
        <p:spPr>
          <a:xfrm>
            <a:off x="7549912" y="5560091"/>
            <a:ext cx="2184076" cy="231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1.5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BA9BA-844F-465F-9E36-81BE9C52F4A2}"/>
              </a:ext>
            </a:extLst>
          </p:cNvPr>
          <p:cNvSpPr txBox="1"/>
          <p:nvPr/>
        </p:nvSpPr>
        <p:spPr>
          <a:xfrm>
            <a:off x="7743132" y="5810460"/>
            <a:ext cx="2184076" cy="231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 like turtles.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CB1176-D35D-47E1-8CB2-4C0094CC66E2}"/>
              </a:ext>
            </a:extLst>
          </p:cNvPr>
          <p:cNvGrpSpPr/>
          <p:nvPr/>
        </p:nvGrpSpPr>
        <p:grpSpPr>
          <a:xfrm>
            <a:off x="2241742" y="2216724"/>
            <a:ext cx="4218235" cy="288341"/>
            <a:chOff x="6509244" y="2984176"/>
            <a:chExt cx="3631477" cy="2730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E28AF0-F1D9-49CC-BFA3-62DD407C4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3947BB-6A43-4D20-A552-F05070C3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2816779" cy="27175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B89C67-FA28-44E3-908E-4000458E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713693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C34A7D-0DD8-4F7C-BA0A-D273EAD16939}"/>
              </a:ext>
            </a:extLst>
          </p:cNvPr>
          <p:cNvGrpSpPr/>
          <p:nvPr/>
        </p:nvGrpSpPr>
        <p:grpSpPr>
          <a:xfrm>
            <a:off x="2241742" y="2469805"/>
            <a:ext cx="1308730" cy="286948"/>
            <a:chOff x="6509244" y="2984157"/>
            <a:chExt cx="1126685" cy="27177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B74459-06F0-42CB-8734-391478F15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D8DBA1-4F9F-4156-BC8E-9720314E6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4157"/>
              <a:ext cx="325495" cy="2717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5A352E9-40C9-45B3-A395-4BE4AC71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08901" y="2984157"/>
              <a:ext cx="427028" cy="27175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D99E5D-B41B-444C-B943-1291077ED9C1}"/>
              </a:ext>
            </a:extLst>
          </p:cNvPr>
          <p:cNvGrpSpPr/>
          <p:nvPr/>
        </p:nvGrpSpPr>
        <p:grpSpPr>
          <a:xfrm>
            <a:off x="2242322" y="2719051"/>
            <a:ext cx="1443767" cy="286948"/>
            <a:chOff x="6509244" y="2984157"/>
            <a:chExt cx="1242938" cy="27177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6D2BE49-4DA9-4BC5-A3C1-34C5592A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A891F1-6FAD-42B3-AE9C-1B8D8863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4157"/>
              <a:ext cx="441748" cy="27175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34CE8FF-F33E-43C5-AED5-26E08371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25154" y="2984157"/>
              <a:ext cx="427028" cy="27175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7411BC-240C-4B1D-8440-5909700364CA}"/>
              </a:ext>
            </a:extLst>
          </p:cNvPr>
          <p:cNvGrpSpPr/>
          <p:nvPr/>
        </p:nvGrpSpPr>
        <p:grpSpPr>
          <a:xfrm>
            <a:off x="2248923" y="2970719"/>
            <a:ext cx="1733937" cy="286948"/>
            <a:chOff x="6509244" y="2984157"/>
            <a:chExt cx="1492745" cy="2717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4D7EEF-CCDE-4493-8348-B1FDF3A2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EC6D1C4-E0C0-4B66-8C39-3D6A1A493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4157"/>
              <a:ext cx="682393" cy="27175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46B9152-69D7-4BEC-8357-8DCF6141E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574961" y="2984157"/>
              <a:ext cx="427028" cy="27175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6E578C-5320-4053-8C84-DC7662054C4E}"/>
              </a:ext>
            </a:extLst>
          </p:cNvPr>
          <p:cNvGrpSpPr/>
          <p:nvPr/>
        </p:nvGrpSpPr>
        <p:grpSpPr>
          <a:xfrm>
            <a:off x="2241741" y="3446459"/>
            <a:ext cx="5133176" cy="288341"/>
            <a:chOff x="6509244" y="2984176"/>
            <a:chExt cx="4419149" cy="27309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B4C9F5C-4F4C-4622-93A3-3EA4222EC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497C538-B2E8-4994-8D13-CFE3F2F1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604451" cy="27175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58AC890-E7C8-42AE-9271-B5115CC4F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501365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4340BC-0016-4FE2-A79B-8F7833C83CD8}"/>
              </a:ext>
            </a:extLst>
          </p:cNvPr>
          <p:cNvGrpSpPr/>
          <p:nvPr/>
        </p:nvGrpSpPr>
        <p:grpSpPr>
          <a:xfrm>
            <a:off x="2248265" y="3219945"/>
            <a:ext cx="829077" cy="270614"/>
            <a:chOff x="741768" y="755360"/>
            <a:chExt cx="904047" cy="36801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A2B5ED-D66C-4F22-8B09-7C141AAC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0CC92D-740B-4794-A4C8-F865A565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C05CAA-C17A-4EFD-B4E1-FA65A28D997C}"/>
              </a:ext>
            </a:extLst>
          </p:cNvPr>
          <p:cNvGrpSpPr/>
          <p:nvPr/>
        </p:nvGrpSpPr>
        <p:grpSpPr>
          <a:xfrm>
            <a:off x="2247567" y="3692310"/>
            <a:ext cx="2885512" cy="289755"/>
            <a:chOff x="6509244" y="2984176"/>
            <a:chExt cx="2484136" cy="2744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F1767C-EEEC-48DD-8BEC-1CB6D6C9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BB68F54-C578-43D1-BA90-745F26B2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671406" cy="27175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E15902A-D866-45A6-B973-62A932970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66352" y="2986853"/>
              <a:ext cx="427028" cy="27175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3921A9-3C46-49F4-A1D6-78C43A28CEB2}"/>
              </a:ext>
            </a:extLst>
          </p:cNvPr>
          <p:cNvGrpSpPr/>
          <p:nvPr/>
        </p:nvGrpSpPr>
        <p:grpSpPr>
          <a:xfrm>
            <a:off x="2242290" y="3936250"/>
            <a:ext cx="7897029" cy="288341"/>
            <a:chOff x="6509244" y="2984176"/>
            <a:chExt cx="6798549" cy="27309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BAEFA2D-13AF-4DB0-8D99-BB22686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29BB55-2C66-4C1F-9CE1-690C6FC3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5983852" cy="2717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01EDD09-83DB-46C4-88D4-E60AF1526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880765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099065F-3E19-4BB0-A9E6-50082AA1925F}"/>
              </a:ext>
            </a:extLst>
          </p:cNvPr>
          <p:cNvGrpSpPr/>
          <p:nvPr/>
        </p:nvGrpSpPr>
        <p:grpSpPr>
          <a:xfrm>
            <a:off x="2247565" y="4178311"/>
            <a:ext cx="2955400" cy="289755"/>
            <a:chOff x="6509244" y="2984176"/>
            <a:chExt cx="2544304" cy="274432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E769FFF-233B-4E3A-B50C-1920BE9E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F879008-8DB3-44CC-B198-123018F2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85514"/>
              <a:ext cx="1729606" cy="27175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45D7A8D-5DAF-4F9F-B63A-4C23962F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626520" y="2986853"/>
              <a:ext cx="427028" cy="27175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75AB2F-33AE-4C4C-9E61-BA085729F33C}"/>
              </a:ext>
            </a:extLst>
          </p:cNvPr>
          <p:cNvGrpSpPr/>
          <p:nvPr/>
        </p:nvGrpSpPr>
        <p:grpSpPr>
          <a:xfrm>
            <a:off x="2241740" y="4426996"/>
            <a:ext cx="8042639" cy="288341"/>
            <a:chOff x="6509244" y="2984176"/>
            <a:chExt cx="6923904" cy="27309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F7B8F26-15F3-4F98-9A6C-D60FBB942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C0FEF91-DB65-4ECB-B7D8-2D56B307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6109207" cy="27175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88437AC-21A1-4B74-9B1B-A59F3E109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006120" y="2984176"/>
              <a:ext cx="427028" cy="27175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E14C586-9434-4FFB-88DF-E61603B2F8E1}"/>
              </a:ext>
            </a:extLst>
          </p:cNvPr>
          <p:cNvGrpSpPr/>
          <p:nvPr/>
        </p:nvGrpSpPr>
        <p:grpSpPr>
          <a:xfrm>
            <a:off x="2248921" y="4668553"/>
            <a:ext cx="3083531" cy="291340"/>
            <a:chOff x="6509244" y="2986852"/>
            <a:chExt cx="2654612" cy="27593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F337027-4245-4367-99E8-39DFC500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9692"/>
              <a:ext cx="393523" cy="27175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99C9A13-F7B7-4F46-8FED-0154DAE7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991030"/>
              <a:ext cx="1839914" cy="27175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2B3EB26-1CCA-46DF-B812-5DE22D15B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736828" y="2986852"/>
              <a:ext cx="427028" cy="27593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A32158-972A-47C5-9E3A-64103DDCB81A}"/>
              </a:ext>
            </a:extLst>
          </p:cNvPr>
          <p:cNvSpPr txBox="1"/>
          <p:nvPr/>
        </p:nvSpPr>
        <p:spPr>
          <a:xfrm>
            <a:off x="2241741" y="2215461"/>
            <a:ext cx="8145590" cy="2711051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turtles;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double years;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String response;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("How many turtles do you want?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turtles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scanner.nextInt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("Wow! You like turtles. How many years will you keep them?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years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scanner.nextDouble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("That’s not very long. What do you have to say for yourself?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response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scanner.nextLine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71AF4-A2C4-446F-A89D-5F4ECB24716A}"/>
              </a:ext>
            </a:extLst>
          </p:cNvPr>
          <p:cNvSpPr/>
          <p:nvPr/>
        </p:nvSpPr>
        <p:spPr>
          <a:xfrm>
            <a:off x="4008111" y="3699831"/>
            <a:ext cx="1083682" cy="230637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AC2BAE-00DB-491A-BA7F-127A3DFA9888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5091793" y="2496585"/>
            <a:ext cx="3733141" cy="131856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F90F4-233A-4B72-821C-2F45EF5BAFB4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5113200" y="3005999"/>
            <a:ext cx="3711733" cy="1297111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7F82CA-8FD5-42D7-B77A-FEF5DA2F2A46}"/>
              </a:ext>
            </a:extLst>
          </p:cNvPr>
          <p:cNvSpPr/>
          <p:nvPr/>
        </p:nvSpPr>
        <p:spPr>
          <a:xfrm>
            <a:off x="3836371" y="4177729"/>
            <a:ext cx="1276829" cy="250761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196385-B44D-4FF7-B130-EB66FB354E30}"/>
              </a:ext>
            </a:extLst>
          </p:cNvPr>
          <p:cNvSpPr/>
          <p:nvPr/>
        </p:nvSpPr>
        <p:spPr>
          <a:xfrm>
            <a:off x="4108165" y="4658359"/>
            <a:ext cx="1192815" cy="251825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F5FE3-874F-4F6E-B7E5-31D5DA71F4AD}"/>
              </a:ext>
            </a:extLst>
          </p:cNvPr>
          <p:cNvCxnSpPr>
            <a:cxnSpLocks/>
            <a:stCxn id="20" idx="6"/>
            <a:endCxn id="22" idx="1"/>
          </p:cNvCxnSpPr>
          <p:nvPr/>
        </p:nvCxnSpPr>
        <p:spPr>
          <a:xfrm flipV="1">
            <a:off x="5300980" y="3513830"/>
            <a:ext cx="3523952" cy="127044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" grpId="0" animBg="1"/>
      <p:bldP spid="9" grpId="0" animBg="1"/>
      <p:bldP spid="22" grpId="0" animBg="1"/>
      <p:bldP spid="28" grpId="0"/>
      <p:bldP spid="29" grpId="0"/>
      <p:bldP spid="30" grpId="0"/>
      <p:bldP spid="4" grpId="0" build="allAtOnce"/>
      <p:bldP spid="6" grpId="0" animBg="1"/>
      <p:bldP spid="11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3C4F-E1DD-184B-BA1E-BE1119AE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11622"/>
            <a:ext cx="10353761" cy="1326321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B91A-7193-3345-B00F-18F0AFB7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75602"/>
            <a:ext cx="10353762" cy="5489591"/>
          </a:xfrm>
        </p:spPr>
        <p:txBody>
          <a:bodyPr/>
          <a:lstStyle/>
          <a:p>
            <a:r>
              <a:rPr lang="en-US" dirty="0"/>
              <a:t>Modify the previous practice program to </a:t>
            </a:r>
            <a:r>
              <a:rPr lang="en-US" dirty="0">
                <a:solidFill>
                  <a:srgbClr val="00FF00"/>
                </a:solidFill>
              </a:rPr>
              <a:t>ask the user</a:t>
            </a:r>
            <a:r>
              <a:rPr lang="en-US" dirty="0"/>
              <a:t> for the temperature (in Fahrenheit) of each weekday (Monday to Friday) and print the average weekday temperature</a:t>
            </a:r>
          </a:p>
          <a:p>
            <a:pPr lvl="1"/>
            <a:r>
              <a:rPr lang="en-US" dirty="0"/>
              <a:t>The average weekday temperature is the sum of the temperatures divided by the number of days</a:t>
            </a:r>
          </a:p>
          <a:p>
            <a:pPr lvl="1"/>
            <a:r>
              <a:rPr lang="en-US" dirty="0"/>
              <a:t>Use only one variable to keep track of the sum of temperatures</a:t>
            </a:r>
          </a:p>
          <a:p>
            <a:r>
              <a:rPr lang="en-US" dirty="0"/>
              <a:t>Sample output</a:t>
            </a:r>
          </a:p>
          <a:p>
            <a:pPr marL="0" indent="0">
              <a:buNone/>
            </a:pPr>
            <a:r>
              <a:rPr lang="en-US" dirty="0"/>
              <a:t>	Monday temperature: </a:t>
            </a:r>
            <a:r>
              <a:rPr lang="en-US" dirty="0">
                <a:solidFill>
                  <a:srgbClr val="00FF00"/>
                </a:solidFill>
              </a:rPr>
              <a:t>86</a:t>
            </a:r>
            <a:br>
              <a:rPr lang="en-US" dirty="0"/>
            </a:br>
            <a:r>
              <a:rPr lang="en-US" dirty="0"/>
              <a:t>	Tuesday temperature: </a:t>
            </a:r>
            <a:r>
              <a:rPr lang="en-US" dirty="0">
                <a:solidFill>
                  <a:srgbClr val="00FF00"/>
                </a:solidFill>
              </a:rPr>
              <a:t>87</a:t>
            </a:r>
            <a:br>
              <a:rPr lang="en-US" dirty="0"/>
            </a:br>
            <a:r>
              <a:rPr lang="en-US" dirty="0"/>
              <a:t>	Wednesday temperature: </a:t>
            </a:r>
            <a:r>
              <a:rPr lang="en-US" dirty="0">
                <a:solidFill>
                  <a:srgbClr val="00FF00"/>
                </a:solidFill>
              </a:rPr>
              <a:t>88</a:t>
            </a:r>
            <a:br>
              <a:rPr lang="en-US" dirty="0"/>
            </a:br>
            <a:r>
              <a:rPr lang="en-US" dirty="0"/>
              <a:t>	Thursday temperature: </a:t>
            </a:r>
            <a:r>
              <a:rPr lang="en-US" dirty="0">
                <a:solidFill>
                  <a:srgbClr val="00FF00"/>
                </a:solidFill>
              </a:rPr>
              <a:t>87</a:t>
            </a:r>
            <a:br>
              <a:rPr lang="en-US" dirty="0"/>
            </a:br>
            <a:r>
              <a:rPr lang="en-US" dirty="0"/>
              <a:t>	Friday temperature: </a:t>
            </a:r>
            <a:r>
              <a:rPr lang="en-US" dirty="0">
                <a:solidFill>
                  <a:srgbClr val="00FF00"/>
                </a:solidFill>
              </a:rPr>
              <a:t>86</a:t>
            </a:r>
            <a:br>
              <a:rPr lang="en-US" dirty="0"/>
            </a:br>
            <a:r>
              <a:rPr lang="en-US" dirty="0"/>
              <a:t>	The average weekday temperature is 86.8.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9FA-15DA-3045-8BCC-A7D6583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Declaration, Assignment,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67F-4E42-4E4A-A487-917CA025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72161"/>
          </a:xfrm>
        </p:spPr>
        <p:txBody>
          <a:bodyPr/>
          <a:lstStyle/>
          <a:p>
            <a:r>
              <a:rPr lang="en-US" dirty="0"/>
              <a:t>Declaration: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response;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Initialization: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response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737C90-CA7B-E547-AB57-501E06AF325E}"/>
              </a:ext>
            </a:extLst>
          </p:cNvPr>
          <p:cNvSpPr/>
          <p:nvPr/>
        </p:nvSpPr>
        <p:spPr>
          <a:xfrm rot="5400000">
            <a:off x="5198921" y="2099924"/>
            <a:ext cx="370389" cy="90002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A13B126-CF3C-0145-805B-D79F3FA06CC6}"/>
              </a:ext>
            </a:extLst>
          </p:cNvPr>
          <p:cNvSpPr/>
          <p:nvPr/>
        </p:nvSpPr>
        <p:spPr>
          <a:xfrm rot="16200000">
            <a:off x="6311682" y="2580026"/>
            <a:ext cx="370389" cy="11214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5E55063-8A41-464C-90FE-2148E867842C}"/>
              </a:ext>
            </a:extLst>
          </p:cNvPr>
          <p:cNvSpPr/>
          <p:nvPr/>
        </p:nvSpPr>
        <p:spPr>
          <a:xfrm rot="16200000">
            <a:off x="6576213" y="3695359"/>
            <a:ext cx="370389" cy="190607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ECD3F2A-A8A4-C44A-AA80-994869764812}"/>
              </a:ext>
            </a:extLst>
          </p:cNvPr>
          <p:cNvSpPr/>
          <p:nvPr/>
        </p:nvSpPr>
        <p:spPr>
          <a:xfrm rot="2839427">
            <a:off x="5279161" y="3892665"/>
            <a:ext cx="370389" cy="300942"/>
          </a:xfrm>
          <a:prstGeom prst="rightArrow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1B8A-BD4E-F24C-88A9-C4C2DC7C290A}"/>
              </a:ext>
            </a:extLst>
          </p:cNvPr>
          <p:cNvSpPr txBox="1"/>
          <p:nvPr/>
        </p:nvSpPr>
        <p:spPr>
          <a:xfrm>
            <a:off x="4975188" y="1964633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Type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2C750-3FFD-824D-943D-754E7029663C}"/>
              </a:ext>
            </a:extLst>
          </p:cNvPr>
          <p:cNvSpPr txBox="1"/>
          <p:nvPr/>
        </p:nvSpPr>
        <p:spPr>
          <a:xfrm>
            <a:off x="5820216" y="3343304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Identifier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DF601-FD7E-E046-8C2B-9A49126CEDD4}"/>
              </a:ext>
            </a:extLst>
          </p:cNvPr>
          <p:cNvSpPr txBox="1"/>
          <p:nvPr/>
        </p:nvSpPr>
        <p:spPr>
          <a:xfrm>
            <a:off x="4056506" y="3604929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Operator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BEB9E-E89A-0B46-866C-A0D9344A5538}"/>
              </a:ext>
            </a:extLst>
          </p:cNvPr>
          <p:cNvSpPr txBox="1"/>
          <p:nvPr/>
        </p:nvSpPr>
        <p:spPr>
          <a:xfrm>
            <a:off x="6320353" y="48539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Value</a:t>
            </a:r>
            <a:endParaRPr lang="en-US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89CC-299B-4817-9CE7-BAB890B0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1478"/>
            <a:ext cx="10353761" cy="705322"/>
          </a:xfrm>
        </p:spPr>
        <p:txBody>
          <a:bodyPr/>
          <a:lstStyle/>
          <a:p>
            <a:r>
              <a:rPr lang="en-US" dirty="0"/>
              <a:t>Identifiers: What’s in a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28A1-CCF6-4C43-861D-8B849462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699" y="1166928"/>
            <a:ext cx="7922600" cy="2173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Identifiers in languages (including Java) most follow some rules:</a:t>
            </a:r>
          </a:p>
          <a:p>
            <a:r>
              <a:rPr lang="en-US" dirty="0"/>
              <a:t>Must start with an alpha or underscore character</a:t>
            </a:r>
          </a:p>
          <a:p>
            <a:r>
              <a:rPr lang="en-US" dirty="0"/>
              <a:t>Contain only alpha, digit, dollar sign ($), and underscore characters</a:t>
            </a:r>
          </a:p>
          <a:p>
            <a:r>
              <a:rPr lang="en-US" dirty="0"/>
              <a:t>Can’t be a </a:t>
            </a:r>
            <a:r>
              <a:rPr lang="en-US" b="1" dirty="0">
                <a:solidFill>
                  <a:srgbClr val="00FF00"/>
                </a:solidFill>
              </a:rPr>
              <a:t>keyword</a:t>
            </a:r>
            <a:r>
              <a:rPr lang="en-US" dirty="0"/>
              <a:t> (e.g., “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” or “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”)</a:t>
            </a:r>
          </a:p>
          <a:p>
            <a:r>
              <a:rPr lang="en-US" dirty="0"/>
              <a:t>Can’t be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or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(also reserved)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5EE2B-8949-487A-8F19-02CED208C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76258"/>
              </p:ext>
            </p:extLst>
          </p:nvPr>
        </p:nvGraphicFramePr>
        <p:xfrm>
          <a:off x="2606674" y="3563138"/>
          <a:ext cx="6978649" cy="30175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220152">
                  <a:extLst>
                    <a:ext uri="{9D8B030D-6E8A-4147-A177-3AD203B41FA5}">
                      <a16:colId xmlns:a16="http://schemas.microsoft.com/office/drawing/2014/main" val="4240030041"/>
                    </a:ext>
                  </a:extLst>
                </a:gridCol>
                <a:gridCol w="1220152">
                  <a:extLst>
                    <a:ext uri="{9D8B030D-6E8A-4147-A177-3AD203B41FA5}">
                      <a16:colId xmlns:a16="http://schemas.microsoft.com/office/drawing/2014/main" val="287900234"/>
                    </a:ext>
                  </a:extLst>
                </a:gridCol>
                <a:gridCol w="1470978">
                  <a:extLst>
                    <a:ext uri="{9D8B030D-6E8A-4147-A177-3AD203B41FA5}">
                      <a16:colId xmlns:a16="http://schemas.microsoft.com/office/drawing/2014/main" val="2420675750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val="3780925070"/>
                    </a:ext>
                  </a:extLst>
                </a:gridCol>
                <a:gridCol w="1721802">
                  <a:extLst>
                    <a:ext uri="{9D8B030D-6E8A-4147-A177-3AD203B41FA5}">
                      <a16:colId xmlns:a16="http://schemas.microsoft.com/office/drawing/2014/main" val="293376457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Reserved Keywords</a:t>
                      </a:r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490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abstract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continue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for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new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switch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8679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assert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default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goto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package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synchronized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43392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do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private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this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17203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break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implements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protected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throw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11290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else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import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public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throws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3526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case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enum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instanceof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transient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71936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catch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extends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try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21265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static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81944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class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finally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strictfp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volatile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5637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aseline="30000">
                          <a:latin typeface="Consolas" panose="020B0609020204030204" pitchFamily="49" charset="0"/>
                        </a:rPr>
                        <a:t>*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olas" panose="020B0609020204030204" pitchFamily="49" charset="0"/>
                        </a:rPr>
                        <a:t>native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super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while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92197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61F-C044-47C9-8D09-C71DE352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5009"/>
            <a:ext cx="10353761" cy="862584"/>
          </a:xfrm>
        </p:spPr>
        <p:txBody>
          <a:bodyPr/>
          <a:lstStyle/>
          <a:p>
            <a:r>
              <a:rPr lang="en-US" dirty="0"/>
              <a:t>Naming Conventions for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1A0D-70CB-4971-B343-C69F6D4C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33748"/>
            <a:ext cx="10353762" cy="2953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many identifiers are legal, there is a subset that conform to Java </a:t>
            </a:r>
            <a:r>
              <a:rPr lang="en-US" b="1" dirty="0">
                <a:solidFill>
                  <a:srgbClr val="FFC000"/>
                </a:solidFill>
              </a:rPr>
              <a:t>conventions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C000"/>
                </a:solidFill>
              </a:rPr>
              <a:t>Class</a:t>
            </a:r>
            <a:r>
              <a:rPr lang="en-US" dirty="0"/>
              <a:t> names (all Java custom data types) should be capitalized</a:t>
            </a:r>
          </a:p>
          <a:p>
            <a:r>
              <a:rPr lang="en-US" dirty="0"/>
              <a:t>Variable and method names should not be capitalized</a:t>
            </a:r>
          </a:p>
          <a:p>
            <a:r>
              <a:rPr lang="en-US" dirty="0"/>
              <a:t>Multi-word identifiers should use </a:t>
            </a:r>
            <a:r>
              <a:rPr lang="en-US" b="1" dirty="0">
                <a:solidFill>
                  <a:srgbClr val="FFC000"/>
                </a:solidFill>
              </a:rPr>
              <a:t>camelCase </a:t>
            </a:r>
            <a:r>
              <a:rPr lang="en-US" i="1" dirty="0">
                <a:solidFill>
                  <a:srgbClr val="FFFF00"/>
                </a:solidFill>
                <a:sym typeface="Wingdings" panose="05000000000000000000" pitchFamily="2" charset="2"/>
              </a:rPr>
              <a:t> example of camelCase</a:t>
            </a:r>
          </a:p>
          <a:p>
            <a:r>
              <a:rPr lang="en-US" dirty="0"/>
              <a:t>All caps for </a:t>
            </a:r>
            <a:r>
              <a:rPr lang="en-US" b="1" dirty="0">
                <a:solidFill>
                  <a:srgbClr val="FFC000"/>
                </a:solidFill>
              </a:rPr>
              <a:t>constants</a:t>
            </a:r>
            <a:r>
              <a:rPr lang="en-US" dirty="0"/>
              <a:t> with underscores between words (more on this later!)</a:t>
            </a:r>
          </a:p>
          <a:p>
            <a:r>
              <a:rPr lang="en-US" dirty="0"/>
              <a:t>Should make sense (usually, individual letters are bad… except with coordinates)</a:t>
            </a:r>
          </a:p>
        </p:txBody>
      </p:sp>
    </p:spTree>
    <p:extLst>
      <p:ext uri="{BB962C8B-B14F-4D97-AF65-F5344CB8AC3E}">
        <p14:creationId xmlns:p14="http://schemas.microsoft.com/office/powerpoint/2010/main" val="28362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77E-5339-584B-9365-6E648CAB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Examples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996B7C-A3A9-0A4D-A8F6-6620C928E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59565"/>
              </p:ext>
            </p:extLst>
          </p:nvPr>
        </p:nvGraphicFramePr>
        <p:xfrm>
          <a:off x="913795" y="1935921"/>
          <a:ext cx="10353760" cy="40012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4864">
                  <a:extLst>
                    <a:ext uri="{9D8B030D-6E8A-4147-A177-3AD203B41FA5}">
                      <a16:colId xmlns:a16="http://schemas.microsoft.com/office/drawing/2014/main" val="4287712412"/>
                    </a:ext>
                  </a:extLst>
                </a:gridCol>
                <a:gridCol w="2609632">
                  <a:extLst>
                    <a:ext uri="{9D8B030D-6E8A-4147-A177-3AD203B41FA5}">
                      <a16:colId xmlns:a16="http://schemas.microsoft.com/office/drawing/2014/main" val="2462981522"/>
                    </a:ext>
                  </a:extLst>
                </a:gridCol>
                <a:gridCol w="2609632">
                  <a:extLst>
                    <a:ext uri="{9D8B030D-6E8A-4147-A177-3AD203B41FA5}">
                      <a16:colId xmlns:a16="http://schemas.microsoft.com/office/drawing/2014/main" val="1474814695"/>
                    </a:ext>
                  </a:extLst>
                </a:gridCol>
                <a:gridCol w="2609632">
                  <a:extLst>
                    <a:ext uri="{9D8B030D-6E8A-4147-A177-3AD203B41FA5}">
                      <a16:colId xmlns:a16="http://schemas.microsoft.com/office/drawing/2014/main" val="2670546191"/>
                    </a:ext>
                  </a:extLst>
                </a:gridCol>
              </a:tblGrid>
              <a:tr h="571606">
                <a:tc>
                  <a:txBody>
                    <a:bodyPr/>
                    <a:lstStyle/>
                    <a:p>
                      <a:r>
                        <a:rPr lang="en-US" dirty="0"/>
                        <a:t>Identifier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Variable/Method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948447"/>
                  </a:ext>
                </a:extLst>
              </a:tr>
              <a:tr h="571606">
                <a:tc>
                  <a:txBody>
                    <a:bodyPr/>
                    <a:lstStyle/>
                    <a:p>
                      <a:r>
                        <a:rPr lang="en-US" dirty="0" err="1"/>
                        <a:t>MyDataType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756832"/>
                  </a:ext>
                </a:extLst>
              </a:tr>
              <a:tr h="571606">
                <a:tc>
                  <a:txBody>
                    <a:bodyPr/>
                    <a:lstStyle/>
                    <a:p>
                      <a:r>
                        <a:rPr lang="en-US" dirty="0" err="1"/>
                        <a:t>myVariableName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72254"/>
                  </a:ext>
                </a:extLst>
              </a:tr>
              <a:tr h="571606">
                <a:tc>
                  <a:txBody>
                    <a:bodyPr/>
                    <a:lstStyle/>
                    <a:p>
                      <a:r>
                        <a:rPr lang="en-US" dirty="0"/>
                        <a:t>PLANCK_FTW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61761"/>
                  </a:ext>
                </a:extLst>
              </a:tr>
              <a:tr h="571606">
                <a:tc>
                  <a:txBody>
                    <a:bodyPr/>
                    <a:lstStyle/>
                    <a:p>
                      <a:r>
                        <a:rPr lang="en-US" dirty="0" err="1"/>
                        <a:t>MyVariableName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402062"/>
                  </a:ext>
                </a:extLst>
              </a:tr>
              <a:tr h="571606">
                <a:tc>
                  <a:txBody>
                    <a:bodyPr/>
                    <a:lstStyle/>
                    <a:p>
                      <a:r>
                        <a:rPr lang="en-US" dirty="0" err="1"/>
                        <a:t>speedOfLight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215562"/>
                  </a:ext>
                </a:extLst>
              </a:tr>
              <a:tr h="571606">
                <a:tc>
                  <a:txBody>
                    <a:bodyPr/>
                    <a:lstStyle/>
                    <a:p>
                      <a:r>
                        <a:rPr lang="en-US" dirty="0"/>
                        <a:t>_$ASDGER$T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508078"/>
                  </a:ext>
                </a:extLst>
              </a:tr>
            </a:tbl>
          </a:graphicData>
        </a:graphic>
      </p:graphicFrame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F8F4042E-8A23-0440-8A15-BDBCEF03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6820" y="2500442"/>
            <a:ext cx="530181" cy="530181"/>
          </a:xfrm>
          <a:prstGeom prst="rect">
            <a:avLst/>
          </a:prstGeom>
        </p:spPr>
      </p:pic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3F0CB716-48B9-2E4D-AA69-33DD4FB80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466820" y="5371153"/>
            <a:ext cx="530181" cy="530181"/>
          </a:xfrm>
          <a:prstGeom prst="rect">
            <a:avLst/>
          </a:prstGeom>
        </p:spPr>
      </p:pic>
      <p:pic>
        <p:nvPicPr>
          <p:cNvPr id="11" name="Graphic 10" descr="Thumbs up sign">
            <a:extLst>
              <a:ext uri="{FF2B5EF4-FFF2-40B4-BE49-F238E27FC236}">
                <a16:creationId xmlns:a16="http://schemas.microsoft.com/office/drawing/2014/main" id="{A3E57D2E-146B-3A45-8720-F37B6624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6820" y="4222868"/>
            <a:ext cx="530181" cy="530181"/>
          </a:xfrm>
          <a:prstGeom prst="rect">
            <a:avLst/>
          </a:prstGeom>
        </p:spPr>
      </p:pic>
      <p:pic>
        <p:nvPicPr>
          <p:cNvPr id="14" name="Graphic 13" descr="Thumbs up sign">
            <a:extLst>
              <a:ext uri="{FF2B5EF4-FFF2-40B4-BE49-F238E27FC236}">
                <a16:creationId xmlns:a16="http://schemas.microsoft.com/office/drawing/2014/main" id="{208BD9DD-C803-0F45-B152-80B36C08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7726" y="3074584"/>
            <a:ext cx="530181" cy="530181"/>
          </a:xfrm>
          <a:prstGeom prst="rect">
            <a:avLst/>
          </a:prstGeom>
        </p:spPr>
      </p:pic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784D43BB-E2D8-C642-BC93-B92262405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117726" y="5371154"/>
            <a:ext cx="530181" cy="530181"/>
          </a:xfrm>
          <a:prstGeom prst="rect">
            <a:avLst/>
          </a:prstGeom>
        </p:spPr>
      </p:pic>
      <p:pic>
        <p:nvPicPr>
          <p:cNvPr id="18" name="Graphic 17" descr="Thumbs up sign">
            <a:extLst>
              <a:ext uri="{FF2B5EF4-FFF2-40B4-BE49-F238E27FC236}">
                <a16:creationId xmlns:a16="http://schemas.microsoft.com/office/drawing/2014/main" id="{72D86220-684C-FC45-B478-EB0F1976B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7726" y="4797010"/>
            <a:ext cx="530181" cy="530181"/>
          </a:xfrm>
          <a:prstGeom prst="rect">
            <a:avLst/>
          </a:prstGeom>
        </p:spPr>
      </p:pic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57548329-A719-0347-96E9-E37712674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768632" y="5371154"/>
            <a:ext cx="530181" cy="530181"/>
          </a:xfrm>
          <a:prstGeom prst="rect">
            <a:avLst/>
          </a:prstGeom>
        </p:spPr>
      </p:pic>
      <p:pic>
        <p:nvPicPr>
          <p:cNvPr id="22" name="Graphic 21" descr="Thumbs up sign">
            <a:extLst>
              <a:ext uri="{FF2B5EF4-FFF2-40B4-BE49-F238E27FC236}">
                <a16:creationId xmlns:a16="http://schemas.microsoft.com/office/drawing/2014/main" id="{DBCBC2A5-71D8-9941-8BFD-10D47E82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8632" y="3648726"/>
            <a:ext cx="530181" cy="530181"/>
          </a:xfrm>
          <a:prstGeom prst="rect">
            <a:avLst/>
          </a:prstGeom>
        </p:spPr>
      </p:pic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ED653DA5-BADF-7849-ADC3-58A6DACE8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117725" y="4222866"/>
            <a:ext cx="530181" cy="530181"/>
          </a:xfrm>
          <a:prstGeom prst="rect">
            <a:avLst/>
          </a:prstGeom>
        </p:spPr>
      </p:pic>
      <p:pic>
        <p:nvPicPr>
          <p:cNvPr id="26" name="Graphic 25" descr="Thumbs up sign">
            <a:extLst>
              <a:ext uri="{FF2B5EF4-FFF2-40B4-BE49-F238E27FC236}">
                <a16:creationId xmlns:a16="http://schemas.microsoft.com/office/drawing/2014/main" id="{B516AB86-1C83-914F-9382-A37C6DEA1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768632" y="4809888"/>
            <a:ext cx="530181" cy="5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2A38-7C72-254A-B615-DDCE4723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E6D4-E6D4-8543-8F49-EC4DABE1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</a:t>
            </a:r>
            <a:r>
              <a:rPr lang="en-US" i="1" dirty="0"/>
              <a:t>strongly typed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Every piece of data has a specified type</a:t>
            </a:r>
          </a:p>
          <a:p>
            <a:r>
              <a:rPr lang="en-US" dirty="0"/>
              <a:t>Data types in Java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Primitive</a:t>
            </a:r>
            <a:r>
              <a:rPr lang="en-US" dirty="0"/>
              <a:t>: built-in types for general purposes (e.g., numbers)</a:t>
            </a:r>
          </a:p>
          <a:p>
            <a:pPr lvl="2"/>
            <a:r>
              <a:rPr lang="en-US" dirty="0"/>
              <a:t>Integers: whole numbers (1, 2, 10, -5)</a:t>
            </a:r>
          </a:p>
          <a:p>
            <a:pPr lvl="2"/>
            <a:r>
              <a:rPr lang="en-US" dirty="0"/>
              <a:t>Floating point numbers: have decimal values (8.2, 12.99, -5.25, 1.33333333333)</a:t>
            </a:r>
          </a:p>
          <a:p>
            <a:pPr lvl="2"/>
            <a:r>
              <a:rPr lang="en-US" dirty="0"/>
              <a:t>Characters: individual textual symbols (‘a’, ‘f’, ‘3’, ‘$’)</a:t>
            </a:r>
          </a:p>
          <a:p>
            <a:pPr lvl="2"/>
            <a:r>
              <a:rPr lang="en-US" dirty="0"/>
              <a:t>Boolean: binary logic values (true, false)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Object</a:t>
            </a:r>
            <a:r>
              <a:rPr lang="en-US" dirty="0"/>
              <a:t> (more on those later this semester!)</a:t>
            </a:r>
          </a:p>
        </p:txBody>
      </p:sp>
    </p:spTree>
    <p:extLst>
      <p:ext uri="{BB962C8B-B14F-4D97-AF65-F5344CB8AC3E}">
        <p14:creationId xmlns:p14="http://schemas.microsoft.com/office/powerpoint/2010/main" val="12206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3E03-0B3D-3042-8067-C49EE756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A2378-F659-EF4E-9A73-6A6210A5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13967"/>
              </p:ext>
            </p:extLst>
          </p:nvPr>
        </p:nvGraphicFramePr>
        <p:xfrm>
          <a:off x="3015720" y="2172668"/>
          <a:ext cx="8591234" cy="3350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6181">
                  <a:extLst>
                    <a:ext uri="{9D8B030D-6E8A-4147-A177-3AD203B41FA5}">
                      <a16:colId xmlns:a16="http://schemas.microsoft.com/office/drawing/2014/main" val="1205517001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3959053931"/>
                    </a:ext>
                  </a:extLst>
                </a:gridCol>
                <a:gridCol w="2524442">
                  <a:extLst>
                    <a:ext uri="{9D8B030D-6E8A-4147-A177-3AD203B41FA5}">
                      <a16:colId xmlns:a16="http://schemas.microsoft.com/office/drawing/2014/main" val="1925621192"/>
                    </a:ext>
                  </a:extLst>
                </a:gridCol>
                <a:gridCol w="4204018">
                  <a:extLst>
                    <a:ext uri="{9D8B030D-6E8A-4147-A177-3AD203B41FA5}">
                      <a16:colId xmlns:a16="http://schemas.microsoft.com/office/drawing/2014/main" val="3945866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/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tiny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-128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         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+127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-32768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       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+32767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right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-2,147,483,648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: +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2,147,483,647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4214"/>
                  </a:ext>
                </a:extLst>
              </a:tr>
              <a:tr h="383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-9 quintillion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+9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(+/-)1.4·10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-45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(+/-)3.4·10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38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double-precision FPN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(+/-)4.9·10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-324</a:t>
                      </a:r>
                      <a:r>
                        <a:rPr lang="en-US" sz="1000" b="1" baseline="30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(+/-)1.8·10</a:t>
                      </a:r>
                      <a:r>
                        <a:rPr lang="en-US" b="1" baseline="30000" dirty="0">
                          <a:latin typeface="Consolas" panose="020B0609020204030204" pitchFamily="49" charset="0"/>
                        </a:rPr>
                        <a:t>308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8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All Unicode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truth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3447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2E1F9BC8-00BD-0C4D-B5CE-43816BA49BD8}"/>
              </a:ext>
            </a:extLst>
          </p:cNvPr>
          <p:cNvSpPr/>
          <p:nvPr/>
        </p:nvSpPr>
        <p:spPr>
          <a:xfrm>
            <a:off x="2587456" y="2534856"/>
            <a:ext cx="370389" cy="1446836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C8A1752-5AAD-154F-AC85-480D010D7A99}"/>
              </a:ext>
            </a:extLst>
          </p:cNvPr>
          <p:cNvSpPr/>
          <p:nvPr/>
        </p:nvSpPr>
        <p:spPr>
          <a:xfrm>
            <a:off x="2587455" y="4051816"/>
            <a:ext cx="370389" cy="68222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1D21676-02CE-A141-9554-329DBA0C7E7B}"/>
              </a:ext>
            </a:extLst>
          </p:cNvPr>
          <p:cNvSpPr/>
          <p:nvPr/>
        </p:nvSpPr>
        <p:spPr>
          <a:xfrm rot="10800000">
            <a:off x="2587455" y="4827319"/>
            <a:ext cx="370389" cy="300942"/>
          </a:xfrm>
          <a:prstGeom prst="rightArrow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411A713-D2A4-6B4C-A13F-D0711498F7FF}"/>
              </a:ext>
            </a:extLst>
          </p:cNvPr>
          <p:cNvSpPr/>
          <p:nvPr/>
        </p:nvSpPr>
        <p:spPr>
          <a:xfrm rot="10800000">
            <a:off x="2587455" y="5221535"/>
            <a:ext cx="370389" cy="300942"/>
          </a:xfrm>
          <a:prstGeom prst="rightArrow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545D3-D2C9-094C-B357-8A629E49FE4E}"/>
              </a:ext>
            </a:extLst>
          </p:cNvPr>
          <p:cNvSpPr txBox="1"/>
          <p:nvPr/>
        </p:nvSpPr>
        <p:spPr>
          <a:xfrm>
            <a:off x="1139365" y="3027441"/>
            <a:ext cx="14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Integers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825C7-2977-994F-9492-0D4D133E8269}"/>
              </a:ext>
            </a:extLst>
          </p:cNvPr>
          <p:cNvSpPr txBox="1"/>
          <p:nvPr/>
        </p:nvSpPr>
        <p:spPr>
          <a:xfrm>
            <a:off x="191495" y="4162097"/>
            <a:ext cx="23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Floating point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1ADCD-F596-304D-86FF-8E9491E65DA3}"/>
              </a:ext>
            </a:extLst>
          </p:cNvPr>
          <p:cNvSpPr txBox="1"/>
          <p:nvPr/>
        </p:nvSpPr>
        <p:spPr>
          <a:xfrm>
            <a:off x="722841" y="474695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Characters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60942-CF0E-174A-B258-CEBE629C2FDC}"/>
              </a:ext>
            </a:extLst>
          </p:cNvPr>
          <p:cNvSpPr txBox="1"/>
          <p:nvPr/>
        </p:nvSpPr>
        <p:spPr>
          <a:xfrm>
            <a:off x="1178094" y="5141173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Boolean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CD3EC-3A6A-B049-A617-8A79362BEBC9}"/>
              </a:ext>
            </a:extLst>
          </p:cNvPr>
          <p:cNvSpPr/>
          <p:nvPr/>
        </p:nvSpPr>
        <p:spPr>
          <a:xfrm>
            <a:off x="3015718" y="4051815"/>
            <a:ext cx="8568806" cy="348138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0E07AA-D3BB-8541-8077-3EA8343DDBB5}"/>
              </a:ext>
            </a:extLst>
          </p:cNvPr>
          <p:cNvSpPr/>
          <p:nvPr/>
        </p:nvSpPr>
        <p:spPr>
          <a:xfrm>
            <a:off x="3015718" y="5164781"/>
            <a:ext cx="8568806" cy="348138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F6664D-F817-7D44-AC4E-B3D41F628767}"/>
              </a:ext>
            </a:extLst>
          </p:cNvPr>
          <p:cNvSpPr/>
          <p:nvPr/>
        </p:nvSpPr>
        <p:spPr>
          <a:xfrm>
            <a:off x="3015718" y="4422804"/>
            <a:ext cx="8568806" cy="348138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8D55A9-E3FA-0240-8ADE-CEEA6C569B6D}"/>
              </a:ext>
            </a:extLst>
          </p:cNvPr>
          <p:cNvSpPr/>
          <p:nvPr/>
        </p:nvSpPr>
        <p:spPr>
          <a:xfrm>
            <a:off x="3015718" y="4793793"/>
            <a:ext cx="8568806" cy="348138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6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9397E657-8C3A-4D7F-9691-D4947B6D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73681"/>
              </p:ext>
            </p:extLst>
          </p:nvPr>
        </p:nvGraphicFramePr>
        <p:xfrm>
          <a:off x="5977975" y="1940909"/>
          <a:ext cx="5560439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439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28F7D8C-CB54-4CB2-BC32-69876C99A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57944"/>
              </p:ext>
            </p:extLst>
          </p:nvPr>
        </p:nvGraphicFramePr>
        <p:xfrm>
          <a:off x="5671298" y="1938559"/>
          <a:ext cx="325820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82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1746" name="Rectangle 2">
            <a:extLst>
              <a:ext uri="{FF2B5EF4-FFF2-40B4-BE49-F238E27FC236}">
                <a16:creationId xmlns:a16="http://schemas.microsoft.com/office/drawing/2014/main" id="{FDDB730C-FCA7-4BAE-A605-34936728A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19" y="527587"/>
            <a:ext cx="10353761" cy="6902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Variables: 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8E7335-3E36-4C16-81E2-E7F225E1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8" y="2582383"/>
            <a:ext cx="4797393" cy="2111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To use a variable, we must first </a:t>
            </a:r>
            <a:r>
              <a:rPr lang="en-US" b="1" u="sng" dirty="0">
                <a:solidFill>
                  <a:srgbClr val="00FF00"/>
                </a:solidFill>
              </a:rPr>
              <a:t>declare</a:t>
            </a:r>
            <a:r>
              <a:rPr lang="en-US" u="sng" dirty="0"/>
              <a:t> it.</a:t>
            </a:r>
          </a:p>
          <a:p>
            <a:r>
              <a:rPr lang="en-US" dirty="0"/>
              <a:t>Tells compiler: memory is needed</a:t>
            </a:r>
          </a:p>
          <a:p>
            <a:r>
              <a:rPr lang="en-US" dirty="0"/>
              <a:t>Establishes an </a:t>
            </a:r>
            <a:r>
              <a:rPr lang="en-US" b="1" dirty="0">
                <a:solidFill>
                  <a:srgbClr val="00FF00"/>
                </a:solidFill>
              </a:rPr>
              <a:t>identifier</a:t>
            </a:r>
            <a:r>
              <a:rPr lang="en-US" dirty="0"/>
              <a:t> (name)</a:t>
            </a:r>
          </a:p>
          <a:p>
            <a:r>
              <a:rPr lang="en-US" dirty="0"/>
              <a:t>Identifies the type of data to be stored</a:t>
            </a:r>
          </a:p>
          <a:p>
            <a:r>
              <a:rPr lang="en-US" dirty="0"/>
              <a:t>Can be paired with an </a:t>
            </a:r>
            <a:r>
              <a:rPr lang="en-US" b="1" dirty="0">
                <a:solidFill>
                  <a:srgbClr val="00FF00"/>
                </a:solidFill>
              </a:rPr>
              <a:t>assignment</a:t>
            </a:r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1BA7C2-BDE6-43EE-AD54-374C80881881}"/>
              </a:ext>
            </a:extLst>
          </p:cNvPr>
          <p:cNvGrpSpPr/>
          <p:nvPr/>
        </p:nvGrpSpPr>
        <p:grpSpPr>
          <a:xfrm>
            <a:off x="5977977" y="1891643"/>
            <a:ext cx="5592062" cy="3987837"/>
            <a:chOff x="5977977" y="1891643"/>
            <a:chExt cx="5592062" cy="39878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D21D7C-71B3-498F-A15A-750844BB9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7977" y="1893354"/>
              <a:ext cx="707583" cy="6173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E30C82-1A4E-4122-ADD8-420CBEA6D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85561" y="1892967"/>
              <a:ext cx="4223232" cy="6173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AEF721-17A7-4C24-861D-595F1382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850433" y="1891643"/>
              <a:ext cx="719606" cy="62653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0E4432-16E7-4004-AEB9-05055974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7977" y="5171897"/>
              <a:ext cx="707583" cy="70758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D039827-3400-4156-A8AC-22FA3542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85559" y="5171897"/>
              <a:ext cx="4296385" cy="7075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AD7500A-C20A-480C-8F84-884D1EF2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862456" y="5171897"/>
              <a:ext cx="707583" cy="70758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CF54B-24DD-42BA-85A2-103C4AA81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77977" y="2509034"/>
              <a:ext cx="707583" cy="2662285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54BF554-6ECC-4E85-8547-B5CCA1FD15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44330" y="2302653"/>
            <a:ext cx="3794220" cy="6265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4B74F9-B6FC-42EE-BB22-870715ED98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35056" y="2304367"/>
            <a:ext cx="726311" cy="6265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CA3C25-D60F-467D-B3CE-9D4B190528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28189" y="5031459"/>
            <a:ext cx="4053755" cy="5260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C553B1-7B22-4D41-86CD-3B3C6448F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31867" y="5031459"/>
            <a:ext cx="715956" cy="5260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E44D8F-3D24-45AD-88B0-85D59A7DA3F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31868" y="2303231"/>
            <a:ext cx="715956" cy="6322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6BBC6D-5B39-4230-8841-D377FDC8040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31868" y="2935453"/>
            <a:ext cx="715956" cy="20954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05DBD7-5CC1-4948-8B01-4E4DC631CD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24119" y="5031459"/>
            <a:ext cx="736107" cy="52601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F133BFE-9AC1-48D3-AAD6-AC31FF62491A}"/>
              </a:ext>
            </a:extLst>
          </p:cNvPr>
          <p:cNvGrpSpPr/>
          <p:nvPr/>
        </p:nvGrpSpPr>
        <p:grpSpPr>
          <a:xfrm>
            <a:off x="6503066" y="3415902"/>
            <a:ext cx="904047" cy="236815"/>
            <a:chOff x="741768" y="755360"/>
            <a:chExt cx="904047" cy="36801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E6F6FC-4BF6-4591-83B1-BB7539BA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7AE49F7-6852-4BA2-822E-0DA602214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5A7D9-56FF-4E51-B480-C4E0AE19D087}"/>
              </a:ext>
            </a:extLst>
          </p:cNvPr>
          <p:cNvGrpSpPr/>
          <p:nvPr/>
        </p:nvGrpSpPr>
        <p:grpSpPr>
          <a:xfrm>
            <a:off x="6503066" y="2740509"/>
            <a:ext cx="1926651" cy="289468"/>
            <a:chOff x="6509244" y="2740509"/>
            <a:chExt cx="1926651" cy="28946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DB4A92D-42A9-4202-B639-10265948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740509"/>
              <a:ext cx="393523" cy="28436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940678-5689-4CB4-83F0-C95D41301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3" y="2741909"/>
              <a:ext cx="1111954" cy="28436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1B6E7CA-A207-464B-B557-3DF7FAC2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08867" y="2745616"/>
              <a:ext cx="427028" cy="28436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4DE37A-D59D-4EC1-B164-4ACA37B65992}"/>
              </a:ext>
            </a:extLst>
          </p:cNvPr>
          <p:cNvGrpSpPr/>
          <p:nvPr/>
        </p:nvGrpSpPr>
        <p:grpSpPr>
          <a:xfrm>
            <a:off x="6503066" y="2984175"/>
            <a:ext cx="1719228" cy="273094"/>
            <a:chOff x="6509244" y="2984175"/>
            <a:chExt cx="1719228" cy="27309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F416D49-1E9A-40AD-B32C-AFBF5B37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89ED1DB-22E4-4115-865A-3CF20F952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564A9E-8B65-4683-8FF9-D937098F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842C9B-F028-440E-8E58-997355F03A3E}"/>
              </a:ext>
            </a:extLst>
          </p:cNvPr>
          <p:cNvGrpSpPr/>
          <p:nvPr/>
        </p:nvGrpSpPr>
        <p:grpSpPr>
          <a:xfrm>
            <a:off x="6503066" y="3217349"/>
            <a:ext cx="1719228" cy="273094"/>
            <a:chOff x="6509244" y="2984175"/>
            <a:chExt cx="1719228" cy="27309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C4165AC-1329-4B33-B03B-8F5C20CA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2F3E022-DF11-4BEC-862F-447790FF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6B76830-B7E5-4FA5-B27B-56B276EE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445C6F-A086-4B7D-A3A0-C5074A4AD207}"/>
              </a:ext>
            </a:extLst>
          </p:cNvPr>
          <p:cNvGrpSpPr/>
          <p:nvPr/>
        </p:nvGrpSpPr>
        <p:grpSpPr>
          <a:xfrm>
            <a:off x="6508396" y="3595892"/>
            <a:ext cx="4143869" cy="273094"/>
            <a:chOff x="6509244" y="2984175"/>
            <a:chExt cx="4143869" cy="27309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D5463E0-6421-4715-86DF-5485E17BF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A60EAEC-8FD4-4D39-835C-19967290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329173" cy="27175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60E9A4A-587D-4FE1-85AB-70BC5C1F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226085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4C2800-42DE-4C8A-83CE-8AD577319E2F}"/>
              </a:ext>
            </a:extLst>
          </p:cNvPr>
          <p:cNvGrpSpPr/>
          <p:nvPr/>
        </p:nvGrpSpPr>
        <p:grpSpPr>
          <a:xfrm>
            <a:off x="6508396" y="3830405"/>
            <a:ext cx="4218005" cy="273094"/>
            <a:chOff x="6509244" y="2984175"/>
            <a:chExt cx="4218005" cy="27309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93B9B88-56AE-4329-9F82-08B5DE711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509005-5BA2-420D-835F-A9FA87D4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403309" cy="27175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E4DFE8A-44F9-458D-8D0B-C6A88862E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300221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3401A4-D5F6-4DEC-A7A0-B74A632C1D0E}"/>
              </a:ext>
            </a:extLst>
          </p:cNvPr>
          <p:cNvGrpSpPr/>
          <p:nvPr/>
        </p:nvGrpSpPr>
        <p:grpSpPr>
          <a:xfrm>
            <a:off x="6508396" y="4056560"/>
            <a:ext cx="3932441" cy="273094"/>
            <a:chOff x="6509244" y="2984175"/>
            <a:chExt cx="3932441" cy="27309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534027D-7451-449C-B63A-36BA1F92E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42C9FFC-0C32-45ED-A106-29813945D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3117745" cy="27175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D5CD199-D6FE-4977-8B46-856809152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014657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5762C4-31BA-40C0-AABD-17C0087A9B54}"/>
              </a:ext>
            </a:extLst>
          </p:cNvPr>
          <p:cNvGrpSpPr/>
          <p:nvPr/>
        </p:nvGrpSpPr>
        <p:grpSpPr>
          <a:xfrm>
            <a:off x="6508070" y="4297304"/>
            <a:ext cx="715957" cy="218587"/>
            <a:chOff x="741768" y="755360"/>
            <a:chExt cx="904047" cy="36801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C2E99F4-057E-4F83-86AA-3582FEE0F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7C7004F-29AF-4C3B-873E-4FF3104ED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3D5475-8909-4766-A087-7132E5F0D669}"/>
              </a:ext>
            </a:extLst>
          </p:cNvPr>
          <p:cNvGrpSpPr/>
          <p:nvPr/>
        </p:nvGrpSpPr>
        <p:grpSpPr>
          <a:xfrm>
            <a:off x="6503153" y="4445344"/>
            <a:ext cx="1719228" cy="273094"/>
            <a:chOff x="6509244" y="2984175"/>
            <a:chExt cx="1719228" cy="27309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A329921-AD28-4AF0-8C77-6451CDA48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F426B39-FC51-4955-A6FF-39465F30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0D776B7-1D4C-47D4-99BF-B899202DE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A42E70-621D-4ACF-8BA2-7A8D40B0D0D0}"/>
              </a:ext>
            </a:extLst>
          </p:cNvPr>
          <p:cNvGrpSpPr/>
          <p:nvPr/>
        </p:nvGrpSpPr>
        <p:grpSpPr>
          <a:xfrm>
            <a:off x="6503153" y="4679086"/>
            <a:ext cx="4876412" cy="274807"/>
            <a:chOff x="6509244" y="2984176"/>
            <a:chExt cx="4876412" cy="274807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B490435-B982-420B-84F4-0EE16A422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E2AC035-36F6-4EE4-A1D6-C22934B6B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4061716" cy="27175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9A7B51E-C39F-4027-9DCF-2E35C3C2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958628" y="2987228"/>
              <a:ext cx="427028" cy="271755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CA3CC7-363A-40EA-9587-4201E124A39B}"/>
              </a:ext>
            </a:extLst>
          </p:cNvPr>
          <p:cNvGrpSpPr/>
          <p:nvPr/>
        </p:nvGrpSpPr>
        <p:grpSpPr>
          <a:xfrm>
            <a:off x="6499324" y="4910581"/>
            <a:ext cx="1719228" cy="234881"/>
            <a:chOff x="6509244" y="2984175"/>
            <a:chExt cx="1719228" cy="27309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021AEB1-B44E-443E-9D25-1C9ADB50B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4E59672-7100-4426-8273-E4BA0F85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904531" cy="27175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A1AFC39-9AFF-432A-9005-5F1F6289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01444" y="2984175"/>
              <a:ext cx="427028" cy="27175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DFD2C4B-09AC-48E3-8131-8069D60BD46A}"/>
              </a:ext>
            </a:extLst>
          </p:cNvPr>
          <p:cNvGrpSpPr/>
          <p:nvPr/>
        </p:nvGrpSpPr>
        <p:grpSpPr>
          <a:xfrm>
            <a:off x="6495495" y="5103976"/>
            <a:ext cx="4876412" cy="204544"/>
            <a:chOff x="6509244" y="2984176"/>
            <a:chExt cx="4876412" cy="27480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2B78182-73A4-41F4-A129-04E6A7DBD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09244" y="2984176"/>
              <a:ext cx="393523" cy="27175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B74ECB4-B4AB-446D-9D4A-23974F7C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96912" y="2985514"/>
              <a:ext cx="4061716" cy="27175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A0B94DC-D0DE-4A92-A529-168AF494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958628" y="2987228"/>
              <a:ext cx="427028" cy="271755"/>
            </a:xfrm>
            <a:prstGeom prst="rect">
              <a:avLst/>
            </a:prstGeom>
          </p:spPr>
        </p:pic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1F2E0B-E313-4666-8918-67BA8770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13420"/>
              </p:ext>
            </p:extLst>
          </p:nvPr>
        </p:nvGraphicFramePr>
        <p:xfrm>
          <a:off x="5977976" y="1936047"/>
          <a:ext cx="5560439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439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public class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MonkeyBusiness</a:t>
                      </a:r>
                      <a:endParaRPr lang="en-US" sz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numBananas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10;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6;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("There are " +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     "little monkeys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jumpin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' on the bed...\n"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     "One fell off and bumped his head!\n");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5;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("Now just " +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+ "...");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3;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("...and now " +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+ ".");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3AF3363D-F9C8-435B-B7EB-1557A0E3B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54223"/>
              </p:ext>
            </p:extLst>
          </p:nvPr>
        </p:nvGraphicFramePr>
        <p:xfrm>
          <a:off x="5971462" y="1938559"/>
          <a:ext cx="5560438" cy="3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438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8082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public class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MonkeyBusiness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public static void main(String[]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numBananas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10;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6;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("There are " +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     "little monkeys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jumpin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 on the bed...\n" +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     "One fell off and bumped his head!\n");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5;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("Now just " +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+ "...");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("...and now " +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numOfMonkeys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+ ".");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7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10810</TotalTime>
  <Words>2532</Words>
  <Application>Microsoft Macintosh PowerPoint</Application>
  <PresentationFormat>Widescreen</PresentationFormat>
  <Paragraphs>554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Consolas</vt:lpstr>
      <vt:lpstr>Courier New</vt:lpstr>
      <vt:lpstr>Rockwell</vt:lpstr>
      <vt:lpstr>Times New Roman</vt:lpstr>
      <vt:lpstr>Damask</vt:lpstr>
      <vt:lpstr>Variables, Arithmetic, &amp; I/O</vt:lpstr>
      <vt:lpstr>What Are Variables?</vt:lpstr>
      <vt:lpstr>Variable Declaration, Assignment, and Initialization</vt:lpstr>
      <vt:lpstr>Identifiers: What’s in a Name?</vt:lpstr>
      <vt:lpstr>Naming Conventions for Identifiers</vt:lpstr>
      <vt:lpstr>Identifier Examples</vt:lpstr>
      <vt:lpstr>Data Types in Java</vt:lpstr>
      <vt:lpstr>Primitive Data Types in Java</vt:lpstr>
      <vt:lpstr>Variables: Summary</vt:lpstr>
      <vt:lpstr>Practice</vt:lpstr>
      <vt:lpstr>Variables, Arithmetic, &amp; I/O</vt:lpstr>
      <vt:lpstr>Arithmetic Expressions and Evaluation</vt:lpstr>
      <vt:lpstr>Parts of an Arithmetic Expression</vt:lpstr>
      <vt:lpstr>Arithmetic Expression Examples</vt:lpstr>
      <vt:lpstr>Operator Precedence</vt:lpstr>
      <vt:lpstr>Arithmetic Operator List</vt:lpstr>
      <vt:lpstr>Precedence Example</vt:lpstr>
      <vt:lpstr>Variables in Arithmetic Expressions</vt:lpstr>
      <vt:lpstr>Shorthand Variable Operators</vt:lpstr>
      <vt:lpstr>Java Math Library</vt:lpstr>
      <vt:lpstr>Arithmetic Operators: Summary</vt:lpstr>
      <vt:lpstr>Practice</vt:lpstr>
      <vt:lpstr>Variables, Arithmetic, &amp; I/O</vt:lpstr>
      <vt:lpstr>Scanner Methods for User Input</vt:lpstr>
      <vt:lpstr>Scanner – Reading Types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Rodriguez,Fernando J</cp:lastModifiedBy>
  <cp:revision>132</cp:revision>
  <dcterms:created xsi:type="dcterms:W3CDTF">2017-08-16T14:30:14Z</dcterms:created>
  <dcterms:modified xsi:type="dcterms:W3CDTF">2020-09-08T01:25:14Z</dcterms:modified>
</cp:coreProperties>
</file>