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4"/>
  </p:notesMasterIdLst>
  <p:sldIdLst>
    <p:sldId id="324" r:id="rId2"/>
    <p:sldId id="333" r:id="rId3"/>
    <p:sldId id="334" r:id="rId4"/>
    <p:sldId id="326" r:id="rId5"/>
    <p:sldId id="327" r:id="rId6"/>
    <p:sldId id="335" r:id="rId7"/>
    <p:sldId id="336" r:id="rId8"/>
    <p:sldId id="296" r:id="rId9"/>
    <p:sldId id="344" r:id="rId10"/>
    <p:sldId id="339" r:id="rId11"/>
    <p:sldId id="298" r:id="rId12"/>
    <p:sldId id="331" r:id="rId13"/>
    <p:sldId id="355" r:id="rId14"/>
    <p:sldId id="300" r:id="rId15"/>
    <p:sldId id="349" r:id="rId16"/>
    <p:sldId id="302" r:id="rId17"/>
    <p:sldId id="306" r:id="rId18"/>
    <p:sldId id="347" r:id="rId19"/>
    <p:sldId id="354" r:id="rId20"/>
    <p:sldId id="353" r:id="rId21"/>
    <p:sldId id="352" r:id="rId22"/>
    <p:sldId id="351" r:id="rId23"/>
    <p:sldId id="350" r:id="rId24"/>
    <p:sldId id="340" r:id="rId25"/>
    <p:sldId id="337" r:id="rId26"/>
    <p:sldId id="307" r:id="rId27"/>
    <p:sldId id="304" r:id="rId28"/>
    <p:sldId id="329" r:id="rId29"/>
    <p:sldId id="343" r:id="rId30"/>
    <p:sldId id="305" r:id="rId31"/>
    <p:sldId id="338" r:id="rId32"/>
    <p:sldId id="308" r:id="rId33"/>
    <p:sldId id="356" r:id="rId34"/>
    <p:sldId id="341" r:id="rId35"/>
    <p:sldId id="357" r:id="rId36"/>
    <p:sldId id="358" r:id="rId37"/>
    <p:sldId id="309" r:id="rId38"/>
    <p:sldId id="360" r:id="rId39"/>
    <p:sldId id="359" r:id="rId40"/>
    <p:sldId id="310" r:id="rId41"/>
    <p:sldId id="346" r:id="rId42"/>
    <p:sldId id="342" r:id="rId43"/>
    <p:sldId id="361" r:id="rId44"/>
    <p:sldId id="362" r:id="rId45"/>
    <p:sldId id="258" r:id="rId46"/>
    <p:sldId id="365" r:id="rId47"/>
    <p:sldId id="261" r:id="rId48"/>
    <p:sldId id="262" r:id="rId49"/>
    <p:sldId id="325" r:id="rId50"/>
    <p:sldId id="363" r:id="rId51"/>
    <p:sldId id="366" r:id="rId52"/>
    <p:sldId id="348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00FF00"/>
    <a:srgbClr val="FF00FF"/>
    <a:srgbClr val="E9EFF7"/>
    <a:srgbClr val="000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82" autoAdjust="0"/>
    <p:restoredTop sz="94660"/>
  </p:normalViewPr>
  <p:slideViewPr>
    <p:cSldViewPr snapToGrid="0">
      <p:cViewPr varScale="1">
        <p:scale>
          <a:sx n="171" d="100"/>
          <a:sy n="171" d="100"/>
        </p:scale>
        <p:origin x="808" y="1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8655DF-22C0-4ED8-A88F-3C780402F07E}" type="datetimeFigureOut">
              <a:rPr lang="en-US" smtClean="0"/>
              <a:t>9/14/20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A99ECB-65E1-4E2F-9957-6862CF897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36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8.png"/><Relationship Id="rId7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9.png"/><Relationship Id="rId5" Type="http://schemas.openxmlformats.org/officeDocument/2006/relationships/image" Target="../media/image14.png"/><Relationship Id="rId10" Type="http://schemas.openxmlformats.org/officeDocument/2006/relationships/image" Target="../media/image28.png"/><Relationship Id="rId4" Type="http://schemas.openxmlformats.org/officeDocument/2006/relationships/image" Target="../media/image21.png"/><Relationship Id="rId9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2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3.png"/><Relationship Id="rId4" Type="http://schemas.openxmlformats.org/officeDocument/2006/relationships/image" Target="../media/image9.png"/><Relationship Id="rId9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41.png"/><Relationship Id="rId7" Type="http://schemas.openxmlformats.org/officeDocument/2006/relationships/image" Target="../media/image4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10" Type="http://schemas.openxmlformats.org/officeDocument/2006/relationships/image" Target="../media/image35.png"/><Relationship Id="rId4" Type="http://schemas.openxmlformats.org/officeDocument/2006/relationships/image" Target="../media/image38.png"/><Relationship Id="rId9" Type="http://schemas.openxmlformats.org/officeDocument/2006/relationships/image" Target="../media/image25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3.png"/><Relationship Id="rId4" Type="http://schemas.openxmlformats.org/officeDocument/2006/relationships/image" Target="../media/image9.png"/><Relationship Id="rId9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3.png"/><Relationship Id="rId4" Type="http://schemas.openxmlformats.org/officeDocument/2006/relationships/image" Target="../media/image9.png"/><Relationship Id="rId9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3.png"/><Relationship Id="rId4" Type="http://schemas.openxmlformats.org/officeDocument/2006/relationships/image" Target="../media/image9.png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2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4E9E8-4DF3-4B6F-9729-FDD0043B2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137" y="0"/>
            <a:ext cx="10809723" cy="2387600"/>
          </a:xfrm>
        </p:spPr>
        <p:txBody>
          <a:bodyPr/>
          <a:lstStyle/>
          <a:p>
            <a:r>
              <a:rPr lang="en-US" dirty="0"/>
              <a:t>Program Control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8519B76-526F-4CFB-8E5F-E3D72B20EA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2316" y="2687636"/>
            <a:ext cx="8561580" cy="3838893"/>
          </a:xfrm>
        </p:spPr>
        <p:txBody>
          <a:bodyPr>
            <a:normAutofit/>
          </a:bodyPr>
          <a:lstStyle/>
          <a:p>
            <a:r>
              <a:rPr lang="en-US" dirty="0"/>
              <a:t>“You've got to know when to hold '</a:t>
            </a:r>
            <a:r>
              <a:rPr lang="en-US" dirty="0" err="1"/>
              <a:t>em</a:t>
            </a:r>
            <a:r>
              <a:rPr lang="en-US" dirty="0"/>
              <a:t>, know when to fold '</a:t>
            </a:r>
            <a:r>
              <a:rPr lang="en-US" dirty="0" err="1"/>
              <a:t>em</a:t>
            </a:r>
            <a:r>
              <a:rPr lang="en-US" dirty="0"/>
              <a:t>, know when to walk away, know when to run…”</a:t>
            </a:r>
          </a:p>
          <a:p>
            <a:r>
              <a:rPr lang="en-US" i="1" dirty="0"/>
              <a:t>– Kenny Rodgers</a:t>
            </a:r>
          </a:p>
          <a:p>
            <a:endParaRPr lang="en-US" i="1" dirty="0"/>
          </a:p>
          <a:p>
            <a:endParaRPr lang="en-US" i="1" dirty="0"/>
          </a:p>
          <a:p>
            <a:r>
              <a:rPr lang="en-US" sz="1600" dirty="0"/>
              <a:t>Based on slides created for COP3502 by Dr. Jeremiah Blanchard</a:t>
            </a:r>
          </a:p>
          <a:p>
            <a:r>
              <a:rPr lang="en-US" sz="1600" dirty="0"/>
              <a:t>Modified by Fernando J. Rodríguez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374562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4E9E8-4DF3-4B6F-9729-FDD0043B2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137" y="0"/>
            <a:ext cx="10809723" cy="2387600"/>
          </a:xfrm>
        </p:spPr>
        <p:txBody>
          <a:bodyPr/>
          <a:lstStyle/>
          <a:p>
            <a:r>
              <a:rPr lang="en-US" dirty="0"/>
              <a:t>Program Control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8519B76-526F-4CFB-8E5F-E3D72B20EA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2316" y="2687636"/>
            <a:ext cx="8561580" cy="3838893"/>
          </a:xfrm>
        </p:spPr>
        <p:txBody>
          <a:bodyPr>
            <a:normAutofit/>
          </a:bodyPr>
          <a:lstStyle/>
          <a:p>
            <a:r>
              <a:rPr lang="en-US" dirty="0"/>
              <a:t>“You've got to know when to hold '</a:t>
            </a:r>
            <a:r>
              <a:rPr lang="en-US" dirty="0" err="1"/>
              <a:t>em</a:t>
            </a:r>
            <a:r>
              <a:rPr lang="en-US" dirty="0"/>
              <a:t>, know when to fold '</a:t>
            </a:r>
            <a:r>
              <a:rPr lang="en-US" dirty="0" err="1"/>
              <a:t>em</a:t>
            </a:r>
            <a:r>
              <a:rPr lang="en-US" dirty="0"/>
              <a:t>, know when to walk away, know when to run…”</a:t>
            </a:r>
          </a:p>
          <a:p>
            <a:r>
              <a:rPr lang="en-US" i="1" dirty="0"/>
              <a:t>– Kenny Rodgers</a:t>
            </a:r>
          </a:p>
          <a:p>
            <a:endParaRPr lang="en-US" i="1" dirty="0"/>
          </a:p>
          <a:p>
            <a:endParaRPr lang="en-US" i="1" dirty="0"/>
          </a:p>
          <a:p>
            <a:r>
              <a:rPr lang="en-US" sz="1600" dirty="0"/>
              <a:t>Based on slides created for COP3502 by Dr. Jeremiah Blanchard</a:t>
            </a:r>
          </a:p>
          <a:p>
            <a:r>
              <a:rPr lang="en-US" sz="1600" dirty="0"/>
              <a:t>Modified by Fernando J. Rodríguez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844168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96A38-71F2-45D2-B6AD-40C57662C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Operators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AAE73CD-E7E3-4017-A45C-FC7AE88BDC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738683"/>
              </p:ext>
            </p:extLst>
          </p:nvPr>
        </p:nvGraphicFramePr>
        <p:xfrm>
          <a:off x="2112059" y="2846510"/>
          <a:ext cx="7957232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96622">
                  <a:extLst>
                    <a:ext uri="{9D8B030D-6E8A-4147-A177-3AD203B41FA5}">
                      <a16:colId xmlns:a16="http://schemas.microsoft.com/office/drawing/2014/main" val="2760218567"/>
                    </a:ext>
                  </a:extLst>
                </a:gridCol>
                <a:gridCol w="701864">
                  <a:extLst>
                    <a:ext uri="{9D8B030D-6E8A-4147-A177-3AD203B41FA5}">
                      <a16:colId xmlns:a16="http://schemas.microsoft.com/office/drawing/2014/main" val="2461847906"/>
                    </a:ext>
                  </a:extLst>
                </a:gridCol>
                <a:gridCol w="2510893">
                  <a:extLst>
                    <a:ext uri="{9D8B030D-6E8A-4147-A177-3AD203B41FA5}">
                      <a16:colId xmlns:a16="http://schemas.microsoft.com/office/drawing/2014/main" val="1178217579"/>
                    </a:ext>
                  </a:extLst>
                </a:gridCol>
                <a:gridCol w="1047853">
                  <a:extLst>
                    <a:ext uri="{9D8B030D-6E8A-4147-A177-3AD203B41FA5}">
                      <a16:colId xmlns:a16="http://schemas.microsoft.com/office/drawing/2014/main" val="216650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02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0" dirty="0"/>
                        <a:t>Less than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 &lt;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673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/>
                        <a:t>Greater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 &gt;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847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/>
                        <a:t>Less than or 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&lt;=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547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/>
                        <a:t>Greater than or 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 &gt;= 7</a:t>
                      </a:r>
                      <a:endParaRPr lang="en-US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667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0" dirty="0"/>
                        <a:t>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 ==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603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Not 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 !=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203287"/>
                  </a:ext>
                </a:extLst>
              </a:tr>
            </a:tbl>
          </a:graphicData>
        </a:graphic>
      </p:graphicFrame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9E522DB-A661-4A4B-84DC-A7AC4E338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047" y="1812630"/>
            <a:ext cx="10635348" cy="81627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rgbClr val="FFC000"/>
                </a:solidFill>
              </a:rPr>
              <a:t>Relational operators </a:t>
            </a:r>
            <a:r>
              <a:rPr lang="en-US" dirty="0"/>
              <a:t>let us compare two values. </a:t>
            </a:r>
          </a:p>
          <a:p>
            <a:pPr marL="0" indent="0" algn="ctr">
              <a:buNone/>
            </a:pPr>
            <a:r>
              <a:rPr lang="en-US" dirty="0"/>
              <a:t>Evaluating relational expressions results in a </a:t>
            </a:r>
            <a:r>
              <a:rPr lang="en-US"/>
              <a:t>boolean</a:t>
            </a:r>
            <a:r>
              <a:rPr lang="en-US" dirty="0"/>
              <a:t> value (</a:t>
            </a:r>
            <a:r>
              <a:rPr lang="en-US" sz="2100" b="1" dirty="0">
                <a:solidFill>
                  <a:srgbClr val="FFC000"/>
                </a:solidFill>
              </a:rPr>
              <a:t>true</a:t>
            </a:r>
            <a:r>
              <a:rPr lang="en-US" dirty="0"/>
              <a:t> or </a:t>
            </a:r>
            <a:r>
              <a:rPr lang="en-US" sz="2100" b="1" dirty="0">
                <a:solidFill>
                  <a:srgbClr val="FFC000"/>
                </a:solidFill>
              </a:rPr>
              <a:t>false</a:t>
            </a:r>
            <a:r>
              <a:rPr lang="en-US" dirty="0"/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D5CFF2-6143-F14D-AC26-5A31448EEA3D}"/>
              </a:ext>
            </a:extLst>
          </p:cNvPr>
          <p:cNvSpPr/>
          <p:nvPr/>
        </p:nvSpPr>
        <p:spPr>
          <a:xfrm>
            <a:off x="9048584" y="3267616"/>
            <a:ext cx="1012756" cy="266526"/>
          </a:xfrm>
          <a:prstGeom prst="rect">
            <a:avLst/>
          </a:prstGeom>
          <a:solidFill>
            <a:srgbClr val="D0DEEC"/>
          </a:solidFill>
          <a:ln>
            <a:solidFill>
              <a:srgbClr val="D0DE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673EFE-BA1B-F146-B891-91425AE851F7}"/>
              </a:ext>
            </a:extLst>
          </p:cNvPr>
          <p:cNvSpPr/>
          <p:nvPr/>
        </p:nvSpPr>
        <p:spPr>
          <a:xfrm>
            <a:off x="9048584" y="5113644"/>
            <a:ext cx="1012756" cy="266526"/>
          </a:xfrm>
          <a:prstGeom prst="rect">
            <a:avLst/>
          </a:prstGeom>
          <a:solidFill>
            <a:srgbClr val="E9EFF7"/>
          </a:solidFill>
          <a:ln>
            <a:solidFill>
              <a:srgbClr val="E9EF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5D9E45-BB26-E544-B926-8F3EC476C96F}"/>
              </a:ext>
            </a:extLst>
          </p:cNvPr>
          <p:cNvSpPr/>
          <p:nvPr/>
        </p:nvSpPr>
        <p:spPr>
          <a:xfrm>
            <a:off x="9048584" y="3636822"/>
            <a:ext cx="1012756" cy="266526"/>
          </a:xfrm>
          <a:prstGeom prst="rect">
            <a:avLst/>
          </a:prstGeom>
          <a:solidFill>
            <a:srgbClr val="E9EFF7"/>
          </a:solidFill>
          <a:ln>
            <a:solidFill>
              <a:srgbClr val="E9EF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2347F3-01AB-7A40-B7D3-842DFC1D9220}"/>
              </a:ext>
            </a:extLst>
          </p:cNvPr>
          <p:cNvSpPr/>
          <p:nvPr/>
        </p:nvSpPr>
        <p:spPr>
          <a:xfrm>
            <a:off x="9048584" y="4006028"/>
            <a:ext cx="1012756" cy="266526"/>
          </a:xfrm>
          <a:prstGeom prst="rect">
            <a:avLst/>
          </a:prstGeom>
          <a:solidFill>
            <a:srgbClr val="D0DEEC"/>
          </a:solidFill>
          <a:ln>
            <a:solidFill>
              <a:srgbClr val="D0DE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218BF3-2436-3848-8872-2EAA95530DC9}"/>
              </a:ext>
            </a:extLst>
          </p:cNvPr>
          <p:cNvSpPr/>
          <p:nvPr/>
        </p:nvSpPr>
        <p:spPr>
          <a:xfrm>
            <a:off x="9048584" y="4375234"/>
            <a:ext cx="1012756" cy="266526"/>
          </a:xfrm>
          <a:prstGeom prst="rect">
            <a:avLst/>
          </a:prstGeom>
          <a:solidFill>
            <a:srgbClr val="E9EFF7"/>
          </a:solidFill>
          <a:ln>
            <a:solidFill>
              <a:srgbClr val="E9EF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8FEEBA-D51A-2044-9FFC-F39C779A090F}"/>
              </a:ext>
            </a:extLst>
          </p:cNvPr>
          <p:cNvSpPr/>
          <p:nvPr/>
        </p:nvSpPr>
        <p:spPr>
          <a:xfrm>
            <a:off x="9048584" y="4744440"/>
            <a:ext cx="1012756" cy="266526"/>
          </a:xfrm>
          <a:prstGeom prst="rect">
            <a:avLst/>
          </a:prstGeom>
          <a:solidFill>
            <a:srgbClr val="D0DEEC"/>
          </a:solidFill>
          <a:ln>
            <a:solidFill>
              <a:srgbClr val="D0DE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4C18C1-E863-A548-9C30-E3716B8076FC}"/>
              </a:ext>
            </a:extLst>
          </p:cNvPr>
          <p:cNvSpPr txBox="1"/>
          <p:nvPr/>
        </p:nvSpPr>
        <p:spPr>
          <a:xfrm>
            <a:off x="4111106" y="3149295"/>
            <a:ext cx="3979230" cy="1508105"/>
          </a:xfrm>
          <a:prstGeom prst="rect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NOTE:</a:t>
            </a:r>
          </a:p>
          <a:p>
            <a:r>
              <a:rPr lang="en-US" dirty="0"/>
              <a:t>= and == are not the same</a:t>
            </a:r>
          </a:p>
          <a:p>
            <a:endParaRPr lang="en-US" dirty="0"/>
          </a:p>
          <a:p>
            <a:r>
              <a:rPr lang="en-US" b="1" dirty="0"/>
              <a:t>=</a:t>
            </a:r>
            <a:r>
              <a:rPr lang="en-US" dirty="0"/>
              <a:t> is used for </a:t>
            </a:r>
            <a:r>
              <a:rPr lang="en-US" sz="19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assignment</a:t>
            </a:r>
          </a:p>
          <a:p>
            <a:r>
              <a:rPr lang="en-US" b="1" dirty="0"/>
              <a:t>==</a:t>
            </a:r>
            <a:r>
              <a:rPr lang="en-US" dirty="0"/>
              <a:t> is used to </a:t>
            </a:r>
            <a:r>
              <a:rPr lang="en-US" sz="19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compare two values</a:t>
            </a:r>
          </a:p>
        </p:txBody>
      </p:sp>
    </p:spTree>
    <p:extLst>
      <p:ext uri="{BB962C8B-B14F-4D97-AF65-F5344CB8AC3E}">
        <p14:creationId xmlns:p14="http://schemas.microsoft.com/office/powerpoint/2010/main" val="1927138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3395" y="4324085"/>
            <a:ext cx="6769706" cy="20767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What is the output of the above program?</a:t>
            </a:r>
          </a:p>
          <a:p>
            <a:pPr marL="457200" indent="-457200">
              <a:buAutoNum type="alphaLcPeriod"/>
            </a:pPr>
            <a:r>
              <a:rPr lang="en-US" dirty="0" err="1"/>
              <a:t>num</a:t>
            </a:r>
            <a:r>
              <a:rPr lang="en-US" dirty="0"/>
              <a:t> is in the range</a:t>
            </a:r>
          </a:p>
          <a:p>
            <a:pPr marL="457200" indent="-457200">
              <a:buAutoNum type="alphaLcPeriod"/>
            </a:pPr>
            <a:r>
              <a:rPr lang="en-US" dirty="0" err="1"/>
              <a:t>num</a:t>
            </a:r>
            <a:r>
              <a:rPr lang="en-US" dirty="0"/>
              <a:t> is not in the range</a:t>
            </a:r>
          </a:p>
          <a:p>
            <a:pPr marL="457200" indent="-457200">
              <a:buFont typeface="Arial" panose="020B0604020202020204" pitchFamily="34" charset="0"/>
              <a:buAutoNum type="alphaLcPeriod"/>
            </a:pPr>
            <a:r>
              <a:rPr lang="en-US" dirty="0"/>
              <a:t>Syntax Error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A1D53B-707F-4E4E-A6AC-3C1E8228AC6D}"/>
              </a:ext>
            </a:extLst>
          </p:cNvPr>
          <p:cNvSpPr txBox="1"/>
          <p:nvPr/>
        </p:nvSpPr>
        <p:spPr>
          <a:xfrm>
            <a:off x="214991" y="1935921"/>
            <a:ext cx="5373009" cy="1632215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num</a:t>
            </a:r>
            <a:r>
              <a:rPr lang="en-US" sz="1400" dirty="0">
                <a:latin typeface="Consolas" panose="020B0609020204030204" pitchFamily="49" charset="0"/>
              </a:rPr>
              <a:t> = 3;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// check whether </a:t>
            </a:r>
            <a:r>
              <a:rPr lang="en-US" sz="1400" dirty="0" err="1">
                <a:latin typeface="Consolas" panose="020B0609020204030204" pitchFamily="49" charset="0"/>
              </a:rPr>
              <a:t>num</a:t>
            </a:r>
            <a:r>
              <a:rPr lang="en-US" sz="1400" dirty="0">
                <a:latin typeface="Consolas" panose="020B0609020204030204" pitchFamily="49" charset="0"/>
              </a:rPr>
              <a:t> is in the range [1, 100]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if (1 &lt; </a:t>
            </a:r>
            <a:r>
              <a:rPr lang="en-US" sz="1400" dirty="0" err="1">
                <a:latin typeface="Consolas" panose="020B0609020204030204" pitchFamily="49" charset="0"/>
              </a:rPr>
              <a:t>num</a:t>
            </a:r>
            <a:r>
              <a:rPr lang="en-US" sz="1400" dirty="0">
                <a:latin typeface="Consolas" panose="020B0609020204030204" pitchFamily="49" charset="0"/>
              </a:rPr>
              <a:t> &lt; 100) 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("</a:t>
            </a:r>
            <a:r>
              <a:rPr lang="en-US" sz="1400" dirty="0" err="1">
                <a:latin typeface="Consolas" panose="020B0609020204030204" pitchFamily="49" charset="0"/>
              </a:rPr>
              <a:t>num</a:t>
            </a:r>
            <a:r>
              <a:rPr lang="en-US" sz="1400" dirty="0">
                <a:latin typeface="Consolas" panose="020B0609020204030204" pitchFamily="49" charset="0"/>
              </a:rPr>
              <a:t> is in the range.");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else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("</a:t>
            </a:r>
            <a:r>
              <a:rPr lang="en-US" sz="1400" dirty="0" err="1">
                <a:latin typeface="Consolas" panose="020B0609020204030204" pitchFamily="49" charset="0"/>
              </a:rPr>
              <a:t>num</a:t>
            </a:r>
            <a:r>
              <a:rPr lang="en-US" sz="1400" dirty="0">
                <a:latin typeface="Consolas" panose="020B0609020204030204" pitchFamily="49" charset="0"/>
              </a:rPr>
              <a:t> is not in the range");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A1D53B-707F-4E4E-A6AC-3C1E8228AC6D}"/>
              </a:ext>
            </a:extLst>
          </p:cNvPr>
          <p:cNvSpPr txBox="1"/>
          <p:nvPr/>
        </p:nvSpPr>
        <p:spPr>
          <a:xfrm>
            <a:off x="6593351" y="1935921"/>
            <a:ext cx="5373009" cy="1632215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num</a:t>
            </a:r>
            <a:r>
              <a:rPr lang="en-US" sz="1400" dirty="0">
                <a:latin typeface="Consolas" panose="020B0609020204030204" pitchFamily="49" charset="0"/>
              </a:rPr>
              <a:t> = 3;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// check whether </a:t>
            </a:r>
            <a:r>
              <a:rPr lang="en-US" sz="1400" dirty="0" err="1">
                <a:latin typeface="Consolas" panose="020B0609020204030204" pitchFamily="49" charset="0"/>
              </a:rPr>
              <a:t>num</a:t>
            </a:r>
            <a:r>
              <a:rPr lang="en-US" sz="1400" dirty="0">
                <a:latin typeface="Consolas" panose="020B0609020204030204" pitchFamily="49" charset="0"/>
              </a:rPr>
              <a:t> is in the range [1, 100]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if (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1 &lt;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num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&amp;&amp;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num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&lt; 100</a:t>
            </a:r>
            <a:r>
              <a:rPr lang="en-US" sz="1400" dirty="0">
                <a:latin typeface="Consolas" panose="020B0609020204030204" pitchFamily="49" charset="0"/>
              </a:rPr>
              <a:t>) 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("</a:t>
            </a:r>
            <a:r>
              <a:rPr lang="en-US" sz="1400" dirty="0" err="1">
                <a:latin typeface="Consolas" panose="020B0609020204030204" pitchFamily="49" charset="0"/>
              </a:rPr>
              <a:t>num</a:t>
            </a:r>
            <a:r>
              <a:rPr lang="en-US" sz="1400" dirty="0">
                <a:latin typeface="Consolas" panose="020B0609020204030204" pitchFamily="49" charset="0"/>
              </a:rPr>
              <a:t> is in the range.");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else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("</a:t>
            </a:r>
            <a:r>
              <a:rPr lang="en-US" sz="1400" dirty="0" err="1">
                <a:latin typeface="Consolas" panose="020B0609020204030204" pitchFamily="49" charset="0"/>
              </a:rPr>
              <a:t>num</a:t>
            </a:r>
            <a:r>
              <a:rPr lang="en-US" sz="1400" dirty="0">
                <a:latin typeface="Consolas" panose="020B0609020204030204" pitchFamily="49" charset="0"/>
              </a:rPr>
              <a:t> is not in the range");</a:t>
            </a:r>
          </a:p>
        </p:txBody>
      </p:sp>
    </p:spTree>
    <p:extLst>
      <p:ext uri="{BB962C8B-B14F-4D97-AF65-F5344CB8AC3E}">
        <p14:creationId xmlns:p14="http://schemas.microsoft.com/office/powerpoint/2010/main" val="1319216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81144-56BA-EA4C-871F-049F74ACF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74162"/>
            <a:ext cx="10353761" cy="1326321"/>
          </a:xfrm>
        </p:spPr>
        <p:txBody>
          <a:bodyPr/>
          <a:lstStyle/>
          <a:p>
            <a:r>
              <a:rPr lang="en-US" dirty="0"/>
              <a:t>Special Cases for 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B3625-0BA3-F943-8456-293CCFC29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00483"/>
            <a:ext cx="10353762" cy="492644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Characters can be directly compared (Unicode numbers are compared)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‘a’ == ‘a’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/>
              <a:t>but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‘a’ != ‘A’</a:t>
            </a:r>
            <a:endParaRPr lang="en-US" dirty="0"/>
          </a:p>
          <a:p>
            <a:r>
              <a:rPr lang="en-US" dirty="0"/>
              <a:t>Strings are Objects and CANNOT be compared with relational operators</a:t>
            </a:r>
          </a:p>
          <a:p>
            <a:pPr lvl="1"/>
            <a:r>
              <a:rPr lang="en-US" dirty="0"/>
              <a:t>Use the </a:t>
            </a:r>
            <a:r>
              <a:rPr lang="en-US" dirty="0">
                <a:solidFill>
                  <a:srgbClr val="00FF00"/>
                </a:solidFill>
              </a:rPr>
              <a:t>equals</a:t>
            </a:r>
            <a:r>
              <a:rPr lang="en-US" dirty="0"/>
              <a:t> and </a:t>
            </a:r>
            <a:r>
              <a:rPr lang="en-US" dirty="0" err="1">
                <a:solidFill>
                  <a:srgbClr val="00FF00"/>
                </a:solidFill>
              </a:rPr>
              <a:t>compareTo</a:t>
            </a:r>
            <a:r>
              <a:rPr lang="en-US" dirty="0"/>
              <a:t> methods instead (discussed in a future module)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message = “Hello”;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sameStrings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message.equals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(“Hello”);</a:t>
            </a:r>
          </a:p>
          <a:p>
            <a:r>
              <a:rPr lang="en-US" dirty="0"/>
              <a:t>Floating point numbers are approximated and difficult to compare directly</a:t>
            </a:r>
          </a:p>
          <a:p>
            <a:pPr lvl="1"/>
            <a:r>
              <a:rPr lang="en-US" dirty="0"/>
              <a:t>Define a threshold and compare the difference between two values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final THRESHOLD = 0.0001;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double x = 0.1 + 0.1 + 0.1 + 0.1 + 0.1 + 0.1;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double y = 0.1 * 6;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sameNumbers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Math.abs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(x – y) &lt; THRESHOLD;</a:t>
            </a:r>
          </a:p>
        </p:txBody>
      </p:sp>
    </p:spTree>
    <p:extLst>
      <p:ext uri="{BB962C8B-B14F-4D97-AF65-F5344CB8AC3E}">
        <p14:creationId xmlns:p14="http://schemas.microsoft.com/office/powerpoint/2010/main" val="357045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96A38-71F2-45D2-B6AD-40C57662C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AAE73CD-E7E3-4017-A45C-FC7AE88BDC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441898"/>
              </p:ext>
            </p:extLst>
          </p:nvPr>
        </p:nvGraphicFramePr>
        <p:xfrm>
          <a:off x="1771656" y="3001958"/>
          <a:ext cx="8648689" cy="2839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38543">
                  <a:extLst>
                    <a:ext uri="{9D8B030D-6E8A-4147-A177-3AD203B41FA5}">
                      <a16:colId xmlns:a16="http://schemas.microsoft.com/office/drawing/2014/main" val="2760218567"/>
                    </a:ext>
                  </a:extLst>
                </a:gridCol>
                <a:gridCol w="564948">
                  <a:extLst>
                    <a:ext uri="{9D8B030D-6E8A-4147-A177-3AD203B41FA5}">
                      <a16:colId xmlns:a16="http://schemas.microsoft.com/office/drawing/2014/main" val="2461847906"/>
                    </a:ext>
                  </a:extLst>
                </a:gridCol>
                <a:gridCol w="3812413">
                  <a:extLst>
                    <a:ext uri="{9D8B030D-6E8A-4147-A177-3AD203B41FA5}">
                      <a16:colId xmlns:a16="http://schemas.microsoft.com/office/drawing/2014/main" val="416620077"/>
                    </a:ext>
                  </a:extLst>
                </a:gridCol>
                <a:gridCol w="2230755">
                  <a:extLst>
                    <a:ext uri="{9D8B030D-6E8A-4147-A177-3AD203B41FA5}">
                      <a16:colId xmlns:a16="http://schemas.microsoft.com/office/drawing/2014/main" val="1178217579"/>
                    </a:ext>
                  </a:extLst>
                </a:gridCol>
                <a:gridCol w="1002030">
                  <a:extLst>
                    <a:ext uri="{9D8B030D-6E8A-4147-A177-3AD203B41FA5}">
                      <a16:colId xmlns:a16="http://schemas.microsoft.com/office/drawing/2014/main" val="216650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02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 is opposite operand’s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!(4 &gt; 3)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!(3 &gt;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458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0" dirty="0"/>
                        <a:t>AND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if both sides are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&gt; 3 &amp;&amp; 2 &gt; 3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&gt; 3 &amp;&amp; 3 &gt; 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&gt; 4 &amp;&amp; 2 &gt;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b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673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/>
                        <a:t>OR</a:t>
                      </a:r>
                      <a:endParaRPr lang="en-US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if either side is true (or both)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&gt; 3 || 2 &gt; 3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&gt; 3 || 3 &gt; 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&gt; 4 || 2 &gt;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847574"/>
                  </a:ext>
                </a:extLst>
              </a:tr>
            </a:tbl>
          </a:graphicData>
        </a:graphic>
      </p:graphicFrame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9E522DB-A661-4A4B-84DC-A7AC4E338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047" y="1812630"/>
            <a:ext cx="10635348" cy="775857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dirty="0"/>
              <a:t>Using </a:t>
            </a:r>
            <a:r>
              <a:rPr lang="en-US" b="1" dirty="0">
                <a:solidFill>
                  <a:srgbClr val="FFC000"/>
                </a:solidFill>
              </a:rPr>
              <a:t>logical operators</a:t>
            </a:r>
            <a:r>
              <a:rPr lang="en-US" dirty="0"/>
              <a:t>, we can manipulate and/or combine relational expressions.</a:t>
            </a:r>
          </a:p>
          <a:p>
            <a:pPr marL="0" indent="0" algn="ctr">
              <a:buNone/>
            </a:pPr>
            <a:r>
              <a:rPr lang="en-US" dirty="0"/>
              <a:t>Evaluating relational expressions results in a </a:t>
            </a:r>
            <a:r>
              <a:rPr lang="en-US" dirty="0" err="1"/>
              <a:t>boolean</a:t>
            </a:r>
            <a:r>
              <a:rPr lang="en-US" dirty="0"/>
              <a:t> value (</a:t>
            </a:r>
            <a:r>
              <a:rPr lang="en-US" sz="2100" b="1" dirty="0">
                <a:solidFill>
                  <a:srgbClr val="FFC000"/>
                </a:solidFill>
              </a:rPr>
              <a:t>true</a:t>
            </a:r>
            <a:r>
              <a:rPr lang="en-US" dirty="0"/>
              <a:t> or </a:t>
            </a:r>
            <a:r>
              <a:rPr lang="en-US" sz="2100" b="1" dirty="0">
                <a:solidFill>
                  <a:srgbClr val="FFC000"/>
                </a:solidFill>
              </a:rPr>
              <a:t>false</a:t>
            </a:r>
            <a:r>
              <a:rPr lang="en-US" dirty="0"/>
              <a:t>)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183A4D-F5D5-8340-93AE-FEF27A520518}"/>
              </a:ext>
            </a:extLst>
          </p:cNvPr>
          <p:cNvSpPr/>
          <p:nvPr/>
        </p:nvSpPr>
        <p:spPr>
          <a:xfrm>
            <a:off x="9448800" y="3412374"/>
            <a:ext cx="944327" cy="266526"/>
          </a:xfrm>
          <a:prstGeom prst="rect">
            <a:avLst/>
          </a:prstGeom>
          <a:solidFill>
            <a:srgbClr val="D0DEEC"/>
          </a:solidFill>
          <a:ln>
            <a:solidFill>
              <a:srgbClr val="D0DE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4D644C-53D3-B04E-B5F8-B96C32839836}"/>
              </a:ext>
            </a:extLst>
          </p:cNvPr>
          <p:cNvSpPr/>
          <p:nvPr/>
        </p:nvSpPr>
        <p:spPr>
          <a:xfrm>
            <a:off x="9448800" y="3717384"/>
            <a:ext cx="944327" cy="266526"/>
          </a:xfrm>
          <a:prstGeom prst="rect">
            <a:avLst/>
          </a:prstGeom>
          <a:solidFill>
            <a:srgbClr val="D0DEEC"/>
          </a:solidFill>
          <a:ln>
            <a:solidFill>
              <a:srgbClr val="D0DE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7F6E2F-E7F4-6C46-B996-FE0A3119A532}"/>
              </a:ext>
            </a:extLst>
          </p:cNvPr>
          <p:cNvSpPr/>
          <p:nvPr/>
        </p:nvSpPr>
        <p:spPr>
          <a:xfrm>
            <a:off x="9448799" y="5547442"/>
            <a:ext cx="944327" cy="266526"/>
          </a:xfrm>
          <a:prstGeom prst="rect">
            <a:avLst/>
          </a:prstGeom>
          <a:solidFill>
            <a:srgbClr val="D0DEEC"/>
          </a:solidFill>
          <a:ln>
            <a:solidFill>
              <a:srgbClr val="D0DE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73DA65-877D-824F-BCFE-23C039D4EA8E}"/>
              </a:ext>
            </a:extLst>
          </p:cNvPr>
          <p:cNvSpPr/>
          <p:nvPr/>
        </p:nvSpPr>
        <p:spPr>
          <a:xfrm>
            <a:off x="9448798" y="5242434"/>
            <a:ext cx="944327" cy="266526"/>
          </a:xfrm>
          <a:prstGeom prst="rect">
            <a:avLst/>
          </a:prstGeom>
          <a:solidFill>
            <a:srgbClr val="D0DEEC"/>
          </a:solidFill>
          <a:ln>
            <a:solidFill>
              <a:srgbClr val="D0DE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23FD3A-52A8-7E40-A263-E44FA733DC6C}"/>
              </a:ext>
            </a:extLst>
          </p:cNvPr>
          <p:cNvSpPr/>
          <p:nvPr/>
        </p:nvSpPr>
        <p:spPr>
          <a:xfrm>
            <a:off x="9448797" y="4937424"/>
            <a:ext cx="944327" cy="266526"/>
          </a:xfrm>
          <a:prstGeom prst="rect">
            <a:avLst/>
          </a:prstGeom>
          <a:solidFill>
            <a:srgbClr val="D0DEEC"/>
          </a:solidFill>
          <a:ln>
            <a:solidFill>
              <a:srgbClr val="D0DE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E74270-0E59-684A-A55A-F4F7B090045F}"/>
              </a:ext>
            </a:extLst>
          </p:cNvPr>
          <p:cNvSpPr/>
          <p:nvPr/>
        </p:nvSpPr>
        <p:spPr>
          <a:xfrm>
            <a:off x="9448796" y="4632414"/>
            <a:ext cx="944327" cy="266526"/>
          </a:xfrm>
          <a:prstGeom prst="rect">
            <a:avLst/>
          </a:prstGeom>
          <a:solidFill>
            <a:srgbClr val="E9EFF7"/>
          </a:solidFill>
          <a:ln>
            <a:solidFill>
              <a:srgbClr val="E9EF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E2718A-7D53-5348-B165-AEFEF18C7768}"/>
              </a:ext>
            </a:extLst>
          </p:cNvPr>
          <p:cNvSpPr/>
          <p:nvPr/>
        </p:nvSpPr>
        <p:spPr>
          <a:xfrm>
            <a:off x="9448796" y="4332946"/>
            <a:ext cx="944327" cy="266526"/>
          </a:xfrm>
          <a:prstGeom prst="rect">
            <a:avLst/>
          </a:prstGeom>
          <a:solidFill>
            <a:srgbClr val="E9EFF7"/>
          </a:solidFill>
          <a:ln>
            <a:solidFill>
              <a:srgbClr val="E9EF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F514FD-2A90-9C4D-B097-D174CAD1F4B0}"/>
              </a:ext>
            </a:extLst>
          </p:cNvPr>
          <p:cNvSpPr/>
          <p:nvPr/>
        </p:nvSpPr>
        <p:spPr>
          <a:xfrm>
            <a:off x="9448795" y="4033478"/>
            <a:ext cx="944327" cy="266526"/>
          </a:xfrm>
          <a:prstGeom prst="rect">
            <a:avLst/>
          </a:prstGeom>
          <a:solidFill>
            <a:srgbClr val="E9EFF7"/>
          </a:solidFill>
          <a:ln>
            <a:solidFill>
              <a:srgbClr val="E9EF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645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A9A17-5213-7D42-955F-262399EE0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Tables for </a:t>
            </a:r>
            <a:r>
              <a:rPr lang="en-US" dirty="0" err="1"/>
              <a:t>LogiCal</a:t>
            </a:r>
            <a:r>
              <a:rPr lang="en-US" dirty="0"/>
              <a:t> </a:t>
            </a:r>
            <a:r>
              <a:rPr lang="en-US" dirty="0" err="1"/>
              <a:t>OperaTors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4F34D98-637E-1748-B989-A02C73367A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885959"/>
              </p:ext>
            </p:extLst>
          </p:nvPr>
        </p:nvGraphicFramePr>
        <p:xfrm>
          <a:off x="1119051" y="3171377"/>
          <a:ext cx="1746607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78026">
                  <a:extLst>
                    <a:ext uri="{9D8B030D-6E8A-4147-A177-3AD203B41FA5}">
                      <a16:colId xmlns:a16="http://schemas.microsoft.com/office/drawing/2014/main" val="2760218567"/>
                    </a:ext>
                  </a:extLst>
                </a:gridCol>
                <a:gridCol w="868581">
                  <a:extLst>
                    <a:ext uri="{9D8B030D-6E8A-4147-A177-3AD203B41FA5}">
                      <a16:colId xmlns:a16="http://schemas.microsoft.com/office/drawing/2014/main" val="24618479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!x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02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458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673834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A00AB3-13E7-A049-909E-90B10CD16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047" y="1708125"/>
            <a:ext cx="10635348" cy="5038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In these tables, </a:t>
            </a:r>
            <a:r>
              <a:rPr lang="en-US" dirty="0">
                <a:solidFill>
                  <a:srgbClr val="00FF00"/>
                </a:solidFill>
              </a:rPr>
              <a:t>x</a:t>
            </a:r>
            <a:r>
              <a:rPr lang="en-US" dirty="0"/>
              <a:t> and </a:t>
            </a:r>
            <a:r>
              <a:rPr lang="en-US" dirty="0">
                <a:solidFill>
                  <a:srgbClr val="00FF00"/>
                </a:solidFill>
              </a:rPr>
              <a:t>y</a:t>
            </a:r>
            <a:r>
              <a:rPr lang="en-US" dirty="0"/>
              <a:t> are </a:t>
            </a:r>
            <a:r>
              <a:rPr lang="en-US" dirty="0" err="1"/>
              <a:t>boolean</a:t>
            </a:r>
            <a:r>
              <a:rPr lang="en-US" dirty="0"/>
              <a:t> variables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8FDC6E-80D8-BE48-9884-9ECB226ED159}"/>
              </a:ext>
            </a:extLst>
          </p:cNvPr>
          <p:cNvSpPr txBox="1">
            <a:spLocks/>
          </p:cNvSpPr>
          <p:nvPr/>
        </p:nvSpPr>
        <p:spPr>
          <a:xfrm>
            <a:off x="1574249" y="2639448"/>
            <a:ext cx="836209" cy="503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NOT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9BA3B5D-B7E2-404B-B814-537F39651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844931"/>
              </p:ext>
            </p:extLst>
          </p:nvPr>
        </p:nvGraphicFramePr>
        <p:xfrm>
          <a:off x="4101103" y="3171377"/>
          <a:ext cx="2868201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04496">
                  <a:extLst>
                    <a:ext uri="{9D8B030D-6E8A-4147-A177-3AD203B41FA5}">
                      <a16:colId xmlns:a16="http://schemas.microsoft.com/office/drawing/2014/main" val="2760218567"/>
                    </a:ext>
                  </a:extLst>
                </a:gridCol>
                <a:gridCol w="894766">
                  <a:extLst>
                    <a:ext uri="{9D8B030D-6E8A-4147-A177-3AD203B41FA5}">
                      <a16:colId xmlns:a16="http://schemas.microsoft.com/office/drawing/2014/main" val="2461847906"/>
                    </a:ext>
                  </a:extLst>
                </a:gridCol>
                <a:gridCol w="1068939">
                  <a:extLst>
                    <a:ext uri="{9D8B030D-6E8A-4147-A177-3AD203B41FA5}">
                      <a16:colId xmlns:a16="http://schemas.microsoft.com/office/drawing/2014/main" val="457452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 &amp;&amp;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02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458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669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885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673834"/>
                  </a:ext>
                </a:extLst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1C316EC-EE14-B54D-A621-01031B62A6BA}"/>
              </a:ext>
            </a:extLst>
          </p:cNvPr>
          <p:cNvSpPr txBox="1">
            <a:spLocks/>
          </p:cNvSpPr>
          <p:nvPr/>
        </p:nvSpPr>
        <p:spPr>
          <a:xfrm>
            <a:off x="5117098" y="2639448"/>
            <a:ext cx="836209" cy="503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AND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67CA522-45B1-2341-84B0-7541445C48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674534"/>
              </p:ext>
            </p:extLst>
          </p:nvPr>
        </p:nvGraphicFramePr>
        <p:xfrm>
          <a:off x="8204748" y="3171377"/>
          <a:ext cx="2868201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04496">
                  <a:extLst>
                    <a:ext uri="{9D8B030D-6E8A-4147-A177-3AD203B41FA5}">
                      <a16:colId xmlns:a16="http://schemas.microsoft.com/office/drawing/2014/main" val="2760218567"/>
                    </a:ext>
                  </a:extLst>
                </a:gridCol>
                <a:gridCol w="894766">
                  <a:extLst>
                    <a:ext uri="{9D8B030D-6E8A-4147-A177-3AD203B41FA5}">
                      <a16:colId xmlns:a16="http://schemas.microsoft.com/office/drawing/2014/main" val="2461847906"/>
                    </a:ext>
                  </a:extLst>
                </a:gridCol>
                <a:gridCol w="1068939">
                  <a:extLst>
                    <a:ext uri="{9D8B030D-6E8A-4147-A177-3AD203B41FA5}">
                      <a16:colId xmlns:a16="http://schemas.microsoft.com/office/drawing/2014/main" val="457452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 ||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02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458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669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885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673834"/>
                  </a:ext>
                </a:extLst>
              </a:tr>
            </a:tbl>
          </a:graphicData>
        </a:graphic>
      </p:graphicFrame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3F9A7C0-153D-5B4C-A12F-499937883DA1}"/>
              </a:ext>
            </a:extLst>
          </p:cNvPr>
          <p:cNvSpPr txBox="1">
            <a:spLocks/>
          </p:cNvSpPr>
          <p:nvPr/>
        </p:nvSpPr>
        <p:spPr>
          <a:xfrm>
            <a:off x="9220743" y="2639448"/>
            <a:ext cx="836209" cy="503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OR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24A952-1F46-FF48-8740-4B1874EE034A}"/>
              </a:ext>
            </a:extLst>
          </p:cNvPr>
          <p:cNvSpPr/>
          <p:nvPr/>
        </p:nvSpPr>
        <p:spPr>
          <a:xfrm>
            <a:off x="2011680" y="3594374"/>
            <a:ext cx="810433" cy="266526"/>
          </a:xfrm>
          <a:prstGeom prst="rect">
            <a:avLst/>
          </a:prstGeom>
          <a:solidFill>
            <a:srgbClr val="D0DEEC"/>
          </a:solidFill>
          <a:ln>
            <a:solidFill>
              <a:srgbClr val="D0DE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B6ADAD-FC66-F94B-9270-C0B1294B1EA1}"/>
              </a:ext>
            </a:extLst>
          </p:cNvPr>
          <p:cNvSpPr/>
          <p:nvPr/>
        </p:nvSpPr>
        <p:spPr>
          <a:xfrm>
            <a:off x="2011680" y="3965214"/>
            <a:ext cx="810433" cy="266526"/>
          </a:xfrm>
          <a:prstGeom prst="rect">
            <a:avLst/>
          </a:prstGeom>
          <a:solidFill>
            <a:srgbClr val="E9EFF7"/>
          </a:solidFill>
          <a:ln>
            <a:solidFill>
              <a:srgbClr val="E9EF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D225EF-60DE-C345-AE82-9C9947063229}"/>
              </a:ext>
            </a:extLst>
          </p:cNvPr>
          <p:cNvSpPr/>
          <p:nvPr/>
        </p:nvSpPr>
        <p:spPr>
          <a:xfrm>
            <a:off x="6029712" y="3594374"/>
            <a:ext cx="810433" cy="266526"/>
          </a:xfrm>
          <a:prstGeom prst="rect">
            <a:avLst/>
          </a:prstGeom>
          <a:solidFill>
            <a:srgbClr val="D0DEEC"/>
          </a:solidFill>
          <a:ln>
            <a:solidFill>
              <a:srgbClr val="D0DE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130D20-75CD-0749-8A22-DF46FB92678E}"/>
              </a:ext>
            </a:extLst>
          </p:cNvPr>
          <p:cNvSpPr/>
          <p:nvPr/>
        </p:nvSpPr>
        <p:spPr>
          <a:xfrm>
            <a:off x="6029711" y="3965214"/>
            <a:ext cx="810433" cy="266526"/>
          </a:xfrm>
          <a:prstGeom prst="rect">
            <a:avLst/>
          </a:prstGeom>
          <a:solidFill>
            <a:srgbClr val="E9EFF7"/>
          </a:solidFill>
          <a:ln>
            <a:solidFill>
              <a:srgbClr val="E9EF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3C0E11-B22A-774D-A9FE-A211EF765685}"/>
              </a:ext>
            </a:extLst>
          </p:cNvPr>
          <p:cNvSpPr/>
          <p:nvPr/>
        </p:nvSpPr>
        <p:spPr>
          <a:xfrm>
            <a:off x="6029711" y="4336102"/>
            <a:ext cx="810433" cy="266526"/>
          </a:xfrm>
          <a:prstGeom prst="rect">
            <a:avLst/>
          </a:prstGeom>
          <a:solidFill>
            <a:srgbClr val="D0DEEC"/>
          </a:solidFill>
          <a:ln>
            <a:solidFill>
              <a:srgbClr val="D0DE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29780-180B-5F4E-BE88-122967C09750}"/>
              </a:ext>
            </a:extLst>
          </p:cNvPr>
          <p:cNvSpPr/>
          <p:nvPr/>
        </p:nvSpPr>
        <p:spPr>
          <a:xfrm>
            <a:off x="6029710" y="4706942"/>
            <a:ext cx="810433" cy="266526"/>
          </a:xfrm>
          <a:prstGeom prst="rect">
            <a:avLst/>
          </a:prstGeom>
          <a:solidFill>
            <a:srgbClr val="E9EFF7"/>
          </a:solidFill>
          <a:ln>
            <a:solidFill>
              <a:srgbClr val="E9EF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C71FE5D-A4EB-8547-AF6C-D589A7621A97}"/>
              </a:ext>
            </a:extLst>
          </p:cNvPr>
          <p:cNvSpPr/>
          <p:nvPr/>
        </p:nvSpPr>
        <p:spPr>
          <a:xfrm>
            <a:off x="10144043" y="3594374"/>
            <a:ext cx="810433" cy="266526"/>
          </a:xfrm>
          <a:prstGeom prst="rect">
            <a:avLst/>
          </a:prstGeom>
          <a:solidFill>
            <a:srgbClr val="D0DEEC"/>
          </a:solidFill>
          <a:ln>
            <a:solidFill>
              <a:srgbClr val="D0DE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94E1E0-9912-8644-B1D9-A78B90A78555}"/>
              </a:ext>
            </a:extLst>
          </p:cNvPr>
          <p:cNvSpPr/>
          <p:nvPr/>
        </p:nvSpPr>
        <p:spPr>
          <a:xfrm>
            <a:off x="10144042" y="3965214"/>
            <a:ext cx="810433" cy="266526"/>
          </a:xfrm>
          <a:prstGeom prst="rect">
            <a:avLst/>
          </a:prstGeom>
          <a:solidFill>
            <a:srgbClr val="E9EFF7"/>
          </a:solidFill>
          <a:ln>
            <a:solidFill>
              <a:srgbClr val="E9EF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99FA77E-62CC-9548-AF9C-919479E23DB2}"/>
              </a:ext>
            </a:extLst>
          </p:cNvPr>
          <p:cNvSpPr/>
          <p:nvPr/>
        </p:nvSpPr>
        <p:spPr>
          <a:xfrm>
            <a:off x="10144042" y="4336102"/>
            <a:ext cx="810433" cy="266526"/>
          </a:xfrm>
          <a:prstGeom prst="rect">
            <a:avLst/>
          </a:prstGeom>
          <a:solidFill>
            <a:srgbClr val="D0DEEC"/>
          </a:solidFill>
          <a:ln>
            <a:solidFill>
              <a:srgbClr val="D0DE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EE3EA1-1E4B-DD49-9680-46CF8CD1DF6E}"/>
              </a:ext>
            </a:extLst>
          </p:cNvPr>
          <p:cNvSpPr/>
          <p:nvPr/>
        </p:nvSpPr>
        <p:spPr>
          <a:xfrm>
            <a:off x="10144041" y="4706942"/>
            <a:ext cx="810433" cy="266526"/>
          </a:xfrm>
          <a:prstGeom prst="rect">
            <a:avLst/>
          </a:prstGeom>
          <a:solidFill>
            <a:srgbClr val="E9EFF7"/>
          </a:solidFill>
          <a:ln>
            <a:solidFill>
              <a:srgbClr val="E9EF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FBC08B60-F4DB-894D-AEF1-C56CDBBF762C}"/>
              </a:ext>
            </a:extLst>
          </p:cNvPr>
          <p:cNvSpPr txBox="1">
            <a:spLocks/>
          </p:cNvSpPr>
          <p:nvPr/>
        </p:nvSpPr>
        <p:spPr>
          <a:xfrm>
            <a:off x="4101103" y="5149874"/>
            <a:ext cx="2868201" cy="1411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If one of the operands is false, the expression evaluates to false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7EB8711-69D1-0646-BBE1-A88DA21B4F1A}"/>
              </a:ext>
            </a:extLst>
          </p:cNvPr>
          <p:cNvSpPr txBox="1">
            <a:spLocks/>
          </p:cNvSpPr>
          <p:nvPr/>
        </p:nvSpPr>
        <p:spPr>
          <a:xfrm>
            <a:off x="8204746" y="5149874"/>
            <a:ext cx="2868201" cy="1411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If one of the operands is true, the expression evaluates to true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678CF4E3-F00A-334A-925E-CB544AA01B60}"/>
              </a:ext>
            </a:extLst>
          </p:cNvPr>
          <p:cNvSpPr txBox="1">
            <a:spLocks/>
          </p:cNvSpPr>
          <p:nvPr/>
        </p:nvSpPr>
        <p:spPr>
          <a:xfrm>
            <a:off x="615179" y="4444240"/>
            <a:ext cx="2868201" cy="14112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The expression evaluates to the opposite of the original </a:t>
            </a:r>
            <a:r>
              <a:rPr lang="en-US" dirty="0" err="1"/>
              <a:t>boolean</a:t>
            </a:r>
            <a:r>
              <a:rPr lang="en-US" dirty="0"/>
              <a:t> value</a:t>
            </a:r>
          </a:p>
        </p:txBody>
      </p:sp>
    </p:spTree>
    <p:extLst>
      <p:ext uri="{BB962C8B-B14F-4D97-AF65-F5344CB8AC3E}">
        <p14:creationId xmlns:p14="http://schemas.microsoft.com/office/powerpoint/2010/main" val="3654505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/>
      <p:bldP spid="23" grpId="0"/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96A38-71F2-45D2-B6AD-40C57662C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Precedence of All Operators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9E522DB-A661-4A4B-84DC-A7AC4E338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047" y="1812630"/>
            <a:ext cx="10635348" cy="44631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Among all operators, there is defined precedence: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1C54568-8A6B-498A-BB30-36D6C92207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249789"/>
              </p:ext>
            </p:extLst>
          </p:nvPr>
        </p:nvGraphicFramePr>
        <p:xfrm>
          <a:off x="4534143" y="2538930"/>
          <a:ext cx="3487863" cy="3337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69246">
                  <a:extLst>
                    <a:ext uri="{9D8B030D-6E8A-4147-A177-3AD203B41FA5}">
                      <a16:colId xmlns:a16="http://schemas.microsoft.com/office/drawing/2014/main" val="2461847906"/>
                    </a:ext>
                  </a:extLst>
                </a:gridCol>
                <a:gridCol w="1518617">
                  <a:extLst>
                    <a:ext uri="{9D8B030D-6E8A-4147-A177-3AD203B41FA5}">
                      <a16:colId xmlns:a16="http://schemas.microsoft.com/office/drawing/2014/main" val="1178217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Precedence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02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673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847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*, /,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547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+,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667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&lt;, &lt;=, &gt;, &gt;=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603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==, 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203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014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006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6284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9DE5C-B47D-40B3-8469-59918664B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dirty="0"/>
              <a:t>Short-Circuit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6711A-EBF9-4BEA-BBD4-C951D981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94346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In Java (and most C-family languages), conditionals are evaluated only when needed. This is referred to as </a:t>
            </a:r>
            <a:r>
              <a:rPr lang="en-US" b="1" dirty="0">
                <a:solidFill>
                  <a:srgbClr val="FFC000"/>
                </a:solidFill>
              </a:rPr>
              <a:t>short circuit evaluation</a:t>
            </a:r>
            <a:r>
              <a:rPr lang="en-US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C658F1-9838-40F4-96B6-A0842E80BA08}"/>
              </a:ext>
            </a:extLst>
          </p:cNvPr>
          <p:cNvSpPr txBox="1"/>
          <p:nvPr/>
        </p:nvSpPr>
        <p:spPr>
          <a:xfrm>
            <a:off x="2372901" y="3199676"/>
            <a:ext cx="7861970" cy="2024257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nyans</a:t>
            </a:r>
            <a:r>
              <a:rPr lang="en-US" sz="1400" dirty="0">
                <a:latin typeface="Consolas" panose="020B0609020204030204" pitchFamily="49" charset="0"/>
              </a:rPr>
              <a:t> = 100;</a:t>
            </a:r>
          </a:p>
          <a:p>
            <a:pPr>
              <a:lnSpc>
                <a:spcPct val="115000"/>
              </a:lnSpc>
            </a:pP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noms</a:t>
            </a:r>
            <a:r>
              <a:rPr lang="en-US" sz="1400" dirty="0">
                <a:latin typeface="Consolas" panose="020B0609020204030204" pitchFamily="49" charset="0"/>
              </a:rPr>
              <a:t> = 50;</a:t>
            </a:r>
          </a:p>
          <a:p>
            <a:pPr>
              <a:lnSpc>
                <a:spcPct val="115000"/>
              </a:lnSpc>
            </a:pP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kanhaz</a:t>
            </a:r>
            <a:r>
              <a:rPr lang="en-US" sz="1400" dirty="0">
                <a:latin typeface="Consolas" panose="020B0609020204030204" pitchFamily="49" charset="0"/>
              </a:rPr>
              <a:t> = 20;</a:t>
            </a:r>
            <a:br>
              <a:rPr lang="en-US" sz="1400" dirty="0">
                <a:latin typeface="Consolas" panose="020B0609020204030204" pitchFamily="49" charset="0"/>
              </a:rPr>
            </a:br>
            <a:endParaRPr lang="en-US" sz="1400" dirty="0">
              <a:latin typeface="Consolas" panose="020B0609020204030204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if (</a:t>
            </a:r>
            <a:r>
              <a:rPr lang="en-US" sz="1400" dirty="0" err="1">
                <a:latin typeface="Consolas" panose="020B0609020204030204" pitchFamily="49" charset="0"/>
              </a:rPr>
              <a:t>canhaz</a:t>
            </a:r>
            <a:r>
              <a:rPr lang="en-US" sz="1400" dirty="0">
                <a:latin typeface="Consolas" panose="020B0609020204030204" pitchFamily="49" charset="0"/>
              </a:rPr>
              <a:t> &gt; </a:t>
            </a:r>
            <a:r>
              <a:rPr lang="en-US" sz="1400" dirty="0" err="1">
                <a:latin typeface="Consolas" panose="020B0609020204030204" pitchFamily="49" charset="0"/>
              </a:rPr>
              <a:t>noms</a:t>
            </a:r>
            <a:r>
              <a:rPr lang="en-US" sz="1400" dirty="0">
                <a:latin typeface="Consolas" panose="020B0609020204030204" pitchFamily="49" charset="0"/>
              </a:rPr>
              <a:t> &amp;&amp; </a:t>
            </a:r>
            <a:r>
              <a:rPr lang="en-US" sz="1400" dirty="0" err="1">
                <a:latin typeface="Consolas" panose="020B0609020204030204" pitchFamily="49" charset="0"/>
              </a:rPr>
              <a:t>nyans</a:t>
            </a:r>
            <a:r>
              <a:rPr lang="en-US" sz="1400" dirty="0">
                <a:latin typeface="Consolas" panose="020B0609020204030204" pitchFamily="49" charset="0"/>
              </a:rPr>
              <a:t> &gt; </a:t>
            </a:r>
            <a:r>
              <a:rPr lang="en-US" sz="1400" dirty="0" err="1">
                <a:latin typeface="Consolas" panose="020B0609020204030204" pitchFamily="49" charset="0"/>
              </a:rPr>
              <a:t>noms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("Much </a:t>
            </a:r>
            <a:r>
              <a:rPr lang="en-US" sz="1400" dirty="0" err="1">
                <a:latin typeface="Consolas" panose="020B0609020204030204" pitchFamily="49" charset="0"/>
              </a:rPr>
              <a:t>kanhaz</a:t>
            </a:r>
            <a:r>
              <a:rPr lang="en-US" sz="1400" dirty="0">
                <a:latin typeface="Consolas" panose="020B0609020204030204" pitchFamily="49" charset="0"/>
              </a:rPr>
              <a:t>. Wow!");</a:t>
            </a:r>
          </a:p>
          <a:p>
            <a:pPr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else</a:t>
            </a:r>
          </a:p>
          <a:p>
            <a:pPr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("</a:t>
            </a:r>
            <a:r>
              <a:rPr lang="en-US" sz="1400" dirty="0" err="1">
                <a:latin typeface="Consolas" panose="020B0609020204030204" pitchFamily="49" charset="0"/>
              </a:rPr>
              <a:t>Kthxbai</a:t>
            </a:r>
            <a:r>
              <a:rPr lang="en-US" sz="1400" dirty="0">
                <a:latin typeface="Consolas" panose="020B0609020204030204" pitchFamily="49" charset="0"/>
              </a:rPr>
              <a:t>.");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2A52FB6-636E-4CA1-9779-DBEC5CC43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353540"/>
              </p:ext>
            </p:extLst>
          </p:nvPr>
        </p:nvGraphicFramePr>
        <p:xfrm>
          <a:off x="2011159" y="3199676"/>
          <a:ext cx="361742" cy="20242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202425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1306B4C-FBBA-4984-917B-14646E2AA8E3}"/>
              </a:ext>
            </a:extLst>
          </p:cNvPr>
          <p:cNvSpPr txBox="1"/>
          <p:nvPr/>
        </p:nvSpPr>
        <p:spPr>
          <a:xfrm>
            <a:off x="8523876" y="3366687"/>
            <a:ext cx="1529221" cy="584775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Evaluates to “false”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F0CD73-9FA7-477E-A009-2BC7796C8B25}"/>
              </a:ext>
            </a:extLst>
          </p:cNvPr>
          <p:cNvSpPr txBox="1"/>
          <p:nvPr/>
        </p:nvSpPr>
        <p:spPr>
          <a:xfrm>
            <a:off x="8523876" y="4118473"/>
            <a:ext cx="1529221" cy="584775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Never evaluated!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38C3D2-7396-47B7-8AC2-3ECEEB887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767" y="3191471"/>
            <a:ext cx="1963088" cy="8544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8022DCC-6DE6-4193-8FFB-D55C615AA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7399" y="4116484"/>
            <a:ext cx="4567834" cy="8211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1A3C619-C200-48AC-BE96-F9FB325876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1141" y="4812692"/>
            <a:ext cx="4075744" cy="64802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64E978E-AD1C-4477-81AD-C1472224C4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7399" y="3983358"/>
            <a:ext cx="302169" cy="190709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CC74951-344C-4FA0-97F9-DD6935533847}"/>
              </a:ext>
            </a:extLst>
          </p:cNvPr>
          <p:cNvSpPr/>
          <p:nvPr/>
        </p:nvSpPr>
        <p:spPr>
          <a:xfrm>
            <a:off x="2734643" y="4174067"/>
            <a:ext cx="1430957" cy="279400"/>
          </a:xfrm>
          <a:prstGeom prst="ellipse">
            <a:avLst/>
          </a:prstGeom>
          <a:noFill/>
          <a:ln w="2857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02BD2DE-BAD4-45D2-BD4A-45C72A2EB472}"/>
              </a:ext>
            </a:extLst>
          </p:cNvPr>
          <p:cNvCxnSpPr>
            <a:cxnSpLocks/>
            <a:stCxn id="6" idx="7"/>
            <a:endCxn id="8" idx="1"/>
          </p:cNvCxnSpPr>
          <p:nvPr/>
        </p:nvCxnSpPr>
        <p:spPr>
          <a:xfrm flipV="1">
            <a:off x="3956041" y="3659075"/>
            <a:ext cx="4567835" cy="555909"/>
          </a:xfrm>
          <a:prstGeom prst="straightConnector1">
            <a:avLst/>
          </a:prstGeom>
          <a:ln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CF79817A-AE8A-48FA-8313-4FA364609F6A}"/>
              </a:ext>
            </a:extLst>
          </p:cNvPr>
          <p:cNvSpPr/>
          <p:nvPr/>
        </p:nvSpPr>
        <p:spPr>
          <a:xfrm>
            <a:off x="4394110" y="4174067"/>
            <a:ext cx="1430957" cy="279400"/>
          </a:xfrm>
          <a:prstGeom prst="ellipse">
            <a:avLst/>
          </a:prstGeom>
          <a:noFill/>
          <a:ln w="2857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949C429-BDD7-4215-9172-C71C0A72A9A6}"/>
              </a:ext>
            </a:extLst>
          </p:cNvPr>
          <p:cNvCxnSpPr>
            <a:cxnSpLocks/>
            <a:stCxn id="14" idx="6"/>
            <a:endCxn id="16" idx="1"/>
          </p:cNvCxnSpPr>
          <p:nvPr/>
        </p:nvCxnSpPr>
        <p:spPr>
          <a:xfrm>
            <a:off x="5825067" y="4313767"/>
            <a:ext cx="2698809" cy="97094"/>
          </a:xfrm>
          <a:prstGeom prst="straightConnector1">
            <a:avLst/>
          </a:prstGeom>
          <a:ln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497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6" grpId="0" animBg="1"/>
      <p:bldP spid="6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3D602-B45C-5D41-A4E3-3CE200638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48B97-7C85-3549-8BED-A7D18B6CA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Evaluate the following </a:t>
            </a:r>
            <a:r>
              <a:rPr lang="en-US" dirty="0" err="1"/>
              <a:t>boolean</a:t>
            </a:r>
            <a:r>
              <a:rPr lang="en-US" dirty="0"/>
              <a:t> expressions, assuming the following: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x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int y = 17;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int z = 25;</a:t>
            </a:r>
          </a:p>
          <a:p>
            <a:r>
              <a:rPr lang="en-US" dirty="0"/>
              <a:t>y &lt; x &amp;&amp; y &lt;= z</a:t>
            </a:r>
          </a:p>
          <a:p>
            <a:r>
              <a:rPr lang="en-US" dirty="0"/>
              <a:t>x % 2 == y % 2 || x % 2 == z % 2</a:t>
            </a:r>
          </a:p>
          <a:p>
            <a:r>
              <a:rPr lang="en-US" dirty="0"/>
              <a:t>x &lt;= y + z &amp;&amp; x &gt;= y + z</a:t>
            </a:r>
          </a:p>
          <a:p>
            <a:r>
              <a:rPr lang="en-US" dirty="0"/>
              <a:t>!(x &lt; y &amp;&amp; x &lt; z)</a:t>
            </a:r>
          </a:p>
          <a:p>
            <a:r>
              <a:rPr lang="en-US" dirty="0"/>
              <a:t>(x + y) % 2 == 0 || !((z – y) % 2 == 0)</a:t>
            </a:r>
          </a:p>
        </p:txBody>
      </p:sp>
    </p:spTree>
    <p:extLst>
      <p:ext uri="{BB962C8B-B14F-4D97-AF65-F5344CB8AC3E}">
        <p14:creationId xmlns:p14="http://schemas.microsoft.com/office/powerpoint/2010/main" val="3408397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3D602-B45C-5D41-A4E3-3CE200638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48B97-7C85-3549-8BED-A7D18B6CA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x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int y = 17;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int z = 25;</a:t>
            </a:r>
          </a:p>
          <a:p>
            <a:pPr marL="0" indent="0">
              <a:buNone/>
            </a:pPr>
            <a:r>
              <a:rPr lang="en-US" dirty="0"/>
              <a:t>y &lt; x &amp;&amp; y &lt;= z</a:t>
            </a:r>
          </a:p>
          <a:p>
            <a:pPr marL="0" indent="0">
              <a:buNone/>
            </a:pPr>
            <a:r>
              <a:rPr lang="en-US" dirty="0">
                <a:solidFill>
                  <a:srgbClr val="00FF00"/>
                </a:solidFill>
              </a:rPr>
              <a:t>(</a:t>
            </a:r>
            <a:r>
              <a:rPr lang="en-US" dirty="0"/>
              <a:t>y &lt; x</a:t>
            </a:r>
            <a:r>
              <a:rPr lang="en-US" dirty="0">
                <a:solidFill>
                  <a:srgbClr val="00FF00"/>
                </a:solidFill>
              </a:rPr>
              <a:t>)</a:t>
            </a:r>
            <a:r>
              <a:rPr lang="en-US" dirty="0"/>
              <a:t> &amp;&amp; </a:t>
            </a:r>
            <a:r>
              <a:rPr lang="en-US" dirty="0">
                <a:solidFill>
                  <a:srgbClr val="00FFFF"/>
                </a:solidFill>
              </a:rPr>
              <a:t>(</a:t>
            </a:r>
            <a:r>
              <a:rPr lang="en-US" dirty="0"/>
              <a:t>y &lt;= z</a:t>
            </a:r>
            <a:r>
              <a:rPr lang="en-US" dirty="0">
                <a:solidFill>
                  <a:srgbClr val="00FFFF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FF00"/>
                </a:solidFill>
              </a:rPr>
              <a:t>(</a:t>
            </a:r>
            <a:r>
              <a:rPr lang="en-US" dirty="0"/>
              <a:t>17 &lt; 42</a:t>
            </a:r>
            <a:r>
              <a:rPr lang="en-US" dirty="0">
                <a:solidFill>
                  <a:srgbClr val="00FF00"/>
                </a:solidFill>
              </a:rPr>
              <a:t>)</a:t>
            </a:r>
            <a:r>
              <a:rPr lang="en-US" dirty="0"/>
              <a:t> &amp;&amp; </a:t>
            </a:r>
            <a:r>
              <a:rPr lang="en-US" dirty="0">
                <a:solidFill>
                  <a:srgbClr val="00FFFF"/>
                </a:solidFill>
              </a:rPr>
              <a:t>(</a:t>
            </a:r>
            <a:r>
              <a:rPr lang="en-US" dirty="0"/>
              <a:t>17 &lt;= 25</a:t>
            </a:r>
            <a:r>
              <a:rPr lang="en-US" dirty="0">
                <a:solidFill>
                  <a:srgbClr val="00FFFF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FF00"/>
                </a:solidFill>
              </a:rPr>
              <a:t>(true)</a:t>
            </a:r>
            <a:r>
              <a:rPr lang="en-US" dirty="0"/>
              <a:t> &amp;&amp; </a:t>
            </a:r>
            <a:r>
              <a:rPr lang="en-US" dirty="0">
                <a:solidFill>
                  <a:srgbClr val="00FFFF"/>
                </a:solidFill>
              </a:rPr>
              <a:t>(true)</a:t>
            </a:r>
          </a:p>
          <a:p>
            <a:pPr marL="0" indent="0">
              <a:buNone/>
            </a:pPr>
            <a:r>
              <a:rPr lang="en-US" b="1" dirty="0"/>
              <a:t>true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70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68BA104-F348-954E-8274-327928AE341A}"/>
              </a:ext>
            </a:extLst>
          </p:cNvPr>
          <p:cNvSpPr txBox="1"/>
          <p:nvPr/>
        </p:nvSpPr>
        <p:spPr>
          <a:xfrm>
            <a:off x="866629" y="1297753"/>
            <a:ext cx="7374957" cy="4469867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 defTabSz="914400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import </a:t>
            </a:r>
            <a:r>
              <a:rPr lang="en-US" sz="1400" dirty="0" err="1">
                <a:latin typeface="Consolas" panose="020B0609020204030204" pitchFamily="49" charset="0"/>
              </a:rPr>
              <a:t>java.util.Scanner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algn="just" defTabSz="914400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 defTabSz="914400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class Division</a:t>
            </a:r>
          </a:p>
          <a:p>
            <a:pPr algn="just" defTabSz="914400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 defTabSz="914400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static void main(String[]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algn="just" defTabSz="914400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 defTabSz="914400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Scanner </a:t>
            </a:r>
            <a:r>
              <a:rPr lang="en-US" sz="1400" dirty="0" err="1">
                <a:latin typeface="Consolas" panose="020B0609020204030204" pitchFamily="49" charset="0"/>
              </a:rPr>
              <a:t>myScanner</a:t>
            </a:r>
            <a:r>
              <a:rPr lang="en-US" sz="1400" dirty="0">
                <a:latin typeface="Consolas" panose="020B0609020204030204" pitchFamily="49" charset="0"/>
              </a:rPr>
              <a:t> = new Scanner(</a:t>
            </a:r>
            <a:r>
              <a:rPr lang="en-US" sz="1400" dirty="0" err="1">
                <a:latin typeface="Consolas" panose="020B0609020204030204" pitchFamily="49" charset="0"/>
              </a:rPr>
              <a:t>System.in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pPr algn="just" defTabSz="914400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 defTabSz="914400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System.out.print</a:t>
            </a:r>
            <a:r>
              <a:rPr lang="en-US" sz="1400" dirty="0">
                <a:latin typeface="Consolas" panose="020B0609020204030204" pitchFamily="49" charset="0"/>
              </a:rPr>
              <a:t>("Enter dividend: ");</a:t>
            </a:r>
          </a:p>
          <a:p>
            <a:pPr algn="just" defTabSz="914400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int dividend = </a:t>
            </a:r>
            <a:r>
              <a:rPr lang="en-US" sz="1400" dirty="0" err="1">
                <a:latin typeface="Consolas" panose="020B0609020204030204" pitchFamily="49" charset="0"/>
              </a:rPr>
              <a:t>myScanner.nextInt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</a:p>
          <a:p>
            <a:pPr algn="just" defTabSz="914400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 defTabSz="914400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System.out.print</a:t>
            </a:r>
            <a:r>
              <a:rPr lang="en-US" sz="1400" dirty="0">
                <a:latin typeface="Consolas" panose="020B0609020204030204" pitchFamily="49" charset="0"/>
              </a:rPr>
              <a:t>("Enter divisor: ");</a:t>
            </a:r>
          </a:p>
          <a:p>
            <a:pPr algn="just" defTabSz="914400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int divisor = </a:t>
            </a:r>
            <a:r>
              <a:rPr lang="en-US" sz="1400" dirty="0" err="1">
                <a:latin typeface="Consolas" panose="020B0609020204030204" pitchFamily="49" charset="0"/>
              </a:rPr>
              <a:t>myScanner.nextInt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</a:p>
          <a:p>
            <a:pPr algn="just" defTabSz="914400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 defTabSz="914400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("The quotient is " + (dividend / divisor));</a:t>
            </a:r>
          </a:p>
          <a:p>
            <a:pPr algn="just" defTabSz="914400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 defTabSz="914400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E3DD8F-BA2D-994B-BE9D-0AFBDB478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6670"/>
            <a:ext cx="10353761" cy="1326321"/>
          </a:xfrm>
        </p:spPr>
        <p:txBody>
          <a:bodyPr/>
          <a:lstStyle/>
          <a:p>
            <a:r>
              <a:rPr lang="en-US" dirty="0"/>
              <a:t>Sequential Execution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261674A-E126-4948-914A-9969FE4E332A}"/>
              </a:ext>
            </a:extLst>
          </p:cNvPr>
          <p:cNvSpPr/>
          <p:nvPr/>
        </p:nvSpPr>
        <p:spPr>
          <a:xfrm>
            <a:off x="8751918" y="1297753"/>
            <a:ext cx="2880360" cy="468630"/>
          </a:xfrm>
          <a:prstGeom prst="roundRect">
            <a:avLst>
              <a:gd name="adj" fmla="val 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Declare Scanner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5F88263-822A-724D-9E92-8FBEED6E4D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071628"/>
              </p:ext>
            </p:extLst>
          </p:nvPr>
        </p:nvGraphicFramePr>
        <p:xfrm>
          <a:off x="504887" y="1297753"/>
          <a:ext cx="361742" cy="44698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44698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A1BFDEE-E825-B24D-BEF8-AD537D2E1148}"/>
              </a:ext>
            </a:extLst>
          </p:cNvPr>
          <p:cNvSpPr/>
          <p:nvPr/>
        </p:nvSpPr>
        <p:spPr>
          <a:xfrm>
            <a:off x="8751918" y="2181335"/>
            <a:ext cx="2880360" cy="702085"/>
          </a:xfrm>
          <a:prstGeom prst="roundRect">
            <a:avLst>
              <a:gd name="adj" fmla="val 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Prompt for dividend, store in variable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9329750-1397-554E-984B-0ED9F7AB235C}"/>
              </a:ext>
            </a:extLst>
          </p:cNvPr>
          <p:cNvSpPr/>
          <p:nvPr/>
        </p:nvSpPr>
        <p:spPr>
          <a:xfrm>
            <a:off x="8751918" y="3298372"/>
            <a:ext cx="2880360" cy="702084"/>
          </a:xfrm>
          <a:prstGeom prst="roundRect">
            <a:avLst>
              <a:gd name="adj" fmla="val 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Prompt for divisor, store in variable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B42ACC7-5A22-FC47-A035-40CDD42CB1E8}"/>
              </a:ext>
            </a:extLst>
          </p:cNvPr>
          <p:cNvSpPr/>
          <p:nvPr/>
        </p:nvSpPr>
        <p:spPr>
          <a:xfrm>
            <a:off x="8751918" y="4415408"/>
            <a:ext cx="2880360" cy="468630"/>
          </a:xfrm>
          <a:prstGeom prst="roundRect">
            <a:avLst>
              <a:gd name="adj" fmla="val 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Perform division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7B3A519-B7DA-8F4D-81EC-B8F2A69CEEB9}"/>
              </a:ext>
            </a:extLst>
          </p:cNvPr>
          <p:cNvSpPr/>
          <p:nvPr/>
        </p:nvSpPr>
        <p:spPr>
          <a:xfrm>
            <a:off x="8751918" y="5298990"/>
            <a:ext cx="2880360" cy="468630"/>
          </a:xfrm>
          <a:prstGeom prst="roundRect">
            <a:avLst>
              <a:gd name="adj" fmla="val 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result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C877F21-8452-8F4E-8DF6-4765D7CC0B0D}"/>
              </a:ext>
            </a:extLst>
          </p:cNvPr>
          <p:cNvSpPr/>
          <p:nvPr/>
        </p:nvSpPr>
        <p:spPr>
          <a:xfrm>
            <a:off x="9706323" y="635998"/>
            <a:ext cx="971550" cy="3543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22210C4-4171-4C40-AC0B-D133754D121A}"/>
              </a:ext>
            </a:extLst>
          </p:cNvPr>
          <p:cNvSpPr/>
          <p:nvPr/>
        </p:nvSpPr>
        <p:spPr>
          <a:xfrm>
            <a:off x="9706323" y="6075045"/>
            <a:ext cx="971550" cy="3543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E8F6D69-7544-354D-82D1-D53052CAA5FC}"/>
              </a:ext>
            </a:extLst>
          </p:cNvPr>
          <p:cNvCxnSpPr>
            <a:stCxn id="15" idx="2"/>
            <a:endCxn id="7" idx="0"/>
          </p:cNvCxnSpPr>
          <p:nvPr/>
        </p:nvCxnSpPr>
        <p:spPr>
          <a:xfrm>
            <a:off x="10192098" y="990328"/>
            <a:ext cx="0" cy="30742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DEEE2EE-50DC-6A4A-8E88-0A439F3DDF5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0192098" y="1766383"/>
            <a:ext cx="0" cy="4149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4CFE016-FE4F-D04D-AD0E-EEBE261FE2A7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10192098" y="2883420"/>
            <a:ext cx="0" cy="4149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6B421F3-8A4A-E14A-AE49-5FC6B16F2A74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10192098" y="4000456"/>
            <a:ext cx="0" cy="4149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23B1122-810E-BD44-9E24-55152AB24870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10192098" y="4884038"/>
            <a:ext cx="0" cy="4149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AAE6C4E-2823-4245-8249-8CC83B57BDA5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10192098" y="5767620"/>
            <a:ext cx="0" cy="30742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BB0C4A2-C4DA-EC4A-9A72-5BBE11E3D442}"/>
              </a:ext>
            </a:extLst>
          </p:cNvPr>
          <p:cNvSpPr txBox="1"/>
          <p:nvPr/>
        </p:nvSpPr>
        <p:spPr>
          <a:xfrm>
            <a:off x="8687949" y="1618504"/>
            <a:ext cx="2690637" cy="1587427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Enter dividend: </a:t>
            </a:r>
            <a:r>
              <a:rPr lang="en-US" sz="1400" dirty="0">
                <a:solidFill>
                  <a:srgbClr val="00FF00"/>
                </a:solidFill>
                <a:latin typeface="Consolas" panose="020B0609020204030204" pitchFamily="49" charset="0"/>
              </a:rPr>
              <a:t>24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Enter divisor: </a:t>
            </a:r>
            <a:r>
              <a:rPr lang="en-US" sz="1400" dirty="0">
                <a:solidFill>
                  <a:srgbClr val="00FF00"/>
                </a:solidFill>
                <a:latin typeface="Consolas" panose="020B0609020204030204" pitchFamily="49" charset="0"/>
              </a:rPr>
              <a:t>0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...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X_X</a:t>
            </a:r>
          </a:p>
        </p:txBody>
      </p:sp>
      <p:sp>
        <p:nvSpPr>
          <p:cNvPr id="35" name="Rectangle 1">
            <a:extLst>
              <a:ext uri="{FF2B5EF4-FFF2-40B4-BE49-F238E27FC236}">
                <a16:creationId xmlns:a16="http://schemas.microsoft.com/office/drawing/2014/main" id="{07E78C89-07F4-F64E-83BD-2FBDEBDEF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3328" y="1276675"/>
            <a:ext cx="117983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OUTPUT: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840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10" grpId="0" animBg="1"/>
      <p:bldP spid="10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34" grpId="0" animBg="1"/>
      <p:bldP spid="3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3D602-B45C-5D41-A4E3-3CE200638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48B97-7C85-3549-8BED-A7D18B6CA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46149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x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int y = 17;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int z = 25;</a:t>
            </a:r>
          </a:p>
          <a:p>
            <a:pPr marL="0" indent="0">
              <a:buNone/>
            </a:pPr>
            <a:r>
              <a:rPr lang="en-US" dirty="0"/>
              <a:t>x % 2 == y % 2 || x % 2 == z % 2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>
                <a:solidFill>
                  <a:srgbClr val="00FF00"/>
                </a:solidFill>
              </a:rPr>
              <a:t>(</a:t>
            </a:r>
            <a:r>
              <a:rPr lang="en-US" dirty="0"/>
              <a:t>x % 2</a:t>
            </a:r>
            <a:r>
              <a:rPr lang="en-US" dirty="0">
                <a:solidFill>
                  <a:srgbClr val="00FF00"/>
                </a:solidFill>
              </a:rPr>
              <a:t>)</a:t>
            </a:r>
            <a:r>
              <a:rPr lang="en-US" dirty="0"/>
              <a:t> == </a:t>
            </a:r>
            <a:r>
              <a:rPr lang="en-US" dirty="0">
                <a:solidFill>
                  <a:srgbClr val="00FFFF"/>
                </a:solidFill>
              </a:rPr>
              <a:t>(</a:t>
            </a:r>
            <a:r>
              <a:rPr lang="en-US" dirty="0"/>
              <a:t>y % 2</a:t>
            </a:r>
            <a:r>
              <a:rPr lang="en-US" dirty="0">
                <a:solidFill>
                  <a:srgbClr val="00FFFF"/>
                </a:solidFill>
              </a:rPr>
              <a:t>)</a:t>
            </a:r>
            <a:r>
              <a:rPr lang="en-US" dirty="0"/>
              <a:t>) || (</a:t>
            </a:r>
            <a:r>
              <a:rPr lang="en-US" dirty="0">
                <a:solidFill>
                  <a:srgbClr val="FFFF00"/>
                </a:solidFill>
              </a:rPr>
              <a:t>(</a:t>
            </a:r>
            <a:r>
              <a:rPr lang="en-US" dirty="0"/>
              <a:t>x % 2</a:t>
            </a:r>
            <a:r>
              <a:rPr lang="en-US" dirty="0">
                <a:solidFill>
                  <a:srgbClr val="FFFF00"/>
                </a:solidFill>
              </a:rPr>
              <a:t>)</a:t>
            </a:r>
            <a:r>
              <a:rPr lang="en-US" dirty="0"/>
              <a:t> == </a:t>
            </a:r>
            <a:r>
              <a:rPr lang="en-US" dirty="0">
                <a:solidFill>
                  <a:srgbClr val="FF00FF"/>
                </a:solidFill>
              </a:rPr>
              <a:t>(</a:t>
            </a:r>
            <a:r>
              <a:rPr lang="en-US" dirty="0"/>
              <a:t>z % 2</a:t>
            </a:r>
            <a:r>
              <a:rPr lang="en-US" dirty="0">
                <a:solidFill>
                  <a:srgbClr val="FF00FF"/>
                </a:solidFill>
              </a:rPr>
              <a:t>)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>
                <a:solidFill>
                  <a:srgbClr val="00FF00"/>
                </a:solidFill>
              </a:rPr>
              <a:t>(</a:t>
            </a:r>
            <a:r>
              <a:rPr lang="en-US" dirty="0"/>
              <a:t>42 % 2</a:t>
            </a:r>
            <a:r>
              <a:rPr lang="en-US" dirty="0">
                <a:solidFill>
                  <a:srgbClr val="00FF00"/>
                </a:solidFill>
              </a:rPr>
              <a:t>)</a:t>
            </a:r>
            <a:r>
              <a:rPr lang="en-US" dirty="0"/>
              <a:t> == </a:t>
            </a:r>
            <a:r>
              <a:rPr lang="en-US" dirty="0">
                <a:solidFill>
                  <a:srgbClr val="00FFFF"/>
                </a:solidFill>
              </a:rPr>
              <a:t>(</a:t>
            </a:r>
            <a:r>
              <a:rPr lang="en-US" dirty="0"/>
              <a:t>17 % 2</a:t>
            </a:r>
            <a:r>
              <a:rPr lang="en-US" dirty="0">
                <a:solidFill>
                  <a:srgbClr val="00FFFF"/>
                </a:solidFill>
              </a:rPr>
              <a:t>)</a:t>
            </a:r>
            <a:r>
              <a:rPr lang="en-US" dirty="0"/>
              <a:t>) || (</a:t>
            </a:r>
            <a:r>
              <a:rPr lang="en-US" dirty="0">
                <a:solidFill>
                  <a:srgbClr val="FFFF00"/>
                </a:solidFill>
              </a:rPr>
              <a:t>(</a:t>
            </a:r>
            <a:r>
              <a:rPr lang="en-US" dirty="0"/>
              <a:t>42 % 2</a:t>
            </a:r>
            <a:r>
              <a:rPr lang="en-US" dirty="0">
                <a:solidFill>
                  <a:srgbClr val="FFFF00"/>
                </a:solidFill>
              </a:rPr>
              <a:t>)</a:t>
            </a:r>
            <a:r>
              <a:rPr lang="en-US" dirty="0"/>
              <a:t> == </a:t>
            </a:r>
            <a:r>
              <a:rPr lang="en-US" dirty="0">
                <a:solidFill>
                  <a:srgbClr val="FF00FF"/>
                </a:solidFill>
              </a:rPr>
              <a:t>(</a:t>
            </a:r>
            <a:r>
              <a:rPr lang="en-US" dirty="0"/>
              <a:t>25 % 2</a:t>
            </a:r>
            <a:r>
              <a:rPr lang="en-US" dirty="0">
                <a:solidFill>
                  <a:srgbClr val="FF00FF"/>
                </a:solidFill>
              </a:rPr>
              <a:t>)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>
                <a:solidFill>
                  <a:srgbClr val="00FF00"/>
                </a:solidFill>
              </a:rPr>
              <a:t>(0)</a:t>
            </a:r>
            <a:r>
              <a:rPr lang="en-US" dirty="0"/>
              <a:t> == </a:t>
            </a:r>
            <a:r>
              <a:rPr lang="en-US" dirty="0">
                <a:solidFill>
                  <a:srgbClr val="00FFFF"/>
                </a:solidFill>
              </a:rPr>
              <a:t>(1)</a:t>
            </a:r>
            <a:r>
              <a:rPr lang="en-US" dirty="0"/>
              <a:t>) || (</a:t>
            </a:r>
            <a:r>
              <a:rPr lang="en-US" dirty="0">
                <a:solidFill>
                  <a:srgbClr val="FFFF00"/>
                </a:solidFill>
              </a:rPr>
              <a:t>(0)</a:t>
            </a:r>
            <a:r>
              <a:rPr lang="en-US" dirty="0"/>
              <a:t> == </a:t>
            </a:r>
            <a:r>
              <a:rPr lang="en-US" dirty="0">
                <a:solidFill>
                  <a:srgbClr val="FF00FF"/>
                </a:solidFill>
              </a:rPr>
              <a:t>(1)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(false) || (false)</a:t>
            </a:r>
          </a:p>
          <a:p>
            <a:pPr marL="0" indent="0">
              <a:buNone/>
            </a:pPr>
            <a:r>
              <a:rPr lang="en-US" b="1" dirty="0"/>
              <a:t>false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748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3D602-B45C-5D41-A4E3-3CE200638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48B97-7C85-3549-8BED-A7D18B6CA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449632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x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int y = 17;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int z = 25;</a:t>
            </a:r>
          </a:p>
          <a:p>
            <a:pPr marL="0" indent="0">
              <a:buNone/>
            </a:pPr>
            <a:r>
              <a:rPr lang="en-US" dirty="0"/>
              <a:t>x &lt;= y + z &amp;&amp; x &gt;= y + z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(</a:t>
            </a:r>
            <a:r>
              <a:rPr lang="en-US" dirty="0"/>
              <a:t>x &lt;= </a:t>
            </a:r>
            <a:r>
              <a:rPr lang="en-US" dirty="0">
                <a:solidFill>
                  <a:srgbClr val="00FF00"/>
                </a:solidFill>
              </a:rPr>
              <a:t>(</a:t>
            </a:r>
            <a:r>
              <a:rPr lang="en-US" dirty="0"/>
              <a:t>y + z</a:t>
            </a:r>
            <a:r>
              <a:rPr lang="en-US" dirty="0">
                <a:solidFill>
                  <a:srgbClr val="00FF00"/>
                </a:solidFill>
              </a:rPr>
              <a:t>)</a:t>
            </a:r>
            <a:r>
              <a:rPr lang="en-US" dirty="0">
                <a:solidFill>
                  <a:srgbClr val="FFFF00"/>
                </a:solidFill>
              </a:rPr>
              <a:t>)</a:t>
            </a:r>
            <a:r>
              <a:rPr lang="en-US" dirty="0"/>
              <a:t> &amp;&amp; </a:t>
            </a:r>
            <a:r>
              <a:rPr lang="en-US" dirty="0">
                <a:solidFill>
                  <a:srgbClr val="FF00FF"/>
                </a:solidFill>
              </a:rPr>
              <a:t>(</a:t>
            </a:r>
            <a:r>
              <a:rPr lang="en-US" dirty="0"/>
              <a:t>x &gt;= </a:t>
            </a:r>
            <a:r>
              <a:rPr lang="en-US" dirty="0">
                <a:solidFill>
                  <a:srgbClr val="00FFFF"/>
                </a:solidFill>
              </a:rPr>
              <a:t>(</a:t>
            </a:r>
            <a:r>
              <a:rPr lang="en-US" dirty="0"/>
              <a:t>y + z</a:t>
            </a:r>
            <a:r>
              <a:rPr lang="en-US" dirty="0">
                <a:solidFill>
                  <a:srgbClr val="00FFFF"/>
                </a:solidFill>
              </a:rPr>
              <a:t>)</a:t>
            </a:r>
            <a:r>
              <a:rPr lang="en-US" dirty="0">
                <a:solidFill>
                  <a:srgbClr val="FF00FF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(</a:t>
            </a:r>
            <a:r>
              <a:rPr lang="en-US" dirty="0"/>
              <a:t>42 &lt;= </a:t>
            </a:r>
            <a:r>
              <a:rPr lang="en-US" dirty="0">
                <a:solidFill>
                  <a:srgbClr val="00FF00"/>
                </a:solidFill>
              </a:rPr>
              <a:t>(</a:t>
            </a:r>
            <a:r>
              <a:rPr lang="en-US" dirty="0"/>
              <a:t>17 + 25</a:t>
            </a:r>
            <a:r>
              <a:rPr lang="en-US" dirty="0">
                <a:solidFill>
                  <a:srgbClr val="00FF00"/>
                </a:solidFill>
              </a:rPr>
              <a:t>)</a:t>
            </a:r>
            <a:r>
              <a:rPr lang="en-US" dirty="0">
                <a:solidFill>
                  <a:srgbClr val="FFFF00"/>
                </a:solidFill>
              </a:rPr>
              <a:t>)</a:t>
            </a:r>
            <a:r>
              <a:rPr lang="en-US" dirty="0"/>
              <a:t> &amp;&amp; </a:t>
            </a:r>
            <a:r>
              <a:rPr lang="en-US" dirty="0">
                <a:solidFill>
                  <a:srgbClr val="FF00FF"/>
                </a:solidFill>
              </a:rPr>
              <a:t>(</a:t>
            </a:r>
            <a:r>
              <a:rPr lang="en-US" dirty="0"/>
              <a:t>42 &gt;= </a:t>
            </a:r>
            <a:r>
              <a:rPr lang="en-US" dirty="0">
                <a:solidFill>
                  <a:srgbClr val="00FFFF"/>
                </a:solidFill>
              </a:rPr>
              <a:t>(</a:t>
            </a:r>
            <a:r>
              <a:rPr lang="en-US" dirty="0"/>
              <a:t>17 + 25</a:t>
            </a:r>
            <a:r>
              <a:rPr lang="en-US" dirty="0">
                <a:solidFill>
                  <a:srgbClr val="00FFFF"/>
                </a:solidFill>
              </a:rPr>
              <a:t>)</a:t>
            </a:r>
            <a:r>
              <a:rPr lang="en-US" dirty="0">
                <a:solidFill>
                  <a:srgbClr val="FF00FF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(</a:t>
            </a:r>
            <a:r>
              <a:rPr lang="en-US" dirty="0"/>
              <a:t>42 &lt;= </a:t>
            </a:r>
            <a:r>
              <a:rPr lang="en-US" dirty="0">
                <a:solidFill>
                  <a:srgbClr val="00FF00"/>
                </a:solidFill>
              </a:rPr>
              <a:t>(</a:t>
            </a:r>
            <a:r>
              <a:rPr lang="en-US" dirty="0"/>
              <a:t>42</a:t>
            </a:r>
            <a:r>
              <a:rPr lang="en-US" dirty="0">
                <a:solidFill>
                  <a:srgbClr val="00FF00"/>
                </a:solidFill>
              </a:rPr>
              <a:t>)</a:t>
            </a:r>
            <a:r>
              <a:rPr lang="en-US" dirty="0">
                <a:solidFill>
                  <a:srgbClr val="FFFF00"/>
                </a:solidFill>
              </a:rPr>
              <a:t>)</a:t>
            </a:r>
            <a:r>
              <a:rPr lang="en-US" dirty="0"/>
              <a:t> &amp;&amp; </a:t>
            </a:r>
            <a:r>
              <a:rPr lang="en-US" dirty="0">
                <a:solidFill>
                  <a:srgbClr val="FF00FF"/>
                </a:solidFill>
              </a:rPr>
              <a:t>(</a:t>
            </a:r>
            <a:r>
              <a:rPr lang="en-US" dirty="0"/>
              <a:t>42 &gt;= </a:t>
            </a:r>
            <a:r>
              <a:rPr lang="en-US" dirty="0">
                <a:solidFill>
                  <a:srgbClr val="00FFFF"/>
                </a:solidFill>
              </a:rPr>
              <a:t>(</a:t>
            </a:r>
            <a:r>
              <a:rPr lang="en-US" dirty="0"/>
              <a:t>42</a:t>
            </a:r>
            <a:r>
              <a:rPr lang="en-US" dirty="0">
                <a:solidFill>
                  <a:srgbClr val="00FFFF"/>
                </a:solidFill>
              </a:rPr>
              <a:t>)</a:t>
            </a:r>
            <a:r>
              <a:rPr lang="en-US" dirty="0">
                <a:solidFill>
                  <a:srgbClr val="FF00FF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(</a:t>
            </a:r>
            <a:r>
              <a:rPr lang="en-US" dirty="0"/>
              <a:t>true</a:t>
            </a:r>
            <a:r>
              <a:rPr lang="en-US" dirty="0">
                <a:solidFill>
                  <a:srgbClr val="FFFF00"/>
                </a:solidFill>
              </a:rPr>
              <a:t>)</a:t>
            </a:r>
            <a:r>
              <a:rPr lang="en-US" dirty="0"/>
              <a:t> &amp;&amp; </a:t>
            </a:r>
            <a:r>
              <a:rPr lang="en-US" dirty="0">
                <a:solidFill>
                  <a:srgbClr val="FF00FF"/>
                </a:solidFill>
              </a:rPr>
              <a:t>(</a:t>
            </a:r>
            <a:r>
              <a:rPr lang="en-US" dirty="0"/>
              <a:t>true</a:t>
            </a:r>
            <a:r>
              <a:rPr lang="en-US" dirty="0">
                <a:solidFill>
                  <a:srgbClr val="FF00FF"/>
                </a:solidFill>
              </a:rPr>
              <a:t>)</a:t>
            </a:r>
          </a:p>
          <a:p>
            <a:pPr marL="0" indent="0">
              <a:buNone/>
            </a:pPr>
            <a:r>
              <a:rPr lang="en-US" b="1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327575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3D602-B45C-5D41-A4E3-3CE200638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48B97-7C85-3549-8BED-A7D18B6CA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39182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x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int y = 17;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int z = 25;</a:t>
            </a:r>
          </a:p>
          <a:p>
            <a:pPr marL="0" indent="0">
              <a:buNone/>
            </a:pPr>
            <a:r>
              <a:rPr lang="en-US" dirty="0"/>
              <a:t>!(x &lt; y &amp;&amp; x &lt; z)</a:t>
            </a:r>
          </a:p>
          <a:p>
            <a:pPr marL="0" indent="0">
              <a:buNone/>
            </a:pPr>
            <a:r>
              <a:rPr lang="en-US" dirty="0"/>
              <a:t>!(</a:t>
            </a:r>
            <a:r>
              <a:rPr lang="en-US" dirty="0">
                <a:solidFill>
                  <a:srgbClr val="00FF00"/>
                </a:solidFill>
              </a:rPr>
              <a:t>(</a:t>
            </a:r>
            <a:r>
              <a:rPr lang="en-US" dirty="0"/>
              <a:t>x &lt; y</a:t>
            </a:r>
            <a:r>
              <a:rPr lang="en-US" dirty="0">
                <a:solidFill>
                  <a:srgbClr val="00FF00"/>
                </a:solidFill>
              </a:rPr>
              <a:t>)</a:t>
            </a:r>
            <a:r>
              <a:rPr lang="en-US" dirty="0"/>
              <a:t> &amp;&amp; </a:t>
            </a:r>
            <a:r>
              <a:rPr lang="en-US" dirty="0">
                <a:solidFill>
                  <a:srgbClr val="00FFFF"/>
                </a:solidFill>
              </a:rPr>
              <a:t>(</a:t>
            </a:r>
            <a:r>
              <a:rPr lang="en-US" dirty="0"/>
              <a:t>x &lt; z</a:t>
            </a:r>
            <a:r>
              <a:rPr lang="en-US" dirty="0">
                <a:solidFill>
                  <a:srgbClr val="00FFFF"/>
                </a:solidFill>
              </a:rPr>
              <a:t>)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!(</a:t>
            </a:r>
            <a:r>
              <a:rPr lang="en-US" dirty="0">
                <a:solidFill>
                  <a:srgbClr val="00FF00"/>
                </a:solidFill>
              </a:rPr>
              <a:t>(</a:t>
            </a:r>
            <a:r>
              <a:rPr lang="en-US" dirty="0"/>
              <a:t>42 &lt; 17</a:t>
            </a:r>
            <a:r>
              <a:rPr lang="en-US" dirty="0">
                <a:solidFill>
                  <a:srgbClr val="00FF00"/>
                </a:solidFill>
              </a:rPr>
              <a:t>)</a:t>
            </a:r>
            <a:r>
              <a:rPr lang="en-US" dirty="0"/>
              <a:t> &amp;&amp; </a:t>
            </a:r>
            <a:r>
              <a:rPr lang="en-US" dirty="0">
                <a:solidFill>
                  <a:srgbClr val="00FFFF"/>
                </a:solidFill>
              </a:rPr>
              <a:t>(</a:t>
            </a:r>
            <a:r>
              <a:rPr lang="en-US" dirty="0"/>
              <a:t>42 &lt; 25</a:t>
            </a:r>
            <a:r>
              <a:rPr lang="en-US" dirty="0">
                <a:solidFill>
                  <a:srgbClr val="00FFFF"/>
                </a:solidFill>
              </a:rPr>
              <a:t>)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!(</a:t>
            </a:r>
            <a:r>
              <a:rPr lang="en-US" dirty="0">
                <a:solidFill>
                  <a:srgbClr val="00FF00"/>
                </a:solidFill>
              </a:rPr>
              <a:t>(false)</a:t>
            </a:r>
            <a:r>
              <a:rPr lang="en-US" dirty="0"/>
              <a:t> &amp;&amp; </a:t>
            </a:r>
            <a:r>
              <a:rPr lang="en-US" dirty="0">
                <a:solidFill>
                  <a:srgbClr val="00FFFF"/>
                </a:solidFill>
              </a:rPr>
              <a:t>(false)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!(false)</a:t>
            </a:r>
          </a:p>
          <a:p>
            <a:pPr marL="0" indent="0">
              <a:buNone/>
            </a:pPr>
            <a:r>
              <a:rPr lang="en-US" b="1" dirty="0"/>
              <a:t>true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26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3D602-B45C-5D41-A4E3-3CE200638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48B97-7C85-3549-8BED-A7D18B6CA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12876"/>
            <a:ext cx="10353762" cy="4844678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x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int y = 17;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int z = 25;</a:t>
            </a:r>
          </a:p>
          <a:p>
            <a:pPr marL="0" indent="0">
              <a:buNone/>
            </a:pPr>
            <a:r>
              <a:rPr lang="en-US" dirty="0"/>
              <a:t>(x + y) % 2 == 0 || !((z – y) % 2 == 0)</a:t>
            </a:r>
          </a:p>
          <a:p>
            <a:pPr marL="0" indent="0">
              <a:buNone/>
            </a:pPr>
            <a:r>
              <a:rPr lang="en-US" dirty="0">
                <a:solidFill>
                  <a:srgbClr val="00FF00"/>
                </a:solidFill>
              </a:rPr>
              <a:t>(</a:t>
            </a:r>
            <a:r>
              <a:rPr lang="en-US" dirty="0">
                <a:solidFill>
                  <a:srgbClr val="00FFFF"/>
                </a:solidFill>
              </a:rPr>
              <a:t>(</a:t>
            </a:r>
            <a:r>
              <a:rPr lang="en-US" dirty="0"/>
              <a:t>(x + y) % 2</a:t>
            </a:r>
            <a:r>
              <a:rPr lang="en-US" dirty="0">
                <a:solidFill>
                  <a:srgbClr val="00FFFF"/>
                </a:solidFill>
              </a:rPr>
              <a:t>)</a:t>
            </a:r>
            <a:r>
              <a:rPr lang="en-US" dirty="0"/>
              <a:t> == 0</a:t>
            </a:r>
            <a:r>
              <a:rPr lang="en-US" dirty="0">
                <a:solidFill>
                  <a:srgbClr val="00FF00"/>
                </a:solidFill>
              </a:rPr>
              <a:t>)</a:t>
            </a:r>
            <a:r>
              <a:rPr lang="en-US" dirty="0"/>
              <a:t> || !((z – y) % 2 == 0)</a:t>
            </a:r>
          </a:p>
          <a:p>
            <a:pPr marL="0" indent="0">
              <a:buNone/>
            </a:pPr>
            <a:r>
              <a:rPr lang="en-US" dirty="0">
                <a:solidFill>
                  <a:srgbClr val="00FF00"/>
                </a:solidFill>
              </a:rPr>
              <a:t>(</a:t>
            </a:r>
            <a:r>
              <a:rPr lang="en-US" dirty="0">
                <a:solidFill>
                  <a:srgbClr val="00FFFF"/>
                </a:solidFill>
              </a:rPr>
              <a:t>(</a:t>
            </a:r>
            <a:r>
              <a:rPr lang="en-US" dirty="0"/>
              <a:t>(42 + 17) % 2</a:t>
            </a:r>
            <a:r>
              <a:rPr lang="en-US" dirty="0">
                <a:solidFill>
                  <a:srgbClr val="00FFFF"/>
                </a:solidFill>
              </a:rPr>
              <a:t>)</a:t>
            </a:r>
            <a:r>
              <a:rPr lang="en-US" dirty="0"/>
              <a:t> == 0</a:t>
            </a:r>
            <a:r>
              <a:rPr lang="en-US" dirty="0">
                <a:solidFill>
                  <a:srgbClr val="00FF00"/>
                </a:solidFill>
              </a:rPr>
              <a:t>)</a:t>
            </a:r>
            <a:r>
              <a:rPr lang="en-US" dirty="0"/>
              <a:t> || !(</a:t>
            </a:r>
            <a:r>
              <a:rPr lang="en-US" dirty="0">
                <a:solidFill>
                  <a:srgbClr val="FFFF00"/>
                </a:solidFill>
              </a:rPr>
              <a:t>(</a:t>
            </a:r>
            <a:r>
              <a:rPr lang="en-US" dirty="0"/>
              <a:t>(25 – 17) % 2</a:t>
            </a:r>
            <a:r>
              <a:rPr lang="en-US" dirty="0">
                <a:solidFill>
                  <a:srgbClr val="FFFF00"/>
                </a:solidFill>
              </a:rPr>
              <a:t>)</a:t>
            </a:r>
            <a:r>
              <a:rPr lang="en-US" dirty="0"/>
              <a:t> == 0)</a:t>
            </a:r>
          </a:p>
          <a:p>
            <a:pPr marL="0" indent="0">
              <a:buNone/>
            </a:pPr>
            <a:r>
              <a:rPr lang="en-US" dirty="0">
                <a:solidFill>
                  <a:srgbClr val="00FF00"/>
                </a:solidFill>
              </a:rPr>
              <a:t>(</a:t>
            </a:r>
            <a:r>
              <a:rPr lang="en-US" dirty="0">
                <a:solidFill>
                  <a:srgbClr val="00FFFF"/>
                </a:solidFill>
              </a:rPr>
              <a:t>(</a:t>
            </a:r>
            <a:r>
              <a:rPr lang="en-US" dirty="0"/>
              <a:t>(59) % 2</a:t>
            </a:r>
            <a:r>
              <a:rPr lang="en-US" dirty="0">
                <a:solidFill>
                  <a:srgbClr val="00FFFF"/>
                </a:solidFill>
              </a:rPr>
              <a:t>)</a:t>
            </a:r>
            <a:r>
              <a:rPr lang="en-US" dirty="0"/>
              <a:t> == 0</a:t>
            </a:r>
            <a:r>
              <a:rPr lang="en-US" dirty="0">
                <a:solidFill>
                  <a:srgbClr val="00FF00"/>
                </a:solidFill>
              </a:rPr>
              <a:t>)</a:t>
            </a:r>
            <a:r>
              <a:rPr lang="en-US" dirty="0"/>
              <a:t> || !(</a:t>
            </a:r>
            <a:r>
              <a:rPr lang="en-US" dirty="0">
                <a:solidFill>
                  <a:srgbClr val="FFFF00"/>
                </a:solidFill>
              </a:rPr>
              <a:t>(</a:t>
            </a:r>
            <a:r>
              <a:rPr lang="en-US" dirty="0"/>
              <a:t>(8) % 2</a:t>
            </a:r>
            <a:r>
              <a:rPr lang="en-US" dirty="0">
                <a:solidFill>
                  <a:srgbClr val="FFFF00"/>
                </a:solidFill>
              </a:rPr>
              <a:t>)</a:t>
            </a:r>
            <a:r>
              <a:rPr lang="en-US" dirty="0"/>
              <a:t> == 0)</a:t>
            </a:r>
          </a:p>
          <a:p>
            <a:pPr marL="0" indent="0">
              <a:buNone/>
            </a:pPr>
            <a:r>
              <a:rPr lang="en-US" dirty="0">
                <a:solidFill>
                  <a:srgbClr val="00FF00"/>
                </a:solidFill>
              </a:rPr>
              <a:t>(</a:t>
            </a:r>
            <a:r>
              <a:rPr lang="en-US" dirty="0">
                <a:solidFill>
                  <a:srgbClr val="00FFFF"/>
                </a:solidFill>
              </a:rPr>
              <a:t>(1)</a:t>
            </a:r>
            <a:r>
              <a:rPr lang="en-US" dirty="0"/>
              <a:t> == 0</a:t>
            </a:r>
            <a:r>
              <a:rPr lang="en-US" dirty="0">
                <a:solidFill>
                  <a:srgbClr val="00FF00"/>
                </a:solidFill>
              </a:rPr>
              <a:t>)</a:t>
            </a:r>
            <a:r>
              <a:rPr lang="en-US" dirty="0"/>
              <a:t> || !(</a:t>
            </a:r>
            <a:r>
              <a:rPr lang="en-US" dirty="0">
                <a:solidFill>
                  <a:srgbClr val="FFFF00"/>
                </a:solidFill>
              </a:rPr>
              <a:t>(0)</a:t>
            </a:r>
            <a:r>
              <a:rPr lang="en-US" dirty="0"/>
              <a:t> == 0)</a:t>
            </a:r>
          </a:p>
          <a:p>
            <a:pPr marL="0" indent="0">
              <a:buNone/>
            </a:pPr>
            <a:r>
              <a:rPr lang="en-US" dirty="0">
                <a:solidFill>
                  <a:srgbClr val="00FF00"/>
                </a:solidFill>
              </a:rPr>
              <a:t>(false)</a:t>
            </a:r>
            <a:r>
              <a:rPr lang="en-US" dirty="0"/>
              <a:t> || !(true)</a:t>
            </a:r>
          </a:p>
          <a:p>
            <a:pPr marL="0" indent="0">
              <a:buNone/>
            </a:pPr>
            <a:r>
              <a:rPr lang="en-US" dirty="0">
                <a:solidFill>
                  <a:srgbClr val="00FF00"/>
                </a:solidFill>
              </a:rPr>
              <a:t>(false)</a:t>
            </a:r>
            <a:r>
              <a:rPr lang="en-US" dirty="0"/>
              <a:t> || false</a:t>
            </a:r>
          </a:p>
          <a:p>
            <a:pPr marL="0" indent="0">
              <a:buNone/>
            </a:pPr>
            <a:r>
              <a:rPr lang="en-US" b="1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36474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4E9E8-4DF3-4B6F-9729-FDD0043B2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137" y="0"/>
            <a:ext cx="10809723" cy="2387600"/>
          </a:xfrm>
        </p:spPr>
        <p:txBody>
          <a:bodyPr/>
          <a:lstStyle/>
          <a:p>
            <a:r>
              <a:rPr lang="en-US" dirty="0"/>
              <a:t>Program Control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8519B76-526F-4CFB-8E5F-E3D72B20EA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2316" y="2687636"/>
            <a:ext cx="8561580" cy="3838893"/>
          </a:xfrm>
        </p:spPr>
        <p:txBody>
          <a:bodyPr>
            <a:normAutofit/>
          </a:bodyPr>
          <a:lstStyle/>
          <a:p>
            <a:r>
              <a:rPr lang="en-US" dirty="0"/>
              <a:t>“You've got to know when to hold '</a:t>
            </a:r>
            <a:r>
              <a:rPr lang="en-US" dirty="0" err="1"/>
              <a:t>em</a:t>
            </a:r>
            <a:r>
              <a:rPr lang="en-US" dirty="0"/>
              <a:t>, know when to fold '</a:t>
            </a:r>
            <a:r>
              <a:rPr lang="en-US" dirty="0" err="1"/>
              <a:t>em</a:t>
            </a:r>
            <a:r>
              <a:rPr lang="en-US" dirty="0"/>
              <a:t>, know when to walk away, know when to run…”</a:t>
            </a:r>
          </a:p>
          <a:p>
            <a:r>
              <a:rPr lang="en-US" i="1" dirty="0"/>
              <a:t>– Kenny Rodgers</a:t>
            </a:r>
          </a:p>
          <a:p>
            <a:endParaRPr lang="en-US" i="1" dirty="0"/>
          </a:p>
          <a:p>
            <a:endParaRPr lang="en-US" i="1" dirty="0"/>
          </a:p>
          <a:p>
            <a:r>
              <a:rPr lang="en-US" sz="1600" dirty="0"/>
              <a:t>Based on slides created for COP3502 by Dr. Jeremiah Blanchard</a:t>
            </a:r>
          </a:p>
          <a:p>
            <a:r>
              <a:rPr lang="en-US" sz="1600" dirty="0"/>
              <a:t>Modified by Fernando J. Rodríguez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172323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CF49F-1C52-4F40-9E86-4252D4F6B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If-else if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97DB4-23E1-F24B-96EB-92D0D5D75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03964"/>
            <a:ext cx="10353762" cy="43733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if-else statements can be chained one after the other to evaluate multiple conditions </a:t>
            </a:r>
          </a:p>
          <a:p>
            <a:pPr marL="0" indent="0" algn="just">
              <a:lnSpc>
                <a:spcPct val="115000"/>
              </a:lnSpc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700">
                <a:latin typeface="Consolas" panose="020B0609020204030204" pitchFamily="49" charset="0"/>
              </a:rPr>
              <a:t>    if </a:t>
            </a:r>
            <a:r>
              <a:rPr lang="en-US" sz="1700" dirty="0">
                <a:latin typeface="Consolas" panose="020B0609020204030204" pitchFamily="49" charset="0"/>
              </a:rPr>
              <a:t>(</a:t>
            </a:r>
            <a:r>
              <a:rPr lang="en-US" sz="1700" i="1" dirty="0">
                <a:latin typeface="Consolas" panose="020B0609020204030204" pitchFamily="49" charset="0"/>
              </a:rPr>
              <a:t>&lt;condition_1&gt;</a:t>
            </a:r>
            <a:r>
              <a:rPr lang="en-US" sz="1700" dirty="0">
                <a:latin typeface="Consolas" panose="020B0609020204030204" pitchFamily="49" charset="0"/>
              </a:rPr>
              <a:t>)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700" dirty="0">
                <a:latin typeface="Consolas" panose="020B0609020204030204" pitchFamily="49" charset="0"/>
              </a:rPr>
              <a:t>    {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700" dirty="0">
                <a:latin typeface="Consolas" panose="020B0609020204030204" pitchFamily="49" charset="0"/>
              </a:rPr>
              <a:t>        </a:t>
            </a:r>
            <a:r>
              <a:rPr lang="en-US" sz="1700" i="1" dirty="0">
                <a:latin typeface="Consolas" panose="020B0609020204030204" pitchFamily="49" charset="0"/>
              </a:rPr>
              <a:t>&lt;block_1&gt;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700" dirty="0">
                <a:latin typeface="Consolas" panose="020B0609020204030204" pitchFamily="49" charset="0"/>
              </a:rPr>
              <a:t>    }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700" dirty="0">
                <a:latin typeface="Consolas" panose="020B0609020204030204" pitchFamily="49" charset="0"/>
              </a:rPr>
              <a:t>    else if (</a:t>
            </a:r>
            <a:r>
              <a:rPr lang="en-US" sz="1700" i="1" dirty="0">
                <a:latin typeface="Consolas" panose="020B0609020204030204" pitchFamily="49" charset="0"/>
              </a:rPr>
              <a:t>&lt;condition_2&gt;</a:t>
            </a:r>
            <a:r>
              <a:rPr lang="en-US" sz="1700" dirty="0">
                <a:latin typeface="Consolas" panose="020B0609020204030204" pitchFamily="49" charset="0"/>
              </a:rPr>
              <a:t>) 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700" dirty="0">
                <a:latin typeface="Consolas" panose="020B0609020204030204" pitchFamily="49" charset="0"/>
              </a:rPr>
              <a:t>    {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700" dirty="0">
                <a:latin typeface="Consolas" panose="020B0609020204030204" pitchFamily="49" charset="0"/>
              </a:rPr>
              <a:t>        </a:t>
            </a:r>
            <a:r>
              <a:rPr lang="en-US" sz="1700" i="1" dirty="0">
                <a:latin typeface="Consolas" panose="020B0609020204030204" pitchFamily="49" charset="0"/>
              </a:rPr>
              <a:t>&lt;block_2&gt;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700" dirty="0">
                <a:latin typeface="Consolas" panose="020B0609020204030204" pitchFamily="49" charset="0"/>
              </a:rPr>
              <a:t>    }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700" dirty="0">
                <a:latin typeface="Consolas" panose="020B0609020204030204" pitchFamily="49" charset="0"/>
              </a:rPr>
              <a:t>    else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700" dirty="0">
                <a:latin typeface="Consolas" panose="020B0609020204030204" pitchFamily="49" charset="0"/>
              </a:rPr>
              <a:t>    {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700" dirty="0">
                <a:latin typeface="Consolas" panose="020B0609020204030204" pitchFamily="49" charset="0"/>
              </a:rPr>
              <a:t>        </a:t>
            </a:r>
            <a:r>
              <a:rPr lang="en-US" sz="1700" i="1" dirty="0">
                <a:latin typeface="Consolas" panose="020B0609020204030204" pitchFamily="49" charset="0"/>
              </a:rPr>
              <a:t>&lt;block_3&gt;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700" dirty="0">
                <a:latin typeface="Consolas" panose="020B0609020204030204" pitchFamily="49" charset="0"/>
              </a:rPr>
              <a:t>    }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6E4167BB-8323-F042-A9FF-BDF7E055BABF}"/>
              </a:ext>
            </a:extLst>
          </p:cNvPr>
          <p:cNvSpPr/>
          <p:nvPr/>
        </p:nvSpPr>
        <p:spPr>
          <a:xfrm>
            <a:off x="4669470" y="2622153"/>
            <a:ext cx="2400300" cy="1177290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F970CBC-257F-1A45-9FA7-0E4FAFB76E60}"/>
              </a:ext>
            </a:extLst>
          </p:cNvPr>
          <p:cNvSpPr/>
          <p:nvPr/>
        </p:nvSpPr>
        <p:spPr>
          <a:xfrm>
            <a:off x="5253489" y="5246027"/>
            <a:ext cx="1223511" cy="468630"/>
          </a:xfrm>
          <a:prstGeom prst="roundRect">
            <a:avLst>
              <a:gd name="adj" fmla="val 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block_1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F91E94-0A05-3E4C-851F-FEF1BAE115F1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5865245" y="3799443"/>
            <a:ext cx="4375" cy="144658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1A73588-2270-8A4D-88DD-F14F614CF14D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869620" y="2295128"/>
            <a:ext cx="0" cy="32702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041EABE8-117D-074F-8680-08C73D17CEA0}"/>
              </a:ext>
            </a:extLst>
          </p:cNvPr>
          <p:cNvCxnSpPr>
            <a:cxnSpLocks/>
            <a:stCxn id="5" idx="3"/>
            <a:endCxn id="23" idx="0"/>
          </p:cNvCxnSpPr>
          <p:nvPr/>
        </p:nvCxnSpPr>
        <p:spPr>
          <a:xfrm>
            <a:off x="7069770" y="3210798"/>
            <a:ext cx="1471200" cy="301498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C7D785F-D272-7245-8291-B02DE3B29132}"/>
              </a:ext>
            </a:extLst>
          </p:cNvPr>
          <p:cNvSpPr txBox="1"/>
          <p:nvPr/>
        </p:nvSpPr>
        <p:spPr>
          <a:xfrm>
            <a:off x="7404416" y="2841466"/>
            <a:ext cx="685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2DEB00-BD84-A141-BBAE-5033700ED235}"/>
              </a:ext>
            </a:extLst>
          </p:cNvPr>
          <p:cNvSpPr txBox="1"/>
          <p:nvPr/>
        </p:nvSpPr>
        <p:spPr>
          <a:xfrm>
            <a:off x="5253489" y="4220426"/>
            <a:ext cx="616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6F2A7FF5-99BA-0C42-AA7F-F8B9933AB765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6804725" y="4775177"/>
            <a:ext cx="796765" cy="2675724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D9CE1AF0-5D08-C840-8295-45B60A4EA4A5}"/>
              </a:ext>
            </a:extLst>
          </p:cNvPr>
          <p:cNvCxnSpPr>
            <a:cxnSpLocks/>
            <a:stCxn id="37" idx="2"/>
          </p:cNvCxnSpPr>
          <p:nvPr/>
        </p:nvCxnSpPr>
        <p:spPr>
          <a:xfrm rot="5400000">
            <a:off x="9480449" y="4775176"/>
            <a:ext cx="796766" cy="2675726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B3ADA66-B8E3-DF4B-9838-CC9F46C3EC68}"/>
              </a:ext>
            </a:extLst>
          </p:cNvPr>
          <p:cNvSpPr txBox="1"/>
          <p:nvPr/>
        </p:nvSpPr>
        <p:spPr>
          <a:xfrm>
            <a:off x="5156925" y="3026132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condition_1</a:t>
            </a:r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FDB7CC6B-9234-2446-BEA1-A665527B7AFF}"/>
              </a:ext>
            </a:extLst>
          </p:cNvPr>
          <p:cNvSpPr/>
          <p:nvPr/>
        </p:nvSpPr>
        <p:spPr>
          <a:xfrm>
            <a:off x="7340820" y="3512296"/>
            <a:ext cx="2400300" cy="1177290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B5058A6-0DCB-6E4E-B845-25912027B8F6}"/>
              </a:ext>
            </a:extLst>
          </p:cNvPr>
          <p:cNvSpPr txBox="1"/>
          <p:nvPr/>
        </p:nvSpPr>
        <p:spPr>
          <a:xfrm>
            <a:off x="7828275" y="3916275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condition_2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771B50D6-FF6C-C741-B45B-E48D0C1E06D7}"/>
              </a:ext>
            </a:extLst>
          </p:cNvPr>
          <p:cNvSpPr/>
          <p:nvPr/>
        </p:nvSpPr>
        <p:spPr>
          <a:xfrm>
            <a:off x="7929214" y="5246954"/>
            <a:ext cx="1223511" cy="468630"/>
          </a:xfrm>
          <a:prstGeom prst="roundRect">
            <a:avLst>
              <a:gd name="adj" fmla="val 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block_2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AB4DB09D-8567-7840-AD4A-36BD2D5F58A4}"/>
              </a:ext>
            </a:extLst>
          </p:cNvPr>
          <p:cNvSpPr/>
          <p:nvPr/>
        </p:nvSpPr>
        <p:spPr>
          <a:xfrm>
            <a:off x="10604939" y="5246026"/>
            <a:ext cx="1223511" cy="468630"/>
          </a:xfrm>
          <a:prstGeom prst="roundRect">
            <a:avLst>
              <a:gd name="adj" fmla="val 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block_3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1E760F42-EDA1-0349-8F49-72DD3C77D970}"/>
              </a:ext>
            </a:extLst>
          </p:cNvPr>
          <p:cNvCxnSpPr>
            <a:cxnSpLocks/>
            <a:stCxn id="23" idx="3"/>
            <a:endCxn id="37" idx="0"/>
          </p:cNvCxnSpPr>
          <p:nvPr/>
        </p:nvCxnSpPr>
        <p:spPr>
          <a:xfrm>
            <a:off x="9741120" y="4100941"/>
            <a:ext cx="1475575" cy="1145085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8EA960F-D3F3-6448-A6BE-5865C74A5CC9}"/>
              </a:ext>
            </a:extLst>
          </p:cNvPr>
          <p:cNvCxnSpPr>
            <a:cxnSpLocks/>
            <a:stCxn id="23" idx="2"/>
            <a:endCxn id="36" idx="0"/>
          </p:cNvCxnSpPr>
          <p:nvPr/>
        </p:nvCxnSpPr>
        <p:spPr>
          <a:xfrm>
            <a:off x="8540970" y="4689586"/>
            <a:ext cx="0" cy="55736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243D5C3-4FEF-794A-A574-EDF488C34BA6}"/>
              </a:ext>
            </a:extLst>
          </p:cNvPr>
          <p:cNvSpPr txBox="1"/>
          <p:nvPr/>
        </p:nvSpPr>
        <p:spPr>
          <a:xfrm>
            <a:off x="7873977" y="4706660"/>
            <a:ext cx="616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2FACDFE-3A7F-C74E-AD2D-3657E4A40B79}"/>
              </a:ext>
            </a:extLst>
          </p:cNvPr>
          <p:cNvSpPr txBox="1"/>
          <p:nvPr/>
        </p:nvSpPr>
        <p:spPr>
          <a:xfrm>
            <a:off x="10135305" y="3678402"/>
            <a:ext cx="685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7663FE2-6914-EE47-B50B-F11D518B9A55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8540969" y="5715584"/>
            <a:ext cx="1" cy="7958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2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27" grpId="0"/>
      <p:bldP spid="27" grpId="1"/>
      <p:bldP spid="28" grpId="0"/>
      <p:bldP spid="28" grpId="1"/>
      <p:bldP spid="18" grpId="0"/>
      <p:bldP spid="23" grpId="0" animBg="1"/>
      <p:bldP spid="23" grpId="1" animBg="1"/>
      <p:bldP spid="25" grpId="0"/>
      <p:bldP spid="36" grpId="0" animBg="1"/>
      <p:bldP spid="36" grpId="1" animBg="1"/>
      <p:bldP spid="37" grpId="0" animBg="1"/>
      <p:bldP spid="37" grpId="1" animBg="1"/>
      <p:bldP spid="45" grpId="0"/>
      <p:bldP spid="45" grpId="1"/>
      <p:bldP spid="46" grpId="0"/>
      <p:bldP spid="46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F10C7-FB18-4625-863D-2BABC10B7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438336"/>
            <a:ext cx="10353761" cy="614505"/>
          </a:xfrm>
        </p:spPr>
        <p:txBody>
          <a:bodyPr/>
          <a:lstStyle/>
          <a:p>
            <a:r>
              <a:rPr lang="en-US" dirty="0"/>
              <a:t>Selection: If / ELSE CHAINING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5E273-4EB0-4419-A20F-0A002B78A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3" y="1292324"/>
            <a:ext cx="10353762" cy="4957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If we have several options, we can compare them one after another.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A1D53B-707F-4E4E-A6AC-3C1E8228AC6D}"/>
              </a:ext>
            </a:extLst>
          </p:cNvPr>
          <p:cNvSpPr txBox="1"/>
          <p:nvPr/>
        </p:nvSpPr>
        <p:spPr>
          <a:xfrm>
            <a:off x="1076901" y="1944038"/>
            <a:ext cx="7513516" cy="4259993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class </a:t>
            </a:r>
            <a:r>
              <a:rPr lang="en-US" sz="1400" dirty="0" err="1">
                <a:latin typeface="Consolas" panose="020B0609020204030204" pitchFamily="49" charset="0"/>
              </a:rPr>
              <a:t>PortalFun</a:t>
            </a: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static void main(String[]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long universe = </a:t>
            </a:r>
            <a:r>
              <a:rPr lang="en-US" sz="1400" dirty="0" err="1">
                <a:latin typeface="Consolas" panose="020B0609020204030204" pitchFamily="49" charset="0"/>
              </a:rPr>
              <a:t>Math.round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Math.random</a:t>
            </a:r>
            <a:r>
              <a:rPr lang="en-US" sz="1400" dirty="0">
                <a:latin typeface="Consolas" panose="020B0609020204030204" pitchFamily="49" charset="0"/>
              </a:rPr>
              <a:t>() * 600.0);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if (universe &gt; 300)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("Alright! We found C" + universe + "!");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("Time to get </a:t>
            </a:r>
            <a:r>
              <a:rPr lang="en-US" sz="1400" dirty="0" err="1">
                <a:latin typeface="Consolas" panose="020B0609020204030204" pitchFamily="49" charset="0"/>
              </a:rPr>
              <a:t>schwifty</a:t>
            </a:r>
            <a:r>
              <a:rPr lang="en-US" sz="1400" dirty="0">
                <a:latin typeface="Consolas" panose="020B0609020204030204" pitchFamily="49" charset="0"/>
              </a:rPr>
              <a:t>!");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else if (universe == 187)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(" Ugh. We ended up in C187.");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else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("At least we’re not in C187.");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85933B7-B085-4531-B5C2-4F829D3568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776777"/>
              </p:ext>
            </p:extLst>
          </p:nvPr>
        </p:nvGraphicFramePr>
        <p:xfrm>
          <a:off x="715160" y="1944039"/>
          <a:ext cx="361742" cy="42599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42599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6BD8E55-2E97-4FD1-B009-0B62779C27EF}"/>
              </a:ext>
            </a:extLst>
          </p:cNvPr>
          <p:cNvSpPr txBox="1"/>
          <p:nvPr/>
        </p:nvSpPr>
        <p:spPr>
          <a:xfrm>
            <a:off x="8731949" y="2191427"/>
            <a:ext cx="2824089" cy="586373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Alright! We found C501!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Time to get </a:t>
            </a:r>
            <a:r>
              <a:rPr lang="en-US" sz="1400" dirty="0" err="1">
                <a:latin typeface="Consolas" panose="020B0609020204030204" pitchFamily="49" charset="0"/>
              </a:rPr>
              <a:t>schwifty</a:t>
            </a:r>
            <a:r>
              <a:rPr lang="en-US" sz="1400" dirty="0">
                <a:latin typeface="Consolas" panose="020B0609020204030204" pitchFamily="49" charset="0"/>
              </a:rPr>
              <a:t>!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9271EE9F-EE9C-44D2-8754-DE40A360D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7328" y="1849597"/>
            <a:ext cx="117983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OUTPUT: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75F89E-A345-4C4D-ADD7-FE6F8D5FB3CF}"/>
              </a:ext>
            </a:extLst>
          </p:cNvPr>
          <p:cNvSpPr txBox="1"/>
          <p:nvPr/>
        </p:nvSpPr>
        <p:spPr>
          <a:xfrm>
            <a:off x="8731949" y="3852731"/>
            <a:ext cx="2824089" cy="332284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Ugh. We ended up in C187.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EAA9B623-DA06-43EB-A1AC-EC74B78C5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7328" y="3510901"/>
            <a:ext cx="117983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OUTPUT: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EDB6BB-4320-4374-B94C-77386A857F66}"/>
              </a:ext>
            </a:extLst>
          </p:cNvPr>
          <p:cNvSpPr txBox="1"/>
          <p:nvPr/>
        </p:nvSpPr>
        <p:spPr>
          <a:xfrm>
            <a:off x="8731949" y="5348895"/>
            <a:ext cx="2824089" cy="332284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At least we’re not in C187.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CB55AF56-FBCC-4815-B736-7B5FEC828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7328" y="5010341"/>
            <a:ext cx="117983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OUTPUT: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5AF6728-3786-4025-9099-80C67E026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338" y="2870968"/>
            <a:ext cx="5833443" cy="35956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5178CEF-1172-4306-9A59-A970E565F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811" y="3733912"/>
            <a:ext cx="6149128" cy="33274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AF42DE6-1091-4B9E-95DE-67AF92D73A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7446" y="3972108"/>
            <a:ext cx="4692386" cy="376826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364B7A81-E3A3-4E13-BC37-81BAC5DE39F0}"/>
              </a:ext>
            </a:extLst>
          </p:cNvPr>
          <p:cNvGrpSpPr/>
          <p:nvPr/>
        </p:nvGrpSpPr>
        <p:grpSpPr>
          <a:xfrm>
            <a:off x="1087964" y="1944037"/>
            <a:ext cx="2649626" cy="4349121"/>
            <a:chOff x="1087964" y="1944037"/>
            <a:chExt cx="2649626" cy="4349121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1CB789A7-5E02-4D44-A4B6-FB02FECD1B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23901" r="30979" b="-1581"/>
            <a:stretch/>
          </p:blipFill>
          <p:spPr>
            <a:xfrm>
              <a:off x="1090319" y="3321358"/>
              <a:ext cx="1828800" cy="297180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DEBA0E9-9343-4154-A0F4-AC53B414CC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28296"/>
            <a:stretch/>
          </p:blipFill>
          <p:spPr>
            <a:xfrm>
              <a:off x="1087964" y="1944037"/>
              <a:ext cx="2649626" cy="274320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516D711-0717-4C86-B510-1E2C989F6DE2}"/>
              </a:ext>
            </a:extLst>
          </p:cNvPr>
          <p:cNvGrpSpPr/>
          <p:nvPr/>
        </p:nvGrpSpPr>
        <p:grpSpPr>
          <a:xfrm>
            <a:off x="1301035" y="2406021"/>
            <a:ext cx="4862990" cy="3673064"/>
            <a:chOff x="1285087" y="2406021"/>
            <a:chExt cx="4862990" cy="3673064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40FC25D-3B17-4B3A-B31B-A2A99B572F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27796"/>
            <a:stretch/>
          </p:blipFill>
          <p:spPr>
            <a:xfrm>
              <a:off x="1287411" y="2406021"/>
              <a:ext cx="4860666" cy="228600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AB2E0F5-AE33-4C5E-B1AD-FC527F3AD8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28882" r="62375" b="-1086"/>
            <a:stretch/>
          </p:blipFill>
          <p:spPr>
            <a:xfrm>
              <a:off x="1285087" y="3793085"/>
              <a:ext cx="1828800" cy="2286000"/>
            </a:xfrm>
            <a:prstGeom prst="rect">
              <a:avLst/>
            </a:prstGeom>
          </p:spPr>
        </p:pic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DD4857F2-D874-4440-9417-9A25D25802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0401" y="5206233"/>
            <a:ext cx="6083142" cy="64100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E1AB589-317E-4063-932C-9C2A57152B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34918" y="3168085"/>
            <a:ext cx="2154575" cy="135345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EFA53EF-16DD-40A8-B94E-DD908D90E0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29608" y="4275291"/>
            <a:ext cx="5541049" cy="94677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2B5F801-CBE1-4065-BBAB-A243B86E86D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70546" y="5439860"/>
            <a:ext cx="5206430" cy="29927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71338E0-161F-4C3E-AA13-18F28097492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37476" y="4261180"/>
            <a:ext cx="5529744" cy="96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156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>
            <a:extLst>
              <a:ext uri="{FF2B5EF4-FFF2-40B4-BE49-F238E27FC236}">
                <a16:creationId xmlns:a16="http://schemas.microsoft.com/office/drawing/2014/main" id="{0DD40877-8557-4E52-9895-333B84F05B2C}"/>
              </a:ext>
            </a:extLst>
          </p:cNvPr>
          <p:cNvSpPr txBox="1"/>
          <p:nvPr/>
        </p:nvSpPr>
        <p:spPr>
          <a:xfrm>
            <a:off x="988642" y="1933469"/>
            <a:ext cx="7529072" cy="4269877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endParaRPr lang="en-US"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6F10C7-FB18-4625-863D-2BABC10B7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154964"/>
            <a:ext cx="10353761" cy="1134085"/>
          </a:xfrm>
        </p:spPr>
        <p:txBody>
          <a:bodyPr/>
          <a:lstStyle/>
          <a:p>
            <a:r>
              <a:rPr lang="en-US" dirty="0"/>
              <a:t>Selection: If / ELSE Nesting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5E273-4EB0-4419-A20F-0A002B78A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3" y="1292324"/>
            <a:ext cx="10353762" cy="4957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We can also </a:t>
            </a:r>
            <a:r>
              <a:rPr lang="en-US" b="1" dirty="0">
                <a:solidFill>
                  <a:srgbClr val="FFC000"/>
                </a:solidFill>
              </a:rPr>
              <a:t>nest</a:t>
            </a:r>
            <a:r>
              <a:rPr lang="en-US" dirty="0"/>
              <a:t> a selection inside of another.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85933B7-B085-4531-B5C2-4F829D3568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528090"/>
              </p:ext>
            </p:extLst>
          </p:nvPr>
        </p:nvGraphicFramePr>
        <p:xfrm>
          <a:off x="633510" y="1934153"/>
          <a:ext cx="368413" cy="42698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8413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42698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6BD8E55-2E97-4FD1-B009-0B62779C27EF}"/>
              </a:ext>
            </a:extLst>
          </p:cNvPr>
          <p:cNvSpPr txBox="1"/>
          <p:nvPr/>
        </p:nvSpPr>
        <p:spPr>
          <a:xfrm>
            <a:off x="8731949" y="2191428"/>
            <a:ext cx="2824089" cy="332606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C502! Time to get </a:t>
            </a:r>
            <a:r>
              <a:rPr lang="en-US" sz="1400" dirty="0" err="1">
                <a:latin typeface="Consolas" panose="020B0609020204030204" pitchFamily="49" charset="0"/>
              </a:rPr>
              <a:t>schwifty</a:t>
            </a:r>
            <a:r>
              <a:rPr lang="en-US" sz="1400" dirty="0">
                <a:latin typeface="Consolas" panose="020B0609020204030204" pitchFamily="49" charset="0"/>
              </a:rPr>
              <a:t>!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9271EE9F-EE9C-44D2-8754-DE40A360D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7328" y="1849597"/>
            <a:ext cx="117983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OUTPUT: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75F89E-A345-4C4D-ADD7-FE6F8D5FB3CF}"/>
              </a:ext>
            </a:extLst>
          </p:cNvPr>
          <p:cNvSpPr txBox="1"/>
          <p:nvPr/>
        </p:nvSpPr>
        <p:spPr>
          <a:xfrm>
            <a:off x="8731949" y="3852731"/>
            <a:ext cx="2824089" cy="332284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Ugh. We ended up in C187.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EAA9B623-DA06-43EB-A1AC-EC74B78C5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7328" y="3510901"/>
            <a:ext cx="117983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OUTPUT: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EDB6BB-4320-4374-B94C-77386A857F66}"/>
              </a:ext>
            </a:extLst>
          </p:cNvPr>
          <p:cNvSpPr txBox="1"/>
          <p:nvPr/>
        </p:nvSpPr>
        <p:spPr>
          <a:xfrm>
            <a:off x="8731949" y="5348895"/>
            <a:ext cx="2824089" cy="332284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At least we’re not in C187.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CB55AF56-FBCC-4815-B736-7B5FEC828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7328" y="5010341"/>
            <a:ext cx="117983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OUTPUT: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F219997-6C25-40EE-8F03-F36F43355131}"/>
              </a:ext>
            </a:extLst>
          </p:cNvPr>
          <p:cNvGrpSpPr/>
          <p:nvPr/>
        </p:nvGrpSpPr>
        <p:grpSpPr>
          <a:xfrm>
            <a:off x="994860" y="1895115"/>
            <a:ext cx="7553385" cy="4459645"/>
            <a:chOff x="994860" y="1895115"/>
            <a:chExt cx="7553385" cy="4459645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1734AD6-F4DA-41D7-9176-C313C1EE4B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994860" y="1898025"/>
              <a:ext cx="812698" cy="709108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186BB29-045C-4668-9501-36CBDC2F96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807557" y="1897581"/>
              <a:ext cx="5937311" cy="709108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9C69DBE-3A0F-42A9-B53B-556B7746B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735547" y="1895115"/>
              <a:ext cx="812698" cy="709108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975133E-3B28-4096-B699-605A76805B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995252" y="5541378"/>
              <a:ext cx="812698" cy="812698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DAF3C70-1206-4A87-8553-66DDD6FD0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807949" y="5541378"/>
              <a:ext cx="5927990" cy="81269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CAF73B6-1946-422A-BF13-3E8E39551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731344" y="5542062"/>
              <a:ext cx="812698" cy="81269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04C86022-EE5D-4024-B424-FE361228136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995252" y="2606690"/>
              <a:ext cx="812698" cy="2958986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91F4402-0BC7-4472-8C73-FBEE8246DC7D}"/>
              </a:ext>
            </a:extLst>
          </p:cNvPr>
          <p:cNvGrpSpPr/>
          <p:nvPr/>
        </p:nvGrpSpPr>
        <p:grpSpPr>
          <a:xfrm>
            <a:off x="1307461" y="2395591"/>
            <a:ext cx="7242434" cy="3584969"/>
            <a:chOff x="1307461" y="2395591"/>
            <a:chExt cx="7242434" cy="3584969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7C0DEEDC-8470-4580-9FA4-5FF7728143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119784" y="2395591"/>
              <a:ext cx="5634291" cy="71765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B8294E7-23EE-494E-827D-0C7EE58CE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737197" y="2397975"/>
              <a:ext cx="812698" cy="71765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08A0B119-619A-4912-8571-9FC042DD6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105428" y="5380428"/>
              <a:ext cx="5628879" cy="597091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1945D695-D837-4BAB-A1D8-0A9EEE5DD3F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307745" y="5383469"/>
              <a:ext cx="812698" cy="597091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7CFD1F2-7D99-4742-96AB-19B5D363F6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310101" y="2397314"/>
              <a:ext cx="812698" cy="717650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A7E4200C-7E0E-4EDA-BDBE-AFD5CA9A4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307461" y="3115625"/>
              <a:ext cx="812698" cy="2271685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919BEF53-84AE-4BED-BE65-C313393DE4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720069" y="5380428"/>
              <a:ext cx="828567" cy="594050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358696D-CFAF-4B4D-8F78-9E394DFB9239}"/>
              </a:ext>
            </a:extLst>
          </p:cNvPr>
          <p:cNvGrpSpPr/>
          <p:nvPr/>
        </p:nvGrpSpPr>
        <p:grpSpPr>
          <a:xfrm>
            <a:off x="1618053" y="3903449"/>
            <a:ext cx="6930584" cy="662705"/>
            <a:chOff x="1618053" y="3903449"/>
            <a:chExt cx="6930584" cy="662705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1DC07FF5-886D-42D3-A365-832AC80F1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427736" y="3903449"/>
              <a:ext cx="5499299" cy="658346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F88D449E-AF2A-4CCB-A9EA-1FCB9F748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735939" y="3907808"/>
              <a:ext cx="812698" cy="658346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D7E57799-29EC-4A3A-B7B5-255986A95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618053" y="3905172"/>
              <a:ext cx="812698" cy="658346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D043E03-184C-4FE8-AE62-02ECC2B78092}"/>
              </a:ext>
            </a:extLst>
          </p:cNvPr>
          <p:cNvGrpSpPr/>
          <p:nvPr/>
        </p:nvGrpSpPr>
        <p:grpSpPr>
          <a:xfrm>
            <a:off x="1609973" y="3377209"/>
            <a:ext cx="6947986" cy="2337093"/>
            <a:chOff x="1609973" y="3377209"/>
            <a:chExt cx="6947986" cy="2337093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6E3C9C5A-A2DC-4336-BC89-2E9D2350B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399458" y="3381568"/>
              <a:ext cx="5499299" cy="393172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E7CF605F-BEA3-4FFC-B0F7-26F6D82021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745261" y="3377209"/>
              <a:ext cx="812698" cy="393172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2CE4962C-E5F4-46F0-95A3-F642E405BF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609973" y="3380890"/>
              <a:ext cx="812698" cy="400572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4FB53696-4208-4F75-9C33-8DB8855FF9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407940" y="5117211"/>
              <a:ext cx="5511299" cy="597091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7EFFFE73-9740-4B1B-B80B-490C6D3F5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610257" y="5112695"/>
              <a:ext cx="812698" cy="597091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350C0FEF-8244-4915-B931-360D128C585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727235" y="5117701"/>
              <a:ext cx="828567" cy="592085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FA708012-15E3-4D4A-9E3F-822210BCA3A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610257" y="3748750"/>
              <a:ext cx="821296" cy="1472944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5982B32-0F92-4FBB-B895-645E8C861BCB}"/>
              </a:ext>
            </a:extLst>
          </p:cNvPr>
          <p:cNvGrpSpPr/>
          <p:nvPr/>
        </p:nvGrpSpPr>
        <p:grpSpPr>
          <a:xfrm>
            <a:off x="1609973" y="2898290"/>
            <a:ext cx="5154018" cy="321459"/>
            <a:chOff x="1813310" y="2906764"/>
            <a:chExt cx="5154018" cy="321459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E7A61298-FAC0-4520-B67E-AD93ACE917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813310" y="2909388"/>
              <a:ext cx="482540" cy="318835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ECE8F7A3-E577-4F0D-8FC5-922AECB30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290993" y="2906764"/>
              <a:ext cx="4191155" cy="318835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23762493-81E9-4BD0-8E0F-E7E29DCFF3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484788" y="2906764"/>
              <a:ext cx="482540" cy="318835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B31FE72-E8AE-4B4F-8D7B-42EBBC7D8761}"/>
              </a:ext>
            </a:extLst>
          </p:cNvPr>
          <p:cNvGrpSpPr/>
          <p:nvPr/>
        </p:nvGrpSpPr>
        <p:grpSpPr>
          <a:xfrm>
            <a:off x="1609973" y="3172147"/>
            <a:ext cx="904047" cy="236815"/>
            <a:chOff x="741768" y="755360"/>
            <a:chExt cx="904047" cy="368016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3583CDE6-06F4-49EE-9506-38F0D55567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41768" y="758365"/>
              <a:ext cx="482540" cy="365011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EE207336-8D3D-4AAC-9707-9339B22D9A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163275" y="755360"/>
              <a:ext cx="482540" cy="365011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59C922C-E8CC-4CE4-9813-34B029AFCF13}"/>
              </a:ext>
            </a:extLst>
          </p:cNvPr>
          <p:cNvGrpSpPr/>
          <p:nvPr/>
        </p:nvGrpSpPr>
        <p:grpSpPr>
          <a:xfrm>
            <a:off x="1930954" y="3645779"/>
            <a:ext cx="6611778" cy="321459"/>
            <a:chOff x="1930954" y="3645779"/>
            <a:chExt cx="6611778" cy="321459"/>
          </a:xfrm>
        </p:grpSpPr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A1C1BF7A-0F73-4FDA-BD7E-8433105A1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930954" y="3648403"/>
              <a:ext cx="482540" cy="318835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E624CB92-54FE-499B-A211-C29E327856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408637" y="3645779"/>
              <a:ext cx="5673432" cy="318835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6A2A7CE4-D1A7-4063-A5C7-B2155C818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8060192" y="3645779"/>
              <a:ext cx="482540" cy="318835"/>
            </a:xfrm>
            <a:prstGeom prst="rect">
              <a:avLst/>
            </a:prstGeom>
          </p:spPr>
        </p:pic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BBBE3CD-58F2-41D6-9FCD-BFD4BD02FE37}"/>
              </a:ext>
            </a:extLst>
          </p:cNvPr>
          <p:cNvGrpSpPr/>
          <p:nvPr/>
        </p:nvGrpSpPr>
        <p:grpSpPr>
          <a:xfrm>
            <a:off x="1929758" y="4863914"/>
            <a:ext cx="5670853" cy="389020"/>
            <a:chOff x="1920966" y="4863914"/>
            <a:chExt cx="5670853" cy="389020"/>
          </a:xfrm>
        </p:grpSpPr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CAAE6E07-5A8B-4742-B044-F515C854E1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920966" y="4863914"/>
              <a:ext cx="812698" cy="389020"/>
            </a:xfrm>
            <a:prstGeom prst="rect">
              <a:avLst/>
            </a:prstGeom>
          </p:spPr>
        </p:pic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954E186C-C5CC-4BC5-B023-C3C65BFBE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710452" y="4864592"/>
              <a:ext cx="4067868" cy="384366"/>
            </a:xfrm>
            <a:prstGeom prst="rect">
              <a:avLst/>
            </a:prstGeom>
          </p:spPr>
        </p:pic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96D04CA0-84C6-44E9-8208-E2F9EAADE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779121" y="4867790"/>
              <a:ext cx="812698" cy="384366"/>
            </a:xfrm>
            <a:prstGeom prst="rect">
              <a:avLst/>
            </a:prstGeom>
          </p:spPr>
        </p:pic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E6533BEA-05FB-4F1C-9131-8A60E6ABDB32}"/>
              </a:ext>
            </a:extLst>
          </p:cNvPr>
          <p:cNvGrpSpPr/>
          <p:nvPr/>
        </p:nvGrpSpPr>
        <p:grpSpPr>
          <a:xfrm>
            <a:off x="1922964" y="4364853"/>
            <a:ext cx="5670855" cy="1100943"/>
            <a:chOff x="1922964" y="4364853"/>
            <a:chExt cx="5670855" cy="1100943"/>
          </a:xfrm>
        </p:grpSpPr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355277F0-9875-42CC-892D-DACDE4772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712452" y="4364853"/>
              <a:ext cx="4067868" cy="393172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E7236016-7F5E-440E-93CC-5A3611D45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781121" y="4368051"/>
              <a:ext cx="812698" cy="393172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8C40C47-D6B4-4E1F-8ECF-3675ADFCB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922966" y="4371732"/>
              <a:ext cx="812698" cy="389020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6DFEA63F-BFCF-4B35-9874-63D3587E6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720934" y="5244812"/>
              <a:ext cx="4067868" cy="220984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A7A46525-1421-4802-96ED-08C9EF425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923250" y="5247853"/>
              <a:ext cx="812698" cy="213427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B496D892-FCDD-4D99-9798-DCC53676128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763991" y="5249642"/>
              <a:ext cx="828567" cy="211638"/>
            </a:xfrm>
            <a:prstGeom prst="rect">
              <a:avLst/>
            </a:prstGeom>
          </p:spPr>
        </p:pic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67A30878-F474-460B-A845-C1D7952B9C2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922964" y="4744166"/>
              <a:ext cx="810699" cy="514100"/>
            </a:xfrm>
            <a:prstGeom prst="rect">
              <a:avLst/>
            </a:prstGeom>
          </p:spPr>
        </p:pic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FAF344C9-CD56-42FE-92BC-2182198F545B}"/>
              </a:ext>
            </a:extLst>
          </p:cNvPr>
          <p:cNvGrpSpPr/>
          <p:nvPr/>
        </p:nvGrpSpPr>
        <p:grpSpPr>
          <a:xfrm>
            <a:off x="2233175" y="4621943"/>
            <a:ext cx="5222031" cy="321459"/>
            <a:chOff x="2233175" y="4621943"/>
            <a:chExt cx="5222031" cy="321459"/>
          </a:xfrm>
        </p:grpSpPr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9DAD81BA-2066-464E-84B7-2482069EF7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233175" y="4624567"/>
              <a:ext cx="482540" cy="318835"/>
            </a:xfrm>
            <a:prstGeom prst="rect">
              <a:avLst/>
            </a:prstGeom>
          </p:spPr>
        </p:pic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1ED85E30-DAB5-42A1-971A-8FCFB6138F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710858" y="4621943"/>
              <a:ext cx="4346361" cy="318835"/>
            </a:xfrm>
            <a:prstGeom prst="rect">
              <a:avLst/>
            </a:prstGeom>
          </p:spPr>
        </p:pic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53B3972F-DE7A-4A42-9ABF-C70AB29DF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972666" y="4621943"/>
              <a:ext cx="482540" cy="318835"/>
            </a:xfrm>
            <a:prstGeom prst="rect">
              <a:avLst/>
            </a:prstGeom>
          </p:spPr>
        </p:pic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AFBCEC3B-ED43-49EB-9F82-3553EFFDF6EB}"/>
              </a:ext>
            </a:extLst>
          </p:cNvPr>
          <p:cNvGrpSpPr/>
          <p:nvPr/>
        </p:nvGrpSpPr>
        <p:grpSpPr>
          <a:xfrm>
            <a:off x="2233175" y="5107130"/>
            <a:ext cx="5352811" cy="321459"/>
            <a:chOff x="2233175" y="5107130"/>
            <a:chExt cx="5352811" cy="321459"/>
          </a:xfrm>
        </p:grpSpPr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F69177D1-5019-49AA-AB66-040773154B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233175" y="5109754"/>
              <a:ext cx="482540" cy="318835"/>
            </a:xfrm>
            <a:prstGeom prst="rect">
              <a:avLst/>
            </a:prstGeom>
          </p:spPr>
        </p:pic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AF519FAD-602D-4C1F-853A-31AE1517BF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710858" y="5107130"/>
              <a:ext cx="4411292" cy="318835"/>
            </a:xfrm>
            <a:prstGeom prst="rect">
              <a:avLst/>
            </a:prstGeom>
          </p:spPr>
        </p:pic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E2BADBC5-C557-4685-BCE8-AF9893A63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103446" y="5107130"/>
              <a:ext cx="482540" cy="318835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9A1D53B-707F-4E4E-A6AC-3C1E8228AC6D}"/>
              </a:ext>
            </a:extLst>
          </p:cNvPr>
          <p:cNvSpPr txBox="1"/>
          <p:nvPr/>
        </p:nvSpPr>
        <p:spPr>
          <a:xfrm>
            <a:off x="995252" y="1934153"/>
            <a:ext cx="7529072" cy="4269877"/>
          </a:xfrm>
          <a:prstGeom prst="rect">
            <a:avLst/>
          </a:prstGeom>
          <a:noFill/>
          <a:ln>
            <a:noFill/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public class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PortalFun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public static void main(String[]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long universe =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Math.round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Math.random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() * 600.0);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if (universe &gt; 300)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("C" + universe + "! Time to get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schwifty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!");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else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    if (universe == 187)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(" Ugh. We ended up in C187.");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    else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("At least we’re not in C187.");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885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5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7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9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1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3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5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7" dur="5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9" dur="5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1" dur="500" fill="hold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3" dur="500" fill="hold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8" grpId="0" build="allAtOnce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095" y="8966"/>
            <a:ext cx="10353761" cy="1326321"/>
          </a:xfr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95" y="4935279"/>
            <a:ext cx="8903305" cy="16322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Predict the output when</a:t>
            </a:r>
          </a:p>
          <a:p>
            <a:r>
              <a:rPr lang="en-US" dirty="0"/>
              <a:t>magnitude = 3 	Output:	</a:t>
            </a:r>
            <a:r>
              <a:rPr lang="en-US" dirty="0">
                <a:latin typeface="Consolas" panose="020B0609020204030204" pitchFamily="49" charset="0"/>
              </a:rPr>
              <a:t>The earthquake is harmless</a:t>
            </a:r>
            <a:endParaRPr lang="en-US" dirty="0"/>
          </a:p>
          <a:p>
            <a:r>
              <a:rPr lang="en-US" dirty="0"/>
              <a:t>magnitude = 7 	 Output: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Negative value not allowed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A1D53B-707F-4E4E-A6AC-3C1E8228AC6D}"/>
              </a:ext>
            </a:extLst>
          </p:cNvPr>
          <p:cNvSpPr txBox="1"/>
          <p:nvPr/>
        </p:nvSpPr>
        <p:spPr>
          <a:xfrm>
            <a:off x="227995" y="1147459"/>
            <a:ext cx="6020405" cy="1632215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if (magnitude &gt;= 0)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	if (magnitude &lt;= 4)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		</a:t>
            </a: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("The earthquake is harmless");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else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("Negative value not allowed");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91215" y="1646000"/>
            <a:ext cx="182880" cy="27432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9A1D53B-707F-4E4E-A6AC-3C1E8228AC6D}"/>
              </a:ext>
            </a:extLst>
          </p:cNvPr>
          <p:cNvSpPr txBox="1"/>
          <p:nvPr/>
        </p:nvSpPr>
        <p:spPr>
          <a:xfrm>
            <a:off x="5600700" y="3064081"/>
            <a:ext cx="6013752" cy="1774619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if (magnitude &gt;= 0)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	if (magnitude &lt;= 4)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		</a:t>
            </a: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("The earthquake is harmless");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else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("Negative value not allowed");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</p:txBody>
      </p:sp>
      <p:cxnSp>
        <p:nvCxnSpPr>
          <p:cNvPr id="10" name="Curved Connector 9"/>
          <p:cNvCxnSpPr/>
          <p:nvPr/>
        </p:nvCxnSpPr>
        <p:spPr>
          <a:xfrm>
            <a:off x="3238197" y="2962273"/>
            <a:ext cx="2190447" cy="665806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/>
        </p:nvSpPr>
        <p:spPr>
          <a:xfrm>
            <a:off x="7136795" y="1104212"/>
            <a:ext cx="4280505" cy="1632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Predict the output when</a:t>
            </a:r>
          </a:p>
          <a:p>
            <a:r>
              <a:rPr lang="en-US" dirty="0"/>
              <a:t>magnitude = 3</a:t>
            </a:r>
          </a:p>
          <a:p>
            <a:r>
              <a:rPr lang="en-US" dirty="0"/>
              <a:t>magnitude = 7</a:t>
            </a:r>
          </a:p>
        </p:txBody>
      </p:sp>
    </p:spTree>
    <p:extLst>
      <p:ext uri="{BB962C8B-B14F-4D97-AF65-F5344CB8AC3E}">
        <p14:creationId xmlns:p14="http://schemas.microsoft.com/office/powerpoint/2010/main" val="896872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1" animBg="1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CF49F-1C52-4F40-9E86-4252D4F6B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-76200"/>
            <a:ext cx="10353761" cy="1326321"/>
          </a:xfrm>
        </p:spPr>
        <p:txBody>
          <a:bodyPr/>
          <a:lstStyle/>
          <a:p>
            <a:r>
              <a:rPr lang="en-US" dirty="0"/>
              <a:t>Sequential If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97DB4-23E1-F24B-96EB-92D0D5D75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092764"/>
            <a:ext cx="10353762" cy="43733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if-else statements can be chained one after the other to evaluate multiple conditions </a:t>
            </a:r>
          </a:p>
          <a:p>
            <a:pPr marL="0" indent="0" algn="just">
              <a:lnSpc>
                <a:spcPct val="115000"/>
              </a:lnSpc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sz="1700" dirty="0">
                <a:latin typeface="Consolas" panose="020B0609020204030204" pitchFamily="49" charset="0"/>
              </a:rPr>
              <a:t>if (</a:t>
            </a:r>
            <a:r>
              <a:rPr lang="en-US" sz="1700" i="1" dirty="0">
                <a:latin typeface="Consolas" panose="020B0609020204030204" pitchFamily="49" charset="0"/>
              </a:rPr>
              <a:t>&lt;condition_1&gt;</a:t>
            </a:r>
            <a:r>
              <a:rPr lang="en-US" sz="1700" dirty="0">
                <a:latin typeface="Consolas" panose="020B0609020204030204" pitchFamily="49" charset="0"/>
              </a:rPr>
              <a:t>)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700" dirty="0">
                <a:latin typeface="Consolas" panose="020B0609020204030204" pitchFamily="49" charset="0"/>
              </a:rPr>
              <a:t>    {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700" dirty="0">
                <a:latin typeface="Consolas" panose="020B0609020204030204" pitchFamily="49" charset="0"/>
              </a:rPr>
              <a:t>        </a:t>
            </a:r>
            <a:r>
              <a:rPr lang="en-US" sz="1700" i="1" dirty="0">
                <a:latin typeface="Consolas" panose="020B0609020204030204" pitchFamily="49" charset="0"/>
              </a:rPr>
              <a:t>&lt;block_1&gt;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700" dirty="0">
                <a:latin typeface="Consolas" panose="020B0609020204030204" pitchFamily="49" charset="0"/>
              </a:rPr>
              <a:t>    }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700" dirty="0">
                <a:latin typeface="Consolas" panose="020B0609020204030204" pitchFamily="49" charset="0"/>
              </a:rPr>
              <a:t>    if (</a:t>
            </a:r>
            <a:r>
              <a:rPr lang="en-US" sz="1700" i="1" dirty="0">
                <a:latin typeface="Consolas" panose="020B0609020204030204" pitchFamily="49" charset="0"/>
              </a:rPr>
              <a:t>&lt;condition_2&gt;</a:t>
            </a:r>
            <a:r>
              <a:rPr lang="en-US" sz="1700" dirty="0">
                <a:latin typeface="Consolas" panose="020B0609020204030204" pitchFamily="49" charset="0"/>
              </a:rPr>
              <a:t>) 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700" dirty="0">
                <a:latin typeface="Consolas" panose="020B0609020204030204" pitchFamily="49" charset="0"/>
              </a:rPr>
              <a:t>    {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700" dirty="0">
                <a:latin typeface="Consolas" panose="020B0609020204030204" pitchFamily="49" charset="0"/>
              </a:rPr>
              <a:t>        </a:t>
            </a:r>
            <a:r>
              <a:rPr lang="en-US" sz="1700" i="1" dirty="0">
                <a:latin typeface="Consolas" panose="020B0609020204030204" pitchFamily="49" charset="0"/>
              </a:rPr>
              <a:t>&lt;block_2&gt;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700" dirty="0">
                <a:latin typeface="Consolas" panose="020B0609020204030204" pitchFamily="49" charset="0"/>
              </a:rPr>
              <a:t>    }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700" dirty="0">
                <a:latin typeface="Consolas" panose="020B0609020204030204" pitchFamily="49" charset="0"/>
              </a:rPr>
              <a:t>    if (</a:t>
            </a:r>
            <a:r>
              <a:rPr lang="en-US" sz="1700" i="1" dirty="0">
                <a:latin typeface="Consolas" panose="020B0609020204030204" pitchFamily="49" charset="0"/>
              </a:rPr>
              <a:t>&lt;condition_3&gt;</a:t>
            </a:r>
            <a:r>
              <a:rPr lang="en-US" sz="1700" dirty="0">
                <a:latin typeface="Consolas" panose="020B0609020204030204" pitchFamily="49" charset="0"/>
              </a:rPr>
              <a:t>)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700" dirty="0">
                <a:latin typeface="Consolas" panose="020B0609020204030204" pitchFamily="49" charset="0"/>
              </a:rPr>
              <a:t>    {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700" dirty="0">
                <a:latin typeface="Consolas" panose="020B0609020204030204" pitchFamily="49" charset="0"/>
              </a:rPr>
              <a:t>        </a:t>
            </a:r>
            <a:r>
              <a:rPr lang="en-US" sz="1700" i="1" dirty="0">
                <a:latin typeface="Consolas" panose="020B0609020204030204" pitchFamily="49" charset="0"/>
              </a:rPr>
              <a:t>&lt;block_3&gt;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700" dirty="0">
                <a:latin typeface="Consolas" panose="020B0609020204030204" pitchFamily="49" charset="0"/>
              </a:rPr>
              <a:t>    }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6E4167BB-8323-F042-A9FF-BDF7E055BABF}"/>
              </a:ext>
            </a:extLst>
          </p:cNvPr>
          <p:cNvSpPr/>
          <p:nvPr/>
        </p:nvSpPr>
        <p:spPr>
          <a:xfrm>
            <a:off x="5490594" y="1922762"/>
            <a:ext cx="2400300" cy="920469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F970CBC-257F-1A45-9FA7-0E4FAFB76E60}"/>
              </a:ext>
            </a:extLst>
          </p:cNvPr>
          <p:cNvSpPr/>
          <p:nvPr/>
        </p:nvSpPr>
        <p:spPr>
          <a:xfrm>
            <a:off x="8804792" y="2154260"/>
            <a:ext cx="1223511" cy="468630"/>
          </a:xfrm>
          <a:prstGeom prst="roundRect">
            <a:avLst>
              <a:gd name="adj" fmla="val 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block_1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F91E94-0A05-3E4C-851F-FEF1BAE115F1}"/>
              </a:ext>
            </a:extLst>
          </p:cNvPr>
          <p:cNvCxnSpPr>
            <a:cxnSpLocks/>
            <a:stCxn id="5" idx="2"/>
            <a:endCxn id="34" idx="0"/>
          </p:cNvCxnSpPr>
          <p:nvPr/>
        </p:nvCxnSpPr>
        <p:spPr>
          <a:xfrm>
            <a:off x="6690744" y="2843231"/>
            <a:ext cx="7375" cy="58259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1A73588-2270-8A4D-88DD-F14F614CF14D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6690744" y="1595737"/>
            <a:ext cx="0" cy="32702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041EABE8-117D-074F-8680-08C73D17CEA0}"/>
              </a:ext>
            </a:extLst>
          </p:cNvPr>
          <p:cNvCxnSpPr>
            <a:cxnSpLocks/>
            <a:stCxn id="6" idx="2"/>
            <a:endCxn id="34" idx="0"/>
          </p:cNvCxnSpPr>
          <p:nvPr/>
        </p:nvCxnSpPr>
        <p:spPr>
          <a:xfrm rot="5400000">
            <a:off x="7655868" y="1665142"/>
            <a:ext cx="802932" cy="2718429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C7D785F-D272-7245-8291-B02DE3B29132}"/>
              </a:ext>
            </a:extLst>
          </p:cNvPr>
          <p:cNvSpPr txBox="1"/>
          <p:nvPr/>
        </p:nvSpPr>
        <p:spPr>
          <a:xfrm>
            <a:off x="8037590" y="2038893"/>
            <a:ext cx="616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2DEB00-BD84-A141-BBAE-5033700ED235}"/>
              </a:ext>
            </a:extLst>
          </p:cNvPr>
          <p:cNvSpPr txBox="1"/>
          <p:nvPr/>
        </p:nvSpPr>
        <p:spPr>
          <a:xfrm>
            <a:off x="6023083" y="2824837"/>
            <a:ext cx="685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6F2A7FF5-99BA-0C42-AA7F-F8B9933AB765}"/>
              </a:ext>
            </a:extLst>
          </p:cNvPr>
          <p:cNvCxnSpPr>
            <a:cxnSpLocks/>
            <a:stCxn id="36" idx="2"/>
            <a:endCxn id="40" idx="0"/>
          </p:cNvCxnSpPr>
          <p:nvPr/>
        </p:nvCxnSpPr>
        <p:spPr>
          <a:xfrm rot="5400000">
            <a:off x="7647554" y="3159887"/>
            <a:ext cx="821090" cy="2716898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D9CE1AF0-5D08-C840-8295-45B60A4EA4A5}"/>
              </a:ext>
            </a:extLst>
          </p:cNvPr>
          <p:cNvCxnSpPr>
            <a:cxnSpLocks/>
            <a:stCxn id="37" idx="2"/>
          </p:cNvCxnSpPr>
          <p:nvPr/>
        </p:nvCxnSpPr>
        <p:spPr>
          <a:xfrm rot="5400000">
            <a:off x="7670327" y="4661951"/>
            <a:ext cx="784742" cy="2707700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B3ADA66-B8E3-DF4B-9838-CC9F46C3EC68}"/>
              </a:ext>
            </a:extLst>
          </p:cNvPr>
          <p:cNvSpPr txBox="1"/>
          <p:nvPr/>
        </p:nvSpPr>
        <p:spPr>
          <a:xfrm>
            <a:off x="5973748" y="2198331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condition_1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771B50D6-FF6C-C741-B45B-E48D0C1E06D7}"/>
              </a:ext>
            </a:extLst>
          </p:cNvPr>
          <p:cNvSpPr/>
          <p:nvPr/>
        </p:nvSpPr>
        <p:spPr>
          <a:xfrm>
            <a:off x="8804792" y="3639161"/>
            <a:ext cx="1223511" cy="468630"/>
          </a:xfrm>
          <a:prstGeom prst="roundRect">
            <a:avLst>
              <a:gd name="adj" fmla="val 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block_2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AB4DB09D-8567-7840-AD4A-36BD2D5F58A4}"/>
              </a:ext>
            </a:extLst>
          </p:cNvPr>
          <p:cNvSpPr/>
          <p:nvPr/>
        </p:nvSpPr>
        <p:spPr>
          <a:xfrm>
            <a:off x="8804792" y="5154800"/>
            <a:ext cx="1223511" cy="468630"/>
          </a:xfrm>
          <a:prstGeom prst="roundRect">
            <a:avLst>
              <a:gd name="adj" fmla="val 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block_3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243D5C3-4FEF-794A-A574-EDF488C34BA6}"/>
              </a:ext>
            </a:extLst>
          </p:cNvPr>
          <p:cNvSpPr txBox="1"/>
          <p:nvPr/>
        </p:nvSpPr>
        <p:spPr>
          <a:xfrm>
            <a:off x="8062698" y="5005845"/>
            <a:ext cx="616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7663FE2-6914-EE47-B50B-F11D518B9A55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7907467" y="3873476"/>
            <a:ext cx="89732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Diamond 33">
            <a:extLst>
              <a:ext uri="{FF2B5EF4-FFF2-40B4-BE49-F238E27FC236}">
                <a16:creationId xmlns:a16="http://schemas.microsoft.com/office/drawing/2014/main" id="{E2E1D793-77AD-D745-A9CD-F9DD8E5AB9EE}"/>
              </a:ext>
            </a:extLst>
          </p:cNvPr>
          <p:cNvSpPr/>
          <p:nvPr/>
        </p:nvSpPr>
        <p:spPr>
          <a:xfrm>
            <a:off x="5497969" y="3425822"/>
            <a:ext cx="2400300" cy="920469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0" name="Diamond 39">
            <a:extLst>
              <a:ext uri="{FF2B5EF4-FFF2-40B4-BE49-F238E27FC236}">
                <a16:creationId xmlns:a16="http://schemas.microsoft.com/office/drawing/2014/main" id="{E493A4AB-26A7-264C-B4F3-C5C3834A1E98}"/>
              </a:ext>
            </a:extLst>
          </p:cNvPr>
          <p:cNvSpPr/>
          <p:nvPr/>
        </p:nvSpPr>
        <p:spPr>
          <a:xfrm>
            <a:off x="5499500" y="4928881"/>
            <a:ext cx="2400300" cy="920469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2997730-59B7-0F44-89AC-B332E6EE5F75}"/>
              </a:ext>
            </a:extLst>
          </p:cNvPr>
          <p:cNvCxnSpPr>
            <a:cxnSpLocks/>
            <a:stCxn id="34" idx="2"/>
            <a:endCxn id="40" idx="0"/>
          </p:cNvCxnSpPr>
          <p:nvPr/>
        </p:nvCxnSpPr>
        <p:spPr>
          <a:xfrm>
            <a:off x="6698119" y="4346291"/>
            <a:ext cx="1531" cy="58259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205EFB4-353D-5946-A6CF-A1EA7E7164F7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6699650" y="5849350"/>
            <a:ext cx="9198" cy="5588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D9A1CF2-18FC-A24C-A7BE-E4A76BC6BB17}"/>
              </a:ext>
            </a:extLst>
          </p:cNvPr>
          <p:cNvSpPr txBox="1"/>
          <p:nvPr/>
        </p:nvSpPr>
        <p:spPr>
          <a:xfrm>
            <a:off x="6023083" y="4340232"/>
            <a:ext cx="685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818A048-1F5A-6B4E-B97A-CA34A0B8A73A}"/>
              </a:ext>
            </a:extLst>
          </p:cNvPr>
          <p:cNvSpPr txBox="1"/>
          <p:nvPr/>
        </p:nvSpPr>
        <p:spPr>
          <a:xfrm>
            <a:off x="6023083" y="5811696"/>
            <a:ext cx="685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3A46178-7D1B-D548-AE57-D33915E688C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7890894" y="2382997"/>
            <a:ext cx="913898" cy="55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5058A6-0DCB-6E4E-B845-25912027B8F6}"/>
              </a:ext>
            </a:extLst>
          </p:cNvPr>
          <p:cNvSpPr txBox="1"/>
          <p:nvPr/>
        </p:nvSpPr>
        <p:spPr>
          <a:xfrm>
            <a:off x="5996153" y="3698052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condition_2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E489AB8-0130-324B-87C8-34F5AA4D4042}"/>
              </a:ext>
            </a:extLst>
          </p:cNvPr>
          <p:cNvSpPr txBox="1"/>
          <p:nvPr/>
        </p:nvSpPr>
        <p:spPr>
          <a:xfrm>
            <a:off x="5996153" y="5184323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condition_3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1F1D960-76EB-F040-AAA5-A011F33A7381}"/>
              </a:ext>
            </a:extLst>
          </p:cNvPr>
          <p:cNvSpPr txBox="1"/>
          <p:nvPr/>
        </p:nvSpPr>
        <p:spPr>
          <a:xfrm>
            <a:off x="8037590" y="3490206"/>
            <a:ext cx="616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0D7A588-49C2-164F-92B1-67146EA56082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7890894" y="5389115"/>
            <a:ext cx="913898" cy="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02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7" grpId="0"/>
      <p:bldP spid="28" grpId="0"/>
      <p:bldP spid="18" grpId="0"/>
      <p:bldP spid="36" grpId="0" animBg="1"/>
      <p:bldP spid="37" grpId="0" animBg="1"/>
      <p:bldP spid="45" grpId="0"/>
      <p:bldP spid="34" grpId="0" animBg="1"/>
      <p:bldP spid="40" grpId="0" animBg="1"/>
      <p:bldP spid="47" grpId="0"/>
      <p:bldP spid="48" grpId="0"/>
      <p:bldP spid="25" grpId="0"/>
      <p:bldP spid="56" grpId="0"/>
      <p:bldP spid="5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CF49F-1C52-4F40-9E86-4252D4F6B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97DB4-23E1-F24B-96EB-92D0D5D75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FF00"/>
                </a:solidFill>
              </a:rPr>
              <a:t>if statement</a:t>
            </a:r>
            <a:r>
              <a:rPr lang="en-US" dirty="0"/>
              <a:t>: executes a statement or group of statements if a given condition is true; skips the statements if the condition is false</a:t>
            </a:r>
          </a:p>
          <a:p>
            <a:pPr marL="0" indent="0" algn="just">
              <a:lnSpc>
                <a:spcPct val="115000"/>
              </a:lnSpc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if (</a:t>
            </a:r>
            <a:r>
              <a:rPr lang="en-US" i="1" dirty="0">
                <a:latin typeface="Consolas" panose="020B0609020204030204" pitchFamily="49" charset="0"/>
              </a:rPr>
              <a:t>&lt;condition&gt;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i="1" dirty="0">
                <a:latin typeface="Consolas" panose="020B0609020204030204" pitchFamily="49" charset="0"/>
              </a:rPr>
              <a:t>&lt;statements&gt;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6E4167BB-8323-F042-A9FF-BDF7E055BABF}"/>
              </a:ext>
            </a:extLst>
          </p:cNvPr>
          <p:cNvSpPr/>
          <p:nvPr/>
        </p:nvSpPr>
        <p:spPr>
          <a:xfrm>
            <a:off x="6934805" y="3286125"/>
            <a:ext cx="2400300" cy="1177290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condition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F970CBC-257F-1A45-9FA7-0E4FAFB76E60}"/>
              </a:ext>
            </a:extLst>
          </p:cNvPr>
          <p:cNvSpPr/>
          <p:nvPr/>
        </p:nvSpPr>
        <p:spPr>
          <a:xfrm>
            <a:off x="7052161" y="5213421"/>
            <a:ext cx="2160265" cy="468630"/>
          </a:xfrm>
          <a:prstGeom prst="roundRect">
            <a:avLst>
              <a:gd name="adj" fmla="val 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statements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F91E94-0A05-3E4C-851F-FEF1BAE115F1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8134955" y="4463415"/>
            <a:ext cx="0" cy="7500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67997B8-FD0A-C946-A987-0634D4602EF6}"/>
              </a:ext>
            </a:extLst>
          </p:cNvPr>
          <p:cNvCxnSpPr>
            <a:cxnSpLocks/>
          </p:cNvCxnSpPr>
          <p:nvPr/>
        </p:nvCxnSpPr>
        <p:spPr>
          <a:xfrm>
            <a:off x="8134955" y="5682051"/>
            <a:ext cx="0" cy="7873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1A73588-2270-8A4D-88DD-F14F614CF14D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8134955" y="2758058"/>
            <a:ext cx="0" cy="5280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041EABE8-117D-074F-8680-08C73D17CEA0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8132293" y="3874770"/>
            <a:ext cx="1202812" cy="2594610"/>
          </a:xfrm>
          <a:prstGeom prst="bentConnector4">
            <a:avLst>
              <a:gd name="adj1" fmla="val -95027"/>
              <a:gd name="adj2" fmla="val 82547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C7D785F-D272-7245-8291-B02DE3B29132}"/>
              </a:ext>
            </a:extLst>
          </p:cNvPr>
          <p:cNvSpPr txBox="1"/>
          <p:nvPr/>
        </p:nvSpPr>
        <p:spPr>
          <a:xfrm>
            <a:off x="9615975" y="3528298"/>
            <a:ext cx="685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2DEB00-BD84-A141-BBAE-5033700ED235}"/>
              </a:ext>
            </a:extLst>
          </p:cNvPr>
          <p:cNvSpPr txBox="1"/>
          <p:nvPr/>
        </p:nvSpPr>
        <p:spPr>
          <a:xfrm>
            <a:off x="7516163" y="4576556"/>
            <a:ext cx="616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97456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7" grpId="0"/>
      <p:bldP spid="2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6482-B94F-4DD6-88C0-8EEDCDF62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/ Ternary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55D6C-A129-4EE9-A529-39B72636D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49523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Sometimes we want to quickly determine a value by doing a quick check.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We can do this more efficiently with the </a:t>
            </a:r>
            <a:r>
              <a:rPr lang="en-US" b="1" dirty="0">
                <a:solidFill>
                  <a:srgbClr val="FFC000"/>
                </a:solidFill>
              </a:rPr>
              <a:t>ternary operator</a:t>
            </a:r>
            <a:r>
              <a:rPr lang="en-US" dirty="0"/>
              <a:t> (conditional expression).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-US" i="1" dirty="0">
                <a:latin typeface="Consolas" panose="020B0609020204030204" pitchFamily="49" charset="0"/>
              </a:rPr>
              <a:t>&lt;condition&gt;</a:t>
            </a:r>
            <a:r>
              <a:rPr lang="en-US" dirty="0">
                <a:latin typeface="Consolas" panose="020B0609020204030204" pitchFamily="49" charset="0"/>
              </a:rPr>
              <a:t> ? </a:t>
            </a:r>
            <a:r>
              <a:rPr lang="en-US" i="1" dirty="0">
                <a:latin typeface="Consolas" panose="020B0609020204030204" pitchFamily="49" charset="0"/>
              </a:rPr>
              <a:t>&lt;</a:t>
            </a:r>
            <a:r>
              <a:rPr lang="en-US" i="1" dirty="0" err="1">
                <a:latin typeface="Consolas" panose="020B0609020204030204" pitchFamily="49" charset="0"/>
              </a:rPr>
              <a:t>value_if_true</a:t>
            </a:r>
            <a:r>
              <a:rPr lang="en-US" i="1" dirty="0">
                <a:latin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</a:rPr>
              <a:t> : </a:t>
            </a:r>
            <a:r>
              <a:rPr lang="en-US" i="1" dirty="0">
                <a:latin typeface="Consolas" panose="020B0609020204030204" pitchFamily="49" charset="0"/>
              </a:rPr>
              <a:t>&lt;</a:t>
            </a:r>
            <a:r>
              <a:rPr lang="en-US" i="1" dirty="0" err="1">
                <a:latin typeface="Consolas" panose="020B0609020204030204" pitchFamily="49" charset="0"/>
              </a:rPr>
              <a:t>value_if_false</a:t>
            </a:r>
            <a:r>
              <a:rPr lang="en-US" i="1" dirty="0">
                <a:latin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9C2883-0962-4C86-A7B8-382AD06B0BBC}"/>
              </a:ext>
            </a:extLst>
          </p:cNvPr>
          <p:cNvSpPr txBox="1"/>
          <p:nvPr/>
        </p:nvSpPr>
        <p:spPr>
          <a:xfrm>
            <a:off x="2305168" y="2682739"/>
            <a:ext cx="7861970" cy="1525739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String message;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if (</a:t>
            </a:r>
            <a:r>
              <a:rPr lang="en-US" sz="1400" dirty="0" err="1">
                <a:latin typeface="Consolas" panose="020B0609020204030204" pitchFamily="49" charset="0"/>
              </a:rPr>
              <a:t>bob.isZombie</a:t>
            </a:r>
            <a:r>
              <a:rPr lang="en-US" sz="1400" dirty="0">
                <a:latin typeface="Consolas" panose="020B0609020204030204" pitchFamily="49" charset="0"/>
              </a:rPr>
              <a:t>())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message = "Brains...";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else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message = "Help! I don't want to die!";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51F0E12-17E3-47F2-9355-B5E4D0530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791804"/>
              </p:ext>
            </p:extLst>
          </p:nvPr>
        </p:nvGraphicFramePr>
        <p:xfrm>
          <a:off x="1943426" y="2682739"/>
          <a:ext cx="361742" cy="15257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52573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6CF8168-C443-42D0-80CD-ED313E095CE6}"/>
              </a:ext>
            </a:extLst>
          </p:cNvPr>
          <p:cNvSpPr txBox="1"/>
          <p:nvPr/>
        </p:nvSpPr>
        <p:spPr>
          <a:xfrm>
            <a:off x="2305167" y="5116429"/>
            <a:ext cx="7861971" cy="331161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String message = </a:t>
            </a:r>
            <a:r>
              <a:rPr lang="en-US" sz="1400" dirty="0" err="1">
                <a:latin typeface="Consolas" panose="020B0609020204030204" pitchFamily="49" charset="0"/>
              </a:rPr>
              <a:t>bob.isZombie</a:t>
            </a:r>
            <a:r>
              <a:rPr lang="en-US" sz="1400" dirty="0">
                <a:latin typeface="Consolas" panose="020B0609020204030204" pitchFamily="49" charset="0"/>
              </a:rPr>
              <a:t>() ? "Brains..." : "Help! I don't want to die!";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022EA72-8043-4009-9128-D61420EB0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528953"/>
              </p:ext>
            </p:extLst>
          </p:nvPr>
        </p:nvGraphicFramePr>
        <p:xfrm>
          <a:off x="1943426" y="5116429"/>
          <a:ext cx="362959" cy="3311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295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33116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D8A52759-C464-4FDA-8BCC-74FF0D896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167" y="2631720"/>
            <a:ext cx="4369982" cy="16703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51680E-23EA-4DBC-96DD-6DE7DEDD7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166" y="2879182"/>
            <a:ext cx="249975" cy="2573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69FF7E3-A990-47DB-BDD7-6132DC422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5166" y="5116429"/>
            <a:ext cx="7769560" cy="33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353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5A92-37A3-334F-A475-C34D78157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-152400"/>
            <a:ext cx="10353761" cy="1326321"/>
          </a:xfrm>
        </p:spPr>
        <p:txBody>
          <a:bodyPr/>
          <a:lstStyle/>
          <a:p>
            <a:r>
              <a:rPr lang="en-US" dirty="0"/>
              <a:t>Switch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B1EDB-4B40-C24B-901E-79300D487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939800"/>
            <a:ext cx="10353762" cy="55753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FF00"/>
                </a:solidFill>
              </a:rPr>
              <a:t>switch statement</a:t>
            </a:r>
            <a:r>
              <a:rPr lang="en-US" dirty="0"/>
              <a:t>: compares a single variable to multiple values</a:t>
            </a:r>
          </a:p>
          <a:p>
            <a:pPr marL="0" indent="0" algn="just">
              <a:lnSpc>
                <a:spcPct val="115000"/>
              </a:lnSpc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switch (</a:t>
            </a:r>
            <a:r>
              <a:rPr lang="en-US" i="1" dirty="0">
                <a:latin typeface="Consolas" panose="020B0609020204030204" pitchFamily="49" charset="0"/>
              </a:rPr>
              <a:t>&lt;variable&gt;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  case </a:t>
            </a:r>
            <a:r>
              <a:rPr lang="en-US" i="1" dirty="0">
                <a:latin typeface="Consolas" panose="020B0609020204030204" pitchFamily="49" charset="0"/>
              </a:rPr>
              <a:t>&lt;value_1&gt;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i="1" dirty="0">
                <a:latin typeface="Consolas" panose="020B0609020204030204" pitchFamily="49" charset="0"/>
              </a:rPr>
              <a:t>            &lt;block_1&gt;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      break;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  case </a:t>
            </a:r>
            <a:r>
              <a:rPr lang="en-US" i="1" dirty="0">
                <a:latin typeface="Consolas" panose="020B0609020204030204" pitchFamily="49" charset="0"/>
              </a:rPr>
              <a:t>&lt;value_2&gt;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i="1" dirty="0">
                <a:latin typeface="Consolas" panose="020B0609020204030204" pitchFamily="49" charset="0"/>
              </a:rPr>
              <a:t>            &lt;block_2&gt;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      break;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  ...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  default: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en-US" i="1" dirty="0">
                <a:latin typeface="Consolas" panose="020B0609020204030204" pitchFamily="49" charset="0"/>
              </a:rPr>
              <a:t>&lt;</a:t>
            </a:r>
            <a:r>
              <a:rPr lang="en-US" i="1" dirty="0" err="1">
                <a:latin typeface="Consolas" panose="020B0609020204030204" pitchFamily="49" charset="0"/>
              </a:rPr>
              <a:t>block_default</a:t>
            </a:r>
            <a:r>
              <a:rPr lang="en-US" i="1" dirty="0">
                <a:latin typeface="Consolas" panose="020B0609020204030204" pitchFamily="49" charset="0"/>
              </a:rPr>
              <a:t>&gt;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endParaRPr lang="en-US" dirty="0"/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D778C631-645C-8948-AFFF-78AFDF71FE05}"/>
              </a:ext>
            </a:extLst>
          </p:cNvPr>
          <p:cNvSpPr/>
          <p:nvPr/>
        </p:nvSpPr>
        <p:spPr>
          <a:xfrm>
            <a:off x="4656770" y="1899874"/>
            <a:ext cx="2400300" cy="1177290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6A342F2-5F77-F748-966C-AB987C51AD24}"/>
              </a:ext>
            </a:extLst>
          </p:cNvPr>
          <p:cNvSpPr/>
          <p:nvPr/>
        </p:nvSpPr>
        <p:spPr>
          <a:xfrm>
            <a:off x="5240789" y="4523748"/>
            <a:ext cx="1223511" cy="468630"/>
          </a:xfrm>
          <a:prstGeom prst="roundRect">
            <a:avLst>
              <a:gd name="adj" fmla="val 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block_1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234F6A8-EA26-3A42-89F9-B7042F2525F4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5852545" y="3077164"/>
            <a:ext cx="4375" cy="144658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5803956-D911-DA41-A74D-CF68FDEBC10A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5856920" y="1572849"/>
            <a:ext cx="0" cy="32702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F09DCBE8-1CC5-E346-8034-A58493BE4985}"/>
              </a:ext>
            </a:extLst>
          </p:cNvPr>
          <p:cNvCxnSpPr>
            <a:cxnSpLocks/>
            <a:stCxn id="4" idx="3"/>
            <a:endCxn id="14" idx="0"/>
          </p:cNvCxnSpPr>
          <p:nvPr/>
        </p:nvCxnSpPr>
        <p:spPr>
          <a:xfrm>
            <a:off x="7057070" y="2488519"/>
            <a:ext cx="1487084" cy="333077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03BCE16-D669-874C-9699-63FFEBD95D64}"/>
              </a:ext>
            </a:extLst>
          </p:cNvPr>
          <p:cNvSpPr txBox="1"/>
          <p:nvPr/>
        </p:nvSpPr>
        <p:spPr>
          <a:xfrm>
            <a:off x="7391716" y="2119187"/>
            <a:ext cx="685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FEA0AD-96EA-0B48-BB0E-256ABAC6E666}"/>
              </a:ext>
            </a:extLst>
          </p:cNvPr>
          <p:cNvSpPr txBox="1"/>
          <p:nvPr/>
        </p:nvSpPr>
        <p:spPr>
          <a:xfrm>
            <a:off x="5240789" y="3498147"/>
            <a:ext cx="616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96ECBA46-E208-D142-A2C0-A45BCCE80296}"/>
              </a:ext>
            </a:extLst>
          </p:cNvPr>
          <p:cNvCxnSpPr>
            <a:cxnSpLocks/>
            <a:stCxn id="5" idx="2"/>
          </p:cNvCxnSpPr>
          <p:nvPr/>
        </p:nvCxnSpPr>
        <p:spPr>
          <a:xfrm rot="16200000" flipH="1">
            <a:off x="6792025" y="4052898"/>
            <a:ext cx="796765" cy="2675724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D32FFDD8-E61E-B44A-9DBF-81EBABD1D809}"/>
              </a:ext>
            </a:extLst>
          </p:cNvPr>
          <p:cNvCxnSpPr>
            <a:cxnSpLocks/>
            <a:stCxn id="17" idx="2"/>
          </p:cNvCxnSpPr>
          <p:nvPr/>
        </p:nvCxnSpPr>
        <p:spPr>
          <a:xfrm rot="5400000">
            <a:off x="9361461" y="4175072"/>
            <a:ext cx="790412" cy="2425023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75B6C8D-83D8-4146-A497-5C78BB3D43B3}"/>
              </a:ext>
            </a:extLst>
          </p:cNvPr>
          <p:cNvSpPr txBox="1"/>
          <p:nvPr/>
        </p:nvSpPr>
        <p:spPr>
          <a:xfrm>
            <a:off x="5123779" y="2165353"/>
            <a:ext cx="1385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variable == value_1</a:t>
            </a: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6F9A5979-DF4E-004D-97ED-A30DB5BC2ECE}"/>
              </a:ext>
            </a:extLst>
          </p:cNvPr>
          <p:cNvSpPr/>
          <p:nvPr/>
        </p:nvSpPr>
        <p:spPr>
          <a:xfrm>
            <a:off x="7344004" y="2821596"/>
            <a:ext cx="2400300" cy="1177290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5B2F8DD-C26A-E848-A9B6-18370908D2DE}"/>
              </a:ext>
            </a:extLst>
          </p:cNvPr>
          <p:cNvSpPr/>
          <p:nvPr/>
        </p:nvSpPr>
        <p:spPr>
          <a:xfrm>
            <a:off x="7932399" y="4533744"/>
            <a:ext cx="1223511" cy="468630"/>
          </a:xfrm>
          <a:prstGeom prst="roundRect">
            <a:avLst>
              <a:gd name="adj" fmla="val 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block_2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4D35B771-4388-DE43-98A4-643719A4089A}"/>
              </a:ext>
            </a:extLst>
          </p:cNvPr>
          <p:cNvSpPr/>
          <p:nvPr/>
        </p:nvSpPr>
        <p:spPr>
          <a:xfrm>
            <a:off x="10122605" y="4523747"/>
            <a:ext cx="1693145" cy="468630"/>
          </a:xfrm>
          <a:prstGeom prst="roundRect">
            <a:avLst>
              <a:gd name="adj" fmla="val 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block_default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9045BA-2EDB-634A-BFD2-0F6D5D96FA02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8544154" y="3998886"/>
            <a:ext cx="1" cy="53485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6C8B490-D219-B94E-872D-0617CF1F8130}"/>
              </a:ext>
            </a:extLst>
          </p:cNvPr>
          <p:cNvSpPr txBox="1"/>
          <p:nvPr/>
        </p:nvSpPr>
        <p:spPr>
          <a:xfrm>
            <a:off x="7861277" y="3984381"/>
            <a:ext cx="616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218CA92-4B95-9D40-979D-B2CC089FCAC6}"/>
              </a:ext>
            </a:extLst>
          </p:cNvPr>
          <p:cNvSpPr txBox="1"/>
          <p:nvPr/>
        </p:nvSpPr>
        <p:spPr>
          <a:xfrm>
            <a:off x="9756667" y="2976113"/>
            <a:ext cx="685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DA904CA-3154-AD4A-B630-86DC68A54C19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8544155" y="5002374"/>
            <a:ext cx="0" cy="7804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376F7F0-5AB6-3D49-A9D5-A0CD43EBAA0B}"/>
              </a:ext>
            </a:extLst>
          </p:cNvPr>
          <p:cNvSpPr txBox="1"/>
          <p:nvPr/>
        </p:nvSpPr>
        <p:spPr>
          <a:xfrm>
            <a:off x="7791073" y="3042292"/>
            <a:ext cx="1385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variable == value_2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18012EC-761D-1F47-BBF3-6D411D1734D8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9744304" y="3410241"/>
            <a:ext cx="86019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C78C97E-565D-C94F-AB44-E6ECB3063CBE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10969177" y="4111963"/>
            <a:ext cx="1" cy="41178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34032C2-FB46-AF43-9FDC-D3921CE6DFB6}"/>
              </a:ext>
            </a:extLst>
          </p:cNvPr>
          <p:cNvSpPr txBox="1"/>
          <p:nvPr/>
        </p:nvSpPr>
        <p:spPr>
          <a:xfrm>
            <a:off x="10741316" y="3485787"/>
            <a:ext cx="465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1770973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/>
      <p:bldP spid="10" grpId="0"/>
      <p:bldP spid="13" grpId="0"/>
      <p:bldP spid="14" grpId="0" animBg="1"/>
      <p:bldP spid="16" grpId="0" animBg="1"/>
      <p:bldP spid="17" grpId="0" animBg="1"/>
      <p:bldP spid="20" grpId="0"/>
      <p:bldP spid="21" grpId="0"/>
      <p:bldP spid="23" grpId="0"/>
      <p:bldP spid="4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>
            <a:extLst>
              <a:ext uri="{FF2B5EF4-FFF2-40B4-BE49-F238E27FC236}">
                <a16:creationId xmlns:a16="http://schemas.microsoft.com/office/drawing/2014/main" id="{8F8C6BB0-60AC-4669-BF65-ECD2ACC0A449}"/>
              </a:ext>
            </a:extLst>
          </p:cNvPr>
          <p:cNvSpPr txBox="1"/>
          <p:nvPr/>
        </p:nvSpPr>
        <p:spPr>
          <a:xfrm>
            <a:off x="2581928" y="1573689"/>
            <a:ext cx="7337596" cy="5020576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86ED55-AC10-4504-A5C8-E6CB61C56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07308"/>
            <a:ext cx="10353761" cy="1326321"/>
          </a:xfrm>
        </p:spPr>
        <p:txBody>
          <a:bodyPr/>
          <a:lstStyle/>
          <a:p>
            <a:r>
              <a:rPr lang="en-US" dirty="0"/>
              <a:t>Switch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E65F1-7640-4E27-A28F-AFFC1A69F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101120"/>
            <a:ext cx="10353762" cy="47256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A </a:t>
            </a:r>
            <a:r>
              <a:rPr lang="en-US" b="1" dirty="0">
                <a:solidFill>
                  <a:srgbClr val="FFC000"/>
                </a:solidFill>
              </a:rPr>
              <a:t>switch statement</a:t>
            </a:r>
            <a:r>
              <a:rPr lang="en-US" dirty="0"/>
              <a:t> allows us to check a single variable against multiple values: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F406E48-01A4-48CA-8E55-865A384DAD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02192"/>
              </p:ext>
            </p:extLst>
          </p:nvPr>
        </p:nvGraphicFramePr>
        <p:xfrm>
          <a:off x="2215478" y="1573689"/>
          <a:ext cx="361742" cy="50205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502057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pSp>
        <p:nvGrpSpPr>
          <p:cNvPr id="29" name="Group 28">
            <a:extLst>
              <a:ext uri="{FF2B5EF4-FFF2-40B4-BE49-F238E27FC236}">
                <a16:creationId xmlns:a16="http://schemas.microsoft.com/office/drawing/2014/main" id="{7D0ADE91-9C4A-48F0-9670-529AAB2FCC1F}"/>
              </a:ext>
            </a:extLst>
          </p:cNvPr>
          <p:cNvGrpSpPr/>
          <p:nvPr/>
        </p:nvGrpSpPr>
        <p:grpSpPr>
          <a:xfrm>
            <a:off x="2566706" y="1515830"/>
            <a:ext cx="7386514" cy="5091800"/>
            <a:chOff x="2566706" y="1515830"/>
            <a:chExt cx="7386514" cy="509180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7A3D133-ECC4-4455-8CCA-FF516379F1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376389" y="1520790"/>
              <a:ext cx="5751487" cy="71765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C7B4749-7FA6-4FAD-80A2-D80E580D20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9130232" y="1515830"/>
              <a:ext cx="812698" cy="71765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426C99A-3714-4436-B6CF-AE0B84238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360747" y="6010539"/>
              <a:ext cx="5765843" cy="597091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0430AA1-6275-4A67-AB09-5323BA5F1B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569485" y="6010539"/>
              <a:ext cx="812698" cy="597091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B94EB70-392D-402B-BB95-A3BF170BA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566706" y="1522513"/>
              <a:ext cx="812698" cy="71765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02CF8EF0-4359-4620-B788-2C3A57DD341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9124653" y="6010539"/>
              <a:ext cx="828567" cy="592085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0A63CD31-4BD9-450B-B415-528A871A8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568622" y="2233479"/>
              <a:ext cx="812698" cy="377706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B82DBC9-2BE7-4199-9E8E-68EF05006D28}"/>
              </a:ext>
            </a:extLst>
          </p:cNvPr>
          <p:cNvGrpSpPr/>
          <p:nvPr/>
        </p:nvGrpSpPr>
        <p:grpSpPr>
          <a:xfrm>
            <a:off x="2860856" y="2007325"/>
            <a:ext cx="7076495" cy="844141"/>
            <a:chOff x="2860856" y="2007325"/>
            <a:chExt cx="7076495" cy="844141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14707EEE-6BF3-49E3-9173-56DC2A5376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669458" y="2012331"/>
              <a:ext cx="5650384" cy="41511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EBDFAE5E-4DE2-4209-89C4-09074727E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9124653" y="2007325"/>
              <a:ext cx="812698" cy="415110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FF58D9A4-9782-4C9B-B1D5-AC244AEE3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664956" y="2699899"/>
              <a:ext cx="5628879" cy="151567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FB6C453B-3457-41C5-A8EF-2CE5268AFD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867273" y="2695383"/>
              <a:ext cx="812698" cy="151567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CA59582-FFD4-4EA8-9088-07FAD4A2FA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867273" y="2013852"/>
              <a:ext cx="812698" cy="415110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4F6E578-7510-4F19-AEF0-6AB9FCE56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860856" y="2422435"/>
              <a:ext cx="812698" cy="278985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8EEC81C3-185C-45F1-BF5D-83617EA00D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9105786" y="2697629"/>
              <a:ext cx="828567" cy="150795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37564F8-1CF5-4DA8-933E-7B7F35E56828}"/>
              </a:ext>
            </a:extLst>
          </p:cNvPr>
          <p:cNvGrpSpPr/>
          <p:nvPr/>
        </p:nvGrpSpPr>
        <p:grpSpPr>
          <a:xfrm>
            <a:off x="2868655" y="2759279"/>
            <a:ext cx="7070078" cy="844141"/>
            <a:chOff x="2867273" y="2007325"/>
            <a:chExt cx="7070078" cy="844141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FB9783D4-9644-43B0-9257-CB71AF5D9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669458" y="2012331"/>
              <a:ext cx="5650384" cy="415110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EEF17964-E332-43F3-BFB8-29BEAC037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9124653" y="2007325"/>
              <a:ext cx="812698" cy="415110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FACAA329-87C1-4A91-AB1B-04756A1C8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664956" y="2699899"/>
              <a:ext cx="5628879" cy="151567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F99311CF-17C4-4320-B792-78DDA10487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867273" y="2695383"/>
              <a:ext cx="812698" cy="151567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76737D54-DF15-4058-B3BA-E32C04BC1A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867273" y="2013852"/>
              <a:ext cx="812698" cy="415110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BC12A85A-510D-4790-9C42-79E2C7ED8B5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868413" y="2422435"/>
              <a:ext cx="812698" cy="278985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893D39C3-9746-4738-8400-B4DC3B4FDCF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9105786" y="2697629"/>
              <a:ext cx="828567" cy="150795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8FB319D-B851-431C-92C9-5A9A79D3DF2C}"/>
              </a:ext>
            </a:extLst>
          </p:cNvPr>
          <p:cNvGrpSpPr/>
          <p:nvPr/>
        </p:nvGrpSpPr>
        <p:grpSpPr>
          <a:xfrm>
            <a:off x="2868655" y="3497312"/>
            <a:ext cx="7076495" cy="844141"/>
            <a:chOff x="2860856" y="2007325"/>
            <a:chExt cx="7076495" cy="844141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062085ED-6DA4-4FED-B101-AF0447C91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669458" y="2012331"/>
              <a:ext cx="5650384" cy="415110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30B3E921-63AE-4ABB-86F9-B87AFA4A4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9124653" y="2007325"/>
              <a:ext cx="812698" cy="415110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A3F80DDF-9474-48E4-951C-752B51370C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664956" y="2699899"/>
              <a:ext cx="5628879" cy="151567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B04461E9-52DC-4CF0-986E-ACAA9FAE59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867273" y="2695383"/>
              <a:ext cx="812698" cy="151567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9AD25A72-43A6-4AAD-9133-3E70CAD1C4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867273" y="2013852"/>
              <a:ext cx="812698" cy="415110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2657711F-7C42-4BE9-BB72-AF2DD1A0828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860856" y="2422435"/>
              <a:ext cx="812698" cy="278985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A55DB73-9E51-4670-8AA6-DEA75D51E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9105786" y="2697629"/>
              <a:ext cx="828567" cy="150795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4709508-6EDA-449A-AC40-043522FF45FC}"/>
              </a:ext>
            </a:extLst>
          </p:cNvPr>
          <p:cNvGrpSpPr/>
          <p:nvPr/>
        </p:nvGrpSpPr>
        <p:grpSpPr>
          <a:xfrm>
            <a:off x="2868847" y="4229727"/>
            <a:ext cx="7070078" cy="844141"/>
            <a:chOff x="2867273" y="2007325"/>
            <a:chExt cx="7070078" cy="844141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D534FBCE-B8B3-4B7A-9720-FCED0E80F1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669458" y="2012331"/>
              <a:ext cx="5650384" cy="415110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355767FA-223B-48FE-AF3E-8D00DC641B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9124653" y="2007325"/>
              <a:ext cx="812698" cy="415110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8ED75D8E-B680-43F7-89B6-43DFC1E2C5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664956" y="2699899"/>
              <a:ext cx="5628879" cy="151567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E7907DB4-4028-4749-92C1-5A3BC23BA8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867273" y="2695383"/>
              <a:ext cx="812698" cy="151567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CE6F1C63-52ED-48CB-B1EF-3AFA77D3CD1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867273" y="2013852"/>
              <a:ext cx="812698" cy="415110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FC85820B-801F-45B7-B26A-E86D3C963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868413" y="2422435"/>
              <a:ext cx="812698" cy="278985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A78C8191-E6B4-4E58-A747-C770C909DE2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9105786" y="2697629"/>
              <a:ext cx="828567" cy="150795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58AF2A6-FEFA-4CD0-8B38-2A954717AAE6}"/>
              </a:ext>
            </a:extLst>
          </p:cNvPr>
          <p:cNvGrpSpPr/>
          <p:nvPr/>
        </p:nvGrpSpPr>
        <p:grpSpPr>
          <a:xfrm>
            <a:off x="2872074" y="4964188"/>
            <a:ext cx="7070078" cy="841099"/>
            <a:chOff x="2867273" y="2007325"/>
            <a:chExt cx="7070078" cy="841099"/>
          </a:xfrm>
        </p:grpSpPr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3F609DA7-05EC-45A7-ADA0-7E95011B68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669458" y="2012331"/>
              <a:ext cx="5650384" cy="415110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F558D07A-CFAE-4BB1-9720-DC36BEBCB5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9124653" y="2007325"/>
              <a:ext cx="812698" cy="415110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2F88A5BF-5035-4516-958B-94BCADFBC2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664956" y="2692342"/>
              <a:ext cx="5628879" cy="151567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A89369A2-6A01-408F-87E5-41C7E9E34A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867273" y="2695383"/>
              <a:ext cx="812698" cy="151567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534DC322-259B-4588-BDB4-AA35EDB1E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867273" y="2013852"/>
              <a:ext cx="812698" cy="415110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1DC5E78D-584C-498D-88E4-3D44709E88A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868413" y="2422435"/>
              <a:ext cx="812698" cy="278985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3F97E0BF-7E84-42B3-8DD2-ECFE1CF4E57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9105786" y="2697629"/>
              <a:ext cx="828567" cy="150795"/>
            </a:xfrm>
            <a:prstGeom prst="rect">
              <a:avLst/>
            </a:prstGeom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1985842-DFEA-47AD-8B94-486B5B93CDD5}"/>
              </a:ext>
            </a:extLst>
          </p:cNvPr>
          <p:cNvGrpSpPr/>
          <p:nvPr/>
        </p:nvGrpSpPr>
        <p:grpSpPr>
          <a:xfrm>
            <a:off x="2872074" y="5704113"/>
            <a:ext cx="7070078" cy="602317"/>
            <a:chOff x="2872074" y="5704113"/>
            <a:chExt cx="7070078" cy="602317"/>
          </a:xfrm>
        </p:grpSpPr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FCA049FE-2606-4C57-AA79-A23927A06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674259" y="5709119"/>
              <a:ext cx="5650384" cy="415110"/>
            </a:xfrm>
            <a:prstGeom prst="rect">
              <a:avLst/>
            </a:prstGeom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B84FC754-C52E-4838-B161-739C6D594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9129454" y="5704113"/>
              <a:ext cx="812698" cy="415110"/>
            </a:xfrm>
            <a:prstGeom prst="rect">
              <a:avLst/>
            </a:prstGeom>
          </p:spPr>
        </p:pic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91BB3EAC-F5CA-4ED9-9027-780ABFB19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669757" y="6154863"/>
              <a:ext cx="5628879" cy="151567"/>
            </a:xfrm>
            <a:prstGeom prst="rect">
              <a:avLst/>
            </a:prstGeom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3981FAF0-5978-4DEE-924C-765788BFB9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872074" y="6150347"/>
              <a:ext cx="812698" cy="151567"/>
            </a:xfrm>
            <a:prstGeom prst="rect">
              <a:avLst/>
            </a:prstGeom>
          </p:spPr>
        </p:pic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8F6C68AE-5C51-407F-BE9E-656396096F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872074" y="5710640"/>
              <a:ext cx="812698" cy="415110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062FEF5C-759E-4F1E-ACEC-D1E29912944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9110587" y="6152593"/>
              <a:ext cx="828567" cy="150795"/>
            </a:xfrm>
            <a:prstGeom prst="rect">
              <a:avLst/>
            </a:prstGeom>
          </p:spPr>
        </p:pic>
      </p:grpSp>
      <p:pic>
        <p:nvPicPr>
          <p:cNvPr id="79" name="Picture 78">
            <a:extLst>
              <a:ext uri="{FF2B5EF4-FFF2-40B4-BE49-F238E27FC236}">
                <a16:creationId xmlns:a16="http://schemas.microsoft.com/office/drawing/2014/main" id="{363BBD28-E2F7-4AC5-806D-F9F32FB55CE8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875171" y="6067412"/>
            <a:ext cx="812698" cy="139492"/>
          </a:xfrm>
          <a:prstGeom prst="rect">
            <a:avLst/>
          </a:prstGeom>
        </p:spPr>
      </p:pic>
      <p:grpSp>
        <p:nvGrpSpPr>
          <p:cNvPr id="82" name="Group 81">
            <a:extLst>
              <a:ext uri="{FF2B5EF4-FFF2-40B4-BE49-F238E27FC236}">
                <a16:creationId xmlns:a16="http://schemas.microsoft.com/office/drawing/2014/main" id="{291902DD-9BE2-4314-B522-752E17E19707}"/>
              </a:ext>
            </a:extLst>
          </p:cNvPr>
          <p:cNvGrpSpPr/>
          <p:nvPr/>
        </p:nvGrpSpPr>
        <p:grpSpPr>
          <a:xfrm>
            <a:off x="3160657" y="2285348"/>
            <a:ext cx="6611778" cy="321459"/>
            <a:chOff x="1930954" y="3645779"/>
            <a:chExt cx="6611778" cy="321459"/>
          </a:xfrm>
        </p:grpSpPr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2F29C693-58D0-49DF-B2E3-8CC0C495A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930954" y="3648403"/>
              <a:ext cx="482540" cy="318835"/>
            </a:xfrm>
            <a:prstGeom prst="rect">
              <a:avLst/>
            </a:prstGeom>
          </p:spPr>
        </p:pic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4DD7B411-208D-4E0F-8E1A-EAFA94E86A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408637" y="3645779"/>
              <a:ext cx="5673432" cy="318835"/>
            </a:xfrm>
            <a:prstGeom prst="rect">
              <a:avLst/>
            </a:prstGeom>
          </p:spPr>
        </p:pic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0176100D-4DB2-456A-91C8-3EBBCD98C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8060192" y="3645779"/>
              <a:ext cx="482540" cy="318835"/>
            </a:xfrm>
            <a:prstGeom prst="rect">
              <a:avLst/>
            </a:prstGeom>
          </p:spPr>
        </p:pic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FD08CFE-1510-447A-BA35-FB6C1754B91A}"/>
              </a:ext>
            </a:extLst>
          </p:cNvPr>
          <p:cNvGrpSpPr/>
          <p:nvPr/>
        </p:nvGrpSpPr>
        <p:grpSpPr>
          <a:xfrm>
            <a:off x="3170750" y="3013059"/>
            <a:ext cx="6611778" cy="321459"/>
            <a:chOff x="1930954" y="3645779"/>
            <a:chExt cx="6611778" cy="321459"/>
          </a:xfrm>
        </p:grpSpPr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D4820528-C74C-4DC2-859E-238C5F2B8DD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930954" y="3648403"/>
              <a:ext cx="482540" cy="318835"/>
            </a:xfrm>
            <a:prstGeom prst="rect">
              <a:avLst/>
            </a:prstGeom>
          </p:spPr>
        </p:pic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AE509756-5429-458F-9C07-8331A4A8CA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408637" y="3645779"/>
              <a:ext cx="5673432" cy="318835"/>
            </a:xfrm>
            <a:prstGeom prst="rect">
              <a:avLst/>
            </a:prstGeom>
          </p:spPr>
        </p:pic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A7EF084A-B182-4076-8E24-5D68FF5FAC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8060192" y="3645779"/>
              <a:ext cx="482540" cy="318835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BB0DBA25-10E3-4911-B9C1-742B82D0A8E7}"/>
              </a:ext>
            </a:extLst>
          </p:cNvPr>
          <p:cNvGrpSpPr/>
          <p:nvPr/>
        </p:nvGrpSpPr>
        <p:grpSpPr>
          <a:xfrm>
            <a:off x="3168214" y="3760061"/>
            <a:ext cx="6611778" cy="321459"/>
            <a:chOff x="1930954" y="3645779"/>
            <a:chExt cx="6611778" cy="321459"/>
          </a:xfrm>
        </p:grpSpPr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BFDC5158-A29C-4D72-B197-260177BBC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930954" y="3648403"/>
              <a:ext cx="482540" cy="318835"/>
            </a:xfrm>
            <a:prstGeom prst="rect">
              <a:avLst/>
            </a:prstGeom>
          </p:spPr>
        </p:pic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E27354FD-CEC7-4166-86D6-5420A6334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408637" y="3645779"/>
              <a:ext cx="5673432" cy="318835"/>
            </a:xfrm>
            <a:prstGeom prst="rect">
              <a:avLst/>
            </a:prstGeom>
          </p:spPr>
        </p:pic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8F8060A9-9361-400D-B6C5-7560842D5E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8060192" y="3645779"/>
              <a:ext cx="482540" cy="318835"/>
            </a:xfrm>
            <a:prstGeom prst="rect">
              <a:avLst/>
            </a:prstGeom>
          </p:spPr>
        </p:pic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AAC16D67-6810-4E6D-8BF0-908A40F7AA4B}"/>
              </a:ext>
            </a:extLst>
          </p:cNvPr>
          <p:cNvGrpSpPr/>
          <p:nvPr/>
        </p:nvGrpSpPr>
        <p:grpSpPr>
          <a:xfrm>
            <a:off x="3170750" y="4500793"/>
            <a:ext cx="6611778" cy="321459"/>
            <a:chOff x="1930954" y="3645779"/>
            <a:chExt cx="6611778" cy="321459"/>
          </a:xfrm>
        </p:grpSpPr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A1ECC1EA-D7B7-4983-8FCE-85F2BFA6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930954" y="3648403"/>
              <a:ext cx="482540" cy="318835"/>
            </a:xfrm>
            <a:prstGeom prst="rect">
              <a:avLst/>
            </a:prstGeom>
          </p:spPr>
        </p:pic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DD66785D-F7FB-4558-9F06-7D246616B3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408637" y="3645779"/>
              <a:ext cx="5673432" cy="318835"/>
            </a:xfrm>
            <a:prstGeom prst="rect">
              <a:avLst/>
            </a:prstGeom>
          </p:spPr>
        </p:pic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8DF382FF-E9FF-41EE-A9C1-2D6E8F97F3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8060192" y="3645779"/>
              <a:ext cx="482540" cy="318835"/>
            </a:xfrm>
            <a:prstGeom prst="rect">
              <a:avLst/>
            </a:prstGeom>
          </p:spPr>
        </p:pic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A604D8A-CA45-4B5A-B39B-DB1226536769}"/>
              </a:ext>
            </a:extLst>
          </p:cNvPr>
          <p:cNvGrpSpPr/>
          <p:nvPr/>
        </p:nvGrpSpPr>
        <p:grpSpPr>
          <a:xfrm>
            <a:off x="3169167" y="5242846"/>
            <a:ext cx="6649563" cy="321459"/>
            <a:chOff x="1930954" y="3645779"/>
            <a:chExt cx="6649563" cy="321459"/>
          </a:xfrm>
        </p:grpSpPr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4DF2E157-740F-47F6-8B3F-ED3464C4AD0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930954" y="3648403"/>
              <a:ext cx="482540" cy="318835"/>
            </a:xfrm>
            <a:prstGeom prst="rect">
              <a:avLst/>
            </a:prstGeom>
          </p:spPr>
        </p:pic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0B319AC9-97FB-4508-AFA4-784380731C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408637" y="3645779"/>
              <a:ext cx="5688200" cy="318835"/>
            </a:xfrm>
            <a:prstGeom prst="rect">
              <a:avLst/>
            </a:prstGeom>
          </p:spPr>
        </p:pic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E0DA42A8-E4E9-443D-8E30-1ACE460CAE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8097977" y="3645779"/>
              <a:ext cx="482540" cy="318835"/>
            </a:xfrm>
            <a:prstGeom prst="rect">
              <a:avLst/>
            </a:prstGeom>
          </p:spPr>
        </p:pic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AC106B09-0FD0-42BA-BAB7-714E2764A82D}"/>
              </a:ext>
            </a:extLst>
          </p:cNvPr>
          <p:cNvGrpSpPr/>
          <p:nvPr/>
        </p:nvGrpSpPr>
        <p:grpSpPr>
          <a:xfrm>
            <a:off x="3169167" y="5962097"/>
            <a:ext cx="6649563" cy="321459"/>
            <a:chOff x="1930954" y="3645779"/>
            <a:chExt cx="6649563" cy="321459"/>
          </a:xfrm>
        </p:grpSpPr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A19D92DA-6170-462B-A946-94F3E8768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930954" y="3648403"/>
              <a:ext cx="482540" cy="318835"/>
            </a:xfrm>
            <a:prstGeom prst="rect">
              <a:avLst/>
            </a:prstGeom>
          </p:spPr>
        </p:pic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263B8B3E-97FC-40E5-8318-BF1AC86B3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408637" y="3645779"/>
              <a:ext cx="5688200" cy="318835"/>
            </a:xfrm>
            <a:prstGeom prst="rect">
              <a:avLst/>
            </a:prstGeom>
          </p:spPr>
        </p:pic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86DF6A25-D00C-4870-A08A-BDB7185B92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8097977" y="3645779"/>
              <a:ext cx="482540" cy="318835"/>
            </a:xfrm>
            <a:prstGeom prst="rect">
              <a:avLst/>
            </a:prstGeom>
          </p:spPr>
        </p:pic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7C18BAB2-6FE9-4832-B7ED-0EB3377E8DA2}"/>
              </a:ext>
            </a:extLst>
          </p:cNvPr>
          <p:cNvGrpSpPr/>
          <p:nvPr/>
        </p:nvGrpSpPr>
        <p:grpSpPr>
          <a:xfrm>
            <a:off x="3168214" y="2560138"/>
            <a:ext cx="904047" cy="236815"/>
            <a:chOff x="741768" y="755360"/>
            <a:chExt cx="904047" cy="368016"/>
          </a:xfrm>
        </p:grpSpPr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D99A81FD-9D8E-4E08-A921-F04C1486AEB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41768" y="758365"/>
              <a:ext cx="482540" cy="365011"/>
            </a:xfrm>
            <a:prstGeom prst="rect">
              <a:avLst/>
            </a:prstGeom>
          </p:spPr>
        </p:pic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3463BB30-C994-4A6D-BEC6-687C442E5B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163275" y="755360"/>
              <a:ext cx="482540" cy="365011"/>
            </a:xfrm>
            <a:prstGeom prst="rect">
              <a:avLst/>
            </a:prstGeom>
          </p:spPr>
        </p:pic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D551D718-A74F-413B-9E9B-B915E0DF633E}"/>
              </a:ext>
            </a:extLst>
          </p:cNvPr>
          <p:cNvGrpSpPr/>
          <p:nvPr/>
        </p:nvGrpSpPr>
        <p:grpSpPr>
          <a:xfrm>
            <a:off x="3172492" y="3295488"/>
            <a:ext cx="904047" cy="236815"/>
            <a:chOff x="741768" y="755360"/>
            <a:chExt cx="904047" cy="368016"/>
          </a:xfrm>
        </p:grpSpPr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0A949B29-9449-42AC-9D8D-E7AE4E1DDD0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41768" y="758365"/>
              <a:ext cx="482540" cy="365011"/>
            </a:xfrm>
            <a:prstGeom prst="rect">
              <a:avLst/>
            </a:prstGeom>
          </p:spPr>
        </p:pic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B1CA0036-275A-42C9-8F5B-E50A54C45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163275" y="755360"/>
              <a:ext cx="482540" cy="365011"/>
            </a:xfrm>
            <a:prstGeom prst="rect">
              <a:avLst/>
            </a:prstGeom>
          </p:spPr>
        </p:pic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7A380CA5-BC68-42A9-BF06-C19CE10C60B8}"/>
              </a:ext>
            </a:extLst>
          </p:cNvPr>
          <p:cNvGrpSpPr/>
          <p:nvPr/>
        </p:nvGrpSpPr>
        <p:grpSpPr>
          <a:xfrm>
            <a:off x="3163539" y="4033212"/>
            <a:ext cx="904047" cy="236815"/>
            <a:chOff x="741768" y="755360"/>
            <a:chExt cx="904047" cy="368016"/>
          </a:xfrm>
        </p:grpSpPr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784A368D-4044-44A1-803F-86793C9DC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41768" y="758365"/>
              <a:ext cx="482540" cy="365011"/>
            </a:xfrm>
            <a:prstGeom prst="rect">
              <a:avLst/>
            </a:prstGeom>
          </p:spPr>
        </p:pic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58974ADF-7B40-46DF-BC11-97134C1BF7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163275" y="755360"/>
              <a:ext cx="482540" cy="365011"/>
            </a:xfrm>
            <a:prstGeom prst="rect">
              <a:avLst/>
            </a:prstGeom>
          </p:spPr>
        </p:pic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298C8AA0-7500-4DE4-AB00-F4E5DEA95067}"/>
              </a:ext>
            </a:extLst>
          </p:cNvPr>
          <p:cNvGrpSpPr/>
          <p:nvPr/>
        </p:nvGrpSpPr>
        <p:grpSpPr>
          <a:xfrm>
            <a:off x="3168214" y="4767000"/>
            <a:ext cx="904047" cy="236815"/>
            <a:chOff x="741768" y="755360"/>
            <a:chExt cx="904047" cy="368016"/>
          </a:xfrm>
        </p:grpSpPr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0F57492A-413A-43B6-8C38-5DA6D50EB38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41768" y="758365"/>
              <a:ext cx="482540" cy="365011"/>
            </a:xfrm>
            <a:prstGeom prst="rect">
              <a:avLst/>
            </a:prstGeom>
          </p:spPr>
        </p:pic>
        <p:pic>
          <p:nvPicPr>
            <p:cNvPr id="117" name="Picture 116">
              <a:extLst>
                <a:ext uri="{FF2B5EF4-FFF2-40B4-BE49-F238E27FC236}">
                  <a16:creationId xmlns:a16="http://schemas.microsoft.com/office/drawing/2014/main" id="{29722E79-5FAC-427E-B41E-F45621C3D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163275" y="755360"/>
              <a:ext cx="482540" cy="365011"/>
            </a:xfrm>
            <a:prstGeom prst="rect">
              <a:avLst/>
            </a:prstGeom>
          </p:spPr>
        </p:pic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8D938346-AC2E-4C79-8B91-74E62261AE2E}"/>
              </a:ext>
            </a:extLst>
          </p:cNvPr>
          <p:cNvGrpSpPr/>
          <p:nvPr/>
        </p:nvGrpSpPr>
        <p:grpSpPr>
          <a:xfrm>
            <a:off x="3158608" y="5506136"/>
            <a:ext cx="904047" cy="236815"/>
            <a:chOff x="741768" y="755360"/>
            <a:chExt cx="904047" cy="368016"/>
          </a:xfrm>
        </p:grpSpPr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F1D8F53C-F7D0-46C8-9F53-D02B3DF8F0B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41768" y="758365"/>
              <a:ext cx="482540" cy="365011"/>
            </a:xfrm>
            <a:prstGeom prst="rect">
              <a:avLst/>
            </a:prstGeom>
          </p:spPr>
        </p:pic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93206FAF-25C7-41CF-8668-9026620B56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163275" y="755360"/>
              <a:ext cx="482540" cy="365011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22B95F9-7FFA-4E73-AD45-9B467FB9867D}"/>
              </a:ext>
            </a:extLst>
          </p:cNvPr>
          <p:cNvSpPr txBox="1"/>
          <p:nvPr/>
        </p:nvSpPr>
        <p:spPr>
          <a:xfrm>
            <a:off x="2577220" y="1573689"/>
            <a:ext cx="7337596" cy="5020576"/>
          </a:xfrm>
          <a:prstGeom prst="rect">
            <a:avLst/>
          </a:prstGeom>
          <a:noFill/>
          <a:ln>
            <a:noFill/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switch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numberOfWheels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case 0: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("You have these things called 'feet'.");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break;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case 1: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("You're riding a unicycle!");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break;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case 2: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("You've got a bike. Is it motor powered?");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break;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case 3: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("You're riding a tricycle. How cute!");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break;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case 4: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("Four-wheeler. Now you're driving for real!");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break;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default: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("WAT.");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2" name="Content Placeholder 2"/>
          <p:cNvSpPr txBox="1">
            <a:spLocks/>
          </p:cNvSpPr>
          <p:nvPr/>
        </p:nvSpPr>
        <p:spPr>
          <a:xfrm>
            <a:off x="0" y="2096064"/>
            <a:ext cx="2214338" cy="328976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FF00"/>
                </a:solidFill>
              </a:rPr>
              <a:t>break</a:t>
            </a:r>
            <a:r>
              <a:rPr lang="en-US" dirty="0"/>
              <a:t> statement:</a:t>
            </a:r>
          </a:p>
          <a:p>
            <a:r>
              <a:rPr lang="en-US" dirty="0"/>
              <a:t>Used to exit a switch statement</a:t>
            </a:r>
          </a:p>
          <a:p>
            <a:r>
              <a:rPr lang="en-US" dirty="0"/>
              <a:t>If it is left out, the program ”falls through” the remaining statements in the switch statement</a:t>
            </a:r>
          </a:p>
        </p:txBody>
      </p:sp>
    </p:spTree>
    <p:extLst>
      <p:ext uri="{BB962C8B-B14F-4D97-AF65-F5344CB8AC3E}">
        <p14:creationId xmlns:p14="http://schemas.microsoft.com/office/powerpoint/2010/main" val="3191053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2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4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6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8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0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2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4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6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8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  <p:bldP spid="4" grpId="0" build="allAtOnce"/>
      <p:bldP spid="12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E25FD-95EC-F04E-8D30-327E5B358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3500"/>
            <a:ext cx="10353761" cy="1326321"/>
          </a:xfrm>
        </p:spPr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C5996-DFC3-BD4B-9D88-6C1966C74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89821"/>
            <a:ext cx="10353762" cy="5188779"/>
          </a:xfrm>
        </p:spPr>
        <p:txBody>
          <a:bodyPr>
            <a:normAutofit/>
          </a:bodyPr>
          <a:lstStyle/>
          <a:p>
            <a:r>
              <a:rPr lang="en-US" dirty="0"/>
              <a:t>Write a program that asks the user for an integer and prints out whether the integer is divisible by 2, 3, and/or 5. The program should also print if it is not divisible by any of these  numbers</a:t>
            </a:r>
          </a:p>
          <a:p>
            <a:r>
              <a:rPr lang="en-US" dirty="0"/>
              <a:t>Sample output #1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Enter an integer: 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42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42 is divisible by 2.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42 is divisible by 3.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Sample output #2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Enter an integer: 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17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17 is not divisible by 2, 3, or 5.</a:t>
            </a:r>
          </a:p>
        </p:txBody>
      </p:sp>
    </p:spTree>
    <p:extLst>
      <p:ext uri="{BB962C8B-B14F-4D97-AF65-F5344CB8AC3E}">
        <p14:creationId xmlns:p14="http://schemas.microsoft.com/office/powerpoint/2010/main" val="4361719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4E9E8-4DF3-4B6F-9729-FDD0043B2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137" y="0"/>
            <a:ext cx="10809723" cy="2387600"/>
          </a:xfrm>
        </p:spPr>
        <p:txBody>
          <a:bodyPr/>
          <a:lstStyle/>
          <a:p>
            <a:r>
              <a:rPr lang="en-US" dirty="0"/>
              <a:t>Program Control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8519B76-526F-4CFB-8E5F-E3D72B20EA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2316" y="2687636"/>
            <a:ext cx="8561580" cy="3838893"/>
          </a:xfrm>
        </p:spPr>
        <p:txBody>
          <a:bodyPr>
            <a:normAutofit/>
          </a:bodyPr>
          <a:lstStyle/>
          <a:p>
            <a:r>
              <a:rPr lang="en-US" dirty="0"/>
              <a:t>“You've got to know when to hold '</a:t>
            </a:r>
            <a:r>
              <a:rPr lang="en-US" dirty="0" err="1"/>
              <a:t>em</a:t>
            </a:r>
            <a:r>
              <a:rPr lang="en-US" dirty="0"/>
              <a:t>, know when to fold '</a:t>
            </a:r>
            <a:r>
              <a:rPr lang="en-US" dirty="0" err="1"/>
              <a:t>em</a:t>
            </a:r>
            <a:r>
              <a:rPr lang="en-US" dirty="0"/>
              <a:t>, know when to walk away, know when to run…”</a:t>
            </a:r>
          </a:p>
          <a:p>
            <a:r>
              <a:rPr lang="en-US" i="1" dirty="0"/>
              <a:t>– Kenny Rodgers</a:t>
            </a:r>
          </a:p>
          <a:p>
            <a:endParaRPr lang="en-US" i="1" dirty="0"/>
          </a:p>
          <a:p>
            <a:endParaRPr lang="en-US" i="1" dirty="0"/>
          </a:p>
          <a:p>
            <a:r>
              <a:rPr lang="en-US" sz="1600" dirty="0"/>
              <a:t>Based on slides created for COP3502 by Dr. Jeremiah Blanchard</a:t>
            </a:r>
          </a:p>
          <a:p>
            <a:r>
              <a:rPr lang="en-US" sz="1600" dirty="0"/>
              <a:t>Modified by Fernando J. Rodríguez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8213572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>
            <a:extLst>
              <a:ext uri="{FF2B5EF4-FFF2-40B4-BE49-F238E27FC236}">
                <a16:creationId xmlns:a16="http://schemas.microsoft.com/office/drawing/2014/main" id="{9F1B5D44-452B-4424-B5DA-0DDC059A55C1}"/>
              </a:ext>
            </a:extLst>
          </p:cNvPr>
          <p:cNvSpPr txBox="1"/>
          <p:nvPr/>
        </p:nvSpPr>
        <p:spPr>
          <a:xfrm>
            <a:off x="1137139" y="1911163"/>
            <a:ext cx="7374957" cy="4469867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endParaRPr lang="en-US"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6F10C7-FB18-4625-863D-2BABC10B7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154964"/>
            <a:ext cx="10353761" cy="1326321"/>
          </a:xfrm>
        </p:spPr>
        <p:txBody>
          <a:bodyPr/>
          <a:lstStyle/>
          <a:p>
            <a:r>
              <a:rPr lang="en-US" dirty="0"/>
              <a:t>Limitations to if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5E273-4EB0-4419-A20F-0A002B78A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3" y="1292324"/>
            <a:ext cx="10353762" cy="4957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if statements and other conditional statements can only check conditions </a:t>
            </a:r>
            <a:r>
              <a:rPr lang="en-US" b="1" dirty="0">
                <a:solidFill>
                  <a:srgbClr val="FFC000"/>
                </a:solidFill>
              </a:rPr>
              <a:t>once</a:t>
            </a:r>
            <a:r>
              <a:rPr lang="en-US" dirty="0"/>
              <a:t>.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85933B7-B085-4531-B5C2-4F829D3568A7}"/>
              </a:ext>
            </a:extLst>
          </p:cNvPr>
          <p:cNvGraphicFramePr>
            <a:graphicFrameLocks noGrp="1"/>
          </p:cNvGraphicFramePr>
          <p:nvPr/>
        </p:nvGraphicFramePr>
        <p:xfrm>
          <a:off x="775397" y="1911163"/>
          <a:ext cx="361742" cy="44698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44698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6BD8E55-2E97-4FD1-B009-0B62779C27EF}"/>
              </a:ext>
            </a:extLst>
          </p:cNvPr>
          <p:cNvSpPr txBox="1"/>
          <p:nvPr/>
        </p:nvSpPr>
        <p:spPr>
          <a:xfrm>
            <a:off x="8682522" y="2196368"/>
            <a:ext cx="2690637" cy="1587427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Try to guess my number!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What’s your guess? </a:t>
            </a:r>
            <a:r>
              <a:rPr lang="en-US" sz="1400" dirty="0">
                <a:solidFill>
                  <a:srgbClr val="00FF00"/>
                </a:solidFill>
                <a:latin typeface="Consolas" panose="020B0609020204030204" pitchFamily="49" charset="0"/>
              </a:rPr>
              <a:t>10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Wow, you must be psychic!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See </a:t>
            </a:r>
            <a:r>
              <a:rPr lang="en-US" sz="1400" dirty="0" err="1">
                <a:latin typeface="Consolas" panose="020B0609020204030204" pitchFamily="49" charset="0"/>
              </a:rPr>
              <a:t>ya</a:t>
            </a:r>
            <a:r>
              <a:rPr lang="en-US" sz="1400" dirty="0">
                <a:latin typeface="Consolas" panose="020B0609020204030204" pitchFamily="49" charset="0"/>
              </a:rPr>
              <a:t> later!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9271EE9F-EE9C-44D2-8754-DE40A360D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7901" y="1854539"/>
            <a:ext cx="117983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OUTPUT: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75F89E-A345-4C4D-ADD7-FE6F8D5FB3CF}"/>
              </a:ext>
            </a:extLst>
          </p:cNvPr>
          <p:cNvSpPr txBox="1"/>
          <p:nvPr/>
        </p:nvSpPr>
        <p:spPr>
          <a:xfrm>
            <a:off x="8682522" y="4520801"/>
            <a:ext cx="2690637" cy="857575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Try to guess my number!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What’s your guess? </a:t>
            </a:r>
            <a:r>
              <a:rPr lang="en-US" sz="1400" dirty="0">
                <a:solidFill>
                  <a:srgbClr val="00FF00"/>
                </a:solidFill>
                <a:latin typeface="Consolas" panose="020B0609020204030204" pitchFamily="49" charset="0"/>
              </a:rPr>
              <a:t>5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See </a:t>
            </a:r>
            <a:r>
              <a:rPr lang="en-US" sz="1400" dirty="0" err="1">
                <a:latin typeface="Consolas" panose="020B0609020204030204" pitchFamily="49" charset="0"/>
              </a:rPr>
              <a:t>ya</a:t>
            </a:r>
            <a:r>
              <a:rPr lang="en-US" sz="1400" dirty="0">
                <a:latin typeface="Consolas" panose="020B0609020204030204" pitchFamily="49" charset="0"/>
              </a:rPr>
              <a:t> later!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EAA9B623-DA06-43EB-A1AC-EC74B78C5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7901" y="4178972"/>
            <a:ext cx="117983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OUTPUT: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AF42284-4ACA-4A5C-AE28-1519A2D2B0A9}"/>
              </a:ext>
            </a:extLst>
          </p:cNvPr>
          <p:cNvGrpSpPr/>
          <p:nvPr/>
        </p:nvGrpSpPr>
        <p:grpSpPr>
          <a:xfrm>
            <a:off x="1137139" y="1911163"/>
            <a:ext cx="4269607" cy="325054"/>
            <a:chOff x="1137139" y="1911163"/>
            <a:chExt cx="4269607" cy="32505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4B881E-9324-4740-899D-064057C6E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1137139" y="1913817"/>
              <a:ext cx="482540" cy="3224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92EA17B-2DC7-46E1-9BBC-75CF8EE49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1614823" y="1911163"/>
              <a:ext cx="3316924" cy="3224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8CA1572-40C4-4769-ACA6-5F4B3A522C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4924206" y="1911163"/>
              <a:ext cx="482540" cy="322400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5226843-DC57-41A4-9095-CAFCC5D1CA83}"/>
              </a:ext>
            </a:extLst>
          </p:cNvPr>
          <p:cNvGrpSpPr/>
          <p:nvPr/>
        </p:nvGrpSpPr>
        <p:grpSpPr>
          <a:xfrm>
            <a:off x="1127285" y="2390337"/>
            <a:ext cx="7427714" cy="4133635"/>
            <a:chOff x="1127285" y="2390337"/>
            <a:chExt cx="7427714" cy="4133635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D7DF2C9-E0D8-4030-AE70-B1EED9F97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127285" y="2393537"/>
              <a:ext cx="812698" cy="709108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A2A2683-EB49-4A2C-AED0-3D092CA4C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939983" y="2393093"/>
              <a:ext cx="5802318" cy="709108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E49F433-371B-4558-B268-3FEE50770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742301" y="2390337"/>
              <a:ext cx="812698" cy="70910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9DD31B5-F500-4AC6-B3CC-9B39B88AADD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127285" y="5711274"/>
              <a:ext cx="812698" cy="81269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6DD9CDE-B814-4F46-BB47-5F577C8E523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939982" y="5711274"/>
              <a:ext cx="5802317" cy="812698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40C4A9F-BB91-4032-AF0C-D3F051DEC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742301" y="5711274"/>
              <a:ext cx="812698" cy="812698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498C26EA-5B0E-4712-9102-ACA4F1775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127285" y="3100680"/>
              <a:ext cx="812698" cy="2610150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342106A-2C05-41D6-88DA-E5240FAF3589}"/>
              </a:ext>
            </a:extLst>
          </p:cNvPr>
          <p:cNvGrpSpPr/>
          <p:nvPr/>
        </p:nvGrpSpPr>
        <p:grpSpPr>
          <a:xfrm>
            <a:off x="1134191" y="2196976"/>
            <a:ext cx="904047" cy="236815"/>
            <a:chOff x="741768" y="755360"/>
            <a:chExt cx="904047" cy="368016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19568CD4-F650-44B8-AED7-A4C628225B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41768" y="758365"/>
              <a:ext cx="482540" cy="365011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F484C06-449B-4115-AB27-6A419C32ED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163275" y="755360"/>
              <a:ext cx="482540" cy="365011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8EB5F3B-1FBD-4BC1-977B-8A532955D92E}"/>
              </a:ext>
            </a:extLst>
          </p:cNvPr>
          <p:cNvGrpSpPr/>
          <p:nvPr/>
        </p:nvGrpSpPr>
        <p:grpSpPr>
          <a:xfrm>
            <a:off x="1418187" y="2900375"/>
            <a:ext cx="7137833" cy="3253915"/>
            <a:chOff x="1418187" y="2900375"/>
            <a:chExt cx="7137833" cy="3253915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C6E8048-9AFF-46AF-9358-8166D36FB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230510" y="2900375"/>
              <a:ext cx="5499299" cy="717650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B50ADD1C-843B-421B-AE0D-6FEA8567A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729809" y="2903704"/>
              <a:ext cx="812698" cy="71765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5E07C1D6-E8E1-4F65-92C0-8B33ABED2FB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216154" y="5557199"/>
              <a:ext cx="5511299" cy="597091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DBBC70C9-1474-4282-A516-DCA01226D9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418471" y="5552002"/>
              <a:ext cx="812698" cy="597091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D8594835-333F-4888-BFD5-0C54127CAD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420827" y="2902098"/>
              <a:ext cx="812698" cy="717650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EB802840-D21D-4F87-B226-82E27B956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418187" y="3609483"/>
              <a:ext cx="812698" cy="1948353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215C411D-47E4-4F8A-B78E-4B4527E8EB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727453" y="5556640"/>
              <a:ext cx="828567" cy="592085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5C6385D-5835-4D34-A249-3C7BE5F31FF2}"/>
              </a:ext>
            </a:extLst>
          </p:cNvPr>
          <p:cNvGrpSpPr/>
          <p:nvPr/>
        </p:nvGrpSpPr>
        <p:grpSpPr>
          <a:xfrm>
            <a:off x="1725405" y="4820975"/>
            <a:ext cx="5512161" cy="780770"/>
            <a:chOff x="1725405" y="4820976"/>
            <a:chExt cx="5512161" cy="780770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E91E3C5F-144D-4DCD-99F0-C7139D6EF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574404" y="4820976"/>
              <a:ext cx="3838559" cy="455003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ADF268E3-582E-4FEC-B5A9-2C06D9197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373750" y="4823087"/>
              <a:ext cx="849688" cy="455003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62DA650E-F868-4B39-9489-6680B5C84E8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559395" y="5219565"/>
              <a:ext cx="3846936" cy="378566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6F900078-F876-4F24-8077-1DDD2EF8B1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725405" y="5216270"/>
              <a:ext cx="849688" cy="378566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7B89AE4B-7EEA-43C0-90D4-926EEB46C7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727868" y="4822068"/>
              <a:ext cx="849688" cy="455003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B504FBCC-783B-4C71-B1F8-95F4B7DB83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371287" y="5223180"/>
              <a:ext cx="866279" cy="378566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D08A537-EDA4-4EE3-B8AE-6D06F7244EF2}"/>
              </a:ext>
            </a:extLst>
          </p:cNvPr>
          <p:cNvGrpSpPr/>
          <p:nvPr/>
        </p:nvGrpSpPr>
        <p:grpSpPr>
          <a:xfrm>
            <a:off x="1718615" y="3398826"/>
            <a:ext cx="4576504" cy="321459"/>
            <a:chOff x="1718615" y="3398826"/>
            <a:chExt cx="4576504" cy="321459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FA76869B-7E11-42FC-BF7A-0B0139530B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718615" y="3401450"/>
              <a:ext cx="482540" cy="318835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D0F9C5FF-1B5A-4031-A2F5-26BEC3EF96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196298" y="3398826"/>
              <a:ext cx="3616281" cy="318835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2F325EDC-F57B-41CD-8799-9E415BEFE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5812579" y="3398826"/>
              <a:ext cx="482540" cy="318835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5C5BD23-ECC4-4D79-B2A7-AAFBDD1B6660}"/>
              </a:ext>
            </a:extLst>
          </p:cNvPr>
          <p:cNvGrpSpPr/>
          <p:nvPr/>
        </p:nvGrpSpPr>
        <p:grpSpPr>
          <a:xfrm>
            <a:off x="1720884" y="3666489"/>
            <a:ext cx="904047" cy="236815"/>
            <a:chOff x="741768" y="755360"/>
            <a:chExt cx="904047" cy="368016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B9D726BE-1CB9-404E-875D-945088EB99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41768" y="758365"/>
              <a:ext cx="482540" cy="365011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CA086EE3-069A-4030-A5C1-DA64C15B4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163275" y="755360"/>
              <a:ext cx="482540" cy="365011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304C0FD-904A-4FC6-85F6-8C9D2DFA3DFF}"/>
              </a:ext>
            </a:extLst>
          </p:cNvPr>
          <p:cNvGrpSpPr/>
          <p:nvPr/>
        </p:nvGrpSpPr>
        <p:grpSpPr>
          <a:xfrm>
            <a:off x="1718615" y="3843417"/>
            <a:ext cx="5004830" cy="342659"/>
            <a:chOff x="1718615" y="3843417"/>
            <a:chExt cx="5004830" cy="342659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1AC819B7-4835-440A-A8D2-294805ABF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grayscl/>
            </a:blip>
            <a:stretch>
              <a:fillRect/>
            </a:stretch>
          </p:blipFill>
          <p:spPr>
            <a:xfrm>
              <a:off x="1718615" y="3846215"/>
              <a:ext cx="482540" cy="339861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09665599-EFAE-4C56-B63E-7A52E4C0D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grayscl/>
            </a:blip>
            <a:stretch>
              <a:fillRect/>
            </a:stretch>
          </p:blipFill>
          <p:spPr>
            <a:xfrm>
              <a:off x="2196299" y="3843417"/>
              <a:ext cx="4046778" cy="339861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C1ADA402-4211-4134-B321-2BDE881BE1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6240905" y="3843417"/>
              <a:ext cx="482540" cy="339861"/>
            </a:xfrm>
            <a:prstGeom prst="rect">
              <a:avLst/>
            </a:prstGeom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7C4FDC9-D7AA-4075-9EEF-E0AFABB07DEA}"/>
              </a:ext>
            </a:extLst>
          </p:cNvPr>
          <p:cNvGrpSpPr/>
          <p:nvPr/>
        </p:nvGrpSpPr>
        <p:grpSpPr>
          <a:xfrm>
            <a:off x="1725636" y="4094020"/>
            <a:ext cx="6698216" cy="321459"/>
            <a:chOff x="1725636" y="4094020"/>
            <a:chExt cx="6698216" cy="321459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D07F8FF6-F558-4FDA-8A13-A01D7A9ED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725636" y="4096644"/>
              <a:ext cx="482540" cy="318835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43998BE1-2BBE-4EC8-A8EC-277BFC5AFE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203319" y="4094020"/>
              <a:ext cx="5737993" cy="318835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04CF8F8-CB86-42B7-B451-5138B9EC2A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941312" y="4094020"/>
              <a:ext cx="482540" cy="318835"/>
            </a:xfrm>
            <a:prstGeom prst="rect">
              <a:avLst/>
            </a:prstGeom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8A3817D-518C-4323-A60F-728E98CED01B}"/>
              </a:ext>
            </a:extLst>
          </p:cNvPr>
          <p:cNvGrpSpPr/>
          <p:nvPr/>
        </p:nvGrpSpPr>
        <p:grpSpPr>
          <a:xfrm>
            <a:off x="1725108" y="4369833"/>
            <a:ext cx="3437438" cy="321459"/>
            <a:chOff x="1725108" y="4369833"/>
            <a:chExt cx="3437438" cy="321459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9EE32AA9-944A-423A-92E1-1D5CEA1E4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725108" y="4372457"/>
              <a:ext cx="482540" cy="318835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4461D11C-DA82-448B-ACF7-77DF43BDB3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202792" y="4369833"/>
              <a:ext cx="2507232" cy="318835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5BCC9261-391C-4309-B75B-CCC1B84A33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4680006" y="4369833"/>
              <a:ext cx="482540" cy="318835"/>
            </a:xfrm>
            <a:prstGeom prst="rect">
              <a:avLst/>
            </a:prstGeom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C6D91E6-77F5-4129-85E7-41E73F92FC11}"/>
              </a:ext>
            </a:extLst>
          </p:cNvPr>
          <p:cNvGrpSpPr/>
          <p:nvPr/>
        </p:nvGrpSpPr>
        <p:grpSpPr>
          <a:xfrm>
            <a:off x="1725108" y="5557195"/>
            <a:ext cx="3834252" cy="321459"/>
            <a:chOff x="1725108" y="5557195"/>
            <a:chExt cx="3834252" cy="321459"/>
          </a:xfrm>
        </p:grpSpPr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D3F529C1-07DF-4224-A788-C17E7F55C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725108" y="5559819"/>
              <a:ext cx="482540" cy="318835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B54E7BE1-EDE2-4DA5-8F04-A287AF28C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202791" y="5557195"/>
              <a:ext cx="2881633" cy="318835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CC2B62A7-F9E1-4D82-B886-463DBF671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5076820" y="5557195"/>
              <a:ext cx="482540" cy="318835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C5CCF5B-75C3-4A16-9F07-48E9CB4E6B6A}"/>
              </a:ext>
            </a:extLst>
          </p:cNvPr>
          <p:cNvGrpSpPr/>
          <p:nvPr/>
        </p:nvGrpSpPr>
        <p:grpSpPr>
          <a:xfrm>
            <a:off x="2043638" y="5125237"/>
            <a:ext cx="5141564" cy="321459"/>
            <a:chOff x="2043638" y="5125237"/>
            <a:chExt cx="5141564" cy="321459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459FEAD1-B575-4880-9B7B-7D9D7302A4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043638" y="5127861"/>
              <a:ext cx="482540" cy="318835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6C184075-C2AE-402E-94AE-9351F0344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521321" y="5125237"/>
              <a:ext cx="4178581" cy="318835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D994A0AB-B062-4BB4-8FF9-3935E540A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702662" y="5125237"/>
              <a:ext cx="482540" cy="318835"/>
            </a:xfrm>
            <a:prstGeom prst="rect">
              <a:avLst/>
            </a:prstGeom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00E25BA-832D-44CF-941C-E7F6804DB026}"/>
              </a:ext>
            </a:extLst>
          </p:cNvPr>
          <p:cNvGrpSpPr/>
          <p:nvPr/>
        </p:nvGrpSpPr>
        <p:grpSpPr>
          <a:xfrm>
            <a:off x="1715185" y="4627814"/>
            <a:ext cx="904047" cy="236815"/>
            <a:chOff x="741768" y="755360"/>
            <a:chExt cx="904047" cy="368016"/>
          </a:xfrm>
        </p:grpSpPr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8492F032-B5D6-4A15-9D45-F0F205B8A7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41768" y="758365"/>
              <a:ext cx="482540" cy="365011"/>
            </a:xfrm>
            <a:prstGeom prst="rect">
              <a:avLst/>
            </a:prstGeom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7F9922CE-4FF2-4FC3-825D-A2E09C7814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163275" y="755360"/>
              <a:ext cx="482540" cy="365011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9A1D53B-707F-4E4E-A6AC-3C1E8228AC6D}"/>
              </a:ext>
            </a:extLst>
          </p:cNvPr>
          <p:cNvSpPr txBox="1"/>
          <p:nvPr/>
        </p:nvSpPr>
        <p:spPr>
          <a:xfrm>
            <a:off x="1137139" y="1911163"/>
            <a:ext cx="7374957" cy="4469867"/>
          </a:xfrm>
          <a:prstGeom prst="rect">
            <a:avLst/>
          </a:prstGeom>
          <a:noFill/>
          <a:ln>
            <a:noFill/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import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java.util.Scanner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public class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NumberGuessingGame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public static void main(String[]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Scanner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myScanner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= new Scanner(System.in);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// Print a greeting and read in a number.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System.out.print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("Try to guess my number!\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nWhat's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your guess? 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guess =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myScanner.nextInt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if (guess == 10)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("Wow, you must be psychic!");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("See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ya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later!");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B47C8D4-38A0-9A42-A3DB-DF03B1F9E31D}"/>
              </a:ext>
            </a:extLst>
          </p:cNvPr>
          <p:cNvSpPr txBox="1"/>
          <p:nvPr/>
        </p:nvSpPr>
        <p:spPr>
          <a:xfrm>
            <a:off x="4623410" y="1811430"/>
            <a:ext cx="1871899" cy="384721"/>
          </a:xfrm>
          <a:prstGeom prst="rect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Solution: </a:t>
            </a:r>
            <a:r>
              <a:rPr lang="en-US" sz="19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loops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4455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CF49F-1C52-4F40-9E86-4252D4F6B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97DB4-23E1-F24B-96EB-92D0D5D75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092" y="1743063"/>
            <a:ext cx="10353762" cy="3695136"/>
          </a:xfrm>
        </p:spPr>
        <p:txBody>
          <a:bodyPr/>
          <a:lstStyle/>
          <a:p>
            <a:r>
              <a:rPr lang="en-US" b="1" dirty="0">
                <a:solidFill>
                  <a:srgbClr val="00FF00"/>
                </a:solidFill>
              </a:rPr>
              <a:t>while loops</a:t>
            </a:r>
            <a:r>
              <a:rPr lang="en-US" dirty="0"/>
              <a:t>: executes a statement or group of statements as long as a given condition is true; exits the loop once the condition is false</a:t>
            </a:r>
          </a:p>
          <a:p>
            <a:pPr marL="0" indent="0" algn="just">
              <a:lnSpc>
                <a:spcPct val="115000"/>
              </a:lnSpc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while (</a:t>
            </a:r>
            <a:r>
              <a:rPr lang="en-US" i="1" dirty="0">
                <a:latin typeface="Consolas" panose="020B0609020204030204" pitchFamily="49" charset="0"/>
              </a:rPr>
              <a:t>&lt;condition&gt;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i="1" dirty="0">
                <a:latin typeface="Consolas" panose="020B0609020204030204" pitchFamily="49" charset="0"/>
              </a:rPr>
              <a:t>&lt;statements&gt;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6E4167BB-8323-F042-A9FF-BDF7E055BABF}"/>
              </a:ext>
            </a:extLst>
          </p:cNvPr>
          <p:cNvSpPr/>
          <p:nvPr/>
        </p:nvSpPr>
        <p:spPr>
          <a:xfrm>
            <a:off x="6934805" y="3286125"/>
            <a:ext cx="2400300" cy="1177290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condition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F970CBC-257F-1A45-9FA7-0E4FAFB76E60}"/>
              </a:ext>
            </a:extLst>
          </p:cNvPr>
          <p:cNvSpPr/>
          <p:nvPr/>
        </p:nvSpPr>
        <p:spPr>
          <a:xfrm>
            <a:off x="7052161" y="4969569"/>
            <a:ext cx="2160265" cy="468630"/>
          </a:xfrm>
          <a:prstGeom prst="roundRect">
            <a:avLst>
              <a:gd name="adj" fmla="val 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statements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F91E94-0A05-3E4C-851F-FEF1BAE115F1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8132294" y="4463415"/>
            <a:ext cx="2661" cy="50615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1A73588-2270-8A4D-88DD-F14F614CF14D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8134955" y="2758058"/>
            <a:ext cx="0" cy="5280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041EABE8-117D-074F-8680-08C73D17CEA0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8167130" y="3874770"/>
            <a:ext cx="1167975" cy="2306937"/>
          </a:xfrm>
          <a:prstGeom prst="bentConnector4">
            <a:avLst>
              <a:gd name="adj1" fmla="val -78476"/>
              <a:gd name="adj2" fmla="val 8654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C7D785F-D272-7245-8291-B02DE3B29132}"/>
              </a:ext>
            </a:extLst>
          </p:cNvPr>
          <p:cNvSpPr txBox="1"/>
          <p:nvPr/>
        </p:nvSpPr>
        <p:spPr>
          <a:xfrm>
            <a:off x="9480493" y="3539928"/>
            <a:ext cx="685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2DEB00-BD84-A141-BBAE-5033700ED235}"/>
              </a:ext>
            </a:extLst>
          </p:cNvPr>
          <p:cNvSpPr txBox="1"/>
          <p:nvPr/>
        </p:nvSpPr>
        <p:spPr>
          <a:xfrm>
            <a:off x="7516163" y="4428503"/>
            <a:ext cx="616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C98E9BB7-738D-0A40-8C90-90ACE6D91F94}"/>
              </a:ext>
            </a:extLst>
          </p:cNvPr>
          <p:cNvCxnSpPr>
            <a:cxnSpLocks/>
            <a:stCxn id="6" idx="1"/>
            <a:endCxn id="5" idx="1"/>
          </p:cNvCxnSpPr>
          <p:nvPr/>
        </p:nvCxnSpPr>
        <p:spPr>
          <a:xfrm rot="10800000">
            <a:off x="6934805" y="3874770"/>
            <a:ext cx="117356" cy="1329114"/>
          </a:xfrm>
          <a:prstGeom prst="bentConnector3">
            <a:avLst>
              <a:gd name="adj1" fmla="val 680666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802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7" grpId="0"/>
      <p:bldP spid="2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41848-5F94-4926-8DF4-EA9C2436B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66987"/>
            <a:ext cx="10353761" cy="1326321"/>
          </a:xfrm>
        </p:spPr>
        <p:txBody>
          <a:bodyPr/>
          <a:lstStyle/>
          <a:p>
            <a:r>
              <a:rPr lang="en-US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85207-BCA7-4149-B923-84A61D37D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617140"/>
            <a:ext cx="10353762" cy="51121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A </a:t>
            </a:r>
            <a:r>
              <a:rPr lang="en-US" b="1" dirty="0">
                <a:solidFill>
                  <a:srgbClr val="FFC000"/>
                </a:solidFill>
              </a:rPr>
              <a:t>loop</a:t>
            </a:r>
            <a:r>
              <a:rPr lang="en-US" dirty="0"/>
              <a:t> can be used to repeat a group of statements: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144B9C-FDAB-4597-8042-76B060304283}"/>
              </a:ext>
            </a:extLst>
          </p:cNvPr>
          <p:cNvSpPr txBox="1"/>
          <p:nvPr/>
        </p:nvSpPr>
        <p:spPr>
          <a:xfrm>
            <a:off x="1145628" y="2128352"/>
            <a:ext cx="6396839" cy="2551953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numBananas</a:t>
            </a:r>
            <a:r>
              <a:rPr lang="en-US" sz="1400" dirty="0">
                <a:latin typeface="Consolas" panose="020B0609020204030204" pitchFamily="49" charset="0"/>
              </a:rPr>
              <a:t> = 3;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while (</a:t>
            </a:r>
            <a:r>
              <a:rPr lang="en-US" sz="1400" dirty="0" err="1">
                <a:latin typeface="Consolas" panose="020B0609020204030204" pitchFamily="49" charset="0"/>
              </a:rPr>
              <a:t>numBananas</a:t>
            </a:r>
            <a:r>
              <a:rPr lang="en-US" sz="1400" dirty="0">
                <a:latin typeface="Consolas" panose="020B0609020204030204" pitchFamily="49" charset="0"/>
              </a:rPr>
              <a:t> &gt; 0)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System.out.print</a:t>
            </a:r>
            <a:r>
              <a:rPr lang="en-US" sz="1400" dirty="0">
                <a:latin typeface="Consolas" panose="020B0609020204030204" pitchFamily="49" charset="0"/>
              </a:rPr>
              <a:t>("There are " + </a:t>
            </a:r>
            <a:r>
              <a:rPr lang="en-US" sz="1400" dirty="0" err="1">
                <a:latin typeface="Consolas" panose="020B0609020204030204" pitchFamily="49" charset="0"/>
              </a:rPr>
              <a:t>numBananas</a:t>
            </a:r>
            <a:r>
              <a:rPr lang="en-US" sz="1400" dirty="0">
                <a:latin typeface="Consolas" panose="020B0609020204030204" pitchFamily="49" charset="0"/>
              </a:rPr>
              <a:t> + " bananas. 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("One banana was eaten!");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numBananas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numBananas</a:t>
            </a:r>
            <a:r>
              <a:rPr lang="en-US" sz="1400" dirty="0">
                <a:latin typeface="Consolas" panose="020B0609020204030204" pitchFamily="49" charset="0"/>
              </a:rPr>
              <a:t> - 1;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("Yes, we have no bananas.");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2655B7A-DC3F-45F8-B159-023D9CF920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529288"/>
              </p:ext>
            </p:extLst>
          </p:nvPr>
        </p:nvGraphicFramePr>
        <p:xfrm>
          <a:off x="783887" y="2128353"/>
          <a:ext cx="361742" cy="25519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255195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469A2BC-D547-4459-AD04-7F6B92470019}"/>
              </a:ext>
            </a:extLst>
          </p:cNvPr>
          <p:cNvSpPr txBox="1"/>
          <p:nvPr/>
        </p:nvSpPr>
        <p:spPr>
          <a:xfrm>
            <a:off x="7772240" y="3661555"/>
            <a:ext cx="3652032" cy="1018750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There are 3 bananas.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There are 2 bananas.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There are 1 bananas.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Yes, we have no bananas. 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AABE0B0-82D1-4887-BD7F-2378D56F1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6877" y="3352522"/>
            <a:ext cx="119445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OUTPUT: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D02DC0-91AE-4F84-A409-417C58DC4252}"/>
              </a:ext>
            </a:extLst>
          </p:cNvPr>
          <p:cNvSpPr txBox="1"/>
          <p:nvPr/>
        </p:nvSpPr>
        <p:spPr>
          <a:xfrm>
            <a:off x="7772240" y="2128352"/>
            <a:ext cx="3652032" cy="1077218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/>
              <a:t>Values</a:t>
            </a:r>
          </a:p>
          <a:p>
            <a:pPr algn="ctr"/>
            <a:endParaRPr lang="en-US" sz="1600" u="sng" dirty="0"/>
          </a:p>
          <a:p>
            <a:r>
              <a:rPr lang="en-US" sz="1600" dirty="0" err="1">
                <a:latin typeface="Consolas" panose="020B0609020204030204" pitchFamily="49" charset="0"/>
              </a:rPr>
              <a:t>numBananas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numBananas</a:t>
            </a:r>
            <a:r>
              <a:rPr lang="en-US" sz="1600" dirty="0">
                <a:latin typeface="Consolas" panose="020B0609020204030204" pitchFamily="49" charset="0"/>
              </a:rPr>
              <a:t> &gt; 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EC2674-8E5B-4D9B-8F04-D205F7CBED76}"/>
              </a:ext>
            </a:extLst>
          </p:cNvPr>
          <p:cNvSpPr txBox="1"/>
          <p:nvPr/>
        </p:nvSpPr>
        <p:spPr>
          <a:xfrm>
            <a:off x="10721339" y="2869897"/>
            <a:ext cx="702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true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AD24122-5965-481D-8DB5-57D37003A349}"/>
              </a:ext>
            </a:extLst>
          </p:cNvPr>
          <p:cNvCxnSpPr>
            <a:cxnSpLocks/>
          </p:cNvCxnSpPr>
          <p:nvPr/>
        </p:nvCxnSpPr>
        <p:spPr>
          <a:xfrm>
            <a:off x="284117" y="2253186"/>
            <a:ext cx="395267" cy="0"/>
          </a:xfrm>
          <a:prstGeom prst="straightConnector1">
            <a:avLst/>
          </a:prstGeom>
          <a:ln w="25400">
            <a:solidFill>
              <a:srgbClr val="00FF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5D67611-37E5-4406-BD89-7906D3FDEBE0}"/>
              </a:ext>
            </a:extLst>
          </p:cNvPr>
          <p:cNvSpPr txBox="1"/>
          <p:nvPr/>
        </p:nvSpPr>
        <p:spPr>
          <a:xfrm>
            <a:off x="9852213" y="3661555"/>
            <a:ext cx="1572058" cy="1018750"/>
          </a:xfrm>
          <a:prstGeom prst="rect">
            <a:avLst/>
          </a:prstGeom>
          <a:noFill/>
          <a:ln>
            <a:noFill/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One was eaten!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One was eaten!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One was eaten!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83778FC-BBBC-49D0-A2B1-9B87DE836AC9}"/>
              </a:ext>
            </a:extLst>
          </p:cNvPr>
          <p:cNvSpPr txBox="1"/>
          <p:nvPr/>
        </p:nvSpPr>
        <p:spPr>
          <a:xfrm>
            <a:off x="10725912" y="2642616"/>
            <a:ext cx="7029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08BD4EC4-C333-4E4C-8143-69E82F700A22}"/>
              </a:ext>
            </a:extLst>
          </p:cNvPr>
          <p:cNvSpPr txBox="1"/>
          <p:nvPr/>
        </p:nvSpPr>
        <p:spPr>
          <a:xfrm>
            <a:off x="10725912" y="2642616"/>
            <a:ext cx="7029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73AFC93-7BD7-43CA-84BE-CA6F090FE78F}"/>
              </a:ext>
            </a:extLst>
          </p:cNvPr>
          <p:cNvSpPr txBox="1"/>
          <p:nvPr/>
        </p:nvSpPr>
        <p:spPr>
          <a:xfrm>
            <a:off x="10725912" y="2642616"/>
            <a:ext cx="7029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A7E27434-BBDF-4FCB-BE0E-2A766BB82038}"/>
              </a:ext>
            </a:extLst>
          </p:cNvPr>
          <p:cNvSpPr txBox="1"/>
          <p:nvPr/>
        </p:nvSpPr>
        <p:spPr>
          <a:xfrm>
            <a:off x="10652760" y="2871216"/>
            <a:ext cx="8107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240" name="Content Placeholder 2">
            <a:extLst>
              <a:ext uri="{FF2B5EF4-FFF2-40B4-BE49-F238E27FC236}">
                <a16:creationId xmlns:a16="http://schemas.microsoft.com/office/drawing/2014/main" id="{35814230-263D-45DB-B66A-8A9BA2455B41}"/>
              </a:ext>
            </a:extLst>
          </p:cNvPr>
          <p:cNvSpPr txBox="1">
            <a:spLocks/>
          </p:cNvSpPr>
          <p:nvPr/>
        </p:nvSpPr>
        <p:spPr>
          <a:xfrm>
            <a:off x="783887" y="5393263"/>
            <a:ext cx="10353762" cy="51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A loop with only a condition (no other parameters) is called a </a:t>
            </a:r>
            <a:r>
              <a:rPr lang="en-US" b="1" dirty="0">
                <a:solidFill>
                  <a:srgbClr val="FFC000"/>
                </a:solidFill>
              </a:rPr>
              <a:t>while loop</a:t>
            </a:r>
            <a:r>
              <a:rPr lang="en-US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0E857C-F02C-4861-A9DF-56BC14A5B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066" y="2109254"/>
            <a:ext cx="2243561" cy="3292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26F2FC-5ABC-4062-9357-D20014B51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494" y="2611231"/>
            <a:ext cx="6310207" cy="16093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C66FF90-C946-4276-8FFE-20946344A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066" y="4393374"/>
            <a:ext cx="4889329" cy="33386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9FE6B0A-1C81-4054-B22B-540F3F9EFA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9679" y="2374934"/>
            <a:ext cx="289768" cy="29829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70C9787-EB38-4DD9-9B74-56B814228D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0313" y="4157827"/>
            <a:ext cx="289768" cy="2982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3CF31DF-9AA9-46DF-BA2C-D328A824E8AC}"/>
              </a:ext>
            </a:extLst>
          </p:cNvPr>
          <p:cNvSpPr txBox="1"/>
          <p:nvPr/>
        </p:nvSpPr>
        <p:spPr>
          <a:xfrm>
            <a:off x="10721339" y="2639564"/>
            <a:ext cx="7029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5314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0.00347 L -3.125E-6 0.08102 " pathEditMode="relative" rAng="0" ptsTypes="AA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66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0.08102 L 0.00039 0.15023 " pathEditMode="relative" rAng="0" ptsTypes="AA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0.15023 L 0.00039 0.18449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18496 L 0.00104 0.21621 " pathEditMode="relative" rAng="0" ptsTypes="AA">
                                      <p:cBhvr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21621 L 0.00104 0.07709 " pathEditMode="relative" rAng="0" ptsTypes="AA">
                                      <p:cBhvr>
                                        <p:cTn id="7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7732 L 0.00104 0.18588 " pathEditMode="relative" rAng="0" ptsTypes="AA">
                                      <p:cBhvr>
                                        <p:cTn id="8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417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18588 L 0.00104 0.22014 " pathEditMode="relative" rAng="0" ptsTypes="AA">
                                      <p:cBhvr>
                                        <p:cTn id="9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13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22037 L 0.00052 0.07315 " pathEditMode="relative" rAng="0" ptsTypes="AA">
                                      <p:cBhvr>
                                        <p:cTn id="10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0.07408 L -3.125E-6 0.18449 " pathEditMode="relative" rAng="0" ptsTypes="AA">
                                      <p:cBhvr>
                                        <p:cTn id="10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509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0.18403 L -3.125E-6 0.22199 " pathEditMode="relative" rAng="0" ptsTypes="AA">
                                      <p:cBhvr>
                                        <p:cTn id="1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0.22199 L 0.00039 0.07963 " pathEditMode="relative" rAng="0" ptsTypes="AA">
                                      <p:cBhvr>
                                        <p:cTn id="1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0.0794 L -3.125E-6 0.3294 " pathEditMode="relative" rAng="0" ptsTypes="AA">
                                      <p:cBhvr>
                                        <p:cTn id="1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/>
      <p:bldP spid="14" grpId="1"/>
      <p:bldP spid="132" grpId="0"/>
      <p:bldP spid="132" grpId="1"/>
      <p:bldP spid="191" grpId="0"/>
      <p:bldP spid="191" grpId="1"/>
      <p:bldP spid="192" grpId="0"/>
      <p:bldP spid="235" grpId="0"/>
      <p:bldP spid="240" grpId="0"/>
      <p:bldP spid="13" grpId="1"/>
      <p:bldP spid="13" grpId="2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41848-5F94-4926-8DF4-EA9C2436B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66987"/>
            <a:ext cx="10353761" cy="1326321"/>
          </a:xfrm>
        </p:spPr>
        <p:txBody>
          <a:bodyPr/>
          <a:lstStyle/>
          <a:p>
            <a:r>
              <a:rPr lang="en-US" dirty="0"/>
              <a:t>Beware Infinite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85207-BCA7-4149-B923-84A61D37D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617140"/>
            <a:ext cx="10353762" cy="511212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dirty="0"/>
              <a:t>If the condition is always true, the program will continue to execute the block statements.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144B9C-FDAB-4597-8042-76B060304283}"/>
              </a:ext>
            </a:extLst>
          </p:cNvPr>
          <p:cNvSpPr txBox="1"/>
          <p:nvPr/>
        </p:nvSpPr>
        <p:spPr>
          <a:xfrm>
            <a:off x="1145628" y="2128352"/>
            <a:ext cx="6396839" cy="2551953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numBananas</a:t>
            </a:r>
            <a:r>
              <a:rPr lang="en-US" sz="1400" dirty="0">
                <a:latin typeface="Consolas" panose="020B0609020204030204" pitchFamily="49" charset="0"/>
              </a:rPr>
              <a:t> = 3;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while (</a:t>
            </a:r>
            <a:r>
              <a:rPr lang="en-US" sz="1400" dirty="0" err="1">
                <a:latin typeface="Consolas" panose="020B0609020204030204" pitchFamily="49" charset="0"/>
              </a:rPr>
              <a:t>numBananas</a:t>
            </a:r>
            <a:r>
              <a:rPr lang="en-US" sz="1400" dirty="0">
                <a:latin typeface="Consolas" panose="020B0609020204030204" pitchFamily="49" charset="0"/>
              </a:rPr>
              <a:t> &gt; 0)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System.out.print</a:t>
            </a:r>
            <a:r>
              <a:rPr lang="en-US" sz="1400" dirty="0">
                <a:latin typeface="Consolas" panose="020B0609020204030204" pitchFamily="49" charset="0"/>
              </a:rPr>
              <a:t>("There are " + </a:t>
            </a:r>
            <a:r>
              <a:rPr lang="en-US" sz="1400" dirty="0" err="1">
                <a:latin typeface="Consolas" panose="020B0609020204030204" pitchFamily="49" charset="0"/>
              </a:rPr>
              <a:t>numBananas</a:t>
            </a:r>
            <a:r>
              <a:rPr lang="en-US" sz="1400" dirty="0">
                <a:latin typeface="Consolas" panose="020B0609020204030204" pitchFamily="49" charset="0"/>
              </a:rPr>
              <a:t> + " bananas. 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("One banana was eaten!");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numBananas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numBananas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FF00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latin typeface="Consolas" panose="020B0609020204030204" pitchFamily="49" charset="0"/>
              </a:rPr>
              <a:t> 1;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("Yes, we have no bananas.");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2655B7A-DC3F-45F8-B159-023D9CF92014}"/>
              </a:ext>
            </a:extLst>
          </p:cNvPr>
          <p:cNvGraphicFramePr>
            <a:graphicFrameLocks noGrp="1"/>
          </p:cNvGraphicFramePr>
          <p:nvPr/>
        </p:nvGraphicFramePr>
        <p:xfrm>
          <a:off x="783887" y="2128353"/>
          <a:ext cx="361742" cy="25519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255195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469A2BC-D547-4459-AD04-7F6B92470019}"/>
              </a:ext>
            </a:extLst>
          </p:cNvPr>
          <p:cNvSpPr txBox="1"/>
          <p:nvPr/>
        </p:nvSpPr>
        <p:spPr>
          <a:xfrm>
            <a:off x="7772240" y="2449793"/>
            <a:ext cx="3713516" cy="2230512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There are 3 bananas. One was eaten!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There are 4 bananas. One was eaten!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There are 5 bananas. One was eaten!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There are 6 bananas. One was eaten!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There are 7 bananas. One was eaten!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There are 8 bananas. One was eaten!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There are 9 bananas. One was eaten!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There are 10 bananas. One was eaten!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AABE0B0-82D1-4887-BD7F-2378D56F1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6877" y="2140760"/>
            <a:ext cx="119445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OUTPUT: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40" name="Content Placeholder 2">
            <a:extLst>
              <a:ext uri="{FF2B5EF4-FFF2-40B4-BE49-F238E27FC236}">
                <a16:creationId xmlns:a16="http://schemas.microsoft.com/office/drawing/2014/main" id="{35814230-263D-45DB-B66A-8A9BA2455B41}"/>
              </a:ext>
            </a:extLst>
          </p:cNvPr>
          <p:cNvSpPr txBox="1">
            <a:spLocks/>
          </p:cNvSpPr>
          <p:nvPr/>
        </p:nvSpPr>
        <p:spPr>
          <a:xfrm>
            <a:off x="783887" y="5393263"/>
            <a:ext cx="10353762" cy="51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Make sure your control variable is </a:t>
            </a:r>
            <a:r>
              <a:rPr lang="en-US" b="1" dirty="0">
                <a:solidFill>
                  <a:srgbClr val="FFC000"/>
                </a:solidFill>
              </a:rPr>
              <a:t>updated</a:t>
            </a:r>
            <a:r>
              <a:rPr lang="en-US" dirty="0"/>
              <a:t> properly.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692ACC51-70BD-2144-9867-85C1F869A558}"/>
              </a:ext>
            </a:extLst>
          </p:cNvPr>
          <p:cNvSpPr/>
          <p:nvPr/>
        </p:nvSpPr>
        <p:spPr>
          <a:xfrm rot="18312346">
            <a:off x="3612260" y="3890343"/>
            <a:ext cx="450305" cy="30232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9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  <p:bldP spid="240" grpId="0"/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CF49F-1C52-4F40-9E86-4252D4F6B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Do-While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97DB4-23E1-F24B-96EB-92D0D5D75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092" y="1743063"/>
            <a:ext cx="10353762" cy="3695136"/>
          </a:xfrm>
        </p:spPr>
        <p:txBody>
          <a:bodyPr/>
          <a:lstStyle/>
          <a:p>
            <a:r>
              <a:rPr lang="en-US" b="1" dirty="0">
                <a:solidFill>
                  <a:srgbClr val="00FF00"/>
                </a:solidFill>
              </a:rPr>
              <a:t>do-while loops</a:t>
            </a:r>
            <a:r>
              <a:rPr lang="en-US" dirty="0"/>
              <a:t>: a variation of the while loop that guarantees the statement or group of statements in the block will be executed at least once</a:t>
            </a:r>
          </a:p>
          <a:p>
            <a:pPr marL="0" indent="0" algn="just">
              <a:lnSpc>
                <a:spcPct val="115000"/>
              </a:lnSpc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do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i="1" dirty="0">
                <a:latin typeface="Consolas" panose="020B0609020204030204" pitchFamily="49" charset="0"/>
              </a:rPr>
              <a:t>&lt;statements&gt;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while (</a:t>
            </a:r>
            <a:r>
              <a:rPr lang="en-US" i="1" dirty="0">
                <a:latin typeface="Consolas" panose="020B0609020204030204" pitchFamily="49" charset="0"/>
              </a:rPr>
              <a:t>&lt;condition&gt;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6E4167BB-8323-F042-A9FF-BDF7E055BABF}"/>
              </a:ext>
            </a:extLst>
          </p:cNvPr>
          <p:cNvSpPr/>
          <p:nvPr/>
        </p:nvSpPr>
        <p:spPr>
          <a:xfrm>
            <a:off x="6966978" y="4539327"/>
            <a:ext cx="2400300" cy="1177290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condition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F970CBC-257F-1A45-9FA7-0E4FAFB76E60}"/>
              </a:ext>
            </a:extLst>
          </p:cNvPr>
          <p:cNvSpPr/>
          <p:nvPr/>
        </p:nvSpPr>
        <p:spPr>
          <a:xfrm>
            <a:off x="7086996" y="3443054"/>
            <a:ext cx="2160265" cy="468630"/>
          </a:xfrm>
          <a:prstGeom prst="roundRect">
            <a:avLst>
              <a:gd name="adj" fmla="val 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statements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F91E94-0A05-3E4C-851F-FEF1BAE115F1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flipH="1">
            <a:off x="8167128" y="3911684"/>
            <a:ext cx="1" cy="62764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1A73588-2270-8A4D-88DD-F14F614CF14D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8167128" y="2914987"/>
            <a:ext cx="1" cy="5280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C7D785F-D272-7245-8291-B02DE3B29132}"/>
              </a:ext>
            </a:extLst>
          </p:cNvPr>
          <p:cNvSpPr txBox="1"/>
          <p:nvPr/>
        </p:nvSpPr>
        <p:spPr>
          <a:xfrm>
            <a:off x="7481363" y="5781600"/>
            <a:ext cx="685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2DEB00-BD84-A141-BBAE-5033700ED235}"/>
              </a:ext>
            </a:extLst>
          </p:cNvPr>
          <p:cNvSpPr txBox="1"/>
          <p:nvPr/>
        </p:nvSpPr>
        <p:spPr>
          <a:xfrm>
            <a:off x="6470865" y="4218006"/>
            <a:ext cx="616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C98E9BB7-738D-0A40-8C90-90ACE6D91F94}"/>
              </a:ext>
            </a:extLst>
          </p:cNvPr>
          <p:cNvCxnSpPr>
            <a:cxnSpLocks/>
            <a:stCxn id="5" idx="1"/>
            <a:endCxn id="6" idx="1"/>
          </p:cNvCxnSpPr>
          <p:nvPr/>
        </p:nvCxnSpPr>
        <p:spPr>
          <a:xfrm rot="10800000" flipH="1">
            <a:off x="6966978" y="3677370"/>
            <a:ext cx="120018" cy="1450603"/>
          </a:xfrm>
          <a:prstGeom prst="bentConnector3">
            <a:avLst>
              <a:gd name="adj1" fmla="val -451688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884D245-048E-144C-B6A2-6C38D941BB8A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8167128" y="5716617"/>
            <a:ext cx="0" cy="79739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158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7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>
            <a:extLst>
              <a:ext uri="{FF2B5EF4-FFF2-40B4-BE49-F238E27FC236}">
                <a16:creationId xmlns:a16="http://schemas.microsoft.com/office/drawing/2014/main" id="{9F1B5D44-452B-4424-B5DA-0DDC059A55C1}"/>
              </a:ext>
            </a:extLst>
          </p:cNvPr>
          <p:cNvSpPr txBox="1"/>
          <p:nvPr/>
        </p:nvSpPr>
        <p:spPr>
          <a:xfrm>
            <a:off x="1137139" y="1911163"/>
            <a:ext cx="7374957" cy="4469867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endParaRPr lang="en-US"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6F10C7-FB18-4625-863D-2BABC10B7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154964"/>
            <a:ext cx="10353761" cy="1326321"/>
          </a:xfrm>
        </p:spPr>
        <p:txBody>
          <a:bodyPr/>
          <a:lstStyle/>
          <a:p>
            <a:r>
              <a:rPr lang="en-US" dirty="0"/>
              <a:t>Selection: If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5E273-4EB0-4419-A20F-0A002B78A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3" y="1292324"/>
            <a:ext cx="10353762" cy="495707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solidFill>
                  <a:srgbClr val="FFC000"/>
                </a:solidFill>
              </a:rPr>
              <a:t>Selection</a:t>
            </a:r>
            <a:r>
              <a:rPr lang="en-US" dirty="0"/>
              <a:t> is a type of </a:t>
            </a:r>
            <a:r>
              <a:rPr lang="en-US" b="1" dirty="0">
                <a:solidFill>
                  <a:srgbClr val="FFC000"/>
                </a:solidFill>
              </a:rPr>
              <a:t>branching</a:t>
            </a:r>
            <a:r>
              <a:rPr lang="en-US" dirty="0"/>
              <a:t> where the program selects one course of action.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85933B7-B085-4531-B5C2-4F829D3568A7}"/>
              </a:ext>
            </a:extLst>
          </p:cNvPr>
          <p:cNvGraphicFramePr>
            <a:graphicFrameLocks noGrp="1"/>
          </p:cNvGraphicFramePr>
          <p:nvPr/>
        </p:nvGraphicFramePr>
        <p:xfrm>
          <a:off x="775397" y="1911163"/>
          <a:ext cx="361742" cy="44698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44698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6BD8E55-2E97-4FD1-B009-0B62779C27EF}"/>
              </a:ext>
            </a:extLst>
          </p:cNvPr>
          <p:cNvSpPr txBox="1"/>
          <p:nvPr/>
        </p:nvSpPr>
        <p:spPr>
          <a:xfrm>
            <a:off x="8682522" y="2196368"/>
            <a:ext cx="2690637" cy="1587427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Try to guess my number!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What’s your guess? </a:t>
            </a:r>
            <a:r>
              <a:rPr lang="en-US" sz="1400" dirty="0">
                <a:solidFill>
                  <a:srgbClr val="00FF00"/>
                </a:solidFill>
                <a:latin typeface="Consolas" panose="020B0609020204030204" pitchFamily="49" charset="0"/>
              </a:rPr>
              <a:t>10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Wow, you must be psychic!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See </a:t>
            </a:r>
            <a:r>
              <a:rPr lang="en-US" sz="1400" dirty="0" err="1">
                <a:latin typeface="Consolas" panose="020B0609020204030204" pitchFamily="49" charset="0"/>
              </a:rPr>
              <a:t>ya</a:t>
            </a:r>
            <a:r>
              <a:rPr lang="en-US" sz="1400" dirty="0">
                <a:latin typeface="Consolas" panose="020B0609020204030204" pitchFamily="49" charset="0"/>
              </a:rPr>
              <a:t> later!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9271EE9F-EE9C-44D2-8754-DE40A360D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7901" y="1854539"/>
            <a:ext cx="117983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OUTPUT: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75F89E-A345-4C4D-ADD7-FE6F8D5FB3CF}"/>
              </a:ext>
            </a:extLst>
          </p:cNvPr>
          <p:cNvSpPr txBox="1"/>
          <p:nvPr/>
        </p:nvSpPr>
        <p:spPr>
          <a:xfrm>
            <a:off x="8682522" y="4520801"/>
            <a:ext cx="2690637" cy="857575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Try to guess my number!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What’s your guess? </a:t>
            </a:r>
            <a:r>
              <a:rPr lang="en-US" sz="1400" dirty="0">
                <a:solidFill>
                  <a:srgbClr val="00FF00"/>
                </a:solidFill>
                <a:latin typeface="Consolas" panose="020B0609020204030204" pitchFamily="49" charset="0"/>
              </a:rPr>
              <a:t>5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See </a:t>
            </a:r>
            <a:r>
              <a:rPr lang="en-US" sz="1400" dirty="0" err="1">
                <a:latin typeface="Consolas" panose="020B0609020204030204" pitchFamily="49" charset="0"/>
              </a:rPr>
              <a:t>ya</a:t>
            </a:r>
            <a:r>
              <a:rPr lang="en-US" sz="1400" dirty="0">
                <a:latin typeface="Consolas" panose="020B0609020204030204" pitchFamily="49" charset="0"/>
              </a:rPr>
              <a:t> later!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EAA9B623-DA06-43EB-A1AC-EC74B78C5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7901" y="4178972"/>
            <a:ext cx="117983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OUTPUT: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AF42284-4ACA-4A5C-AE28-1519A2D2B0A9}"/>
              </a:ext>
            </a:extLst>
          </p:cNvPr>
          <p:cNvGrpSpPr/>
          <p:nvPr/>
        </p:nvGrpSpPr>
        <p:grpSpPr>
          <a:xfrm>
            <a:off x="1137139" y="1911163"/>
            <a:ext cx="4269607" cy="325054"/>
            <a:chOff x="1137139" y="1911163"/>
            <a:chExt cx="4269607" cy="32505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4B881E-9324-4740-899D-064057C6E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1137139" y="1913817"/>
              <a:ext cx="482540" cy="3224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92EA17B-2DC7-46E1-9BBC-75CF8EE49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1614823" y="1911163"/>
              <a:ext cx="3316924" cy="3224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8CA1572-40C4-4769-ACA6-5F4B3A522C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4924206" y="1911163"/>
              <a:ext cx="482540" cy="322400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5226843-DC57-41A4-9095-CAFCC5D1CA83}"/>
              </a:ext>
            </a:extLst>
          </p:cNvPr>
          <p:cNvGrpSpPr/>
          <p:nvPr/>
        </p:nvGrpSpPr>
        <p:grpSpPr>
          <a:xfrm>
            <a:off x="1127285" y="2390337"/>
            <a:ext cx="7427714" cy="4133635"/>
            <a:chOff x="1127285" y="2390337"/>
            <a:chExt cx="7427714" cy="4133635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D7DF2C9-E0D8-4030-AE70-B1EED9F97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127285" y="2393537"/>
              <a:ext cx="812698" cy="709108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A2A2683-EB49-4A2C-AED0-3D092CA4C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939983" y="2393093"/>
              <a:ext cx="5802318" cy="709108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E49F433-371B-4558-B268-3FEE50770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742301" y="2390337"/>
              <a:ext cx="812698" cy="70910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9DD31B5-F500-4AC6-B3CC-9B39B88AADD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127285" y="5711274"/>
              <a:ext cx="812698" cy="81269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6DD9CDE-B814-4F46-BB47-5F577C8E523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939982" y="5711274"/>
              <a:ext cx="5802317" cy="812698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40C4A9F-BB91-4032-AF0C-D3F051DEC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742301" y="5711274"/>
              <a:ext cx="812698" cy="812698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498C26EA-5B0E-4712-9102-ACA4F1775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127285" y="3100680"/>
              <a:ext cx="812698" cy="2610150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342106A-2C05-41D6-88DA-E5240FAF3589}"/>
              </a:ext>
            </a:extLst>
          </p:cNvPr>
          <p:cNvGrpSpPr/>
          <p:nvPr/>
        </p:nvGrpSpPr>
        <p:grpSpPr>
          <a:xfrm>
            <a:off x="1134191" y="2196976"/>
            <a:ext cx="904047" cy="236815"/>
            <a:chOff x="741768" y="755360"/>
            <a:chExt cx="904047" cy="368016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19568CD4-F650-44B8-AED7-A4C628225B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41768" y="758365"/>
              <a:ext cx="482540" cy="365011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F484C06-449B-4115-AB27-6A419C32ED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163275" y="755360"/>
              <a:ext cx="482540" cy="365011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8EB5F3B-1FBD-4BC1-977B-8A532955D92E}"/>
              </a:ext>
            </a:extLst>
          </p:cNvPr>
          <p:cNvGrpSpPr/>
          <p:nvPr/>
        </p:nvGrpSpPr>
        <p:grpSpPr>
          <a:xfrm>
            <a:off x="1418187" y="2900375"/>
            <a:ext cx="7137833" cy="3253915"/>
            <a:chOff x="1418187" y="2900375"/>
            <a:chExt cx="7137833" cy="3253915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C6E8048-9AFF-46AF-9358-8166D36FB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230510" y="2900375"/>
              <a:ext cx="5499299" cy="717650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B50ADD1C-843B-421B-AE0D-6FEA8567A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729809" y="2903704"/>
              <a:ext cx="812698" cy="71765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5E07C1D6-E8E1-4F65-92C0-8B33ABED2FB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216154" y="5557199"/>
              <a:ext cx="5511299" cy="597091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DBBC70C9-1474-4282-A516-DCA01226D9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418471" y="5552002"/>
              <a:ext cx="812698" cy="597091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D8594835-333F-4888-BFD5-0C54127CAD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420827" y="2902098"/>
              <a:ext cx="812698" cy="717650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EB802840-D21D-4F87-B226-82E27B956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418187" y="3609483"/>
              <a:ext cx="812698" cy="1948353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215C411D-47E4-4F8A-B78E-4B4527E8EB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727453" y="5556640"/>
              <a:ext cx="828567" cy="592085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5C6385D-5835-4D34-A249-3C7BE5F31FF2}"/>
              </a:ext>
            </a:extLst>
          </p:cNvPr>
          <p:cNvGrpSpPr/>
          <p:nvPr/>
        </p:nvGrpSpPr>
        <p:grpSpPr>
          <a:xfrm>
            <a:off x="1725405" y="4820975"/>
            <a:ext cx="5512161" cy="780770"/>
            <a:chOff x="1725405" y="4820976"/>
            <a:chExt cx="5512161" cy="780770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E91E3C5F-144D-4DCD-99F0-C7139D6EF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574404" y="4820976"/>
              <a:ext cx="3838559" cy="455003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ADF268E3-582E-4FEC-B5A9-2C06D9197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373750" y="4823087"/>
              <a:ext cx="849688" cy="455003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62DA650E-F868-4B39-9489-6680B5C84E8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559395" y="5219565"/>
              <a:ext cx="3846936" cy="378566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6F900078-F876-4F24-8077-1DDD2EF8B1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725405" y="5216270"/>
              <a:ext cx="849688" cy="378566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7B89AE4B-7EEA-43C0-90D4-926EEB46C7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727868" y="4822068"/>
              <a:ext cx="849688" cy="455003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B504FBCC-783B-4C71-B1F8-95F4B7DB83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371287" y="5223180"/>
              <a:ext cx="866279" cy="378566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D08A537-EDA4-4EE3-B8AE-6D06F7244EF2}"/>
              </a:ext>
            </a:extLst>
          </p:cNvPr>
          <p:cNvGrpSpPr/>
          <p:nvPr/>
        </p:nvGrpSpPr>
        <p:grpSpPr>
          <a:xfrm>
            <a:off x="1718615" y="3398826"/>
            <a:ext cx="4576504" cy="321459"/>
            <a:chOff x="1718615" y="3398826"/>
            <a:chExt cx="4576504" cy="321459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FA76869B-7E11-42FC-BF7A-0B0139530B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718615" y="3401450"/>
              <a:ext cx="482540" cy="318835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D0F9C5FF-1B5A-4031-A2F5-26BEC3EF96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196298" y="3398826"/>
              <a:ext cx="3616281" cy="318835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2F325EDC-F57B-41CD-8799-9E415BEFE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5812579" y="3398826"/>
              <a:ext cx="482540" cy="318835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5C5BD23-ECC4-4D79-B2A7-AAFBDD1B6660}"/>
              </a:ext>
            </a:extLst>
          </p:cNvPr>
          <p:cNvGrpSpPr/>
          <p:nvPr/>
        </p:nvGrpSpPr>
        <p:grpSpPr>
          <a:xfrm>
            <a:off x="1720884" y="3666489"/>
            <a:ext cx="904047" cy="236815"/>
            <a:chOff x="741768" y="755360"/>
            <a:chExt cx="904047" cy="368016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B9D726BE-1CB9-404E-875D-945088EB99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41768" y="758365"/>
              <a:ext cx="482540" cy="365011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CA086EE3-069A-4030-A5C1-DA64C15B4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163275" y="755360"/>
              <a:ext cx="482540" cy="365011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304C0FD-904A-4FC6-85F6-8C9D2DFA3DFF}"/>
              </a:ext>
            </a:extLst>
          </p:cNvPr>
          <p:cNvGrpSpPr/>
          <p:nvPr/>
        </p:nvGrpSpPr>
        <p:grpSpPr>
          <a:xfrm>
            <a:off x="1718615" y="3843417"/>
            <a:ext cx="5004830" cy="342659"/>
            <a:chOff x="1718615" y="3843417"/>
            <a:chExt cx="5004830" cy="342659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1AC819B7-4835-440A-A8D2-294805ABF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grayscl/>
            </a:blip>
            <a:stretch>
              <a:fillRect/>
            </a:stretch>
          </p:blipFill>
          <p:spPr>
            <a:xfrm>
              <a:off x="1718615" y="3846215"/>
              <a:ext cx="482540" cy="339861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09665599-EFAE-4C56-B63E-7A52E4C0D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grayscl/>
            </a:blip>
            <a:stretch>
              <a:fillRect/>
            </a:stretch>
          </p:blipFill>
          <p:spPr>
            <a:xfrm>
              <a:off x="2196299" y="3843417"/>
              <a:ext cx="4046778" cy="339861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C1ADA402-4211-4134-B321-2BDE881BE1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6240905" y="3843417"/>
              <a:ext cx="482540" cy="339861"/>
            </a:xfrm>
            <a:prstGeom prst="rect">
              <a:avLst/>
            </a:prstGeom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7C4FDC9-D7AA-4075-9EEF-E0AFABB07DEA}"/>
              </a:ext>
            </a:extLst>
          </p:cNvPr>
          <p:cNvGrpSpPr/>
          <p:nvPr/>
        </p:nvGrpSpPr>
        <p:grpSpPr>
          <a:xfrm>
            <a:off x="1725636" y="4094020"/>
            <a:ext cx="6698216" cy="321459"/>
            <a:chOff x="1725636" y="4094020"/>
            <a:chExt cx="6698216" cy="321459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D07F8FF6-F558-4FDA-8A13-A01D7A9ED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725636" y="4096644"/>
              <a:ext cx="482540" cy="318835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43998BE1-2BBE-4EC8-A8EC-277BFC5AFE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203319" y="4094020"/>
              <a:ext cx="5737993" cy="318835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04CF8F8-CB86-42B7-B451-5138B9EC2A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941312" y="4094020"/>
              <a:ext cx="482540" cy="318835"/>
            </a:xfrm>
            <a:prstGeom prst="rect">
              <a:avLst/>
            </a:prstGeom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8A3817D-518C-4323-A60F-728E98CED01B}"/>
              </a:ext>
            </a:extLst>
          </p:cNvPr>
          <p:cNvGrpSpPr/>
          <p:nvPr/>
        </p:nvGrpSpPr>
        <p:grpSpPr>
          <a:xfrm>
            <a:off x="1725108" y="4369833"/>
            <a:ext cx="3437438" cy="321459"/>
            <a:chOff x="1725108" y="4369833"/>
            <a:chExt cx="3437438" cy="321459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9EE32AA9-944A-423A-92E1-1D5CEA1E4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725108" y="4372457"/>
              <a:ext cx="482540" cy="318835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4461D11C-DA82-448B-ACF7-77DF43BDB3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202792" y="4369833"/>
              <a:ext cx="2507232" cy="318835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5BCC9261-391C-4309-B75B-CCC1B84A33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4680006" y="4369833"/>
              <a:ext cx="482540" cy="318835"/>
            </a:xfrm>
            <a:prstGeom prst="rect">
              <a:avLst/>
            </a:prstGeom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C6D91E6-77F5-4129-85E7-41E73F92FC11}"/>
              </a:ext>
            </a:extLst>
          </p:cNvPr>
          <p:cNvGrpSpPr/>
          <p:nvPr/>
        </p:nvGrpSpPr>
        <p:grpSpPr>
          <a:xfrm>
            <a:off x="1725108" y="5557195"/>
            <a:ext cx="3834252" cy="321459"/>
            <a:chOff x="1725108" y="5557195"/>
            <a:chExt cx="3834252" cy="321459"/>
          </a:xfrm>
        </p:grpSpPr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D3F529C1-07DF-4224-A788-C17E7F55C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725108" y="5559819"/>
              <a:ext cx="482540" cy="318835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B54E7BE1-EDE2-4DA5-8F04-A287AF28C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202791" y="5557195"/>
              <a:ext cx="2881633" cy="318835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CC2B62A7-F9E1-4D82-B886-463DBF671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5076820" y="5557195"/>
              <a:ext cx="482540" cy="318835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C5CCF5B-75C3-4A16-9F07-48E9CB4E6B6A}"/>
              </a:ext>
            </a:extLst>
          </p:cNvPr>
          <p:cNvGrpSpPr/>
          <p:nvPr/>
        </p:nvGrpSpPr>
        <p:grpSpPr>
          <a:xfrm>
            <a:off x="2043638" y="5125237"/>
            <a:ext cx="5141564" cy="321459"/>
            <a:chOff x="2043638" y="5125237"/>
            <a:chExt cx="5141564" cy="321459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459FEAD1-B575-4880-9B7B-7D9D7302A4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043638" y="5127861"/>
              <a:ext cx="482540" cy="318835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6C184075-C2AE-402E-94AE-9351F0344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521321" y="5125237"/>
              <a:ext cx="4178581" cy="318835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D994A0AB-B062-4BB4-8FF9-3935E540A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702662" y="5125237"/>
              <a:ext cx="482540" cy="318835"/>
            </a:xfrm>
            <a:prstGeom prst="rect">
              <a:avLst/>
            </a:prstGeom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00E25BA-832D-44CF-941C-E7F6804DB026}"/>
              </a:ext>
            </a:extLst>
          </p:cNvPr>
          <p:cNvGrpSpPr/>
          <p:nvPr/>
        </p:nvGrpSpPr>
        <p:grpSpPr>
          <a:xfrm>
            <a:off x="1715185" y="4627814"/>
            <a:ext cx="904047" cy="236815"/>
            <a:chOff x="741768" y="755360"/>
            <a:chExt cx="904047" cy="368016"/>
          </a:xfrm>
        </p:grpSpPr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8492F032-B5D6-4A15-9D45-F0F205B8A7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41768" y="758365"/>
              <a:ext cx="482540" cy="365011"/>
            </a:xfrm>
            <a:prstGeom prst="rect">
              <a:avLst/>
            </a:prstGeom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7F9922CE-4FF2-4FC3-825D-A2E09C7814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163275" y="755360"/>
              <a:ext cx="482540" cy="365011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9A1D53B-707F-4E4E-A6AC-3C1E8228AC6D}"/>
              </a:ext>
            </a:extLst>
          </p:cNvPr>
          <p:cNvSpPr txBox="1"/>
          <p:nvPr/>
        </p:nvSpPr>
        <p:spPr>
          <a:xfrm>
            <a:off x="1137139" y="1911163"/>
            <a:ext cx="7374957" cy="4469867"/>
          </a:xfrm>
          <a:prstGeom prst="rect">
            <a:avLst/>
          </a:prstGeom>
          <a:noFill/>
          <a:ln>
            <a:noFill/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import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java.util.Scanner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public class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NumberGuessingGame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public static void main(String[]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Scanner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myScanner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= new Scanner(System.in);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// Print a greeting and read in a number.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System.out.print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("Try to guess my number!\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nWhat's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your guess? 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guess =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myScanner.nextInt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if (guess == 10)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("Wow, you must be psychic!");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("See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ya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later!");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968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3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9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1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3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5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7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9" dur="5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1" dur="500" fill="hold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3" dur="500" fill="hold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5" dur="500" fill="hold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" grpId="0" build="allAtOnce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9810F-EF92-418E-BE1F-D5C30A6FD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30910"/>
            <a:ext cx="10353761" cy="1173017"/>
          </a:xfrm>
        </p:spPr>
        <p:txBody>
          <a:bodyPr/>
          <a:lstStyle/>
          <a:p>
            <a:r>
              <a:rPr lang="en-US" dirty="0"/>
              <a:t>Do-While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2DD80-4C90-4E36-8331-32C2CAC56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273" y="1403927"/>
            <a:ext cx="10501745" cy="5172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variant of the while loop is the </a:t>
            </a:r>
            <a:r>
              <a:rPr lang="en-US" b="1" dirty="0">
                <a:solidFill>
                  <a:srgbClr val="FFC000"/>
                </a:solidFill>
              </a:rPr>
              <a:t>do-while</a:t>
            </a:r>
            <a:r>
              <a:rPr lang="en-US" dirty="0"/>
              <a:t> loop. It always executes its code at least once: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72E43E-3B4C-4127-8BF9-38580F420355}"/>
              </a:ext>
            </a:extLst>
          </p:cNvPr>
          <p:cNvSpPr txBox="1"/>
          <p:nvPr/>
        </p:nvSpPr>
        <p:spPr>
          <a:xfrm>
            <a:off x="1275537" y="1921164"/>
            <a:ext cx="6150499" cy="4535054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counter = 3;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while (counter &gt; 0)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("She's not dead yet, Jim.");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counter = counter - 1;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algn="just">
              <a:lnSpc>
                <a:spcPct val="115000"/>
              </a:lnSpc>
            </a:pP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("Ok, now she's dead.");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do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("Looking for vital signs...");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counter = counter + 1;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    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while (counter &lt; 0);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("Confirmed!");</a:t>
            </a:r>
          </a:p>
          <a:p>
            <a:pPr algn="just">
              <a:lnSpc>
                <a:spcPct val="115000"/>
              </a:lnSpc>
            </a:pP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("I'm making a note here – huge success!");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338E86C-DBE9-46FE-A40B-AB5E4BAF2317}"/>
              </a:ext>
            </a:extLst>
          </p:cNvPr>
          <p:cNvGraphicFramePr>
            <a:graphicFrameLocks noGrp="1"/>
          </p:cNvGraphicFramePr>
          <p:nvPr/>
        </p:nvGraphicFramePr>
        <p:xfrm>
          <a:off x="913795" y="1921164"/>
          <a:ext cx="361742" cy="45350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453505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28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08E6206-3A1F-4704-87E4-9282153AE8C8}"/>
              </a:ext>
            </a:extLst>
          </p:cNvPr>
          <p:cNvSpPr txBox="1"/>
          <p:nvPr/>
        </p:nvSpPr>
        <p:spPr>
          <a:xfrm>
            <a:off x="7518399" y="3006520"/>
            <a:ext cx="3346889" cy="1610319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She's not dead yet, Jim.</a:t>
            </a:r>
          </a:p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She's not dead yet, Jim.</a:t>
            </a:r>
          </a:p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She's not dead yet, Jim.</a:t>
            </a:r>
          </a:p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Ok, now she’s dead.</a:t>
            </a:r>
          </a:p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Looking for vital signs...</a:t>
            </a:r>
          </a:p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Confirmed!</a:t>
            </a:r>
          </a:p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I'm making a note here – huge success!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1E3ADAC-85E5-48C4-B077-5926A8535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6036" y="2667966"/>
            <a:ext cx="119901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Output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F02011-BB19-4C34-8543-941A0E033784}"/>
              </a:ext>
            </a:extLst>
          </p:cNvPr>
          <p:cNvSpPr txBox="1"/>
          <p:nvPr/>
        </p:nvSpPr>
        <p:spPr>
          <a:xfrm>
            <a:off x="7518399" y="2179193"/>
            <a:ext cx="3346889" cy="341746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counter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7C8B5BC3-A8C4-4595-A180-F58D3AD69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6036" y="1847441"/>
            <a:ext cx="119901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Values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006532-976A-428E-9299-6DE09E077E77}"/>
              </a:ext>
            </a:extLst>
          </p:cNvPr>
          <p:cNvSpPr txBox="1"/>
          <p:nvPr/>
        </p:nvSpPr>
        <p:spPr>
          <a:xfrm>
            <a:off x="10380354" y="2149635"/>
            <a:ext cx="702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B919CF-8623-41A9-9D66-3DBCBDC5B38A}"/>
              </a:ext>
            </a:extLst>
          </p:cNvPr>
          <p:cNvSpPr txBox="1"/>
          <p:nvPr/>
        </p:nvSpPr>
        <p:spPr>
          <a:xfrm>
            <a:off x="10380353" y="2148667"/>
            <a:ext cx="702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B426BA-155E-48F1-A512-8B85FAAA9E6E}"/>
              </a:ext>
            </a:extLst>
          </p:cNvPr>
          <p:cNvSpPr txBox="1"/>
          <p:nvPr/>
        </p:nvSpPr>
        <p:spPr>
          <a:xfrm>
            <a:off x="10384512" y="2148516"/>
            <a:ext cx="702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959485-FFEE-441B-BEB7-958D2659C56D}"/>
              </a:ext>
            </a:extLst>
          </p:cNvPr>
          <p:cNvSpPr txBox="1"/>
          <p:nvPr/>
        </p:nvSpPr>
        <p:spPr>
          <a:xfrm>
            <a:off x="10378038" y="2164464"/>
            <a:ext cx="702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0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A9E5A0D-D262-44B5-AEA7-B95CA220B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848" y="2147652"/>
            <a:ext cx="302169" cy="3110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86784B9-D0AB-478A-B064-A6E99E0F3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848" y="3921374"/>
            <a:ext cx="302169" cy="3110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B1CD7CA-9633-41C6-8F06-4E20FE015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408" y="1881325"/>
            <a:ext cx="1940400" cy="3444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F6452B0-20FE-4E92-B8A0-D9F45805BD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5693" y="4158626"/>
            <a:ext cx="5295833" cy="159269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AB248B2-0B21-44C4-ABFD-D0C7AB9486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1009" y="5921568"/>
            <a:ext cx="6150498" cy="58308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D8DB9FE-039F-41B6-8435-C41DC7A85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967" y="5679812"/>
            <a:ext cx="302169" cy="31105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59676A2-BB09-4190-9B2C-20B7303290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5848" y="3661184"/>
            <a:ext cx="4380125" cy="33080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FDA6D05-AE8D-49D3-B310-CFF8DDDC65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9062" y="2385789"/>
            <a:ext cx="5049063" cy="134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8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  <p:bldP spid="9" grpId="0" animBg="1"/>
      <p:bldP spid="10" grpId="0"/>
      <p:bldP spid="18" grpId="0"/>
      <p:bldP spid="18" grpId="1"/>
      <p:bldP spid="19" grpId="0"/>
      <p:bldP spid="19" grpId="1"/>
      <p:bldP spid="20" grpId="0"/>
      <p:bldP spid="20" grpId="1"/>
      <p:bldP spid="20" grpId="2"/>
      <p:bldP spid="21" grpId="0"/>
      <p:bldP spid="21" grpId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4CE50-FFAF-5542-B81C-5437C9F3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-177800"/>
            <a:ext cx="10353761" cy="1326321"/>
          </a:xfrm>
        </p:spPr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87F82-82C9-2D47-8A23-833C572A1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927100"/>
            <a:ext cx="10353762" cy="4864100"/>
          </a:xfrm>
        </p:spPr>
        <p:txBody>
          <a:bodyPr/>
          <a:lstStyle/>
          <a:p>
            <a:r>
              <a:rPr lang="en-US" dirty="0"/>
              <a:t>Write a number guessing game program. Generate a random number between 1 and 10, then keep asking the user for a number until they guess it right</a:t>
            </a:r>
          </a:p>
          <a:p>
            <a:r>
              <a:rPr lang="en-US" dirty="0"/>
              <a:t>Sample output</a:t>
            </a:r>
          </a:p>
          <a:p>
            <a:endParaRPr lang="en-US" dirty="0"/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I’m thinking of a number between 1 and 10: 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4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Nope. Try again: 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3</a:t>
            </a:r>
            <a:endParaRPr lang="en-US" dirty="0">
              <a:latin typeface="Consolas" panose="020B0609020204030204" pitchFamily="49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Nope. Try again: 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7</a:t>
            </a:r>
            <a:endParaRPr lang="en-US" dirty="0">
              <a:latin typeface="Consolas" panose="020B0609020204030204" pitchFamily="49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Nope. Try again: 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2</a:t>
            </a:r>
            <a:endParaRPr lang="en-US" dirty="0">
              <a:latin typeface="Consolas" panose="020B0609020204030204" pitchFamily="49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Nope. Try again: 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9</a:t>
            </a:r>
            <a:endParaRPr lang="en-US" dirty="0">
              <a:latin typeface="Consolas" panose="020B0609020204030204" pitchFamily="49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Yup, you got it!</a:t>
            </a:r>
          </a:p>
        </p:txBody>
      </p:sp>
    </p:spTree>
    <p:extLst>
      <p:ext uri="{BB962C8B-B14F-4D97-AF65-F5344CB8AC3E}">
        <p14:creationId xmlns:p14="http://schemas.microsoft.com/office/powerpoint/2010/main" val="27616930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4E9E8-4DF3-4B6F-9729-FDD0043B2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137" y="0"/>
            <a:ext cx="10809723" cy="2387600"/>
          </a:xfrm>
        </p:spPr>
        <p:txBody>
          <a:bodyPr/>
          <a:lstStyle/>
          <a:p>
            <a:r>
              <a:rPr lang="en-US" dirty="0"/>
              <a:t>Program Control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8519B76-526F-4CFB-8E5F-E3D72B20EA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2316" y="2687636"/>
            <a:ext cx="8561580" cy="3838893"/>
          </a:xfrm>
        </p:spPr>
        <p:txBody>
          <a:bodyPr>
            <a:normAutofit/>
          </a:bodyPr>
          <a:lstStyle/>
          <a:p>
            <a:r>
              <a:rPr lang="en-US" dirty="0"/>
              <a:t>“You've got to know when to hold '</a:t>
            </a:r>
            <a:r>
              <a:rPr lang="en-US" dirty="0" err="1"/>
              <a:t>em</a:t>
            </a:r>
            <a:r>
              <a:rPr lang="en-US" dirty="0"/>
              <a:t>, know when to fold '</a:t>
            </a:r>
            <a:r>
              <a:rPr lang="en-US" dirty="0" err="1"/>
              <a:t>em</a:t>
            </a:r>
            <a:r>
              <a:rPr lang="en-US" dirty="0"/>
              <a:t>, know when to walk away, know when to run…”</a:t>
            </a:r>
          </a:p>
          <a:p>
            <a:r>
              <a:rPr lang="en-US" i="1" dirty="0"/>
              <a:t>– Kenny Rodgers</a:t>
            </a:r>
          </a:p>
          <a:p>
            <a:endParaRPr lang="en-US" i="1" dirty="0"/>
          </a:p>
          <a:p>
            <a:endParaRPr lang="en-US" i="1" dirty="0"/>
          </a:p>
          <a:p>
            <a:r>
              <a:rPr lang="en-US" sz="1600" dirty="0"/>
              <a:t>Based on slides created for COP3502 by Dr. Jeremiah Blanchard</a:t>
            </a:r>
          </a:p>
          <a:p>
            <a:r>
              <a:rPr lang="en-US" sz="1600" dirty="0"/>
              <a:t>Modified by Fernando J. Rodríguez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5671234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3A237-38EB-5147-91AD-7F2B0FDD6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1D09B-2DA0-D041-A01D-8CA25575F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FF00"/>
                </a:solidFill>
              </a:rPr>
              <a:t>Indefinite loops</a:t>
            </a:r>
            <a:r>
              <a:rPr lang="en-US" dirty="0"/>
              <a:t>: the number of iterations is unknown beforehand</a:t>
            </a:r>
          </a:p>
          <a:p>
            <a:pPr lvl="1"/>
            <a:r>
              <a:rPr lang="en-US" dirty="0"/>
              <a:t>Examples: number guessing game, waiting for specific input</a:t>
            </a:r>
          </a:p>
          <a:p>
            <a:pPr lvl="1"/>
            <a:r>
              <a:rPr lang="en-US" dirty="0"/>
              <a:t>Use while loops and do-while loops</a:t>
            </a:r>
          </a:p>
          <a:p>
            <a:r>
              <a:rPr lang="en-US" b="1" dirty="0">
                <a:solidFill>
                  <a:srgbClr val="00FF00"/>
                </a:solidFill>
              </a:rPr>
              <a:t>Definite loops</a:t>
            </a:r>
            <a:r>
              <a:rPr lang="en-US" dirty="0"/>
              <a:t>: the number of iterations is known beforehand</a:t>
            </a:r>
          </a:p>
          <a:p>
            <a:pPr lvl="1"/>
            <a:r>
              <a:rPr lang="en-US" dirty="0"/>
              <a:t>Examples: number guessing game with limited tries, go through a range of numbers</a:t>
            </a:r>
          </a:p>
          <a:p>
            <a:pPr lvl="1"/>
            <a:r>
              <a:rPr lang="en-US" dirty="0"/>
              <a:t>Use for loops</a:t>
            </a:r>
          </a:p>
        </p:txBody>
      </p:sp>
    </p:spTree>
    <p:extLst>
      <p:ext uri="{BB962C8B-B14F-4D97-AF65-F5344CB8AC3E}">
        <p14:creationId xmlns:p14="http://schemas.microsoft.com/office/powerpoint/2010/main" val="19352926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CF49F-1C52-4F40-9E86-4252D4F6B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-51330"/>
            <a:ext cx="10353761" cy="1326321"/>
          </a:xfrm>
        </p:spPr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97DB4-23E1-F24B-96EB-92D0D5D75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092" y="924456"/>
            <a:ext cx="10353762" cy="3695136"/>
          </a:xfrm>
        </p:spPr>
        <p:txBody>
          <a:bodyPr/>
          <a:lstStyle/>
          <a:p>
            <a:r>
              <a:rPr lang="en-US" b="1" dirty="0">
                <a:solidFill>
                  <a:srgbClr val="00FF00"/>
                </a:solidFill>
              </a:rPr>
              <a:t>for loops</a:t>
            </a:r>
            <a:r>
              <a:rPr lang="en-US" dirty="0"/>
              <a:t>: executes a statement or group of statements a specified number of times based on the given initialization, condition, and update expressions</a:t>
            </a:r>
          </a:p>
          <a:p>
            <a:pPr marL="0" indent="0" algn="just">
              <a:lnSpc>
                <a:spcPct val="115000"/>
              </a:lnSpc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for (</a:t>
            </a:r>
            <a:r>
              <a:rPr lang="en-US" i="1" dirty="0">
                <a:latin typeface="Consolas" panose="020B0609020204030204" pitchFamily="49" charset="0"/>
              </a:rPr>
              <a:t>&lt;initialization&gt;</a:t>
            </a:r>
            <a:r>
              <a:rPr lang="en-US" dirty="0">
                <a:latin typeface="Consolas" panose="020B0609020204030204" pitchFamily="49" charset="0"/>
              </a:rPr>
              <a:t>; </a:t>
            </a:r>
            <a:r>
              <a:rPr lang="en-US" i="1" dirty="0">
                <a:latin typeface="Consolas" panose="020B0609020204030204" pitchFamily="49" charset="0"/>
              </a:rPr>
              <a:t>&lt;condition&gt;; &lt;update&gt;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i="1" dirty="0">
                <a:latin typeface="Consolas" panose="020B0609020204030204" pitchFamily="49" charset="0"/>
              </a:rPr>
              <a:t>&lt;statements&gt;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6E4167BB-8323-F042-A9FF-BDF7E055BABF}"/>
              </a:ext>
            </a:extLst>
          </p:cNvPr>
          <p:cNvSpPr/>
          <p:nvPr/>
        </p:nvSpPr>
        <p:spPr>
          <a:xfrm>
            <a:off x="8559986" y="3143262"/>
            <a:ext cx="2400300" cy="1177290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condition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F970CBC-257F-1A45-9FA7-0E4FAFB76E60}"/>
              </a:ext>
            </a:extLst>
          </p:cNvPr>
          <p:cNvSpPr/>
          <p:nvPr/>
        </p:nvSpPr>
        <p:spPr>
          <a:xfrm>
            <a:off x="8680004" y="2217032"/>
            <a:ext cx="2160265" cy="468630"/>
          </a:xfrm>
          <a:prstGeom prst="roundRect">
            <a:avLst>
              <a:gd name="adj" fmla="val 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initialization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F91E94-0A05-3E4C-851F-FEF1BAE115F1}"/>
              </a:ext>
            </a:extLst>
          </p:cNvPr>
          <p:cNvCxnSpPr>
            <a:cxnSpLocks/>
            <a:stCxn id="5" idx="2"/>
            <a:endCxn id="16" idx="0"/>
          </p:cNvCxnSpPr>
          <p:nvPr/>
        </p:nvCxnSpPr>
        <p:spPr>
          <a:xfrm>
            <a:off x="9760136" y="4320552"/>
            <a:ext cx="1" cy="37921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1A73588-2270-8A4D-88DD-F14F614CF14D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flipH="1">
            <a:off x="9760136" y="2685662"/>
            <a:ext cx="1" cy="4576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041EABE8-117D-074F-8680-08C73D17CEA0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9763605" y="3731907"/>
            <a:ext cx="1196681" cy="3038310"/>
          </a:xfrm>
          <a:prstGeom prst="bentConnector4">
            <a:avLst>
              <a:gd name="adj1" fmla="val -51851"/>
              <a:gd name="adj2" fmla="val 88063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A2DEB00-BD84-A141-BBAE-5033700ED235}"/>
              </a:ext>
            </a:extLst>
          </p:cNvPr>
          <p:cNvSpPr txBox="1"/>
          <p:nvPr/>
        </p:nvSpPr>
        <p:spPr>
          <a:xfrm>
            <a:off x="9112657" y="4247499"/>
            <a:ext cx="616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C98E9BB7-738D-0A40-8C90-90ACE6D91F94}"/>
              </a:ext>
            </a:extLst>
          </p:cNvPr>
          <p:cNvCxnSpPr>
            <a:cxnSpLocks/>
            <a:stCxn id="17" idx="1"/>
            <a:endCxn id="5" idx="1"/>
          </p:cNvCxnSpPr>
          <p:nvPr/>
        </p:nvCxnSpPr>
        <p:spPr>
          <a:xfrm rot="10800000">
            <a:off x="8559986" y="3731907"/>
            <a:ext cx="120018" cy="2128408"/>
          </a:xfrm>
          <a:prstGeom prst="bentConnector3">
            <a:avLst>
              <a:gd name="adj1" fmla="val 725834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EB7DBEB-A500-E249-B21C-CC0335F993B4}"/>
              </a:ext>
            </a:extLst>
          </p:cNvPr>
          <p:cNvSpPr/>
          <p:nvPr/>
        </p:nvSpPr>
        <p:spPr>
          <a:xfrm>
            <a:off x="8680004" y="4699771"/>
            <a:ext cx="2160265" cy="468630"/>
          </a:xfrm>
          <a:prstGeom prst="roundRect">
            <a:avLst>
              <a:gd name="adj" fmla="val 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statements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2A7A714-B654-1047-A92B-4D6E30CE4B43}"/>
              </a:ext>
            </a:extLst>
          </p:cNvPr>
          <p:cNvSpPr/>
          <p:nvPr/>
        </p:nvSpPr>
        <p:spPr>
          <a:xfrm>
            <a:off x="8680004" y="5626000"/>
            <a:ext cx="2160265" cy="468630"/>
          </a:xfrm>
          <a:prstGeom prst="roundRect">
            <a:avLst>
              <a:gd name="adj" fmla="val 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DCF0132-2099-934C-9309-29D12DCA243C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9760137" y="5168401"/>
            <a:ext cx="0" cy="45759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145C324-12BD-0647-9950-D801B66D3782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9760137" y="1765875"/>
            <a:ext cx="0" cy="45115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7C1FD72-9CD3-6545-BA54-F824E198173C}"/>
              </a:ext>
            </a:extLst>
          </p:cNvPr>
          <p:cNvSpPr txBox="1"/>
          <p:nvPr/>
        </p:nvSpPr>
        <p:spPr>
          <a:xfrm>
            <a:off x="10995103" y="3362575"/>
            <a:ext cx="685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456966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8" grpId="0"/>
      <p:bldP spid="16" grpId="0" animBg="1"/>
      <p:bldP spid="17" grpId="0" animBg="1"/>
      <p:bldP spid="3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9810F-EF92-418E-BE1F-D5C30A6FD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30910"/>
            <a:ext cx="10353761" cy="1173017"/>
          </a:xfrm>
        </p:spPr>
        <p:txBody>
          <a:bodyPr/>
          <a:lstStyle/>
          <a:p>
            <a:r>
              <a:rPr lang="en-US" dirty="0"/>
              <a:t>For-Loops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2DD80-4C90-4E36-8331-32C2CAC56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273" y="1403927"/>
            <a:ext cx="10501745" cy="51723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Loops that go across a range of values are called </a:t>
            </a:r>
            <a:r>
              <a:rPr lang="en-US" b="1" dirty="0">
                <a:solidFill>
                  <a:srgbClr val="FFC000"/>
                </a:solidFill>
              </a:rPr>
              <a:t>for-loops</a:t>
            </a:r>
            <a:r>
              <a:rPr lang="en-US" dirty="0"/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72E43E-3B4C-4127-8BF9-38580F420355}"/>
              </a:ext>
            </a:extLst>
          </p:cNvPr>
          <p:cNvSpPr txBox="1"/>
          <p:nvPr/>
        </p:nvSpPr>
        <p:spPr>
          <a:xfrm>
            <a:off x="1275537" y="1921164"/>
            <a:ext cx="6150499" cy="3494116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counter;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for (counter = 3; counter &gt; 0; counter--)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("She's not dead yet, Jim.");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algn="just">
              <a:lnSpc>
                <a:spcPct val="115000"/>
              </a:lnSpc>
            </a:pP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("Ok, now she's dead.");</a:t>
            </a:r>
          </a:p>
          <a:p>
            <a:pPr algn="just">
              <a:lnSpc>
                <a:spcPct val="115000"/>
              </a:lnSpc>
            </a:pP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("Looking for vital signs...");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for (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vitalCount</a:t>
            </a:r>
            <a:r>
              <a:rPr lang="en-US" sz="1400" dirty="0">
                <a:latin typeface="Consolas" panose="020B0609020204030204" pitchFamily="49" charset="0"/>
              </a:rPr>
              <a:t> = counter; </a:t>
            </a:r>
            <a:r>
              <a:rPr lang="en-US" sz="1400" dirty="0" err="1">
                <a:latin typeface="Consolas" panose="020B0609020204030204" pitchFamily="49" charset="0"/>
              </a:rPr>
              <a:t>vitalCount</a:t>
            </a:r>
            <a:r>
              <a:rPr lang="en-US" sz="1400" dirty="0">
                <a:latin typeface="Consolas" panose="020B0609020204030204" pitchFamily="49" charset="0"/>
              </a:rPr>
              <a:t> &lt; 0; </a:t>
            </a:r>
            <a:r>
              <a:rPr lang="en-US" sz="1400" dirty="0" err="1">
                <a:latin typeface="Consolas" panose="020B0609020204030204" pitchFamily="49" charset="0"/>
              </a:rPr>
              <a:t>vitalCount</a:t>
            </a:r>
            <a:r>
              <a:rPr lang="en-US" sz="1400" dirty="0">
                <a:latin typeface="Consolas" panose="020B0609020204030204" pitchFamily="49" charset="0"/>
              </a:rPr>
              <a:t>++)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(“Failed! Looking again...");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("Confirmed!");</a:t>
            </a:r>
          </a:p>
          <a:p>
            <a:pPr algn="just">
              <a:lnSpc>
                <a:spcPct val="115000"/>
              </a:lnSpc>
            </a:pP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("I'm making a note here – huge success!");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338E86C-DBE9-46FE-A40B-AB5E4BAF2317}"/>
              </a:ext>
            </a:extLst>
          </p:cNvPr>
          <p:cNvGraphicFramePr>
            <a:graphicFrameLocks noGrp="1"/>
          </p:cNvGraphicFramePr>
          <p:nvPr/>
        </p:nvGraphicFramePr>
        <p:xfrm>
          <a:off x="913795" y="1921164"/>
          <a:ext cx="361742" cy="34941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349411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24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08E6206-3A1F-4704-87E4-9282153AE8C8}"/>
              </a:ext>
            </a:extLst>
          </p:cNvPr>
          <p:cNvSpPr txBox="1"/>
          <p:nvPr/>
        </p:nvSpPr>
        <p:spPr>
          <a:xfrm>
            <a:off x="8012797" y="3214254"/>
            <a:ext cx="3346889" cy="1610319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She's not dead yet, Jim.</a:t>
            </a:r>
          </a:p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She's not dead yet, Jim.</a:t>
            </a:r>
          </a:p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She's not dead yet, Jim.</a:t>
            </a:r>
          </a:p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Ok, now she’s dead.</a:t>
            </a:r>
          </a:p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Looking for vital signs...</a:t>
            </a:r>
          </a:p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Confirmed!</a:t>
            </a:r>
          </a:p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I'm making a note here – huge success!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1E3ADAC-85E5-48C4-B077-5926A8535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0434" y="2875700"/>
            <a:ext cx="119901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Output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F02011-BB19-4C34-8543-941A0E033784}"/>
              </a:ext>
            </a:extLst>
          </p:cNvPr>
          <p:cNvSpPr txBox="1"/>
          <p:nvPr/>
        </p:nvSpPr>
        <p:spPr>
          <a:xfrm>
            <a:off x="8012797" y="2179193"/>
            <a:ext cx="3346889" cy="517824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counter</a:t>
            </a:r>
          </a:p>
          <a:p>
            <a:pPr algn="just">
              <a:lnSpc>
                <a:spcPct val="115000"/>
              </a:lnSpc>
            </a:pPr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vitalCount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7C8B5BC3-A8C4-4595-A180-F58D3AD69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0434" y="1847441"/>
            <a:ext cx="119901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Values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6EEB0A-BBB2-4CC0-92CD-0BE5EE4DC606}"/>
              </a:ext>
            </a:extLst>
          </p:cNvPr>
          <p:cNvSpPr txBox="1"/>
          <p:nvPr/>
        </p:nvSpPr>
        <p:spPr>
          <a:xfrm>
            <a:off x="11064518" y="2160882"/>
            <a:ext cx="326571" cy="287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93ADFE-A1DA-4997-B509-C88296B95B3F}"/>
              </a:ext>
            </a:extLst>
          </p:cNvPr>
          <p:cNvSpPr txBox="1"/>
          <p:nvPr/>
        </p:nvSpPr>
        <p:spPr>
          <a:xfrm>
            <a:off x="11064518" y="2161949"/>
            <a:ext cx="326571" cy="287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2290DA-70E6-41A5-B8DE-1172C0517883}"/>
              </a:ext>
            </a:extLst>
          </p:cNvPr>
          <p:cNvSpPr txBox="1"/>
          <p:nvPr/>
        </p:nvSpPr>
        <p:spPr>
          <a:xfrm>
            <a:off x="11064518" y="2161949"/>
            <a:ext cx="326571" cy="287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C6F867-85A4-458B-887E-76E7013F792F}"/>
              </a:ext>
            </a:extLst>
          </p:cNvPr>
          <p:cNvSpPr txBox="1"/>
          <p:nvPr/>
        </p:nvSpPr>
        <p:spPr>
          <a:xfrm>
            <a:off x="11074678" y="2161949"/>
            <a:ext cx="326571" cy="287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F6FB7A-D56E-41BC-8FD1-4DB67671E42A}"/>
              </a:ext>
            </a:extLst>
          </p:cNvPr>
          <p:cNvSpPr txBox="1"/>
          <p:nvPr/>
        </p:nvSpPr>
        <p:spPr>
          <a:xfrm>
            <a:off x="11074678" y="2375309"/>
            <a:ext cx="326571" cy="287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4A65F1-B28A-43B8-B491-46A08D70E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433" y="2890320"/>
            <a:ext cx="4820463" cy="30592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FAE8074-58E2-49A4-A110-57D6AF1FC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511" y="2329463"/>
            <a:ext cx="4288155" cy="106349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48C2228-2CEA-49E5-9D64-7F36777BD0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828" y="3313867"/>
            <a:ext cx="4302527" cy="32494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A8CF5C1-11E3-4868-8F94-EA2C89961D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512" y="3580413"/>
            <a:ext cx="5069648" cy="31630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9640D61-5A0D-4D9E-A70C-0618C27844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8879" y="3997362"/>
            <a:ext cx="6685797" cy="84985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8ECF82B-96A0-4FE3-B314-4E35EF7863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2599" y="4453914"/>
            <a:ext cx="5020598" cy="29879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0550589-BED8-47D7-8E72-E5B375571A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08879" y="4925772"/>
            <a:ext cx="6150498" cy="58308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D57584D-7051-4EBB-AA26-226BF91070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23951" y="2147652"/>
            <a:ext cx="302169" cy="24068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5F61543-9D34-4C92-A0DA-F8388BDC6A3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19511" y="1881325"/>
            <a:ext cx="1940400" cy="34447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F84D365-2C28-444C-80F8-A56DAD76D4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18635" y="3847581"/>
            <a:ext cx="302169" cy="21594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1A8E936-4EF5-493A-918E-A1CBA769CB0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18633" y="4779077"/>
            <a:ext cx="302169" cy="21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888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/>
      <p:bldP spid="11" grpId="1"/>
      <p:bldP spid="12" grpId="0"/>
      <p:bldP spid="12" grpId="1"/>
      <p:bldP spid="13" grpId="0"/>
      <p:bldP spid="13" grpId="1"/>
      <p:bldP spid="14" grpId="0"/>
      <p:bldP spid="1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21867-F9C9-9644-ABC1-C677B6E6F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3A518-B770-2046-A224-9ACD7D8C6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98171"/>
            <a:ext cx="10353762" cy="4937759"/>
          </a:xfrm>
        </p:spPr>
        <p:txBody>
          <a:bodyPr>
            <a:normAutofit/>
          </a:bodyPr>
          <a:lstStyle/>
          <a:p>
            <a:r>
              <a:rPr lang="en-US" dirty="0"/>
              <a:t>Write a program that counts from 1 to 10.</a:t>
            </a:r>
          </a:p>
          <a:p>
            <a:r>
              <a:rPr lang="en-US" dirty="0"/>
              <a:t>Sample output</a:t>
            </a:r>
          </a:p>
          <a:p>
            <a:pPr marL="0" indent="0">
              <a:buNone/>
            </a:pPr>
            <a:endParaRPr lang="en-US" dirty="0"/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1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2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3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4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5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6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7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8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9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10</a:t>
            </a:r>
          </a:p>
        </p:txBody>
      </p:sp>
    </p:spTree>
    <p:extLst>
      <p:ext uri="{BB962C8B-B14F-4D97-AF65-F5344CB8AC3E}">
        <p14:creationId xmlns:p14="http://schemas.microsoft.com/office/powerpoint/2010/main" val="38345415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>
            <a:extLst>
              <a:ext uri="{FF2B5EF4-FFF2-40B4-BE49-F238E27FC236}">
                <a16:creationId xmlns:a16="http://schemas.microsoft.com/office/drawing/2014/main" id="{55DCAC6C-275B-438F-9E64-87DEC3ADD900}"/>
              </a:ext>
            </a:extLst>
          </p:cNvPr>
          <p:cNvSpPr txBox="1"/>
          <p:nvPr/>
        </p:nvSpPr>
        <p:spPr>
          <a:xfrm>
            <a:off x="3687438" y="2064539"/>
            <a:ext cx="5235545" cy="2808882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D003D5-40FD-4D5A-B9F2-E3CC54FFF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425650"/>
            <a:ext cx="10353761" cy="835178"/>
          </a:xfrm>
        </p:spPr>
        <p:txBody>
          <a:bodyPr/>
          <a:lstStyle/>
          <a:p>
            <a:r>
              <a:rPr lang="en-US" dirty="0"/>
              <a:t>Nested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16C36-BCCB-4265-988E-CDF0F3843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83866"/>
            <a:ext cx="10353762" cy="42361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Sometimes a loop inside of a loop is needed – we call this </a:t>
            </a:r>
            <a:r>
              <a:rPr lang="en-US" b="1" dirty="0">
                <a:solidFill>
                  <a:srgbClr val="FFC000"/>
                </a:solidFill>
              </a:rPr>
              <a:t>nesting</a:t>
            </a:r>
            <a:r>
              <a:rPr lang="en-US" dirty="0"/>
              <a:t>: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79F96BC-CE4B-4987-944C-2F036350DC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363817"/>
              </p:ext>
            </p:extLst>
          </p:nvPr>
        </p:nvGraphicFramePr>
        <p:xfrm>
          <a:off x="3355520" y="2064679"/>
          <a:ext cx="331920" cy="28088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1920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280888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F462E31-0470-41CD-8144-EE569915F93B}"/>
              </a:ext>
            </a:extLst>
          </p:cNvPr>
          <p:cNvSpPr txBox="1"/>
          <p:nvPr/>
        </p:nvSpPr>
        <p:spPr>
          <a:xfrm>
            <a:off x="3355521" y="5212115"/>
            <a:ext cx="5567464" cy="1069881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What will be the box width and height?</a:t>
            </a:r>
          </a:p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********</a:t>
            </a:r>
          </a:p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********</a:t>
            </a:r>
          </a:p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********</a:t>
            </a:r>
          </a:p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********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CE7CC49-1C6F-4B6A-8AD1-29B85BDBA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8726" y="4873561"/>
            <a:ext cx="216685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Output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0AFBD6-826B-4C90-A3A3-C689AD17AEE2}"/>
              </a:ext>
            </a:extLst>
          </p:cNvPr>
          <p:cNvSpPr/>
          <p:nvPr/>
        </p:nvSpPr>
        <p:spPr>
          <a:xfrm>
            <a:off x="6692107" y="5163852"/>
            <a:ext cx="439544" cy="2911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8 4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2FEFDA0-FDDD-4F26-811F-E86178D195E4}"/>
              </a:ext>
            </a:extLst>
          </p:cNvPr>
          <p:cNvGrpSpPr/>
          <p:nvPr/>
        </p:nvGrpSpPr>
        <p:grpSpPr>
          <a:xfrm>
            <a:off x="3679881" y="3249248"/>
            <a:ext cx="4422066" cy="1650648"/>
            <a:chOff x="1792606" y="3384649"/>
            <a:chExt cx="4422066" cy="1806223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F15ADC7-58F7-4384-B928-08906F452D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604646" y="3384760"/>
              <a:ext cx="2786172" cy="676483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C16D866-C18C-47FA-BF25-F96C9A49F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5388461" y="3388091"/>
              <a:ext cx="812698" cy="676482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B626CC0-2A03-4071-B661-7E968A7D6B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590290" y="4593781"/>
              <a:ext cx="2792252" cy="597091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86FA970-67FF-4D00-9F90-452B81B832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792606" y="4588555"/>
              <a:ext cx="812698" cy="597091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EE04918-F0A9-4627-AF57-501A6EE877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794962" y="3384649"/>
              <a:ext cx="812698" cy="676482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FB613A3D-00B7-4188-A01B-BC27FD1FB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5386105" y="4593191"/>
              <a:ext cx="828567" cy="592085"/>
            </a:xfrm>
            <a:prstGeom prst="rect">
              <a:avLst/>
            </a:prstGeom>
          </p:spPr>
        </p:pic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73049668-8386-4468-B5D7-EBFAF3E0029A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679880" y="3867572"/>
            <a:ext cx="812698" cy="676235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8954F78F-DE06-41E0-BED7-31D5255A8D43}"/>
              </a:ext>
            </a:extLst>
          </p:cNvPr>
          <p:cNvGrpSpPr/>
          <p:nvPr/>
        </p:nvGrpSpPr>
        <p:grpSpPr>
          <a:xfrm>
            <a:off x="3992177" y="3687352"/>
            <a:ext cx="4098999" cy="625530"/>
            <a:chOff x="1922964" y="4371732"/>
            <a:chExt cx="4098999" cy="625530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4B21D7EE-8EAD-44CA-9218-3176F2019D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712452" y="4372410"/>
              <a:ext cx="2756600" cy="393172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D8E9CB7-9561-4F74-A8D4-65F2B07923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5209265" y="4375608"/>
              <a:ext cx="812698" cy="393172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BBEEDB19-2507-4ED6-ADC3-C18A48D122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922966" y="4371732"/>
              <a:ext cx="812698" cy="389020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10964B70-1BA3-4BA5-A4EE-1610076FA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720934" y="4776278"/>
              <a:ext cx="2756600" cy="220984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AF8B2149-7823-4571-AB39-241C63FC1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923250" y="4779319"/>
              <a:ext cx="812698" cy="213427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BD228751-BFA3-4F75-B7CE-461DF922168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5192135" y="4781108"/>
              <a:ext cx="828567" cy="211638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ED82E2F1-EE58-4DF4-A83D-B757633F1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922964" y="4744166"/>
              <a:ext cx="810699" cy="99651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481B763-DDAC-4F5A-A099-89A5DBF7A24A}"/>
              </a:ext>
            </a:extLst>
          </p:cNvPr>
          <p:cNvGrpSpPr/>
          <p:nvPr/>
        </p:nvGrpSpPr>
        <p:grpSpPr>
          <a:xfrm>
            <a:off x="4296086" y="3931168"/>
            <a:ext cx="2062064" cy="321459"/>
            <a:chOff x="1725108" y="4369833"/>
            <a:chExt cx="2062064" cy="321459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82019D27-B912-4F49-AB51-F744814A3A4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725108" y="4372457"/>
              <a:ext cx="482540" cy="318835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149F4AEC-3125-41CA-86C1-40DC75FD93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202792" y="4369833"/>
              <a:ext cx="1128471" cy="318835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08BAC3DA-64D7-46B1-B074-62B2D618A9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304632" y="4369833"/>
              <a:ext cx="482540" cy="318835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F65E0D4-F8C3-440E-A7CF-3FB5EC56694F}"/>
              </a:ext>
            </a:extLst>
          </p:cNvPr>
          <p:cNvGrpSpPr/>
          <p:nvPr/>
        </p:nvGrpSpPr>
        <p:grpSpPr>
          <a:xfrm>
            <a:off x="3679880" y="3106709"/>
            <a:ext cx="904047" cy="236815"/>
            <a:chOff x="741768" y="755360"/>
            <a:chExt cx="904047" cy="368016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CB3CF9BF-E1B1-49C2-A63C-CEBDC2112EE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41768" y="758365"/>
              <a:ext cx="482540" cy="365011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F27B9390-B088-48D2-804C-68305F879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163275" y="755360"/>
              <a:ext cx="482540" cy="365011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2D3CA0-5829-45D7-8E6D-40B402A4A742}"/>
              </a:ext>
            </a:extLst>
          </p:cNvPr>
          <p:cNvGrpSpPr/>
          <p:nvPr/>
        </p:nvGrpSpPr>
        <p:grpSpPr>
          <a:xfrm>
            <a:off x="3679880" y="2485253"/>
            <a:ext cx="904047" cy="236815"/>
            <a:chOff x="741768" y="755360"/>
            <a:chExt cx="904047" cy="368016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526BC0A7-DE3F-4C51-85A3-5638AC771C6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41768" y="758365"/>
              <a:ext cx="482540" cy="365011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9678B5B5-E25B-4172-A25A-8AA6B3B49C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163275" y="755360"/>
              <a:ext cx="482540" cy="365011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D029DF8-F220-483E-8E6E-7CCCB5C75C53}"/>
              </a:ext>
            </a:extLst>
          </p:cNvPr>
          <p:cNvGrpSpPr/>
          <p:nvPr/>
        </p:nvGrpSpPr>
        <p:grpSpPr>
          <a:xfrm>
            <a:off x="3977485" y="4293251"/>
            <a:ext cx="904047" cy="109381"/>
            <a:chOff x="741768" y="755360"/>
            <a:chExt cx="904047" cy="368016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1291C926-1B00-40C9-9364-ADCF0D113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41768" y="758365"/>
              <a:ext cx="482540" cy="365011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3A215454-96DB-4074-B857-454B61E81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163275" y="755360"/>
              <a:ext cx="482540" cy="365011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7DC9FDE-4D5B-4410-8C5C-B9D5918FE0F1}"/>
              </a:ext>
            </a:extLst>
          </p:cNvPr>
          <p:cNvGrpSpPr/>
          <p:nvPr/>
        </p:nvGrpSpPr>
        <p:grpSpPr>
          <a:xfrm>
            <a:off x="3977484" y="4363320"/>
            <a:ext cx="2034408" cy="321459"/>
            <a:chOff x="1725108" y="4369833"/>
            <a:chExt cx="2034408" cy="321459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ED38F4A7-4770-4566-BC0F-DFE6D96B38F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725108" y="4372457"/>
              <a:ext cx="482540" cy="31883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AB5A2F56-B006-4546-A497-2BF1EDB1B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202792" y="4369833"/>
              <a:ext cx="1143695" cy="318835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F62B05C2-A1BD-4927-A5EC-74C77B489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276976" y="4369833"/>
              <a:ext cx="482540" cy="318835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B588DEF-C2D7-43C5-B180-C4883CEBDB57}"/>
              </a:ext>
            </a:extLst>
          </p:cNvPr>
          <p:cNvGrpSpPr/>
          <p:nvPr/>
        </p:nvGrpSpPr>
        <p:grpSpPr>
          <a:xfrm>
            <a:off x="3679879" y="2886941"/>
            <a:ext cx="2766006" cy="264863"/>
            <a:chOff x="1813310" y="2906764"/>
            <a:chExt cx="2766006" cy="321459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1FBE4766-C4CC-4466-9A8F-490679082D5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813310" y="2909388"/>
              <a:ext cx="482540" cy="318835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0718DD42-DE6E-416F-A0E9-57B7F4625E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290994" y="2906764"/>
              <a:ext cx="1854330" cy="318835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22EB83D1-798A-4489-8052-22118FC6CE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4096776" y="2906764"/>
              <a:ext cx="482540" cy="318835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8C6F32F-98A7-497F-80FD-08952653E522}"/>
              </a:ext>
            </a:extLst>
          </p:cNvPr>
          <p:cNvGrpSpPr/>
          <p:nvPr/>
        </p:nvGrpSpPr>
        <p:grpSpPr>
          <a:xfrm>
            <a:off x="3679879" y="2661495"/>
            <a:ext cx="2667765" cy="264863"/>
            <a:chOff x="1813310" y="2906764"/>
            <a:chExt cx="2667765" cy="321459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37977F5C-CCAD-4217-8E48-DCEC54E16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813310" y="2909388"/>
              <a:ext cx="482540" cy="318835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52369928-C7F7-4C09-B95A-39163A80EE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290993" y="2906764"/>
              <a:ext cx="1744679" cy="318835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A5E2BCAD-7B06-4E3C-8FF2-3B1B075A2D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998535" y="2906764"/>
              <a:ext cx="482540" cy="318835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A337840-52FD-4D84-8F2C-8FAB024423B0}"/>
              </a:ext>
            </a:extLst>
          </p:cNvPr>
          <p:cNvGrpSpPr/>
          <p:nvPr/>
        </p:nvGrpSpPr>
        <p:grpSpPr>
          <a:xfrm>
            <a:off x="3679879" y="2270391"/>
            <a:ext cx="3596718" cy="276968"/>
            <a:chOff x="1813310" y="2906764"/>
            <a:chExt cx="3596718" cy="321459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D837084A-15C1-47C1-80AC-462F9407725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813310" y="2909388"/>
              <a:ext cx="482540" cy="318835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99D2AB8A-BF79-4598-B5BB-450346FF8A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290993" y="2906764"/>
              <a:ext cx="2651317" cy="318835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000DDCFC-8AC2-464A-9504-1A6833798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4927488" y="2906764"/>
              <a:ext cx="482540" cy="318835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37C8109-0334-408F-A755-91F64DC7F771}"/>
              </a:ext>
            </a:extLst>
          </p:cNvPr>
          <p:cNvGrpSpPr/>
          <p:nvPr/>
        </p:nvGrpSpPr>
        <p:grpSpPr>
          <a:xfrm>
            <a:off x="3687438" y="2043408"/>
            <a:ext cx="5145226" cy="276968"/>
            <a:chOff x="1813310" y="2906764"/>
            <a:chExt cx="5145226" cy="321459"/>
          </a:xfrm>
        </p:grpSpPr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1FDD501-4185-4974-810B-D0E9DE74A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813310" y="2909388"/>
              <a:ext cx="482540" cy="318835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9953E707-1A86-4BE3-99E1-FCFFC53D0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290993" y="2906764"/>
              <a:ext cx="4191155" cy="318835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55F262F9-FF57-41E9-A9B3-0CAFD743B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475996" y="2906764"/>
              <a:ext cx="482540" cy="318835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18D71B0-4E01-4BF6-BF5A-2DC8A807B345}"/>
              </a:ext>
            </a:extLst>
          </p:cNvPr>
          <p:cNvSpPr txBox="1"/>
          <p:nvPr/>
        </p:nvSpPr>
        <p:spPr>
          <a:xfrm>
            <a:off x="3687439" y="2064679"/>
            <a:ext cx="5235545" cy="2808882"/>
          </a:xfrm>
          <a:prstGeom prst="rect">
            <a:avLst/>
          </a:prstGeom>
          <a:noFill/>
          <a:ln>
            <a:noFill/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System.out.print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("What will be the box width and height? ");</a:t>
            </a:r>
          </a:p>
          <a:p>
            <a:pPr algn="just">
              <a:lnSpc>
                <a:spcPct val="115000"/>
              </a:lnSpc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Scanner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inputPlz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= new Scanner(System.in);</a:t>
            </a:r>
          </a:p>
          <a:p>
            <a:pPr algn="just">
              <a:lnSpc>
                <a:spcPct val="115000"/>
              </a:lnSpc>
            </a:pPr>
            <a:endParaRPr 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int width =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inputPlz.nextInt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pPr algn="just">
              <a:lnSpc>
                <a:spcPct val="115000"/>
              </a:lnSpc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int height =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inputPlz.nextInt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pPr algn="just">
              <a:lnSpc>
                <a:spcPct val="115000"/>
              </a:lnSpc>
            </a:pPr>
            <a:endParaRPr 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for (int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hIndex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= 0;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hIndex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&lt; height;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hIndex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++)</a:t>
            </a:r>
          </a:p>
          <a:p>
            <a:pPr algn="just">
              <a:lnSpc>
                <a:spcPct val="115000"/>
              </a:lnSpc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for (int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wIndex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= 0;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wIndex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&lt; width;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wIndex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++)</a:t>
            </a:r>
          </a:p>
          <a:p>
            <a:pPr algn="just">
              <a:lnSpc>
                <a:spcPct val="115000"/>
              </a:lnSpc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System.out.print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("*");</a:t>
            </a:r>
          </a:p>
          <a:p>
            <a:pPr algn="just">
              <a:lnSpc>
                <a:spcPct val="115000"/>
              </a:lnSpc>
            </a:pPr>
            <a:endParaRPr 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("");</a:t>
            </a:r>
          </a:p>
          <a:p>
            <a:pPr algn="just">
              <a:lnSpc>
                <a:spcPct val="115000"/>
              </a:lnSpc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7929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5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7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9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1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3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4" grpId="0"/>
      <p:bldP spid="8" grpId="0" build="allAtOnce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>
            <a:extLst>
              <a:ext uri="{FF2B5EF4-FFF2-40B4-BE49-F238E27FC236}">
                <a16:creationId xmlns:a16="http://schemas.microsoft.com/office/drawing/2014/main" id="{DA503419-C52E-4F9B-963A-FA25A99D9BBB}"/>
              </a:ext>
            </a:extLst>
          </p:cNvPr>
          <p:cNvSpPr txBox="1"/>
          <p:nvPr/>
        </p:nvSpPr>
        <p:spPr>
          <a:xfrm>
            <a:off x="3365824" y="1579521"/>
            <a:ext cx="5813439" cy="3425998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14D114-3226-4953-93ED-594D4DBDE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167838"/>
            <a:ext cx="10353761" cy="735550"/>
          </a:xfrm>
        </p:spPr>
        <p:txBody>
          <a:bodyPr/>
          <a:lstStyle/>
          <a:p>
            <a:r>
              <a:rPr lang="en-US" dirty="0"/>
              <a:t>Break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54DE6-115B-4323-8DD2-9B575F3E0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2" y="943942"/>
            <a:ext cx="10353762" cy="4417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Sometimes we may want to </a:t>
            </a:r>
            <a:r>
              <a:rPr lang="en-US" b="1" dirty="0">
                <a:solidFill>
                  <a:srgbClr val="FFC000"/>
                </a:solidFill>
              </a:rPr>
              <a:t>break</a:t>
            </a:r>
            <a:r>
              <a:rPr lang="en-US" dirty="0"/>
              <a:t> out of a loop without completing it: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1CF3CEB-6ECF-46A7-A7D3-373B72BF98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441230"/>
              </p:ext>
            </p:extLst>
          </p:nvPr>
        </p:nvGraphicFramePr>
        <p:xfrm>
          <a:off x="3003082" y="1579521"/>
          <a:ext cx="361742" cy="34259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34259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38408E6-17F6-4767-B609-9391C68AFC6C}"/>
              </a:ext>
            </a:extLst>
          </p:cNvPr>
          <p:cNvSpPr txBox="1"/>
          <p:nvPr/>
        </p:nvSpPr>
        <p:spPr>
          <a:xfrm>
            <a:off x="3003082" y="5379117"/>
            <a:ext cx="6175181" cy="1069881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Enter a positive integer (0 to exit):</a:t>
            </a:r>
          </a:p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You entered 10.</a:t>
            </a:r>
          </a:p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Enter a positive integer (0 to exit):</a:t>
            </a:r>
          </a:p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Error: negative number. Terminating.</a:t>
            </a:r>
          </a:p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Program terminated.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DD49B0D-4F60-4222-97BA-4DE3755CD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4925" y="5048120"/>
            <a:ext cx="216685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Output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F07C52-6023-457D-B134-C978C62DA4F8}"/>
              </a:ext>
            </a:extLst>
          </p:cNvPr>
          <p:cNvSpPr/>
          <p:nvPr/>
        </p:nvSpPr>
        <p:spPr>
          <a:xfrm>
            <a:off x="6181952" y="5333747"/>
            <a:ext cx="354584" cy="2911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F3200D-DCF5-4596-BEED-AE68131864BA}"/>
              </a:ext>
            </a:extLst>
          </p:cNvPr>
          <p:cNvSpPr/>
          <p:nvPr/>
        </p:nvSpPr>
        <p:spPr>
          <a:xfrm>
            <a:off x="6181952" y="5760915"/>
            <a:ext cx="439544" cy="2911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-10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9C86FCD-858F-4034-834A-8C7CAD455E31}"/>
              </a:ext>
            </a:extLst>
          </p:cNvPr>
          <p:cNvGrpSpPr/>
          <p:nvPr/>
        </p:nvGrpSpPr>
        <p:grpSpPr>
          <a:xfrm>
            <a:off x="3359133" y="2188625"/>
            <a:ext cx="5819130" cy="2606123"/>
            <a:chOff x="3359133" y="2188625"/>
            <a:chExt cx="5819130" cy="260612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873A8AE-61BE-4E26-8EFA-B28AAB328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4169493" y="2188726"/>
              <a:ext cx="4196072" cy="61821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B47F089-4AA0-462E-82B6-19991AE9F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8365565" y="2188625"/>
              <a:ext cx="812698" cy="61821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A6D5782-C6D2-4BE4-BA49-3E32D6C91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4155137" y="4244956"/>
              <a:ext cx="4196071" cy="545657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FDD0EA4-CF66-4137-9A15-76E3AC2C8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359133" y="4241871"/>
              <a:ext cx="812698" cy="545662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95ECD58-D6A9-4D5B-B448-886897F0E1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359810" y="2188625"/>
              <a:ext cx="812698" cy="618215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2771EB9-832F-41D3-B8AC-4DAA8CCB930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8345643" y="4253662"/>
              <a:ext cx="828567" cy="541086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6DF80F1-DA47-4AB3-BD95-A00FCA115F8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360810" y="2798551"/>
              <a:ext cx="812698" cy="1455111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01776D4-3B79-4ADF-8313-0FF7DB25DB3C}"/>
              </a:ext>
            </a:extLst>
          </p:cNvPr>
          <p:cNvGrpSpPr/>
          <p:nvPr/>
        </p:nvGrpSpPr>
        <p:grpSpPr>
          <a:xfrm>
            <a:off x="3658665" y="2835102"/>
            <a:ext cx="2455028" cy="261288"/>
            <a:chOff x="1725108" y="4369833"/>
            <a:chExt cx="2455028" cy="321459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A9251F60-20EB-47CD-A246-50E15853077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725108" y="4372457"/>
              <a:ext cx="482540" cy="318835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8D2BDF29-F2DB-4B11-8CC1-E1BE7DBB51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202792" y="4369833"/>
              <a:ext cx="1576762" cy="318835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E6C465E4-2531-46B5-861F-4A823B38C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697596" y="4369833"/>
              <a:ext cx="482540" cy="318835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A3C1484-2924-4237-AF79-C4C508FBE2E8}"/>
              </a:ext>
            </a:extLst>
          </p:cNvPr>
          <p:cNvGrpSpPr/>
          <p:nvPr/>
        </p:nvGrpSpPr>
        <p:grpSpPr>
          <a:xfrm>
            <a:off x="3654269" y="3059839"/>
            <a:ext cx="904047" cy="236815"/>
            <a:chOff x="741768" y="755360"/>
            <a:chExt cx="904047" cy="368016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31D2698D-574D-4BC7-8B79-C36C23565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41768" y="758365"/>
              <a:ext cx="482540" cy="365011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3B7BD04A-211D-435D-9957-9DF33E395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163275" y="755360"/>
              <a:ext cx="482540" cy="365011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ED4A6D4-68CF-4B0E-B9BC-A3B0F35098C9}"/>
              </a:ext>
            </a:extLst>
          </p:cNvPr>
          <p:cNvGrpSpPr/>
          <p:nvPr/>
        </p:nvGrpSpPr>
        <p:grpSpPr>
          <a:xfrm>
            <a:off x="3658665" y="2606779"/>
            <a:ext cx="5094993" cy="263438"/>
            <a:chOff x="1725108" y="4369833"/>
            <a:chExt cx="5094993" cy="321459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19C6188-7657-436E-AF64-8182482CA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725108" y="4372457"/>
              <a:ext cx="482540" cy="318835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28820312-9CE2-4452-9289-3782F73C2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202792" y="4369833"/>
              <a:ext cx="4196072" cy="318835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4C71501E-1327-40F8-A9DA-0C02A15D7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337561" y="4369833"/>
              <a:ext cx="482540" cy="318835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551D191-DA7A-44DC-9291-BD9F57911233}"/>
              </a:ext>
            </a:extLst>
          </p:cNvPr>
          <p:cNvGrpSpPr/>
          <p:nvPr/>
        </p:nvGrpSpPr>
        <p:grpSpPr>
          <a:xfrm>
            <a:off x="3658665" y="3243814"/>
            <a:ext cx="5515202" cy="1125293"/>
            <a:chOff x="3359133" y="2188625"/>
            <a:chExt cx="5515202" cy="1125293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F84E9495-CB72-491B-A428-87AA40C617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4169493" y="2188726"/>
              <a:ext cx="3896540" cy="618215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3F3CE9AA-516B-4901-9F46-4747568AE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8061637" y="2188625"/>
              <a:ext cx="812698" cy="618215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AD290D03-4FD8-43D1-85C3-7D6232FF41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4155137" y="2763784"/>
              <a:ext cx="3896539" cy="545657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E6AC07CA-E297-4F33-B3A6-48CC955FA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359133" y="2768256"/>
              <a:ext cx="812698" cy="545662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EADD3208-342B-4DD8-8858-7BE4595C88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359810" y="2188625"/>
              <a:ext cx="812698" cy="618215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F47D045D-F710-4911-A218-BFCF16813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8041715" y="2772490"/>
              <a:ext cx="828567" cy="541086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D4E6108-7D0B-4ECD-B099-D62B31FF4042}"/>
              </a:ext>
            </a:extLst>
          </p:cNvPr>
          <p:cNvGrpSpPr/>
          <p:nvPr/>
        </p:nvGrpSpPr>
        <p:grpSpPr>
          <a:xfrm>
            <a:off x="3976619" y="3884413"/>
            <a:ext cx="904047" cy="236815"/>
            <a:chOff x="741768" y="755360"/>
            <a:chExt cx="904047" cy="368016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E25D0563-20D5-4554-8E93-2357A79CD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41768" y="758365"/>
              <a:ext cx="482540" cy="365011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27BCA20A-D794-4B49-9BC9-0CA994B093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163275" y="755360"/>
              <a:ext cx="482540" cy="365011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A8B790C-4CED-4AFF-B775-95D1662D4360}"/>
              </a:ext>
            </a:extLst>
          </p:cNvPr>
          <p:cNvGrpSpPr/>
          <p:nvPr/>
        </p:nvGrpSpPr>
        <p:grpSpPr>
          <a:xfrm>
            <a:off x="3976619" y="3658285"/>
            <a:ext cx="5094993" cy="263438"/>
            <a:chOff x="1725108" y="4369833"/>
            <a:chExt cx="5094993" cy="321459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6B65EAD6-DC7A-4EC6-A340-972BD43E7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725108" y="4372457"/>
              <a:ext cx="482540" cy="318835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41A6FB19-28C0-42AB-BFF1-3F9608786B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202792" y="4369833"/>
              <a:ext cx="4196072" cy="318835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EEA20B57-AD7C-4D1F-8F52-BF4DF7E74A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337561" y="4369833"/>
              <a:ext cx="482540" cy="318835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206A47F-A26A-471C-BD04-F17BFBED8C30}"/>
              </a:ext>
            </a:extLst>
          </p:cNvPr>
          <p:cNvGrpSpPr/>
          <p:nvPr/>
        </p:nvGrpSpPr>
        <p:grpSpPr>
          <a:xfrm>
            <a:off x="3658665" y="4309636"/>
            <a:ext cx="4241052" cy="263438"/>
            <a:chOff x="1725108" y="4369833"/>
            <a:chExt cx="4241052" cy="321459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BDC36E42-B4CD-42B9-B953-8022AF79644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725108" y="4372457"/>
              <a:ext cx="482540" cy="318835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E1EFF0E3-338B-4C82-87A2-FA96487A8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202792" y="4369833"/>
              <a:ext cx="3297522" cy="318835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08B7FCF-D9BF-4498-A9CD-8E9CA25AF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5483620" y="4369833"/>
              <a:ext cx="482540" cy="318835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6AB4AE3-FAE4-4B47-A88F-90CEF3DBC8AE}"/>
              </a:ext>
            </a:extLst>
          </p:cNvPr>
          <p:cNvGrpSpPr/>
          <p:nvPr/>
        </p:nvGrpSpPr>
        <p:grpSpPr>
          <a:xfrm>
            <a:off x="3364824" y="4742081"/>
            <a:ext cx="3628935" cy="263438"/>
            <a:chOff x="1725108" y="4369833"/>
            <a:chExt cx="3628935" cy="321459"/>
          </a:xfrm>
        </p:grpSpPr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0804CFB8-65DC-4AD8-B490-34D3681D651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725108" y="4372457"/>
              <a:ext cx="482540" cy="318835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5B0837EB-87D2-4DEA-80C9-0FC49CAF9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202792" y="4369833"/>
              <a:ext cx="2694028" cy="318835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E4071D52-1916-458C-8AFF-2FE1C0E784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4871503" y="4369833"/>
              <a:ext cx="482540" cy="318835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032C544-57F6-4BBD-AC4E-CAA7253AE700}"/>
              </a:ext>
            </a:extLst>
          </p:cNvPr>
          <p:cNvGrpSpPr/>
          <p:nvPr/>
        </p:nvGrpSpPr>
        <p:grpSpPr>
          <a:xfrm>
            <a:off x="3370403" y="2002266"/>
            <a:ext cx="904047" cy="236815"/>
            <a:chOff x="741768" y="755360"/>
            <a:chExt cx="904047" cy="368016"/>
          </a:xfrm>
        </p:grpSpPr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AC55749-76F9-4016-BE85-D18DCDA90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41768" y="758365"/>
              <a:ext cx="482540" cy="365011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7C5F6F9D-BA8F-4E98-9E71-624924B24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163275" y="755360"/>
              <a:ext cx="482540" cy="365011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09D30E5-3244-49DE-83FE-49280A5AF4B1}"/>
              </a:ext>
            </a:extLst>
          </p:cNvPr>
          <p:cNvGrpSpPr/>
          <p:nvPr/>
        </p:nvGrpSpPr>
        <p:grpSpPr>
          <a:xfrm>
            <a:off x="3375054" y="1577704"/>
            <a:ext cx="3628935" cy="263438"/>
            <a:chOff x="1725108" y="4369833"/>
            <a:chExt cx="3628935" cy="321459"/>
          </a:xfrm>
        </p:grpSpPr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BEA9A0CA-424D-4D52-B69D-2013C336296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725108" y="4372457"/>
              <a:ext cx="482540" cy="318835"/>
            </a:xfrm>
            <a:prstGeom prst="rect">
              <a:avLst/>
            </a:prstGeom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9891DB99-A9C3-48B2-9792-036FFBEFBF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202792" y="4369833"/>
              <a:ext cx="2694028" cy="318835"/>
            </a:xfrm>
            <a:prstGeom prst="rect">
              <a:avLst/>
            </a:prstGeom>
          </p:spPr>
        </p:pic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20035D79-BA5A-4BB8-A421-FC159FDD04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4871503" y="4369833"/>
              <a:ext cx="482540" cy="318835"/>
            </a:xfrm>
            <a:prstGeom prst="rect">
              <a:avLst/>
            </a:prstGeom>
          </p:spPr>
        </p:pic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B2B39A3-6826-4A8F-A76A-F0123CF146F1}"/>
              </a:ext>
            </a:extLst>
          </p:cNvPr>
          <p:cNvGrpSpPr/>
          <p:nvPr/>
        </p:nvGrpSpPr>
        <p:grpSpPr>
          <a:xfrm>
            <a:off x="3368838" y="1785901"/>
            <a:ext cx="1351706" cy="261288"/>
            <a:chOff x="1725108" y="4369833"/>
            <a:chExt cx="1351706" cy="321459"/>
          </a:xfrm>
        </p:grpSpPr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02DB643D-C6FF-456F-A210-C12CDBDBCD5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725108" y="4372457"/>
              <a:ext cx="482540" cy="318835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D05B87C8-7CE6-44B8-9287-ABEA63F577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202792" y="4369833"/>
              <a:ext cx="432942" cy="318835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2396830A-012C-4CB4-B663-C7799BCB86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594274" y="4369833"/>
              <a:ext cx="482540" cy="318835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5589536-98D2-4C74-824D-805A3718AFDF}"/>
              </a:ext>
            </a:extLst>
          </p:cNvPr>
          <p:cNvSpPr txBox="1"/>
          <p:nvPr/>
        </p:nvSpPr>
        <p:spPr>
          <a:xfrm>
            <a:off x="3364824" y="1579521"/>
            <a:ext cx="5813439" cy="3425998"/>
          </a:xfrm>
          <a:prstGeom prst="rect">
            <a:avLst/>
          </a:prstGeom>
          <a:noFill/>
          <a:ln>
            <a:noFill/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Scanner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inputPlz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= new Scanner(System.in);</a:t>
            </a:r>
          </a:p>
          <a:p>
            <a:pPr algn="just">
              <a:lnSpc>
                <a:spcPct val="115000"/>
              </a:lnSpc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int input = -1;</a:t>
            </a:r>
          </a:p>
          <a:p>
            <a:pPr algn="just">
              <a:lnSpc>
                <a:spcPct val="115000"/>
              </a:lnSpc>
            </a:pPr>
            <a:endParaRPr 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while (input != 0)</a:t>
            </a:r>
          </a:p>
          <a:p>
            <a:pPr algn="just">
              <a:lnSpc>
                <a:spcPct val="115000"/>
              </a:lnSpc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System.out.print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("Enter a positive integer (0 to exit): ");</a:t>
            </a:r>
          </a:p>
          <a:p>
            <a:pPr algn="just">
              <a:lnSpc>
                <a:spcPct val="115000"/>
              </a:lnSpc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input =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inputPlz.nextInt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pPr algn="just">
              <a:lnSpc>
                <a:spcPct val="115000"/>
              </a:lnSpc>
            </a:pPr>
            <a:endParaRPr 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if (input &lt; 0)</a:t>
            </a:r>
          </a:p>
          <a:p>
            <a:pPr algn="just">
              <a:lnSpc>
                <a:spcPct val="115000"/>
              </a:lnSpc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("Error: negative number. Terminating.");</a:t>
            </a:r>
          </a:p>
          <a:p>
            <a:pPr algn="just">
              <a:lnSpc>
                <a:spcPct val="115000"/>
              </a:lnSpc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break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algn="just">
              <a:lnSpc>
                <a:spcPct val="115000"/>
              </a:lnSpc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("You entered " + input + ".");</a:t>
            </a:r>
          </a:p>
          <a:p>
            <a:pPr algn="just">
              <a:lnSpc>
                <a:spcPct val="115000"/>
              </a:lnSpc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algn="just">
              <a:lnSpc>
                <a:spcPct val="115000"/>
              </a:lnSpc>
            </a:pP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("Program terminated.");</a:t>
            </a:r>
          </a:p>
        </p:txBody>
      </p:sp>
    </p:spTree>
    <p:extLst>
      <p:ext uri="{BB962C8B-B14F-4D97-AF65-F5344CB8AC3E}">
        <p14:creationId xmlns:p14="http://schemas.microsoft.com/office/powerpoint/2010/main" val="1047763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2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4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6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8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0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2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15" grpId="0"/>
      <p:bldP spid="16" grpId="0"/>
      <p:bldP spid="4" grpId="0" build="allAtOnce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>
            <a:extLst>
              <a:ext uri="{FF2B5EF4-FFF2-40B4-BE49-F238E27FC236}">
                <a16:creationId xmlns:a16="http://schemas.microsoft.com/office/drawing/2014/main" id="{9951F936-7B98-42FE-B3AD-16DAD8DE4B03}"/>
              </a:ext>
            </a:extLst>
          </p:cNvPr>
          <p:cNvSpPr txBox="1"/>
          <p:nvPr/>
        </p:nvSpPr>
        <p:spPr>
          <a:xfrm>
            <a:off x="3364824" y="1575554"/>
            <a:ext cx="5813439" cy="3425998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14D114-3226-4953-93ED-594D4DBDE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167838"/>
            <a:ext cx="10353761" cy="735550"/>
          </a:xfrm>
        </p:spPr>
        <p:txBody>
          <a:bodyPr/>
          <a:lstStyle/>
          <a:p>
            <a:r>
              <a:rPr lang="en-US" dirty="0"/>
              <a:t>Continue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54DE6-115B-4323-8DD2-9B575F3E0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2" y="943942"/>
            <a:ext cx="10353762" cy="4417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At other times, we might want to </a:t>
            </a:r>
            <a:r>
              <a:rPr lang="en-US" b="1" dirty="0">
                <a:solidFill>
                  <a:srgbClr val="FFC000"/>
                </a:solidFill>
              </a:rPr>
              <a:t>continue</a:t>
            </a:r>
            <a:r>
              <a:rPr lang="en-US" dirty="0"/>
              <a:t> to the next iteration: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1CF3CEB-6ECF-46A7-A7D3-373B72BF9863}"/>
              </a:ext>
            </a:extLst>
          </p:cNvPr>
          <p:cNvGraphicFramePr>
            <a:graphicFrameLocks noGrp="1"/>
          </p:cNvGraphicFramePr>
          <p:nvPr/>
        </p:nvGraphicFramePr>
        <p:xfrm>
          <a:off x="3003082" y="1579521"/>
          <a:ext cx="361742" cy="34259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34259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38408E6-17F6-4767-B609-9391C68AFC6C}"/>
              </a:ext>
            </a:extLst>
          </p:cNvPr>
          <p:cNvSpPr txBox="1"/>
          <p:nvPr/>
        </p:nvSpPr>
        <p:spPr>
          <a:xfrm>
            <a:off x="3003082" y="5379117"/>
            <a:ext cx="6175181" cy="1069881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Enter a positive integer (0 to exit):</a:t>
            </a:r>
          </a:p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Error: negative number. Try again.</a:t>
            </a:r>
          </a:p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Enter a positive integer (0 to exit):</a:t>
            </a:r>
          </a:p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You entered 0.</a:t>
            </a:r>
          </a:p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Program terminated.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DD49B0D-4F60-4222-97BA-4DE3755CD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4925" y="5048120"/>
            <a:ext cx="216685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Output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F07C52-6023-457D-B134-C978C62DA4F8}"/>
              </a:ext>
            </a:extLst>
          </p:cNvPr>
          <p:cNvSpPr/>
          <p:nvPr/>
        </p:nvSpPr>
        <p:spPr>
          <a:xfrm>
            <a:off x="6184814" y="5333747"/>
            <a:ext cx="439544" cy="2911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-10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F3200D-DCF5-4596-BEED-AE68131864BA}"/>
              </a:ext>
            </a:extLst>
          </p:cNvPr>
          <p:cNvSpPr/>
          <p:nvPr/>
        </p:nvSpPr>
        <p:spPr>
          <a:xfrm>
            <a:off x="6183784" y="5760915"/>
            <a:ext cx="269626" cy="2911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sz="1200" dirty="0">
                <a:latin typeface="Consolas" panose="020B0609020204030204" pitchFamily="49" charset="0"/>
              </a:rPr>
              <a:t>0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50C875E-869A-416E-8617-6F59947AF29C}"/>
              </a:ext>
            </a:extLst>
          </p:cNvPr>
          <p:cNvGrpSpPr/>
          <p:nvPr/>
        </p:nvGrpSpPr>
        <p:grpSpPr>
          <a:xfrm>
            <a:off x="3359133" y="2188625"/>
            <a:ext cx="5819130" cy="2606123"/>
            <a:chOff x="3359133" y="2188625"/>
            <a:chExt cx="5819130" cy="260612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733A752-E926-403A-8C7C-08F6C31145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4169493" y="2188726"/>
              <a:ext cx="4196072" cy="61821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A400B71-CA18-456D-B462-3134CAE514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8365565" y="2188625"/>
              <a:ext cx="812698" cy="61821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DF78673-BFEE-4F72-B906-7E03C0CC6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4155137" y="4244956"/>
              <a:ext cx="4196071" cy="545657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784B060-3A33-4DE3-8E0D-6A507E709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359133" y="4241871"/>
              <a:ext cx="812698" cy="545662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37DB666-3A70-4201-8DBB-40A82978C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359810" y="2188625"/>
              <a:ext cx="812698" cy="618215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048D3897-7C4F-4FE5-922C-54F57F372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8345643" y="4253662"/>
              <a:ext cx="828567" cy="541086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2B75928-5EDC-4B3E-8A69-37A12F99628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360810" y="2798551"/>
              <a:ext cx="812698" cy="1455111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90CEB44-26C9-4104-91A1-66F5D3F68FDF}"/>
              </a:ext>
            </a:extLst>
          </p:cNvPr>
          <p:cNvGrpSpPr/>
          <p:nvPr/>
        </p:nvGrpSpPr>
        <p:grpSpPr>
          <a:xfrm>
            <a:off x="3658665" y="2835102"/>
            <a:ext cx="2455028" cy="261288"/>
            <a:chOff x="1725108" y="4369833"/>
            <a:chExt cx="2455028" cy="321459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BE5D52DF-9942-421F-9A44-E63A4716F81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725108" y="4372457"/>
              <a:ext cx="482540" cy="318835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AEEB386-B276-4C81-B69B-FC36010C8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202792" y="4369833"/>
              <a:ext cx="1576762" cy="31883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B5CEA7C-C659-436B-8BBD-C878F34B97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697596" y="4369833"/>
              <a:ext cx="482540" cy="318835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3AF43C0-8F56-4C0E-9E43-75EBE97C55C5}"/>
              </a:ext>
            </a:extLst>
          </p:cNvPr>
          <p:cNvGrpSpPr/>
          <p:nvPr/>
        </p:nvGrpSpPr>
        <p:grpSpPr>
          <a:xfrm>
            <a:off x="3654269" y="3059839"/>
            <a:ext cx="904047" cy="236815"/>
            <a:chOff x="741768" y="755360"/>
            <a:chExt cx="904047" cy="368016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8E6C34A7-90C8-4FDA-8F22-41964A35077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41768" y="758365"/>
              <a:ext cx="482540" cy="365011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DBA2E23-BD88-47EF-8AD6-56E8E86449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163275" y="755360"/>
              <a:ext cx="482540" cy="365011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C7645A2-72F4-4452-A6BE-CDFC7982431E}"/>
              </a:ext>
            </a:extLst>
          </p:cNvPr>
          <p:cNvGrpSpPr/>
          <p:nvPr/>
        </p:nvGrpSpPr>
        <p:grpSpPr>
          <a:xfrm>
            <a:off x="3658665" y="2606779"/>
            <a:ext cx="5094993" cy="263438"/>
            <a:chOff x="1725108" y="4369833"/>
            <a:chExt cx="5094993" cy="321459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7ECF9843-3ED1-45B8-BD85-525D7BE3A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725108" y="4372457"/>
              <a:ext cx="482540" cy="318835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B8C20FDD-03E2-4AE6-8073-210BD406DE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202792" y="4369833"/>
              <a:ext cx="4196072" cy="318835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777823D0-176B-4F8A-8461-3A96D352CE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337561" y="4369833"/>
              <a:ext cx="482540" cy="318835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CCDDC7C-3883-4ED2-B099-79527A193A95}"/>
              </a:ext>
            </a:extLst>
          </p:cNvPr>
          <p:cNvGrpSpPr/>
          <p:nvPr/>
        </p:nvGrpSpPr>
        <p:grpSpPr>
          <a:xfrm>
            <a:off x="3658665" y="3243814"/>
            <a:ext cx="5515202" cy="1125293"/>
            <a:chOff x="3359133" y="2188625"/>
            <a:chExt cx="5515202" cy="1125293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BCEA9F21-4301-45AA-97D1-8DFC09A40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4169493" y="2188726"/>
              <a:ext cx="3896540" cy="618215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0FC59806-E060-4094-882E-9E4BE581D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8061637" y="2188625"/>
              <a:ext cx="812698" cy="618215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5DF4D6A3-8442-47D6-8F74-C0061FA725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4155137" y="2763784"/>
              <a:ext cx="3896539" cy="545657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FE6B4587-4F1F-4AB3-BE53-608819B3D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359133" y="2768256"/>
              <a:ext cx="812698" cy="545662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453C9829-BC51-4DFF-95B3-6C1404DD7F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359810" y="2188625"/>
              <a:ext cx="812698" cy="618215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8C45F49A-A63A-46BA-9FC8-D5C63D977CC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8041715" y="2772490"/>
              <a:ext cx="828567" cy="541086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67B48DA-3318-4D8D-8135-A0D0142C822B}"/>
              </a:ext>
            </a:extLst>
          </p:cNvPr>
          <p:cNvGrpSpPr/>
          <p:nvPr/>
        </p:nvGrpSpPr>
        <p:grpSpPr>
          <a:xfrm>
            <a:off x="3976619" y="3884413"/>
            <a:ext cx="904047" cy="236815"/>
            <a:chOff x="741768" y="755360"/>
            <a:chExt cx="904047" cy="368016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E15A6442-AE7F-45C0-9EBE-3F24A4D812B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41768" y="758365"/>
              <a:ext cx="482540" cy="365011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27775FE6-B35A-4928-913D-5694C0DFC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163275" y="755360"/>
              <a:ext cx="482540" cy="365011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174B435-8878-4E36-B26E-0D653D0326FF}"/>
              </a:ext>
            </a:extLst>
          </p:cNvPr>
          <p:cNvGrpSpPr/>
          <p:nvPr/>
        </p:nvGrpSpPr>
        <p:grpSpPr>
          <a:xfrm>
            <a:off x="3976619" y="3658285"/>
            <a:ext cx="5094993" cy="263438"/>
            <a:chOff x="1725108" y="4369833"/>
            <a:chExt cx="5094993" cy="321459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66E51FDA-EEC4-4EDA-8323-C292B143E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725108" y="4372457"/>
              <a:ext cx="482540" cy="318835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24C7D24C-90B7-40BA-8B4A-379B69D026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202792" y="4369833"/>
              <a:ext cx="4196072" cy="318835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CC371A9D-1CC6-442C-988B-22A815506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337561" y="4369833"/>
              <a:ext cx="482540" cy="318835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D499445-60B6-4948-9800-B2ADB8D3EAEA}"/>
              </a:ext>
            </a:extLst>
          </p:cNvPr>
          <p:cNvGrpSpPr/>
          <p:nvPr/>
        </p:nvGrpSpPr>
        <p:grpSpPr>
          <a:xfrm>
            <a:off x="3658665" y="4309636"/>
            <a:ext cx="4241052" cy="263438"/>
            <a:chOff x="1725108" y="4369833"/>
            <a:chExt cx="4241052" cy="321459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24FE0705-D4E7-4FD1-8239-6B3EA0A53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725108" y="4372457"/>
              <a:ext cx="482540" cy="31883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794CC40F-6E4C-4822-BD79-3EC8084067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202792" y="4369833"/>
              <a:ext cx="3297522" cy="318835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57E5FC98-62DF-40E5-AEEC-046569973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5483620" y="4369833"/>
              <a:ext cx="482540" cy="318835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610B740-9CB2-4DF0-9E07-F425A43866E2}"/>
              </a:ext>
            </a:extLst>
          </p:cNvPr>
          <p:cNvGrpSpPr/>
          <p:nvPr/>
        </p:nvGrpSpPr>
        <p:grpSpPr>
          <a:xfrm>
            <a:off x="3364824" y="4742081"/>
            <a:ext cx="3628935" cy="263438"/>
            <a:chOff x="1725108" y="4369833"/>
            <a:chExt cx="3628935" cy="321459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4DD455C5-7F8F-47AA-BA72-7178E6AEE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725108" y="4372457"/>
              <a:ext cx="482540" cy="318835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630C0C12-67BC-4D79-8A98-4ADAA2175F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202792" y="4369833"/>
              <a:ext cx="2694028" cy="318835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1000BACF-22E1-4E6A-BE59-9C7D08913E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4871503" y="4369833"/>
              <a:ext cx="482540" cy="318835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E8D2944-DF11-4ABD-BEA6-DFA0D021EC32}"/>
              </a:ext>
            </a:extLst>
          </p:cNvPr>
          <p:cNvGrpSpPr/>
          <p:nvPr/>
        </p:nvGrpSpPr>
        <p:grpSpPr>
          <a:xfrm>
            <a:off x="3370403" y="2002266"/>
            <a:ext cx="904047" cy="236815"/>
            <a:chOff x="741768" y="755360"/>
            <a:chExt cx="904047" cy="368016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8B355E1D-3AA9-44A8-BB2F-4D71E5BD7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41768" y="758365"/>
              <a:ext cx="482540" cy="365011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8A3B6CD4-3ABF-4253-9BEB-CA9598A63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163275" y="755360"/>
              <a:ext cx="482540" cy="365011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946F90E-3249-470B-98EC-77E957A91C27}"/>
              </a:ext>
            </a:extLst>
          </p:cNvPr>
          <p:cNvGrpSpPr/>
          <p:nvPr/>
        </p:nvGrpSpPr>
        <p:grpSpPr>
          <a:xfrm>
            <a:off x="3375054" y="1577704"/>
            <a:ext cx="3628935" cy="263438"/>
            <a:chOff x="1725108" y="4369833"/>
            <a:chExt cx="3628935" cy="321459"/>
          </a:xfrm>
        </p:grpSpPr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8336BEBF-77BA-4B4C-846E-8164C0AC1BF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725108" y="4372457"/>
              <a:ext cx="482540" cy="318835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8BE2F4FD-272A-443C-B726-2808AACE2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202792" y="4369833"/>
              <a:ext cx="2694028" cy="318835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919EE8EC-1D4E-49DB-8F19-EA2B3D546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4871503" y="4369833"/>
              <a:ext cx="482540" cy="318835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C6C52C8-0E5B-43E0-A750-9EAD72335783}"/>
              </a:ext>
            </a:extLst>
          </p:cNvPr>
          <p:cNvGrpSpPr/>
          <p:nvPr/>
        </p:nvGrpSpPr>
        <p:grpSpPr>
          <a:xfrm>
            <a:off x="3368838" y="1785901"/>
            <a:ext cx="1351706" cy="261288"/>
            <a:chOff x="1725108" y="4369833"/>
            <a:chExt cx="1351706" cy="321459"/>
          </a:xfrm>
        </p:grpSpPr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B99523AA-5484-40FE-AADC-F7494CD98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725108" y="4372457"/>
              <a:ext cx="482540" cy="318835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68B1571F-388C-454C-B58F-AFE9CDD87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202792" y="4369833"/>
              <a:ext cx="432942" cy="318835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6E79BBBA-40A3-41B3-825D-66F6C38E2E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594274" y="4369833"/>
              <a:ext cx="482540" cy="318835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5589536-98D2-4C74-824D-805A3718AFDF}"/>
              </a:ext>
            </a:extLst>
          </p:cNvPr>
          <p:cNvSpPr txBox="1"/>
          <p:nvPr/>
        </p:nvSpPr>
        <p:spPr>
          <a:xfrm>
            <a:off x="3364824" y="1579521"/>
            <a:ext cx="5813439" cy="3425998"/>
          </a:xfrm>
          <a:prstGeom prst="rect">
            <a:avLst/>
          </a:prstGeom>
          <a:noFill/>
          <a:ln>
            <a:noFill/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Scanner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inputPlz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= new Scanner(System.in);</a:t>
            </a:r>
          </a:p>
          <a:p>
            <a:pPr algn="just">
              <a:lnSpc>
                <a:spcPct val="115000"/>
              </a:lnSpc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int input = -1;</a:t>
            </a:r>
          </a:p>
          <a:p>
            <a:pPr algn="just">
              <a:lnSpc>
                <a:spcPct val="115000"/>
              </a:lnSpc>
            </a:pPr>
            <a:endParaRPr 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while (input != 0)</a:t>
            </a:r>
          </a:p>
          <a:p>
            <a:pPr algn="just">
              <a:lnSpc>
                <a:spcPct val="115000"/>
              </a:lnSpc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System.out.print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("Enter a positive integer (0 to exit): ");</a:t>
            </a:r>
          </a:p>
          <a:p>
            <a:pPr algn="just">
              <a:lnSpc>
                <a:spcPct val="115000"/>
              </a:lnSpc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input =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inputPlz.nextInt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pPr algn="just">
              <a:lnSpc>
                <a:spcPct val="115000"/>
              </a:lnSpc>
            </a:pPr>
            <a:endParaRPr 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if (input &lt; 0)</a:t>
            </a:r>
          </a:p>
          <a:p>
            <a:pPr algn="just">
              <a:lnSpc>
                <a:spcPct val="115000"/>
              </a:lnSpc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("Error: negative number. Try again.");</a:t>
            </a:r>
          </a:p>
          <a:p>
            <a:pPr algn="just">
              <a:lnSpc>
                <a:spcPct val="115000"/>
              </a:lnSpc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continue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algn="just">
              <a:lnSpc>
                <a:spcPct val="115000"/>
              </a:lnSpc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("You entered " + input + ".");</a:t>
            </a:r>
          </a:p>
          <a:p>
            <a:pPr algn="just">
              <a:lnSpc>
                <a:spcPct val="115000"/>
              </a:lnSpc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algn="just">
              <a:lnSpc>
                <a:spcPct val="115000"/>
              </a:lnSpc>
            </a:pP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("Program terminated.");</a:t>
            </a:r>
          </a:p>
        </p:txBody>
      </p:sp>
    </p:spTree>
    <p:extLst>
      <p:ext uri="{BB962C8B-B14F-4D97-AF65-F5344CB8AC3E}">
        <p14:creationId xmlns:p14="http://schemas.microsoft.com/office/powerpoint/2010/main" val="2612170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2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4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6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8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0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2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15" grpId="0"/>
      <p:bldP spid="16" grpId="0"/>
      <p:bldP spid="4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>
            <a:extLst>
              <a:ext uri="{FF2B5EF4-FFF2-40B4-BE49-F238E27FC236}">
                <a16:creationId xmlns:a16="http://schemas.microsoft.com/office/drawing/2014/main" id="{D7DB7233-CEF0-4D70-8E85-226DCF4CD29C}"/>
              </a:ext>
            </a:extLst>
          </p:cNvPr>
          <p:cNvSpPr txBox="1"/>
          <p:nvPr/>
        </p:nvSpPr>
        <p:spPr>
          <a:xfrm>
            <a:off x="1190163" y="1939095"/>
            <a:ext cx="7212011" cy="3501007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endParaRPr lang="en-US"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6F10C7-FB18-4625-863D-2BABC10B7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154964"/>
            <a:ext cx="10353761" cy="1134085"/>
          </a:xfrm>
        </p:spPr>
        <p:txBody>
          <a:bodyPr/>
          <a:lstStyle/>
          <a:p>
            <a:r>
              <a:rPr lang="en-US" dirty="0"/>
              <a:t>Selection: If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5E273-4EB0-4419-A20F-0A002B78A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3" y="1292324"/>
            <a:ext cx="10353762" cy="4957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We often use a </a:t>
            </a:r>
            <a:r>
              <a:rPr lang="en-US" b="1" dirty="0">
                <a:solidFill>
                  <a:srgbClr val="FFC000"/>
                </a:solidFill>
              </a:rPr>
              <a:t>block</a:t>
            </a:r>
            <a:r>
              <a:rPr lang="en-US" dirty="0"/>
              <a:t> to represent multiple statements as one.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85933B7-B085-4531-B5C2-4F829D3568A7}"/>
              </a:ext>
            </a:extLst>
          </p:cNvPr>
          <p:cNvGraphicFramePr>
            <a:graphicFrameLocks noGrp="1"/>
          </p:cNvGraphicFramePr>
          <p:nvPr/>
        </p:nvGraphicFramePr>
        <p:xfrm>
          <a:off x="831220" y="1939096"/>
          <a:ext cx="361742" cy="35010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350100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6BD8E55-2E97-4FD1-B009-0B62779C27EF}"/>
              </a:ext>
            </a:extLst>
          </p:cNvPr>
          <p:cNvSpPr txBox="1"/>
          <p:nvPr/>
        </p:nvSpPr>
        <p:spPr>
          <a:xfrm>
            <a:off x="8628153" y="2196369"/>
            <a:ext cx="2690637" cy="828566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Alright! We found C500!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Time to get </a:t>
            </a:r>
            <a:r>
              <a:rPr lang="en-US" sz="1400" dirty="0" err="1">
                <a:latin typeface="Consolas" panose="020B0609020204030204" pitchFamily="49" charset="0"/>
              </a:rPr>
              <a:t>schwifty</a:t>
            </a:r>
            <a:r>
              <a:rPr lang="en-US" sz="1400" dirty="0">
                <a:latin typeface="Consolas" panose="020B0609020204030204" pitchFamily="49" charset="0"/>
              </a:rPr>
              <a:t>!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Time to get going. 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9271EE9F-EE9C-44D2-8754-DE40A360D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3532" y="1854539"/>
            <a:ext cx="117983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OUTPUT: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75F89E-A345-4C4D-ADD7-FE6F8D5FB3CF}"/>
              </a:ext>
            </a:extLst>
          </p:cNvPr>
          <p:cNvSpPr txBox="1"/>
          <p:nvPr/>
        </p:nvSpPr>
        <p:spPr>
          <a:xfrm>
            <a:off x="8628153" y="3775103"/>
            <a:ext cx="2690637" cy="332284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Time to get going. 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EAA9B623-DA06-43EB-A1AC-EC74B78C5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3532" y="3433273"/>
            <a:ext cx="117983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OUTPUT: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3B2BA09-2163-4BBE-9CD3-93C2531AA986}"/>
              </a:ext>
            </a:extLst>
          </p:cNvPr>
          <p:cNvGrpSpPr/>
          <p:nvPr/>
        </p:nvGrpSpPr>
        <p:grpSpPr>
          <a:xfrm>
            <a:off x="1200439" y="1895642"/>
            <a:ext cx="7427714" cy="3712951"/>
            <a:chOff x="1200439" y="1895642"/>
            <a:chExt cx="7427714" cy="37129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FD0A05E-1D43-4962-A619-C596FDFF8E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200439" y="1898288"/>
              <a:ext cx="812698" cy="70910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93A4647-F977-4E78-A88B-2B1F8B5F48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013137" y="1897844"/>
              <a:ext cx="5802318" cy="709108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7EF69E3-7BCA-4B8D-B7E1-F65BA1AE8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815455" y="1895642"/>
              <a:ext cx="812698" cy="709108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3EF1567-E46C-41DB-ADE4-04676950EB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200439" y="4795895"/>
              <a:ext cx="812698" cy="812698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A5E31E8-70D5-4FA2-92C1-EED5AB083F5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013136" y="4795895"/>
              <a:ext cx="5802317" cy="812698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203A9CA-3D50-4096-A8E0-436F189EE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815455" y="4795895"/>
              <a:ext cx="812698" cy="812698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0F559D2-58CF-41EB-8CD6-DE5BB3006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200439" y="2605431"/>
              <a:ext cx="812698" cy="2190020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21BD7F6-5597-4C30-BC00-26D560C7111D}"/>
              </a:ext>
            </a:extLst>
          </p:cNvPr>
          <p:cNvGrpSpPr/>
          <p:nvPr/>
        </p:nvGrpSpPr>
        <p:grpSpPr>
          <a:xfrm>
            <a:off x="1505091" y="2393342"/>
            <a:ext cx="7137833" cy="2841735"/>
            <a:chOff x="1505091" y="2393342"/>
            <a:chExt cx="7137833" cy="2841735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D0B3BD2-76DF-4198-8FDD-FCF8E2C8AD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317414" y="2398251"/>
              <a:ext cx="5499299" cy="71765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8974DE8-9D51-4F54-827E-D0E72B312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816713" y="2393342"/>
              <a:ext cx="812698" cy="71765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EE1F4246-95DE-4C89-AD14-2CE58F8B28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303058" y="4634945"/>
              <a:ext cx="5511299" cy="597091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C53288C-4CB6-42D0-85D7-7B25122D0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505375" y="4637986"/>
              <a:ext cx="812698" cy="597091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8B73234C-FC53-4532-A2FF-009C773D2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507731" y="2399974"/>
              <a:ext cx="812698" cy="717650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C45AB097-7A08-4639-8833-CCB8CFC6BDA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505091" y="3107359"/>
              <a:ext cx="812698" cy="1579093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D3120D08-FE29-4D64-A19A-0A41587CD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814357" y="4642624"/>
              <a:ext cx="828567" cy="592085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7073D15-9BFA-4497-8DCA-C3F93F8FC8E9}"/>
              </a:ext>
            </a:extLst>
          </p:cNvPr>
          <p:cNvGrpSpPr/>
          <p:nvPr/>
        </p:nvGrpSpPr>
        <p:grpSpPr>
          <a:xfrm>
            <a:off x="1813310" y="2899889"/>
            <a:ext cx="5154018" cy="321459"/>
            <a:chOff x="1813310" y="2906764"/>
            <a:chExt cx="5154018" cy="321459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67CE6F46-52FF-4BBE-A7EC-56FDAB994B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813310" y="2909388"/>
              <a:ext cx="482540" cy="318835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4946A5F6-F5CE-4EDF-8987-5D2D4CBB87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290993" y="2906764"/>
              <a:ext cx="4191155" cy="318835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3F0F4FAE-4C72-4630-AEA2-B017612C1D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484788" y="2906764"/>
              <a:ext cx="482540" cy="318835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1464AEE-201F-4E49-8D98-12E18A1F95AB}"/>
              </a:ext>
            </a:extLst>
          </p:cNvPr>
          <p:cNvGrpSpPr/>
          <p:nvPr/>
        </p:nvGrpSpPr>
        <p:grpSpPr>
          <a:xfrm>
            <a:off x="1813310" y="3173746"/>
            <a:ext cx="904047" cy="236815"/>
            <a:chOff x="741768" y="755360"/>
            <a:chExt cx="904047" cy="368016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591FD1E2-B635-4F40-8190-211FE365F8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41768" y="758365"/>
              <a:ext cx="482540" cy="365011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06F88EE3-CE51-4FA9-B92A-67E8C6D8C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163275" y="755360"/>
              <a:ext cx="482540" cy="365011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0DEC33C-E756-470C-A9EB-D8E0D2FF38C3}"/>
              </a:ext>
            </a:extLst>
          </p:cNvPr>
          <p:cNvGrpSpPr/>
          <p:nvPr/>
        </p:nvGrpSpPr>
        <p:grpSpPr>
          <a:xfrm>
            <a:off x="1792606" y="3376671"/>
            <a:ext cx="6832749" cy="1312822"/>
            <a:chOff x="1792606" y="3376671"/>
            <a:chExt cx="6832749" cy="1312822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0DF29D4E-CE76-4B4D-B87E-338A305E2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604645" y="3376671"/>
              <a:ext cx="5499299" cy="717650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AA2B2A11-FBCA-42FE-A058-17C4E9A2AD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799144" y="3380000"/>
              <a:ext cx="812698" cy="717650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DC614171-F5EB-4865-B710-70B2462B2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590289" y="4089361"/>
              <a:ext cx="5511299" cy="597091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F66266D5-E2BE-45B4-A463-A887903E891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792606" y="4092402"/>
              <a:ext cx="812698" cy="597091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CEB483B1-1419-4B8E-85CA-37AABA9BDD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794962" y="3378394"/>
              <a:ext cx="812698" cy="717650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CB6A02F2-795A-4A6D-9C95-C678DDA23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796788" y="4097040"/>
              <a:ext cx="828567" cy="592085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6A88054-C525-4B85-AE60-168A0B47310C}"/>
              </a:ext>
            </a:extLst>
          </p:cNvPr>
          <p:cNvGrpSpPr/>
          <p:nvPr/>
        </p:nvGrpSpPr>
        <p:grpSpPr>
          <a:xfrm>
            <a:off x="2095770" y="3870914"/>
            <a:ext cx="6150801" cy="321459"/>
            <a:chOff x="2095770" y="3870914"/>
            <a:chExt cx="6150801" cy="321459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E10FF766-8CEB-4207-8C4F-5EFBABC264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095770" y="3873538"/>
              <a:ext cx="482540" cy="318835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4E5F520A-6FDD-441C-82C1-03DCA96312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573453" y="3870914"/>
              <a:ext cx="5240904" cy="318835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B4528C51-3533-4091-B711-0B6760A007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764031" y="3870914"/>
              <a:ext cx="482540" cy="318835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44D6420-2642-4A0B-A6B9-3E3041301523}"/>
              </a:ext>
            </a:extLst>
          </p:cNvPr>
          <p:cNvGrpSpPr/>
          <p:nvPr/>
        </p:nvGrpSpPr>
        <p:grpSpPr>
          <a:xfrm>
            <a:off x="2095770" y="4139798"/>
            <a:ext cx="5154018" cy="321459"/>
            <a:chOff x="1813310" y="2906764"/>
            <a:chExt cx="5154018" cy="321459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0105AA0E-025F-4515-8327-724D95357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813310" y="2909388"/>
              <a:ext cx="482540" cy="318835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74D59F48-5C92-49A7-9CFC-7ED65D4659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290993" y="2906764"/>
              <a:ext cx="4191155" cy="318835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29A529C7-ACE7-41D0-B4F7-6E82D79E6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484788" y="2906764"/>
              <a:ext cx="482540" cy="318835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51AB8BF-EEB8-4007-8540-38FFF2060791}"/>
              </a:ext>
            </a:extLst>
          </p:cNvPr>
          <p:cNvGrpSpPr/>
          <p:nvPr/>
        </p:nvGrpSpPr>
        <p:grpSpPr>
          <a:xfrm>
            <a:off x="1783758" y="4634864"/>
            <a:ext cx="5145780" cy="321459"/>
            <a:chOff x="1783758" y="4634864"/>
            <a:chExt cx="5145780" cy="321459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CD2966EF-2DA6-4AF4-8270-B65C86631F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783758" y="4637488"/>
              <a:ext cx="482540" cy="318835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65330A09-C609-4364-AA84-C140479ACE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261441" y="4634864"/>
              <a:ext cx="4191155" cy="318835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60D8085E-4A1D-4CDC-AD99-A763B78059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446998" y="4634864"/>
              <a:ext cx="482540" cy="318835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9A1D53B-707F-4E4E-A6AC-3C1E8228AC6D}"/>
              </a:ext>
            </a:extLst>
          </p:cNvPr>
          <p:cNvSpPr txBox="1"/>
          <p:nvPr/>
        </p:nvSpPr>
        <p:spPr>
          <a:xfrm>
            <a:off x="1192961" y="1939095"/>
            <a:ext cx="7212011" cy="3501007"/>
          </a:xfrm>
          <a:prstGeom prst="rect">
            <a:avLst/>
          </a:prstGeom>
          <a:noFill/>
          <a:ln>
            <a:noFill/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public class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PortalFun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public static void main(String[]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long universe =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Math.round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Math.random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() * 500.0);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if (universe &gt; 300)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("Alright! We found C" + universe + "!");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("Time to get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schwifty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!");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}    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("Time to get going..");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93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4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2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4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8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0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2" dur="5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8" grpId="0" build="allAtOnce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A9CB6-AD79-7042-868B-24B03DE17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779AB-A516-8C4A-B10B-80290D750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447572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FF00"/>
                </a:solidFill>
              </a:rPr>
              <a:t>Scope</a:t>
            </a:r>
            <a:r>
              <a:rPr lang="en-US" dirty="0"/>
              <a:t>: the part of your program where a variable can be accessed</a:t>
            </a:r>
          </a:p>
          <a:p>
            <a:r>
              <a:rPr lang="en-US" dirty="0"/>
              <a:t>A variable can be accessed from its declaration to the end of the curly braces ({ }) in which it is defined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public static void main(String[]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int x = 3;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for (int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&lt;= 10;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(x);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21B7FB84-172B-F44E-BC4F-2D84E4C1E51F}"/>
              </a:ext>
            </a:extLst>
          </p:cNvPr>
          <p:cNvSpPr/>
          <p:nvPr/>
        </p:nvSpPr>
        <p:spPr>
          <a:xfrm>
            <a:off x="1628078" y="4029308"/>
            <a:ext cx="334536" cy="1345580"/>
          </a:xfrm>
          <a:prstGeom prst="leftBrace">
            <a:avLst>
              <a:gd name="adj1" fmla="val 8333"/>
              <a:gd name="adj2" fmla="val 16851"/>
            </a:avLst>
          </a:prstGeom>
          <a:ln w="38100">
            <a:solidFill>
              <a:srgbClr val="00FFFF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A2C7C2AD-83F9-5C4D-BDF6-FFC9B212784B}"/>
              </a:ext>
            </a:extLst>
          </p:cNvPr>
          <p:cNvSpPr/>
          <p:nvPr/>
        </p:nvSpPr>
        <p:spPr>
          <a:xfrm>
            <a:off x="1970048" y="4334107"/>
            <a:ext cx="334536" cy="1040781"/>
          </a:xfrm>
          <a:prstGeom prst="leftBrace">
            <a:avLst>
              <a:gd name="adj1" fmla="val 8333"/>
              <a:gd name="adj2" fmla="val 60000"/>
            </a:avLst>
          </a:prstGeom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AAAF38-BDEE-C846-BCED-1304ABB5D416}"/>
              </a:ext>
            </a:extLst>
          </p:cNvPr>
          <p:cNvSpPr txBox="1"/>
          <p:nvPr/>
        </p:nvSpPr>
        <p:spPr>
          <a:xfrm>
            <a:off x="348561" y="4029308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FFFF"/>
                </a:solidFill>
              </a:rPr>
              <a:t>Scope of 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F44C38-C55A-6C4B-862A-D0C052EA167B}"/>
              </a:ext>
            </a:extLst>
          </p:cNvPr>
          <p:cNvSpPr txBox="1"/>
          <p:nvPr/>
        </p:nvSpPr>
        <p:spPr>
          <a:xfrm>
            <a:off x="575140" y="4807517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FF00"/>
                </a:solidFill>
              </a:rPr>
              <a:t>Scope of </a:t>
            </a:r>
            <a:r>
              <a:rPr lang="en-US" dirty="0" err="1">
                <a:solidFill>
                  <a:srgbClr val="00FF00"/>
                </a:solidFill>
              </a:rPr>
              <a:t>i</a:t>
            </a:r>
            <a:endParaRPr lang="en-US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40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4B6D0-5B6F-EC4D-AEFE-B01F8FEE4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-126378"/>
            <a:ext cx="10353761" cy="1326321"/>
          </a:xfrm>
        </p:spPr>
        <p:txBody>
          <a:bodyPr/>
          <a:lstStyle/>
          <a:p>
            <a:r>
              <a:rPr lang="en-US" dirty="0"/>
              <a:t>Variable Scope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07891-CCE6-4B40-BBFB-FF0ACBDF5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892097"/>
            <a:ext cx="10353762" cy="5850674"/>
          </a:xfrm>
        </p:spPr>
        <p:txBody>
          <a:bodyPr>
            <a:normAutofit/>
          </a:bodyPr>
          <a:lstStyle/>
          <a:p>
            <a:r>
              <a:rPr lang="en-US" dirty="0"/>
              <a:t>Variables without overlapping scope can have the same identifier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dirty="0">
                <a:solidFill>
                  <a:srgbClr val="00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rgbClr val="00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&lt;= 100;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++) 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("Hello there");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dirty="0">
                <a:solidFill>
                  <a:srgbClr val="00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rgbClr val="00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/>
              <a:t>Variables cannot be declared twice in the same scope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&lt;= 100;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++) 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("Hello there");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/>
              <a:t>Variables cannot be accessed outside of their scope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&lt;= 100;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++) 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("Hello there");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9214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21867-F9C9-9644-ABC1-C677B6E6F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3A518-B770-2046-A224-9ACD7D8C6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4539867"/>
          </a:xfrm>
        </p:spPr>
        <p:txBody>
          <a:bodyPr>
            <a:normAutofit/>
          </a:bodyPr>
          <a:lstStyle/>
          <a:p>
            <a:r>
              <a:rPr lang="en-US" dirty="0"/>
              <a:t>Write a program to determine the largest integer from a set of user input numbers. Ask the user how many numbers they want to compare, then ask for each number; afterwards, print the largest number.</a:t>
            </a:r>
          </a:p>
          <a:p>
            <a:r>
              <a:rPr lang="en-US" dirty="0"/>
              <a:t>Sample output</a:t>
            </a:r>
          </a:p>
          <a:p>
            <a:pPr marL="0" indent="0">
              <a:buNone/>
            </a:pPr>
            <a:endParaRPr lang="en-US" dirty="0"/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How many numbers? 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Enter a number: 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45</a:t>
            </a:r>
            <a:endParaRPr lang="en-US" dirty="0">
              <a:latin typeface="Consolas" panose="020B0609020204030204" pitchFamily="49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Enter a number: 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57</a:t>
            </a:r>
            <a:endParaRPr lang="en-US" dirty="0">
              <a:latin typeface="Consolas" panose="020B0609020204030204" pitchFamily="49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Enter a number: 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32</a:t>
            </a:r>
            <a:endParaRPr lang="en-US" dirty="0">
              <a:latin typeface="Consolas" panose="020B0609020204030204" pitchFamily="49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The largest number was 57.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172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CF49F-1C52-4F40-9E86-4252D4F6B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If-else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97DB4-23E1-F24B-96EB-92D0D5D75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373316"/>
          </a:xfrm>
        </p:spPr>
        <p:txBody>
          <a:bodyPr/>
          <a:lstStyle/>
          <a:p>
            <a:r>
              <a:rPr lang="en-US" b="1" dirty="0">
                <a:solidFill>
                  <a:srgbClr val="00FF00"/>
                </a:solidFill>
              </a:rPr>
              <a:t>if-else statement</a:t>
            </a:r>
            <a:r>
              <a:rPr lang="en-US" dirty="0"/>
              <a:t>: executes one block if a given condition is true and executes the other block if the condition is false</a:t>
            </a:r>
          </a:p>
          <a:p>
            <a:pPr marL="0" indent="0" algn="just">
              <a:lnSpc>
                <a:spcPct val="115000"/>
              </a:lnSpc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if (</a:t>
            </a:r>
            <a:r>
              <a:rPr lang="en-US" i="1" dirty="0">
                <a:latin typeface="Consolas" panose="020B0609020204030204" pitchFamily="49" charset="0"/>
              </a:rPr>
              <a:t>&lt;condition&gt;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i="1" dirty="0">
                <a:latin typeface="Consolas" panose="020B0609020204030204" pitchFamily="49" charset="0"/>
              </a:rPr>
              <a:t>&lt;block_1&gt;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else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i="1" dirty="0">
                <a:latin typeface="Consolas" panose="020B0609020204030204" pitchFamily="49" charset="0"/>
              </a:rPr>
              <a:t>&lt;block_2&gt;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6E4167BB-8323-F042-A9FF-BDF7E055BABF}"/>
              </a:ext>
            </a:extLst>
          </p:cNvPr>
          <p:cNvSpPr/>
          <p:nvPr/>
        </p:nvSpPr>
        <p:spPr>
          <a:xfrm>
            <a:off x="6345870" y="3286125"/>
            <a:ext cx="2400300" cy="1177290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condition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F970CBC-257F-1A45-9FA7-0E4FAFB76E60}"/>
              </a:ext>
            </a:extLst>
          </p:cNvPr>
          <p:cNvSpPr/>
          <p:nvPr/>
        </p:nvSpPr>
        <p:spPr>
          <a:xfrm>
            <a:off x="6463226" y="5213421"/>
            <a:ext cx="2160265" cy="468630"/>
          </a:xfrm>
          <a:prstGeom prst="roundRect">
            <a:avLst>
              <a:gd name="adj" fmla="val 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block_1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F91E94-0A05-3E4C-851F-FEF1BAE115F1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7546020" y="4463415"/>
            <a:ext cx="0" cy="7500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1A73588-2270-8A4D-88DD-F14F614CF14D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7546020" y="2758058"/>
            <a:ext cx="0" cy="5280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041EABE8-117D-074F-8680-08C73D17CEA0}"/>
              </a:ext>
            </a:extLst>
          </p:cNvPr>
          <p:cNvCxnSpPr>
            <a:cxnSpLocks/>
            <a:stCxn id="5" idx="3"/>
            <a:endCxn id="13" idx="0"/>
          </p:cNvCxnSpPr>
          <p:nvPr/>
        </p:nvCxnSpPr>
        <p:spPr>
          <a:xfrm>
            <a:off x="8746170" y="3874770"/>
            <a:ext cx="1768491" cy="1338651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C7D785F-D272-7245-8291-B02DE3B29132}"/>
              </a:ext>
            </a:extLst>
          </p:cNvPr>
          <p:cNvSpPr txBox="1"/>
          <p:nvPr/>
        </p:nvSpPr>
        <p:spPr>
          <a:xfrm>
            <a:off x="9027040" y="3528298"/>
            <a:ext cx="685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2DEB00-BD84-A141-BBAE-5033700ED235}"/>
              </a:ext>
            </a:extLst>
          </p:cNvPr>
          <p:cNvSpPr txBox="1"/>
          <p:nvPr/>
        </p:nvSpPr>
        <p:spPr>
          <a:xfrm>
            <a:off x="6927228" y="4576556"/>
            <a:ext cx="616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9E4BE44-99C6-3B4B-8409-5655E3444090}"/>
              </a:ext>
            </a:extLst>
          </p:cNvPr>
          <p:cNvSpPr/>
          <p:nvPr/>
        </p:nvSpPr>
        <p:spPr>
          <a:xfrm>
            <a:off x="9434528" y="5213421"/>
            <a:ext cx="2160265" cy="468630"/>
          </a:xfrm>
          <a:prstGeom prst="roundRect">
            <a:avLst>
              <a:gd name="adj" fmla="val 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block_2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6F2A7FF5-99BA-0C42-AA7F-F8B9933AB765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7821191" y="5404218"/>
            <a:ext cx="928017" cy="1483681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D9CE1AF0-5D08-C840-8295-45B60A4EA4A5}"/>
              </a:ext>
            </a:extLst>
          </p:cNvPr>
          <p:cNvCxnSpPr>
            <a:cxnSpLocks/>
            <a:stCxn id="13" idx="2"/>
          </p:cNvCxnSpPr>
          <p:nvPr/>
        </p:nvCxnSpPr>
        <p:spPr>
          <a:xfrm rot="5400000">
            <a:off x="9306843" y="5402249"/>
            <a:ext cx="928017" cy="1487621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636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7" grpId="0"/>
      <p:bldP spid="28" grpId="0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68BA104-F348-954E-8274-327928AE341A}"/>
              </a:ext>
            </a:extLst>
          </p:cNvPr>
          <p:cNvSpPr txBox="1"/>
          <p:nvPr/>
        </p:nvSpPr>
        <p:spPr>
          <a:xfrm>
            <a:off x="866629" y="802453"/>
            <a:ext cx="7683484" cy="5865047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defTabSz="914400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import </a:t>
            </a:r>
            <a:r>
              <a:rPr lang="en-US" sz="1400" dirty="0" err="1">
                <a:latin typeface="Consolas" panose="020B0609020204030204" pitchFamily="49" charset="0"/>
              </a:rPr>
              <a:t>java.util.Scanner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defTabSz="914400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defTabSz="914400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class Division</a:t>
            </a:r>
          </a:p>
          <a:p>
            <a:pPr defTabSz="914400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defTabSz="914400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static void main(String[]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defTabSz="914400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defTabSz="914400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Scanner </a:t>
            </a:r>
            <a:r>
              <a:rPr lang="en-US" sz="1400" dirty="0" err="1">
                <a:latin typeface="Consolas" panose="020B0609020204030204" pitchFamily="49" charset="0"/>
              </a:rPr>
              <a:t>myScanner</a:t>
            </a:r>
            <a:r>
              <a:rPr lang="en-US" sz="1400" dirty="0">
                <a:latin typeface="Consolas" panose="020B0609020204030204" pitchFamily="49" charset="0"/>
              </a:rPr>
              <a:t> = new Scanner(</a:t>
            </a:r>
            <a:r>
              <a:rPr lang="en-US" sz="1400" dirty="0" err="1">
                <a:latin typeface="Consolas" panose="020B0609020204030204" pitchFamily="49" charset="0"/>
              </a:rPr>
              <a:t>System.in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pPr defTabSz="914400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defTabSz="914400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System.out.print</a:t>
            </a:r>
            <a:r>
              <a:rPr lang="en-US" sz="1400" dirty="0">
                <a:latin typeface="Consolas" panose="020B0609020204030204" pitchFamily="49" charset="0"/>
              </a:rPr>
              <a:t>("Enter dividend: ");</a:t>
            </a:r>
          </a:p>
          <a:p>
            <a:pPr defTabSz="914400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int dividend = </a:t>
            </a:r>
            <a:r>
              <a:rPr lang="en-US" sz="1400" dirty="0" err="1">
                <a:latin typeface="Consolas" panose="020B0609020204030204" pitchFamily="49" charset="0"/>
              </a:rPr>
              <a:t>myScanner.nextInt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</a:p>
          <a:p>
            <a:pPr defTabSz="914400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defTabSz="914400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System.out.print</a:t>
            </a:r>
            <a:r>
              <a:rPr lang="en-US" sz="1400" dirty="0">
                <a:latin typeface="Consolas" panose="020B0609020204030204" pitchFamily="49" charset="0"/>
              </a:rPr>
              <a:t>("Enter divisor: ");</a:t>
            </a:r>
          </a:p>
          <a:p>
            <a:pPr defTabSz="914400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int divisor = </a:t>
            </a:r>
            <a:r>
              <a:rPr lang="en-US" sz="1400" dirty="0" err="1">
                <a:latin typeface="Consolas" panose="020B0609020204030204" pitchFamily="49" charset="0"/>
              </a:rPr>
              <a:t>myScanner.nextInt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</a:p>
          <a:p>
            <a:pPr defTabSz="914400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defTabSz="914400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FF00"/>
                </a:solidFill>
                <a:latin typeface="Consolas" panose="020B0609020204030204" pitchFamily="49" charset="0"/>
              </a:rPr>
              <a:t>if (divisor == 0)</a:t>
            </a:r>
          </a:p>
          <a:p>
            <a:pPr defTabSz="914400">
              <a:lnSpc>
                <a:spcPct val="115000"/>
              </a:lnSpc>
            </a:pPr>
            <a:r>
              <a:rPr lang="en-US" sz="1400" dirty="0">
                <a:solidFill>
                  <a:srgbClr val="00FF00"/>
                </a:solidFill>
                <a:latin typeface="Consolas" panose="020B0609020204030204" pitchFamily="49" charset="0"/>
              </a:rPr>
              <a:t>        {</a:t>
            </a:r>
          </a:p>
          <a:p>
            <a:pPr defTabSz="914400">
              <a:lnSpc>
                <a:spcPct val="115000"/>
              </a:lnSpc>
            </a:pPr>
            <a:r>
              <a:rPr lang="en-US" sz="1400" dirty="0">
                <a:solidFill>
                  <a:srgbClr val="00FF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FF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solidFill>
                  <a:srgbClr val="00FF00"/>
                </a:solidFill>
                <a:latin typeface="Consolas" panose="020B0609020204030204" pitchFamily="49" charset="0"/>
              </a:rPr>
              <a:t>("Do not divide by zero!");</a:t>
            </a:r>
          </a:p>
          <a:p>
            <a:pPr defTabSz="914400">
              <a:lnSpc>
                <a:spcPct val="115000"/>
              </a:lnSpc>
            </a:pPr>
            <a:r>
              <a:rPr lang="en-US" sz="1400" dirty="0">
                <a:solidFill>
                  <a:srgbClr val="00FF00"/>
                </a:solidFill>
                <a:latin typeface="Consolas" panose="020B0609020204030204" pitchFamily="49" charset="0"/>
              </a:rPr>
              <a:t>        }</a:t>
            </a:r>
          </a:p>
          <a:p>
            <a:pPr defTabSz="914400">
              <a:lnSpc>
                <a:spcPct val="115000"/>
              </a:lnSpc>
            </a:pPr>
            <a:r>
              <a:rPr lang="en-US" sz="1400" dirty="0">
                <a:solidFill>
                  <a:srgbClr val="00FF00"/>
                </a:solidFill>
                <a:latin typeface="Consolas" panose="020B0609020204030204" pitchFamily="49" charset="0"/>
              </a:rPr>
              <a:t>        else</a:t>
            </a:r>
          </a:p>
          <a:p>
            <a:pPr defTabSz="914400">
              <a:lnSpc>
                <a:spcPct val="115000"/>
              </a:lnSpc>
            </a:pPr>
            <a:r>
              <a:rPr lang="en-US" sz="1400" dirty="0">
                <a:solidFill>
                  <a:srgbClr val="00FF00"/>
                </a:solidFill>
                <a:latin typeface="Consolas" panose="020B0609020204030204" pitchFamily="49" charset="0"/>
              </a:rPr>
              <a:t>        {</a:t>
            </a:r>
          </a:p>
          <a:p>
            <a:pPr defTabSz="914400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("The quotient is " + (dividend / divisor));</a:t>
            </a:r>
          </a:p>
          <a:p>
            <a:pPr defTabSz="914400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</a:t>
            </a:r>
            <a:r>
              <a:rPr lang="en-US" sz="1400" dirty="0">
                <a:solidFill>
                  <a:srgbClr val="00FF00"/>
                </a:solidFill>
                <a:latin typeface="Consolas" panose="020B0609020204030204" pitchFamily="49" charset="0"/>
              </a:rPr>
              <a:t> }</a:t>
            </a:r>
          </a:p>
          <a:p>
            <a:pPr defTabSz="914400">
              <a:lnSpc>
                <a:spcPct val="115000"/>
              </a:lnSpc>
            </a:pPr>
            <a:r>
              <a:rPr lang="en-US" sz="1400" dirty="0">
                <a:solidFill>
                  <a:srgbClr val="00FF00"/>
                </a:solidFill>
                <a:latin typeface="Consolas" panose="020B0609020204030204" pitchFamily="49" charset="0"/>
              </a:rPr>
              <a:t>    }</a:t>
            </a:r>
          </a:p>
          <a:p>
            <a:pPr defTabSz="914400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E3DD8F-BA2D-994B-BE9D-0AFBDB478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-240030"/>
            <a:ext cx="10353761" cy="1326321"/>
          </a:xfrm>
        </p:spPr>
        <p:txBody>
          <a:bodyPr/>
          <a:lstStyle/>
          <a:p>
            <a:r>
              <a:rPr lang="en-US" dirty="0"/>
              <a:t>If-else Example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5F88263-822A-724D-9E92-8FBEED6E4D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495657"/>
              </p:ext>
            </p:extLst>
          </p:nvPr>
        </p:nvGraphicFramePr>
        <p:xfrm>
          <a:off x="492009" y="802453"/>
          <a:ext cx="432435" cy="58731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2435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536593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EBB0C4A2-C4DA-EC4A-9A72-5BBE11E3D442}"/>
              </a:ext>
            </a:extLst>
          </p:cNvPr>
          <p:cNvSpPr txBox="1"/>
          <p:nvPr/>
        </p:nvSpPr>
        <p:spPr>
          <a:xfrm>
            <a:off x="8998705" y="1428120"/>
            <a:ext cx="2690637" cy="1587427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Enter dividend: </a:t>
            </a:r>
            <a:r>
              <a:rPr lang="en-US" sz="1400" dirty="0">
                <a:solidFill>
                  <a:srgbClr val="00FF00"/>
                </a:solidFill>
                <a:latin typeface="Consolas" panose="020B0609020204030204" pitchFamily="49" charset="0"/>
              </a:rPr>
              <a:t>24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Enter divisor: </a:t>
            </a:r>
            <a:r>
              <a:rPr lang="en-US" sz="1400" dirty="0">
                <a:solidFill>
                  <a:srgbClr val="00FF00"/>
                </a:solidFill>
                <a:latin typeface="Consolas" panose="020B0609020204030204" pitchFamily="49" charset="0"/>
              </a:rPr>
              <a:t>0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Do not divide by zero!</a:t>
            </a:r>
          </a:p>
        </p:txBody>
      </p:sp>
      <p:sp>
        <p:nvSpPr>
          <p:cNvPr id="35" name="Rectangle 1">
            <a:extLst>
              <a:ext uri="{FF2B5EF4-FFF2-40B4-BE49-F238E27FC236}">
                <a16:creationId xmlns:a16="http://schemas.microsoft.com/office/drawing/2014/main" id="{07E78C89-07F4-F64E-83BD-2FBDEBDEF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4084" y="1086291"/>
            <a:ext cx="117983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OUTPUT: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7DEED5-58EB-2546-9F1F-BDD35D4A0453}"/>
              </a:ext>
            </a:extLst>
          </p:cNvPr>
          <p:cNvSpPr txBox="1"/>
          <p:nvPr/>
        </p:nvSpPr>
        <p:spPr>
          <a:xfrm>
            <a:off x="8998705" y="3946719"/>
            <a:ext cx="2690637" cy="1587427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Enter dividend: </a:t>
            </a:r>
            <a:r>
              <a:rPr lang="en-US" sz="1400" dirty="0">
                <a:solidFill>
                  <a:srgbClr val="00FF00"/>
                </a:solidFill>
                <a:latin typeface="Consolas" panose="020B0609020204030204" pitchFamily="49" charset="0"/>
              </a:rPr>
              <a:t>24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Enter divisor: </a:t>
            </a:r>
            <a:r>
              <a:rPr lang="en-US" sz="1400" dirty="0">
                <a:solidFill>
                  <a:srgbClr val="00FF00"/>
                </a:solidFill>
                <a:latin typeface="Consolas" panose="020B0609020204030204" pitchFamily="49" charset="0"/>
              </a:rPr>
              <a:t>6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The quotient is 4</a:t>
            </a: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8A1F4912-9357-C441-A80E-A1986A0A3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4084" y="3604890"/>
            <a:ext cx="117983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OUTPUT: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4281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  <p:bldP spid="21" grpId="0" animBg="1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F10C7-FB18-4625-863D-2BABC10B7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154964"/>
            <a:ext cx="10353761" cy="1134085"/>
          </a:xfrm>
        </p:spPr>
        <p:txBody>
          <a:bodyPr/>
          <a:lstStyle/>
          <a:p>
            <a:r>
              <a:rPr lang="en-US" dirty="0"/>
              <a:t>Selection: If /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5E273-4EB0-4419-A20F-0A002B78A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3" y="1292324"/>
            <a:ext cx="10353762" cy="4957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If we have several options, we can compare them one after another.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A1D53B-707F-4E4E-A6AC-3C1E8228AC6D}"/>
              </a:ext>
            </a:extLst>
          </p:cNvPr>
          <p:cNvSpPr txBox="1"/>
          <p:nvPr/>
        </p:nvSpPr>
        <p:spPr>
          <a:xfrm>
            <a:off x="1076901" y="1944038"/>
            <a:ext cx="7513516" cy="3750707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class </a:t>
            </a:r>
            <a:r>
              <a:rPr lang="en-US" sz="1400" dirty="0" err="1">
                <a:latin typeface="Consolas" panose="020B0609020204030204" pitchFamily="49" charset="0"/>
              </a:rPr>
              <a:t>PortalFun</a:t>
            </a: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static void main(String[]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long universe = </a:t>
            </a:r>
            <a:r>
              <a:rPr lang="en-US" sz="1400" dirty="0" err="1">
                <a:latin typeface="Consolas" panose="020B0609020204030204" pitchFamily="49" charset="0"/>
              </a:rPr>
              <a:t>Math.round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Math.random</a:t>
            </a:r>
            <a:r>
              <a:rPr lang="en-US" sz="1400" dirty="0">
                <a:latin typeface="Consolas" panose="020B0609020204030204" pitchFamily="49" charset="0"/>
              </a:rPr>
              <a:t>() * 600.0);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if (universe &gt; 300)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("Alright! We found C" + universe + "!");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("Time to get </a:t>
            </a:r>
            <a:r>
              <a:rPr lang="en-US" sz="1400" dirty="0" err="1">
                <a:latin typeface="Consolas" panose="020B0609020204030204" pitchFamily="49" charset="0"/>
              </a:rPr>
              <a:t>schwifty</a:t>
            </a:r>
            <a:r>
              <a:rPr lang="en-US" sz="1400" dirty="0">
                <a:latin typeface="Consolas" panose="020B0609020204030204" pitchFamily="49" charset="0"/>
              </a:rPr>
              <a:t>!");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else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("Ugh. This is terrible.");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85933B7-B085-4531-B5C2-4F829D3568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413742"/>
              </p:ext>
            </p:extLst>
          </p:nvPr>
        </p:nvGraphicFramePr>
        <p:xfrm>
          <a:off x="715160" y="1944039"/>
          <a:ext cx="361742" cy="37507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375070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6BD8E55-2E97-4FD1-B009-0B62779C27EF}"/>
              </a:ext>
            </a:extLst>
          </p:cNvPr>
          <p:cNvSpPr txBox="1"/>
          <p:nvPr/>
        </p:nvSpPr>
        <p:spPr>
          <a:xfrm>
            <a:off x="8731949" y="2191427"/>
            <a:ext cx="2824089" cy="586373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Alright! We found C501!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Time to get </a:t>
            </a:r>
            <a:r>
              <a:rPr lang="en-US" sz="1400" dirty="0" err="1">
                <a:latin typeface="Consolas" panose="020B0609020204030204" pitchFamily="49" charset="0"/>
              </a:rPr>
              <a:t>schwifty</a:t>
            </a:r>
            <a:r>
              <a:rPr lang="en-US" sz="1400" dirty="0">
                <a:latin typeface="Consolas" panose="020B0609020204030204" pitchFamily="49" charset="0"/>
              </a:rPr>
              <a:t>!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9271EE9F-EE9C-44D2-8754-DE40A360D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7328" y="1849597"/>
            <a:ext cx="117983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OUTPUT: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75F89E-A345-4C4D-ADD7-FE6F8D5FB3CF}"/>
              </a:ext>
            </a:extLst>
          </p:cNvPr>
          <p:cNvSpPr txBox="1"/>
          <p:nvPr/>
        </p:nvSpPr>
        <p:spPr>
          <a:xfrm>
            <a:off x="8731949" y="3852731"/>
            <a:ext cx="2824089" cy="332284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Ugh. This is terrible.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EAA9B623-DA06-43EB-A1AC-EC74B78C5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7328" y="3510901"/>
            <a:ext cx="117983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OUTPUT: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CDA8139-6C4C-4B56-857D-931C6B82B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899" y="1920135"/>
            <a:ext cx="2649626" cy="382571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32F2DC7-E8F0-42A7-A5FB-F7695BB42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410" y="2382119"/>
            <a:ext cx="4860666" cy="316603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1A4AB03-B742-4D09-AB81-F97BF6C476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4222" y="2839798"/>
            <a:ext cx="6051118" cy="37298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F0473A3-A6A9-41CD-A2A8-1D6DB9BC4A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3022" y="3144184"/>
            <a:ext cx="2512756" cy="155334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8BC5BB6-5703-4FD0-970F-AE070614B5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8858" y="3805865"/>
            <a:ext cx="6892693" cy="37298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9F9563F-E2BB-477A-B494-631B844FD3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27225" y="4901338"/>
            <a:ext cx="5422447" cy="33063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E706480-0A46-4605-A14E-11EE0D584B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03177" y="4427457"/>
            <a:ext cx="6441795" cy="9238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8E5B31-0CE6-4306-9AA2-6ECE2A7C283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48077" y="4075141"/>
            <a:ext cx="5211100" cy="41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141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E25FD-95EC-F04E-8D30-327E5B358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3500"/>
            <a:ext cx="10353761" cy="1326321"/>
          </a:xfrm>
        </p:spPr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C5996-DFC3-BD4B-9D88-6C1966C74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89821"/>
            <a:ext cx="10353762" cy="5188779"/>
          </a:xfrm>
        </p:spPr>
        <p:txBody>
          <a:bodyPr>
            <a:normAutofit/>
          </a:bodyPr>
          <a:lstStyle/>
          <a:p>
            <a:r>
              <a:rPr lang="en-US" dirty="0"/>
              <a:t>Write a program that asks the user for an integer and prints out whether the integer is even or odd</a:t>
            </a:r>
          </a:p>
          <a:p>
            <a:r>
              <a:rPr lang="en-US" dirty="0"/>
              <a:t>Sample output #1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Enter an integer: 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42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42 is an even number.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Sample output #2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Enter an integer: 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17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17 is an odd number.</a:t>
            </a:r>
          </a:p>
        </p:txBody>
      </p:sp>
    </p:spTree>
    <p:extLst>
      <p:ext uri="{BB962C8B-B14F-4D97-AF65-F5344CB8AC3E}">
        <p14:creationId xmlns:p14="http://schemas.microsoft.com/office/powerpoint/2010/main" val="4000049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4266</TotalTime>
  <Words>5491</Words>
  <Application>Microsoft Macintosh PowerPoint</Application>
  <PresentationFormat>Widescreen</PresentationFormat>
  <Paragraphs>1249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Arial</vt:lpstr>
      <vt:lpstr>Bookman Old Style</vt:lpstr>
      <vt:lpstr>Calibri</vt:lpstr>
      <vt:lpstr>Consolas</vt:lpstr>
      <vt:lpstr>Courier New</vt:lpstr>
      <vt:lpstr>Rockwell</vt:lpstr>
      <vt:lpstr>Damask</vt:lpstr>
      <vt:lpstr>Program Control</vt:lpstr>
      <vt:lpstr>Sequential Execution</vt:lpstr>
      <vt:lpstr>If Statement</vt:lpstr>
      <vt:lpstr>Selection: If Statement</vt:lpstr>
      <vt:lpstr>Selection: If Block</vt:lpstr>
      <vt:lpstr>If-else Statement</vt:lpstr>
      <vt:lpstr>If-else Example</vt:lpstr>
      <vt:lpstr>Selection: If / ELSE</vt:lpstr>
      <vt:lpstr>Practice</vt:lpstr>
      <vt:lpstr>Program Control</vt:lpstr>
      <vt:lpstr>Relational Operators</vt:lpstr>
      <vt:lpstr>Question</vt:lpstr>
      <vt:lpstr>Special Cases for Comparisons</vt:lpstr>
      <vt:lpstr>Logical Operators</vt:lpstr>
      <vt:lpstr>Truth Tables for LogiCal OperaTors</vt:lpstr>
      <vt:lpstr>Precedence of All Operators</vt:lpstr>
      <vt:lpstr>Short-Circuit Evaluation</vt:lpstr>
      <vt:lpstr>Practice</vt:lpstr>
      <vt:lpstr>Practice</vt:lpstr>
      <vt:lpstr>Practice</vt:lpstr>
      <vt:lpstr>Practice</vt:lpstr>
      <vt:lpstr>Practice</vt:lpstr>
      <vt:lpstr>Practice</vt:lpstr>
      <vt:lpstr>Program Control</vt:lpstr>
      <vt:lpstr>If-else if Statements</vt:lpstr>
      <vt:lpstr>Selection: If / ELSE CHAINING</vt:lpstr>
      <vt:lpstr>Selection: If / ELSE Nesting</vt:lpstr>
      <vt:lpstr>Question</vt:lpstr>
      <vt:lpstr>Sequential If Statements</vt:lpstr>
      <vt:lpstr>Conditional / Ternary Operator</vt:lpstr>
      <vt:lpstr>Switch Statement</vt:lpstr>
      <vt:lpstr>Switch Statements</vt:lpstr>
      <vt:lpstr>Practice</vt:lpstr>
      <vt:lpstr>Program Control</vt:lpstr>
      <vt:lpstr>Limitations to if statements</vt:lpstr>
      <vt:lpstr>While Loops</vt:lpstr>
      <vt:lpstr>While Loops</vt:lpstr>
      <vt:lpstr>Beware Infinite Loops</vt:lpstr>
      <vt:lpstr>Do-While Loops</vt:lpstr>
      <vt:lpstr>Do-While Loops</vt:lpstr>
      <vt:lpstr>Practice</vt:lpstr>
      <vt:lpstr>Program Control</vt:lpstr>
      <vt:lpstr>Types of Loops</vt:lpstr>
      <vt:lpstr>for Loops</vt:lpstr>
      <vt:lpstr>For-Loops</vt:lpstr>
      <vt:lpstr>Practice</vt:lpstr>
      <vt:lpstr>Nested Loops</vt:lpstr>
      <vt:lpstr>Break Statements</vt:lpstr>
      <vt:lpstr>Continue Statements</vt:lpstr>
      <vt:lpstr>Variable Scope</vt:lpstr>
      <vt:lpstr>Variable Scope Implications</vt:lpstr>
      <vt:lpstr>Practice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 02 - Program Control</dc:title>
  <dc:subject/>
  <dc:creator>Fernando J. Rodríguez</dc:creator>
  <cp:keywords/>
  <dc:description/>
  <cp:lastModifiedBy>Rodriguez,Fernando J</cp:lastModifiedBy>
  <cp:revision>263</cp:revision>
  <dcterms:created xsi:type="dcterms:W3CDTF">2017-08-16T14:30:14Z</dcterms:created>
  <dcterms:modified xsi:type="dcterms:W3CDTF">2020-09-14T06:40:29Z</dcterms:modified>
  <cp:category/>
</cp:coreProperties>
</file>