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1" r:id="rId3"/>
    <p:sldId id="319" r:id="rId4"/>
    <p:sldId id="321" r:id="rId5"/>
    <p:sldId id="337" r:id="rId6"/>
    <p:sldId id="357" r:id="rId7"/>
    <p:sldId id="352" r:id="rId8"/>
    <p:sldId id="338" r:id="rId9"/>
    <p:sldId id="339" r:id="rId10"/>
    <p:sldId id="322" r:id="rId11"/>
    <p:sldId id="340" r:id="rId12"/>
    <p:sldId id="341" r:id="rId13"/>
    <p:sldId id="358" r:id="rId14"/>
    <p:sldId id="326" r:id="rId15"/>
    <p:sldId id="342" r:id="rId16"/>
    <p:sldId id="362" r:id="rId17"/>
    <p:sldId id="264" r:id="rId18"/>
    <p:sldId id="343" r:id="rId19"/>
    <p:sldId id="323" r:id="rId20"/>
    <p:sldId id="344" r:id="rId21"/>
    <p:sldId id="354" r:id="rId22"/>
    <p:sldId id="317" r:id="rId23"/>
    <p:sldId id="348" r:id="rId24"/>
    <p:sldId id="361" r:id="rId25"/>
    <p:sldId id="345" r:id="rId26"/>
    <p:sldId id="360" r:id="rId27"/>
    <p:sldId id="336" r:id="rId28"/>
    <p:sldId id="355" r:id="rId29"/>
    <p:sldId id="356" r:id="rId30"/>
    <p:sldId id="349" r:id="rId31"/>
    <p:sldId id="346" r:id="rId32"/>
    <p:sldId id="359" r:id="rId33"/>
    <p:sldId id="353" r:id="rId34"/>
    <p:sldId id="33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00"/>
    <a:srgbClr val="00FF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6208"/>
  </p:normalViewPr>
  <p:slideViewPr>
    <p:cSldViewPr snapToGrid="0">
      <p:cViewPr varScale="1">
        <p:scale>
          <a:sx n="113" d="100"/>
          <a:sy n="113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205979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689" y="2154821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“Take a method and try it. If it fails, admit it frankly, and try another. But by all means, try something.”</a:t>
            </a:r>
          </a:p>
          <a:p>
            <a:r>
              <a:rPr lang="en-US" i="1" dirty="0"/>
              <a:t>– Franklin D. Roosevelt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5815"/>
            <a:ext cx="10353761" cy="1326321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6094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 functions and methods can have a </a:t>
            </a:r>
            <a:r>
              <a:rPr lang="en-US" b="1" dirty="0">
                <a:solidFill>
                  <a:srgbClr val="FFC000"/>
                </a:solidFill>
              </a:rPr>
              <a:t>return value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46100" y="2401326"/>
            <a:ext cx="7030946" cy="32257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String </a:t>
            </a:r>
            <a:r>
              <a:rPr lang="en-US" sz="1400" dirty="0" err="1"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(String first, String last)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"Hello, I'm " + first + " " + last + ".";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greeting =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("Bat", "Man");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(greeting);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05994"/>
              </p:ext>
            </p:extLst>
          </p:nvPr>
        </p:nvGraphicFramePr>
        <p:xfrm>
          <a:off x="2384358" y="2401327"/>
          <a:ext cx="361742" cy="3225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257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3A612E-8C09-4BB5-8237-8481479732FF}"/>
              </a:ext>
            </a:extLst>
          </p:cNvPr>
          <p:cNvSpPr txBox="1"/>
          <p:nvPr/>
        </p:nvSpPr>
        <p:spPr>
          <a:xfrm>
            <a:off x="2984747" y="6132681"/>
            <a:ext cx="6792299" cy="32673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 Man.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3859B0-24CF-4F75-B8FB-DA469E99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676" y="582302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45E77-D147-4C2B-BE59-B04AFBF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26" y="2388574"/>
            <a:ext cx="2619375" cy="323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64BFC5-2FED-4A9D-8FC4-DC94DEDE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49" y="2870834"/>
            <a:ext cx="7524750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F8D9E0-7686-4417-B8B0-7C1DC2A75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685" y="3351838"/>
            <a:ext cx="5381625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C65FF-B68E-41BA-B8B1-DCA88452F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812" y="3855853"/>
            <a:ext cx="50482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462E7-F98B-4888-9ABC-0253CD1EC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572" y="4604737"/>
            <a:ext cx="5133975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48C21F-D7B3-4504-90F6-F8749F56C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572" y="4892995"/>
            <a:ext cx="3324225" cy="3333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418496-147F-4B63-B7E6-39628E02F638}"/>
              </a:ext>
            </a:extLst>
          </p:cNvPr>
          <p:cNvSpPr/>
          <p:nvPr/>
        </p:nvSpPr>
        <p:spPr>
          <a:xfrm>
            <a:off x="3552471" y="3412033"/>
            <a:ext cx="714730" cy="22212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BAE-A55B-EC42-A754-B661501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– Return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B459-5DF8-E84E-B15A-432D67EC89B1}"/>
              </a:ext>
            </a:extLst>
          </p:cNvPr>
          <p:cNvSpPr txBox="1"/>
          <p:nvPr/>
        </p:nvSpPr>
        <p:spPr>
          <a:xfrm>
            <a:off x="1873276" y="2590265"/>
            <a:ext cx="5253080" cy="391655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 s[])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a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b = 6;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int c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sum(a, b);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int sum(int a, int b)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a = a + 10;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b = b + 20;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a + b;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c;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07F4F-B052-7442-9A73-5B447644B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49813"/>
              </p:ext>
            </p:extLst>
          </p:nvPr>
        </p:nvGraphicFramePr>
        <p:xfrm>
          <a:off x="1511534" y="2590268"/>
          <a:ext cx="361742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31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A92FD-1F16-D44C-B54A-72C86F315DAD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B74D2-202C-8C46-ADD4-B6B60C966FED}"/>
              </a:ext>
            </a:extLst>
          </p:cNvPr>
          <p:cNvSpPr txBox="1"/>
          <p:nvPr/>
        </p:nvSpPr>
        <p:spPr>
          <a:xfrm>
            <a:off x="8170752" y="3782960"/>
            <a:ext cx="33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0</a:t>
            </a:r>
          </a:p>
          <a:p>
            <a:pPr marL="342900" indent="-342900">
              <a:buAutoNum type="alphaUcPeriod"/>
            </a:pPr>
            <a:r>
              <a:rPr lang="en-US" dirty="0"/>
              <a:t>40</a:t>
            </a:r>
          </a:p>
          <a:p>
            <a:pPr marL="342900" indent="-342900">
              <a:buAutoNum type="alphaUcPeriod"/>
            </a:pPr>
            <a:r>
              <a:rPr lang="en-US" dirty="0"/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40263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BAE-A55B-EC42-A754-B661501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– Use Return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B459-5DF8-E84E-B15A-432D67EC89B1}"/>
              </a:ext>
            </a:extLst>
          </p:cNvPr>
          <p:cNvSpPr txBox="1"/>
          <p:nvPr/>
        </p:nvSpPr>
        <p:spPr>
          <a:xfrm>
            <a:off x="1873276" y="2590265"/>
            <a:ext cx="5253080" cy="373102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 s[])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a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b = 6;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sum(a, b);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int sum(int a, int b)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a = a + 10;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b = b + 20;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a + b;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c;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07F4F-B052-7442-9A73-5B447644B4FD}"/>
              </a:ext>
            </a:extLst>
          </p:cNvPr>
          <p:cNvGraphicFramePr>
            <a:graphicFrameLocks noGrp="1"/>
          </p:cNvGraphicFramePr>
          <p:nvPr/>
        </p:nvGraphicFramePr>
        <p:xfrm>
          <a:off x="1511534" y="2590268"/>
          <a:ext cx="361742" cy="3731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31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A92FD-1F16-D44C-B54A-72C86F315DAD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B74D2-202C-8C46-ADD4-B6B60C966FED}"/>
              </a:ext>
            </a:extLst>
          </p:cNvPr>
          <p:cNvSpPr txBox="1"/>
          <p:nvPr/>
        </p:nvSpPr>
        <p:spPr>
          <a:xfrm>
            <a:off x="8170752" y="3782960"/>
            <a:ext cx="33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0</a:t>
            </a:r>
          </a:p>
          <a:p>
            <a:pPr marL="342900" indent="-342900">
              <a:buAutoNum type="alphaUcPeriod"/>
            </a:pPr>
            <a:r>
              <a:rPr lang="en-US" dirty="0"/>
              <a:t>40</a:t>
            </a:r>
          </a:p>
          <a:p>
            <a:pPr marL="342900" indent="-342900">
              <a:buAutoNum type="alphaUcPeriod"/>
            </a:pPr>
            <a:r>
              <a:rPr lang="en-US" dirty="0"/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8733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2" y="831760"/>
            <a:ext cx="10809723" cy="3066471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Variable scope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2FBC-12D3-4072-90B4-FE8DBC36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333060"/>
            <a:ext cx="10353761" cy="1018901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8753-365E-4426-9359-5B2C4F8C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208066"/>
            <a:ext cx="10353762" cy="441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variable declared in one function is not in </a:t>
            </a:r>
            <a:r>
              <a:rPr lang="en-US" b="1" dirty="0">
                <a:solidFill>
                  <a:srgbClr val="FFC000"/>
                </a:solidFill>
              </a:rPr>
              <a:t>scope</a:t>
            </a:r>
            <a:r>
              <a:rPr lang="en-US" dirty="0"/>
              <a:t> in other functions.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C9B22-AFF1-4D39-84E7-1B51D8C4D403}"/>
              </a:ext>
            </a:extLst>
          </p:cNvPr>
          <p:cNvSpPr txBox="1"/>
          <p:nvPr/>
        </p:nvSpPr>
        <p:spPr>
          <a:xfrm>
            <a:off x="2468492" y="1870995"/>
            <a:ext cx="7680741" cy="444491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ExceptionalMethods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getNumber</a:t>
            </a:r>
            <a:r>
              <a:rPr lang="en-US" sz="1400" dirty="0">
                <a:latin typeface="Consolas" panose="020B0609020204030204" pitchFamily="49" charset="0"/>
              </a:rPr>
              <a:t>(String prompt)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(prompt);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infoPlz.nextInt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getNumber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30CE5-CB03-47BD-B0BF-B85A2C59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57335"/>
              </p:ext>
            </p:extLst>
          </p:nvPr>
        </p:nvGraphicFramePr>
        <p:xfrm>
          <a:off x="2016524" y="1870997"/>
          <a:ext cx="445071" cy="444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071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44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BC1491F-4CDE-4301-A172-9391B34A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53" y="1721066"/>
            <a:ext cx="8020050" cy="46386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2851EF-1436-4F32-9950-6896DDFC9BA1}"/>
              </a:ext>
            </a:extLst>
          </p:cNvPr>
          <p:cNvGrpSpPr/>
          <p:nvPr/>
        </p:nvGrpSpPr>
        <p:grpSpPr>
          <a:xfrm>
            <a:off x="3252461" y="3854974"/>
            <a:ext cx="3616423" cy="216288"/>
            <a:chOff x="3274234" y="3713455"/>
            <a:chExt cx="3296124" cy="22270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7BE144-6E0C-4A10-B985-BEAF14366957}"/>
                </a:ext>
              </a:extLst>
            </p:cNvPr>
            <p:cNvSpPr/>
            <p:nvPr/>
          </p:nvSpPr>
          <p:spPr>
            <a:xfrm>
              <a:off x="3280290" y="3713455"/>
              <a:ext cx="3290068" cy="22270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287EAC-FF84-45E2-82AF-E240080DC4A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290" y="3717246"/>
              <a:ext cx="3290068" cy="21429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6CB68A-1E79-4683-8A4B-F4A0DFCDA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4234" y="3720130"/>
              <a:ext cx="3290068" cy="21429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BAE-A55B-EC42-A754-B661501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– Variable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B459-5DF8-E84E-B15A-432D67EC89B1}"/>
              </a:ext>
            </a:extLst>
          </p:cNvPr>
          <p:cNvSpPr txBox="1"/>
          <p:nvPr/>
        </p:nvSpPr>
        <p:spPr>
          <a:xfrm>
            <a:off x="1873276" y="2590265"/>
            <a:ext cx="5253080" cy="373102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 s[])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a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b = 6;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sum(a, b);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int sum(int a, int b)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a = a + 10;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b = b + 20;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a + b;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c;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07F4F-B052-7442-9A73-5B447644B4FD}"/>
              </a:ext>
            </a:extLst>
          </p:cNvPr>
          <p:cNvGraphicFramePr>
            <a:graphicFrameLocks noGrp="1"/>
          </p:cNvGraphicFramePr>
          <p:nvPr/>
        </p:nvGraphicFramePr>
        <p:xfrm>
          <a:off x="1511534" y="2590268"/>
          <a:ext cx="361742" cy="3731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31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A92FD-1F16-D44C-B54A-72C86F315DAD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B74D2-202C-8C46-ADD4-B6B60C966FED}"/>
              </a:ext>
            </a:extLst>
          </p:cNvPr>
          <p:cNvSpPr txBox="1"/>
          <p:nvPr/>
        </p:nvSpPr>
        <p:spPr>
          <a:xfrm>
            <a:off x="8170752" y="3782960"/>
            <a:ext cx="33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0</a:t>
            </a:r>
          </a:p>
          <a:p>
            <a:pPr marL="342900" indent="-342900">
              <a:buAutoNum type="alphaUcPeriod"/>
            </a:pPr>
            <a:r>
              <a:rPr lang="en-US" dirty="0"/>
              <a:t>40</a:t>
            </a:r>
          </a:p>
          <a:p>
            <a:pPr marL="342900" indent="-342900">
              <a:buAutoNum type="alphaUcPeriod"/>
            </a:pPr>
            <a:r>
              <a:rPr lang="en-US" dirty="0"/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24437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BAE-A55B-EC42-A754-B661501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– Variable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B459-5DF8-E84E-B15A-432D67EC89B1}"/>
              </a:ext>
            </a:extLst>
          </p:cNvPr>
          <p:cNvSpPr txBox="1"/>
          <p:nvPr/>
        </p:nvSpPr>
        <p:spPr>
          <a:xfrm>
            <a:off x="1873276" y="2590265"/>
            <a:ext cx="5253080" cy="391020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 s[])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a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b = 6;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8;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 = sum(b, c);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int sum(int a, int b)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a = a + 10;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b = b + 20;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c = a + b;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c;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07F4F-B052-7442-9A73-5B447644B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700"/>
              </p:ext>
            </p:extLst>
          </p:nvPr>
        </p:nvGraphicFramePr>
        <p:xfrm>
          <a:off x="1511534" y="2590268"/>
          <a:ext cx="361742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31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A92FD-1F16-D44C-B54A-72C86F315DAD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B74D2-202C-8C46-ADD4-B6B60C966FED}"/>
              </a:ext>
            </a:extLst>
          </p:cNvPr>
          <p:cNvSpPr txBox="1"/>
          <p:nvPr/>
        </p:nvSpPr>
        <p:spPr>
          <a:xfrm>
            <a:off x="7624139" y="5300139"/>
            <a:ext cx="330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0</a:t>
            </a:r>
          </a:p>
          <a:p>
            <a:pPr marL="342900" indent="-342900">
              <a:buAutoNum type="alphaUcPeriod"/>
            </a:pPr>
            <a:r>
              <a:rPr lang="en-US" dirty="0"/>
              <a:t>40</a:t>
            </a:r>
          </a:p>
          <a:p>
            <a:pPr marL="342900" indent="-342900">
              <a:buAutoNum type="alphaUcPeriod"/>
            </a:pPr>
            <a:r>
              <a:rPr lang="en-US" dirty="0"/>
              <a:t>44</a:t>
            </a:r>
          </a:p>
          <a:p>
            <a:pPr marL="342900" indent="-342900">
              <a:buAutoNum type="alphaUcPeriod"/>
            </a:pPr>
            <a:r>
              <a:rPr lang="en-US" dirty="0"/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42325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37A3-BD22-49D6-9A74-0BE732C8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136"/>
            <a:ext cx="10353761" cy="1326321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772F-6C71-415D-86B2-6B59DC51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6642"/>
            <a:ext cx="10353762" cy="538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scope of a variable is limited to the block it is declared in – sometimes in a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3DA52-8D5D-4992-B5EB-A39E392B231E}"/>
              </a:ext>
            </a:extLst>
          </p:cNvPr>
          <p:cNvSpPr txBox="1"/>
          <p:nvPr/>
        </p:nvSpPr>
        <p:spPr>
          <a:xfrm>
            <a:off x="1524731" y="2193125"/>
            <a:ext cx="5682363" cy="423436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countChar</a:t>
            </a:r>
            <a:r>
              <a:rPr lang="en-US" sz="1400" dirty="0">
                <a:latin typeface="Consolas" panose="020B0609020204030204" pitchFamily="49" charset="0"/>
              </a:rPr>
              <a:t>(String target, char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char[] chars = </a:t>
            </a:r>
            <a:r>
              <a:rPr lang="en-US" sz="1400" dirty="0" err="1">
                <a:latin typeface="Consolas" panose="020B0609020204030204" pitchFamily="49" charset="0"/>
              </a:rPr>
              <a:t>target.toCharacterArray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index = 0; index &lt; </a:t>
            </a:r>
            <a:r>
              <a:rPr lang="en-US" sz="1400" dirty="0" err="1">
                <a:latin typeface="Consolas" panose="020B0609020204030204" pitchFamily="49" charset="0"/>
              </a:rPr>
              <a:t>chars.length</a:t>
            </a:r>
            <a:r>
              <a:rPr lang="en-US" sz="1400" dirty="0">
                <a:latin typeface="Consolas" panose="020B0609020204030204" pitchFamily="49" charset="0"/>
              </a:rPr>
              <a:t>; index++)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bool </a:t>
            </a:r>
            <a:r>
              <a:rPr lang="en-US" sz="1400" dirty="0" err="1">
                <a:latin typeface="Consolas" panose="020B0609020204030204" pitchFamily="49" charset="0"/>
              </a:rPr>
              <a:t>iExist</a:t>
            </a:r>
            <a:r>
              <a:rPr lang="en-US" sz="1400" dirty="0">
                <a:latin typeface="Consolas" panose="020B0609020204030204" pitchFamily="49" charset="0"/>
              </a:rPr>
              <a:t> = true;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(chars[index] !=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continue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count++;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iExist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&lt;-- Syntax Error!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(index);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&lt;-- Syntax Error!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count;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8DCCC8-15F2-4E83-82D7-355DBEE8CFC0}"/>
              </a:ext>
            </a:extLst>
          </p:cNvPr>
          <p:cNvGraphicFramePr>
            <a:graphicFrameLocks noGrp="1"/>
          </p:cNvGraphicFramePr>
          <p:nvPr/>
        </p:nvGraphicFramePr>
        <p:xfrm>
          <a:off x="1162989" y="2193125"/>
          <a:ext cx="361742" cy="4234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34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4DDE9E-E6DF-4DEA-9567-2FA2F1A2FA00}"/>
              </a:ext>
            </a:extLst>
          </p:cNvPr>
          <p:cNvSpPr txBox="1"/>
          <p:nvPr/>
        </p:nvSpPr>
        <p:spPr>
          <a:xfrm>
            <a:off x="8657521" y="2236669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Method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7CF0C-A138-4533-B37F-B5B6CAE00B8D}"/>
              </a:ext>
            </a:extLst>
          </p:cNvPr>
          <p:cNvSpPr txBox="1"/>
          <p:nvPr/>
        </p:nvSpPr>
        <p:spPr>
          <a:xfrm>
            <a:off x="8657521" y="4050843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Loop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AEAA-0627-4BCE-85F8-6D9FAEEEB66F}"/>
              </a:ext>
            </a:extLst>
          </p:cNvPr>
          <p:cNvSpPr txBox="1"/>
          <p:nvPr/>
        </p:nvSpPr>
        <p:spPr>
          <a:xfrm>
            <a:off x="8657520" y="4989926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Iteration scope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AE1E3-DCB2-4A08-B668-5BEEF692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20" y="2250642"/>
            <a:ext cx="6276819" cy="42343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4E825D-34EB-468F-B0CB-ED75B1E956B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26916" y="2390558"/>
            <a:ext cx="16306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07BB1A-2EE4-4B79-943A-FACC151B7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80130" y="2390558"/>
            <a:ext cx="5477391" cy="3779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0E80BE-D2D9-4F12-9BB0-F15E21BAFDF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77375" y="3663048"/>
            <a:ext cx="2180146" cy="5416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35A6D9-5C3B-48CC-B8FC-98B0C0264BA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29000" y="4133053"/>
            <a:ext cx="5228520" cy="10107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9D813-D494-48F6-9D09-67DF317F7DBC}"/>
              </a:ext>
            </a:extLst>
          </p:cNvPr>
          <p:cNvCxnSpPr>
            <a:cxnSpLocks/>
          </p:cNvCxnSpPr>
          <p:nvPr/>
        </p:nvCxnSpPr>
        <p:spPr>
          <a:xfrm flipH="1">
            <a:off x="7775237" y="2389816"/>
            <a:ext cx="882283" cy="14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BAE-A55B-EC42-A754-B661501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– Variable scope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B459-5DF8-E84E-B15A-432D67EC89B1}"/>
              </a:ext>
            </a:extLst>
          </p:cNvPr>
          <p:cNvSpPr txBox="1"/>
          <p:nvPr/>
        </p:nvSpPr>
        <p:spPr>
          <a:xfrm>
            <a:off x="1873276" y="2590265"/>
            <a:ext cx="5253080" cy="244556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 s[])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n = 1234;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(n != 0)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int sum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	       int </a:t>
            </a:r>
            <a:r>
              <a:rPr lang="en-US" sz="1400" dirty="0" err="1">
                <a:latin typeface="Consolas" panose="020B0609020204030204" pitchFamily="49" charset="0"/>
              </a:rPr>
              <a:t>lastDigit</a:t>
            </a:r>
            <a:r>
              <a:rPr lang="en-US" sz="1400" dirty="0">
                <a:latin typeface="Consolas" panose="020B0609020204030204" pitchFamily="49" charset="0"/>
              </a:rPr>
              <a:t> = n %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	       sum = sum + </a:t>
            </a:r>
            <a:r>
              <a:rPr lang="en-US" sz="1400" dirty="0" err="1">
                <a:latin typeface="Consolas" panose="020B0609020204030204" pitchFamily="49" charset="0"/>
              </a:rPr>
              <a:t>lastDigit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	       n = n/10;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(sum);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   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07F4F-B052-7442-9A73-5B447644B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32332"/>
              </p:ext>
            </p:extLst>
          </p:nvPr>
        </p:nvGraphicFramePr>
        <p:xfrm>
          <a:off x="1511534" y="2590269"/>
          <a:ext cx="361742" cy="24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588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A92FD-1F16-D44C-B54A-72C86F315DAD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B74D2-202C-8C46-ADD4-B6B60C966FED}"/>
              </a:ext>
            </a:extLst>
          </p:cNvPr>
          <p:cNvSpPr txBox="1"/>
          <p:nvPr/>
        </p:nvSpPr>
        <p:spPr>
          <a:xfrm>
            <a:off x="8064735" y="2828835"/>
            <a:ext cx="330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0</a:t>
            </a:r>
          </a:p>
          <a:p>
            <a:pPr marL="342900" indent="-342900">
              <a:buAutoNum type="alphaUcPeriod"/>
            </a:pPr>
            <a:r>
              <a:rPr lang="en-US" dirty="0"/>
              <a:t>1</a:t>
            </a:r>
          </a:p>
          <a:p>
            <a:pPr marL="342900" indent="-342900">
              <a:buAutoNum type="alphaUcPeriod"/>
            </a:pPr>
            <a:r>
              <a:rPr lang="en-US" dirty="0"/>
              <a:t>10</a:t>
            </a:r>
          </a:p>
          <a:p>
            <a:pPr marL="342900" indent="-342900">
              <a:buAutoNum type="alphaUcPeriod"/>
            </a:pPr>
            <a:r>
              <a:rPr lang="en-US" dirty="0"/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4926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66A660-8892-42FF-AB66-3FD37A0665E7}"/>
              </a:ext>
            </a:extLst>
          </p:cNvPr>
          <p:cNvSpPr/>
          <p:nvPr/>
        </p:nvSpPr>
        <p:spPr>
          <a:xfrm>
            <a:off x="7913077" y="2708030"/>
            <a:ext cx="3786554" cy="266113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FB70-F491-4D99-8A9E-7D327E30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6971"/>
            <a:ext cx="10353761" cy="1326321"/>
          </a:xfrm>
        </p:spPr>
        <p:txBody>
          <a:bodyPr/>
          <a:lstStyle/>
          <a:p>
            <a:r>
              <a:rPr lang="en-US" dirty="0"/>
              <a:t>Why Bother with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6C4-56DD-46A7-9C60-FBA2B1E0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338"/>
            <a:ext cx="10353762" cy="4818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The main reasons: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Code reuse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helps with:</a:t>
            </a:r>
          </a:p>
          <a:p>
            <a:r>
              <a:rPr lang="en-US" dirty="0"/>
              <a:t>Abstraction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object-oriented languages, methods are also how we break up instructions to objects.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28B729-BF3F-4BB2-B312-9A141589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4654" y="1409699"/>
            <a:ext cx="2322848" cy="18639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A081F7-63E0-4FD3-90EA-C1FBCC948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6587" y="2708030"/>
            <a:ext cx="2485155" cy="20867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62AD80-FFFC-4C51-BDBE-8FE9AAACB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7502" y="2848705"/>
            <a:ext cx="3212704" cy="25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In CS, a </a:t>
            </a:r>
            <a:r>
              <a:rPr lang="en-US" b="1" dirty="0">
                <a:solidFill>
                  <a:srgbClr val="FFC000"/>
                </a:solidFill>
              </a:rPr>
              <a:t>function</a:t>
            </a:r>
            <a:r>
              <a:rPr lang="en-US" dirty="0"/>
              <a:t> is a named block of instructions. A function within a class is called a </a:t>
            </a:r>
            <a:r>
              <a:rPr lang="en-US" b="1" dirty="0">
                <a:solidFill>
                  <a:srgbClr val="FFC000"/>
                </a:solidFill>
              </a:rPr>
              <a:t>method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3519823" y="2741297"/>
            <a:ext cx="5466861" cy="299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("Hello. I'm Batman.");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85370"/>
              </p:ext>
            </p:extLst>
          </p:nvPr>
        </p:nvGraphicFramePr>
        <p:xfrm>
          <a:off x="3158081" y="2741298"/>
          <a:ext cx="361742" cy="299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96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41090D-4AC0-48DE-8FAC-1E58516851F4}"/>
              </a:ext>
            </a:extLst>
          </p:cNvPr>
          <p:cNvSpPr txBox="1">
            <a:spLocks/>
          </p:cNvSpPr>
          <p:nvPr/>
        </p:nvSpPr>
        <p:spPr>
          <a:xfrm>
            <a:off x="913794" y="5878820"/>
            <a:ext cx="10353762" cy="48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Invoking a function’s name (a </a:t>
            </a:r>
            <a:r>
              <a:rPr lang="en-US" b="1" dirty="0">
                <a:solidFill>
                  <a:srgbClr val="FFC000"/>
                </a:solidFill>
              </a:rPr>
              <a:t>function call</a:t>
            </a:r>
            <a:r>
              <a:rPr lang="en-US" dirty="0"/>
              <a:t> or </a:t>
            </a:r>
            <a:r>
              <a:rPr lang="en-US" b="1" dirty="0">
                <a:solidFill>
                  <a:srgbClr val="FFC000"/>
                </a:solidFill>
              </a:rPr>
              <a:t>method call</a:t>
            </a:r>
            <a:r>
              <a:rPr lang="en-US" dirty="0"/>
              <a:t>) causes it to execute.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B2AAF-315C-4602-81F7-DFEE8E6A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2" y="2706807"/>
            <a:ext cx="2745528" cy="3094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D436A-FF4D-464F-BD51-A5ABD67B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904" y="3719449"/>
            <a:ext cx="4832130" cy="349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5ECED-5206-4E3D-9B9F-EE37855F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734" y="3208847"/>
            <a:ext cx="4043414" cy="1078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A9A91-3D68-48E0-A517-33204F394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048" y="5022209"/>
            <a:ext cx="1387740" cy="349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A6725-225F-4CE9-81C3-C62338B03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734" y="4238842"/>
            <a:ext cx="5291382" cy="13478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8558E9-04A9-484E-A7A9-62A2E5684477}"/>
              </a:ext>
            </a:extLst>
          </p:cNvPr>
          <p:cNvSpPr txBox="1"/>
          <p:nvPr/>
        </p:nvSpPr>
        <p:spPr>
          <a:xfrm>
            <a:off x="2919046" y="2790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Number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7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“Data! Data! Data! I can’t make bricks without clay!”</a:t>
            </a:r>
          </a:p>
          <a:p>
            <a:r>
              <a:rPr lang="en-US" i="1" dirty="0"/>
              <a:t>– Sir Arthur Conan Doyle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AA3D003-3688-48B0-BD1B-9B9A3CDD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067" y="3845639"/>
            <a:ext cx="388884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8DF7-B402-1E48-8D4D-19B026C2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03639"/>
            <a:ext cx="10353761" cy="1326321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A461C-39CE-7442-A4A6-CC4B91035475}"/>
              </a:ext>
            </a:extLst>
          </p:cNvPr>
          <p:cNvSpPr txBox="1"/>
          <p:nvPr/>
        </p:nvSpPr>
        <p:spPr>
          <a:xfrm>
            <a:off x="1818967" y="1449733"/>
            <a:ext cx="88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mathematics, a </a:t>
            </a:r>
            <a:r>
              <a:rPr lang="en-US" dirty="0">
                <a:solidFill>
                  <a:srgbClr val="FFC000"/>
                </a:solidFill>
              </a:rPr>
              <a:t>base</a:t>
            </a:r>
            <a:r>
              <a:rPr lang="en-US" dirty="0"/>
              <a:t> is the number of different digits or combination of digits and letters that a system of counting uses to represent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ABDE7A-EDF8-7046-9CB1-F69E235E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89783"/>
              </p:ext>
            </p:extLst>
          </p:nvPr>
        </p:nvGraphicFramePr>
        <p:xfrm>
          <a:off x="2194231" y="2552700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536">
                  <a:extLst>
                    <a:ext uri="{9D8B030D-6E8A-4147-A177-3AD203B41FA5}">
                      <a16:colId xmlns:a16="http://schemas.microsoft.com/office/drawing/2014/main" val="1239563388"/>
                    </a:ext>
                  </a:extLst>
                </a:gridCol>
                <a:gridCol w="5912464">
                  <a:extLst>
                    <a:ext uri="{9D8B030D-6E8A-4147-A177-3AD203B41FA5}">
                      <a16:colId xmlns:a16="http://schemas.microsoft.com/office/drawing/2014/main" val="186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10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any number using 10 digits [0 - 9]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2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any number using 2 digits [0 - 1]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2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8 (Octal)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any number using 8 digits [0 - 7]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16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any number using 10 digits and 6 characters [0 – 9, A, B, C, D, E,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5579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3AE557F-5186-974F-987B-95EF13355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73805"/>
              </p:ext>
            </p:extLst>
          </p:nvPr>
        </p:nvGraphicFramePr>
        <p:xfrm>
          <a:off x="698090" y="4761936"/>
          <a:ext cx="1066799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29">
                  <a:extLst>
                    <a:ext uri="{9D8B030D-6E8A-4147-A177-3AD203B41FA5}">
                      <a16:colId xmlns:a16="http://schemas.microsoft.com/office/drawing/2014/main" val="4212879342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73666130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150264023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462162098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331739831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3912900681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856990179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869634420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969593469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986182355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01460698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625958491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511259826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38294041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1244198117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507435291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87511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2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5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169F-28A1-4647-B22F-D8D705A6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51BB-E0D7-4088-BE84-AD536DDB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358051" cy="8255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Computers use </a:t>
            </a:r>
            <a:r>
              <a:rPr lang="en-US" b="1" dirty="0">
                <a:solidFill>
                  <a:srgbClr val="FFC000"/>
                </a:solidFill>
              </a:rPr>
              <a:t>binary</a:t>
            </a:r>
            <a:r>
              <a:rPr lang="en-US" dirty="0"/>
              <a:t> for all data. </a:t>
            </a:r>
          </a:p>
          <a:p>
            <a:pPr marL="0" indent="0" algn="ctr">
              <a:buNone/>
            </a:pPr>
            <a:r>
              <a:rPr lang="en-US" dirty="0"/>
              <a:t>Numbers are stored using binary numbering: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CE7C9B-4583-4BFD-8586-D2BC54DA9092}"/>
              </a:ext>
            </a:extLst>
          </p:cNvPr>
          <p:cNvGraphicFramePr>
            <a:graphicFrameLocks noGrp="1"/>
          </p:cNvGraphicFramePr>
          <p:nvPr/>
        </p:nvGraphicFramePr>
        <p:xfrm>
          <a:off x="1063344" y="3105590"/>
          <a:ext cx="106009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730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658366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</a:tblGrid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Bit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Val.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868973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415430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-128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1561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11866F-B825-4D52-89F5-149A37737DC5}"/>
              </a:ext>
            </a:extLst>
          </p:cNvPr>
          <p:cNvSpPr txBox="1"/>
          <p:nvPr/>
        </p:nvSpPr>
        <p:spPr>
          <a:xfrm>
            <a:off x="3683826" y="3331098"/>
            <a:ext cx="1230923" cy="28196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F9D68-A6DA-4B87-BE17-C278D752F33E}"/>
              </a:ext>
            </a:extLst>
          </p:cNvPr>
          <p:cNvSpPr txBox="1"/>
          <p:nvPr/>
        </p:nvSpPr>
        <p:spPr>
          <a:xfrm>
            <a:off x="2326727" y="4797910"/>
            <a:ext cx="3945119" cy="3512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64		+		8		+		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C07B8B-A4C3-4A4C-AAB7-3581F19E6B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299286" y="3613061"/>
            <a:ext cx="2" cy="436876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E5736-9D10-484B-8F4F-B43107A7B747}"/>
              </a:ext>
            </a:extLst>
          </p:cNvPr>
          <p:cNvCxnSpPr>
            <a:cxnSpLocks/>
          </p:cNvCxnSpPr>
          <p:nvPr/>
        </p:nvCxnSpPr>
        <p:spPr>
          <a:xfrm flipH="1">
            <a:off x="2593044" y="4355804"/>
            <a:ext cx="1383323" cy="442106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578491-F4FD-464E-B85C-7E070F55918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299287" y="4202870"/>
            <a:ext cx="87388" cy="59504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6E18F6-51D6-4FB3-A196-E1DDB1A2CDCB}"/>
              </a:ext>
            </a:extLst>
          </p:cNvPr>
          <p:cNvCxnSpPr>
            <a:cxnSpLocks/>
          </p:cNvCxnSpPr>
          <p:nvPr/>
        </p:nvCxnSpPr>
        <p:spPr>
          <a:xfrm>
            <a:off x="4342981" y="4143031"/>
            <a:ext cx="1755262" cy="649649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4E09D4-6EC8-466A-9B85-14B2F527BE84}"/>
              </a:ext>
            </a:extLst>
          </p:cNvPr>
          <p:cNvSpPr txBox="1"/>
          <p:nvPr/>
        </p:nvSpPr>
        <p:spPr>
          <a:xfrm>
            <a:off x="3683824" y="4049937"/>
            <a:ext cx="1230923" cy="305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01001001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7D998-8F9D-430A-8932-1FB1EB44C0F8}"/>
              </a:ext>
            </a:extLst>
          </p:cNvPr>
          <p:cNvSpPr txBox="1"/>
          <p:nvPr/>
        </p:nvSpPr>
        <p:spPr>
          <a:xfrm>
            <a:off x="7345123" y="2991511"/>
            <a:ext cx="386700" cy="230863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B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Z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z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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D5CF4-AD9C-4F2B-9A9E-F1D6F5218E58}"/>
              </a:ext>
            </a:extLst>
          </p:cNvPr>
          <p:cNvSpPr txBox="1"/>
          <p:nvPr/>
        </p:nvSpPr>
        <p:spPr>
          <a:xfrm>
            <a:off x="8497763" y="2991511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65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97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122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B942D9-12B8-4F25-B3AC-8EA7EF2A6FD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731823" y="4145831"/>
            <a:ext cx="765940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FD4F60-F2BD-4AAA-8263-109C23403431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057458" y="4145830"/>
            <a:ext cx="764321" cy="1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F42B42-BD44-4BA4-8D69-77BACE2C678A}"/>
              </a:ext>
            </a:extLst>
          </p:cNvPr>
          <p:cNvSpPr txBox="1"/>
          <p:nvPr/>
        </p:nvSpPr>
        <p:spPr>
          <a:xfrm>
            <a:off x="9821779" y="2991510"/>
            <a:ext cx="1309272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5022573-BC04-4660-809D-E14FDD6AB426}"/>
              </a:ext>
            </a:extLst>
          </p:cNvPr>
          <p:cNvSpPr txBox="1">
            <a:spLocks/>
          </p:cNvSpPr>
          <p:nvPr/>
        </p:nvSpPr>
        <p:spPr>
          <a:xfrm>
            <a:off x="6961196" y="2080857"/>
            <a:ext cx="4521870" cy="85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Characters are stored as numbers which represent their symbols:</a:t>
            </a:r>
          </a:p>
        </p:txBody>
      </p:sp>
    </p:spTree>
    <p:extLst>
      <p:ext uri="{BB962C8B-B14F-4D97-AF65-F5344CB8AC3E}">
        <p14:creationId xmlns:p14="http://schemas.microsoft.com/office/powerpoint/2010/main" val="11401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29" grpId="0" animBg="1"/>
      <p:bldP spid="30" grpId="0" animBg="1"/>
      <p:bldP spid="36" grpId="0" animBg="1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5719-DAAF-124E-A23A-5A3EDE8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F494E3-16DB-F941-8A5D-3AC802332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228594"/>
              </p:ext>
            </p:extLst>
          </p:nvPr>
        </p:nvGraphicFramePr>
        <p:xfrm>
          <a:off x="2211049" y="357033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FBDF9-9A26-5D4A-95FC-70F4A82D1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102723"/>
              </p:ext>
            </p:extLst>
          </p:nvPr>
        </p:nvGraphicFramePr>
        <p:xfrm>
          <a:off x="2211049" y="393609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6E828A2-5096-B749-8BBA-ACF73DC3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277594"/>
              </p:ext>
            </p:extLst>
          </p:nvPr>
        </p:nvGraphicFramePr>
        <p:xfrm>
          <a:off x="2211049" y="430185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7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6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5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3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1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C00000"/>
                          </a:solidFill>
                        </a:rPr>
                        <a:t>0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9949BB-82F6-E047-8601-E0A23DCD41C1}"/>
              </a:ext>
            </a:extLst>
          </p:cNvPr>
          <p:cNvCxnSpPr>
            <a:cxnSpLocks/>
          </p:cNvCxnSpPr>
          <p:nvPr/>
        </p:nvCxnSpPr>
        <p:spPr>
          <a:xfrm flipH="1" flipV="1">
            <a:off x="3883138" y="4667619"/>
            <a:ext cx="2536722" cy="99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EF68FE-A314-024F-B72D-851D296EE804}"/>
              </a:ext>
            </a:extLst>
          </p:cNvPr>
          <p:cNvCxnSpPr>
            <a:cxnSpLocks/>
          </p:cNvCxnSpPr>
          <p:nvPr/>
        </p:nvCxnSpPr>
        <p:spPr>
          <a:xfrm flipV="1">
            <a:off x="6419860" y="4748983"/>
            <a:ext cx="3362632" cy="9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0DD84-7B7E-1849-B2A3-9E55705620CF}"/>
              </a:ext>
            </a:extLst>
          </p:cNvPr>
          <p:cNvCxnSpPr>
            <a:cxnSpLocks/>
          </p:cNvCxnSpPr>
          <p:nvPr/>
        </p:nvCxnSpPr>
        <p:spPr>
          <a:xfrm flipV="1">
            <a:off x="6419860" y="4667619"/>
            <a:ext cx="407630" cy="9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FFBE7-854A-4E40-912F-59DBD14A1669}"/>
              </a:ext>
            </a:extLst>
          </p:cNvPr>
          <p:cNvSpPr/>
          <p:nvPr/>
        </p:nvSpPr>
        <p:spPr>
          <a:xfrm>
            <a:off x="5416970" y="5751871"/>
            <a:ext cx="2192593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+ 8 + 1 = </a:t>
            </a:r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3A6BA58B-EB7B-DF4A-9B7F-9A1FF7A88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39035"/>
              </p:ext>
            </p:extLst>
          </p:nvPr>
        </p:nvGraphicFramePr>
        <p:xfrm>
          <a:off x="2211049" y="2982373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2DDB10-AE52-7C4C-B87F-1A26288014B6}"/>
              </a:ext>
            </a:extLst>
          </p:cNvPr>
          <p:cNvSpPr txBox="1"/>
          <p:nvPr/>
        </p:nvSpPr>
        <p:spPr>
          <a:xfrm>
            <a:off x="913796" y="2928979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Index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E0FA5-89FC-854B-A903-A4DAE54C163C}"/>
              </a:ext>
            </a:extLst>
          </p:cNvPr>
          <p:cNvSpPr txBox="1"/>
          <p:nvPr/>
        </p:nvSpPr>
        <p:spPr>
          <a:xfrm>
            <a:off x="913795" y="3566767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#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FBA83-2996-674D-90CD-D50D0F180F1C}"/>
              </a:ext>
            </a:extLst>
          </p:cNvPr>
          <p:cNvSpPr txBox="1"/>
          <p:nvPr/>
        </p:nvSpPr>
        <p:spPr>
          <a:xfrm>
            <a:off x="2762865" y="2063118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Convert binary number </a:t>
            </a:r>
            <a:r>
              <a:rPr lang="en-US" dirty="0">
                <a:solidFill>
                  <a:srgbClr val="FFC000"/>
                </a:solidFill>
              </a:rPr>
              <a:t>01001001</a:t>
            </a:r>
            <a:r>
              <a:rPr lang="en-US" dirty="0"/>
              <a:t> to decimal number.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ECA46-AA9E-7C45-A479-CF0F35B1D90A}"/>
              </a:ext>
            </a:extLst>
          </p:cNvPr>
          <p:cNvSpPr txBox="1"/>
          <p:nvPr/>
        </p:nvSpPr>
        <p:spPr>
          <a:xfrm>
            <a:off x="2528711" y="216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5719-DAAF-124E-A23A-5A3EDE87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88" y="189231"/>
            <a:ext cx="10849424" cy="1326321"/>
          </a:xfrm>
        </p:spPr>
        <p:txBody>
          <a:bodyPr/>
          <a:lstStyle/>
          <a:p>
            <a:r>
              <a:rPr lang="en-US" dirty="0"/>
              <a:t>Binary to decimal – Highest order bit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F494E3-16DB-F941-8A5D-3AC802332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77122"/>
              </p:ext>
            </p:extLst>
          </p:nvPr>
        </p:nvGraphicFramePr>
        <p:xfrm>
          <a:off x="2211049" y="357033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FBDF9-9A26-5D4A-95FC-70F4A82D1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935985"/>
              </p:ext>
            </p:extLst>
          </p:nvPr>
        </p:nvGraphicFramePr>
        <p:xfrm>
          <a:off x="2211049" y="393609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6E828A2-5096-B749-8BBA-ACF73DC3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356176"/>
              </p:ext>
            </p:extLst>
          </p:nvPr>
        </p:nvGraphicFramePr>
        <p:xfrm>
          <a:off x="2211049" y="430185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3A6BA58B-EB7B-DF4A-9B7F-9A1FF7A88A51}"/>
              </a:ext>
            </a:extLst>
          </p:cNvPr>
          <p:cNvGraphicFramePr>
            <a:graphicFrameLocks/>
          </p:cNvGraphicFramePr>
          <p:nvPr/>
        </p:nvGraphicFramePr>
        <p:xfrm>
          <a:off x="2211049" y="2982373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2DDB10-AE52-7C4C-B87F-1A26288014B6}"/>
              </a:ext>
            </a:extLst>
          </p:cNvPr>
          <p:cNvSpPr txBox="1"/>
          <p:nvPr/>
        </p:nvSpPr>
        <p:spPr>
          <a:xfrm>
            <a:off x="913796" y="2928979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Index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E0FA5-89FC-854B-A903-A4DAE54C163C}"/>
              </a:ext>
            </a:extLst>
          </p:cNvPr>
          <p:cNvSpPr txBox="1"/>
          <p:nvPr/>
        </p:nvSpPr>
        <p:spPr>
          <a:xfrm>
            <a:off x="913795" y="3566767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#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FBA83-2996-674D-90CD-D50D0F180F1C}"/>
              </a:ext>
            </a:extLst>
          </p:cNvPr>
          <p:cNvSpPr txBox="1"/>
          <p:nvPr/>
        </p:nvSpPr>
        <p:spPr>
          <a:xfrm>
            <a:off x="1383323" y="1914993"/>
            <a:ext cx="96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Byte data type</a:t>
            </a:r>
            <a:r>
              <a:rPr lang="en-US" dirty="0"/>
              <a:t>: 8 bits, value range [-128, 127]</a:t>
            </a:r>
          </a:p>
          <a:p>
            <a:pPr algn="ctr"/>
            <a:r>
              <a:rPr lang="en-US" dirty="0"/>
              <a:t>The highest order bit is a </a:t>
            </a:r>
            <a:r>
              <a:rPr lang="en-US" dirty="0">
                <a:solidFill>
                  <a:srgbClr val="FFC000"/>
                </a:solidFill>
              </a:rPr>
              <a:t>sign bit </a:t>
            </a:r>
            <a:r>
              <a:rPr lang="en-US" dirty="0"/>
              <a:t>to indicate the number is positive or negative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D122A-0B3F-FE4C-93F0-08CB2D2F2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54261"/>
              </p:ext>
            </p:extLst>
          </p:nvPr>
        </p:nvGraphicFramePr>
        <p:xfrm>
          <a:off x="10893811" y="2201031"/>
          <a:ext cx="106009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730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658366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</a:tblGrid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Bit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Val.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868973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415430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-128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1561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DBF7E7-C2DB-8045-8770-CEABFB61F051}"/>
              </a:ext>
            </a:extLst>
          </p:cNvPr>
          <p:cNvSpPr/>
          <p:nvPr/>
        </p:nvSpPr>
        <p:spPr>
          <a:xfrm>
            <a:off x="351692" y="4395591"/>
            <a:ext cx="1031631" cy="457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-128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4A65E9-AE06-CE4E-8576-65BCFE2829DC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383323" y="3753219"/>
            <a:ext cx="827726" cy="87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652BB32C-C686-4849-A657-95271C0FF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856039"/>
              </p:ext>
            </p:extLst>
          </p:nvPr>
        </p:nvGraphicFramePr>
        <p:xfrm>
          <a:off x="2211049" y="502955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0738C5B-3027-8A49-9646-3E81DB977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871134"/>
              </p:ext>
            </p:extLst>
          </p:nvPr>
        </p:nvGraphicFramePr>
        <p:xfrm>
          <a:off x="2211049" y="539531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-2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0C92DECF-30E7-434B-BE5B-7DD96E071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889298"/>
              </p:ext>
            </p:extLst>
          </p:nvPr>
        </p:nvGraphicFramePr>
        <p:xfrm>
          <a:off x="2211049" y="5761079"/>
          <a:ext cx="82394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-128*0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B81B3AA-6979-F74F-9BF9-92DAB1DCEC61}"/>
              </a:ext>
            </a:extLst>
          </p:cNvPr>
          <p:cNvSpPr txBox="1"/>
          <p:nvPr/>
        </p:nvSpPr>
        <p:spPr>
          <a:xfrm>
            <a:off x="913795" y="5008110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5A1B90-FD97-324E-AEDC-3B91468252AC}"/>
              </a:ext>
            </a:extLst>
          </p:cNvPr>
          <p:cNvSpPr/>
          <p:nvPr/>
        </p:nvSpPr>
        <p:spPr>
          <a:xfrm>
            <a:off x="714853" y="6248400"/>
            <a:ext cx="4079885" cy="457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+ 64 + 32 + 16 + 8 + 4+ 2 + 1 = 127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F3C5B1-E083-5643-8E15-C73BF7A74D1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383323" y="5212439"/>
            <a:ext cx="827726" cy="103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6A1A88-0135-7145-84DA-171D54FD79A5}"/>
              </a:ext>
            </a:extLst>
          </p:cNvPr>
          <p:cNvSpPr txBox="1"/>
          <p:nvPr/>
        </p:nvSpPr>
        <p:spPr>
          <a:xfrm>
            <a:off x="638256" y="1332672"/>
            <a:ext cx="27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num =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12F10-93AC-9246-A16C-6812B1B99152}"/>
              </a:ext>
            </a:extLst>
          </p:cNvPr>
          <p:cNvSpPr/>
          <p:nvPr/>
        </p:nvSpPr>
        <p:spPr>
          <a:xfrm>
            <a:off x="2015501" y="1398038"/>
            <a:ext cx="705122" cy="23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891276-DE08-6247-901E-17DB6F106708}"/>
              </a:ext>
            </a:extLst>
          </p:cNvPr>
          <p:cNvCxnSpPr>
            <a:cxnSpLocks/>
          </p:cNvCxnSpPr>
          <p:nvPr/>
        </p:nvCxnSpPr>
        <p:spPr>
          <a:xfrm>
            <a:off x="2720623" y="1511935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8DE3D3D-3DCA-FA4C-9381-9097815753C4}"/>
              </a:ext>
            </a:extLst>
          </p:cNvPr>
          <p:cNvSpPr/>
          <p:nvPr/>
        </p:nvSpPr>
        <p:spPr>
          <a:xfrm>
            <a:off x="3871254" y="1398039"/>
            <a:ext cx="1728035" cy="235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10001000</a:t>
            </a:r>
          </a:p>
        </p:txBody>
      </p:sp>
    </p:spTree>
    <p:extLst>
      <p:ext uri="{BB962C8B-B14F-4D97-AF65-F5344CB8AC3E}">
        <p14:creationId xmlns:p14="http://schemas.microsoft.com/office/powerpoint/2010/main" val="38027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" grpId="0" animBg="1"/>
      <p:bldP spid="21" grpId="0"/>
      <p:bldP spid="23" grpId="0" animBg="1"/>
      <p:bldP spid="12" grpId="0"/>
      <p:bldP spid="30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C007-1E3F-D640-B78E-959202B6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decimal to binary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E5B889-4689-1B4F-81F4-888CC07D5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09024"/>
              </p:ext>
            </p:extLst>
          </p:nvPr>
        </p:nvGraphicFramePr>
        <p:xfrm>
          <a:off x="914399" y="2095500"/>
          <a:ext cx="200770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708">
                  <a:extLst>
                    <a:ext uri="{9D8B030D-6E8A-4147-A177-3AD203B41FA5}">
                      <a16:colId xmlns:a16="http://schemas.microsoft.com/office/drawing/2014/main" val="1517599090"/>
                    </a:ext>
                  </a:extLst>
                </a:gridCol>
                <a:gridCol w="1283997">
                  <a:extLst>
                    <a:ext uri="{9D8B030D-6E8A-4147-A177-3AD203B41FA5}">
                      <a16:colId xmlns:a16="http://schemas.microsoft.com/office/drawing/2014/main" val="245635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8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436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0842CD-7F58-C642-BC34-1F646661AD60}"/>
              </a:ext>
            </a:extLst>
          </p:cNvPr>
          <p:cNvSpPr/>
          <p:nvPr/>
        </p:nvSpPr>
        <p:spPr>
          <a:xfrm>
            <a:off x="1628356" y="2476265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351EB-9D8F-4A45-A55B-760B48355245}"/>
              </a:ext>
            </a:extLst>
          </p:cNvPr>
          <p:cNvSpPr/>
          <p:nvPr/>
        </p:nvSpPr>
        <p:spPr>
          <a:xfrm>
            <a:off x="1628356" y="2859138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1C3B2-B0CD-654F-A256-8466600777F7}"/>
              </a:ext>
            </a:extLst>
          </p:cNvPr>
          <p:cNvSpPr/>
          <p:nvPr/>
        </p:nvSpPr>
        <p:spPr>
          <a:xfrm>
            <a:off x="1628356" y="3216249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EA339-A95D-9B42-850C-1B21933DDF1B}"/>
              </a:ext>
            </a:extLst>
          </p:cNvPr>
          <p:cNvSpPr/>
          <p:nvPr/>
        </p:nvSpPr>
        <p:spPr>
          <a:xfrm>
            <a:off x="1639949" y="3599764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C851B-FBC7-2A43-9D89-415E0CC05BF3}"/>
              </a:ext>
            </a:extLst>
          </p:cNvPr>
          <p:cNvSpPr/>
          <p:nvPr/>
        </p:nvSpPr>
        <p:spPr>
          <a:xfrm>
            <a:off x="1646578" y="3968823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B118B-2AED-384F-ADF6-20FC42877ABC}"/>
              </a:ext>
            </a:extLst>
          </p:cNvPr>
          <p:cNvSpPr/>
          <p:nvPr/>
        </p:nvSpPr>
        <p:spPr>
          <a:xfrm>
            <a:off x="1646579" y="4340446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909F1-7D02-4243-BAE3-B32EF6466EA6}"/>
              </a:ext>
            </a:extLst>
          </p:cNvPr>
          <p:cNvSpPr/>
          <p:nvPr/>
        </p:nvSpPr>
        <p:spPr>
          <a:xfrm>
            <a:off x="1639950" y="4706941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B215F-F9CD-9649-826E-CD324864AE5A}"/>
              </a:ext>
            </a:extLst>
          </p:cNvPr>
          <p:cNvSpPr/>
          <p:nvPr/>
        </p:nvSpPr>
        <p:spPr>
          <a:xfrm>
            <a:off x="1646579" y="5066565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DDAAA-46FA-E44D-9498-BC287E2A3D03}"/>
              </a:ext>
            </a:extLst>
          </p:cNvPr>
          <p:cNvSpPr txBox="1"/>
          <p:nvPr/>
        </p:nvSpPr>
        <p:spPr>
          <a:xfrm>
            <a:off x="3816625" y="2280238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39BAC-52BB-424E-84DA-81186E5CF2A2}"/>
              </a:ext>
            </a:extLst>
          </p:cNvPr>
          <p:cNvSpPr/>
          <p:nvPr/>
        </p:nvSpPr>
        <p:spPr>
          <a:xfrm>
            <a:off x="3816623" y="2903802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6C4D7-8FEC-2842-93F6-D7E307B41DA8}"/>
              </a:ext>
            </a:extLst>
          </p:cNvPr>
          <p:cNvSpPr/>
          <p:nvPr/>
        </p:nvSpPr>
        <p:spPr>
          <a:xfrm>
            <a:off x="3816623" y="3231074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D570C-4CC0-104C-9F55-D08F4DFB1068}"/>
              </a:ext>
            </a:extLst>
          </p:cNvPr>
          <p:cNvSpPr/>
          <p:nvPr/>
        </p:nvSpPr>
        <p:spPr>
          <a:xfrm>
            <a:off x="3816623" y="3572086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9AE0D-41C8-2146-A9E1-CFC065D6563A}"/>
              </a:ext>
            </a:extLst>
          </p:cNvPr>
          <p:cNvSpPr/>
          <p:nvPr/>
        </p:nvSpPr>
        <p:spPr>
          <a:xfrm>
            <a:off x="3816623" y="3916643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85A10-F29F-1746-9AF5-EE54D7E9A2F5}"/>
              </a:ext>
            </a:extLst>
          </p:cNvPr>
          <p:cNvSpPr/>
          <p:nvPr/>
        </p:nvSpPr>
        <p:spPr>
          <a:xfrm>
            <a:off x="3816625" y="4283206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3D2EF7-A1AC-0E48-A682-2580E3F9519C}"/>
              </a:ext>
            </a:extLst>
          </p:cNvPr>
          <p:cNvSpPr/>
          <p:nvPr/>
        </p:nvSpPr>
        <p:spPr>
          <a:xfrm>
            <a:off x="3816625" y="4638260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385929-FE4D-4442-8EA5-FF80017A0054}"/>
              </a:ext>
            </a:extLst>
          </p:cNvPr>
          <p:cNvSpPr/>
          <p:nvPr/>
        </p:nvSpPr>
        <p:spPr>
          <a:xfrm>
            <a:off x="3816625" y="4970663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938EE7-C4DE-A34B-9269-BBF2CDDB0475}"/>
              </a:ext>
            </a:extLst>
          </p:cNvPr>
          <p:cNvCxnSpPr/>
          <p:nvPr/>
        </p:nvCxnSpPr>
        <p:spPr>
          <a:xfrm flipV="1">
            <a:off x="5459896" y="2834308"/>
            <a:ext cx="0" cy="2548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D23645-CDAB-E249-85EE-2B18CCEB6D0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3" y="5382210"/>
            <a:ext cx="424069" cy="5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2F15EB-81EC-2049-AA64-5BE9483CD6B2}"/>
              </a:ext>
            </a:extLst>
          </p:cNvPr>
          <p:cNvSpPr txBox="1"/>
          <p:nvPr/>
        </p:nvSpPr>
        <p:spPr>
          <a:xfrm>
            <a:off x="2299249" y="5868627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STOP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D484D-3A40-454D-8681-F58C8932B230}"/>
              </a:ext>
            </a:extLst>
          </p:cNvPr>
          <p:cNvSpPr/>
          <p:nvPr/>
        </p:nvSpPr>
        <p:spPr>
          <a:xfrm>
            <a:off x="7620000" y="4262230"/>
            <a:ext cx="1550503" cy="54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1001001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BCAA8-DD00-7F48-BC5A-D29F04C3A760}"/>
              </a:ext>
            </a:extLst>
          </p:cNvPr>
          <p:cNvSpPr txBox="1"/>
          <p:nvPr/>
        </p:nvSpPr>
        <p:spPr>
          <a:xfrm>
            <a:off x="7023650" y="3757854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Representation of 73</a:t>
            </a:r>
          </a:p>
        </p:txBody>
      </p:sp>
    </p:spTree>
    <p:extLst>
      <p:ext uri="{BB962C8B-B14F-4D97-AF65-F5344CB8AC3E}">
        <p14:creationId xmlns:p14="http://schemas.microsoft.com/office/powerpoint/2010/main" val="8605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Octal and hexadecimal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7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“Data! Data! Data! I can’t make bricks without clay!”</a:t>
            </a:r>
          </a:p>
          <a:p>
            <a:r>
              <a:rPr lang="en-US" i="1" dirty="0"/>
              <a:t>– Sir Arthur Conan Doyle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AA3D003-3688-48B0-BD1B-9B9A3CDD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067" y="3845639"/>
            <a:ext cx="388884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37B1-77DE-4F71-9A31-57D22C5C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85596"/>
            <a:ext cx="10353761" cy="1326321"/>
          </a:xfrm>
        </p:spPr>
        <p:txBody>
          <a:bodyPr/>
          <a:lstStyle/>
          <a:p>
            <a:r>
              <a:rPr lang="en-US" dirty="0"/>
              <a:t>Octal and Hexadecimal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EF1E8-97B0-4D68-8A18-7570FE48225C}"/>
              </a:ext>
            </a:extLst>
          </p:cNvPr>
          <p:cNvSpPr txBox="1"/>
          <p:nvPr/>
        </p:nvSpPr>
        <p:spPr>
          <a:xfrm>
            <a:off x="8269574" y="2997617"/>
            <a:ext cx="745471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0x41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0x42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0x5A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0x61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0x7A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0x0D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0x21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10C773-92F9-44E7-970F-E20C87D7F93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875695" y="4151937"/>
            <a:ext cx="39387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A858A-94D8-4DE1-9CC5-1C4B56EA0223}"/>
              </a:ext>
            </a:extLst>
          </p:cNvPr>
          <p:cNvSpPr txBox="1"/>
          <p:nvPr/>
        </p:nvSpPr>
        <p:spPr>
          <a:xfrm>
            <a:off x="6622431" y="2997617"/>
            <a:ext cx="125326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C0D5C-0EF6-4083-AC84-3FBE31B92274}"/>
              </a:ext>
            </a:extLst>
          </p:cNvPr>
          <p:cNvSpPr txBox="1"/>
          <p:nvPr/>
        </p:nvSpPr>
        <p:spPr>
          <a:xfrm>
            <a:off x="9407817" y="2997617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65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97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122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0289B-0977-435B-8DA3-9C5C1404B7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015045" y="4151937"/>
            <a:ext cx="392772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8EE218-76F3-4E12-AE53-894139ADDF79}"/>
              </a:ext>
            </a:extLst>
          </p:cNvPr>
          <p:cNvSpPr txBox="1"/>
          <p:nvPr/>
        </p:nvSpPr>
        <p:spPr>
          <a:xfrm>
            <a:off x="10360285" y="2997617"/>
            <a:ext cx="34288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B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Z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z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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E8DC4-A30E-436D-B0E8-E9F09DCAEE68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9967512" y="4151937"/>
            <a:ext cx="392773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7711E8-5E9B-4E5B-8F85-2C568158117E}"/>
              </a:ext>
            </a:extLst>
          </p:cNvPr>
          <p:cNvSpPr txBox="1"/>
          <p:nvPr/>
        </p:nvSpPr>
        <p:spPr>
          <a:xfrm>
            <a:off x="3055013" y="2997617"/>
            <a:ext cx="745471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032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041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072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021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4F0ABD-EF92-4479-B9E2-19D438E716F3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2661134" y="4151937"/>
            <a:ext cx="39387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9E24DD-F72B-42C7-B390-992D5F54F037}"/>
              </a:ext>
            </a:extLst>
          </p:cNvPr>
          <p:cNvSpPr txBox="1"/>
          <p:nvPr/>
        </p:nvSpPr>
        <p:spPr>
          <a:xfrm>
            <a:off x="1407870" y="2997617"/>
            <a:ext cx="125326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00010001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090F4-7FDF-41D5-BE8D-6F3E28CDFFB1}"/>
              </a:ext>
            </a:extLst>
          </p:cNvPr>
          <p:cNvSpPr txBox="1"/>
          <p:nvPr/>
        </p:nvSpPr>
        <p:spPr>
          <a:xfrm>
            <a:off x="4193256" y="2997617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26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58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17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8E2A6-2DA7-406D-AC1D-04D8AE8D73D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3800484" y="4151937"/>
            <a:ext cx="392772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6139F76-CD46-45D9-8C29-CFB5AE643E23}"/>
              </a:ext>
            </a:extLst>
          </p:cNvPr>
          <p:cNvSpPr txBox="1">
            <a:spLocks/>
          </p:cNvSpPr>
          <p:nvPr/>
        </p:nvSpPr>
        <p:spPr>
          <a:xfrm>
            <a:off x="1407870" y="2430417"/>
            <a:ext cx="3345081" cy="47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Octal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6619F22-CCC1-4404-A61B-74E01AB5ECE3}"/>
              </a:ext>
            </a:extLst>
          </p:cNvPr>
          <p:cNvSpPr txBox="1">
            <a:spLocks/>
          </p:cNvSpPr>
          <p:nvPr/>
        </p:nvSpPr>
        <p:spPr>
          <a:xfrm>
            <a:off x="6622431" y="2518931"/>
            <a:ext cx="4080738" cy="47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Hexadecimal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1F412CE-722B-4CC4-A42E-1D77FFE584E9}"/>
              </a:ext>
            </a:extLst>
          </p:cNvPr>
          <p:cNvSpPr txBox="1">
            <a:spLocks/>
          </p:cNvSpPr>
          <p:nvPr/>
        </p:nvSpPr>
        <p:spPr>
          <a:xfrm>
            <a:off x="913793" y="5732185"/>
            <a:ext cx="10353762" cy="94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By convention, octal is prefixed with ‘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’, while hex is prefixed with ‘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0x</a:t>
            </a:r>
            <a:r>
              <a:rPr lang="en-US" dirty="0"/>
              <a:t>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Binary numbers are prefixed with ‘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0b</a:t>
            </a:r>
            <a:r>
              <a:rPr lang="en-US" dirty="0"/>
              <a:t>’.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C7B3C0-053F-8D4A-8FB1-202FF4455D83}"/>
              </a:ext>
            </a:extLst>
          </p:cNvPr>
          <p:cNvSpPr txBox="1">
            <a:spLocks/>
          </p:cNvSpPr>
          <p:nvPr/>
        </p:nvSpPr>
        <p:spPr>
          <a:xfrm>
            <a:off x="1788018" y="1348386"/>
            <a:ext cx="8605312" cy="116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Binary to Octal: Group </a:t>
            </a:r>
            <a:r>
              <a:rPr lang="en-US" dirty="0">
                <a:solidFill>
                  <a:srgbClr val="FFC000"/>
                </a:solidFill>
              </a:rPr>
              <a:t>3 bits</a:t>
            </a:r>
            <a:r>
              <a:rPr lang="en-US" dirty="0"/>
              <a:t> at a time.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Binary to Hexadecimal: Group </a:t>
            </a:r>
            <a:r>
              <a:rPr lang="en-US" dirty="0">
                <a:solidFill>
                  <a:srgbClr val="FFC000"/>
                </a:solidFill>
              </a:rPr>
              <a:t>4 bits </a:t>
            </a:r>
            <a:r>
              <a:rPr lang="en-US" dirty="0"/>
              <a:t>at a time</a:t>
            </a:r>
          </a:p>
        </p:txBody>
      </p:sp>
    </p:spTree>
    <p:extLst>
      <p:ext uri="{BB962C8B-B14F-4D97-AF65-F5344CB8AC3E}">
        <p14:creationId xmlns:p14="http://schemas.microsoft.com/office/powerpoint/2010/main" val="2264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29" grpId="0" animBg="1"/>
      <p:bldP spid="39" grpId="0" animBg="1"/>
      <p:bldP spid="41" grpId="0" animBg="1"/>
      <p:bldP spid="42" grpId="0" animBg="1"/>
      <p:bldP spid="46" grpId="0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5719-DAAF-124E-A23A-5A3EDE8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F494E3-16DB-F941-8A5D-3AC802332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77662"/>
              </p:ext>
            </p:extLst>
          </p:nvPr>
        </p:nvGraphicFramePr>
        <p:xfrm>
          <a:off x="2660072" y="2890628"/>
          <a:ext cx="56434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427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41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FBDF9-9A26-5D4A-95FC-70F4A82D1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43299"/>
              </p:ext>
            </p:extLst>
          </p:nvPr>
        </p:nvGraphicFramePr>
        <p:xfrm>
          <a:off x="6419861" y="4045727"/>
          <a:ext cx="188362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876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27876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27876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E4FFBE7-854A-4E40-912F-59DBD14A1669}"/>
              </a:ext>
            </a:extLst>
          </p:cNvPr>
          <p:cNvSpPr/>
          <p:nvPr/>
        </p:nvSpPr>
        <p:spPr>
          <a:xfrm>
            <a:off x="6249245" y="4976832"/>
            <a:ext cx="2192593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0*2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+0*2</a:t>
            </a:r>
            <a:r>
              <a:rPr lang="en-US" baseline="30000" dirty="0">
                <a:solidFill>
                  <a:srgbClr val="FF0000"/>
                </a:solidFill>
              </a:rPr>
              <a:t>0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E0FA5-89FC-854B-A903-A4DAE54C163C}"/>
              </a:ext>
            </a:extLst>
          </p:cNvPr>
          <p:cNvSpPr txBox="1"/>
          <p:nvPr/>
        </p:nvSpPr>
        <p:spPr>
          <a:xfrm>
            <a:off x="913795" y="2877466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FBA83-2996-674D-90CD-D50D0F180F1C}"/>
              </a:ext>
            </a:extLst>
          </p:cNvPr>
          <p:cNvSpPr txBox="1"/>
          <p:nvPr/>
        </p:nvSpPr>
        <p:spPr>
          <a:xfrm>
            <a:off x="489527" y="2063118"/>
            <a:ext cx="111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Convert binary number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01011010</a:t>
            </a:r>
            <a:r>
              <a:rPr lang="en-US" dirty="0"/>
              <a:t> to Octal.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E31E0E8D-B492-094B-8318-4C8E32A12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081431"/>
              </p:ext>
            </p:extLst>
          </p:nvPr>
        </p:nvGraphicFramePr>
        <p:xfrm>
          <a:off x="6419861" y="3526067"/>
          <a:ext cx="188362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876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27876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27876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41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D9E84688-31CE-EE42-A099-FA0601B50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428979"/>
              </p:ext>
            </p:extLst>
          </p:nvPr>
        </p:nvGraphicFramePr>
        <p:xfrm>
          <a:off x="4077081" y="3520793"/>
          <a:ext cx="2116281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427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DB00D942-9B23-3A4E-8443-15713F6C4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868055"/>
              </p:ext>
            </p:extLst>
          </p:nvPr>
        </p:nvGraphicFramePr>
        <p:xfrm>
          <a:off x="2484501" y="3520793"/>
          <a:ext cx="141085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427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</a:tblGrid>
              <a:tr h="241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802B11EC-FAE5-494A-B883-F15FCAD1B932}"/>
              </a:ext>
            </a:extLst>
          </p:cNvPr>
          <p:cNvSpPr/>
          <p:nvPr/>
        </p:nvSpPr>
        <p:spPr>
          <a:xfrm rot="16200000">
            <a:off x="7106372" y="2782472"/>
            <a:ext cx="257708" cy="1175955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19E092B-7AF4-DA4A-9CE4-1B91ABEE5850}"/>
              </a:ext>
            </a:extLst>
          </p:cNvPr>
          <p:cNvSpPr/>
          <p:nvPr/>
        </p:nvSpPr>
        <p:spPr>
          <a:xfrm rot="16200000">
            <a:off x="5022645" y="2803961"/>
            <a:ext cx="257708" cy="1175955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F39B839-F48E-3C42-ACBE-B9EBBEB262B8}"/>
              </a:ext>
            </a:extLst>
          </p:cNvPr>
          <p:cNvSpPr/>
          <p:nvPr/>
        </p:nvSpPr>
        <p:spPr>
          <a:xfrm rot="16200000">
            <a:off x="3202073" y="2768842"/>
            <a:ext cx="257708" cy="1175955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FF749F3-B7D9-1F4D-B512-584969453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36449"/>
              </p:ext>
            </p:extLst>
          </p:nvPr>
        </p:nvGraphicFramePr>
        <p:xfrm>
          <a:off x="4077081" y="4059094"/>
          <a:ext cx="2116281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427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263450-1397-984F-9164-1E80FB828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709604"/>
              </p:ext>
            </p:extLst>
          </p:nvPr>
        </p:nvGraphicFramePr>
        <p:xfrm>
          <a:off x="2557884" y="4059094"/>
          <a:ext cx="129269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6349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46349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E53D57EB-E010-924C-B898-DCB4DD021AF0}"/>
              </a:ext>
            </a:extLst>
          </p:cNvPr>
          <p:cNvSpPr/>
          <p:nvPr/>
        </p:nvSpPr>
        <p:spPr>
          <a:xfrm>
            <a:off x="3942732" y="4966962"/>
            <a:ext cx="2192593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0*2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0 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CBC718-3D80-CF47-BC9C-321C59AC28B4}"/>
              </a:ext>
            </a:extLst>
          </p:cNvPr>
          <p:cNvSpPr/>
          <p:nvPr/>
        </p:nvSpPr>
        <p:spPr>
          <a:xfrm>
            <a:off x="2362805" y="4963464"/>
            <a:ext cx="1514435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0*2</a:t>
            </a:r>
            <a:r>
              <a:rPr lang="en-US" baseline="30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baseline="30000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4DC450-2133-F246-9413-C6705C258430}"/>
              </a:ext>
            </a:extLst>
          </p:cNvPr>
          <p:cNvSpPr/>
          <p:nvPr/>
        </p:nvSpPr>
        <p:spPr>
          <a:xfrm>
            <a:off x="4622632" y="6248145"/>
            <a:ext cx="2192593" cy="486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1 3 2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EBEF0A-C637-9946-BBA4-0717829890A1}"/>
              </a:ext>
            </a:extLst>
          </p:cNvPr>
          <p:cNvSpPr txBox="1"/>
          <p:nvPr/>
        </p:nvSpPr>
        <p:spPr>
          <a:xfrm>
            <a:off x="1368181" y="6248400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6FEBF1-3B19-1145-8FEE-A36A9E4E10B9}"/>
              </a:ext>
            </a:extLst>
          </p:cNvPr>
          <p:cNvCxnSpPr>
            <a:cxnSpLocks/>
          </p:cNvCxnSpPr>
          <p:nvPr/>
        </p:nvCxnSpPr>
        <p:spPr>
          <a:xfrm flipV="1">
            <a:off x="2802288" y="4396283"/>
            <a:ext cx="0" cy="8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C9D539-8B02-864E-9785-843640C5418C}"/>
              </a:ext>
            </a:extLst>
          </p:cNvPr>
          <p:cNvCxnSpPr>
            <a:cxnSpLocks/>
          </p:cNvCxnSpPr>
          <p:nvPr/>
        </p:nvCxnSpPr>
        <p:spPr>
          <a:xfrm flipV="1">
            <a:off x="3430811" y="4444944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180291-564D-FD4A-BF21-BD2AC3951EBD}"/>
              </a:ext>
            </a:extLst>
          </p:cNvPr>
          <p:cNvCxnSpPr>
            <a:cxnSpLocks/>
          </p:cNvCxnSpPr>
          <p:nvPr/>
        </p:nvCxnSpPr>
        <p:spPr>
          <a:xfrm flipV="1">
            <a:off x="4309217" y="4411487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4A3800-06A1-C744-9CD8-5D673D634917}"/>
              </a:ext>
            </a:extLst>
          </p:cNvPr>
          <p:cNvCxnSpPr>
            <a:cxnSpLocks/>
          </p:cNvCxnSpPr>
          <p:nvPr/>
        </p:nvCxnSpPr>
        <p:spPr>
          <a:xfrm flipV="1">
            <a:off x="6681291" y="4394534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805B5E-A55C-724D-997E-84EDA0C38ADA}"/>
              </a:ext>
            </a:extLst>
          </p:cNvPr>
          <p:cNvCxnSpPr>
            <a:cxnSpLocks/>
          </p:cNvCxnSpPr>
          <p:nvPr/>
        </p:nvCxnSpPr>
        <p:spPr>
          <a:xfrm flipV="1">
            <a:off x="5659823" y="4420613"/>
            <a:ext cx="118212" cy="8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BA571D-008C-4E4D-B266-32383FD29861}"/>
              </a:ext>
            </a:extLst>
          </p:cNvPr>
          <p:cNvCxnSpPr>
            <a:cxnSpLocks/>
          </p:cNvCxnSpPr>
          <p:nvPr/>
        </p:nvCxnSpPr>
        <p:spPr>
          <a:xfrm flipV="1">
            <a:off x="4984520" y="4402989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8CAECF-3959-1644-B779-26B674EABD30}"/>
              </a:ext>
            </a:extLst>
          </p:cNvPr>
          <p:cNvCxnSpPr>
            <a:cxnSpLocks/>
          </p:cNvCxnSpPr>
          <p:nvPr/>
        </p:nvCxnSpPr>
        <p:spPr>
          <a:xfrm flipV="1">
            <a:off x="7301867" y="4420613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C4456D-CB3F-8949-BF41-B8C0D68E9727}"/>
              </a:ext>
            </a:extLst>
          </p:cNvPr>
          <p:cNvCxnSpPr>
            <a:cxnSpLocks/>
          </p:cNvCxnSpPr>
          <p:nvPr/>
        </p:nvCxnSpPr>
        <p:spPr>
          <a:xfrm flipV="1">
            <a:off x="8007429" y="4429953"/>
            <a:ext cx="43674" cy="7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3C542C-D1A8-D24F-A532-028101E1FBDF}"/>
              </a:ext>
            </a:extLst>
          </p:cNvPr>
          <p:cNvCxnSpPr>
            <a:cxnSpLocks/>
          </p:cNvCxnSpPr>
          <p:nvPr/>
        </p:nvCxnSpPr>
        <p:spPr>
          <a:xfrm flipH="1" flipV="1">
            <a:off x="3313752" y="5713583"/>
            <a:ext cx="2168028" cy="77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BD6C-43D9-5146-9A01-BCB596027BC4}"/>
              </a:ext>
            </a:extLst>
          </p:cNvPr>
          <p:cNvCxnSpPr>
            <a:cxnSpLocks/>
          </p:cNvCxnSpPr>
          <p:nvPr/>
        </p:nvCxnSpPr>
        <p:spPr>
          <a:xfrm flipH="1" flipV="1">
            <a:off x="5322913" y="5657809"/>
            <a:ext cx="396015" cy="7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80149C3-10C3-1E46-AC89-6A75AF6B122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966691" y="5694587"/>
            <a:ext cx="1378851" cy="73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4" grpId="0" animBg="1"/>
      <p:bldP spid="19" grpId="0" animBg="1"/>
      <p:bldP spid="20" grpId="0" animBg="1"/>
      <p:bldP spid="42" grpId="0" animBg="1"/>
      <p:bldP spid="50" grpId="0" animBg="1"/>
      <p:bldP spid="86" grpId="0" animBg="1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5719-DAAF-124E-A23A-5A3EDE8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F494E3-16DB-F941-8A5D-3AC802332C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0072" y="2890628"/>
          <a:ext cx="56434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427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737805795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705427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41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FBDF9-9A26-5D4A-95FC-70F4A82D1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02199"/>
              </p:ext>
            </p:extLst>
          </p:nvPr>
        </p:nvGraphicFramePr>
        <p:xfrm>
          <a:off x="5605885" y="4011127"/>
          <a:ext cx="25737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430">
                  <a:extLst>
                    <a:ext uri="{9D8B030D-6E8A-4147-A177-3AD203B41FA5}">
                      <a16:colId xmlns:a16="http://schemas.microsoft.com/office/drawing/2014/main" val="265103435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1DE0FA5-89FC-854B-A903-A4DAE54C163C}"/>
              </a:ext>
            </a:extLst>
          </p:cNvPr>
          <p:cNvSpPr txBox="1"/>
          <p:nvPr/>
        </p:nvSpPr>
        <p:spPr>
          <a:xfrm>
            <a:off x="913795" y="2877466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FBA83-2996-674D-90CD-D50D0F180F1C}"/>
              </a:ext>
            </a:extLst>
          </p:cNvPr>
          <p:cNvSpPr txBox="1"/>
          <p:nvPr/>
        </p:nvSpPr>
        <p:spPr>
          <a:xfrm>
            <a:off x="508001" y="2063118"/>
            <a:ext cx="111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Convert binary number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01011010</a:t>
            </a:r>
            <a:r>
              <a:rPr lang="en-US" dirty="0"/>
              <a:t> to Hexadecimal.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2B11EC-FAE5-494A-B883-F15FCAD1B932}"/>
              </a:ext>
            </a:extLst>
          </p:cNvPr>
          <p:cNvSpPr/>
          <p:nvPr/>
        </p:nvSpPr>
        <p:spPr>
          <a:xfrm rot="16200000">
            <a:off x="6674063" y="2350162"/>
            <a:ext cx="239418" cy="2058866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19E092B-7AF4-DA4A-9CE4-1B91ABEE5850}"/>
              </a:ext>
            </a:extLst>
          </p:cNvPr>
          <p:cNvSpPr/>
          <p:nvPr/>
        </p:nvSpPr>
        <p:spPr>
          <a:xfrm rot="16200000">
            <a:off x="3973623" y="2433756"/>
            <a:ext cx="257710" cy="1894875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3D57EB-E010-924C-B898-DCB4DD021AF0}"/>
              </a:ext>
            </a:extLst>
          </p:cNvPr>
          <p:cNvSpPr/>
          <p:nvPr/>
        </p:nvSpPr>
        <p:spPr>
          <a:xfrm>
            <a:off x="2658640" y="5030581"/>
            <a:ext cx="2677945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0*2</a:t>
            </a:r>
            <a:r>
              <a:rPr lang="en-US" baseline="30000" dirty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+0*2</a:t>
            </a:r>
            <a:r>
              <a:rPr lang="en-US" baseline="30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baseline="30000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4DC450-2133-F246-9413-C6705C258430}"/>
              </a:ext>
            </a:extLst>
          </p:cNvPr>
          <p:cNvSpPr/>
          <p:nvPr/>
        </p:nvSpPr>
        <p:spPr>
          <a:xfrm>
            <a:off x="4607468" y="6206695"/>
            <a:ext cx="2192593" cy="486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 A</a:t>
            </a:r>
          </a:p>
        </p:txBody>
      </p:sp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43AA9102-0F15-0749-94DE-1B8782BB0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53781"/>
              </p:ext>
            </p:extLst>
          </p:nvPr>
        </p:nvGraphicFramePr>
        <p:xfrm>
          <a:off x="5605885" y="3515029"/>
          <a:ext cx="25737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430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162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37" name="Table 7">
            <a:extLst>
              <a:ext uri="{FF2B5EF4-FFF2-40B4-BE49-F238E27FC236}">
                <a16:creationId xmlns:a16="http://schemas.microsoft.com/office/drawing/2014/main" id="{5F525195-E5CB-544A-84AF-2A43C3DD4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795841"/>
              </p:ext>
            </p:extLst>
          </p:nvPr>
        </p:nvGraphicFramePr>
        <p:xfrm>
          <a:off x="2762865" y="3530139"/>
          <a:ext cx="25737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430">
                  <a:extLst>
                    <a:ext uri="{9D8B030D-6E8A-4147-A177-3AD203B41FA5}">
                      <a16:colId xmlns:a16="http://schemas.microsoft.com/office/drawing/2014/main" val="2092819275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162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42604B2-55C5-8248-8CF3-1782722F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460358"/>
              </p:ext>
            </p:extLst>
          </p:nvPr>
        </p:nvGraphicFramePr>
        <p:xfrm>
          <a:off x="2803788" y="4100124"/>
          <a:ext cx="25737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430">
                  <a:extLst>
                    <a:ext uri="{9D8B030D-6E8A-4147-A177-3AD203B41FA5}">
                      <a16:colId xmlns:a16="http://schemas.microsoft.com/office/drawing/2014/main" val="265103435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2247107898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1530882544"/>
                    </a:ext>
                  </a:extLst>
                </a:gridCol>
                <a:gridCol w="643430">
                  <a:extLst>
                    <a:ext uri="{9D8B030D-6E8A-4147-A177-3AD203B41FA5}">
                      <a16:colId xmlns:a16="http://schemas.microsoft.com/office/drawing/2014/main" val="3091763776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B3D6F9F0-3E7E-0E4B-AE85-363AE61F49F3}"/>
              </a:ext>
            </a:extLst>
          </p:cNvPr>
          <p:cNvSpPr/>
          <p:nvPr/>
        </p:nvSpPr>
        <p:spPr>
          <a:xfrm>
            <a:off x="5623258" y="5024456"/>
            <a:ext cx="2677945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3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+0*2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1*2</a:t>
            </a:r>
            <a:r>
              <a:rPr lang="en-US" baseline="30000" dirty="0">
                <a:solidFill>
                  <a:srgbClr val="FFC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+0*2</a:t>
            </a:r>
            <a:r>
              <a:rPr lang="en-US" baseline="30000" dirty="0">
                <a:solidFill>
                  <a:srgbClr val="FF0000"/>
                </a:solidFill>
              </a:rPr>
              <a:t>0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626AB-3B8A-0940-9BCD-79EE2AC89547}"/>
              </a:ext>
            </a:extLst>
          </p:cNvPr>
          <p:cNvCxnSpPr>
            <a:cxnSpLocks/>
          </p:cNvCxnSpPr>
          <p:nvPr/>
        </p:nvCxnSpPr>
        <p:spPr>
          <a:xfrm flipV="1">
            <a:off x="2997946" y="4508854"/>
            <a:ext cx="93691" cy="8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F5F0C9-7CD9-C348-82AB-7FD4D0ED4E82}"/>
              </a:ext>
            </a:extLst>
          </p:cNvPr>
          <p:cNvCxnSpPr>
            <a:cxnSpLocks/>
          </p:cNvCxnSpPr>
          <p:nvPr/>
        </p:nvCxnSpPr>
        <p:spPr>
          <a:xfrm flipH="1" flipV="1">
            <a:off x="3682424" y="4469942"/>
            <a:ext cx="1" cy="83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EC44A8-A4DA-A54F-8D23-B6111E3091B5}"/>
              </a:ext>
            </a:extLst>
          </p:cNvPr>
          <p:cNvCxnSpPr>
            <a:cxnSpLocks/>
          </p:cNvCxnSpPr>
          <p:nvPr/>
        </p:nvCxnSpPr>
        <p:spPr>
          <a:xfrm flipV="1">
            <a:off x="4289747" y="4456900"/>
            <a:ext cx="93691" cy="8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D2A519-D02D-D843-B8AD-515F2EB6340B}"/>
              </a:ext>
            </a:extLst>
          </p:cNvPr>
          <p:cNvCxnSpPr>
            <a:cxnSpLocks/>
          </p:cNvCxnSpPr>
          <p:nvPr/>
        </p:nvCxnSpPr>
        <p:spPr>
          <a:xfrm flipV="1">
            <a:off x="4896478" y="4477418"/>
            <a:ext cx="93691" cy="8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6D9BDF-B2FE-414F-B7CE-942ECE6A08DA}"/>
              </a:ext>
            </a:extLst>
          </p:cNvPr>
          <p:cNvCxnSpPr>
            <a:cxnSpLocks/>
          </p:cNvCxnSpPr>
          <p:nvPr/>
        </p:nvCxnSpPr>
        <p:spPr>
          <a:xfrm flipV="1">
            <a:off x="5948218" y="4403171"/>
            <a:ext cx="3744" cy="8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7367AB-5C4C-E443-9CF4-F5E7F94DE6B5}"/>
              </a:ext>
            </a:extLst>
          </p:cNvPr>
          <p:cNvCxnSpPr>
            <a:cxnSpLocks/>
          </p:cNvCxnSpPr>
          <p:nvPr/>
        </p:nvCxnSpPr>
        <p:spPr>
          <a:xfrm flipV="1">
            <a:off x="6575173" y="4400055"/>
            <a:ext cx="0" cy="8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12E01D-4E6A-CD41-9EA5-1A6164D3B567}"/>
              </a:ext>
            </a:extLst>
          </p:cNvPr>
          <p:cNvCxnSpPr>
            <a:cxnSpLocks/>
          </p:cNvCxnSpPr>
          <p:nvPr/>
        </p:nvCxnSpPr>
        <p:spPr>
          <a:xfrm flipH="1" flipV="1">
            <a:off x="7208263" y="4395310"/>
            <a:ext cx="69992" cy="87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E3EA28-78BC-D84F-8686-94CD82BE9CD1}"/>
              </a:ext>
            </a:extLst>
          </p:cNvPr>
          <p:cNvCxnSpPr>
            <a:cxnSpLocks/>
          </p:cNvCxnSpPr>
          <p:nvPr/>
        </p:nvCxnSpPr>
        <p:spPr>
          <a:xfrm flipH="1" flipV="1">
            <a:off x="7836574" y="4331158"/>
            <a:ext cx="74770" cy="92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4D61021-F07B-1A40-BBE0-3E0CF977BFFF}"/>
              </a:ext>
            </a:extLst>
          </p:cNvPr>
          <p:cNvCxnSpPr>
            <a:cxnSpLocks/>
          </p:cNvCxnSpPr>
          <p:nvPr/>
        </p:nvCxnSpPr>
        <p:spPr>
          <a:xfrm flipH="1" flipV="1">
            <a:off x="4289747" y="5781528"/>
            <a:ext cx="1316138" cy="64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37F3DC-17A2-D34B-A89D-25F2A14ACBD5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892558" y="5742211"/>
            <a:ext cx="1069673" cy="68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4441F3E-5F7D-7747-A8C3-DFC90499AE11}"/>
              </a:ext>
            </a:extLst>
          </p:cNvPr>
          <p:cNvSpPr txBox="1"/>
          <p:nvPr/>
        </p:nvSpPr>
        <p:spPr>
          <a:xfrm>
            <a:off x="2449939" y="6308975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29680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19" grpId="0" animBg="1"/>
      <p:bldP spid="42" grpId="0" animBg="1"/>
      <p:bldP spid="86" grpId="0" animBg="1"/>
      <p:bldP spid="51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5640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establish that a function requires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. Values passed in are </a:t>
            </a:r>
            <a:r>
              <a:rPr lang="en-US" b="1" dirty="0">
                <a:solidFill>
                  <a:srgbClr val="FFC000"/>
                </a:solidFill>
              </a:rPr>
              <a:t>arguments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10931" y="2560449"/>
            <a:ext cx="5600731" cy="299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name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name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"Batman"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89714"/>
              </p:ext>
            </p:extLst>
          </p:nvPr>
        </p:nvGraphicFramePr>
        <p:xfrm>
          <a:off x="2349189" y="2560450"/>
          <a:ext cx="361742" cy="299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96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3A0FC8-39FD-408E-96B7-CC3706A98AAC}"/>
              </a:ext>
            </a:extLst>
          </p:cNvPr>
          <p:cNvSpPr txBox="1"/>
          <p:nvPr/>
        </p:nvSpPr>
        <p:spPr>
          <a:xfrm>
            <a:off x="8477088" y="2924815"/>
            <a:ext cx="1264789" cy="52322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Parameter 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99EDF-C068-4AB2-A5F8-9D1B08FB41B8}"/>
              </a:ext>
            </a:extLst>
          </p:cNvPr>
          <p:cNvSpPr txBox="1"/>
          <p:nvPr/>
        </p:nvSpPr>
        <p:spPr>
          <a:xfrm>
            <a:off x="8477088" y="4763384"/>
            <a:ext cx="1264789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Argument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0641E-7D4C-4900-9D44-6321B33B515F}"/>
              </a:ext>
            </a:extLst>
          </p:cNvPr>
          <p:cNvSpPr txBox="1"/>
          <p:nvPr/>
        </p:nvSpPr>
        <p:spPr>
          <a:xfrm>
            <a:off x="2263826" y="6132080"/>
            <a:ext cx="5965774" cy="3571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Batman.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CD7A4EC1-D3F5-4F93-AC98-A36C91C9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92" y="5793526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33B78-9CEC-4791-B6BC-4E04F271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92" y="3521114"/>
            <a:ext cx="529590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0F40DD-1514-4019-B14E-DA54DE6C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31" y="2538678"/>
            <a:ext cx="2672693" cy="3012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EDBD4F-34F7-49CF-91E6-B83EB022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62" y="4024199"/>
            <a:ext cx="5151009" cy="131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07E23-0903-43A2-A964-B5C2BAEB1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276" y="4790110"/>
            <a:ext cx="2141905" cy="324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D2C2F-43EC-46DC-892D-0CCD2B5DE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523" y="3043028"/>
            <a:ext cx="5118317" cy="100141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AA543-3A9C-4501-A437-3780948235C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3866" y="3186425"/>
            <a:ext cx="573222" cy="38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2646E1-9EA2-4ABD-848C-29EAADD8E57C}"/>
              </a:ext>
            </a:extLst>
          </p:cNvPr>
          <p:cNvSpPr/>
          <p:nvPr/>
        </p:nvSpPr>
        <p:spPr>
          <a:xfrm>
            <a:off x="6716486" y="3083668"/>
            <a:ext cx="1187380" cy="21330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323E8E-DCAC-4C49-9D65-BC0C227109A5}"/>
              </a:ext>
            </a:extLst>
          </p:cNvPr>
          <p:cNvSpPr/>
          <p:nvPr/>
        </p:nvSpPr>
        <p:spPr>
          <a:xfrm>
            <a:off x="4247942" y="4798625"/>
            <a:ext cx="808892" cy="23729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39BAF3-01DD-4BF4-AD9D-59FD10CC200A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056834" y="4917273"/>
            <a:ext cx="342025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7962E-17 3.7037E-6 L -0.06237 -0.0004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-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1966 1.85185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8" grpId="0" animBg="1"/>
      <p:bldP spid="10" grpId="0" animBg="1"/>
      <p:bldP spid="10" grpId="1" animBg="1"/>
      <p:bldP spid="19" grpId="0" animBg="1"/>
      <p:bldP spid="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5719-DAAF-124E-A23A-5A3EDE8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and Hex to decimal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F494E3-16DB-F941-8A5D-3AC802332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79751"/>
              </p:ext>
            </p:extLst>
          </p:nvPr>
        </p:nvGraphicFramePr>
        <p:xfrm>
          <a:off x="2211049" y="3570339"/>
          <a:ext cx="308978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FBDF9-9A26-5D4A-95FC-70F4A82D1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57017"/>
              </p:ext>
            </p:extLst>
          </p:nvPr>
        </p:nvGraphicFramePr>
        <p:xfrm>
          <a:off x="2211049" y="3931919"/>
          <a:ext cx="308978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</a:tblGrid>
              <a:tr h="325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baseline="0" dirty="0"/>
                        <a:t>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8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8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6E828A2-5096-B749-8BBA-ACF73DC3E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766965"/>
              </p:ext>
            </p:extLst>
          </p:nvPr>
        </p:nvGraphicFramePr>
        <p:xfrm>
          <a:off x="2211049" y="4301859"/>
          <a:ext cx="308978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9949BB-82F6-E047-8601-E0A23DCD41C1}"/>
              </a:ext>
            </a:extLst>
          </p:cNvPr>
          <p:cNvCxnSpPr>
            <a:cxnSpLocks/>
          </p:cNvCxnSpPr>
          <p:nvPr/>
        </p:nvCxnSpPr>
        <p:spPr>
          <a:xfrm flipH="1" flipV="1">
            <a:off x="2487581" y="4708301"/>
            <a:ext cx="865219" cy="83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EF68FE-A314-024F-B72D-851D296EE804}"/>
              </a:ext>
            </a:extLst>
          </p:cNvPr>
          <p:cNvCxnSpPr>
            <a:cxnSpLocks/>
          </p:cNvCxnSpPr>
          <p:nvPr/>
        </p:nvCxnSpPr>
        <p:spPr>
          <a:xfrm flipV="1">
            <a:off x="3376074" y="4708301"/>
            <a:ext cx="1431900" cy="8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0DD84-7B7E-1849-B2A3-9E55705620CF}"/>
              </a:ext>
            </a:extLst>
          </p:cNvPr>
          <p:cNvCxnSpPr>
            <a:cxnSpLocks/>
          </p:cNvCxnSpPr>
          <p:nvPr/>
        </p:nvCxnSpPr>
        <p:spPr>
          <a:xfrm flipV="1">
            <a:off x="3352800" y="4667618"/>
            <a:ext cx="407630" cy="87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FFBE7-854A-4E40-912F-59DBD14A1669}"/>
              </a:ext>
            </a:extLst>
          </p:cNvPr>
          <p:cNvSpPr/>
          <p:nvPr/>
        </p:nvSpPr>
        <p:spPr>
          <a:xfrm>
            <a:off x="2460318" y="5586076"/>
            <a:ext cx="2192593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+ 8 + 1 = </a:t>
            </a:r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3A6BA58B-EB7B-DF4A-9B7F-9A1FF7A88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63673"/>
              </p:ext>
            </p:extLst>
          </p:nvPr>
        </p:nvGraphicFramePr>
        <p:xfrm>
          <a:off x="2211049" y="2982373"/>
          <a:ext cx="308978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2DDB10-AE52-7C4C-B87F-1A26288014B6}"/>
              </a:ext>
            </a:extLst>
          </p:cNvPr>
          <p:cNvSpPr txBox="1"/>
          <p:nvPr/>
        </p:nvSpPr>
        <p:spPr>
          <a:xfrm>
            <a:off x="913796" y="2928979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Index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E0FA5-89FC-854B-A903-A4DAE54C163C}"/>
              </a:ext>
            </a:extLst>
          </p:cNvPr>
          <p:cNvSpPr txBox="1"/>
          <p:nvPr/>
        </p:nvSpPr>
        <p:spPr>
          <a:xfrm>
            <a:off x="913795" y="3566767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FBA83-2996-674D-90CD-D50D0F180F1C}"/>
              </a:ext>
            </a:extLst>
          </p:cNvPr>
          <p:cNvSpPr txBox="1"/>
          <p:nvPr/>
        </p:nvSpPr>
        <p:spPr>
          <a:xfrm>
            <a:off x="1907458" y="1779639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Convert </a:t>
            </a:r>
            <a:r>
              <a:rPr lang="en-US" dirty="0">
                <a:solidFill>
                  <a:srgbClr val="FFC000"/>
                </a:solidFill>
              </a:rPr>
              <a:t>Octal number 111 </a:t>
            </a:r>
            <a:r>
              <a:rPr lang="en-US" dirty="0"/>
              <a:t>and </a:t>
            </a:r>
            <a:r>
              <a:rPr lang="en-US" dirty="0">
                <a:solidFill>
                  <a:srgbClr val="FFC000"/>
                </a:solidFill>
              </a:rPr>
              <a:t>Hex number 49</a:t>
            </a:r>
            <a:r>
              <a:rPr lang="en-US" dirty="0"/>
              <a:t> to decimal number.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01F7A55-02FD-354B-A825-53A8911A3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637894"/>
              </p:ext>
            </p:extLst>
          </p:nvPr>
        </p:nvGraphicFramePr>
        <p:xfrm>
          <a:off x="8188419" y="3541216"/>
          <a:ext cx="205985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32C730-64ED-5247-AF2A-3D52233E8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03543"/>
              </p:ext>
            </p:extLst>
          </p:nvPr>
        </p:nvGraphicFramePr>
        <p:xfrm>
          <a:off x="8188419" y="3906976"/>
          <a:ext cx="205985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baseline="0" dirty="0"/>
                        <a:t>16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16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C32CA15F-B477-FA46-8D92-C2C6228FA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3731"/>
              </p:ext>
            </p:extLst>
          </p:nvPr>
        </p:nvGraphicFramePr>
        <p:xfrm>
          <a:off x="8188419" y="4272736"/>
          <a:ext cx="205985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970715092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8FC35-3515-B64C-B780-2F737BFFA8F7}"/>
              </a:ext>
            </a:extLst>
          </p:cNvPr>
          <p:cNvCxnSpPr>
            <a:cxnSpLocks/>
          </p:cNvCxnSpPr>
          <p:nvPr/>
        </p:nvCxnSpPr>
        <p:spPr>
          <a:xfrm flipH="1" flipV="1">
            <a:off x="8464951" y="4679178"/>
            <a:ext cx="865219" cy="83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2E5651-AE5E-6242-AACD-AD6D37486DC5}"/>
              </a:ext>
            </a:extLst>
          </p:cNvPr>
          <p:cNvCxnSpPr>
            <a:cxnSpLocks/>
          </p:cNvCxnSpPr>
          <p:nvPr/>
        </p:nvCxnSpPr>
        <p:spPr>
          <a:xfrm flipV="1">
            <a:off x="9330170" y="4638495"/>
            <a:ext cx="407630" cy="87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3D1AB-BA7C-9942-AAF6-18FBC7FD1CB0}"/>
              </a:ext>
            </a:extLst>
          </p:cNvPr>
          <p:cNvSpPr/>
          <p:nvPr/>
        </p:nvSpPr>
        <p:spPr>
          <a:xfrm>
            <a:off x="8437688" y="5556953"/>
            <a:ext cx="2192593" cy="717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* 4 + 9 * 1= </a:t>
            </a:r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11F7AD65-F8DF-5E4F-9C60-56ED909C5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862330"/>
              </p:ext>
            </p:extLst>
          </p:nvPr>
        </p:nvGraphicFramePr>
        <p:xfrm>
          <a:off x="8188419" y="2953250"/>
          <a:ext cx="205985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929">
                  <a:extLst>
                    <a:ext uri="{9D8B030D-6E8A-4147-A177-3AD203B41FA5}">
                      <a16:colId xmlns:a16="http://schemas.microsoft.com/office/drawing/2014/main" val="1939770957"/>
                    </a:ext>
                  </a:extLst>
                </a:gridCol>
                <a:gridCol w="1029929">
                  <a:extLst>
                    <a:ext uri="{9D8B030D-6E8A-4147-A177-3AD203B41FA5}">
                      <a16:colId xmlns:a16="http://schemas.microsoft.com/office/drawing/2014/main" val="2726164320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049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FE2D31-4432-904C-AF10-1AE4FFB08A6B}"/>
              </a:ext>
            </a:extLst>
          </p:cNvPr>
          <p:cNvSpPr txBox="1"/>
          <p:nvPr/>
        </p:nvSpPr>
        <p:spPr>
          <a:xfrm>
            <a:off x="6891166" y="2899856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Index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722A3-C8D2-C945-9786-E8DFE263714C}"/>
              </a:ext>
            </a:extLst>
          </p:cNvPr>
          <p:cNvSpPr txBox="1"/>
          <p:nvPr/>
        </p:nvSpPr>
        <p:spPr>
          <a:xfrm>
            <a:off x="7084347" y="3537644"/>
            <a:ext cx="99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28466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8" grpId="0" animBg="1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C007-1E3F-D640-B78E-959202B6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decimal to Octal and Hex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E5B889-4689-1B4F-81F4-888CC07D5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74297"/>
              </p:ext>
            </p:extLst>
          </p:nvPr>
        </p:nvGraphicFramePr>
        <p:xfrm>
          <a:off x="913795" y="2182463"/>
          <a:ext cx="20077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708">
                  <a:extLst>
                    <a:ext uri="{9D8B030D-6E8A-4147-A177-3AD203B41FA5}">
                      <a16:colId xmlns:a16="http://schemas.microsoft.com/office/drawing/2014/main" val="1517599090"/>
                    </a:ext>
                  </a:extLst>
                </a:gridCol>
                <a:gridCol w="1283997">
                  <a:extLst>
                    <a:ext uri="{9D8B030D-6E8A-4147-A177-3AD203B41FA5}">
                      <a16:colId xmlns:a16="http://schemas.microsoft.com/office/drawing/2014/main" val="245635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886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0842CD-7F58-C642-BC34-1F646661AD60}"/>
              </a:ext>
            </a:extLst>
          </p:cNvPr>
          <p:cNvSpPr/>
          <p:nvPr/>
        </p:nvSpPr>
        <p:spPr>
          <a:xfrm>
            <a:off x="1627752" y="2563228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351EB-9D8F-4A45-A55B-760B48355245}"/>
              </a:ext>
            </a:extLst>
          </p:cNvPr>
          <p:cNvSpPr/>
          <p:nvPr/>
        </p:nvSpPr>
        <p:spPr>
          <a:xfrm>
            <a:off x="1627752" y="2946101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1C3B2-B0CD-654F-A256-8466600777F7}"/>
              </a:ext>
            </a:extLst>
          </p:cNvPr>
          <p:cNvSpPr/>
          <p:nvPr/>
        </p:nvSpPr>
        <p:spPr>
          <a:xfrm>
            <a:off x="1627752" y="3303212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EA339-A95D-9B42-850C-1B21933DDF1B}"/>
              </a:ext>
            </a:extLst>
          </p:cNvPr>
          <p:cNvSpPr/>
          <p:nvPr/>
        </p:nvSpPr>
        <p:spPr>
          <a:xfrm>
            <a:off x="1639345" y="3686727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DDAAA-46FA-E44D-9498-BC287E2A3D03}"/>
              </a:ext>
            </a:extLst>
          </p:cNvPr>
          <p:cNvSpPr txBox="1"/>
          <p:nvPr/>
        </p:nvSpPr>
        <p:spPr>
          <a:xfrm>
            <a:off x="3816625" y="2280238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39BAC-52BB-424E-84DA-81186E5CF2A2}"/>
              </a:ext>
            </a:extLst>
          </p:cNvPr>
          <p:cNvSpPr/>
          <p:nvPr/>
        </p:nvSpPr>
        <p:spPr>
          <a:xfrm>
            <a:off x="3816623" y="2903802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6C4D7-8FEC-2842-93F6-D7E307B41DA8}"/>
              </a:ext>
            </a:extLst>
          </p:cNvPr>
          <p:cNvSpPr/>
          <p:nvPr/>
        </p:nvSpPr>
        <p:spPr>
          <a:xfrm>
            <a:off x="3816623" y="3231074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D570C-4CC0-104C-9F55-D08F4DFB1068}"/>
              </a:ext>
            </a:extLst>
          </p:cNvPr>
          <p:cNvSpPr/>
          <p:nvPr/>
        </p:nvSpPr>
        <p:spPr>
          <a:xfrm>
            <a:off x="3816623" y="3572086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938EE7-C4DE-A34B-9269-BBF2CDDB0475}"/>
              </a:ext>
            </a:extLst>
          </p:cNvPr>
          <p:cNvCxnSpPr>
            <a:cxnSpLocks/>
          </p:cNvCxnSpPr>
          <p:nvPr/>
        </p:nvCxnSpPr>
        <p:spPr>
          <a:xfrm flipV="1">
            <a:off x="5459896" y="2834309"/>
            <a:ext cx="0" cy="108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D23645-CDAB-E249-85EE-2B18CCEB6D09}"/>
              </a:ext>
            </a:extLst>
          </p:cNvPr>
          <p:cNvCxnSpPr>
            <a:cxnSpLocks/>
          </p:cNvCxnSpPr>
          <p:nvPr/>
        </p:nvCxnSpPr>
        <p:spPr>
          <a:xfrm flipH="1" flipV="1">
            <a:off x="2233208" y="4069600"/>
            <a:ext cx="424069" cy="5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2F15EB-81EC-2049-AA64-5BE9483CD6B2}"/>
              </a:ext>
            </a:extLst>
          </p:cNvPr>
          <p:cNvSpPr txBox="1"/>
          <p:nvPr/>
        </p:nvSpPr>
        <p:spPr>
          <a:xfrm>
            <a:off x="2279584" y="4556017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STOP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D484D-3A40-454D-8681-F58C8932B230}"/>
              </a:ext>
            </a:extLst>
          </p:cNvPr>
          <p:cNvSpPr/>
          <p:nvPr/>
        </p:nvSpPr>
        <p:spPr>
          <a:xfrm>
            <a:off x="523676" y="5782090"/>
            <a:ext cx="1550503" cy="54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BCAA8-DD00-7F48-BC5A-D29F04C3A760}"/>
              </a:ext>
            </a:extLst>
          </p:cNvPr>
          <p:cNvSpPr txBox="1"/>
          <p:nvPr/>
        </p:nvSpPr>
        <p:spPr>
          <a:xfrm>
            <a:off x="1166191" y="5260037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 Representation of 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55E53-3BE6-FA4B-B552-6953E49C4FEB}"/>
              </a:ext>
            </a:extLst>
          </p:cNvPr>
          <p:cNvSpPr/>
          <p:nvPr/>
        </p:nvSpPr>
        <p:spPr>
          <a:xfrm>
            <a:off x="2944684" y="5782089"/>
            <a:ext cx="1550503" cy="54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49887-D92B-7141-A81B-D5AFABAE3694}"/>
              </a:ext>
            </a:extLst>
          </p:cNvPr>
          <p:cNvSpPr txBox="1"/>
          <p:nvPr/>
        </p:nvSpPr>
        <p:spPr>
          <a:xfrm>
            <a:off x="2303443" y="5882976"/>
            <a:ext cx="6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523FCF9C-E7B4-BF43-89CD-05D5ACDA5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802513"/>
              </p:ext>
            </p:extLst>
          </p:nvPr>
        </p:nvGraphicFramePr>
        <p:xfrm>
          <a:off x="6562427" y="2215400"/>
          <a:ext cx="20077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708">
                  <a:extLst>
                    <a:ext uri="{9D8B030D-6E8A-4147-A177-3AD203B41FA5}">
                      <a16:colId xmlns:a16="http://schemas.microsoft.com/office/drawing/2014/main" val="1517599090"/>
                    </a:ext>
                  </a:extLst>
                </a:gridCol>
                <a:gridCol w="1283997">
                  <a:extLst>
                    <a:ext uri="{9D8B030D-6E8A-4147-A177-3AD203B41FA5}">
                      <a16:colId xmlns:a16="http://schemas.microsoft.com/office/drawing/2014/main" val="245635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695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E7281A7-D208-6446-9B74-E84980C9FE5F}"/>
              </a:ext>
            </a:extLst>
          </p:cNvPr>
          <p:cNvSpPr/>
          <p:nvPr/>
        </p:nvSpPr>
        <p:spPr>
          <a:xfrm>
            <a:off x="7276384" y="2596165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F1382-72AD-FB42-BCE3-1D9B0D8B89AF}"/>
              </a:ext>
            </a:extLst>
          </p:cNvPr>
          <p:cNvSpPr/>
          <p:nvPr/>
        </p:nvSpPr>
        <p:spPr>
          <a:xfrm>
            <a:off x="7276384" y="2979038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189D07-AA1F-4B4E-B9FA-25B008B2A811}"/>
              </a:ext>
            </a:extLst>
          </p:cNvPr>
          <p:cNvSpPr/>
          <p:nvPr/>
        </p:nvSpPr>
        <p:spPr>
          <a:xfrm>
            <a:off x="7276384" y="3336149"/>
            <a:ext cx="1305339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081E8C-C19D-7F4C-B4F7-C102CA20C81C}"/>
              </a:ext>
            </a:extLst>
          </p:cNvPr>
          <p:cNvSpPr txBox="1"/>
          <p:nvPr/>
        </p:nvSpPr>
        <p:spPr>
          <a:xfrm>
            <a:off x="9465257" y="2313175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010B2B-2ED5-244E-AB27-DBB579677F28}"/>
              </a:ext>
            </a:extLst>
          </p:cNvPr>
          <p:cNvSpPr/>
          <p:nvPr/>
        </p:nvSpPr>
        <p:spPr>
          <a:xfrm>
            <a:off x="9465255" y="2936739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BFEDB2-AD47-BD47-9744-044FD24C3149}"/>
              </a:ext>
            </a:extLst>
          </p:cNvPr>
          <p:cNvSpPr/>
          <p:nvPr/>
        </p:nvSpPr>
        <p:spPr>
          <a:xfrm>
            <a:off x="9465255" y="3264011"/>
            <a:ext cx="1305339" cy="344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763DF6-02F3-574B-AAF8-AC900DCBB38E}"/>
              </a:ext>
            </a:extLst>
          </p:cNvPr>
          <p:cNvCxnSpPr>
            <a:cxnSpLocks/>
          </p:cNvCxnSpPr>
          <p:nvPr/>
        </p:nvCxnSpPr>
        <p:spPr>
          <a:xfrm flipV="1">
            <a:off x="11108528" y="2867246"/>
            <a:ext cx="0" cy="108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9A668D-278D-C34B-8954-AB28DE669852}"/>
              </a:ext>
            </a:extLst>
          </p:cNvPr>
          <p:cNvCxnSpPr>
            <a:cxnSpLocks/>
          </p:cNvCxnSpPr>
          <p:nvPr/>
        </p:nvCxnSpPr>
        <p:spPr>
          <a:xfrm flipH="1" flipV="1">
            <a:off x="7835240" y="3760054"/>
            <a:ext cx="424069" cy="5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2D11CA-B9C9-DC4D-87AF-6180A05E4F78}"/>
              </a:ext>
            </a:extLst>
          </p:cNvPr>
          <p:cNvSpPr txBox="1"/>
          <p:nvPr/>
        </p:nvSpPr>
        <p:spPr>
          <a:xfrm>
            <a:off x="7881616" y="4246471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STOP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C5F305-4904-2547-ABAC-9E6E0B4BF0BB}"/>
              </a:ext>
            </a:extLst>
          </p:cNvPr>
          <p:cNvSpPr/>
          <p:nvPr/>
        </p:nvSpPr>
        <p:spPr>
          <a:xfrm>
            <a:off x="6457948" y="5724601"/>
            <a:ext cx="1550503" cy="54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EFDF3F-3421-F249-822E-2C6CD4294737}"/>
              </a:ext>
            </a:extLst>
          </p:cNvPr>
          <p:cNvSpPr txBox="1"/>
          <p:nvPr/>
        </p:nvSpPr>
        <p:spPr>
          <a:xfrm>
            <a:off x="7100463" y="5202548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 Representation of 73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E2F41F-666C-D14D-8D03-B7AC7A818F46}"/>
              </a:ext>
            </a:extLst>
          </p:cNvPr>
          <p:cNvSpPr/>
          <p:nvPr/>
        </p:nvSpPr>
        <p:spPr>
          <a:xfrm>
            <a:off x="8878956" y="5724600"/>
            <a:ext cx="1550503" cy="54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0x49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551CF-E0AE-A243-AF3D-BA613E597667}"/>
              </a:ext>
            </a:extLst>
          </p:cNvPr>
          <p:cNvSpPr txBox="1"/>
          <p:nvPr/>
        </p:nvSpPr>
        <p:spPr>
          <a:xfrm>
            <a:off x="8237715" y="5825487"/>
            <a:ext cx="6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849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8" grpId="0" animBg="1"/>
      <p:bldP spid="19" grpId="0" animBg="1"/>
      <p:bldP spid="30" grpId="0"/>
      <p:bldP spid="31" grpId="0" animBg="1"/>
      <p:bldP spid="32" grpId="0"/>
      <p:bldP spid="26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2" y="831760"/>
            <a:ext cx="10809723" cy="3066471"/>
          </a:xfrm>
        </p:spPr>
        <p:txBody>
          <a:bodyPr>
            <a:normAutofit/>
          </a:bodyPr>
          <a:lstStyle/>
          <a:p>
            <a:r>
              <a:rPr lang="en-US" dirty="0"/>
              <a:t>Methods &amp; Number System</a:t>
            </a:r>
            <a:br>
              <a:rPr lang="en-US" dirty="0"/>
            </a:br>
            <a:r>
              <a:rPr lang="en-US" dirty="0"/>
              <a:t>Practice questions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8BED-A13B-0844-BE65-E0ECB4A4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br>
              <a:rPr lang="en-US" dirty="0"/>
            </a:br>
            <a:r>
              <a:rPr lang="en-US" dirty="0"/>
              <a:t>Sum digits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24D4-95C5-7544-85DB-5814D43D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92557"/>
            <a:ext cx="6666100" cy="3686817"/>
          </a:xfrm>
        </p:spPr>
        <p:txBody>
          <a:bodyPr/>
          <a:lstStyle/>
          <a:p>
            <a:r>
              <a:rPr lang="en-US" dirty="0"/>
              <a:t>Write a method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sumDigits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sum the digits of a positive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input n = 1234. return value is 10 ( = 1 + 2 + 3 + 4).</a:t>
            </a:r>
          </a:p>
          <a:p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E65382-4B0A-B247-8EAF-2039D295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23" y="2234719"/>
            <a:ext cx="2935654" cy="38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28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8BED-A13B-0844-BE65-E0ECB4A4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br>
              <a:rPr lang="en-US" dirty="0"/>
            </a:br>
            <a:r>
              <a:rPr lang="en-US" dirty="0"/>
              <a:t>Decimal to Binary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24D4-95C5-7544-85DB-5814D43D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89" y="2635325"/>
            <a:ext cx="6166942" cy="36868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method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convertToBinary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(int num) </a:t>
            </a:r>
            <a:r>
              <a:rPr lang="en-US" dirty="0"/>
              <a:t>that takes in a positive integer </a:t>
            </a:r>
            <a:r>
              <a:rPr lang="en-US" dirty="0">
                <a:latin typeface="Courier" pitchFamily="2" charset="0"/>
              </a:rPr>
              <a:t>num</a:t>
            </a:r>
            <a:r>
              <a:rPr lang="en-US" dirty="0"/>
              <a:t> as input and returns a string of 1’s and 0’s representing the integer in binary.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E65382-4B0A-B247-8EAF-2039D295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23" y="2234719"/>
            <a:ext cx="2935654" cy="38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Functions and methods can also have multiple parameters: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46100" y="2581154"/>
            <a:ext cx="7030946" cy="303818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first, String last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first + " " + last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"Bat", "Man"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07448"/>
              </p:ext>
            </p:extLst>
          </p:nvPr>
        </p:nvGraphicFramePr>
        <p:xfrm>
          <a:off x="2384358" y="2581155"/>
          <a:ext cx="361742" cy="303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38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2384358" y="6118032"/>
            <a:ext cx="739268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 Man.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024" y="5779477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26D19-914C-4171-A692-2BD90323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98" y="2570267"/>
            <a:ext cx="2745528" cy="309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A00DB-DAC4-4A17-BD54-602A3307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75" y="4085088"/>
            <a:ext cx="5291382" cy="1347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E2751-F90A-42C1-82B7-BAD40933B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687" y="4872238"/>
            <a:ext cx="2657475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2E9CE-1807-418E-B2A8-7A5CFC73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801" y="3570427"/>
            <a:ext cx="684847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CAD88-8EE8-429E-AD40-EBA48C35A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315" y="3089282"/>
            <a:ext cx="6991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3960-CB24-364A-BE7B-688FAEBC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24" y="-202357"/>
            <a:ext cx="9099524" cy="1326321"/>
          </a:xfrm>
        </p:spPr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F876D-FDBB-DC41-B496-3569098D290D}"/>
              </a:ext>
            </a:extLst>
          </p:cNvPr>
          <p:cNvSpPr txBox="1"/>
          <p:nvPr/>
        </p:nvSpPr>
        <p:spPr>
          <a:xfrm>
            <a:off x="2370233" y="1457205"/>
            <a:ext cx="7089706" cy="513702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("Hello. I'm Batman.");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name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name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first, String last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first + " " + last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"Batman"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FA6DD1-EB6B-C842-ACB9-207458267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7894"/>
              </p:ext>
            </p:extLst>
          </p:nvPr>
        </p:nvGraphicFramePr>
        <p:xfrm>
          <a:off x="2008491" y="1457207"/>
          <a:ext cx="361742" cy="5137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036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AD0E3-7079-5E45-B855-955EFA8E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9" y="888595"/>
            <a:ext cx="11867321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Method Overloading allows a class to have </a:t>
            </a:r>
            <a:r>
              <a:rPr lang="en-US" dirty="0">
                <a:solidFill>
                  <a:srgbClr val="FF0000"/>
                </a:solidFill>
              </a:rPr>
              <a:t>more than one method </a:t>
            </a:r>
            <a:r>
              <a:rPr lang="en-US" dirty="0"/>
              <a:t>having the </a:t>
            </a:r>
            <a:r>
              <a:rPr lang="en-US" dirty="0">
                <a:solidFill>
                  <a:srgbClr val="FFC000"/>
                </a:solidFill>
              </a:rPr>
              <a:t>same name </a:t>
            </a:r>
            <a:r>
              <a:rPr lang="en-US" dirty="0"/>
              <a:t>with </a:t>
            </a:r>
            <a:r>
              <a:rPr lang="en-US" dirty="0">
                <a:solidFill>
                  <a:srgbClr val="FFC000"/>
                </a:solidFill>
              </a:rPr>
              <a:t>different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2286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2" y="831760"/>
            <a:ext cx="10809723" cy="354832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Primitive arguments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Return statement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6508"/>
            <a:ext cx="10353761" cy="1326321"/>
          </a:xfrm>
        </p:spPr>
        <p:txBody>
          <a:bodyPr/>
          <a:lstStyle/>
          <a:p>
            <a:r>
              <a:rPr lang="en-US" dirty="0"/>
              <a:t>Primitive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3407"/>
            <a:ext cx="10353762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Methods make a </a:t>
            </a:r>
            <a:r>
              <a:rPr lang="en-US" u="sng" dirty="0"/>
              <a:t>copy</a:t>
            </a:r>
            <a:r>
              <a:rPr lang="en-US" dirty="0"/>
              <a:t> of the arguments for internal use – they don’t use the original variable: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3350256" y="1985161"/>
            <a:ext cx="5703936" cy="346041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ruinData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dataToRuin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dataToRuin</a:t>
            </a:r>
            <a:r>
              <a:rPr lang="en-US" sz="1400" dirty="0">
                <a:latin typeface="Consolas" panose="020B0609020204030204" pitchFamily="49" charset="0"/>
              </a:rPr>
              <a:t> = 24;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data = 42;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ruinData</a:t>
            </a:r>
            <a:r>
              <a:rPr lang="en-US" sz="1400" dirty="0">
                <a:latin typeface="Consolas" panose="020B0609020204030204" pitchFamily="49" charset="0"/>
              </a:rPr>
              <a:t>(data);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data is " + data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/>
        </p:nvGraphicFramePr>
        <p:xfrm>
          <a:off x="2988514" y="1985162"/>
          <a:ext cx="361742" cy="346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60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2988514" y="5881264"/>
            <a:ext cx="606567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data is 42.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80" y="5542709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1669B-F8C8-4844-9613-5D4908B0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56" y="1969893"/>
            <a:ext cx="2619375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B5543-55AE-43DF-AD5B-D327EF51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06" y="2444827"/>
            <a:ext cx="55816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A1349-F7B3-4C47-BFB5-C4BC2725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05" y="3427578"/>
            <a:ext cx="5048250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7EB3EF-7F96-40E2-B616-EA20156CB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652" y="4167805"/>
            <a:ext cx="186690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58A711-9D01-4206-8827-5D9686960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291" y="4447313"/>
            <a:ext cx="1771650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2E494-DC8B-4092-90BD-C6EEDE8C9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652" y="4734073"/>
            <a:ext cx="54006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57733" y="746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427578"/>
            <a:ext cx="1181100" cy="83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28E88-75C3-3146-B678-6F5F05CBCC78}"/>
              </a:ext>
            </a:extLst>
          </p:cNvPr>
          <p:cNvSpPr txBox="1"/>
          <p:nvPr/>
        </p:nvSpPr>
        <p:spPr>
          <a:xfrm>
            <a:off x="9287685" y="2454539"/>
            <a:ext cx="2241705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main():</a:t>
            </a:r>
          </a:p>
          <a:p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B47B5-D36E-2241-8C10-77E0E1D7F707}"/>
              </a:ext>
            </a:extLst>
          </p:cNvPr>
          <p:cNvSpPr txBox="1"/>
          <p:nvPr/>
        </p:nvSpPr>
        <p:spPr>
          <a:xfrm>
            <a:off x="9287685" y="3377869"/>
            <a:ext cx="2241705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ruinData</a:t>
            </a:r>
            <a:r>
              <a:rPr lang="en-US" u="sng" dirty="0"/>
              <a:t>():</a:t>
            </a:r>
          </a:p>
          <a:p>
            <a:r>
              <a:rPr lang="en-US" dirty="0" err="1"/>
              <a:t>dataToRuin</a:t>
            </a:r>
            <a:endParaRPr 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733214-8486-F445-99C4-9ECBAA3A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50" y="213286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BA331-E240-1D4B-8F90-DFCDC214FF72}"/>
              </a:ext>
            </a:extLst>
          </p:cNvPr>
          <p:cNvSpPr/>
          <p:nvPr/>
        </p:nvSpPr>
        <p:spPr>
          <a:xfrm>
            <a:off x="10754139" y="3087685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07316-ED4D-1043-ABB5-3FBD8AC3CEF6}"/>
              </a:ext>
            </a:extLst>
          </p:cNvPr>
          <p:cNvSpPr/>
          <p:nvPr/>
        </p:nvSpPr>
        <p:spPr>
          <a:xfrm>
            <a:off x="10754139" y="3717929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50F2F6-F9BD-4447-886E-34FA24E6902E}"/>
              </a:ext>
            </a:extLst>
          </p:cNvPr>
          <p:cNvSpPr/>
          <p:nvPr/>
        </p:nvSpPr>
        <p:spPr>
          <a:xfrm>
            <a:off x="10754138" y="3717929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02A4D-7C41-334A-AC2A-E7BB293C1FD6}"/>
              </a:ext>
            </a:extLst>
          </p:cNvPr>
          <p:cNvSpPr/>
          <p:nvPr/>
        </p:nvSpPr>
        <p:spPr>
          <a:xfrm>
            <a:off x="4903304" y="4516447"/>
            <a:ext cx="469980" cy="169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1AADB6-85A8-B840-8026-215F637C214B}"/>
              </a:ext>
            </a:extLst>
          </p:cNvPr>
          <p:cNvCxnSpPr/>
          <p:nvPr/>
        </p:nvCxnSpPr>
        <p:spPr>
          <a:xfrm>
            <a:off x="2301261" y="4329439"/>
            <a:ext cx="5154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1A9A80D-68CC-C84B-A21C-B15CC3B3A387}"/>
              </a:ext>
            </a:extLst>
          </p:cNvPr>
          <p:cNvSpPr txBox="1">
            <a:spLocks/>
          </p:cNvSpPr>
          <p:nvPr/>
        </p:nvSpPr>
        <p:spPr>
          <a:xfrm>
            <a:off x="971550" y="6300784"/>
            <a:ext cx="10353762" cy="43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a function is called, the computer must allocate memory on the </a:t>
            </a:r>
            <a:r>
              <a:rPr lang="en-US" b="1" dirty="0">
                <a:solidFill>
                  <a:srgbClr val="FFC000"/>
                </a:solidFill>
              </a:rPr>
              <a:t>call stack</a:t>
            </a:r>
            <a:r>
              <a:rPr lang="en-US" dirty="0"/>
              <a:t> for it.</a:t>
            </a:r>
          </a:p>
        </p:txBody>
      </p:sp>
    </p:spTree>
    <p:extLst>
      <p:ext uri="{BB962C8B-B14F-4D97-AF65-F5344CB8AC3E}">
        <p14:creationId xmlns:p14="http://schemas.microsoft.com/office/powerpoint/2010/main" val="41393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00117 0.0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4097 L 4.16667E-6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5 L 0.00065 -0.1814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18148 L 0.00117 0.0826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8" grpId="0" animBg="1"/>
      <p:bldP spid="19" grpId="0" animBg="1"/>
      <p:bldP spid="19" grpId="1" animBg="1"/>
      <p:bldP spid="22" grpId="0"/>
      <p:bldP spid="8" grpId="0" animBg="1"/>
      <p:bldP spid="23" grpId="0" animBg="1"/>
      <p:bldP spid="23" grpId="1" animBg="1"/>
      <p:bldP spid="24" grpId="0" animBg="1"/>
      <p:bldP spid="24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93BA-5F99-8C4A-8D51-904579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0458"/>
            <a:ext cx="10353761" cy="1326321"/>
          </a:xfrm>
        </p:spPr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C1D20-80EA-1445-A84C-1E8F53E55BC3}"/>
              </a:ext>
            </a:extLst>
          </p:cNvPr>
          <p:cNvSpPr txBox="1"/>
          <p:nvPr/>
        </p:nvSpPr>
        <p:spPr>
          <a:xfrm>
            <a:off x="1873276" y="2590266"/>
            <a:ext cx="5253080" cy="22898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int 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 = 32;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comeAddMeBro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comeAddMeBro</a:t>
            </a:r>
            <a:r>
              <a:rPr lang="en-US" sz="1400" dirty="0">
                <a:latin typeface="Consolas" panose="020B0609020204030204" pitchFamily="49" charset="0"/>
              </a:rPr>
              <a:t>(int value)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value = value + 10;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5446DD-974E-2141-B8AE-46B0B6F1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85116"/>
              </p:ext>
            </p:extLst>
          </p:nvPr>
        </p:nvGraphicFramePr>
        <p:xfrm>
          <a:off x="1511534" y="2590268"/>
          <a:ext cx="361742" cy="2289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89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50649A-60D1-3245-990D-2CF9F30B7B8F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F5C6D-8568-FB4F-ACC4-62038A515D2C}"/>
              </a:ext>
            </a:extLst>
          </p:cNvPr>
          <p:cNvSpPr txBox="1"/>
          <p:nvPr/>
        </p:nvSpPr>
        <p:spPr>
          <a:xfrm>
            <a:off x="1511534" y="5283770"/>
            <a:ext cx="330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32</a:t>
            </a:r>
          </a:p>
          <a:p>
            <a:pPr marL="342900" indent="-342900">
              <a:buAutoNum type="alphaUcPeriod"/>
            </a:pPr>
            <a:r>
              <a:rPr lang="en-US" dirty="0"/>
              <a:t>42</a:t>
            </a:r>
          </a:p>
          <a:p>
            <a:pPr marL="342900" indent="-342900">
              <a:buAutoNum type="alphaUcPeriod"/>
            </a:pPr>
            <a:r>
              <a:rPr lang="en-US" dirty="0"/>
              <a:t>Syntax Error</a:t>
            </a:r>
          </a:p>
          <a:p>
            <a:pPr marL="342900" indent="-342900">
              <a:buAutoNum type="alphaUcPeriod"/>
            </a:pPr>
            <a:r>
              <a:rPr lang="en-US" dirty="0"/>
              <a:t>Runtime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3C337-B01B-8247-B566-2EDAFA50E4F3}"/>
              </a:ext>
            </a:extLst>
          </p:cNvPr>
          <p:cNvSpPr txBox="1"/>
          <p:nvPr/>
        </p:nvSpPr>
        <p:spPr>
          <a:xfrm>
            <a:off x="9287685" y="2454539"/>
            <a:ext cx="2241705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main():</a:t>
            </a:r>
          </a:p>
          <a:p>
            <a:r>
              <a:rPr lang="en-US" dirty="0" err="1"/>
              <a:t>args</a:t>
            </a:r>
            <a:endParaRPr lang="en-US" dirty="0"/>
          </a:p>
          <a:p>
            <a:r>
              <a:rPr lang="en-US" dirty="0" err="1"/>
              <a:t>myValue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C8C8-1ABB-AA4E-AFA8-500C4CB308F6}"/>
              </a:ext>
            </a:extLst>
          </p:cNvPr>
          <p:cNvSpPr txBox="1"/>
          <p:nvPr/>
        </p:nvSpPr>
        <p:spPr>
          <a:xfrm>
            <a:off x="9287685" y="3377869"/>
            <a:ext cx="2241705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comeAddMeBro</a:t>
            </a:r>
            <a:r>
              <a:rPr lang="en-US" u="sng" dirty="0"/>
              <a:t>():</a:t>
            </a:r>
          </a:p>
          <a:p>
            <a:r>
              <a:rPr lang="en-US" dirty="0"/>
              <a:t>value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33C70B-A144-8246-976F-7E170DD3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50" y="213286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C5E2-29F8-B945-A6FC-E4D6C5DB20A4}"/>
              </a:ext>
            </a:extLst>
          </p:cNvPr>
          <p:cNvSpPr/>
          <p:nvPr/>
        </p:nvSpPr>
        <p:spPr>
          <a:xfrm>
            <a:off x="10754139" y="3087685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7273E-DEB5-3245-8DF4-540B71D9FE96}"/>
              </a:ext>
            </a:extLst>
          </p:cNvPr>
          <p:cNvSpPr/>
          <p:nvPr/>
        </p:nvSpPr>
        <p:spPr>
          <a:xfrm>
            <a:off x="10754139" y="3795600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36F25-55F8-954A-823E-F9B1D2C318E7}"/>
              </a:ext>
            </a:extLst>
          </p:cNvPr>
          <p:cNvSpPr/>
          <p:nvPr/>
        </p:nvSpPr>
        <p:spPr>
          <a:xfrm>
            <a:off x="3823954" y="3087685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716C61-7C60-5D44-B13F-F455ABC331C8}"/>
              </a:ext>
            </a:extLst>
          </p:cNvPr>
          <p:cNvSpPr/>
          <p:nvPr/>
        </p:nvSpPr>
        <p:spPr>
          <a:xfrm>
            <a:off x="10754139" y="3792261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EA51B-61C2-4247-BB4C-14E2BE791EB8}"/>
              </a:ext>
            </a:extLst>
          </p:cNvPr>
          <p:cNvCxnSpPr/>
          <p:nvPr/>
        </p:nvCxnSpPr>
        <p:spPr>
          <a:xfrm>
            <a:off x="919120" y="2952923"/>
            <a:ext cx="5154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017 0.0356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03564 L 0.0017 0.179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17916 L 0.00196 0.2145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21458 L 0.00196 0.0715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9" grpId="1" animBg="1"/>
      <p:bldP spid="10" grpId="0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93BA-5F99-8C4A-8D51-904579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0458"/>
            <a:ext cx="10742794" cy="1326321"/>
          </a:xfrm>
        </p:spPr>
        <p:txBody>
          <a:bodyPr/>
          <a:lstStyle/>
          <a:p>
            <a:r>
              <a:rPr lang="en-US" dirty="0"/>
              <a:t>How could we print 42 rather than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C1D20-80EA-1445-A84C-1E8F53E55BC3}"/>
              </a:ext>
            </a:extLst>
          </p:cNvPr>
          <p:cNvSpPr txBox="1"/>
          <p:nvPr/>
        </p:nvSpPr>
        <p:spPr>
          <a:xfrm>
            <a:off x="1873276" y="2590266"/>
            <a:ext cx="5253080" cy="244556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int 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 = 32;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comeAddMeBro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comeAddMeBro</a:t>
            </a:r>
            <a:r>
              <a:rPr lang="en-US" sz="1400" dirty="0">
                <a:latin typeface="Consolas" panose="020B0609020204030204" pitchFamily="49" charset="0"/>
              </a:rPr>
              <a:t>(int value)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value = value + 10;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5446DD-974E-2141-B8AE-46B0B6F1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75783"/>
              </p:ext>
            </p:extLst>
          </p:nvPr>
        </p:nvGraphicFramePr>
        <p:xfrm>
          <a:off x="1511534" y="2590268"/>
          <a:ext cx="361742" cy="2445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455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50649A-60D1-3245-990D-2CF9F30B7B8F}"/>
              </a:ext>
            </a:extLst>
          </p:cNvPr>
          <p:cNvSpPr txBox="1"/>
          <p:nvPr/>
        </p:nvSpPr>
        <p:spPr>
          <a:xfrm>
            <a:off x="1434548" y="2010866"/>
            <a:ext cx="573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F5C6D-8568-FB4F-ACC4-62038A515D2C}"/>
              </a:ext>
            </a:extLst>
          </p:cNvPr>
          <p:cNvSpPr txBox="1"/>
          <p:nvPr/>
        </p:nvSpPr>
        <p:spPr>
          <a:xfrm>
            <a:off x="1511534" y="5283770"/>
            <a:ext cx="330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32</a:t>
            </a:r>
          </a:p>
          <a:p>
            <a:pPr marL="342900" indent="-342900">
              <a:buAutoNum type="alphaUcPeriod"/>
            </a:pPr>
            <a:r>
              <a:rPr lang="en-US" dirty="0"/>
              <a:t>42</a:t>
            </a:r>
          </a:p>
          <a:p>
            <a:pPr marL="342900" indent="-342900">
              <a:buAutoNum type="alphaUcPeriod"/>
            </a:pPr>
            <a:r>
              <a:rPr lang="en-US" dirty="0"/>
              <a:t>Syntax Error</a:t>
            </a:r>
          </a:p>
          <a:p>
            <a:pPr marL="342900" indent="-342900">
              <a:buAutoNum type="alphaUcPeriod"/>
            </a:pPr>
            <a:r>
              <a:rPr lang="en-US" dirty="0"/>
              <a:t>Runtime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CB167-157A-3D4D-9B9A-4E6FAF615EAC}"/>
              </a:ext>
            </a:extLst>
          </p:cNvPr>
          <p:cNvSpPr/>
          <p:nvPr/>
        </p:nvSpPr>
        <p:spPr>
          <a:xfrm>
            <a:off x="3273288" y="4002157"/>
            <a:ext cx="477077" cy="2782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9E979-2693-5A48-A3E4-0F187394CEFC}"/>
              </a:ext>
            </a:extLst>
          </p:cNvPr>
          <p:cNvSpPr/>
          <p:nvPr/>
        </p:nvSpPr>
        <p:spPr>
          <a:xfrm>
            <a:off x="2478157" y="4625008"/>
            <a:ext cx="1590261" cy="2782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5E533-8601-5F46-8F1A-FB534E7C9AF3}"/>
              </a:ext>
            </a:extLst>
          </p:cNvPr>
          <p:cNvSpPr/>
          <p:nvPr/>
        </p:nvSpPr>
        <p:spPr>
          <a:xfrm>
            <a:off x="919119" y="3109417"/>
            <a:ext cx="1590261" cy="163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myValue</a:t>
            </a:r>
            <a:r>
              <a:rPr lang="en-US" sz="1400" dirty="0"/>
              <a:t>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99542-FF53-154F-B252-1DEBBC689250}"/>
              </a:ext>
            </a:extLst>
          </p:cNvPr>
          <p:cNvSpPr txBox="1"/>
          <p:nvPr/>
        </p:nvSpPr>
        <p:spPr>
          <a:xfrm>
            <a:off x="9287685" y="2454539"/>
            <a:ext cx="2241705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main():</a:t>
            </a:r>
          </a:p>
          <a:p>
            <a:r>
              <a:rPr lang="en-US" dirty="0" err="1"/>
              <a:t>args</a:t>
            </a:r>
            <a:endParaRPr lang="en-US" dirty="0"/>
          </a:p>
          <a:p>
            <a:r>
              <a:rPr lang="en-US" dirty="0" err="1"/>
              <a:t>myValue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6BA04-DDAD-F54D-8094-61D35A943804}"/>
              </a:ext>
            </a:extLst>
          </p:cNvPr>
          <p:cNvSpPr txBox="1"/>
          <p:nvPr/>
        </p:nvSpPr>
        <p:spPr>
          <a:xfrm>
            <a:off x="9287685" y="3377869"/>
            <a:ext cx="2241705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comeAddMeBro</a:t>
            </a:r>
            <a:r>
              <a:rPr lang="en-US" u="sng" dirty="0"/>
              <a:t>():</a:t>
            </a:r>
          </a:p>
          <a:p>
            <a:r>
              <a:rPr lang="en-US" dirty="0"/>
              <a:t>value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8A791E9-4ABD-FE4A-814C-29DC1325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50" y="213286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740B8-88E2-9C4E-BE9F-C6A6A36EA6B9}"/>
              </a:ext>
            </a:extLst>
          </p:cNvPr>
          <p:cNvSpPr/>
          <p:nvPr/>
        </p:nvSpPr>
        <p:spPr>
          <a:xfrm>
            <a:off x="10754139" y="3087685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ECAF4-FF8D-F645-B33D-BB6191616FE3}"/>
              </a:ext>
            </a:extLst>
          </p:cNvPr>
          <p:cNvSpPr/>
          <p:nvPr/>
        </p:nvSpPr>
        <p:spPr>
          <a:xfrm>
            <a:off x="10747513" y="3770360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43597A-25F9-AD4F-848F-9E44BB28DB48}"/>
              </a:ext>
            </a:extLst>
          </p:cNvPr>
          <p:cNvSpPr/>
          <p:nvPr/>
        </p:nvSpPr>
        <p:spPr>
          <a:xfrm>
            <a:off x="10747510" y="3770360"/>
            <a:ext cx="675861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8102E7D-29EF-8646-A90C-B941EB2CAF6D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11423371" y="3201985"/>
            <a:ext cx="6629" cy="682675"/>
          </a:xfrm>
          <a:prstGeom prst="bentConnector3">
            <a:avLst>
              <a:gd name="adj1" fmla="val 35484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062C5B-9314-A649-8B28-9AC20152CCA3}"/>
              </a:ext>
            </a:extLst>
          </p:cNvPr>
          <p:cNvSpPr/>
          <p:nvPr/>
        </p:nvSpPr>
        <p:spPr>
          <a:xfrm>
            <a:off x="10747510" y="3094742"/>
            <a:ext cx="675861" cy="228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952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0" grpId="0" animBg="1"/>
      <p:bldP spid="22" grpId="0" animBg="1"/>
      <p:bldP spid="22" grpId="1" animBg="1"/>
      <p:bldP spid="23" grpId="0" animBg="1"/>
      <p:bldP spid="23" grpId="1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14968</TotalTime>
  <Words>2775</Words>
  <Application>Microsoft Macintosh PowerPoint</Application>
  <PresentationFormat>Widescreen</PresentationFormat>
  <Paragraphs>1012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Calibri</vt:lpstr>
      <vt:lpstr>Consolas</vt:lpstr>
      <vt:lpstr>Courier</vt:lpstr>
      <vt:lpstr>Courier New</vt:lpstr>
      <vt:lpstr>Rockwell</vt:lpstr>
      <vt:lpstr>Damask</vt:lpstr>
      <vt:lpstr>Methods</vt:lpstr>
      <vt:lpstr>Methods &amp; Functions</vt:lpstr>
      <vt:lpstr>Parameters &amp; Arguments</vt:lpstr>
      <vt:lpstr>Parameters &amp; Arguments</vt:lpstr>
      <vt:lpstr>Method overloading</vt:lpstr>
      <vt:lpstr>Methods - Primitive arguments  &amp;  Return statement </vt:lpstr>
      <vt:lpstr>Primitive Arguments</vt:lpstr>
      <vt:lpstr>Practice Question</vt:lpstr>
      <vt:lpstr>How could we print 42 rather than 32</vt:lpstr>
      <vt:lpstr>Return Values</vt:lpstr>
      <vt:lpstr>Practice Question – Return Statement</vt:lpstr>
      <vt:lpstr>Practice Question – Use Return value</vt:lpstr>
      <vt:lpstr>Methods - Variable scope</vt:lpstr>
      <vt:lpstr>Variable Scope</vt:lpstr>
      <vt:lpstr>Practice Question – Variable scope</vt:lpstr>
      <vt:lpstr>Practice Question – Variable scope</vt:lpstr>
      <vt:lpstr>Variable Scope</vt:lpstr>
      <vt:lpstr>Practice Question – Variable scope 2</vt:lpstr>
      <vt:lpstr>Why Bother with methods?</vt:lpstr>
      <vt:lpstr>Data Types - Number System</vt:lpstr>
      <vt:lpstr>Number system</vt:lpstr>
      <vt:lpstr>Binary Representation</vt:lpstr>
      <vt:lpstr>Binary to decimal</vt:lpstr>
      <vt:lpstr>Binary to decimal – Highest order bit</vt:lpstr>
      <vt:lpstr>Convert decimal to binary</vt:lpstr>
      <vt:lpstr>Data Types - Octal and hexadecimal</vt:lpstr>
      <vt:lpstr>Octal and Hexadecimal</vt:lpstr>
      <vt:lpstr>Binary to octal</vt:lpstr>
      <vt:lpstr>Binary to hexadecimal</vt:lpstr>
      <vt:lpstr>Octal and Hex to decimal</vt:lpstr>
      <vt:lpstr>Convert decimal to Octal and Hex</vt:lpstr>
      <vt:lpstr>Methods &amp; Number System Practice questions  </vt:lpstr>
      <vt:lpstr>Exercise:  Sum digits problem</vt:lpstr>
      <vt:lpstr>Exercise:  Decimal to Binary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Zhou,Lisha</cp:lastModifiedBy>
  <cp:revision>273</cp:revision>
  <dcterms:created xsi:type="dcterms:W3CDTF">2017-08-16T14:30:14Z</dcterms:created>
  <dcterms:modified xsi:type="dcterms:W3CDTF">2020-09-20T15:33:15Z</dcterms:modified>
</cp:coreProperties>
</file>