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
  </p:notesMasterIdLst>
  <p:sldIdLst>
    <p:sldId id="256" r:id="rId2"/>
    <p:sldId id="301" r:id="rId3"/>
    <p:sldId id="316" r:id="rId4"/>
    <p:sldId id="324" r:id="rId5"/>
    <p:sldId id="288" r:id="rId6"/>
    <p:sldId id="291" r:id="rId7"/>
    <p:sldId id="308" r:id="rId8"/>
    <p:sldId id="310" r:id="rId9"/>
    <p:sldId id="325" r:id="rId10"/>
    <p:sldId id="322" r:id="rId11"/>
    <p:sldId id="359" r:id="rId12"/>
    <p:sldId id="326" r:id="rId13"/>
    <p:sldId id="327" r:id="rId14"/>
    <p:sldId id="328" r:id="rId15"/>
    <p:sldId id="309" r:id="rId16"/>
    <p:sldId id="329" r:id="rId17"/>
    <p:sldId id="330" r:id="rId18"/>
    <p:sldId id="331" r:id="rId19"/>
    <p:sldId id="312" r:id="rId20"/>
    <p:sldId id="360" r:id="rId21"/>
    <p:sldId id="313" r:id="rId22"/>
    <p:sldId id="332" r:id="rId23"/>
    <p:sldId id="333" r:id="rId24"/>
    <p:sldId id="334" r:id="rId25"/>
    <p:sldId id="315" r:id="rId26"/>
    <p:sldId id="338" r:id="rId27"/>
    <p:sldId id="335" r:id="rId28"/>
    <p:sldId id="361" r:id="rId29"/>
    <p:sldId id="349" r:id="rId30"/>
    <p:sldId id="348" r:id="rId31"/>
    <p:sldId id="351" r:id="rId32"/>
    <p:sldId id="352" r:id="rId33"/>
    <p:sldId id="355" r:id="rId34"/>
    <p:sldId id="356" r:id="rId35"/>
    <p:sldId id="353" r:id="rId36"/>
    <p:sldId id="354" r:id="rId37"/>
    <p:sldId id="357" r:id="rId38"/>
    <p:sldId id="363" r:id="rId39"/>
    <p:sldId id="347" r:id="rId40"/>
    <p:sldId id="358"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0000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99" autoAdjust="0"/>
    <p:restoredTop sz="94660"/>
  </p:normalViewPr>
  <p:slideViewPr>
    <p:cSldViewPr snapToGrid="0">
      <p:cViewPr varScale="1">
        <p:scale>
          <a:sx n="158" d="100"/>
          <a:sy n="158" d="100"/>
        </p:scale>
        <p:origin x="232" y="4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8655DF-22C0-4ED8-A88F-3C780402F07E}" type="datetimeFigureOut">
              <a:rPr lang="en-US" smtClean="0"/>
              <a:t>9/28/20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A99ECB-65E1-4E2F-9957-6862CF897F1E}" type="slidenum">
              <a:rPr lang="en-US" smtClean="0"/>
              <a:t>‹#›</a:t>
            </a:fld>
            <a:endParaRPr lang="en-US"/>
          </a:p>
        </p:txBody>
      </p:sp>
    </p:spTree>
    <p:extLst>
      <p:ext uri="{BB962C8B-B14F-4D97-AF65-F5344CB8AC3E}">
        <p14:creationId xmlns:p14="http://schemas.microsoft.com/office/powerpoint/2010/main" val="429936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A99ECB-65E1-4E2F-9957-6862CF897F1E}" type="slidenum">
              <a:rPr lang="en-US" smtClean="0"/>
              <a:t>2</a:t>
            </a:fld>
            <a:endParaRPr lang="en-US"/>
          </a:p>
        </p:txBody>
      </p:sp>
    </p:spTree>
    <p:extLst>
      <p:ext uri="{BB962C8B-B14F-4D97-AF65-F5344CB8AC3E}">
        <p14:creationId xmlns:p14="http://schemas.microsoft.com/office/powerpoint/2010/main" val="1756315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A99ECB-65E1-4E2F-9957-6862CF897F1E}" type="slidenum">
              <a:rPr lang="en-US" smtClean="0"/>
              <a:t>4</a:t>
            </a:fld>
            <a:endParaRPr lang="en-US"/>
          </a:p>
        </p:txBody>
      </p:sp>
    </p:spTree>
    <p:extLst>
      <p:ext uri="{BB962C8B-B14F-4D97-AF65-F5344CB8AC3E}">
        <p14:creationId xmlns:p14="http://schemas.microsoft.com/office/powerpoint/2010/main" val="2201927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A99ECB-65E1-4E2F-9957-6862CF897F1E}" type="slidenum">
              <a:rPr lang="en-US" smtClean="0"/>
              <a:t>9</a:t>
            </a:fld>
            <a:endParaRPr lang="en-US"/>
          </a:p>
        </p:txBody>
      </p:sp>
    </p:spTree>
    <p:extLst>
      <p:ext uri="{BB962C8B-B14F-4D97-AF65-F5344CB8AC3E}">
        <p14:creationId xmlns:p14="http://schemas.microsoft.com/office/powerpoint/2010/main" val="3457899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5B79FA-B1C1-40D8-9574-9FB01EAAF0DC}" type="slidenum">
              <a:rPr lang="en-US" smtClean="0"/>
              <a:t>31</a:t>
            </a:fld>
            <a:endParaRPr lang="en-US"/>
          </a:p>
        </p:txBody>
      </p:sp>
    </p:spTree>
    <p:extLst>
      <p:ext uri="{BB962C8B-B14F-4D97-AF65-F5344CB8AC3E}">
        <p14:creationId xmlns:p14="http://schemas.microsoft.com/office/powerpoint/2010/main" val="1939130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9/28/20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9/28/20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9/28/20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9/28/20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9/28/20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9/28/20</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 Id="rId9" Type="http://schemas.openxmlformats.org/officeDocument/2006/relationships/image" Target="../media/image4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0.svg"/><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50.svg"/><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30.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5.png"/><Relationship Id="rId11" Type="http://schemas.openxmlformats.org/officeDocument/2006/relationships/image" Target="../media/image60.png"/><Relationship Id="rId5" Type="http://schemas.openxmlformats.org/officeDocument/2006/relationships/image" Target="../media/image54.png"/><Relationship Id="rId10" Type="http://schemas.openxmlformats.org/officeDocument/2006/relationships/image" Target="../media/image59.png"/><Relationship Id="rId4" Type="http://schemas.openxmlformats.org/officeDocument/2006/relationships/image" Target="../media/image53.png"/><Relationship Id="rId9" Type="http://schemas.openxmlformats.org/officeDocument/2006/relationships/image" Target="../media/image58.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5" Type="http://schemas.openxmlformats.org/officeDocument/2006/relationships/image" Target="../media/image64.png"/><Relationship Id="rId4" Type="http://schemas.openxmlformats.org/officeDocument/2006/relationships/image" Target="../media/image6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image" Target="../media/image67.png"/><Relationship Id="rId7" Type="http://schemas.openxmlformats.org/officeDocument/2006/relationships/image" Target="../media/image71.png"/><Relationship Id="rId2" Type="http://schemas.openxmlformats.org/officeDocument/2006/relationships/image" Target="../media/image66.png"/><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 Id="rId9" Type="http://schemas.openxmlformats.org/officeDocument/2006/relationships/image" Target="../media/image7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6.png"/><Relationship Id="rId7" Type="http://schemas.openxmlformats.org/officeDocument/2006/relationships/image" Target="../media/image5.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1.png"/></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7.png"/><Relationship Id="rId7" Type="http://schemas.openxmlformats.org/officeDocument/2006/relationships/image" Target="../media/image23.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15.png"/><Relationship Id="rId4" Type="http://schemas.openxmlformats.org/officeDocument/2006/relationships/image" Target="../media/image5.png"/><Relationship Id="rId9" Type="http://schemas.openxmlformats.org/officeDocument/2006/relationships/image" Target="../media/image1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4E9E8-4DF3-4B6F-9729-FDD0043B2ED8}"/>
              </a:ext>
            </a:extLst>
          </p:cNvPr>
          <p:cNvSpPr>
            <a:spLocks noGrp="1"/>
          </p:cNvSpPr>
          <p:nvPr>
            <p:ph type="ctrTitle"/>
          </p:nvPr>
        </p:nvSpPr>
        <p:spPr>
          <a:xfrm>
            <a:off x="691137" y="0"/>
            <a:ext cx="10809723" cy="2387600"/>
          </a:xfrm>
        </p:spPr>
        <p:txBody>
          <a:bodyPr/>
          <a:lstStyle/>
          <a:p>
            <a:r>
              <a:rPr lang="en-US" dirty="0"/>
              <a:t>Data Types Summary</a:t>
            </a:r>
          </a:p>
        </p:txBody>
      </p:sp>
      <p:sp>
        <p:nvSpPr>
          <p:cNvPr id="6" name="Subtitle 2">
            <a:extLst>
              <a:ext uri="{FF2B5EF4-FFF2-40B4-BE49-F238E27FC236}">
                <a16:creationId xmlns:a16="http://schemas.microsoft.com/office/drawing/2014/main" id="{E8519B76-526F-4CFB-8E5F-E3D72B20EA60}"/>
              </a:ext>
            </a:extLst>
          </p:cNvPr>
          <p:cNvSpPr>
            <a:spLocks noGrp="1"/>
          </p:cNvSpPr>
          <p:nvPr>
            <p:ph type="subTitle" idx="1"/>
          </p:nvPr>
        </p:nvSpPr>
        <p:spPr>
          <a:xfrm>
            <a:off x="1712316" y="2687636"/>
            <a:ext cx="8561580" cy="3943751"/>
          </a:xfrm>
        </p:spPr>
        <p:txBody>
          <a:bodyPr>
            <a:normAutofit/>
          </a:bodyPr>
          <a:lstStyle/>
          <a:p>
            <a:r>
              <a:rPr lang="en-US" dirty="0"/>
              <a:t>“Data! Data! Data! I can’t make bricks without clay!”</a:t>
            </a:r>
          </a:p>
          <a:p>
            <a:r>
              <a:rPr lang="en-US" i="1" dirty="0"/>
              <a:t>– Sir Arthur Conan Doyle</a:t>
            </a:r>
          </a:p>
          <a:p>
            <a:endParaRPr lang="en-US" i="1" dirty="0"/>
          </a:p>
          <a:p>
            <a:endParaRPr lang="en-US" i="1" dirty="0"/>
          </a:p>
          <a:p>
            <a:endParaRPr lang="en-US" i="1" dirty="0"/>
          </a:p>
          <a:p>
            <a:r>
              <a:rPr lang="en-US" sz="1600" dirty="0"/>
              <a:t>Based on slides created for COP3502 by Dr. Jeremiah Blanchard</a:t>
            </a:r>
          </a:p>
          <a:p>
            <a:r>
              <a:rPr lang="en-US" sz="1600" dirty="0"/>
              <a:t>Modified by Fernando J. Rodríguez</a:t>
            </a:r>
            <a:endParaRPr lang="en-US" sz="1600" i="1" dirty="0"/>
          </a:p>
          <a:p>
            <a:endParaRPr lang="en-US" i="1" dirty="0"/>
          </a:p>
        </p:txBody>
      </p:sp>
      <p:pic>
        <p:nvPicPr>
          <p:cNvPr id="13" name="Graphic 12">
            <a:extLst>
              <a:ext uri="{FF2B5EF4-FFF2-40B4-BE49-F238E27FC236}">
                <a16:creationId xmlns:a16="http://schemas.microsoft.com/office/drawing/2014/main" id="{3AA3D003-3688-48B0-BD1B-9B9A3CDD718E}"/>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22501" y="3845640"/>
            <a:ext cx="2146999" cy="1362186"/>
          </a:xfrm>
          <a:prstGeom prst="rect">
            <a:avLst/>
          </a:prstGeom>
        </p:spPr>
      </p:pic>
    </p:spTree>
    <p:extLst>
      <p:ext uri="{BB962C8B-B14F-4D97-AF65-F5344CB8AC3E}">
        <p14:creationId xmlns:p14="http://schemas.microsoft.com/office/powerpoint/2010/main" val="4118568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DE3F0-0068-4511-9ABF-14764933A52D}"/>
              </a:ext>
            </a:extLst>
          </p:cNvPr>
          <p:cNvSpPr>
            <a:spLocks noGrp="1"/>
          </p:cNvSpPr>
          <p:nvPr>
            <p:ph type="title"/>
          </p:nvPr>
        </p:nvSpPr>
        <p:spPr>
          <a:xfrm>
            <a:off x="964096" y="169523"/>
            <a:ext cx="10236344" cy="1326321"/>
          </a:xfrm>
        </p:spPr>
        <p:txBody>
          <a:bodyPr/>
          <a:lstStyle/>
          <a:p>
            <a:r>
              <a:rPr lang="en-US" dirty="0"/>
              <a:t>Boolean Variables</a:t>
            </a:r>
          </a:p>
        </p:txBody>
      </p:sp>
      <p:sp>
        <p:nvSpPr>
          <p:cNvPr id="3" name="Content Placeholder 2">
            <a:extLst>
              <a:ext uri="{FF2B5EF4-FFF2-40B4-BE49-F238E27FC236}">
                <a16:creationId xmlns:a16="http://schemas.microsoft.com/office/drawing/2014/main" id="{95CAF6BF-9A39-4981-B009-0756C665A298}"/>
              </a:ext>
            </a:extLst>
          </p:cNvPr>
          <p:cNvSpPr>
            <a:spLocks noGrp="1"/>
          </p:cNvSpPr>
          <p:nvPr>
            <p:ph idx="1"/>
          </p:nvPr>
        </p:nvSpPr>
        <p:spPr>
          <a:xfrm>
            <a:off x="964095" y="1226941"/>
            <a:ext cx="10236345" cy="537806"/>
          </a:xfrm>
        </p:spPr>
        <p:txBody>
          <a:bodyPr/>
          <a:lstStyle/>
          <a:p>
            <a:pPr marL="0" indent="0" algn="ctr">
              <a:buNone/>
            </a:pPr>
            <a:r>
              <a:rPr lang="en-US" dirty="0"/>
              <a:t>We can store truth values using a </a:t>
            </a:r>
            <a:r>
              <a:rPr lang="en-US" b="1" dirty="0" err="1">
                <a:solidFill>
                  <a:srgbClr val="00FF00"/>
                </a:solidFill>
              </a:rPr>
              <a:t>boolean</a:t>
            </a:r>
            <a:r>
              <a:rPr lang="en-US" dirty="0"/>
              <a:t> type:</a:t>
            </a:r>
          </a:p>
        </p:txBody>
      </p:sp>
      <p:sp>
        <p:nvSpPr>
          <p:cNvPr id="6" name="TextBox 5">
            <a:extLst>
              <a:ext uri="{FF2B5EF4-FFF2-40B4-BE49-F238E27FC236}">
                <a16:creationId xmlns:a16="http://schemas.microsoft.com/office/drawing/2014/main" id="{DA983479-6B3C-42DD-AB07-D3B1C0A2674F}"/>
              </a:ext>
              <a:ext uri="{C183D7F6-B498-43B3-948B-1728B52AA6E4}">
                <adec:decorative xmlns:adec="http://schemas.microsoft.com/office/drawing/2017/decorative" val="1"/>
              </a:ext>
            </a:extLst>
          </p:cNvPr>
          <p:cNvSpPr txBox="1"/>
          <p:nvPr/>
        </p:nvSpPr>
        <p:spPr>
          <a:xfrm>
            <a:off x="1325836" y="1754807"/>
            <a:ext cx="6444648" cy="4688857"/>
          </a:xfrm>
          <a:prstGeom prst="rect">
            <a:avLst/>
          </a:prstGeom>
          <a:solidFill>
            <a:srgbClr val="000060"/>
          </a:solidFill>
          <a:ln>
            <a:solidFill>
              <a:schemeClr val="tx1"/>
            </a:solidFill>
          </a:ln>
        </p:spPr>
        <p:txBody>
          <a:bodyPr wrap="square" lIns="73152" tIns="0" rIns="73152" bIns="0" rtlCol="0">
            <a:noAutofit/>
          </a:bodyPr>
          <a:lstStyle/>
          <a:p>
            <a:pPr algn="just">
              <a:lnSpc>
                <a:spcPct val="115000"/>
              </a:lnSpc>
            </a:pPr>
            <a:r>
              <a:rPr lang="en-US" sz="1400" dirty="0">
                <a:latin typeface="Consolas" panose="020B0609020204030204" pitchFamily="49" charset="0"/>
              </a:rPr>
              <a:t>public static void main(String[] </a:t>
            </a:r>
            <a:r>
              <a:rPr lang="en-US" sz="1400" dirty="0" err="1">
                <a:latin typeface="Consolas" panose="020B0609020204030204" pitchFamily="49" charset="0"/>
              </a:rPr>
              <a:t>args</a:t>
            </a:r>
            <a:r>
              <a:rPr lang="en-US" sz="1400" dirty="0">
                <a:latin typeface="Consolas" panose="020B0609020204030204" pitchFamily="49" charset="0"/>
              </a:rPr>
              <a:t>)</a:t>
            </a:r>
          </a:p>
          <a:p>
            <a:pPr algn="just">
              <a:lnSpc>
                <a:spcPct val="115000"/>
              </a:lnSpc>
            </a:pPr>
            <a:r>
              <a:rPr lang="en-US" sz="1400" dirty="0">
                <a:latin typeface="Consolas" panose="020B0609020204030204" pitchFamily="49" charset="0"/>
              </a:rPr>
              <a:t>{</a:t>
            </a:r>
          </a:p>
          <a:p>
            <a:pPr algn="just">
              <a:lnSpc>
                <a:spcPct val="115000"/>
              </a:lnSpc>
            </a:pPr>
            <a:r>
              <a:rPr lang="en-US" sz="1400" dirty="0">
                <a:latin typeface="Consolas" panose="020B0609020204030204" pitchFamily="49" charset="0"/>
              </a:rPr>
              <a:t>    </a:t>
            </a:r>
            <a:r>
              <a:rPr lang="en-US" sz="1400" dirty="0" err="1">
                <a:latin typeface="Consolas" panose="020B0609020204030204" pitchFamily="49" charset="0"/>
              </a:rPr>
              <a:t>System.out.println</a:t>
            </a:r>
            <a:r>
              <a:rPr lang="en-US" sz="1400" dirty="0">
                <a:latin typeface="Consolas" panose="020B0609020204030204" pitchFamily="49" charset="0"/>
              </a:rPr>
              <a:t>("Try to guess my number (0-100)!");</a:t>
            </a:r>
          </a:p>
          <a:p>
            <a:pPr algn="just">
              <a:lnSpc>
                <a:spcPct val="115000"/>
              </a:lnSpc>
            </a:pPr>
            <a:r>
              <a:rPr lang="en-US" sz="1400" dirty="0">
                <a:latin typeface="Consolas" panose="020B0609020204030204" pitchFamily="49" charset="0"/>
              </a:rPr>
              <a:t>    Scanner </a:t>
            </a:r>
            <a:r>
              <a:rPr lang="en-US" sz="1400" dirty="0" err="1">
                <a:latin typeface="Consolas" panose="020B0609020204030204" pitchFamily="49" charset="0"/>
              </a:rPr>
              <a:t>myScanner</a:t>
            </a:r>
            <a:r>
              <a:rPr lang="en-US" sz="1400" dirty="0">
                <a:latin typeface="Consolas" panose="020B0609020204030204" pitchFamily="49" charset="0"/>
              </a:rPr>
              <a:t> = new Scanner(System.in);        </a:t>
            </a:r>
          </a:p>
          <a:p>
            <a:pPr algn="just">
              <a:lnSpc>
                <a:spcPct val="115000"/>
              </a:lnSpc>
            </a:pPr>
            <a:r>
              <a:rPr lang="en-US" sz="1400" dirty="0">
                <a:latin typeface="Consolas" panose="020B0609020204030204" pitchFamily="49" charset="0"/>
              </a:rPr>
              <a:t>    </a:t>
            </a:r>
            <a:r>
              <a:rPr lang="en-US" sz="1400" dirty="0" err="1">
                <a:latin typeface="Consolas" panose="020B0609020204030204" pitchFamily="49" charset="0"/>
              </a:rPr>
              <a:t>int</a:t>
            </a:r>
            <a:r>
              <a:rPr lang="en-US" sz="1400" dirty="0">
                <a:latin typeface="Consolas" panose="020B0609020204030204" pitchFamily="49" charset="0"/>
              </a:rPr>
              <a:t> </a:t>
            </a:r>
            <a:r>
              <a:rPr lang="en-US" sz="1400" dirty="0" err="1">
                <a:latin typeface="Consolas" panose="020B0609020204030204" pitchFamily="49" charset="0"/>
              </a:rPr>
              <a:t>magicNumber</a:t>
            </a:r>
            <a:r>
              <a:rPr lang="en-US" sz="1400" dirty="0">
                <a:latin typeface="Consolas" panose="020B0609020204030204" pitchFamily="49" charset="0"/>
              </a:rPr>
              <a:t> = (</a:t>
            </a:r>
            <a:r>
              <a:rPr lang="en-US" sz="1400" dirty="0" err="1">
                <a:latin typeface="Consolas" panose="020B0609020204030204" pitchFamily="49" charset="0"/>
              </a:rPr>
              <a:t>int</a:t>
            </a:r>
            <a:r>
              <a:rPr lang="en-US" sz="1400" dirty="0">
                <a:latin typeface="Consolas" panose="020B0609020204030204" pitchFamily="49" charset="0"/>
              </a:rPr>
              <a:t>) </a:t>
            </a:r>
            <a:r>
              <a:rPr lang="en-US" sz="1400" dirty="0" err="1">
                <a:latin typeface="Consolas" panose="020B0609020204030204" pitchFamily="49" charset="0"/>
              </a:rPr>
              <a:t>Math.round</a:t>
            </a:r>
            <a:r>
              <a:rPr lang="en-US" sz="1400" dirty="0">
                <a:latin typeface="Consolas" panose="020B0609020204030204" pitchFamily="49" charset="0"/>
              </a:rPr>
              <a:t>(</a:t>
            </a:r>
            <a:r>
              <a:rPr lang="en-US" sz="1400" dirty="0" err="1">
                <a:latin typeface="Consolas" panose="020B0609020204030204" pitchFamily="49" charset="0"/>
              </a:rPr>
              <a:t>Math.random</a:t>
            </a:r>
            <a:r>
              <a:rPr lang="en-US" sz="1400" dirty="0">
                <a:latin typeface="Consolas" panose="020B0609020204030204" pitchFamily="49" charset="0"/>
              </a:rPr>
              <a:t>() * 100.0);</a:t>
            </a:r>
          </a:p>
          <a:p>
            <a:pPr algn="just">
              <a:lnSpc>
                <a:spcPct val="115000"/>
              </a:lnSpc>
            </a:pPr>
            <a:r>
              <a:rPr lang="en-US" sz="1400" dirty="0">
                <a:latin typeface="Consolas" panose="020B0609020204030204" pitchFamily="49" charset="0"/>
              </a:rPr>
              <a:t>    </a:t>
            </a:r>
            <a:r>
              <a:rPr lang="en-US" sz="1400" b="1" dirty="0" err="1">
                <a:solidFill>
                  <a:srgbClr val="00FF00"/>
                </a:solidFill>
                <a:latin typeface="Consolas" panose="020B0609020204030204" pitchFamily="49" charset="0"/>
              </a:rPr>
              <a:t>boolean</a:t>
            </a:r>
            <a:r>
              <a:rPr lang="en-US" sz="1400" dirty="0">
                <a:latin typeface="Consolas" panose="020B0609020204030204" pitchFamily="49" charset="0"/>
              </a:rPr>
              <a:t> </a:t>
            </a:r>
            <a:r>
              <a:rPr lang="en-US" sz="1400" dirty="0" err="1">
                <a:latin typeface="Consolas" panose="020B0609020204030204" pitchFamily="49" charset="0"/>
              </a:rPr>
              <a:t>hasFoundAnswer</a:t>
            </a:r>
            <a:r>
              <a:rPr lang="en-US" sz="1400" dirty="0">
                <a:latin typeface="Consolas" panose="020B0609020204030204" pitchFamily="49" charset="0"/>
              </a:rPr>
              <a:t> = </a:t>
            </a:r>
            <a:r>
              <a:rPr lang="en-US" sz="1400" b="1" dirty="0">
                <a:solidFill>
                  <a:srgbClr val="FFFF00"/>
                </a:solidFill>
                <a:latin typeface="Consolas" panose="020B0609020204030204" pitchFamily="49" charset="0"/>
              </a:rPr>
              <a:t>false</a:t>
            </a:r>
            <a:r>
              <a:rPr lang="en-US" sz="1400" dirty="0">
                <a:latin typeface="Consolas" panose="020B0609020204030204" pitchFamily="49" charset="0"/>
              </a:rPr>
              <a:t>;</a:t>
            </a:r>
          </a:p>
          <a:p>
            <a:pPr algn="just">
              <a:lnSpc>
                <a:spcPct val="115000"/>
              </a:lnSpc>
            </a:pPr>
            <a:endParaRPr lang="en-US" sz="1400" dirty="0">
              <a:latin typeface="Consolas" panose="020B0609020204030204" pitchFamily="49" charset="0"/>
            </a:endParaRPr>
          </a:p>
          <a:p>
            <a:pPr algn="just">
              <a:lnSpc>
                <a:spcPct val="115000"/>
              </a:lnSpc>
            </a:pPr>
            <a:r>
              <a:rPr lang="en-US" sz="1400" dirty="0">
                <a:latin typeface="Consolas" panose="020B0609020204030204" pitchFamily="49" charset="0"/>
              </a:rPr>
              <a:t>    while (!</a:t>
            </a:r>
            <a:r>
              <a:rPr lang="en-US" sz="1400" dirty="0" err="1">
                <a:latin typeface="Consolas" panose="020B0609020204030204" pitchFamily="49" charset="0"/>
              </a:rPr>
              <a:t>hasFoundAnswer</a:t>
            </a:r>
            <a:r>
              <a:rPr lang="en-US" sz="1400" dirty="0">
                <a:latin typeface="Consolas" panose="020B0609020204030204" pitchFamily="49" charset="0"/>
              </a:rPr>
              <a:t>)</a:t>
            </a:r>
          </a:p>
          <a:p>
            <a:pPr algn="just">
              <a:lnSpc>
                <a:spcPct val="115000"/>
              </a:lnSpc>
            </a:pPr>
            <a:r>
              <a:rPr lang="en-US" sz="1400" dirty="0">
                <a:latin typeface="Consolas" panose="020B0609020204030204" pitchFamily="49" charset="0"/>
              </a:rPr>
              <a:t>    {</a:t>
            </a:r>
          </a:p>
          <a:p>
            <a:pPr algn="just">
              <a:lnSpc>
                <a:spcPct val="115000"/>
              </a:lnSpc>
            </a:pPr>
            <a:r>
              <a:rPr lang="en-US" sz="1400" dirty="0">
                <a:latin typeface="Consolas" panose="020B0609020204030204" pitchFamily="49" charset="0"/>
              </a:rPr>
              <a:t>        </a:t>
            </a:r>
            <a:r>
              <a:rPr lang="en-US" sz="1400" dirty="0" err="1">
                <a:latin typeface="Consolas" panose="020B0609020204030204" pitchFamily="49" charset="0"/>
              </a:rPr>
              <a:t>System.out.print</a:t>
            </a:r>
            <a:r>
              <a:rPr lang="en-US" sz="1400" dirty="0">
                <a:latin typeface="Consolas" panose="020B0609020204030204" pitchFamily="49" charset="0"/>
              </a:rPr>
              <a:t>("What’s your guess? ");</a:t>
            </a:r>
          </a:p>
          <a:p>
            <a:pPr algn="just">
              <a:lnSpc>
                <a:spcPct val="115000"/>
              </a:lnSpc>
            </a:pPr>
            <a:r>
              <a:rPr lang="en-US" sz="1400" dirty="0">
                <a:latin typeface="Consolas" panose="020B0609020204030204" pitchFamily="49" charset="0"/>
              </a:rPr>
              <a:t>        </a:t>
            </a:r>
            <a:r>
              <a:rPr lang="en-US" sz="1400" dirty="0" err="1">
                <a:latin typeface="Consolas" panose="020B0609020204030204" pitchFamily="49" charset="0"/>
              </a:rPr>
              <a:t>int</a:t>
            </a:r>
            <a:r>
              <a:rPr lang="en-US" sz="1400" dirty="0">
                <a:latin typeface="Consolas" panose="020B0609020204030204" pitchFamily="49" charset="0"/>
              </a:rPr>
              <a:t> guess = </a:t>
            </a:r>
            <a:r>
              <a:rPr lang="en-US" sz="1400" dirty="0" err="1">
                <a:latin typeface="Consolas" panose="020B0609020204030204" pitchFamily="49" charset="0"/>
              </a:rPr>
              <a:t>myScanner.nextInt</a:t>
            </a:r>
            <a:r>
              <a:rPr lang="en-US" sz="1400" dirty="0">
                <a:latin typeface="Consolas" panose="020B0609020204030204" pitchFamily="49" charset="0"/>
              </a:rPr>
              <a:t>();</a:t>
            </a:r>
          </a:p>
          <a:p>
            <a:pPr algn="just">
              <a:lnSpc>
                <a:spcPct val="115000"/>
              </a:lnSpc>
            </a:pPr>
            <a:endParaRPr lang="en-US" sz="1400" dirty="0">
              <a:latin typeface="Consolas" panose="020B0609020204030204" pitchFamily="49" charset="0"/>
            </a:endParaRPr>
          </a:p>
          <a:p>
            <a:pPr algn="just">
              <a:lnSpc>
                <a:spcPct val="115000"/>
              </a:lnSpc>
            </a:pPr>
            <a:r>
              <a:rPr lang="en-US" sz="1400" dirty="0">
                <a:latin typeface="Consolas" panose="020B0609020204030204" pitchFamily="49" charset="0"/>
              </a:rPr>
              <a:t>        if (guess != </a:t>
            </a:r>
            <a:r>
              <a:rPr lang="en-US" sz="1400" dirty="0" err="1">
                <a:latin typeface="Consolas" panose="020B0609020204030204" pitchFamily="49" charset="0"/>
              </a:rPr>
              <a:t>magicNumber</a:t>
            </a:r>
            <a:r>
              <a:rPr lang="en-US" sz="1400" dirty="0">
                <a:latin typeface="Consolas" panose="020B0609020204030204" pitchFamily="49" charset="0"/>
              </a:rPr>
              <a:t>)</a:t>
            </a:r>
          </a:p>
          <a:p>
            <a:pPr algn="just">
              <a:lnSpc>
                <a:spcPct val="115000"/>
              </a:lnSpc>
            </a:pPr>
            <a:r>
              <a:rPr lang="en-US" sz="1400" dirty="0">
                <a:latin typeface="Consolas" panose="020B0609020204030204" pitchFamily="49" charset="0"/>
              </a:rPr>
              <a:t>            </a:t>
            </a:r>
            <a:r>
              <a:rPr lang="en-US" sz="1400" dirty="0" err="1">
                <a:latin typeface="Consolas" panose="020B0609020204030204" pitchFamily="49" charset="0"/>
              </a:rPr>
              <a:t>System.out.println</a:t>
            </a:r>
            <a:r>
              <a:rPr lang="en-US" sz="1400" dirty="0">
                <a:latin typeface="Consolas" panose="020B0609020204030204" pitchFamily="49" charset="0"/>
              </a:rPr>
              <a:t>("Nope. Try again!");</a:t>
            </a:r>
          </a:p>
          <a:p>
            <a:pPr algn="just">
              <a:lnSpc>
                <a:spcPct val="115000"/>
              </a:lnSpc>
            </a:pPr>
            <a:r>
              <a:rPr lang="en-US" sz="1400" dirty="0">
                <a:latin typeface="Consolas" panose="020B0609020204030204" pitchFamily="49" charset="0"/>
              </a:rPr>
              <a:t>        else</a:t>
            </a:r>
          </a:p>
          <a:p>
            <a:pPr algn="just">
              <a:lnSpc>
                <a:spcPct val="115000"/>
              </a:lnSpc>
            </a:pPr>
            <a:r>
              <a:rPr lang="en-US" sz="1400" dirty="0">
                <a:latin typeface="Consolas" panose="020B0609020204030204" pitchFamily="49" charset="0"/>
              </a:rPr>
              <a:t>            </a:t>
            </a:r>
            <a:r>
              <a:rPr lang="en-US" sz="1400" dirty="0" err="1">
                <a:latin typeface="Consolas" panose="020B0609020204030204" pitchFamily="49" charset="0"/>
              </a:rPr>
              <a:t>hasFoundAnswer</a:t>
            </a:r>
            <a:r>
              <a:rPr lang="en-US" sz="1400" dirty="0">
                <a:latin typeface="Consolas" panose="020B0609020204030204" pitchFamily="49" charset="0"/>
              </a:rPr>
              <a:t> = </a:t>
            </a:r>
            <a:r>
              <a:rPr lang="en-US" sz="1400" b="1" dirty="0">
                <a:solidFill>
                  <a:srgbClr val="FFFF00"/>
                </a:solidFill>
                <a:latin typeface="Consolas" panose="020B0609020204030204" pitchFamily="49" charset="0"/>
              </a:rPr>
              <a:t>true</a:t>
            </a:r>
            <a:r>
              <a:rPr lang="en-US" sz="1400" dirty="0">
                <a:latin typeface="Consolas" panose="020B0609020204030204" pitchFamily="49" charset="0"/>
              </a:rPr>
              <a:t>;</a:t>
            </a:r>
          </a:p>
          <a:p>
            <a:pPr algn="just">
              <a:lnSpc>
                <a:spcPct val="115000"/>
              </a:lnSpc>
            </a:pPr>
            <a:r>
              <a:rPr lang="en-US" sz="1400" dirty="0">
                <a:latin typeface="Consolas" panose="020B0609020204030204" pitchFamily="49" charset="0"/>
              </a:rPr>
              <a:t>    }</a:t>
            </a:r>
          </a:p>
          <a:p>
            <a:pPr algn="just">
              <a:lnSpc>
                <a:spcPct val="115000"/>
              </a:lnSpc>
            </a:pPr>
            <a:r>
              <a:rPr lang="en-US" sz="1400" dirty="0">
                <a:latin typeface="Consolas" panose="020B0609020204030204" pitchFamily="49" charset="0"/>
              </a:rPr>
              <a:t>    </a:t>
            </a:r>
            <a:r>
              <a:rPr lang="en-US" sz="1400" dirty="0" err="1">
                <a:latin typeface="Consolas" panose="020B0609020204030204" pitchFamily="49" charset="0"/>
              </a:rPr>
              <a:t>System.out.println</a:t>
            </a:r>
            <a:r>
              <a:rPr lang="en-US" sz="1400" dirty="0">
                <a:latin typeface="Consolas" panose="020B0609020204030204" pitchFamily="49" charset="0"/>
              </a:rPr>
              <a:t>("Thanks for playing!");</a:t>
            </a:r>
          </a:p>
          <a:p>
            <a:pPr algn="just">
              <a:lnSpc>
                <a:spcPct val="115000"/>
              </a:lnSpc>
            </a:pPr>
            <a:r>
              <a:rPr lang="en-US" sz="1400" dirty="0">
                <a:latin typeface="Consolas" panose="020B0609020204030204" pitchFamily="49" charset="0"/>
              </a:rPr>
              <a:t>}</a:t>
            </a:r>
            <a:endParaRPr lang="en-US" sz="1400" dirty="0"/>
          </a:p>
        </p:txBody>
      </p:sp>
      <p:graphicFrame>
        <p:nvGraphicFramePr>
          <p:cNvPr id="7" name="Table 6">
            <a:extLst>
              <a:ext uri="{FF2B5EF4-FFF2-40B4-BE49-F238E27FC236}">
                <a16:creationId xmlns:a16="http://schemas.microsoft.com/office/drawing/2014/main" id="{8C242AFA-E66B-4605-A2FE-84B8BAA4547C}"/>
              </a:ex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978464457"/>
              </p:ext>
            </p:extLst>
          </p:nvPr>
        </p:nvGraphicFramePr>
        <p:xfrm>
          <a:off x="964094" y="1764748"/>
          <a:ext cx="368413" cy="4678916"/>
        </p:xfrm>
        <a:graphic>
          <a:graphicData uri="http://schemas.openxmlformats.org/drawingml/2006/table">
            <a:tbl>
              <a:tblPr>
                <a:tableStyleId>{5C22544A-7EE6-4342-B048-85BDC9FD1C3A}</a:tableStyleId>
              </a:tblPr>
              <a:tblGrid>
                <a:gridCol w="368413">
                  <a:extLst>
                    <a:ext uri="{9D8B030D-6E8A-4147-A177-3AD203B41FA5}">
                      <a16:colId xmlns:a16="http://schemas.microsoft.com/office/drawing/2014/main" val="2652359085"/>
                    </a:ext>
                  </a:extLst>
                </a:gridCol>
              </a:tblGrid>
              <a:tr h="4678916">
                <a:tc>
                  <a:txBody>
                    <a:bodyPr/>
                    <a:lstStyle/>
                    <a:p>
                      <a:pPr marL="0" marR="0" algn="just">
                        <a:lnSpc>
                          <a:spcPct val="115000"/>
                        </a:lnSpc>
                        <a:spcBef>
                          <a:spcPts val="0"/>
                        </a:spcBef>
                        <a:spcAft>
                          <a:spcPts val="0"/>
                        </a:spcAft>
                        <a:tabLst>
                          <a:tab pos="571500" algn="l"/>
                        </a:tabLst>
                      </a:pPr>
                      <a:r>
                        <a:rPr lang="en-US" sz="1400" baseline="0" dirty="0">
                          <a:solidFill>
                            <a:schemeClr val="tx1"/>
                          </a:solidFill>
                          <a:effectLst/>
                          <a:latin typeface="Consolas" panose="020B0609020204030204" pitchFamily="49" charset="0"/>
                        </a:rPr>
                        <a:t>05</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06</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07</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08</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09</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10</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11</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12</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13</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14</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15</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16</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17</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18</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19</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20</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21</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22</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23</a:t>
                      </a:r>
                    </a:p>
                  </a:txBody>
                  <a:tcPr marL="68580" marR="68580" marT="0" marB="0">
                    <a:solidFill>
                      <a:srgbClr val="000060"/>
                    </a:solidFill>
                  </a:tcPr>
                </a:tc>
                <a:extLst>
                  <a:ext uri="{0D108BD9-81ED-4DB2-BD59-A6C34878D82A}">
                    <a16:rowId xmlns:a16="http://schemas.microsoft.com/office/drawing/2014/main" val="1362061028"/>
                  </a:ext>
                </a:extLst>
              </a:tr>
            </a:tbl>
          </a:graphicData>
        </a:graphic>
      </p:graphicFrame>
      <p:sp>
        <p:nvSpPr>
          <p:cNvPr id="8" name="TextBox 7">
            <a:extLst>
              <a:ext uri="{FF2B5EF4-FFF2-40B4-BE49-F238E27FC236}">
                <a16:creationId xmlns:a16="http://schemas.microsoft.com/office/drawing/2014/main" id="{D43D7DF7-82CD-4DCC-81AA-DF06F409821B}"/>
              </a:ext>
            </a:extLst>
          </p:cNvPr>
          <p:cNvSpPr txBox="1"/>
          <p:nvPr/>
        </p:nvSpPr>
        <p:spPr>
          <a:xfrm>
            <a:off x="7933477" y="2093361"/>
            <a:ext cx="3266963" cy="4350303"/>
          </a:xfrm>
          <a:prstGeom prst="rect">
            <a:avLst/>
          </a:prstGeom>
          <a:solidFill>
            <a:srgbClr val="000060"/>
          </a:solidFill>
          <a:ln>
            <a:solidFill>
              <a:schemeClr val="tx1"/>
            </a:solidFill>
          </a:ln>
        </p:spPr>
        <p:txBody>
          <a:bodyPr wrap="square" lIns="73152" tIns="0" rIns="73152" bIns="0" rtlCol="0">
            <a:noAutofit/>
          </a:bodyPr>
          <a:lstStyle/>
          <a:p>
            <a:pPr algn="just">
              <a:lnSpc>
                <a:spcPct val="115000"/>
              </a:lnSpc>
            </a:pPr>
            <a:r>
              <a:rPr lang="en-US" sz="1400" dirty="0">
                <a:latin typeface="Consolas" panose="020B0609020204030204" pitchFamily="49" charset="0"/>
              </a:rPr>
              <a:t>Try to guess my number (1-100)!</a:t>
            </a:r>
          </a:p>
          <a:p>
            <a:pPr algn="just">
              <a:lnSpc>
                <a:spcPct val="115000"/>
              </a:lnSpc>
            </a:pPr>
            <a:r>
              <a:rPr lang="en-US" sz="1400" dirty="0">
                <a:latin typeface="Consolas" panose="020B0609020204030204" pitchFamily="49" charset="0"/>
              </a:rPr>
              <a:t>What's your guess? 15</a:t>
            </a:r>
          </a:p>
          <a:p>
            <a:pPr algn="just">
              <a:lnSpc>
                <a:spcPct val="115000"/>
              </a:lnSpc>
            </a:pPr>
            <a:r>
              <a:rPr lang="en-US" sz="1400" dirty="0">
                <a:latin typeface="Consolas" panose="020B0609020204030204" pitchFamily="49" charset="0"/>
              </a:rPr>
              <a:t>Nope. Try again!</a:t>
            </a:r>
          </a:p>
          <a:p>
            <a:pPr algn="just">
              <a:lnSpc>
                <a:spcPct val="115000"/>
              </a:lnSpc>
            </a:pPr>
            <a:r>
              <a:rPr lang="en-US" sz="1400" dirty="0">
                <a:latin typeface="Consolas" panose="020B0609020204030204" pitchFamily="49" charset="0"/>
              </a:rPr>
              <a:t>What's your guess? 37</a:t>
            </a:r>
          </a:p>
          <a:p>
            <a:pPr algn="just">
              <a:lnSpc>
                <a:spcPct val="115000"/>
              </a:lnSpc>
            </a:pPr>
            <a:r>
              <a:rPr lang="en-US" sz="1400" dirty="0">
                <a:latin typeface="Consolas" panose="020B0609020204030204" pitchFamily="49" charset="0"/>
              </a:rPr>
              <a:t>Nope. Try again!</a:t>
            </a:r>
          </a:p>
          <a:p>
            <a:pPr algn="just">
              <a:lnSpc>
                <a:spcPct val="115000"/>
              </a:lnSpc>
            </a:pPr>
            <a:r>
              <a:rPr lang="en-US" sz="1400" dirty="0">
                <a:latin typeface="Consolas" panose="020B0609020204030204" pitchFamily="49" charset="0"/>
              </a:rPr>
              <a:t>What’s your guess? 42</a:t>
            </a:r>
          </a:p>
          <a:p>
            <a:pPr algn="just">
              <a:lnSpc>
                <a:spcPct val="115000"/>
              </a:lnSpc>
            </a:pPr>
            <a:r>
              <a:rPr lang="en-US" sz="1400" dirty="0">
                <a:latin typeface="Consolas" panose="020B0609020204030204" pitchFamily="49" charset="0"/>
              </a:rPr>
              <a:t>Thanks for playing!</a:t>
            </a:r>
          </a:p>
        </p:txBody>
      </p:sp>
      <p:sp>
        <p:nvSpPr>
          <p:cNvPr id="9" name="Rectangle 1">
            <a:extLst>
              <a:ext uri="{FF2B5EF4-FFF2-40B4-BE49-F238E27FC236}">
                <a16:creationId xmlns:a16="http://schemas.microsoft.com/office/drawing/2014/main" id="{41E804FD-E9FD-427E-811B-4FF964718A1D}"/>
              </a:ext>
            </a:extLst>
          </p:cNvPr>
          <p:cNvSpPr>
            <a:spLocks noChangeArrowheads="1"/>
          </p:cNvSpPr>
          <p:nvPr/>
        </p:nvSpPr>
        <p:spPr bwMode="auto">
          <a:xfrm>
            <a:off x="7863840" y="1754807"/>
            <a:ext cx="11869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71500" algn="l"/>
              </a:tabLst>
              <a:defRPr>
                <a:solidFill>
                  <a:schemeClr val="tx1"/>
                </a:solidFill>
                <a:latin typeface="Arial" panose="020B0604020202020204" pitchFamily="34" charset="0"/>
              </a:defRPr>
            </a:lvl1pPr>
            <a:lvl2pPr eaLnBrk="0" fontAlgn="base" hangingPunct="0">
              <a:spcBef>
                <a:spcPct val="0"/>
              </a:spcBef>
              <a:spcAft>
                <a:spcPct val="0"/>
              </a:spcAft>
              <a:tabLst>
                <a:tab pos="571500" algn="l"/>
              </a:tabLst>
              <a:defRPr>
                <a:solidFill>
                  <a:schemeClr val="tx1"/>
                </a:solidFill>
                <a:latin typeface="Arial" panose="020B0604020202020204" pitchFamily="34" charset="0"/>
              </a:defRPr>
            </a:lvl2pPr>
            <a:lvl3pPr eaLnBrk="0" fontAlgn="base" hangingPunct="0">
              <a:spcBef>
                <a:spcPct val="0"/>
              </a:spcBef>
              <a:spcAft>
                <a:spcPct val="0"/>
              </a:spcAft>
              <a:tabLst>
                <a:tab pos="571500" algn="l"/>
              </a:tabLst>
              <a:defRPr>
                <a:solidFill>
                  <a:schemeClr val="tx1"/>
                </a:solidFill>
                <a:latin typeface="Arial" panose="020B0604020202020204" pitchFamily="34" charset="0"/>
              </a:defRPr>
            </a:lvl3pPr>
            <a:lvl4pPr eaLnBrk="0" fontAlgn="base" hangingPunct="0">
              <a:spcBef>
                <a:spcPct val="0"/>
              </a:spcBef>
              <a:spcAft>
                <a:spcPct val="0"/>
              </a:spcAft>
              <a:tabLst>
                <a:tab pos="571500" algn="l"/>
              </a:tabLst>
              <a:defRPr>
                <a:solidFill>
                  <a:schemeClr val="tx1"/>
                </a:solidFill>
                <a:latin typeface="Arial" panose="020B0604020202020204" pitchFamily="34" charset="0"/>
              </a:defRPr>
            </a:lvl4pPr>
            <a:lvl5pPr eaLnBrk="0" fontAlgn="base" hangingPunct="0">
              <a:spcBef>
                <a:spcPct val="0"/>
              </a:spcBef>
              <a:spcAft>
                <a:spcPct val="0"/>
              </a:spcAft>
              <a:tabLst>
                <a:tab pos="571500" algn="l"/>
              </a:tabLst>
              <a:defRPr>
                <a:solidFill>
                  <a:schemeClr val="tx1"/>
                </a:solidFill>
                <a:latin typeface="Arial" panose="020B0604020202020204" pitchFamily="34" charset="0"/>
              </a:defRPr>
            </a:lvl5pPr>
            <a:lvl6pPr eaLnBrk="0" fontAlgn="base" hangingPunct="0">
              <a:spcBef>
                <a:spcPct val="0"/>
              </a:spcBef>
              <a:spcAft>
                <a:spcPct val="0"/>
              </a:spcAft>
              <a:tabLst>
                <a:tab pos="571500" algn="l"/>
              </a:tabLst>
              <a:defRPr>
                <a:solidFill>
                  <a:schemeClr val="tx1"/>
                </a:solidFill>
                <a:latin typeface="Arial" panose="020B0604020202020204" pitchFamily="34" charset="0"/>
              </a:defRPr>
            </a:lvl6pPr>
            <a:lvl7pPr eaLnBrk="0" fontAlgn="base" hangingPunct="0">
              <a:spcBef>
                <a:spcPct val="0"/>
              </a:spcBef>
              <a:spcAft>
                <a:spcPct val="0"/>
              </a:spcAft>
              <a:tabLst>
                <a:tab pos="571500" algn="l"/>
              </a:tabLst>
              <a:defRPr>
                <a:solidFill>
                  <a:schemeClr val="tx1"/>
                </a:solidFill>
                <a:latin typeface="Arial" panose="020B0604020202020204" pitchFamily="34" charset="0"/>
              </a:defRPr>
            </a:lvl7pPr>
            <a:lvl8pPr eaLnBrk="0" fontAlgn="base" hangingPunct="0">
              <a:spcBef>
                <a:spcPct val="0"/>
              </a:spcBef>
              <a:spcAft>
                <a:spcPct val="0"/>
              </a:spcAft>
              <a:tabLst>
                <a:tab pos="571500" algn="l"/>
              </a:tabLst>
              <a:defRPr>
                <a:solidFill>
                  <a:schemeClr val="tx1"/>
                </a:solidFill>
                <a:latin typeface="Arial" panose="020B0604020202020204" pitchFamily="34" charset="0"/>
              </a:defRPr>
            </a:lvl8pPr>
            <a:lvl9pPr eaLnBrk="0" fontAlgn="base" hangingPunct="0">
              <a:spcBef>
                <a:spcPct val="0"/>
              </a:spcBef>
              <a:spcAft>
                <a:spcPct val="0"/>
              </a:spcAft>
              <a:tabLst>
                <a:tab pos="5715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altLang="ja-JP" sz="1600" b="1" i="0" u="none" strike="noStrike" cap="none" normalizeH="0" baseline="0" dirty="0">
                <a:ln>
                  <a:noFill/>
                </a:ln>
                <a:solidFill>
                  <a:schemeClr val="tx1"/>
                </a:solidFill>
                <a:effectLst/>
                <a:latin typeface="Arial" panose="020B0604020202020204" pitchFamily="34" charset="0"/>
                <a:ea typeface="MS Mincho" panose="02020609040205080304" pitchFamily="49" charset="-128"/>
                <a:cs typeface="Arial" panose="020B0604020202020204" pitchFamily="34" charset="0"/>
              </a:rPr>
              <a:t>OUTPUT:</a:t>
            </a:r>
            <a:endParaRPr kumimoji="0" lang="en-US" altLang="ja-JP" sz="1600" b="0" i="0" u="none" strike="noStrike" cap="none" normalizeH="0" baseline="0" dirty="0">
              <a:ln>
                <a:noFill/>
              </a:ln>
              <a:solidFill>
                <a:schemeClr val="tx1"/>
              </a:solidFill>
              <a:effectLst/>
            </a:endParaRPr>
          </a:p>
        </p:txBody>
      </p:sp>
      <p:pic>
        <p:nvPicPr>
          <p:cNvPr id="12" name="Picture 11">
            <a:extLst>
              <a:ext uri="{FF2B5EF4-FFF2-40B4-BE49-F238E27FC236}">
                <a16:creationId xmlns:a16="http://schemas.microsoft.com/office/drawing/2014/main" id="{3EBF09FE-99C7-46F5-B88D-753BD1F65913}"/>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1557856" y="3152733"/>
            <a:ext cx="281829" cy="300012"/>
          </a:xfrm>
          <a:prstGeom prst="rect">
            <a:avLst/>
          </a:prstGeom>
        </p:spPr>
      </p:pic>
      <p:pic>
        <p:nvPicPr>
          <p:cNvPr id="4" name="Picture 3">
            <a:extLst>
              <a:ext uri="{FF2B5EF4-FFF2-40B4-BE49-F238E27FC236}">
                <a16:creationId xmlns:a16="http://schemas.microsoft.com/office/drawing/2014/main" id="{E0E9E994-8580-4A45-A7C0-7AFDDB93FED6}"/>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344951" y="1754807"/>
            <a:ext cx="4395156" cy="4776622"/>
          </a:xfrm>
          <a:prstGeom prst="rect">
            <a:avLst/>
          </a:prstGeom>
        </p:spPr>
      </p:pic>
      <p:pic>
        <p:nvPicPr>
          <p:cNvPr id="5" name="Picture 4">
            <a:extLst>
              <a:ext uri="{FF2B5EF4-FFF2-40B4-BE49-F238E27FC236}">
                <a16:creationId xmlns:a16="http://schemas.microsoft.com/office/drawing/2014/main" id="{66254F99-A8B2-4083-A3B0-90510B329FB6}"/>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1561261" y="2175918"/>
            <a:ext cx="5224430" cy="290246"/>
          </a:xfrm>
          <a:prstGeom prst="rect">
            <a:avLst/>
          </a:prstGeom>
        </p:spPr>
      </p:pic>
      <p:pic>
        <p:nvPicPr>
          <p:cNvPr id="10" name="Picture 9">
            <a:extLst>
              <a:ext uri="{FF2B5EF4-FFF2-40B4-BE49-F238E27FC236}">
                <a16:creationId xmlns:a16="http://schemas.microsoft.com/office/drawing/2014/main" id="{B08A2B9A-89C9-4563-850C-08017F770800}"/>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1559293" y="2421533"/>
            <a:ext cx="5987363" cy="539029"/>
          </a:xfrm>
          <a:prstGeom prst="rect">
            <a:avLst/>
          </a:prstGeom>
        </p:spPr>
      </p:pic>
      <p:pic>
        <p:nvPicPr>
          <p:cNvPr id="11" name="Picture 10">
            <a:extLst>
              <a:ext uri="{FF2B5EF4-FFF2-40B4-BE49-F238E27FC236}">
                <a16:creationId xmlns:a16="http://schemas.microsoft.com/office/drawing/2014/main" id="{84F4708E-5080-4E91-99F9-1A3CF19B5953}"/>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1559612" y="2920944"/>
            <a:ext cx="3209293" cy="290246"/>
          </a:xfrm>
          <a:prstGeom prst="rect">
            <a:avLst/>
          </a:prstGeom>
        </p:spPr>
      </p:pic>
      <p:pic>
        <p:nvPicPr>
          <p:cNvPr id="13" name="Picture 12">
            <a:extLst>
              <a:ext uri="{FF2B5EF4-FFF2-40B4-BE49-F238E27FC236}">
                <a16:creationId xmlns:a16="http://schemas.microsoft.com/office/drawing/2014/main" id="{277CC59A-B81A-4F37-98B4-F71A71EF900F}"/>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1560103" y="3398199"/>
            <a:ext cx="2371725" cy="2703435"/>
          </a:xfrm>
          <a:prstGeom prst="rect">
            <a:avLst/>
          </a:prstGeom>
        </p:spPr>
      </p:pic>
      <p:pic>
        <p:nvPicPr>
          <p:cNvPr id="14" name="Picture 13">
            <a:extLst>
              <a:ext uri="{FF2B5EF4-FFF2-40B4-BE49-F238E27FC236}">
                <a16:creationId xmlns:a16="http://schemas.microsoft.com/office/drawing/2014/main" id="{FF578985-8257-4EC3-9575-6DEA59F7BDA2}"/>
              </a:ext>
              <a:ext uri="{C183D7F6-B498-43B3-948B-1728B52AA6E4}">
                <adec:decorative xmlns:adec="http://schemas.microsoft.com/office/drawing/2017/decorative" val="1"/>
              </a:ext>
            </a:extLst>
          </p:cNvPr>
          <p:cNvPicPr>
            <a:picLocks noChangeAspect="1"/>
          </p:cNvPicPr>
          <p:nvPr/>
        </p:nvPicPr>
        <p:blipFill>
          <a:blip r:embed="rId8"/>
          <a:stretch>
            <a:fillRect/>
          </a:stretch>
        </p:blipFill>
        <p:spPr>
          <a:xfrm>
            <a:off x="1767143" y="3934894"/>
            <a:ext cx="3914176" cy="547321"/>
          </a:xfrm>
          <a:prstGeom prst="rect">
            <a:avLst/>
          </a:prstGeom>
        </p:spPr>
      </p:pic>
      <p:pic>
        <p:nvPicPr>
          <p:cNvPr id="15" name="Picture 14">
            <a:extLst>
              <a:ext uri="{FF2B5EF4-FFF2-40B4-BE49-F238E27FC236}">
                <a16:creationId xmlns:a16="http://schemas.microsoft.com/office/drawing/2014/main" id="{CE4C2B00-998F-4B1F-B610-FC9B02E68662}"/>
              </a:ext>
              <a:ext uri="{C183D7F6-B498-43B3-948B-1728B52AA6E4}">
                <adec:decorative xmlns:adec="http://schemas.microsoft.com/office/drawing/2017/decorative" val="1"/>
              </a:ext>
            </a:extLst>
          </p:cNvPr>
          <p:cNvPicPr>
            <a:picLocks noChangeAspect="1"/>
          </p:cNvPicPr>
          <p:nvPr/>
        </p:nvPicPr>
        <p:blipFill>
          <a:blip r:embed="rId9"/>
          <a:stretch>
            <a:fillRect/>
          </a:stretch>
        </p:blipFill>
        <p:spPr>
          <a:xfrm>
            <a:off x="1767143" y="4426330"/>
            <a:ext cx="4677109" cy="1500987"/>
          </a:xfrm>
          <a:prstGeom prst="rect">
            <a:avLst/>
          </a:prstGeom>
        </p:spPr>
      </p:pic>
      <p:pic>
        <p:nvPicPr>
          <p:cNvPr id="16" name="Picture 15">
            <a:extLst>
              <a:ext uri="{FF2B5EF4-FFF2-40B4-BE49-F238E27FC236}">
                <a16:creationId xmlns:a16="http://schemas.microsoft.com/office/drawing/2014/main" id="{696AC8C0-113A-491D-B2C1-E7FD3924DFEA}"/>
              </a:ext>
              <a:ext uri="{C183D7F6-B498-43B3-948B-1728B52AA6E4}">
                <adec:decorative xmlns:adec="http://schemas.microsoft.com/office/drawing/2017/decorative" val="1"/>
              </a:ext>
            </a:extLst>
          </p:cNvPr>
          <p:cNvPicPr>
            <a:picLocks noChangeAspect="1"/>
          </p:cNvPicPr>
          <p:nvPr/>
        </p:nvPicPr>
        <p:blipFill>
          <a:blip r:embed="rId10"/>
          <a:stretch>
            <a:fillRect/>
          </a:stretch>
        </p:blipFill>
        <p:spPr>
          <a:xfrm>
            <a:off x="1558745" y="6062152"/>
            <a:ext cx="4113202" cy="290246"/>
          </a:xfrm>
          <a:prstGeom prst="rect">
            <a:avLst/>
          </a:prstGeom>
        </p:spPr>
      </p:pic>
    </p:spTree>
    <p:extLst>
      <p:ext uri="{BB962C8B-B14F-4D97-AF65-F5344CB8AC3E}">
        <p14:creationId xmlns:p14="http://schemas.microsoft.com/office/powerpoint/2010/main" val="2543418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fade">
                                      <p:cBhvr>
                                        <p:cTn id="17" dur="500"/>
                                        <p:tgtEl>
                                          <p:spTgt spid="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par>
                                <p:cTn id="33" presetID="10" presetClass="entr" presetSubtype="0"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8">
                                            <p:txEl>
                                              <p:pRg st="1" end="1"/>
                                            </p:txEl>
                                          </p:spTgt>
                                        </p:tgtEl>
                                        <p:attrNameLst>
                                          <p:attrName>style.visibility</p:attrName>
                                        </p:attrNameLst>
                                      </p:cBhvr>
                                      <p:to>
                                        <p:strVal val="visible"/>
                                      </p:to>
                                    </p:set>
                                    <p:animEffect transition="in" filter="fade">
                                      <p:cBhvr>
                                        <p:cTn id="45" dur="500"/>
                                        <p:tgtEl>
                                          <p:spTgt spid="8">
                                            <p:txEl>
                                              <p:pRg st="1" end="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500"/>
                                        <p:tgtEl>
                                          <p:spTgt spid="15"/>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8">
                                            <p:txEl>
                                              <p:pRg st="2" end="2"/>
                                            </p:txEl>
                                          </p:spTgt>
                                        </p:tgtEl>
                                        <p:attrNameLst>
                                          <p:attrName>style.visibility</p:attrName>
                                        </p:attrNameLst>
                                      </p:cBhvr>
                                      <p:to>
                                        <p:strVal val="visible"/>
                                      </p:to>
                                    </p:set>
                                    <p:animEffect transition="in" filter="fade">
                                      <p:cBhvr>
                                        <p:cTn id="55" dur="500"/>
                                        <p:tgtEl>
                                          <p:spTgt spid="8">
                                            <p:txEl>
                                              <p:pRg st="2" end="2"/>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8">
                                            <p:txEl>
                                              <p:pRg st="3" end="3"/>
                                            </p:txEl>
                                          </p:spTgt>
                                        </p:tgtEl>
                                        <p:attrNameLst>
                                          <p:attrName>style.visibility</p:attrName>
                                        </p:attrNameLst>
                                      </p:cBhvr>
                                      <p:to>
                                        <p:strVal val="visible"/>
                                      </p:to>
                                    </p:set>
                                    <p:animEffect transition="in" filter="fade">
                                      <p:cBhvr>
                                        <p:cTn id="60" dur="500"/>
                                        <p:tgtEl>
                                          <p:spTgt spid="8">
                                            <p:txEl>
                                              <p:pRg st="3" end="3"/>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8">
                                            <p:txEl>
                                              <p:pRg st="4" end="4"/>
                                            </p:txEl>
                                          </p:spTgt>
                                        </p:tgtEl>
                                        <p:attrNameLst>
                                          <p:attrName>style.visibility</p:attrName>
                                        </p:attrNameLst>
                                      </p:cBhvr>
                                      <p:to>
                                        <p:strVal val="visible"/>
                                      </p:to>
                                    </p:set>
                                    <p:animEffect transition="in" filter="fade">
                                      <p:cBhvr>
                                        <p:cTn id="63" dur="500"/>
                                        <p:tgtEl>
                                          <p:spTgt spid="8">
                                            <p:txEl>
                                              <p:pRg st="4" end="4"/>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8">
                                            <p:txEl>
                                              <p:pRg st="5" end="5"/>
                                            </p:txEl>
                                          </p:spTgt>
                                        </p:tgtEl>
                                        <p:attrNameLst>
                                          <p:attrName>style.visibility</p:attrName>
                                        </p:attrNameLst>
                                      </p:cBhvr>
                                      <p:to>
                                        <p:strVal val="visible"/>
                                      </p:to>
                                    </p:set>
                                    <p:animEffect transition="in" filter="fade">
                                      <p:cBhvr>
                                        <p:cTn id="68" dur="500"/>
                                        <p:tgtEl>
                                          <p:spTgt spid="8">
                                            <p:txEl>
                                              <p:pRg st="5" end="5"/>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16"/>
                                        </p:tgtEl>
                                        <p:attrNameLst>
                                          <p:attrName>style.visibility</p:attrName>
                                        </p:attrNameLst>
                                      </p:cBhvr>
                                      <p:to>
                                        <p:strVal val="visible"/>
                                      </p:to>
                                    </p:set>
                                    <p:animEffect transition="in" filter="fade">
                                      <p:cBhvr>
                                        <p:cTn id="73" dur="500"/>
                                        <p:tgtEl>
                                          <p:spTgt spid="16"/>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8">
                                            <p:txEl>
                                              <p:pRg st="6" end="6"/>
                                            </p:txEl>
                                          </p:spTgt>
                                        </p:tgtEl>
                                        <p:attrNameLst>
                                          <p:attrName>style.visibility</p:attrName>
                                        </p:attrNameLst>
                                      </p:cBhvr>
                                      <p:to>
                                        <p:strVal val="visible"/>
                                      </p:to>
                                    </p:set>
                                    <p:animEffect transition="in" filter="fade">
                                      <p:cBhvr>
                                        <p:cTn id="78" dur="500"/>
                                        <p:tgtEl>
                                          <p:spTgt spid="8">
                                            <p:txEl>
                                              <p:pRg st="6" end="6"/>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xit" presetSubtype="0" fill="hold" nodeType="clickEffect">
                                  <p:stCondLst>
                                    <p:cond delay="0"/>
                                  </p:stCondLst>
                                  <p:childTnLst>
                                    <p:animEffect transition="out" filter="fade">
                                      <p:cBhvr>
                                        <p:cTn id="82" dur="500"/>
                                        <p:tgtEl>
                                          <p:spTgt spid="4"/>
                                        </p:tgtEl>
                                      </p:cBhvr>
                                    </p:animEffect>
                                    <p:set>
                                      <p:cBhvr>
                                        <p:cTn id="83" dur="1" fill="hold">
                                          <p:stCondLst>
                                            <p:cond delay="499"/>
                                          </p:stCondLst>
                                        </p:cTn>
                                        <p:tgtEl>
                                          <p:spTgt spid="4"/>
                                        </p:tgtEl>
                                        <p:attrNameLst>
                                          <p:attrName>style.visibility</p:attrName>
                                        </p:attrNameLst>
                                      </p:cBhvr>
                                      <p:to>
                                        <p:strVal val="hidden"/>
                                      </p:to>
                                    </p:set>
                                  </p:childTnLst>
                                </p:cTn>
                              </p:par>
                              <p:par>
                                <p:cTn id="84" presetID="10" presetClass="exit" presetSubtype="0" fill="hold" nodeType="withEffect">
                                  <p:stCondLst>
                                    <p:cond delay="0"/>
                                  </p:stCondLst>
                                  <p:childTnLst>
                                    <p:animEffect transition="out" filter="fade">
                                      <p:cBhvr>
                                        <p:cTn id="85" dur="500"/>
                                        <p:tgtEl>
                                          <p:spTgt spid="5"/>
                                        </p:tgtEl>
                                      </p:cBhvr>
                                    </p:animEffect>
                                    <p:set>
                                      <p:cBhvr>
                                        <p:cTn id="86" dur="1" fill="hold">
                                          <p:stCondLst>
                                            <p:cond delay="499"/>
                                          </p:stCondLst>
                                        </p:cTn>
                                        <p:tgtEl>
                                          <p:spTgt spid="5"/>
                                        </p:tgtEl>
                                        <p:attrNameLst>
                                          <p:attrName>style.visibility</p:attrName>
                                        </p:attrNameLst>
                                      </p:cBhvr>
                                      <p:to>
                                        <p:strVal val="hidden"/>
                                      </p:to>
                                    </p:set>
                                  </p:childTnLst>
                                </p:cTn>
                              </p:par>
                              <p:par>
                                <p:cTn id="87" presetID="10" presetClass="exit" presetSubtype="0" fill="hold" nodeType="withEffect">
                                  <p:stCondLst>
                                    <p:cond delay="0"/>
                                  </p:stCondLst>
                                  <p:childTnLst>
                                    <p:animEffect transition="out" filter="fade">
                                      <p:cBhvr>
                                        <p:cTn id="88" dur="500"/>
                                        <p:tgtEl>
                                          <p:spTgt spid="10"/>
                                        </p:tgtEl>
                                      </p:cBhvr>
                                    </p:animEffect>
                                    <p:set>
                                      <p:cBhvr>
                                        <p:cTn id="89" dur="1" fill="hold">
                                          <p:stCondLst>
                                            <p:cond delay="499"/>
                                          </p:stCondLst>
                                        </p:cTn>
                                        <p:tgtEl>
                                          <p:spTgt spid="10"/>
                                        </p:tgtEl>
                                        <p:attrNameLst>
                                          <p:attrName>style.visibility</p:attrName>
                                        </p:attrNameLst>
                                      </p:cBhvr>
                                      <p:to>
                                        <p:strVal val="hidden"/>
                                      </p:to>
                                    </p:set>
                                  </p:childTnLst>
                                </p:cTn>
                              </p:par>
                              <p:par>
                                <p:cTn id="90" presetID="10" presetClass="exit" presetSubtype="0" fill="hold" nodeType="withEffect">
                                  <p:stCondLst>
                                    <p:cond delay="0"/>
                                  </p:stCondLst>
                                  <p:childTnLst>
                                    <p:animEffect transition="out" filter="fade">
                                      <p:cBhvr>
                                        <p:cTn id="91" dur="500"/>
                                        <p:tgtEl>
                                          <p:spTgt spid="11"/>
                                        </p:tgtEl>
                                      </p:cBhvr>
                                    </p:animEffect>
                                    <p:set>
                                      <p:cBhvr>
                                        <p:cTn id="92" dur="1" fill="hold">
                                          <p:stCondLst>
                                            <p:cond delay="499"/>
                                          </p:stCondLst>
                                        </p:cTn>
                                        <p:tgtEl>
                                          <p:spTgt spid="11"/>
                                        </p:tgtEl>
                                        <p:attrNameLst>
                                          <p:attrName>style.visibility</p:attrName>
                                        </p:attrNameLst>
                                      </p:cBhvr>
                                      <p:to>
                                        <p:strVal val="hidden"/>
                                      </p:to>
                                    </p:set>
                                  </p:childTnLst>
                                </p:cTn>
                              </p:par>
                              <p:par>
                                <p:cTn id="93" presetID="10" presetClass="exit" presetSubtype="0" fill="hold" nodeType="withEffect">
                                  <p:stCondLst>
                                    <p:cond delay="0"/>
                                  </p:stCondLst>
                                  <p:childTnLst>
                                    <p:animEffect transition="out" filter="fade">
                                      <p:cBhvr>
                                        <p:cTn id="94" dur="500"/>
                                        <p:tgtEl>
                                          <p:spTgt spid="13"/>
                                        </p:tgtEl>
                                      </p:cBhvr>
                                    </p:animEffect>
                                    <p:set>
                                      <p:cBhvr>
                                        <p:cTn id="95" dur="1" fill="hold">
                                          <p:stCondLst>
                                            <p:cond delay="499"/>
                                          </p:stCondLst>
                                        </p:cTn>
                                        <p:tgtEl>
                                          <p:spTgt spid="13"/>
                                        </p:tgtEl>
                                        <p:attrNameLst>
                                          <p:attrName>style.visibility</p:attrName>
                                        </p:attrNameLst>
                                      </p:cBhvr>
                                      <p:to>
                                        <p:strVal val="hidden"/>
                                      </p:to>
                                    </p:set>
                                  </p:childTnLst>
                                </p:cTn>
                              </p:par>
                              <p:par>
                                <p:cTn id="96" presetID="10" presetClass="exit" presetSubtype="0" fill="hold" nodeType="withEffect">
                                  <p:stCondLst>
                                    <p:cond delay="0"/>
                                  </p:stCondLst>
                                  <p:childTnLst>
                                    <p:animEffect transition="out" filter="fade">
                                      <p:cBhvr>
                                        <p:cTn id="97" dur="500"/>
                                        <p:tgtEl>
                                          <p:spTgt spid="15"/>
                                        </p:tgtEl>
                                      </p:cBhvr>
                                    </p:animEffect>
                                    <p:set>
                                      <p:cBhvr>
                                        <p:cTn id="98" dur="1" fill="hold">
                                          <p:stCondLst>
                                            <p:cond delay="499"/>
                                          </p:stCondLst>
                                        </p:cTn>
                                        <p:tgtEl>
                                          <p:spTgt spid="15"/>
                                        </p:tgtEl>
                                        <p:attrNameLst>
                                          <p:attrName>style.visibility</p:attrName>
                                        </p:attrNameLst>
                                      </p:cBhvr>
                                      <p:to>
                                        <p:strVal val="hidden"/>
                                      </p:to>
                                    </p:set>
                                  </p:childTnLst>
                                </p:cTn>
                              </p:par>
                              <p:par>
                                <p:cTn id="99" presetID="10" presetClass="exit" presetSubtype="0" fill="hold" nodeType="withEffect">
                                  <p:stCondLst>
                                    <p:cond delay="0"/>
                                  </p:stCondLst>
                                  <p:childTnLst>
                                    <p:animEffect transition="out" filter="fade">
                                      <p:cBhvr>
                                        <p:cTn id="100" dur="500"/>
                                        <p:tgtEl>
                                          <p:spTgt spid="16"/>
                                        </p:tgtEl>
                                      </p:cBhvr>
                                    </p:animEffect>
                                    <p:set>
                                      <p:cBhvr>
                                        <p:cTn id="101" dur="1" fill="hold">
                                          <p:stCondLst>
                                            <p:cond delay="499"/>
                                          </p:stCondLst>
                                        </p:cTn>
                                        <p:tgtEl>
                                          <p:spTgt spid="16"/>
                                        </p:tgtEl>
                                        <p:attrNameLst>
                                          <p:attrName>style.visibility</p:attrName>
                                        </p:attrNameLst>
                                      </p:cBhvr>
                                      <p:to>
                                        <p:strVal val="hidden"/>
                                      </p:to>
                                    </p:set>
                                  </p:childTnLst>
                                </p:cTn>
                              </p:par>
                              <p:par>
                                <p:cTn id="102" presetID="10" presetClass="exit" presetSubtype="0" fill="hold" nodeType="withEffect">
                                  <p:stCondLst>
                                    <p:cond delay="0"/>
                                  </p:stCondLst>
                                  <p:childTnLst>
                                    <p:animEffect transition="out" filter="fade">
                                      <p:cBhvr>
                                        <p:cTn id="103" dur="500"/>
                                        <p:tgtEl>
                                          <p:spTgt spid="14"/>
                                        </p:tgtEl>
                                      </p:cBhvr>
                                    </p:animEffect>
                                    <p:set>
                                      <p:cBhvr>
                                        <p:cTn id="104" dur="1" fill="hold">
                                          <p:stCondLst>
                                            <p:cond delay="499"/>
                                          </p:stCondLst>
                                        </p:cTn>
                                        <p:tgtEl>
                                          <p:spTgt spid="14"/>
                                        </p:tgtEl>
                                        <p:attrNameLst>
                                          <p:attrName>style.visibility</p:attrName>
                                        </p:attrNameLst>
                                      </p:cBhvr>
                                      <p:to>
                                        <p:strVal val="hidden"/>
                                      </p:to>
                                    </p:set>
                                  </p:childTnLst>
                                </p:cTn>
                              </p:par>
                              <p:par>
                                <p:cTn id="105" presetID="10" presetClass="exit" presetSubtype="0" fill="hold" nodeType="withEffect">
                                  <p:stCondLst>
                                    <p:cond delay="0"/>
                                  </p:stCondLst>
                                  <p:childTnLst>
                                    <p:animEffect transition="out" filter="fade">
                                      <p:cBhvr>
                                        <p:cTn id="106" dur="500"/>
                                        <p:tgtEl>
                                          <p:spTgt spid="12"/>
                                        </p:tgtEl>
                                      </p:cBhvr>
                                    </p:animEffect>
                                    <p:set>
                                      <p:cBhvr>
                                        <p:cTn id="107" dur="1" fill="hold">
                                          <p:stCondLst>
                                            <p:cond delay="499"/>
                                          </p:stCondLst>
                                        </p:cTn>
                                        <p:tgtEl>
                                          <p:spTgt spid="12"/>
                                        </p:tgtEl>
                                        <p:attrNameLst>
                                          <p:attrName>style.visibility</p:attrName>
                                        </p:attrNameLst>
                                      </p:cBhvr>
                                      <p:to>
                                        <p:strVal val="hidden"/>
                                      </p:to>
                                    </p:set>
                                  </p:childTnLst>
                                </p:cTn>
                              </p:par>
                              <p:par>
                                <p:cTn id="108" presetID="10" presetClass="entr" presetSubtype="0" fill="hold" grpId="0" nodeType="withEffect">
                                  <p:stCondLst>
                                    <p:cond delay="0"/>
                                  </p:stCondLst>
                                  <p:childTnLst>
                                    <p:set>
                                      <p:cBhvr>
                                        <p:cTn id="109" dur="1" fill="hold">
                                          <p:stCondLst>
                                            <p:cond delay="0"/>
                                          </p:stCondLst>
                                        </p:cTn>
                                        <p:tgtEl>
                                          <p:spTgt spid="6"/>
                                        </p:tgtEl>
                                        <p:attrNameLst>
                                          <p:attrName>style.visibility</p:attrName>
                                        </p:attrNameLst>
                                      </p:cBhvr>
                                      <p:to>
                                        <p:strVal val="visible"/>
                                      </p:to>
                                    </p:set>
                                    <p:animEffect transition="in" filter="fade">
                                      <p:cBhvr>
                                        <p:cTn id="110" dur="500"/>
                                        <p:tgtEl>
                                          <p:spTgt spid="6"/>
                                        </p:tgtEl>
                                      </p:cBhvr>
                                    </p:animEffect>
                                  </p:childTnLst>
                                </p:cTn>
                              </p:par>
                              <p:par>
                                <p:cTn id="111" presetID="10" presetClass="entr" presetSubtype="0" fill="hold" nodeType="withEffect">
                                  <p:stCondLst>
                                    <p:cond delay="0"/>
                                  </p:stCondLst>
                                  <p:childTnLst>
                                    <p:set>
                                      <p:cBhvr>
                                        <p:cTn id="112" dur="1" fill="hold">
                                          <p:stCondLst>
                                            <p:cond delay="0"/>
                                          </p:stCondLst>
                                        </p:cTn>
                                        <p:tgtEl>
                                          <p:spTgt spid="7"/>
                                        </p:tgtEl>
                                        <p:attrNameLst>
                                          <p:attrName>style.visibility</p:attrName>
                                        </p:attrNameLst>
                                      </p:cBhvr>
                                      <p:to>
                                        <p:strVal val="visible"/>
                                      </p:to>
                                    </p:set>
                                    <p:animEffect transition="in" filter="fade">
                                      <p:cBhvr>
                                        <p:cTn id="1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4E9E8-4DF3-4B6F-9729-FDD0043B2ED8}"/>
              </a:ext>
            </a:extLst>
          </p:cNvPr>
          <p:cNvSpPr>
            <a:spLocks noGrp="1"/>
          </p:cNvSpPr>
          <p:nvPr>
            <p:ph type="ctrTitle"/>
          </p:nvPr>
        </p:nvSpPr>
        <p:spPr>
          <a:xfrm>
            <a:off x="691137" y="0"/>
            <a:ext cx="10809723" cy="2387600"/>
          </a:xfrm>
        </p:spPr>
        <p:txBody>
          <a:bodyPr/>
          <a:lstStyle/>
          <a:p>
            <a:r>
              <a:rPr lang="en-US" dirty="0"/>
              <a:t>Character Data Type</a:t>
            </a:r>
          </a:p>
        </p:txBody>
      </p:sp>
      <p:sp>
        <p:nvSpPr>
          <p:cNvPr id="6" name="Subtitle 2">
            <a:extLst>
              <a:ext uri="{FF2B5EF4-FFF2-40B4-BE49-F238E27FC236}">
                <a16:creationId xmlns:a16="http://schemas.microsoft.com/office/drawing/2014/main" id="{E8519B76-526F-4CFB-8E5F-E3D72B20EA60}"/>
              </a:ext>
            </a:extLst>
          </p:cNvPr>
          <p:cNvSpPr>
            <a:spLocks noGrp="1"/>
          </p:cNvSpPr>
          <p:nvPr>
            <p:ph type="subTitle" idx="1"/>
          </p:nvPr>
        </p:nvSpPr>
        <p:spPr>
          <a:xfrm>
            <a:off x="1712316" y="2687636"/>
            <a:ext cx="8561580" cy="3943751"/>
          </a:xfrm>
        </p:spPr>
        <p:txBody>
          <a:bodyPr>
            <a:normAutofit/>
          </a:bodyPr>
          <a:lstStyle/>
          <a:p>
            <a:r>
              <a:rPr lang="en-US" dirty="0"/>
              <a:t>“Data! Data! Data! I can’t make bricks without clay!”</a:t>
            </a:r>
          </a:p>
          <a:p>
            <a:r>
              <a:rPr lang="en-US" i="1" dirty="0"/>
              <a:t>– Sir Arthur Conan Doyle</a:t>
            </a:r>
          </a:p>
          <a:p>
            <a:endParaRPr lang="en-US" i="1" dirty="0"/>
          </a:p>
          <a:p>
            <a:endParaRPr lang="en-US" i="1" dirty="0"/>
          </a:p>
          <a:p>
            <a:endParaRPr lang="en-US" i="1" dirty="0"/>
          </a:p>
          <a:p>
            <a:r>
              <a:rPr lang="en-US" sz="1600" dirty="0"/>
              <a:t>Based on slides created for COP3502 by Dr. Jeremiah Blanchard</a:t>
            </a:r>
          </a:p>
          <a:p>
            <a:r>
              <a:rPr lang="en-US" sz="1600" dirty="0"/>
              <a:t>Modified by Fernando J. Rodríguez</a:t>
            </a:r>
            <a:endParaRPr lang="en-US" sz="1600" i="1" dirty="0"/>
          </a:p>
          <a:p>
            <a:endParaRPr lang="en-US" i="1" dirty="0"/>
          </a:p>
        </p:txBody>
      </p:sp>
      <p:pic>
        <p:nvPicPr>
          <p:cNvPr id="13" name="Graphic 12">
            <a:extLst>
              <a:ext uri="{FF2B5EF4-FFF2-40B4-BE49-F238E27FC236}">
                <a16:creationId xmlns:a16="http://schemas.microsoft.com/office/drawing/2014/main" id="{3AA3D003-3688-48B0-BD1B-9B9A3CDD718E}"/>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22501" y="3845640"/>
            <a:ext cx="2146999" cy="1362186"/>
          </a:xfrm>
          <a:prstGeom prst="rect">
            <a:avLst/>
          </a:prstGeom>
        </p:spPr>
      </p:pic>
    </p:spTree>
    <p:extLst>
      <p:ext uri="{BB962C8B-B14F-4D97-AF65-F5344CB8AC3E}">
        <p14:creationId xmlns:p14="http://schemas.microsoft.com/office/powerpoint/2010/main" val="1248222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DC2B5-25A8-7D42-B0AB-8264D4CC028D}"/>
              </a:ext>
            </a:extLst>
          </p:cNvPr>
          <p:cNvSpPr>
            <a:spLocks noGrp="1"/>
          </p:cNvSpPr>
          <p:nvPr>
            <p:ph type="title"/>
          </p:nvPr>
        </p:nvSpPr>
        <p:spPr>
          <a:xfrm>
            <a:off x="913795" y="-10602"/>
            <a:ext cx="10353761" cy="1326321"/>
          </a:xfrm>
        </p:spPr>
        <p:txBody>
          <a:bodyPr/>
          <a:lstStyle/>
          <a:p>
            <a:r>
              <a:rPr lang="en-US" dirty="0"/>
              <a:t>Primitive Data Types: Characters</a:t>
            </a:r>
          </a:p>
        </p:txBody>
      </p:sp>
      <p:sp>
        <p:nvSpPr>
          <p:cNvPr id="4" name="Content Placeholder 2">
            <a:extLst>
              <a:ext uri="{FF2B5EF4-FFF2-40B4-BE49-F238E27FC236}">
                <a16:creationId xmlns:a16="http://schemas.microsoft.com/office/drawing/2014/main" id="{860F20D5-A33A-4B40-8B2E-C13E1E919964}"/>
              </a:ext>
            </a:extLst>
          </p:cNvPr>
          <p:cNvSpPr>
            <a:spLocks noGrp="1"/>
          </p:cNvSpPr>
          <p:nvPr>
            <p:ph idx="1"/>
          </p:nvPr>
        </p:nvSpPr>
        <p:spPr>
          <a:xfrm>
            <a:off x="913794" y="2107328"/>
            <a:ext cx="10353762" cy="2194330"/>
          </a:xfrm>
        </p:spPr>
        <p:txBody>
          <a:bodyPr/>
          <a:lstStyle/>
          <a:p>
            <a:pPr marL="0" indent="0" algn="ctr">
              <a:buNone/>
            </a:pPr>
            <a:r>
              <a:rPr lang="en-US" dirty="0"/>
              <a:t>A </a:t>
            </a:r>
            <a:r>
              <a:rPr lang="en-US" b="1" dirty="0">
                <a:solidFill>
                  <a:srgbClr val="FFC000"/>
                </a:solidFill>
              </a:rPr>
              <a:t>character</a:t>
            </a:r>
            <a:r>
              <a:rPr lang="en-US" dirty="0"/>
              <a:t> is a single symbol (letters, numbers, punctuation, etc.):</a:t>
            </a:r>
          </a:p>
          <a:p>
            <a:pPr marL="0" indent="0" algn="ctr">
              <a:buNone/>
            </a:pPr>
            <a:r>
              <a:rPr lang="en-US" dirty="0">
                <a:latin typeface="Consolas" panose="020B0609020204030204" pitchFamily="49" charset="0"/>
                <a:cs typeface="Consolas" panose="020B0609020204030204" pitchFamily="49" charset="0"/>
              </a:rPr>
              <a:t>char letter = </a:t>
            </a:r>
            <a:r>
              <a:rPr lang="en-US" dirty="0">
                <a:latin typeface="Courier New" panose="02070309020205020404" pitchFamily="49" charset="0"/>
                <a:cs typeface="Courier New" panose="02070309020205020404" pitchFamily="49" charset="0"/>
              </a:rPr>
              <a:t>'</a:t>
            </a:r>
            <a:r>
              <a:rPr lang="en-US" dirty="0">
                <a:latin typeface="Consolas" panose="020B0609020204030204" pitchFamily="49" charset="0"/>
                <a:cs typeface="Consolas" panose="020B0609020204030204" pitchFamily="49" charset="0"/>
              </a:rPr>
              <a:t>A</a:t>
            </a:r>
            <a:r>
              <a:rPr lang="en-US" dirty="0">
                <a:latin typeface="Courier New" panose="02070309020205020404" pitchFamily="49" charset="0"/>
                <a:cs typeface="Courier New" panose="02070309020205020404" pitchFamily="49" charset="0"/>
              </a:rPr>
              <a:t>'</a:t>
            </a:r>
            <a:r>
              <a:rPr lang="en-US" dirty="0">
                <a:latin typeface="Consolas" panose="020B0609020204030204" pitchFamily="49" charset="0"/>
                <a:cs typeface="Consolas" panose="020B0609020204030204" pitchFamily="49" charset="0"/>
              </a:rPr>
              <a:t>;</a:t>
            </a:r>
          </a:p>
          <a:p>
            <a:pPr marL="0" indent="0" algn="ctr">
              <a:buNone/>
            </a:pPr>
            <a:r>
              <a:rPr lang="en-US" dirty="0"/>
              <a:t>A </a:t>
            </a:r>
            <a:r>
              <a:rPr lang="en-US" b="1" dirty="0">
                <a:solidFill>
                  <a:srgbClr val="FFC000"/>
                </a:solidFill>
              </a:rPr>
              <a:t>character literal</a:t>
            </a:r>
            <a:r>
              <a:rPr lang="en-US" dirty="0"/>
              <a:t> is indicated via single quotations:</a:t>
            </a:r>
          </a:p>
          <a:p>
            <a:pPr marL="0" indent="0" algn="ctr">
              <a:buNone/>
            </a:pPr>
            <a:r>
              <a:rPr lang="en-US" dirty="0">
                <a:latin typeface="Courier New" panose="02070309020205020404" pitchFamily="49" charset="0"/>
                <a:cs typeface="Courier New" panose="02070309020205020404" pitchFamily="49" charset="0"/>
              </a:rPr>
              <a:t>'</a:t>
            </a:r>
            <a:r>
              <a:rPr lang="en-US" dirty="0">
                <a:latin typeface="Consolas" panose="020B0609020204030204" pitchFamily="49" charset="0"/>
                <a:cs typeface="Consolas" panose="020B0609020204030204" pitchFamily="49" charset="0"/>
              </a:rPr>
              <a:t>A</a:t>
            </a:r>
            <a:r>
              <a:rPr lang="en-US" dirty="0">
                <a:latin typeface="Courier New" panose="02070309020205020404" pitchFamily="49" charset="0"/>
                <a:cs typeface="Courier New" panose="02070309020205020404" pitchFamily="49" charset="0"/>
              </a:rPr>
              <a:t>'</a:t>
            </a:r>
            <a:r>
              <a:rPr lang="en-US" dirty="0"/>
              <a:t> is a character, but “A” is a String </a:t>
            </a:r>
          </a:p>
        </p:txBody>
      </p:sp>
      <p:graphicFrame>
        <p:nvGraphicFramePr>
          <p:cNvPr id="5" name="Table 4">
            <a:extLst>
              <a:ext uri="{FF2B5EF4-FFF2-40B4-BE49-F238E27FC236}">
                <a16:creationId xmlns:a16="http://schemas.microsoft.com/office/drawing/2014/main" id="{3FCAAE6A-7556-FD4E-918E-A9C530A7266E}"/>
              </a:ext>
            </a:extLst>
          </p:cNvPr>
          <p:cNvGraphicFramePr>
            <a:graphicFrameLocks noGrp="1"/>
          </p:cNvGraphicFramePr>
          <p:nvPr>
            <p:extLst>
              <p:ext uri="{D42A27DB-BD31-4B8C-83A1-F6EECF244321}">
                <p14:modId xmlns:p14="http://schemas.microsoft.com/office/powerpoint/2010/main" val="1626877776"/>
              </p:ext>
            </p:extLst>
          </p:nvPr>
        </p:nvGraphicFramePr>
        <p:xfrm>
          <a:off x="2480532" y="4214660"/>
          <a:ext cx="7230937" cy="2219960"/>
        </p:xfrm>
        <a:graphic>
          <a:graphicData uri="http://schemas.openxmlformats.org/drawingml/2006/table">
            <a:tbl>
              <a:tblPr firstRow="1" bandRow="1">
                <a:tableStyleId>{F5AB1C69-6EDB-4FF4-983F-18BD219EF322}</a:tableStyleId>
              </a:tblPr>
              <a:tblGrid>
                <a:gridCol w="1038543">
                  <a:extLst>
                    <a:ext uri="{9D8B030D-6E8A-4147-A177-3AD203B41FA5}">
                      <a16:colId xmlns:a16="http://schemas.microsoft.com/office/drawing/2014/main" val="2760218567"/>
                    </a:ext>
                  </a:extLst>
                </a:gridCol>
                <a:gridCol w="922655">
                  <a:extLst>
                    <a:ext uri="{9D8B030D-6E8A-4147-A177-3AD203B41FA5}">
                      <a16:colId xmlns:a16="http://schemas.microsoft.com/office/drawing/2014/main" val="2461847906"/>
                    </a:ext>
                  </a:extLst>
                </a:gridCol>
                <a:gridCol w="2768918">
                  <a:extLst>
                    <a:ext uri="{9D8B030D-6E8A-4147-A177-3AD203B41FA5}">
                      <a16:colId xmlns:a16="http://schemas.microsoft.com/office/drawing/2014/main" val="416620077"/>
                    </a:ext>
                  </a:extLst>
                </a:gridCol>
                <a:gridCol w="2500821">
                  <a:extLst>
                    <a:ext uri="{9D8B030D-6E8A-4147-A177-3AD203B41FA5}">
                      <a16:colId xmlns:a16="http://schemas.microsoft.com/office/drawing/2014/main" val="1178217579"/>
                    </a:ext>
                  </a:extLst>
                </a:gridCol>
              </a:tblGrid>
              <a:tr h="370840">
                <a:tc>
                  <a:txBody>
                    <a:bodyPr/>
                    <a:lstStyle/>
                    <a:p>
                      <a:pPr algn="ctr"/>
                      <a:r>
                        <a:rPr lang="en-US" dirty="0"/>
                        <a:t>Letters</a:t>
                      </a:r>
                    </a:p>
                  </a:txBody>
                  <a:tcPr/>
                </a:tc>
                <a:tc>
                  <a:txBody>
                    <a:bodyPr/>
                    <a:lstStyle/>
                    <a:p>
                      <a:pPr algn="ctr"/>
                      <a:r>
                        <a:rPr lang="en-US" dirty="0"/>
                        <a:t>Digits</a:t>
                      </a:r>
                    </a:p>
                  </a:txBody>
                  <a:tcPr/>
                </a:tc>
                <a:tc>
                  <a:txBody>
                    <a:bodyPr/>
                    <a:lstStyle/>
                    <a:p>
                      <a:r>
                        <a:rPr lang="en-US" dirty="0"/>
                        <a:t>Grammatical symbols</a:t>
                      </a:r>
                    </a:p>
                  </a:txBody>
                  <a:tcPr/>
                </a:tc>
                <a:tc>
                  <a:txBody>
                    <a:bodyPr/>
                    <a:lstStyle/>
                    <a:p>
                      <a:r>
                        <a:rPr lang="en-US" dirty="0"/>
                        <a:t>Escape sequences</a:t>
                      </a:r>
                    </a:p>
                  </a:txBody>
                  <a:tcPr/>
                </a:tc>
                <a:extLst>
                  <a:ext uri="{0D108BD9-81ED-4DB2-BD59-A6C34878D82A}">
                    <a16:rowId xmlns:a16="http://schemas.microsoft.com/office/drawing/2014/main" val="3190025853"/>
                  </a:ext>
                </a:extLst>
              </a:tr>
              <a:tr h="370840">
                <a:tc>
                  <a:txBody>
                    <a:bodyPr/>
                    <a:lstStyle/>
                    <a:p>
                      <a:pPr algn="ctr"/>
                      <a:r>
                        <a:rPr lang="en-US" dirty="0">
                          <a:latin typeface="Courier New" panose="02070309020205020404" pitchFamily="49" charset="0"/>
                          <a:cs typeface="Courier New" panose="02070309020205020404" pitchFamily="49" charset="0"/>
                        </a:rPr>
                        <a:t>'</a:t>
                      </a:r>
                      <a:r>
                        <a:rPr lang="en-US" dirty="0">
                          <a:latin typeface="Consolas" panose="020B0609020204030204" pitchFamily="49" charset="0"/>
                          <a:cs typeface="Consolas" panose="020B0609020204030204" pitchFamily="49" charset="0"/>
                        </a:rPr>
                        <a:t>A</a:t>
                      </a:r>
                      <a:r>
                        <a:rPr lang="en-US" dirty="0">
                          <a:latin typeface="Courier New" panose="02070309020205020404" pitchFamily="49" charset="0"/>
                          <a:cs typeface="Courier New" panose="02070309020205020404" pitchFamily="49" charset="0"/>
                        </a:rPr>
                        <a:t>'</a:t>
                      </a:r>
                      <a:r>
                        <a:rPr lang="en-US" dirty="0"/>
                        <a:t> </a:t>
                      </a:r>
                      <a:endParaRPr lang="en-US" i="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0</a:t>
                      </a: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 </a:t>
                      </a:r>
                      <a:endParaRPr kumimoji="0" lang="en-US" sz="1800" b="0" i="1" u="none" strike="noStrike" kern="1200" cap="none" spc="0" normalizeH="0" baseline="0" noProof="0" dirty="0">
                        <a:ln>
                          <a:noFill/>
                        </a:ln>
                        <a:solidFill>
                          <a:prstClr val="black"/>
                        </a:solidFill>
                        <a:effectLst/>
                        <a:uLnTx/>
                        <a:uFillTx/>
                        <a:latin typeface="Rockwell" panose="02060603020205020403"/>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t>
                      </a: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 </a:t>
                      </a:r>
                      <a:endParaRPr kumimoji="0" lang="en-US" sz="1800" b="0" i="1" u="none" strike="noStrike" kern="1200" cap="none" spc="0" normalizeH="0" baseline="0" noProof="0" dirty="0">
                        <a:ln>
                          <a:noFill/>
                        </a:ln>
                        <a:solidFill>
                          <a:prstClr val="black"/>
                        </a:solidFill>
                        <a:effectLst/>
                        <a:uLnTx/>
                        <a:uFillTx/>
                        <a:latin typeface="Rockwell" panose="02060603020205020403"/>
                        <a:ea typeface="+mn-ea"/>
                        <a:cs typeface="+mn-cs"/>
                      </a:endParaRPr>
                    </a:p>
                  </a:txBody>
                  <a:tcPr/>
                </a:tc>
                <a:tc>
                  <a:txBody>
                    <a:bodyPr/>
                    <a:lstStyle/>
                    <a:p>
                      <a:r>
                        <a:rPr lang="en-US" dirty="0">
                          <a:latin typeface="Courier New" panose="02070309020205020404" pitchFamily="49" charset="0"/>
                          <a:cs typeface="Courier New" panose="02070309020205020404" pitchFamily="49" charset="0"/>
                        </a:rPr>
                        <a:t>'</a:t>
                      </a:r>
                      <a:r>
                        <a:rPr lang="en-US" dirty="0">
                          <a:latin typeface="Consolas" panose="020B0609020204030204" pitchFamily="49" charset="0"/>
                          <a:cs typeface="Consolas" panose="020B0609020204030204" pitchFamily="49" charset="0"/>
                        </a:rPr>
                        <a:t>\n</a:t>
                      </a:r>
                      <a:r>
                        <a:rPr lang="en-US" dirty="0">
                          <a:latin typeface="Courier New" panose="02070309020205020404" pitchFamily="49" charset="0"/>
                          <a:cs typeface="Courier New" panose="02070309020205020404" pitchFamily="49" charset="0"/>
                        </a:rPr>
                        <a:t>'</a:t>
                      </a:r>
                      <a:r>
                        <a:rPr lang="en-US" dirty="0"/>
                        <a:t> </a:t>
                      </a:r>
                      <a:r>
                        <a:rPr lang="en-US" sz="1800" kern="1200" noProof="0" dirty="0">
                          <a:solidFill>
                            <a:schemeClr val="dk1"/>
                          </a:solidFill>
                          <a:latin typeface="+mn-lt"/>
                          <a:ea typeface="+mn-ea"/>
                          <a:cs typeface="+mn-cs"/>
                        </a:rPr>
                        <a:t>(newline) </a:t>
                      </a:r>
                      <a:endParaRPr lang="en-US" i="1" dirty="0"/>
                    </a:p>
                  </a:txBody>
                  <a:tcPr/>
                </a:tc>
                <a:extLst>
                  <a:ext uri="{0D108BD9-81ED-4DB2-BD59-A6C34878D82A}">
                    <a16:rowId xmlns:a16="http://schemas.microsoft.com/office/drawing/2014/main" val="1304458986"/>
                  </a:ext>
                </a:extLst>
              </a:tr>
              <a:tr h="370840">
                <a:tc>
                  <a:txBody>
                    <a:bodyPr/>
                    <a:lstStyle/>
                    <a:p>
                      <a:pPr algn="ctr"/>
                      <a:r>
                        <a:rPr lang="en-US" dirty="0">
                          <a:latin typeface="Courier New" panose="02070309020205020404" pitchFamily="49" charset="0"/>
                          <a:cs typeface="Courier New" panose="02070309020205020404" pitchFamily="49" charset="0"/>
                        </a:rPr>
                        <a:t>'</a:t>
                      </a:r>
                      <a:r>
                        <a:rPr lang="en-US" dirty="0">
                          <a:latin typeface="Consolas" panose="020B0609020204030204" pitchFamily="49" charset="0"/>
                          <a:cs typeface="Consolas" panose="020B0609020204030204" pitchFamily="49" charset="0"/>
                        </a:rPr>
                        <a:t>B</a:t>
                      </a:r>
                      <a:r>
                        <a:rPr lang="en-US" dirty="0">
                          <a:latin typeface="Courier New" panose="02070309020205020404" pitchFamily="49" charset="0"/>
                          <a:cs typeface="Courier New" panose="02070309020205020404" pitchFamily="49" charset="0"/>
                        </a:rPr>
                        <a:t>'</a:t>
                      </a:r>
                      <a:r>
                        <a:rPr lang="en-US" dirty="0"/>
                        <a:t> </a:t>
                      </a:r>
                      <a:endParaRPr lang="en-US" i="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 </a:t>
                      </a:r>
                      <a:endParaRPr kumimoji="0" lang="en-US" sz="1800" b="0" i="1" u="none" strike="noStrike" kern="1200" cap="none" spc="0" normalizeH="0" baseline="0" noProof="0" dirty="0">
                        <a:ln>
                          <a:noFill/>
                        </a:ln>
                        <a:solidFill>
                          <a:prstClr val="black"/>
                        </a:solidFill>
                        <a:effectLst/>
                        <a:uLnTx/>
                        <a:uFillTx/>
                        <a:latin typeface="Rockwell" panose="02060603020205020403"/>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t>
                      </a: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 </a:t>
                      </a:r>
                      <a:endParaRPr kumimoji="0" lang="en-US" sz="1800" b="0" i="1" u="none" strike="noStrike" kern="1200" cap="none" spc="0" normalizeH="0" baseline="0" noProof="0" dirty="0">
                        <a:ln>
                          <a:noFill/>
                        </a:ln>
                        <a:solidFill>
                          <a:prstClr val="black"/>
                        </a:solidFill>
                        <a:effectLst/>
                        <a:uLnTx/>
                        <a:uFillTx/>
                        <a:latin typeface="Rockwell" panose="02060603020205020403"/>
                        <a:ea typeface="+mn-ea"/>
                        <a:cs typeface="+mn-cs"/>
                      </a:endParaRPr>
                    </a:p>
                  </a:txBody>
                  <a:tcPr/>
                </a:tc>
                <a:tc>
                  <a:txBody>
                    <a:bodyPr/>
                    <a:lstStyle/>
                    <a:p>
                      <a:r>
                        <a:rPr lang="en-US" dirty="0">
                          <a:latin typeface="Courier New" panose="02070309020205020404" pitchFamily="49" charset="0"/>
                          <a:cs typeface="Courier New" panose="02070309020205020404" pitchFamily="49" charset="0"/>
                        </a:rPr>
                        <a:t>'</a:t>
                      </a:r>
                      <a:r>
                        <a:rPr lang="en-US" dirty="0">
                          <a:latin typeface="Consolas" panose="020B0609020204030204" pitchFamily="49" charset="0"/>
                          <a:cs typeface="Consolas" panose="020B0609020204030204" pitchFamily="49" charset="0"/>
                        </a:rPr>
                        <a:t>\t</a:t>
                      </a:r>
                      <a:r>
                        <a:rPr lang="en-US" dirty="0">
                          <a:latin typeface="Courier New" panose="02070309020205020404" pitchFamily="49" charset="0"/>
                          <a:cs typeface="Courier New" panose="02070309020205020404" pitchFamily="49" charset="0"/>
                        </a:rPr>
                        <a:t>'</a:t>
                      </a:r>
                      <a:r>
                        <a:rPr lang="en-US" dirty="0"/>
                        <a:t> </a:t>
                      </a:r>
                      <a:r>
                        <a:rPr lang="en-US" sz="1800" kern="1200" noProof="0" dirty="0">
                          <a:solidFill>
                            <a:schemeClr val="dk1"/>
                          </a:solidFill>
                          <a:latin typeface="+mn-lt"/>
                          <a:ea typeface="+mn-ea"/>
                          <a:cs typeface="+mn-cs"/>
                        </a:rPr>
                        <a:t>(tab) </a:t>
                      </a:r>
                      <a:endParaRPr lang="en-US" i="1" dirty="0"/>
                    </a:p>
                  </a:txBody>
                  <a:tcPr/>
                </a:tc>
                <a:extLst>
                  <a:ext uri="{0D108BD9-81ED-4DB2-BD59-A6C34878D82A}">
                    <a16:rowId xmlns:a16="http://schemas.microsoft.com/office/drawing/2014/main" val="3967673834"/>
                  </a:ext>
                </a:extLst>
              </a:tr>
              <a:tr h="370840">
                <a:tc>
                  <a:txBody>
                    <a:bodyPr/>
                    <a:lstStyle/>
                    <a:p>
                      <a:pPr algn="ctr"/>
                      <a:r>
                        <a:rPr lang="en-US" dirty="0">
                          <a:latin typeface="Courier New" panose="02070309020205020404" pitchFamily="49" charset="0"/>
                          <a:cs typeface="Courier New" panose="02070309020205020404" pitchFamily="49" charset="0"/>
                        </a:rPr>
                        <a:t>'</a:t>
                      </a:r>
                      <a:r>
                        <a:rPr lang="en-US" dirty="0">
                          <a:latin typeface="Consolas" panose="020B0609020204030204" pitchFamily="49" charset="0"/>
                          <a:cs typeface="Consolas" panose="020B0609020204030204" pitchFamily="49" charset="0"/>
                        </a:rPr>
                        <a:t>Z</a:t>
                      </a:r>
                      <a:r>
                        <a:rPr lang="en-US" dirty="0">
                          <a:latin typeface="Courier New" panose="02070309020205020404" pitchFamily="49" charset="0"/>
                          <a:cs typeface="Courier New" panose="02070309020205020404" pitchFamily="49" charset="0"/>
                        </a:rPr>
                        <a:t>'</a:t>
                      </a:r>
                      <a:r>
                        <a:rPr lang="en-US" dirty="0"/>
                        <a:t> </a:t>
                      </a:r>
                      <a:endParaRPr lang="en-US" i="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2</a:t>
                      </a: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 </a:t>
                      </a:r>
                      <a:endParaRPr kumimoji="0" lang="en-US" sz="1800" b="0" i="1" u="none" strike="noStrike" kern="1200" cap="none" spc="0" normalizeH="0" baseline="0" noProof="0" dirty="0">
                        <a:ln>
                          <a:noFill/>
                        </a:ln>
                        <a:solidFill>
                          <a:prstClr val="black"/>
                        </a:solidFill>
                        <a:effectLst/>
                        <a:uLnTx/>
                        <a:uFillTx/>
                        <a:latin typeface="Rockwell" panose="02060603020205020403"/>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t>
                      </a: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 </a:t>
                      </a:r>
                      <a:endParaRPr kumimoji="0" lang="en-US" sz="1800" b="0" i="1" u="none" strike="noStrike" kern="1200" cap="none" spc="0" normalizeH="0" baseline="0" noProof="0" dirty="0">
                        <a:ln>
                          <a:noFill/>
                        </a:ln>
                        <a:solidFill>
                          <a:prstClr val="black"/>
                        </a:solidFill>
                        <a:effectLst/>
                        <a:uLnTx/>
                        <a:uFillTx/>
                        <a:latin typeface="Rockwell" panose="02060603020205020403"/>
                        <a:ea typeface="+mn-ea"/>
                        <a:cs typeface="+mn-cs"/>
                      </a:endParaRPr>
                    </a:p>
                  </a:txBody>
                  <a:tcPr/>
                </a:tc>
                <a:tc>
                  <a:txBody>
                    <a:bodyPr/>
                    <a:lstStyle/>
                    <a:p>
                      <a:r>
                        <a:rPr lang="en-US" dirty="0">
                          <a:latin typeface="Courier New" panose="02070309020205020404" pitchFamily="49" charset="0"/>
                          <a:cs typeface="Courier New" panose="02070309020205020404" pitchFamily="49" charset="0"/>
                        </a:rPr>
                        <a:t>'</a:t>
                      </a:r>
                      <a:r>
                        <a:rPr lang="en-US" dirty="0">
                          <a:latin typeface="Consolas" panose="020B0609020204030204" pitchFamily="49" charset="0"/>
                          <a:cs typeface="Consolas" panose="020B0609020204030204" pitchFamily="49" charset="0"/>
                        </a:rPr>
                        <a:t>\\</a:t>
                      </a:r>
                      <a:r>
                        <a:rPr lang="en-US" dirty="0">
                          <a:latin typeface="Courier New" panose="02070309020205020404" pitchFamily="49" charset="0"/>
                          <a:cs typeface="Courier New" panose="02070309020205020404" pitchFamily="49" charset="0"/>
                        </a:rPr>
                        <a:t>'</a:t>
                      </a:r>
                      <a:r>
                        <a:rPr lang="en-US" dirty="0"/>
                        <a:t> (backslash)</a:t>
                      </a:r>
                      <a:endParaRPr lang="en-US" i="1" dirty="0"/>
                    </a:p>
                  </a:txBody>
                  <a:tcPr/>
                </a:tc>
                <a:extLst>
                  <a:ext uri="{0D108BD9-81ED-4DB2-BD59-A6C34878D82A}">
                    <a16:rowId xmlns:a16="http://schemas.microsoft.com/office/drawing/2014/main" val="3380847574"/>
                  </a:ext>
                </a:extLst>
              </a:tr>
              <a:tr h="35402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Courier New" panose="02070309020205020404" pitchFamily="49" charset="0"/>
                          <a:cs typeface="Courier New" panose="02070309020205020404" pitchFamily="49" charset="0"/>
                        </a:rPr>
                        <a:t>'</a:t>
                      </a:r>
                      <a:r>
                        <a:rPr lang="en-US" dirty="0">
                          <a:latin typeface="Consolas" panose="020B0609020204030204" pitchFamily="49" charset="0"/>
                          <a:cs typeface="Consolas" panose="020B0609020204030204" pitchFamily="49" charset="0"/>
                        </a:rPr>
                        <a:t>a</a:t>
                      </a:r>
                      <a:r>
                        <a:rPr lang="en-US" dirty="0">
                          <a:latin typeface="Courier New" panose="02070309020205020404" pitchFamily="49" charset="0"/>
                          <a:cs typeface="Courier New" panose="02070309020205020404" pitchFamily="49" charset="0"/>
                        </a:rPr>
                        <a:t>'</a:t>
                      </a:r>
                      <a:r>
                        <a:rPr lang="en-US" dirty="0"/>
                        <a:t> </a:t>
                      </a:r>
                      <a:endParaRPr lang="en-US" i="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7</a:t>
                      </a: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 </a:t>
                      </a:r>
                      <a:endParaRPr kumimoji="0" lang="en-US" sz="1800" b="0" i="1" u="none" strike="noStrike" kern="1200" cap="none" spc="0" normalizeH="0" baseline="0" noProof="0" dirty="0">
                        <a:ln>
                          <a:noFill/>
                        </a:ln>
                        <a:solidFill>
                          <a:prstClr val="black"/>
                        </a:solidFill>
                        <a:effectLst/>
                        <a:uLnTx/>
                        <a:uFillTx/>
                        <a:latin typeface="Rockwell" panose="02060603020205020403"/>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t>
                      </a: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 </a:t>
                      </a:r>
                      <a:endParaRPr kumimoji="0" lang="en-US" sz="1800" b="0" i="1" u="none" strike="noStrike" kern="1200" cap="none" spc="0" normalizeH="0" baseline="0" noProof="0" dirty="0">
                        <a:ln>
                          <a:noFill/>
                        </a:ln>
                        <a:solidFill>
                          <a:prstClr val="black"/>
                        </a:solidFill>
                        <a:effectLst/>
                        <a:uLnTx/>
                        <a:uFillTx/>
                        <a:latin typeface="Rockwell" panose="02060603020205020403"/>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ourier New" panose="02070309020205020404" pitchFamily="49" charset="0"/>
                          <a:cs typeface="Courier New" panose="02070309020205020404" pitchFamily="49" charset="0"/>
                        </a:rPr>
                        <a:t>'</a:t>
                      </a:r>
                      <a:r>
                        <a:rPr lang="en-US" dirty="0">
                          <a:latin typeface="Consolas" panose="020B0609020204030204" pitchFamily="49" charset="0"/>
                          <a:cs typeface="Consolas" panose="020B0609020204030204" pitchFamily="49" charset="0"/>
                        </a:rPr>
                        <a:t>\"</a:t>
                      </a:r>
                      <a:r>
                        <a:rPr lang="en-US" dirty="0">
                          <a:latin typeface="Courier New" panose="02070309020205020404" pitchFamily="49" charset="0"/>
                          <a:cs typeface="Courier New" panose="02070309020205020404" pitchFamily="49" charset="0"/>
                        </a:rPr>
                        <a:t>'</a:t>
                      </a:r>
                      <a:r>
                        <a:rPr lang="en-US" dirty="0"/>
                        <a:t> (double quotes)</a:t>
                      </a:r>
                      <a:endParaRPr kumimoji="0" lang="en-US" sz="1800" b="0" i="1" u="none" strike="noStrike" kern="1200" cap="none" spc="0" normalizeH="0" baseline="0" noProof="0" dirty="0">
                        <a:ln>
                          <a:noFill/>
                        </a:ln>
                        <a:solidFill>
                          <a:prstClr val="black"/>
                        </a:solidFill>
                        <a:effectLst/>
                        <a:uLnTx/>
                        <a:uFillTx/>
                        <a:latin typeface="Rockwell" panose="02060603020205020403"/>
                        <a:ea typeface="+mn-ea"/>
                        <a:cs typeface="+mn-cs"/>
                      </a:endParaRPr>
                    </a:p>
                  </a:txBody>
                  <a:tcPr/>
                </a:tc>
                <a:extLst>
                  <a:ext uri="{0D108BD9-81ED-4DB2-BD59-A6C34878D82A}">
                    <a16:rowId xmlns:a16="http://schemas.microsoft.com/office/drawing/2014/main" val="160371400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Courier New" panose="02070309020205020404" pitchFamily="49" charset="0"/>
                          <a:cs typeface="Courier New" panose="02070309020205020404" pitchFamily="49" charset="0"/>
                        </a:rPr>
                        <a:t>'</a:t>
                      </a:r>
                      <a:r>
                        <a:rPr lang="en-US" dirty="0">
                          <a:latin typeface="Consolas" panose="020B0609020204030204" pitchFamily="49" charset="0"/>
                          <a:cs typeface="Consolas" panose="020B0609020204030204" pitchFamily="49" charset="0"/>
                        </a:rPr>
                        <a:t>z</a:t>
                      </a:r>
                      <a:r>
                        <a:rPr lang="en-US" dirty="0">
                          <a:latin typeface="Courier New" panose="02070309020205020404" pitchFamily="49" charset="0"/>
                          <a:cs typeface="Courier New" panose="02070309020205020404" pitchFamily="49" charset="0"/>
                        </a:rPr>
                        <a:t>'</a:t>
                      </a:r>
                      <a:r>
                        <a:rPr lang="en-US" dirty="0"/>
                        <a:t> </a:t>
                      </a:r>
                      <a:endParaRPr lang="en-US" i="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9</a:t>
                      </a: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 </a:t>
                      </a:r>
                      <a:endParaRPr kumimoji="0" lang="en-US" sz="1800" b="0" i="1" u="none" strike="noStrike" kern="1200" cap="none" spc="0" normalizeH="0" baseline="0" noProof="0" dirty="0">
                        <a:ln>
                          <a:noFill/>
                        </a:ln>
                        <a:solidFill>
                          <a:prstClr val="black"/>
                        </a:solidFill>
                        <a:effectLst/>
                        <a:uLnTx/>
                        <a:uFillTx/>
                        <a:latin typeface="Rockwell" panose="02060603020205020403"/>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 </a:t>
                      </a: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lang="en-US" sz="1800" kern="1200" noProof="0" dirty="0">
                          <a:solidFill>
                            <a:schemeClr val="dk1"/>
                          </a:solidFill>
                          <a:latin typeface="+mn-lt"/>
                          <a:ea typeface="+mn-ea"/>
                          <a:cs typeface="+mn-cs"/>
                        </a:rPr>
                        <a:t>(space)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t>
                      </a: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lang="en-US" dirty="0"/>
                        <a:t> (single quote)</a:t>
                      </a:r>
                      <a:r>
                        <a:rPr kumimoji="0" lang="en-US" sz="1800" b="0" i="0" u="none" strike="noStrike" kern="1200" cap="none" spc="0" normalizeH="0" baseline="0" noProof="0" dirty="0">
                          <a:ln>
                            <a:noFill/>
                          </a:ln>
                          <a:solidFill>
                            <a:prstClr val="black"/>
                          </a:solidFill>
                          <a:effectLst/>
                          <a:uLnTx/>
                          <a:uFillTx/>
                          <a:latin typeface="+mn-lt"/>
                          <a:ea typeface="+mn-ea"/>
                          <a:cs typeface="+mn-cs"/>
                        </a:rPr>
                        <a:t> </a:t>
                      </a:r>
                      <a:endParaRPr kumimoji="0" lang="en-US" sz="1800" b="0" i="1"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2961592272"/>
                  </a:ext>
                </a:extLst>
              </a:tr>
            </a:tbl>
          </a:graphicData>
        </a:graphic>
      </p:graphicFrame>
      <p:graphicFrame>
        <p:nvGraphicFramePr>
          <p:cNvPr id="6" name="Table 5">
            <a:extLst>
              <a:ext uri="{FF2B5EF4-FFF2-40B4-BE49-F238E27FC236}">
                <a16:creationId xmlns:a16="http://schemas.microsoft.com/office/drawing/2014/main" id="{FE9B7546-FE04-4C4A-891E-AF411D1A19E3}"/>
              </a:ext>
            </a:extLst>
          </p:cNvPr>
          <p:cNvGraphicFramePr>
            <a:graphicFrameLocks noGrp="1"/>
          </p:cNvGraphicFramePr>
          <p:nvPr>
            <p:extLst>
              <p:ext uri="{D42A27DB-BD31-4B8C-83A1-F6EECF244321}">
                <p14:modId xmlns:p14="http://schemas.microsoft.com/office/powerpoint/2010/main" val="124744626"/>
              </p:ext>
            </p:extLst>
          </p:nvPr>
        </p:nvGraphicFramePr>
        <p:xfrm>
          <a:off x="1795058" y="1138998"/>
          <a:ext cx="8591234" cy="741680"/>
        </p:xfrm>
        <a:graphic>
          <a:graphicData uri="http://schemas.openxmlformats.org/drawingml/2006/table">
            <a:tbl>
              <a:tblPr firstRow="1" bandRow="1">
                <a:tableStyleId>{F5AB1C69-6EDB-4FF4-983F-18BD219EF322}</a:tableStyleId>
              </a:tblPr>
              <a:tblGrid>
                <a:gridCol w="1186181">
                  <a:extLst>
                    <a:ext uri="{9D8B030D-6E8A-4147-A177-3AD203B41FA5}">
                      <a16:colId xmlns:a16="http://schemas.microsoft.com/office/drawing/2014/main" val="1205517001"/>
                    </a:ext>
                  </a:extLst>
                </a:gridCol>
                <a:gridCol w="676593">
                  <a:extLst>
                    <a:ext uri="{9D8B030D-6E8A-4147-A177-3AD203B41FA5}">
                      <a16:colId xmlns:a16="http://schemas.microsoft.com/office/drawing/2014/main" val="3959053931"/>
                    </a:ext>
                  </a:extLst>
                </a:gridCol>
                <a:gridCol w="2524442">
                  <a:extLst>
                    <a:ext uri="{9D8B030D-6E8A-4147-A177-3AD203B41FA5}">
                      <a16:colId xmlns:a16="http://schemas.microsoft.com/office/drawing/2014/main" val="1925621192"/>
                    </a:ext>
                  </a:extLst>
                </a:gridCol>
                <a:gridCol w="4204018">
                  <a:extLst>
                    <a:ext uri="{9D8B030D-6E8A-4147-A177-3AD203B41FA5}">
                      <a16:colId xmlns:a16="http://schemas.microsoft.com/office/drawing/2014/main" val="3945866699"/>
                    </a:ext>
                  </a:extLst>
                </a:gridCol>
              </a:tblGrid>
              <a:tr h="370840">
                <a:tc>
                  <a:txBody>
                    <a:bodyPr/>
                    <a:lstStyle/>
                    <a:p>
                      <a:r>
                        <a:rPr lang="en-US" dirty="0"/>
                        <a:t>Type</a:t>
                      </a:r>
                    </a:p>
                  </a:txBody>
                  <a:tcPr/>
                </a:tc>
                <a:tc>
                  <a:txBody>
                    <a:bodyPr/>
                    <a:lstStyle/>
                    <a:p>
                      <a:pPr algn="ctr"/>
                      <a:r>
                        <a:rPr lang="en-US" dirty="0"/>
                        <a:t>Bits</a:t>
                      </a:r>
                    </a:p>
                  </a:txBody>
                  <a:tcPr/>
                </a:tc>
                <a:tc>
                  <a:txBody>
                    <a:bodyPr/>
                    <a:lstStyle/>
                    <a:p>
                      <a:r>
                        <a:rPr lang="en-US" dirty="0"/>
                        <a:t>Description</a:t>
                      </a:r>
                    </a:p>
                  </a:txBody>
                  <a:tcPr/>
                </a:tc>
                <a:tc>
                  <a:txBody>
                    <a:bodyPr/>
                    <a:lstStyle/>
                    <a:p>
                      <a:r>
                        <a:rPr lang="en-US" dirty="0"/>
                        <a:t>Precision / Range</a:t>
                      </a:r>
                    </a:p>
                  </a:txBody>
                  <a:tcPr/>
                </a:tc>
                <a:extLst>
                  <a:ext uri="{0D108BD9-81ED-4DB2-BD59-A6C34878D82A}">
                    <a16:rowId xmlns:a16="http://schemas.microsoft.com/office/drawing/2014/main" val="1838184517"/>
                  </a:ext>
                </a:extLst>
              </a:tr>
              <a:tr h="370840">
                <a:tc>
                  <a:txBody>
                    <a:bodyPr/>
                    <a:lstStyle/>
                    <a:p>
                      <a:r>
                        <a:rPr lang="en-US" dirty="0">
                          <a:latin typeface="Consolas" panose="020B0609020204030204" pitchFamily="49" charset="0"/>
                        </a:rPr>
                        <a:t>char</a:t>
                      </a:r>
                    </a:p>
                  </a:txBody>
                  <a:tcPr/>
                </a:tc>
                <a:tc>
                  <a:txBody>
                    <a:bodyPr/>
                    <a:lstStyle/>
                    <a:p>
                      <a:pPr algn="ctr"/>
                      <a:r>
                        <a:rPr lang="en-US" dirty="0">
                          <a:latin typeface="Consolas" panose="020B0609020204030204" pitchFamily="49" charset="0"/>
                        </a:rPr>
                        <a:t>16</a:t>
                      </a:r>
                    </a:p>
                  </a:txBody>
                  <a:tcPr/>
                </a:tc>
                <a:tc>
                  <a:txBody>
                    <a:bodyPr/>
                    <a:lstStyle/>
                    <a:p>
                      <a:r>
                        <a:rPr lang="en-US" dirty="0"/>
                        <a:t>character</a:t>
                      </a:r>
                    </a:p>
                  </a:txBody>
                  <a:tcPr/>
                </a:tc>
                <a:tc>
                  <a:txBody>
                    <a:bodyPr/>
                    <a:lstStyle/>
                    <a:p>
                      <a:r>
                        <a:rPr lang="en-US" dirty="0">
                          <a:latin typeface="Consolas" panose="020B0609020204030204" pitchFamily="49" charset="0"/>
                        </a:rPr>
                        <a:t>All Unicode</a:t>
                      </a:r>
                    </a:p>
                  </a:txBody>
                  <a:tcPr/>
                </a:tc>
                <a:extLst>
                  <a:ext uri="{0D108BD9-81ED-4DB2-BD59-A6C34878D82A}">
                    <a16:rowId xmlns:a16="http://schemas.microsoft.com/office/drawing/2014/main" val="2308464875"/>
                  </a:ext>
                </a:extLst>
              </a:tr>
            </a:tbl>
          </a:graphicData>
        </a:graphic>
      </p:graphicFrame>
    </p:spTree>
    <p:extLst>
      <p:ext uri="{BB962C8B-B14F-4D97-AF65-F5344CB8AC3E}">
        <p14:creationId xmlns:p14="http://schemas.microsoft.com/office/powerpoint/2010/main" val="2809738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311B1-7F1C-4646-8EF8-FFFB3B05634B}"/>
              </a:ext>
            </a:extLst>
          </p:cNvPr>
          <p:cNvSpPr>
            <a:spLocks noGrp="1"/>
          </p:cNvSpPr>
          <p:nvPr>
            <p:ph type="title"/>
          </p:nvPr>
        </p:nvSpPr>
        <p:spPr>
          <a:xfrm>
            <a:off x="913795" y="5299"/>
            <a:ext cx="10353761" cy="1326321"/>
          </a:xfrm>
        </p:spPr>
        <p:txBody>
          <a:bodyPr/>
          <a:lstStyle/>
          <a:p>
            <a:r>
              <a:rPr lang="en-US" dirty="0"/>
              <a:t>Character ASCII Encoding</a:t>
            </a:r>
          </a:p>
        </p:txBody>
      </p:sp>
      <p:sp>
        <p:nvSpPr>
          <p:cNvPr id="3" name="Content Placeholder 2">
            <a:extLst>
              <a:ext uri="{FF2B5EF4-FFF2-40B4-BE49-F238E27FC236}">
                <a16:creationId xmlns:a16="http://schemas.microsoft.com/office/drawing/2014/main" id="{B5B9281D-49CE-9146-881C-8F68EDE55791}"/>
              </a:ext>
            </a:extLst>
          </p:cNvPr>
          <p:cNvSpPr>
            <a:spLocks noGrp="1"/>
          </p:cNvSpPr>
          <p:nvPr>
            <p:ph idx="1"/>
          </p:nvPr>
        </p:nvSpPr>
        <p:spPr>
          <a:xfrm>
            <a:off x="913795" y="1102156"/>
            <a:ext cx="10353762" cy="3695136"/>
          </a:xfrm>
        </p:spPr>
        <p:txBody>
          <a:bodyPr/>
          <a:lstStyle/>
          <a:p>
            <a:r>
              <a:rPr lang="en-US" dirty="0"/>
              <a:t>Internally, characters are stored based on their </a:t>
            </a:r>
            <a:r>
              <a:rPr lang="en-US" b="1" dirty="0">
                <a:solidFill>
                  <a:srgbClr val="FFC000"/>
                </a:solidFill>
              </a:rPr>
              <a:t>ASCII</a:t>
            </a:r>
            <a:r>
              <a:rPr lang="en-US" dirty="0"/>
              <a:t> encoding</a:t>
            </a:r>
          </a:p>
          <a:p>
            <a:pPr marL="0" indent="0">
              <a:spcBef>
                <a:spcPts val="2200"/>
              </a:spcBef>
              <a:buNone/>
            </a:pPr>
            <a:r>
              <a:rPr lang="en-US" dirty="0">
                <a:latin typeface="Consolas" panose="020B0609020204030204" pitchFamily="49" charset="0"/>
                <a:cs typeface="Consolas" panose="020B0609020204030204" pitchFamily="49" charset="0"/>
              </a:rPr>
              <a:t>	char letter = </a:t>
            </a:r>
            <a:r>
              <a:rPr lang="en-US" dirty="0">
                <a:latin typeface="Courier New" panose="02070309020205020404" pitchFamily="49" charset="0"/>
                <a:cs typeface="Courier New" panose="02070309020205020404" pitchFamily="49" charset="0"/>
              </a:rPr>
              <a:t>'</a:t>
            </a:r>
            <a:r>
              <a:rPr lang="en-US" dirty="0">
                <a:latin typeface="Consolas" panose="020B0609020204030204" pitchFamily="49" charset="0"/>
                <a:cs typeface="Consolas" panose="020B0609020204030204" pitchFamily="49" charset="0"/>
              </a:rPr>
              <a:t>A</a:t>
            </a:r>
            <a:r>
              <a:rPr lang="en-US" dirty="0">
                <a:latin typeface="Courier New" panose="02070309020205020404" pitchFamily="49" charset="0"/>
                <a:cs typeface="Courier New" panose="02070309020205020404" pitchFamily="49" charset="0"/>
              </a:rPr>
              <a:t>'</a:t>
            </a:r>
            <a:r>
              <a:rPr lang="en-US" dirty="0">
                <a:latin typeface="Consolas" panose="020B0609020204030204" pitchFamily="49" charset="0"/>
                <a:cs typeface="Consolas" panose="020B0609020204030204" pitchFamily="49" charset="0"/>
              </a:rPr>
              <a:t>;</a:t>
            </a:r>
          </a:p>
          <a:p>
            <a:pPr marL="0" indent="0">
              <a:buNone/>
            </a:pPr>
            <a:endParaRPr lang="en-US" dirty="0"/>
          </a:p>
        </p:txBody>
      </p:sp>
      <p:sp>
        <p:nvSpPr>
          <p:cNvPr id="4" name="Rectangle 3">
            <a:extLst>
              <a:ext uri="{FF2B5EF4-FFF2-40B4-BE49-F238E27FC236}">
                <a16:creationId xmlns:a16="http://schemas.microsoft.com/office/drawing/2014/main" id="{9C8CB140-83DF-724E-AE8F-A3B0B7C0B8E0}"/>
              </a:ext>
            </a:extLst>
          </p:cNvPr>
          <p:cNvSpPr/>
          <p:nvPr/>
        </p:nvSpPr>
        <p:spPr>
          <a:xfrm>
            <a:off x="6814267" y="1620662"/>
            <a:ext cx="1789519" cy="1058928"/>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a:t>
            </a:r>
          </a:p>
          <a:p>
            <a:pPr algn="ctr"/>
            <a:endParaRPr lang="en-US" dirty="0"/>
          </a:p>
          <a:p>
            <a:r>
              <a:rPr lang="en-US" dirty="0">
                <a:latin typeface="Consolas" panose="020B0609020204030204" pitchFamily="49" charset="0"/>
                <a:cs typeface="Consolas" panose="020B0609020204030204" pitchFamily="49" charset="0"/>
              </a:rPr>
              <a:t>letter</a:t>
            </a:r>
            <a:r>
              <a:rPr lang="en-US" dirty="0"/>
              <a:t>:     65</a:t>
            </a:r>
          </a:p>
        </p:txBody>
      </p:sp>
      <p:sp>
        <p:nvSpPr>
          <p:cNvPr id="5" name="Rectangle 4">
            <a:extLst>
              <a:ext uri="{FF2B5EF4-FFF2-40B4-BE49-F238E27FC236}">
                <a16:creationId xmlns:a16="http://schemas.microsoft.com/office/drawing/2014/main" id="{8D793F11-BB6C-5543-8BB9-209267653F90}"/>
              </a:ext>
            </a:extLst>
          </p:cNvPr>
          <p:cNvSpPr/>
          <p:nvPr/>
        </p:nvSpPr>
        <p:spPr>
          <a:xfrm>
            <a:off x="7823992" y="2228976"/>
            <a:ext cx="583501" cy="35039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a:extLst>
              <a:ext uri="{FF2B5EF4-FFF2-40B4-BE49-F238E27FC236}">
                <a16:creationId xmlns:a16="http://schemas.microsoft.com/office/drawing/2014/main" id="{480D6167-CE7C-8C44-B427-D09589E86A4F}"/>
              </a:ext>
            </a:extLst>
          </p:cNvPr>
          <p:cNvSpPr/>
          <p:nvPr/>
        </p:nvSpPr>
        <p:spPr>
          <a:xfrm>
            <a:off x="5279979" y="1849184"/>
            <a:ext cx="810696" cy="300942"/>
          </a:xfrm>
          <a:prstGeom prst="rightArrow">
            <a:avLst/>
          </a:prstGeom>
          <a:solidFill>
            <a:srgbClr val="00B0F0"/>
          </a:solidFill>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7" name="Table 6">
            <a:extLst>
              <a:ext uri="{FF2B5EF4-FFF2-40B4-BE49-F238E27FC236}">
                <a16:creationId xmlns:a16="http://schemas.microsoft.com/office/drawing/2014/main" id="{44471D2A-E2E1-634F-95EF-086847DE478D}"/>
              </a:ext>
            </a:extLst>
          </p:cNvPr>
          <p:cNvGraphicFramePr>
            <a:graphicFrameLocks noGrp="1"/>
          </p:cNvGraphicFramePr>
          <p:nvPr>
            <p:extLst>
              <p:ext uri="{D42A27DB-BD31-4B8C-83A1-F6EECF244321}">
                <p14:modId xmlns:p14="http://schemas.microsoft.com/office/powerpoint/2010/main" val="2600628321"/>
              </p:ext>
            </p:extLst>
          </p:nvPr>
        </p:nvGraphicFramePr>
        <p:xfrm>
          <a:off x="1188782" y="3409037"/>
          <a:ext cx="9814436" cy="2893442"/>
        </p:xfrm>
        <a:graphic>
          <a:graphicData uri="http://schemas.openxmlformats.org/drawingml/2006/table">
            <a:tbl>
              <a:tblPr firstRow="1" bandRow="1">
                <a:tableStyleId>{F5AB1C69-6EDB-4FF4-983F-18BD219EF322}</a:tableStyleId>
              </a:tblPr>
              <a:tblGrid>
                <a:gridCol w="748030">
                  <a:extLst>
                    <a:ext uri="{9D8B030D-6E8A-4147-A177-3AD203B41FA5}">
                      <a16:colId xmlns:a16="http://schemas.microsoft.com/office/drawing/2014/main" val="2760218567"/>
                    </a:ext>
                  </a:extLst>
                </a:gridCol>
                <a:gridCol w="892493">
                  <a:extLst>
                    <a:ext uri="{9D8B030D-6E8A-4147-A177-3AD203B41FA5}">
                      <a16:colId xmlns:a16="http://schemas.microsoft.com/office/drawing/2014/main" val="3112488879"/>
                    </a:ext>
                  </a:extLst>
                </a:gridCol>
                <a:gridCol w="208280">
                  <a:extLst>
                    <a:ext uri="{9D8B030D-6E8A-4147-A177-3AD203B41FA5}">
                      <a16:colId xmlns:a16="http://schemas.microsoft.com/office/drawing/2014/main" val="3652334809"/>
                    </a:ext>
                  </a:extLst>
                </a:gridCol>
                <a:gridCol w="748030">
                  <a:extLst>
                    <a:ext uri="{9D8B030D-6E8A-4147-A177-3AD203B41FA5}">
                      <a16:colId xmlns:a16="http://schemas.microsoft.com/office/drawing/2014/main" val="2461847906"/>
                    </a:ext>
                  </a:extLst>
                </a:gridCol>
                <a:gridCol w="892493">
                  <a:extLst>
                    <a:ext uri="{9D8B030D-6E8A-4147-A177-3AD203B41FA5}">
                      <a16:colId xmlns:a16="http://schemas.microsoft.com/office/drawing/2014/main" val="2305350981"/>
                    </a:ext>
                  </a:extLst>
                </a:gridCol>
                <a:gridCol w="208280">
                  <a:extLst>
                    <a:ext uri="{9D8B030D-6E8A-4147-A177-3AD203B41FA5}">
                      <a16:colId xmlns:a16="http://schemas.microsoft.com/office/drawing/2014/main" val="293537483"/>
                    </a:ext>
                  </a:extLst>
                </a:gridCol>
                <a:gridCol w="1622743">
                  <a:extLst>
                    <a:ext uri="{9D8B030D-6E8A-4147-A177-3AD203B41FA5}">
                      <a16:colId xmlns:a16="http://schemas.microsoft.com/office/drawing/2014/main" val="416620077"/>
                    </a:ext>
                  </a:extLst>
                </a:gridCol>
                <a:gridCol w="892493">
                  <a:extLst>
                    <a:ext uri="{9D8B030D-6E8A-4147-A177-3AD203B41FA5}">
                      <a16:colId xmlns:a16="http://schemas.microsoft.com/office/drawing/2014/main" val="2847011979"/>
                    </a:ext>
                  </a:extLst>
                </a:gridCol>
                <a:gridCol w="208280">
                  <a:extLst>
                    <a:ext uri="{9D8B030D-6E8A-4147-A177-3AD203B41FA5}">
                      <a16:colId xmlns:a16="http://schemas.microsoft.com/office/drawing/2014/main" val="2748874844"/>
                    </a:ext>
                  </a:extLst>
                </a:gridCol>
                <a:gridCol w="2500821">
                  <a:extLst>
                    <a:ext uri="{9D8B030D-6E8A-4147-A177-3AD203B41FA5}">
                      <a16:colId xmlns:a16="http://schemas.microsoft.com/office/drawing/2014/main" val="1178217579"/>
                    </a:ext>
                  </a:extLst>
                </a:gridCol>
                <a:gridCol w="892493">
                  <a:extLst>
                    <a:ext uri="{9D8B030D-6E8A-4147-A177-3AD203B41FA5}">
                      <a16:colId xmlns:a16="http://schemas.microsoft.com/office/drawing/2014/main" val="1185488279"/>
                    </a:ext>
                  </a:extLst>
                </a:gridCol>
              </a:tblGrid>
              <a:tr h="483344">
                <a:tc>
                  <a:txBody>
                    <a:bodyPr/>
                    <a:lstStyle/>
                    <a:p>
                      <a:pPr algn="ctr"/>
                      <a:r>
                        <a:rPr lang="en-US" dirty="0"/>
                        <a:t>char</a:t>
                      </a:r>
                    </a:p>
                  </a:txBody>
                  <a:tcPr anchor="ctr"/>
                </a:tc>
                <a:tc>
                  <a:txBody>
                    <a:bodyPr/>
                    <a:lstStyle/>
                    <a:p>
                      <a:pPr algn="ctr"/>
                      <a:r>
                        <a:rPr lang="en-US" i="0" dirty="0"/>
                        <a:t>ASCII</a:t>
                      </a:r>
                    </a:p>
                  </a:txBody>
                  <a:tcPr anchor="ctr"/>
                </a:tc>
                <a:tc>
                  <a:txBody>
                    <a:bodyPr/>
                    <a:lstStyle/>
                    <a:p>
                      <a:pPr algn="ctr"/>
                      <a:endParaRPr lang="en-US" dirty="0"/>
                    </a:p>
                  </a:txBody>
                  <a:tcPr anchor="ctr"/>
                </a:tc>
                <a:tc>
                  <a:txBody>
                    <a:bodyPr/>
                    <a:lstStyle/>
                    <a:p>
                      <a:pPr algn="ctr"/>
                      <a:r>
                        <a:rPr lang="en-US" dirty="0"/>
                        <a:t>char</a:t>
                      </a:r>
                    </a:p>
                  </a:txBody>
                  <a:tcPr anchor="ctr"/>
                </a:tc>
                <a:tc>
                  <a:txBody>
                    <a:bodyPr/>
                    <a:lstStyle/>
                    <a:p>
                      <a:pPr algn="ctr"/>
                      <a:r>
                        <a:rPr lang="en-US" i="0" dirty="0"/>
                        <a:t>ASCII</a:t>
                      </a:r>
                    </a:p>
                  </a:txBody>
                  <a:tcPr anchor="ctr"/>
                </a:tc>
                <a:tc>
                  <a:txBody>
                    <a:bodyPr/>
                    <a:lstStyle/>
                    <a:p>
                      <a:endParaRPr lang="en-US" dirty="0"/>
                    </a:p>
                  </a:txBody>
                  <a:tcPr anchor="ctr"/>
                </a:tc>
                <a:tc>
                  <a:txBody>
                    <a:bodyPr/>
                    <a:lstStyle/>
                    <a:p>
                      <a:r>
                        <a:rPr lang="en-US" dirty="0"/>
                        <a:t>char</a:t>
                      </a:r>
                    </a:p>
                  </a:txBody>
                  <a:tcPr anchor="ctr"/>
                </a:tc>
                <a:tc>
                  <a:txBody>
                    <a:bodyPr/>
                    <a:lstStyle/>
                    <a:p>
                      <a:pPr algn="ctr"/>
                      <a:r>
                        <a:rPr lang="en-US" i="0" dirty="0"/>
                        <a:t>ASCII</a:t>
                      </a:r>
                    </a:p>
                  </a:txBody>
                  <a:tcPr anchor="ctr"/>
                </a:tc>
                <a:tc>
                  <a:txBody>
                    <a:bodyPr/>
                    <a:lstStyle/>
                    <a:p>
                      <a:endParaRPr lang="en-US" dirty="0"/>
                    </a:p>
                  </a:txBody>
                  <a:tcPr anchor="ctr"/>
                </a:tc>
                <a:tc>
                  <a:txBody>
                    <a:bodyPr/>
                    <a:lstStyle/>
                    <a:p>
                      <a:r>
                        <a:rPr lang="en-US" dirty="0"/>
                        <a:t>char</a:t>
                      </a:r>
                    </a:p>
                  </a:txBody>
                  <a:tcPr anchor="ctr"/>
                </a:tc>
                <a:tc>
                  <a:txBody>
                    <a:bodyPr/>
                    <a:lstStyle/>
                    <a:p>
                      <a:pPr algn="ctr"/>
                      <a:r>
                        <a:rPr lang="en-US" i="0" dirty="0"/>
                        <a:t>ASCII</a:t>
                      </a:r>
                    </a:p>
                  </a:txBody>
                  <a:tcPr anchor="ctr"/>
                </a:tc>
                <a:extLst>
                  <a:ext uri="{0D108BD9-81ED-4DB2-BD59-A6C34878D82A}">
                    <a16:rowId xmlns:a16="http://schemas.microsoft.com/office/drawing/2014/main" val="3190025853"/>
                  </a:ext>
                </a:extLst>
              </a:tr>
              <a:tr h="483344">
                <a:tc>
                  <a:txBody>
                    <a:bodyPr/>
                    <a:lstStyle/>
                    <a:p>
                      <a:pPr algn="ctr"/>
                      <a:r>
                        <a:rPr lang="en-US" dirty="0">
                          <a:latin typeface="Courier New" panose="02070309020205020404" pitchFamily="49" charset="0"/>
                          <a:cs typeface="Courier New" panose="02070309020205020404" pitchFamily="49" charset="0"/>
                        </a:rPr>
                        <a:t>'</a:t>
                      </a:r>
                      <a:r>
                        <a:rPr lang="en-US" dirty="0">
                          <a:latin typeface="Consolas" panose="020B0609020204030204" pitchFamily="49" charset="0"/>
                          <a:cs typeface="Consolas" panose="020B0609020204030204" pitchFamily="49" charset="0"/>
                        </a:rPr>
                        <a:t>A</a:t>
                      </a:r>
                      <a:r>
                        <a:rPr lang="en-US" dirty="0">
                          <a:latin typeface="Courier New" panose="02070309020205020404" pitchFamily="49" charset="0"/>
                          <a:cs typeface="Courier New" panose="02070309020205020404" pitchFamily="49" charset="0"/>
                        </a:rPr>
                        <a:t>'</a:t>
                      </a:r>
                      <a:r>
                        <a:rPr lang="en-US" dirty="0"/>
                        <a:t> </a:t>
                      </a:r>
                      <a:endParaRPr lang="en-US" i="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65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1" u="none" strike="noStrike" kern="1200" cap="none" spc="0" normalizeH="0" baseline="0" noProof="0" dirty="0">
                        <a:ln>
                          <a:noFill/>
                        </a:ln>
                        <a:solidFill>
                          <a:prstClr val="black"/>
                        </a:solidFill>
                        <a:effectLst/>
                        <a:uLnTx/>
                        <a:uFillTx/>
                        <a:latin typeface="Rockwell" panose="02060603020205020403"/>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0</a:t>
                      </a: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 </a:t>
                      </a:r>
                      <a:endParaRPr kumimoji="0" lang="en-US" sz="1800" b="0" i="1" u="none" strike="noStrike" kern="1200" cap="none" spc="0" normalizeH="0" baseline="0" noProof="0" dirty="0">
                        <a:ln>
                          <a:noFill/>
                        </a:ln>
                        <a:solidFill>
                          <a:prstClr val="black"/>
                        </a:solidFill>
                        <a:effectLst/>
                        <a:uLnTx/>
                        <a:uFillTx/>
                        <a:latin typeface="Rockwell" panose="02060603020205020403"/>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48</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1" u="none" strike="noStrike" kern="1200" cap="none" spc="0" normalizeH="0" baseline="0" noProof="0" dirty="0">
                        <a:ln>
                          <a:noFill/>
                        </a:ln>
                        <a:solidFill>
                          <a:prstClr val="black"/>
                        </a:solidFill>
                        <a:effectLst/>
                        <a:uLnTx/>
                        <a:uFillTx/>
                        <a:latin typeface="Rockwell" panose="02060603020205020403"/>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t>
                      </a: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 </a:t>
                      </a:r>
                      <a:endParaRPr kumimoji="0" lang="en-US" sz="1800" b="0" i="1" u="none" strike="noStrike" kern="1200" cap="none" spc="0" normalizeH="0" baseline="0" noProof="0" dirty="0">
                        <a:ln>
                          <a:noFill/>
                        </a:ln>
                        <a:solidFill>
                          <a:prstClr val="black"/>
                        </a:solidFill>
                        <a:effectLst/>
                        <a:uLnTx/>
                        <a:uFillTx/>
                        <a:latin typeface="Rockwell" panose="02060603020205020403"/>
                        <a:ea typeface="+mn-ea"/>
                        <a:cs typeface="+mn-cs"/>
                      </a:endParaRPr>
                    </a:p>
                  </a:txBody>
                  <a:tcPr anchor="ctr"/>
                </a:tc>
                <a:tc>
                  <a:txBody>
                    <a:bodyPr/>
                    <a:lstStyle/>
                    <a:p>
                      <a:pPr algn="ctr"/>
                      <a:r>
                        <a:rPr lang="en-US" i="0" dirty="0"/>
                        <a:t>63</a:t>
                      </a:r>
                    </a:p>
                  </a:txBody>
                  <a:tcPr anchor="ctr"/>
                </a:tc>
                <a:tc>
                  <a:txBody>
                    <a:bodyPr/>
                    <a:lstStyle/>
                    <a:p>
                      <a:endParaRPr lang="en-US" i="1" dirty="0"/>
                    </a:p>
                  </a:txBody>
                  <a:tcPr anchor="ctr"/>
                </a:tc>
                <a:tc>
                  <a:txBody>
                    <a:bodyPr/>
                    <a:lstStyle/>
                    <a:p>
                      <a:r>
                        <a:rPr lang="en-US" dirty="0">
                          <a:latin typeface="Courier New" panose="02070309020205020404" pitchFamily="49" charset="0"/>
                          <a:cs typeface="Courier New" panose="02070309020205020404" pitchFamily="49" charset="0"/>
                        </a:rPr>
                        <a:t>'</a:t>
                      </a:r>
                      <a:r>
                        <a:rPr lang="en-US" dirty="0">
                          <a:latin typeface="Consolas" panose="020B0609020204030204" pitchFamily="49" charset="0"/>
                          <a:cs typeface="Consolas" panose="020B0609020204030204" pitchFamily="49" charset="0"/>
                        </a:rPr>
                        <a:t>\n</a:t>
                      </a:r>
                      <a:r>
                        <a:rPr lang="en-US" dirty="0">
                          <a:latin typeface="Courier New" panose="02070309020205020404" pitchFamily="49" charset="0"/>
                          <a:cs typeface="Courier New" panose="02070309020205020404" pitchFamily="49" charset="0"/>
                        </a:rPr>
                        <a:t>'</a:t>
                      </a:r>
                      <a:r>
                        <a:rPr lang="en-US" dirty="0"/>
                        <a:t> </a:t>
                      </a:r>
                      <a:r>
                        <a:rPr lang="en-US" sz="1800" kern="1200" noProof="0" dirty="0">
                          <a:solidFill>
                            <a:schemeClr val="dk1"/>
                          </a:solidFill>
                          <a:latin typeface="+mn-lt"/>
                          <a:ea typeface="+mn-ea"/>
                          <a:cs typeface="+mn-cs"/>
                        </a:rPr>
                        <a:t>(newline) </a:t>
                      </a:r>
                      <a:endParaRPr lang="en-US" i="1" dirty="0"/>
                    </a:p>
                  </a:txBody>
                  <a:tcPr anchor="ctr"/>
                </a:tc>
                <a:tc>
                  <a:txBody>
                    <a:bodyPr/>
                    <a:lstStyle/>
                    <a:p>
                      <a:pPr algn="ctr"/>
                      <a:r>
                        <a:rPr lang="en-US" i="0" dirty="0"/>
                        <a:t>10</a:t>
                      </a:r>
                    </a:p>
                  </a:txBody>
                  <a:tcPr anchor="ctr"/>
                </a:tc>
                <a:extLst>
                  <a:ext uri="{0D108BD9-81ED-4DB2-BD59-A6C34878D82A}">
                    <a16:rowId xmlns:a16="http://schemas.microsoft.com/office/drawing/2014/main" val="1304458986"/>
                  </a:ext>
                </a:extLst>
              </a:tr>
              <a:tr h="483344">
                <a:tc>
                  <a:txBody>
                    <a:bodyPr/>
                    <a:lstStyle/>
                    <a:p>
                      <a:pPr algn="ctr"/>
                      <a:r>
                        <a:rPr lang="en-US" dirty="0">
                          <a:latin typeface="Courier New" panose="02070309020205020404" pitchFamily="49" charset="0"/>
                          <a:cs typeface="Courier New" panose="02070309020205020404" pitchFamily="49" charset="0"/>
                        </a:rPr>
                        <a:t>'</a:t>
                      </a:r>
                      <a:r>
                        <a:rPr lang="en-US" dirty="0">
                          <a:latin typeface="Consolas" panose="020B0609020204030204" pitchFamily="49" charset="0"/>
                          <a:cs typeface="Consolas" panose="020B0609020204030204" pitchFamily="49" charset="0"/>
                        </a:rPr>
                        <a:t>B</a:t>
                      </a:r>
                      <a:r>
                        <a:rPr lang="en-US" dirty="0">
                          <a:latin typeface="Courier New" panose="02070309020205020404" pitchFamily="49" charset="0"/>
                          <a:cs typeface="Courier New" panose="02070309020205020404" pitchFamily="49" charset="0"/>
                        </a:rPr>
                        <a:t>'</a:t>
                      </a:r>
                      <a:r>
                        <a:rPr lang="en-US" dirty="0"/>
                        <a:t> </a:t>
                      </a:r>
                      <a:endParaRPr lang="en-US" i="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66</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1" u="none" strike="noStrike" kern="1200" cap="none" spc="0" normalizeH="0" baseline="0" noProof="0" dirty="0">
                        <a:ln>
                          <a:noFill/>
                        </a:ln>
                        <a:solidFill>
                          <a:prstClr val="black"/>
                        </a:solidFill>
                        <a:effectLst/>
                        <a:uLnTx/>
                        <a:uFillTx/>
                        <a:latin typeface="Rockwell" panose="02060603020205020403"/>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 </a:t>
                      </a:r>
                      <a:endParaRPr kumimoji="0" lang="en-US" sz="1800" b="0" i="1" u="none" strike="noStrike" kern="1200" cap="none" spc="0" normalizeH="0" baseline="0" noProof="0" dirty="0">
                        <a:ln>
                          <a:noFill/>
                        </a:ln>
                        <a:solidFill>
                          <a:prstClr val="black"/>
                        </a:solidFill>
                        <a:effectLst/>
                        <a:uLnTx/>
                        <a:uFillTx/>
                        <a:latin typeface="Rockwell" panose="02060603020205020403"/>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49</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1" u="none" strike="noStrike" kern="1200" cap="none" spc="0" normalizeH="0" baseline="0" noProof="0" dirty="0">
                        <a:ln>
                          <a:noFill/>
                        </a:ln>
                        <a:solidFill>
                          <a:prstClr val="black"/>
                        </a:solidFill>
                        <a:effectLst/>
                        <a:uLnTx/>
                        <a:uFillTx/>
                        <a:latin typeface="Rockwell" panose="02060603020205020403"/>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t>
                      </a: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 </a:t>
                      </a:r>
                      <a:endParaRPr kumimoji="0" lang="en-US" sz="1800" b="0" i="1" u="none" strike="noStrike" kern="1200" cap="none" spc="0" normalizeH="0" baseline="0" noProof="0" dirty="0">
                        <a:ln>
                          <a:noFill/>
                        </a:ln>
                        <a:solidFill>
                          <a:prstClr val="black"/>
                        </a:solidFill>
                        <a:effectLst/>
                        <a:uLnTx/>
                        <a:uFillTx/>
                        <a:latin typeface="Rockwell" panose="02060603020205020403"/>
                        <a:ea typeface="+mn-ea"/>
                        <a:cs typeface="+mn-cs"/>
                      </a:endParaRPr>
                    </a:p>
                  </a:txBody>
                  <a:tcPr anchor="ctr"/>
                </a:tc>
                <a:tc>
                  <a:txBody>
                    <a:bodyPr/>
                    <a:lstStyle/>
                    <a:p>
                      <a:pPr algn="ctr"/>
                      <a:r>
                        <a:rPr lang="en-US" i="0" dirty="0"/>
                        <a:t>33</a:t>
                      </a:r>
                    </a:p>
                  </a:txBody>
                  <a:tcPr anchor="ctr"/>
                </a:tc>
                <a:tc>
                  <a:txBody>
                    <a:bodyPr/>
                    <a:lstStyle/>
                    <a:p>
                      <a:endParaRPr lang="en-US" i="1" dirty="0"/>
                    </a:p>
                  </a:txBody>
                  <a:tcPr anchor="ctr"/>
                </a:tc>
                <a:tc>
                  <a:txBody>
                    <a:bodyPr/>
                    <a:lstStyle/>
                    <a:p>
                      <a:r>
                        <a:rPr lang="en-US" dirty="0">
                          <a:latin typeface="Courier New" panose="02070309020205020404" pitchFamily="49" charset="0"/>
                          <a:cs typeface="Courier New" panose="02070309020205020404" pitchFamily="49" charset="0"/>
                        </a:rPr>
                        <a:t>'</a:t>
                      </a:r>
                      <a:r>
                        <a:rPr lang="en-US" dirty="0">
                          <a:latin typeface="Consolas" panose="020B0609020204030204" pitchFamily="49" charset="0"/>
                          <a:cs typeface="Consolas" panose="020B0609020204030204" pitchFamily="49" charset="0"/>
                        </a:rPr>
                        <a:t>\t</a:t>
                      </a:r>
                      <a:r>
                        <a:rPr lang="en-US" dirty="0">
                          <a:latin typeface="Courier New" panose="02070309020205020404" pitchFamily="49" charset="0"/>
                          <a:cs typeface="Courier New" panose="02070309020205020404" pitchFamily="49" charset="0"/>
                        </a:rPr>
                        <a:t>'</a:t>
                      </a:r>
                      <a:r>
                        <a:rPr lang="en-US" dirty="0"/>
                        <a:t> </a:t>
                      </a:r>
                      <a:r>
                        <a:rPr lang="en-US" sz="1800" kern="1200" noProof="0" dirty="0">
                          <a:solidFill>
                            <a:schemeClr val="dk1"/>
                          </a:solidFill>
                          <a:latin typeface="+mn-lt"/>
                          <a:ea typeface="+mn-ea"/>
                          <a:cs typeface="+mn-cs"/>
                        </a:rPr>
                        <a:t>(tab) </a:t>
                      </a:r>
                      <a:endParaRPr lang="en-US" i="1" dirty="0"/>
                    </a:p>
                  </a:txBody>
                  <a:tcPr anchor="ctr"/>
                </a:tc>
                <a:tc>
                  <a:txBody>
                    <a:bodyPr/>
                    <a:lstStyle/>
                    <a:p>
                      <a:pPr algn="ctr"/>
                      <a:r>
                        <a:rPr lang="en-US" i="0" dirty="0"/>
                        <a:t>9</a:t>
                      </a:r>
                    </a:p>
                  </a:txBody>
                  <a:tcPr anchor="ctr"/>
                </a:tc>
                <a:extLst>
                  <a:ext uri="{0D108BD9-81ED-4DB2-BD59-A6C34878D82A}">
                    <a16:rowId xmlns:a16="http://schemas.microsoft.com/office/drawing/2014/main" val="3967673834"/>
                  </a:ext>
                </a:extLst>
              </a:tr>
              <a:tr h="483344">
                <a:tc>
                  <a:txBody>
                    <a:bodyPr/>
                    <a:lstStyle/>
                    <a:p>
                      <a:pPr algn="ctr"/>
                      <a:r>
                        <a:rPr lang="en-US" dirty="0">
                          <a:latin typeface="Courier New" panose="02070309020205020404" pitchFamily="49" charset="0"/>
                          <a:cs typeface="Courier New" panose="02070309020205020404" pitchFamily="49" charset="0"/>
                        </a:rPr>
                        <a:t>'</a:t>
                      </a:r>
                      <a:r>
                        <a:rPr lang="en-US" dirty="0">
                          <a:latin typeface="Consolas" panose="020B0609020204030204" pitchFamily="49" charset="0"/>
                          <a:cs typeface="Consolas" panose="020B0609020204030204" pitchFamily="49" charset="0"/>
                        </a:rPr>
                        <a:t>Z</a:t>
                      </a:r>
                      <a:r>
                        <a:rPr lang="en-US" dirty="0">
                          <a:latin typeface="Courier New" panose="02070309020205020404" pitchFamily="49" charset="0"/>
                          <a:cs typeface="Courier New" panose="02070309020205020404" pitchFamily="49" charset="0"/>
                        </a:rPr>
                        <a:t>'</a:t>
                      </a:r>
                      <a:r>
                        <a:rPr lang="en-US" dirty="0"/>
                        <a:t> </a:t>
                      </a:r>
                      <a:endParaRPr lang="en-US" i="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90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1" u="none" strike="noStrike" kern="1200" cap="none" spc="0" normalizeH="0" baseline="0" noProof="0" dirty="0">
                        <a:ln>
                          <a:noFill/>
                        </a:ln>
                        <a:solidFill>
                          <a:prstClr val="black"/>
                        </a:solidFill>
                        <a:effectLst/>
                        <a:uLnTx/>
                        <a:uFillTx/>
                        <a:latin typeface="Rockwell" panose="02060603020205020403"/>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2</a:t>
                      </a: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 </a:t>
                      </a:r>
                      <a:endParaRPr kumimoji="0" lang="en-US" sz="1800" b="0" i="1" u="none" strike="noStrike" kern="1200" cap="none" spc="0" normalizeH="0" baseline="0" noProof="0" dirty="0">
                        <a:ln>
                          <a:noFill/>
                        </a:ln>
                        <a:solidFill>
                          <a:prstClr val="black"/>
                        </a:solidFill>
                        <a:effectLst/>
                        <a:uLnTx/>
                        <a:uFillTx/>
                        <a:latin typeface="Rockwell" panose="02060603020205020403"/>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50</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1" u="none" strike="noStrike" kern="1200" cap="none" spc="0" normalizeH="0" baseline="0" noProof="0" dirty="0">
                        <a:ln>
                          <a:noFill/>
                        </a:ln>
                        <a:solidFill>
                          <a:prstClr val="black"/>
                        </a:solidFill>
                        <a:effectLst/>
                        <a:uLnTx/>
                        <a:uFillTx/>
                        <a:latin typeface="Rockwell" panose="02060603020205020403"/>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t>
                      </a: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 </a:t>
                      </a:r>
                      <a:endParaRPr kumimoji="0" lang="en-US" sz="1800" b="0" i="1" u="none" strike="noStrike" kern="1200" cap="none" spc="0" normalizeH="0" baseline="0" noProof="0" dirty="0">
                        <a:ln>
                          <a:noFill/>
                        </a:ln>
                        <a:solidFill>
                          <a:prstClr val="black"/>
                        </a:solidFill>
                        <a:effectLst/>
                        <a:uLnTx/>
                        <a:uFillTx/>
                        <a:latin typeface="Rockwell" panose="02060603020205020403"/>
                        <a:ea typeface="+mn-ea"/>
                        <a:cs typeface="+mn-cs"/>
                      </a:endParaRPr>
                    </a:p>
                  </a:txBody>
                  <a:tcPr anchor="ctr"/>
                </a:tc>
                <a:tc>
                  <a:txBody>
                    <a:bodyPr/>
                    <a:lstStyle/>
                    <a:p>
                      <a:pPr algn="ctr"/>
                      <a:r>
                        <a:rPr lang="en-US" i="0" dirty="0"/>
                        <a:t>35</a:t>
                      </a:r>
                    </a:p>
                  </a:txBody>
                  <a:tcPr anchor="ctr"/>
                </a:tc>
                <a:tc>
                  <a:txBody>
                    <a:bodyPr/>
                    <a:lstStyle/>
                    <a:p>
                      <a:endParaRPr lang="en-US" i="1" dirty="0"/>
                    </a:p>
                  </a:txBody>
                  <a:tcPr anchor="ctr"/>
                </a:tc>
                <a:tc>
                  <a:txBody>
                    <a:bodyPr/>
                    <a:lstStyle/>
                    <a:p>
                      <a:r>
                        <a:rPr lang="en-US" dirty="0">
                          <a:latin typeface="Courier New" panose="02070309020205020404" pitchFamily="49" charset="0"/>
                          <a:cs typeface="Courier New" panose="02070309020205020404" pitchFamily="49" charset="0"/>
                        </a:rPr>
                        <a:t>'</a:t>
                      </a:r>
                      <a:r>
                        <a:rPr lang="en-US" dirty="0">
                          <a:latin typeface="Consolas" panose="020B0609020204030204" pitchFamily="49" charset="0"/>
                          <a:cs typeface="Consolas" panose="020B0609020204030204" pitchFamily="49" charset="0"/>
                        </a:rPr>
                        <a:t>\\</a:t>
                      </a:r>
                      <a:r>
                        <a:rPr lang="en-US" dirty="0">
                          <a:latin typeface="Courier New" panose="02070309020205020404" pitchFamily="49" charset="0"/>
                          <a:cs typeface="Courier New" panose="02070309020205020404" pitchFamily="49" charset="0"/>
                        </a:rPr>
                        <a:t>'</a:t>
                      </a:r>
                      <a:r>
                        <a:rPr lang="en-US" dirty="0"/>
                        <a:t> (backslash)</a:t>
                      </a:r>
                      <a:endParaRPr lang="en-US" i="1" dirty="0"/>
                    </a:p>
                  </a:txBody>
                  <a:tcPr anchor="ctr"/>
                </a:tc>
                <a:tc>
                  <a:txBody>
                    <a:bodyPr/>
                    <a:lstStyle/>
                    <a:p>
                      <a:pPr algn="ctr"/>
                      <a:r>
                        <a:rPr lang="en-US" i="0" dirty="0"/>
                        <a:t>92</a:t>
                      </a:r>
                    </a:p>
                  </a:txBody>
                  <a:tcPr anchor="ctr"/>
                </a:tc>
                <a:extLst>
                  <a:ext uri="{0D108BD9-81ED-4DB2-BD59-A6C34878D82A}">
                    <a16:rowId xmlns:a16="http://schemas.microsoft.com/office/drawing/2014/main" val="3380847574"/>
                  </a:ext>
                </a:extLst>
              </a:tr>
              <a:tr h="47672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Courier New" panose="02070309020205020404" pitchFamily="49" charset="0"/>
                          <a:cs typeface="Courier New" panose="02070309020205020404" pitchFamily="49" charset="0"/>
                        </a:rPr>
                        <a:t>'</a:t>
                      </a:r>
                      <a:r>
                        <a:rPr lang="en-US" dirty="0">
                          <a:latin typeface="Consolas" panose="020B0609020204030204" pitchFamily="49" charset="0"/>
                          <a:cs typeface="Consolas" panose="020B0609020204030204" pitchFamily="49" charset="0"/>
                        </a:rPr>
                        <a:t>a</a:t>
                      </a:r>
                      <a:r>
                        <a:rPr lang="en-US" dirty="0">
                          <a:latin typeface="Courier New" panose="02070309020205020404" pitchFamily="49" charset="0"/>
                          <a:cs typeface="Courier New" panose="02070309020205020404" pitchFamily="49" charset="0"/>
                        </a:rPr>
                        <a:t>'</a:t>
                      </a:r>
                      <a:r>
                        <a:rPr lang="en-US" dirty="0"/>
                        <a:t> </a:t>
                      </a:r>
                      <a:endParaRPr lang="en-US" i="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97</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1" u="none" strike="noStrike" kern="1200" cap="none" spc="0" normalizeH="0" baseline="0" noProof="0" dirty="0">
                        <a:ln>
                          <a:noFill/>
                        </a:ln>
                        <a:solidFill>
                          <a:prstClr val="black"/>
                        </a:solidFill>
                        <a:effectLst/>
                        <a:uLnTx/>
                        <a:uFillTx/>
                        <a:latin typeface="Rockwell" panose="02060603020205020403"/>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7</a:t>
                      </a: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 </a:t>
                      </a:r>
                      <a:endParaRPr kumimoji="0" lang="en-US" sz="1800" b="0" i="1" u="none" strike="noStrike" kern="1200" cap="none" spc="0" normalizeH="0" baseline="0" noProof="0" dirty="0">
                        <a:ln>
                          <a:noFill/>
                        </a:ln>
                        <a:solidFill>
                          <a:prstClr val="black"/>
                        </a:solidFill>
                        <a:effectLst/>
                        <a:uLnTx/>
                        <a:uFillTx/>
                        <a:latin typeface="Rockwell" panose="02060603020205020403"/>
                        <a:ea typeface="+mn-ea"/>
                        <a:cs typeface="+mn-cs"/>
                      </a:endParaRPr>
                    </a:p>
                  </a:txBody>
                  <a:tcPr anchor="ctr"/>
                </a:tc>
                <a:tc>
                  <a:txBody>
                    <a:bodyPr/>
                    <a:lstStyle/>
                    <a:p>
                      <a:pPr algn="ctr"/>
                      <a:r>
                        <a:rPr lang="en-US" dirty="0"/>
                        <a:t>55</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1" u="none" strike="noStrike" kern="1200" cap="none" spc="0" normalizeH="0" baseline="0" noProof="0" dirty="0">
                        <a:ln>
                          <a:noFill/>
                        </a:ln>
                        <a:solidFill>
                          <a:prstClr val="black"/>
                        </a:solidFill>
                        <a:effectLst/>
                        <a:uLnTx/>
                        <a:uFillTx/>
                        <a:latin typeface="Rockwell" panose="02060603020205020403"/>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t>
                      </a: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 </a:t>
                      </a:r>
                      <a:endParaRPr kumimoji="0" lang="en-US" sz="1800" b="0" i="1" u="none" strike="noStrike" kern="1200" cap="none" spc="0" normalizeH="0" baseline="0" noProof="0" dirty="0">
                        <a:ln>
                          <a:noFill/>
                        </a:ln>
                        <a:solidFill>
                          <a:prstClr val="black"/>
                        </a:solidFill>
                        <a:effectLst/>
                        <a:uLnTx/>
                        <a:uFillTx/>
                        <a:latin typeface="Rockwell" panose="02060603020205020403"/>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36</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1" u="none" strike="noStrike" kern="1200" cap="none" spc="0" normalizeH="0" baseline="0" noProof="0" dirty="0">
                        <a:ln>
                          <a:noFill/>
                        </a:ln>
                        <a:solidFill>
                          <a:prstClr val="black"/>
                        </a:solidFill>
                        <a:effectLst/>
                        <a:uLnTx/>
                        <a:uFillTx/>
                        <a:latin typeface="Rockwell" panose="02060603020205020403"/>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ourier New" panose="02070309020205020404" pitchFamily="49" charset="0"/>
                          <a:cs typeface="Courier New" panose="02070309020205020404" pitchFamily="49" charset="0"/>
                        </a:rPr>
                        <a:t>'</a:t>
                      </a:r>
                      <a:r>
                        <a:rPr lang="en-US" dirty="0">
                          <a:latin typeface="Consolas" panose="020B0609020204030204" pitchFamily="49" charset="0"/>
                          <a:cs typeface="Consolas" panose="020B0609020204030204" pitchFamily="49" charset="0"/>
                        </a:rPr>
                        <a:t>\"</a:t>
                      </a:r>
                      <a:r>
                        <a:rPr lang="en-US" dirty="0">
                          <a:latin typeface="Courier New" panose="02070309020205020404" pitchFamily="49" charset="0"/>
                          <a:cs typeface="Courier New" panose="02070309020205020404" pitchFamily="49" charset="0"/>
                        </a:rPr>
                        <a:t>'</a:t>
                      </a:r>
                      <a:r>
                        <a:rPr lang="en-US" dirty="0"/>
                        <a:t> (double quotes)</a:t>
                      </a:r>
                      <a:endParaRPr kumimoji="0" lang="en-US" sz="1800" b="0" i="1" u="none" strike="noStrike" kern="1200" cap="none" spc="0" normalizeH="0" baseline="0" noProof="0" dirty="0">
                        <a:ln>
                          <a:noFill/>
                        </a:ln>
                        <a:solidFill>
                          <a:prstClr val="black"/>
                        </a:solidFill>
                        <a:effectLst/>
                        <a:uLnTx/>
                        <a:uFillTx/>
                        <a:latin typeface="Rockwell" panose="02060603020205020403"/>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34</a:t>
                      </a:r>
                    </a:p>
                  </a:txBody>
                  <a:tcPr anchor="ctr"/>
                </a:tc>
                <a:extLst>
                  <a:ext uri="{0D108BD9-81ED-4DB2-BD59-A6C34878D82A}">
                    <a16:rowId xmlns:a16="http://schemas.microsoft.com/office/drawing/2014/main" val="1603714007"/>
                  </a:ext>
                </a:extLst>
              </a:tr>
              <a:tr h="48334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Courier New" panose="02070309020205020404" pitchFamily="49" charset="0"/>
                          <a:cs typeface="Courier New" panose="02070309020205020404" pitchFamily="49" charset="0"/>
                        </a:rPr>
                        <a:t>'</a:t>
                      </a:r>
                      <a:r>
                        <a:rPr lang="en-US" dirty="0">
                          <a:latin typeface="Consolas" panose="020B0609020204030204" pitchFamily="49" charset="0"/>
                          <a:cs typeface="Consolas" panose="020B0609020204030204" pitchFamily="49" charset="0"/>
                        </a:rPr>
                        <a:t>z</a:t>
                      </a:r>
                      <a:r>
                        <a:rPr lang="en-US" dirty="0">
                          <a:latin typeface="Courier New" panose="02070309020205020404" pitchFamily="49" charset="0"/>
                          <a:cs typeface="Courier New" panose="02070309020205020404" pitchFamily="49" charset="0"/>
                        </a:rPr>
                        <a:t>'</a:t>
                      </a:r>
                      <a:r>
                        <a:rPr lang="en-US" dirty="0"/>
                        <a:t> </a:t>
                      </a:r>
                      <a:endParaRPr lang="en-US" i="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i="0" kern="1200" noProof="0" dirty="0">
                          <a:solidFill>
                            <a:schemeClr val="dk1"/>
                          </a:solidFill>
                          <a:latin typeface="+mn-lt"/>
                          <a:ea typeface="+mn-ea"/>
                          <a:cs typeface="+mn-cs"/>
                        </a:rPr>
                        <a:t>122</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1" u="none" strike="noStrike" kern="1200" cap="none" spc="0" normalizeH="0" baseline="0" noProof="0" dirty="0">
                        <a:ln>
                          <a:noFill/>
                        </a:ln>
                        <a:solidFill>
                          <a:prstClr val="black"/>
                        </a:solidFill>
                        <a:effectLst/>
                        <a:uLnTx/>
                        <a:uFillTx/>
                        <a:latin typeface="Rockwell" panose="02060603020205020403"/>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9</a:t>
                      </a: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 </a:t>
                      </a:r>
                      <a:endParaRPr kumimoji="0" lang="en-US" sz="1800" b="0" i="1" u="none" strike="noStrike" kern="1200" cap="none" spc="0" normalizeH="0" baseline="0" noProof="0" dirty="0">
                        <a:ln>
                          <a:noFill/>
                        </a:ln>
                        <a:solidFill>
                          <a:prstClr val="black"/>
                        </a:solidFill>
                        <a:effectLst/>
                        <a:uLnTx/>
                        <a:uFillTx/>
                        <a:latin typeface="Rockwell" panose="02060603020205020403"/>
                        <a:ea typeface="+mn-ea"/>
                        <a:cs typeface="+mn-cs"/>
                      </a:endParaRPr>
                    </a:p>
                  </a:txBody>
                  <a:tcPr anchor="ctr"/>
                </a:tc>
                <a:tc>
                  <a:txBody>
                    <a:bodyPr/>
                    <a:lstStyle/>
                    <a:p>
                      <a:pPr algn="ctr"/>
                      <a:r>
                        <a:rPr lang="en-US" dirty="0"/>
                        <a:t>57</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200" noProof="0" dirty="0">
                        <a:solidFill>
                          <a:schemeClr val="dk1"/>
                        </a:solidFill>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 </a:t>
                      </a: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lang="en-US" sz="1800" kern="1200" noProof="0" dirty="0">
                          <a:solidFill>
                            <a:schemeClr val="dk1"/>
                          </a:solidFill>
                          <a:latin typeface="+mn-lt"/>
                          <a:ea typeface="+mn-ea"/>
                          <a:cs typeface="+mn-cs"/>
                        </a:rPr>
                        <a:t>(space)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32</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1" u="none" strike="noStrike" kern="1200" cap="none" spc="0" normalizeH="0" baseline="0" noProof="0" dirty="0">
                        <a:ln>
                          <a:noFill/>
                        </a:ln>
                        <a:solidFill>
                          <a:prstClr val="black"/>
                        </a:solidFill>
                        <a:effectLst/>
                        <a:uLnTx/>
                        <a:uFillTx/>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t>
                      </a: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lang="en-US" dirty="0"/>
                        <a:t> (single quote)</a:t>
                      </a:r>
                      <a:r>
                        <a:rPr kumimoji="0" lang="en-US" sz="1800" b="0" i="0" u="none" strike="noStrike" kern="1200" cap="none" spc="0" normalizeH="0" baseline="0" noProof="0" dirty="0">
                          <a:ln>
                            <a:noFill/>
                          </a:ln>
                          <a:solidFill>
                            <a:prstClr val="black"/>
                          </a:solidFill>
                          <a:effectLst/>
                          <a:uLnTx/>
                          <a:uFillTx/>
                          <a:latin typeface="+mn-lt"/>
                          <a:ea typeface="+mn-ea"/>
                          <a:cs typeface="+mn-cs"/>
                        </a:rPr>
                        <a:t> </a:t>
                      </a:r>
                      <a:endParaRPr kumimoji="0" lang="en-US" sz="1800" b="0" i="1" u="none" strike="noStrike" kern="1200" cap="none" spc="0" normalizeH="0" baseline="0" noProof="0" dirty="0">
                        <a:ln>
                          <a:noFill/>
                        </a:ln>
                        <a:solidFill>
                          <a:prstClr val="black"/>
                        </a:solidFill>
                        <a:effectLst/>
                        <a:uLnTx/>
                        <a:uFillTx/>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39</a:t>
                      </a:r>
                    </a:p>
                  </a:txBody>
                  <a:tcPr anchor="ctr"/>
                </a:tc>
                <a:extLst>
                  <a:ext uri="{0D108BD9-81ED-4DB2-BD59-A6C34878D82A}">
                    <a16:rowId xmlns:a16="http://schemas.microsoft.com/office/drawing/2014/main" val="2961592272"/>
                  </a:ext>
                </a:extLst>
              </a:tr>
            </a:tbl>
          </a:graphicData>
        </a:graphic>
      </p:graphicFrame>
    </p:spTree>
    <p:extLst>
      <p:ext uri="{BB962C8B-B14F-4D97-AF65-F5344CB8AC3E}">
        <p14:creationId xmlns:p14="http://schemas.microsoft.com/office/powerpoint/2010/main" val="4251337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8C772-4E05-1848-9772-DF90711DE0D5}"/>
              </a:ext>
            </a:extLst>
          </p:cNvPr>
          <p:cNvSpPr>
            <a:spLocks noGrp="1"/>
          </p:cNvSpPr>
          <p:nvPr>
            <p:ph type="title"/>
          </p:nvPr>
        </p:nvSpPr>
        <p:spPr/>
        <p:txBody>
          <a:bodyPr/>
          <a:lstStyle/>
          <a:p>
            <a:r>
              <a:rPr lang="en-US" dirty="0"/>
              <a:t>Character Operations</a:t>
            </a:r>
          </a:p>
        </p:txBody>
      </p:sp>
      <p:sp>
        <p:nvSpPr>
          <p:cNvPr id="3" name="Content Placeholder 2">
            <a:extLst>
              <a:ext uri="{FF2B5EF4-FFF2-40B4-BE49-F238E27FC236}">
                <a16:creationId xmlns:a16="http://schemas.microsoft.com/office/drawing/2014/main" id="{114DB2F1-BF1B-894A-98A5-56DC6B6CEB9E}"/>
              </a:ext>
            </a:extLst>
          </p:cNvPr>
          <p:cNvSpPr>
            <a:spLocks noGrp="1"/>
          </p:cNvSpPr>
          <p:nvPr>
            <p:ph idx="1"/>
          </p:nvPr>
        </p:nvSpPr>
        <p:spPr/>
        <p:txBody>
          <a:bodyPr/>
          <a:lstStyle/>
          <a:p>
            <a:r>
              <a:rPr lang="en-US" dirty="0"/>
              <a:t>Characters are primitive types, so they may be compared directly</a:t>
            </a:r>
          </a:p>
          <a:p>
            <a:pPr marL="457200" lvl="1" indent="0">
              <a:buNone/>
            </a:pPr>
            <a:r>
              <a:rPr lang="en-US" dirty="0">
                <a:latin typeface="Consolas" panose="020B0609020204030204" pitchFamily="49" charset="0"/>
                <a:cs typeface="Consolas" panose="020B0609020204030204" pitchFamily="49" charset="0"/>
              </a:rPr>
              <a:t>char letter1 = </a:t>
            </a:r>
            <a:r>
              <a:rPr lang="en-US" dirty="0">
                <a:latin typeface="Courier New" panose="02070309020205020404" pitchFamily="49" charset="0"/>
                <a:cs typeface="Courier New" panose="02070309020205020404" pitchFamily="49" charset="0"/>
              </a:rPr>
              <a:t>'</a:t>
            </a:r>
            <a:r>
              <a:rPr lang="en-US" dirty="0">
                <a:latin typeface="Consolas" panose="020B0609020204030204" pitchFamily="49" charset="0"/>
                <a:cs typeface="Consolas" panose="020B0609020204030204" pitchFamily="49" charset="0"/>
              </a:rPr>
              <a:t>A</a:t>
            </a:r>
            <a:r>
              <a:rPr lang="en-US" dirty="0">
                <a:latin typeface="Courier New" panose="02070309020205020404" pitchFamily="49" charset="0"/>
                <a:cs typeface="Courier New" panose="02070309020205020404" pitchFamily="49" charset="0"/>
              </a:rPr>
              <a:t>'</a:t>
            </a:r>
            <a:r>
              <a:rPr lang="en-US" dirty="0">
                <a:latin typeface="Consolas" panose="020B0609020204030204" pitchFamily="49" charset="0"/>
                <a:cs typeface="Consolas" panose="020B0609020204030204" pitchFamily="49" charset="0"/>
              </a:rPr>
              <a:t>;</a:t>
            </a:r>
          </a:p>
          <a:p>
            <a:pPr marL="457200" lvl="1" indent="0">
              <a:buNone/>
            </a:pPr>
            <a:r>
              <a:rPr lang="en-US" dirty="0">
                <a:latin typeface="Consolas" panose="020B0609020204030204" pitchFamily="49" charset="0"/>
                <a:cs typeface="Consolas" panose="020B0609020204030204" pitchFamily="49" charset="0"/>
              </a:rPr>
              <a:t>char letter2 = 65;	</a:t>
            </a:r>
          </a:p>
          <a:p>
            <a:pPr marL="457200" lvl="1" indent="0">
              <a:buNone/>
            </a:pPr>
            <a:r>
              <a:rPr lang="en-US" dirty="0" err="1">
                <a:latin typeface="Consolas" panose="020B0609020204030204" pitchFamily="49" charset="0"/>
                <a:cs typeface="Consolas" panose="020B0609020204030204" pitchFamily="49" charset="0"/>
              </a:rPr>
              <a:t>boolean</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sameLetter</a:t>
            </a:r>
            <a:r>
              <a:rPr lang="en-US" dirty="0">
                <a:latin typeface="Consolas" panose="020B0609020204030204" pitchFamily="49" charset="0"/>
                <a:cs typeface="Consolas" panose="020B0609020204030204" pitchFamily="49" charset="0"/>
              </a:rPr>
              <a:t> = letter1 == letter2;		//evaluates to true</a:t>
            </a:r>
            <a:endParaRPr lang="en-US" dirty="0"/>
          </a:p>
          <a:p>
            <a:r>
              <a:rPr lang="en-US" dirty="0"/>
              <a:t>You can also apply mathematical operators to characters</a:t>
            </a:r>
          </a:p>
          <a:p>
            <a:pPr marL="457200" lvl="1" indent="0">
              <a:buNone/>
            </a:pPr>
            <a:r>
              <a:rPr lang="en-US" dirty="0">
                <a:latin typeface="Consolas" panose="020B0609020204030204" pitchFamily="49" charset="0"/>
                <a:cs typeface="Consolas" panose="020B0609020204030204" pitchFamily="49" charset="0"/>
              </a:rPr>
              <a:t>char letter = </a:t>
            </a:r>
            <a:r>
              <a:rPr lang="en-US" dirty="0">
                <a:latin typeface="Courier New" panose="02070309020205020404" pitchFamily="49" charset="0"/>
                <a:cs typeface="Courier New" panose="02070309020205020404" pitchFamily="49" charset="0"/>
              </a:rPr>
              <a:t>'</a:t>
            </a:r>
            <a:r>
              <a:rPr lang="en-US" dirty="0">
                <a:latin typeface="Consolas" panose="020B0609020204030204" pitchFamily="49" charset="0"/>
                <a:cs typeface="Consolas" panose="020B0609020204030204" pitchFamily="49" charset="0"/>
              </a:rPr>
              <a:t>H</a:t>
            </a:r>
            <a:r>
              <a:rPr lang="en-US" dirty="0">
                <a:latin typeface="Courier New" panose="02070309020205020404" pitchFamily="49" charset="0"/>
                <a:cs typeface="Courier New" panose="02070309020205020404" pitchFamily="49" charset="0"/>
              </a:rPr>
              <a:t>'</a:t>
            </a:r>
            <a:r>
              <a:rPr lang="en-US" dirty="0">
                <a:latin typeface="Consolas" panose="020B0609020204030204" pitchFamily="49" charset="0"/>
                <a:cs typeface="Consolas" panose="020B0609020204030204" pitchFamily="49" charset="0"/>
              </a:rPr>
              <a:t>;</a:t>
            </a:r>
          </a:p>
          <a:p>
            <a:pPr marL="457200" lvl="1" indent="0">
              <a:buNone/>
            </a:pPr>
            <a:r>
              <a:rPr lang="en-US" dirty="0">
                <a:latin typeface="Consolas" panose="020B0609020204030204" pitchFamily="49" charset="0"/>
                <a:cs typeface="Consolas" panose="020B0609020204030204" pitchFamily="49" charset="0"/>
              </a:rPr>
              <a:t>letter += 32;	</a:t>
            </a:r>
          </a:p>
          <a:p>
            <a:pPr marL="457200" lvl="1" indent="0">
              <a:buNone/>
            </a:pPr>
            <a:r>
              <a:rPr lang="en-US" dirty="0" err="1">
                <a:latin typeface="Consolas" panose="020B0609020204030204" pitchFamily="49" charset="0"/>
                <a:cs typeface="Consolas" panose="020B0609020204030204" pitchFamily="49" charset="0"/>
              </a:rPr>
              <a:t>System.out.println</a:t>
            </a:r>
            <a:r>
              <a:rPr lang="en-US" dirty="0">
                <a:latin typeface="Consolas" panose="020B0609020204030204" pitchFamily="49" charset="0"/>
                <a:cs typeface="Consolas" panose="020B0609020204030204" pitchFamily="49" charset="0"/>
              </a:rPr>
              <a:t>(letter);		//prints lowercase h</a:t>
            </a:r>
            <a:endParaRPr lang="en-US" dirty="0"/>
          </a:p>
          <a:p>
            <a:pPr marL="0" indent="0">
              <a:buNone/>
            </a:pPr>
            <a:endParaRPr lang="en-US" dirty="0"/>
          </a:p>
        </p:txBody>
      </p:sp>
    </p:spTree>
    <p:extLst>
      <p:ext uri="{BB962C8B-B14F-4D97-AF65-F5344CB8AC3E}">
        <p14:creationId xmlns:p14="http://schemas.microsoft.com/office/powerpoint/2010/main" val="3479001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FF276-D14F-496F-BA41-929D6BE4FC8B}"/>
              </a:ext>
            </a:extLst>
          </p:cNvPr>
          <p:cNvSpPr>
            <a:spLocks noGrp="1"/>
          </p:cNvSpPr>
          <p:nvPr>
            <p:ph type="title"/>
          </p:nvPr>
        </p:nvSpPr>
        <p:spPr>
          <a:xfrm>
            <a:off x="913795" y="241590"/>
            <a:ext cx="10353761" cy="1326321"/>
          </a:xfrm>
        </p:spPr>
        <p:txBody>
          <a:bodyPr/>
          <a:lstStyle/>
          <a:p>
            <a:r>
              <a:rPr lang="en-US" dirty="0"/>
              <a:t>Character Class Methods</a:t>
            </a:r>
          </a:p>
        </p:txBody>
      </p:sp>
      <p:graphicFrame>
        <p:nvGraphicFramePr>
          <p:cNvPr id="12" name="Table 11">
            <a:extLst>
              <a:ext uri="{FF2B5EF4-FFF2-40B4-BE49-F238E27FC236}">
                <a16:creationId xmlns:a16="http://schemas.microsoft.com/office/drawing/2014/main" id="{F80B1742-DC3E-4119-ADCB-6485A8192519}"/>
              </a:ext>
            </a:extLst>
          </p:cNvPr>
          <p:cNvGraphicFramePr>
            <a:graphicFrameLocks noGrp="1"/>
          </p:cNvGraphicFramePr>
          <p:nvPr>
            <p:extLst>
              <p:ext uri="{D42A27DB-BD31-4B8C-83A1-F6EECF244321}">
                <p14:modId xmlns:p14="http://schemas.microsoft.com/office/powerpoint/2010/main" val="60450671"/>
              </p:ext>
            </p:extLst>
          </p:nvPr>
        </p:nvGraphicFramePr>
        <p:xfrm>
          <a:off x="854765" y="1777412"/>
          <a:ext cx="10548731" cy="2233899"/>
        </p:xfrm>
        <a:graphic>
          <a:graphicData uri="http://schemas.openxmlformats.org/drawingml/2006/table">
            <a:tbl>
              <a:tblPr firstRow="1" bandRow="1">
                <a:tableStyleId>{F5AB1C69-6EDB-4FF4-983F-18BD219EF322}</a:tableStyleId>
              </a:tblPr>
              <a:tblGrid>
                <a:gridCol w="2478157">
                  <a:extLst>
                    <a:ext uri="{9D8B030D-6E8A-4147-A177-3AD203B41FA5}">
                      <a16:colId xmlns:a16="http://schemas.microsoft.com/office/drawing/2014/main" val="2760218567"/>
                    </a:ext>
                  </a:extLst>
                </a:gridCol>
                <a:gridCol w="3100941">
                  <a:extLst>
                    <a:ext uri="{9D8B030D-6E8A-4147-A177-3AD203B41FA5}">
                      <a16:colId xmlns:a16="http://schemas.microsoft.com/office/drawing/2014/main" val="416620077"/>
                    </a:ext>
                  </a:extLst>
                </a:gridCol>
                <a:gridCol w="4061859">
                  <a:extLst>
                    <a:ext uri="{9D8B030D-6E8A-4147-A177-3AD203B41FA5}">
                      <a16:colId xmlns:a16="http://schemas.microsoft.com/office/drawing/2014/main" val="1178217579"/>
                    </a:ext>
                  </a:extLst>
                </a:gridCol>
                <a:gridCol w="907774">
                  <a:extLst>
                    <a:ext uri="{9D8B030D-6E8A-4147-A177-3AD203B41FA5}">
                      <a16:colId xmlns:a16="http://schemas.microsoft.com/office/drawing/2014/main" val="216650441"/>
                    </a:ext>
                  </a:extLst>
                </a:gridCol>
              </a:tblGrid>
              <a:tr h="379699">
                <a:tc>
                  <a:txBody>
                    <a:bodyPr/>
                    <a:lstStyle/>
                    <a:p>
                      <a:r>
                        <a:rPr lang="en-US" dirty="0"/>
                        <a:t>Function</a:t>
                      </a:r>
                    </a:p>
                  </a:txBody>
                  <a:tcPr/>
                </a:tc>
                <a:tc>
                  <a:txBody>
                    <a:bodyPr/>
                    <a:lstStyle/>
                    <a:p>
                      <a:r>
                        <a:rPr lang="en-US" dirty="0"/>
                        <a:t>Description</a:t>
                      </a:r>
                    </a:p>
                  </a:txBody>
                  <a:tcPr/>
                </a:tc>
                <a:tc>
                  <a:txBody>
                    <a:bodyPr/>
                    <a:lstStyle/>
                    <a:p>
                      <a:r>
                        <a:rPr lang="en-US" dirty="0"/>
                        <a:t>Example</a:t>
                      </a:r>
                    </a:p>
                  </a:txBody>
                  <a:tcPr/>
                </a:tc>
                <a:tc>
                  <a:txBody>
                    <a:bodyPr/>
                    <a:lstStyle/>
                    <a:p>
                      <a:pPr algn="ctr"/>
                      <a:r>
                        <a:rPr lang="en-US" dirty="0"/>
                        <a:t>Value</a:t>
                      </a:r>
                    </a:p>
                  </a:txBody>
                  <a:tcPr/>
                </a:tc>
                <a:extLst>
                  <a:ext uri="{0D108BD9-81ED-4DB2-BD59-A6C34878D82A}">
                    <a16:rowId xmlns:a16="http://schemas.microsoft.com/office/drawing/2014/main" val="3190025853"/>
                  </a:ext>
                </a:extLst>
              </a:tr>
              <a:tr h="370840">
                <a:tc>
                  <a:txBody>
                    <a:bodyPr/>
                    <a:lstStyle/>
                    <a:p>
                      <a:r>
                        <a:rPr lang="en-US" b="1" i="0" dirty="0" err="1">
                          <a:latin typeface="Consolas" panose="020B0609020204030204" pitchFamily="49" charset="0"/>
                        </a:rPr>
                        <a:t>isDigit</a:t>
                      </a:r>
                      <a:r>
                        <a:rPr lang="en-US" i="0" dirty="0">
                          <a:latin typeface="Consolas" panose="020B0609020204030204" pitchFamily="49" charset="0"/>
                        </a:rPr>
                        <a:t>(char)</a:t>
                      </a:r>
                      <a:endParaRPr lang="en-US" dirty="0">
                        <a:latin typeface="Consolas" panose="020B0609020204030204" pitchFamily="49" charset="0"/>
                      </a:endParaRPr>
                    </a:p>
                  </a:txBody>
                  <a:tcPr/>
                </a:tc>
                <a:tc>
                  <a:txBody>
                    <a:bodyPr/>
                    <a:lstStyle/>
                    <a:p>
                      <a:r>
                        <a:rPr lang="en-US" b="1" dirty="0">
                          <a:latin typeface="Consolas" panose="020B0609020204030204" pitchFamily="49" charset="0"/>
                        </a:rPr>
                        <a:t>true</a:t>
                      </a:r>
                      <a:r>
                        <a:rPr lang="en-US" dirty="0"/>
                        <a:t> if char is [0-9]</a:t>
                      </a:r>
                    </a:p>
                  </a:txBody>
                  <a:tcPr/>
                </a:tc>
                <a:tc>
                  <a:txBody>
                    <a:bodyPr/>
                    <a:lstStyle/>
                    <a:p>
                      <a:r>
                        <a:rPr lang="en-US" dirty="0" err="1">
                          <a:latin typeface="Courier New" panose="02070309020205020404" pitchFamily="49" charset="0"/>
                          <a:cs typeface="Courier New" panose="02070309020205020404" pitchFamily="49" charset="0"/>
                        </a:rPr>
                        <a:t>Character.isDigit</a:t>
                      </a:r>
                      <a:r>
                        <a:rPr lang="en-US" dirty="0">
                          <a:latin typeface="Courier New" panose="02070309020205020404" pitchFamily="49" charset="0"/>
                          <a:cs typeface="Courier New" panose="02070309020205020404" pitchFamily="49" charset="0"/>
                        </a:rPr>
                        <a:t>('a')</a:t>
                      </a:r>
                    </a:p>
                  </a:txBody>
                  <a:tcPr/>
                </a:tc>
                <a:tc>
                  <a:txBody>
                    <a:bodyPr/>
                    <a:lstStyle/>
                    <a:p>
                      <a:pPr algn="ctr"/>
                      <a:r>
                        <a:rPr lang="en-US" dirty="0">
                          <a:latin typeface="Courier New" panose="02070309020205020404" pitchFamily="49" charset="0"/>
                          <a:cs typeface="Courier New" panose="02070309020205020404" pitchFamily="49" charset="0"/>
                        </a:rPr>
                        <a:t>false</a:t>
                      </a:r>
                    </a:p>
                  </a:txBody>
                  <a:tcPr/>
                </a:tc>
                <a:extLst>
                  <a:ext uri="{0D108BD9-81ED-4DB2-BD59-A6C34878D82A}">
                    <a16:rowId xmlns:a16="http://schemas.microsoft.com/office/drawing/2014/main" val="396767383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err="1">
                          <a:latin typeface="Consolas" panose="020B0609020204030204" pitchFamily="49" charset="0"/>
                        </a:rPr>
                        <a:t>isLetter</a:t>
                      </a:r>
                      <a:r>
                        <a:rPr lang="en-US" i="0" dirty="0">
                          <a:latin typeface="Consolas" panose="020B0609020204030204" pitchFamily="49" charset="0"/>
                        </a:rPr>
                        <a:t>(char)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atin typeface="Consolas" panose="020B0609020204030204" pitchFamily="49" charset="0"/>
                        </a:rPr>
                        <a:t>true</a:t>
                      </a:r>
                      <a:r>
                        <a:rPr lang="en-US" dirty="0"/>
                        <a:t> if char is [a-</a:t>
                      </a:r>
                      <a:r>
                        <a:rPr lang="en-US" dirty="0" err="1"/>
                        <a:t>z,A</a:t>
                      </a:r>
                      <a:r>
                        <a:rPr lang="en-US" dirty="0"/>
                        <a:t>-Z]</a:t>
                      </a:r>
                    </a:p>
                  </a:txBody>
                  <a:tcPr/>
                </a:tc>
                <a:tc>
                  <a:txBody>
                    <a:bodyPr/>
                    <a:lstStyle/>
                    <a:p>
                      <a:r>
                        <a:rPr lang="en-US" dirty="0" err="1">
                          <a:latin typeface="Courier New" panose="02070309020205020404" pitchFamily="49" charset="0"/>
                          <a:cs typeface="Courier New" panose="02070309020205020404" pitchFamily="49" charset="0"/>
                        </a:rPr>
                        <a:t>Character.isLetter</a:t>
                      </a:r>
                      <a:r>
                        <a:rPr lang="en-US" dirty="0">
                          <a:latin typeface="Courier New" panose="02070309020205020404" pitchFamily="49" charset="0"/>
                          <a:cs typeface="Courier New" panose="02070309020205020404" pitchFamily="49" charset="0"/>
                        </a:rPr>
                        <a:t>('q')</a:t>
                      </a:r>
                    </a:p>
                  </a:txBody>
                  <a:tcPr/>
                </a:tc>
                <a:tc>
                  <a:txBody>
                    <a:bodyPr/>
                    <a:lstStyle/>
                    <a:p>
                      <a:pPr algn="ctr"/>
                      <a:r>
                        <a:rPr lang="en-US" dirty="0">
                          <a:latin typeface="Courier New" panose="02070309020205020404" pitchFamily="49" charset="0"/>
                          <a:cs typeface="Courier New" panose="02070309020205020404" pitchFamily="49" charset="0"/>
                        </a:rPr>
                        <a:t>true</a:t>
                      </a:r>
                    </a:p>
                  </a:txBody>
                  <a:tcPr/>
                </a:tc>
                <a:extLst>
                  <a:ext uri="{0D108BD9-81ED-4DB2-BD59-A6C34878D82A}">
                    <a16:rowId xmlns:a16="http://schemas.microsoft.com/office/drawing/2014/main" val="3380847574"/>
                  </a:ext>
                </a:extLst>
              </a:tr>
              <a:tr h="370840">
                <a:tc>
                  <a:txBody>
                    <a:bodyPr/>
                    <a:lstStyle/>
                    <a:p>
                      <a:r>
                        <a:rPr lang="en-US" b="1" dirty="0" err="1">
                          <a:latin typeface="Consolas" panose="020B0609020204030204" pitchFamily="49" charset="0"/>
                        </a:rPr>
                        <a:t>isWhitespace</a:t>
                      </a:r>
                      <a:r>
                        <a:rPr lang="en-US" i="0" dirty="0">
                          <a:latin typeface="Consolas" panose="020B0609020204030204" pitchFamily="49" charset="0"/>
                        </a:rPr>
                        <a:t>(char)</a:t>
                      </a:r>
                      <a:endParaRPr lang="en-US" i="1" dirty="0">
                        <a:latin typeface="Consolas" panose="020B06090202040302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atin typeface="Consolas" panose="020B0609020204030204" pitchFamily="49" charset="0"/>
                        </a:rPr>
                        <a:t>true</a:t>
                      </a:r>
                      <a:r>
                        <a:rPr lang="en-US" dirty="0"/>
                        <a:t> if char is whitespace</a:t>
                      </a:r>
                    </a:p>
                  </a:txBody>
                  <a:tcPr/>
                </a:tc>
                <a:tc>
                  <a:txBody>
                    <a:bodyPr/>
                    <a:lstStyle/>
                    <a:p>
                      <a:r>
                        <a:rPr lang="en-US" dirty="0" err="1">
                          <a:latin typeface="Courier New" panose="02070309020205020404" pitchFamily="49" charset="0"/>
                          <a:cs typeface="Courier New" panose="02070309020205020404" pitchFamily="49" charset="0"/>
                        </a:rPr>
                        <a:t>Character.isWhitespace</a:t>
                      </a:r>
                      <a:r>
                        <a:rPr lang="en-US" dirty="0">
                          <a:latin typeface="Courier New" panose="02070309020205020404" pitchFamily="49" charset="0"/>
                          <a:cs typeface="Courier New" panose="02070309020205020404" pitchFamily="49" charset="0"/>
                        </a:rPr>
                        <a:t>('\t')</a:t>
                      </a:r>
                    </a:p>
                  </a:txBody>
                  <a:tcPr/>
                </a:tc>
                <a:tc>
                  <a:txBody>
                    <a:bodyPr/>
                    <a:lstStyle/>
                    <a:p>
                      <a:pPr algn="ctr"/>
                      <a:r>
                        <a:rPr lang="en-US" dirty="0">
                          <a:latin typeface="Courier New" panose="02070309020205020404" pitchFamily="49" charset="0"/>
                          <a:cs typeface="Courier New" panose="02070309020205020404" pitchFamily="49" charset="0"/>
                        </a:rPr>
                        <a:t>true</a:t>
                      </a:r>
                    </a:p>
                  </a:txBody>
                  <a:tcPr/>
                </a:tc>
                <a:extLst>
                  <a:ext uri="{0D108BD9-81ED-4DB2-BD59-A6C34878D82A}">
                    <a16:rowId xmlns:a16="http://schemas.microsoft.com/office/drawing/2014/main" val="33095477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err="1">
                          <a:latin typeface="Consolas" panose="020B0609020204030204" pitchFamily="49" charset="0"/>
                        </a:rPr>
                        <a:t>toUpperCase</a:t>
                      </a:r>
                      <a:r>
                        <a:rPr lang="en-US" i="0" dirty="0">
                          <a:latin typeface="Consolas" panose="020B0609020204030204" pitchFamily="49" charset="0"/>
                        </a:rPr>
                        <a:t>(char)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returns uppercase of letter</a:t>
                      </a:r>
                    </a:p>
                  </a:txBody>
                  <a:tcPr/>
                </a:tc>
                <a:tc>
                  <a:txBody>
                    <a:bodyPr/>
                    <a:lstStyle/>
                    <a:p>
                      <a:r>
                        <a:rPr lang="en-US" dirty="0" err="1">
                          <a:latin typeface="Courier New" panose="02070309020205020404" pitchFamily="49" charset="0"/>
                          <a:cs typeface="Courier New" panose="02070309020205020404" pitchFamily="49" charset="0"/>
                        </a:rPr>
                        <a:t>Character.toUpperCase</a:t>
                      </a:r>
                      <a:r>
                        <a:rPr lang="en-US" dirty="0">
                          <a:latin typeface="Courier New" panose="02070309020205020404" pitchFamily="49" charset="0"/>
                          <a:cs typeface="Courier New" panose="02070309020205020404" pitchFamily="49" charset="0"/>
                        </a:rPr>
                        <a:t>('j')</a:t>
                      </a:r>
                      <a:endParaRPr lang="en-US" b="1" dirty="0">
                        <a:solidFill>
                          <a:schemeClr val="accent5">
                            <a:lumMod val="75000"/>
                          </a:schemeClr>
                        </a:solidFill>
                        <a:latin typeface="Courier New" panose="02070309020205020404" pitchFamily="49" charset="0"/>
                        <a:cs typeface="Courier New" panose="02070309020205020404" pitchFamily="49" charset="0"/>
                      </a:endParaRPr>
                    </a:p>
                  </a:txBody>
                  <a:tcPr/>
                </a:tc>
                <a:tc>
                  <a:txBody>
                    <a:bodyPr/>
                    <a:lstStyle/>
                    <a:p>
                      <a:pPr algn="ctr"/>
                      <a:r>
                        <a:rPr lang="en-US" dirty="0">
                          <a:latin typeface="Courier New" panose="02070309020205020404" pitchFamily="49" charset="0"/>
                          <a:cs typeface="Courier New" panose="02070309020205020404" pitchFamily="49" charset="0"/>
                        </a:rPr>
                        <a:t>'J'</a:t>
                      </a:r>
                    </a:p>
                  </a:txBody>
                  <a:tcPr/>
                </a:tc>
                <a:extLst>
                  <a:ext uri="{0D108BD9-81ED-4DB2-BD59-A6C34878D82A}">
                    <a16:rowId xmlns:a16="http://schemas.microsoft.com/office/drawing/2014/main" val="484667481"/>
                  </a:ext>
                </a:extLst>
              </a:tr>
              <a:tr h="370840">
                <a:tc>
                  <a:txBody>
                    <a:bodyPr/>
                    <a:lstStyle/>
                    <a:p>
                      <a:r>
                        <a:rPr lang="en-US" b="1" i="0" dirty="0" err="1">
                          <a:latin typeface="Consolas" panose="020B0609020204030204" pitchFamily="49" charset="0"/>
                        </a:rPr>
                        <a:t>toLowerCase</a:t>
                      </a:r>
                      <a:r>
                        <a:rPr lang="en-US" i="0" dirty="0">
                          <a:latin typeface="Consolas" panose="020B0609020204030204" pitchFamily="49" charset="0"/>
                        </a:rPr>
                        <a:t>(char)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returns lowercase of letter</a:t>
                      </a:r>
                    </a:p>
                  </a:txBody>
                  <a:tcPr/>
                </a:tc>
                <a:tc>
                  <a:txBody>
                    <a:bodyPr/>
                    <a:lstStyle/>
                    <a:p>
                      <a:r>
                        <a:rPr lang="en-US" dirty="0" err="1">
                          <a:latin typeface="Courier New" panose="02070309020205020404" pitchFamily="49" charset="0"/>
                          <a:cs typeface="Courier New" panose="02070309020205020404" pitchFamily="49" charset="0"/>
                        </a:rPr>
                        <a:t>Character.toLowerCase</a:t>
                      </a:r>
                      <a:r>
                        <a:rPr lang="en-US" dirty="0">
                          <a:latin typeface="Courier New" panose="02070309020205020404" pitchFamily="49" charset="0"/>
                          <a:cs typeface="Courier New" panose="02070309020205020404" pitchFamily="49" charset="0"/>
                        </a:rPr>
                        <a:t>('Z')</a:t>
                      </a:r>
                    </a:p>
                  </a:txBody>
                  <a:tcPr/>
                </a:tc>
                <a:tc>
                  <a:txBody>
                    <a:bodyPr/>
                    <a:lstStyle/>
                    <a:p>
                      <a:pPr algn="ctr"/>
                      <a:r>
                        <a:rPr lang="en-US" dirty="0">
                          <a:latin typeface="Courier New" panose="02070309020205020404" pitchFamily="49" charset="0"/>
                          <a:cs typeface="Courier New" panose="02070309020205020404" pitchFamily="49" charset="0"/>
                        </a:rPr>
                        <a:t>'z'</a:t>
                      </a:r>
                    </a:p>
                  </a:txBody>
                  <a:tcPr/>
                </a:tc>
                <a:extLst>
                  <a:ext uri="{0D108BD9-81ED-4DB2-BD59-A6C34878D82A}">
                    <a16:rowId xmlns:a16="http://schemas.microsoft.com/office/drawing/2014/main" val="3504603656"/>
                  </a:ext>
                </a:extLst>
              </a:tr>
            </a:tbl>
          </a:graphicData>
        </a:graphic>
      </p:graphicFrame>
      <p:sp>
        <p:nvSpPr>
          <p:cNvPr id="21" name="Content Placeholder 2">
            <a:extLst>
              <a:ext uri="{FF2B5EF4-FFF2-40B4-BE49-F238E27FC236}">
                <a16:creationId xmlns:a16="http://schemas.microsoft.com/office/drawing/2014/main" id="{96C113F8-B940-6243-A4F6-739F2E64BF07}"/>
              </a:ext>
            </a:extLst>
          </p:cNvPr>
          <p:cNvSpPr>
            <a:spLocks noGrp="1"/>
          </p:cNvSpPr>
          <p:nvPr>
            <p:ph idx="1"/>
          </p:nvPr>
        </p:nvSpPr>
        <p:spPr>
          <a:xfrm>
            <a:off x="854765" y="4579749"/>
            <a:ext cx="10353762" cy="1443925"/>
          </a:xfrm>
        </p:spPr>
        <p:txBody>
          <a:bodyPr/>
          <a:lstStyle/>
          <a:p>
            <a:r>
              <a:rPr lang="en-US" dirty="0"/>
              <a:t>How to read a single character from user input</a:t>
            </a:r>
          </a:p>
          <a:p>
            <a:pPr marL="457200" lvl="1" indent="0">
              <a:buNone/>
            </a:pPr>
            <a:r>
              <a:rPr lang="en-US" dirty="0">
                <a:latin typeface="Consolas" panose="020B0609020204030204" pitchFamily="49" charset="0"/>
                <a:cs typeface="Consolas" panose="020B0609020204030204" pitchFamily="49" charset="0"/>
              </a:rPr>
              <a:t>Scanner </a:t>
            </a:r>
            <a:r>
              <a:rPr lang="en-US" dirty="0" err="1">
                <a:latin typeface="Consolas" panose="020B0609020204030204" pitchFamily="49" charset="0"/>
                <a:cs typeface="Consolas" panose="020B0609020204030204" pitchFamily="49" charset="0"/>
              </a:rPr>
              <a:t>scn</a:t>
            </a:r>
            <a:r>
              <a:rPr lang="en-US" dirty="0">
                <a:latin typeface="Consolas" panose="020B0609020204030204" pitchFamily="49" charset="0"/>
                <a:cs typeface="Consolas" panose="020B0609020204030204" pitchFamily="49" charset="0"/>
              </a:rPr>
              <a:t> = new Scanner(</a:t>
            </a:r>
            <a:r>
              <a:rPr lang="en-US" dirty="0" err="1">
                <a:latin typeface="Consolas" panose="020B0609020204030204" pitchFamily="49" charset="0"/>
                <a:cs typeface="Consolas" panose="020B0609020204030204" pitchFamily="49" charset="0"/>
              </a:rPr>
              <a:t>System.in</a:t>
            </a:r>
            <a:r>
              <a:rPr lang="en-US" dirty="0">
                <a:latin typeface="Consolas" panose="020B0609020204030204" pitchFamily="49" charset="0"/>
                <a:cs typeface="Consolas" panose="020B0609020204030204" pitchFamily="49" charset="0"/>
              </a:rPr>
              <a:t>);</a:t>
            </a:r>
          </a:p>
          <a:p>
            <a:pPr marL="457200" lvl="1" indent="0">
              <a:buNone/>
            </a:pPr>
            <a:r>
              <a:rPr lang="en-US" dirty="0">
                <a:latin typeface="Consolas" panose="020B0609020204030204" pitchFamily="49" charset="0"/>
                <a:cs typeface="Consolas" panose="020B0609020204030204" pitchFamily="49" charset="0"/>
              </a:rPr>
              <a:t>char symbol = </a:t>
            </a:r>
            <a:r>
              <a:rPr lang="en-US" dirty="0" err="1">
                <a:latin typeface="Consolas" panose="020B0609020204030204" pitchFamily="49" charset="0"/>
                <a:cs typeface="Consolas" panose="020B0609020204030204" pitchFamily="49" charset="0"/>
              </a:rPr>
              <a:t>scn.next</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charAt</a:t>
            </a:r>
            <a:r>
              <a:rPr lang="en-US" dirty="0">
                <a:latin typeface="Consolas" panose="020B0609020204030204" pitchFamily="49" charset="0"/>
                <a:cs typeface="Consolas" panose="020B0609020204030204" pitchFamily="49" charset="0"/>
              </a:rPr>
              <a:t>(0);</a:t>
            </a:r>
            <a:endParaRPr lang="en-US" dirty="0"/>
          </a:p>
        </p:txBody>
      </p:sp>
    </p:spTree>
    <p:extLst>
      <p:ext uri="{BB962C8B-B14F-4D97-AF65-F5344CB8AC3E}">
        <p14:creationId xmlns:p14="http://schemas.microsoft.com/office/powerpoint/2010/main" val="4043754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2E538-ECB6-7C4C-AF00-9C492445ADA1}"/>
              </a:ext>
            </a:extLst>
          </p:cNvPr>
          <p:cNvSpPr>
            <a:spLocks noGrp="1"/>
          </p:cNvSpPr>
          <p:nvPr>
            <p:ph type="title"/>
          </p:nvPr>
        </p:nvSpPr>
        <p:spPr/>
        <p:txBody>
          <a:bodyPr/>
          <a:lstStyle/>
          <a:p>
            <a:r>
              <a:rPr lang="en-US" dirty="0"/>
              <a:t>Practice</a:t>
            </a:r>
          </a:p>
        </p:txBody>
      </p:sp>
      <p:sp>
        <p:nvSpPr>
          <p:cNvPr id="3" name="Content Placeholder 2">
            <a:extLst>
              <a:ext uri="{FF2B5EF4-FFF2-40B4-BE49-F238E27FC236}">
                <a16:creationId xmlns:a16="http://schemas.microsoft.com/office/drawing/2014/main" id="{9634BD49-B4FF-5941-BED3-BD088D21301C}"/>
              </a:ext>
            </a:extLst>
          </p:cNvPr>
          <p:cNvSpPr>
            <a:spLocks noGrp="1"/>
          </p:cNvSpPr>
          <p:nvPr>
            <p:ph idx="1"/>
          </p:nvPr>
        </p:nvSpPr>
        <p:spPr>
          <a:xfrm>
            <a:off x="913795" y="1820849"/>
            <a:ext cx="10353762" cy="4707171"/>
          </a:xfrm>
        </p:spPr>
        <p:txBody>
          <a:bodyPr>
            <a:normAutofit/>
          </a:bodyPr>
          <a:lstStyle/>
          <a:p>
            <a:r>
              <a:rPr lang="en-US" dirty="0"/>
              <a:t>Write a program that asks the user for a letter and prints the letter in uppercase if it is an alphabetical letter; otherwise, the program should tell the user they need to enter a letter.</a:t>
            </a:r>
          </a:p>
          <a:p>
            <a:r>
              <a:rPr lang="en-US" dirty="0"/>
              <a:t>Sample output #1</a:t>
            </a:r>
          </a:p>
          <a:p>
            <a:pPr marL="0" indent="0">
              <a:buNone/>
            </a:pPr>
            <a:r>
              <a:rPr lang="en-US" dirty="0">
                <a:latin typeface="Consolas" panose="020B0609020204030204" pitchFamily="49" charset="0"/>
                <a:cs typeface="Consolas" panose="020B0609020204030204" pitchFamily="49" charset="0"/>
              </a:rPr>
              <a:t>	Enter a letter: </a:t>
            </a:r>
            <a:r>
              <a:rPr lang="en-US" dirty="0">
                <a:solidFill>
                  <a:srgbClr val="00FF00"/>
                </a:solidFill>
                <a:latin typeface="Consolas" panose="020B0609020204030204" pitchFamily="49" charset="0"/>
                <a:cs typeface="Consolas" panose="020B0609020204030204" pitchFamily="49" charset="0"/>
              </a:rPr>
              <a:t>b</a:t>
            </a:r>
          </a:p>
          <a:p>
            <a:pPr marL="0" indent="0">
              <a:buNone/>
            </a:pPr>
            <a:r>
              <a:rPr lang="en-US" dirty="0">
                <a:latin typeface="Consolas" panose="020B0609020204030204" pitchFamily="49" charset="0"/>
                <a:cs typeface="Consolas" panose="020B0609020204030204" pitchFamily="49" charset="0"/>
              </a:rPr>
              <a:t>	Uppercase: B</a:t>
            </a:r>
            <a:endParaRPr lang="en-US" dirty="0"/>
          </a:p>
          <a:p>
            <a:r>
              <a:rPr lang="en-US" dirty="0"/>
              <a:t>Sample output #2</a:t>
            </a:r>
          </a:p>
          <a:p>
            <a:pPr marL="0" indent="0">
              <a:buNone/>
            </a:pPr>
            <a:r>
              <a:rPr lang="en-US" dirty="0">
                <a:latin typeface="Consolas" panose="020B0609020204030204" pitchFamily="49" charset="0"/>
                <a:cs typeface="Consolas" panose="020B0609020204030204" pitchFamily="49" charset="0"/>
              </a:rPr>
              <a:t>	Enter a letter: </a:t>
            </a:r>
            <a:r>
              <a:rPr lang="en-US" dirty="0">
                <a:solidFill>
                  <a:srgbClr val="00FF00"/>
                </a:solidFill>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Please enter an alphabetical letter.</a:t>
            </a:r>
            <a:endParaRPr lang="en-US" dirty="0"/>
          </a:p>
          <a:p>
            <a:r>
              <a:rPr lang="en-US" dirty="0"/>
              <a:t>BONUS: Keep asking the user for a letter until they enter one</a:t>
            </a:r>
          </a:p>
        </p:txBody>
      </p:sp>
    </p:spTree>
    <p:extLst>
      <p:ext uri="{BB962C8B-B14F-4D97-AF65-F5344CB8AC3E}">
        <p14:creationId xmlns:p14="http://schemas.microsoft.com/office/powerpoint/2010/main" val="10922112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4E9E8-4DF3-4B6F-9729-FDD0043B2ED8}"/>
              </a:ext>
            </a:extLst>
          </p:cNvPr>
          <p:cNvSpPr>
            <a:spLocks noGrp="1"/>
          </p:cNvSpPr>
          <p:nvPr>
            <p:ph type="ctrTitle"/>
          </p:nvPr>
        </p:nvSpPr>
        <p:spPr>
          <a:xfrm>
            <a:off x="0" y="0"/>
            <a:ext cx="12014421" cy="2387600"/>
          </a:xfrm>
        </p:spPr>
        <p:txBody>
          <a:bodyPr/>
          <a:lstStyle/>
          <a:p>
            <a:r>
              <a:rPr lang="en-US" dirty="0"/>
              <a:t>Constants</a:t>
            </a:r>
          </a:p>
        </p:txBody>
      </p:sp>
      <p:sp>
        <p:nvSpPr>
          <p:cNvPr id="6" name="Subtitle 2">
            <a:extLst>
              <a:ext uri="{FF2B5EF4-FFF2-40B4-BE49-F238E27FC236}">
                <a16:creationId xmlns:a16="http://schemas.microsoft.com/office/drawing/2014/main" id="{E8519B76-526F-4CFB-8E5F-E3D72B20EA60}"/>
              </a:ext>
            </a:extLst>
          </p:cNvPr>
          <p:cNvSpPr>
            <a:spLocks noGrp="1"/>
          </p:cNvSpPr>
          <p:nvPr>
            <p:ph type="subTitle" idx="1"/>
          </p:nvPr>
        </p:nvSpPr>
        <p:spPr>
          <a:xfrm>
            <a:off x="1712316" y="2687636"/>
            <a:ext cx="8561580" cy="3943751"/>
          </a:xfrm>
        </p:spPr>
        <p:txBody>
          <a:bodyPr>
            <a:normAutofit/>
          </a:bodyPr>
          <a:lstStyle/>
          <a:p>
            <a:r>
              <a:rPr lang="en-US" dirty="0"/>
              <a:t>“Data! Data! Data! I can’t make bricks without clay!”</a:t>
            </a:r>
          </a:p>
          <a:p>
            <a:r>
              <a:rPr lang="en-US" i="1" dirty="0"/>
              <a:t>– Sir Arthur Conan Doyle</a:t>
            </a:r>
          </a:p>
          <a:p>
            <a:endParaRPr lang="en-US" i="1" dirty="0"/>
          </a:p>
          <a:p>
            <a:endParaRPr lang="en-US" i="1" dirty="0"/>
          </a:p>
          <a:p>
            <a:endParaRPr lang="en-US" i="1" dirty="0"/>
          </a:p>
          <a:p>
            <a:r>
              <a:rPr lang="en-US" sz="1600" dirty="0"/>
              <a:t>Based on slides created for COP3502 by Dr. Jeremiah Blanchard</a:t>
            </a:r>
          </a:p>
          <a:p>
            <a:r>
              <a:rPr lang="en-US" sz="1600" dirty="0"/>
              <a:t>Modified by Fernando J. Rodríguez</a:t>
            </a:r>
            <a:endParaRPr lang="en-US" sz="1600" i="1" dirty="0"/>
          </a:p>
          <a:p>
            <a:endParaRPr lang="en-US" i="1" dirty="0"/>
          </a:p>
        </p:txBody>
      </p:sp>
      <p:pic>
        <p:nvPicPr>
          <p:cNvPr id="13" name="Graphic 12">
            <a:extLst>
              <a:ext uri="{FF2B5EF4-FFF2-40B4-BE49-F238E27FC236}">
                <a16:creationId xmlns:a16="http://schemas.microsoft.com/office/drawing/2014/main" id="{3AA3D003-3688-48B0-BD1B-9B9A3CDD718E}"/>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22501" y="3845640"/>
            <a:ext cx="2146999" cy="1362186"/>
          </a:xfrm>
          <a:prstGeom prst="rect">
            <a:avLst/>
          </a:prstGeom>
        </p:spPr>
      </p:pic>
    </p:spTree>
    <p:extLst>
      <p:ext uri="{BB962C8B-B14F-4D97-AF65-F5344CB8AC3E}">
        <p14:creationId xmlns:p14="http://schemas.microsoft.com/office/powerpoint/2010/main" val="39840279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604C-4190-2648-ABA0-A57DEE28FE12}"/>
              </a:ext>
            </a:extLst>
          </p:cNvPr>
          <p:cNvSpPr>
            <a:spLocks noGrp="1"/>
          </p:cNvSpPr>
          <p:nvPr>
            <p:ph type="title"/>
          </p:nvPr>
        </p:nvSpPr>
        <p:spPr/>
        <p:txBody>
          <a:bodyPr/>
          <a:lstStyle/>
          <a:p>
            <a:r>
              <a:rPr lang="en-US" dirty="0" err="1"/>
              <a:t>COnstants</a:t>
            </a:r>
            <a:endParaRPr lang="en-US" dirty="0"/>
          </a:p>
        </p:txBody>
      </p:sp>
      <p:sp>
        <p:nvSpPr>
          <p:cNvPr id="4" name="Content Placeholder 2">
            <a:extLst>
              <a:ext uri="{FF2B5EF4-FFF2-40B4-BE49-F238E27FC236}">
                <a16:creationId xmlns:a16="http://schemas.microsoft.com/office/drawing/2014/main" id="{D9BC200C-4D9B-8C42-B11F-A0BE8C327E5F}"/>
              </a:ext>
            </a:extLst>
          </p:cNvPr>
          <p:cNvSpPr>
            <a:spLocks noGrp="1"/>
          </p:cNvSpPr>
          <p:nvPr>
            <p:ph idx="1"/>
          </p:nvPr>
        </p:nvSpPr>
        <p:spPr>
          <a:xfrm>
            <a:off x="913795" y="2096064"/>
            <a:ext cx="10353762" cy="3695136"/>
          </a:xfrm>
        </p:spPr>
        <p:txBody>
          <a:bodyPr>
            <a:normAutofit fontScale="92500" lnSpcReduction="20000"/>
          </a:bodyPr>
          <a:lstStyle/>
          <a:p>
            <a:r>
              <a:rPr lang="en-US" sz="2200" b="1" dirty="0">
                <a:solidFill>
                  <a:srgbClr val="FFC000"/>
                </a:solidFill>
              </a:rPr>
              <a:t>Constants</a:t>
            </a:r>
            <a:r>
              <a:rPr lang="en-US" dirty="0"/>
              <a:t>: variables with values that do not change</a:t>
            </a:r>
          </a:p>
          <a:p>
            <a:r>
              <a:rPr lang="en-US" dirty="0"/>
              <a:t>Declare using the </a:t>
            </a:r>
            <a:r>
              <a:rPr lang="en-US" sz="2200" b="1" dirty="0">
                <a:solidFill>
                  <a:srgbClr val="FFC000"/>
                </a:solidFill>
              </a:rPr>
              <a:t>final</a:t>
            </a:r>
            <a:r>
              <a:rPr lang="en-US" dirty="0"/>
              <a:t> keyword</a:t>
            </a:r>
          </a:p>
          <a:p>
            <a:pPr marL="0" indent="0">
              <a:buNone/>
            </a:pPr>
            <a:r>
              <a:rPr lang="en-US" sz="1700" dirty="0">
                <a:latin typeface="Consolas" panose="020B0609020204030204" pitchFamily="49" charset="0"/>
                <a:cs typeface="Consolas" panose="020B0609020204030204" pitchFamily="49" charset="0"/>
              </a:rPr>
              <a:t>    final double PI = 3.14;</a:t>
            </a:r>
            <a:endParaRPr lang="en-US" sz="1700" dirty="0"/>
          </a:p>
          <a:p>
            <a:r>
              <a:rPr lang="en-US" dirty="0"/>
              <a:t>Use uppercase and underscores for constant names</a:t>
            </a:r>
          </a:p>
          <a:p>
            <a:pPr marL="0" indent="0">
              <a:buNone/>
            </a:pPr>
            <a:r>
              <a:rPr lang="en-US" sz="1700" dirty="0">
                <a:latin typeface="Consolas" panose="020B0609020204030204" pitchFamily="49" charset="0"/>
                <a:cs typeface="Consolas" panose="020B0609020204030204" pitchFamily="49" charset="0"/>
              </a:rPr>
              <a:t>    final int SPEED_OF_LIGHT = 299792458;</a:t>
            </a:r>
          </a:p>
          <a:p>
            <a:r>
              <a:rPr lang="en-US" dirty="0"/>
              <a:t>Constants can be used in expressions like variables</a:t>
            </a:r>
          </a:p>
          <a:p>
            <a:pPr marL="0" indent="0">
              <a:buNone/>
            </a:pPr>
            <a:r>
              <a:rPr lang="en-US" sz="1700" dirty="0">
                <a:latin typeface="Consolas" panose="020B0609020204030204" pitchFamily="49" charset="0"/>
                <a:cs typeface="Consolas" panose="020B0609020204030204" pitchFamily="49" charset="0"/>
              </a:rPr>
              <a:t>    double radius = 2.0;</a:t>
            </a:r>
          </a:p>
          <a:p>
            <a:pPr marL="0" indent="0">
              <a:buNone/>
            </a:pPr>
            <a:r>
              <a:rPr lang="en-US" sz="1700" dirty="0">
                <a:latin typeface="Consolas" panose="020B0609020204030204" pitchFamily="49" charset="0"/>
                <a:cs typeface="Consolas" panose="020B0609020204030204" pitchFamily="49" charset="0"/>
              </a:rPr>
              <a:t>    final double PI = 3.14;</a:t>
            </a:r>
          </a:p>
          <a:p>
            <a:pPr marL="0" indent="0">
              <a:buNone/>
            </a:pPr>
            <a:r>
              <a:rPr lang="en-US" sz="1700" dirty="0">
                <a:latin typeface="Consolas" panose="020B0609020204030204" pitchFamily="49" charset="0"/>
                <a:cs typeface="Consolas" panose="020B0609020204030204" pitchFamily="49" charset="0"/>
              </a:rPr>
              <a:t>    double </a:t>
            </a:r>
            <a:r>
              <a:rPr lang="en-US" sz="1700" dirty="0" err="1">
                <a:latin typeface="Consolas" panose="020B0609020204030204" pitchFamily="49" charset="0"/>
                <a:cs typeface="Consolas" panose="020B0609020204030204" pitchFamily="49" charset="0"/>
              </a:rPr>
              <a:t>circleArea</a:t>
            </a:r>
            <a:r>
              <a:rPr lang="en-US" sz="1700" dirty="0">
                <a:latin typeface="Consolas" panose="020B0609020204030204" pitchFamily="49" charset="0"/>
                <a:cs typeface="Consolas" panose="020B0609020204030204" pitchFamily="49" charset="0"/>
              </a:rPr>
              <a:t> = PI * radius * radius;</a:t>
            </a:r>
            <a:endParaRPr lang="en-US" sz="1700" dirty="0"/>
          </a:p>
        </p:txBody>
      </p:sp>
    </p:spTree>
    <p:extLst>
      <p:ext uri="{BB962C8B-B14F-4D97-AF65-F5344CB8AC3E}">
        <p14:creationId xmlns:p14="http://schemas.microsoft.com/office/powerpoint/2010/main" val="2921931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9E492-3976-483D-9128-AC9998D008C8}"/>
              </a:ext>
            </a:extLst>
          </p:cNvPr>
          <p:cNvSpPr>
            <a:spLocks noGrp="1"/>
          </p:cNvSpPr>
          <p:nvPr>
            <p:ph type="title"/>
          </p:nvPr>
        </p:nvSpPr>
        <p:spPr>
          <a:xfrm>
            <a:off x="913793" y="317651"/>
            <a:ext cx="10353761" cy="1326321"/>
          </a:xfrm>
        </p:spPr>
        <p:txBody>
          <a:bodyPr/>
          <a:lstStyle/>
          <a:p>
            <a:r>
              <a:rPr lang="en-US" dirty="0"/>
              <a:t>Constant Values</a:t>
            </a:r>
          </a:p>
        </p:txBody>
      </p:sp>
      <p:sp>
        <p:nvSpPr>
          <p:cNvPr id="3" name="Content Placeholder 2">
            <a:extLst>
              <a:ext uri="{FF2B5EF4-FFF2-40B4-BE49-F238E27FC236}">
                <a16:creationId xmlns:a16="http://schemas.microsoft.com/office/drawing/2014/main" id="{E9C80823-F553-43AF-99F2-6654A06AC9A9}"/>
              </a:ext>
            </a:extLst>
          </p:cNvPr>
          <p:cNvSpPr>
            <a:spLocks noGrp="1"/>
          </p:cNvSpPr>
          <p:nvPr>
            <p:ph idx="1"/>
          </p:nvPr>
        </p:nvSpPr>
        <p:spPr>
          <a:xfrm>
            <a:off x="913793" y="1316136"/>
            <a:ext cx="10353762" cy="808003"/>
          </a:xfrm>
        </p:spPr>
        <p:txBody>
          <a:bodyPr>
            <a:normAutofit/>
          </a:bodyPr>
          <a:lstStyle/>
          <a:p>
            <a:pPr marL="0" indent="0" algn="ctr">
              <a:buNone/>
            </a:pPr>
            <a:r>
              <a:rPr lang="en-US" dirty="0"/>
              <a:t>Sometimes we have values that never need to change. These </a:t>
            </a:r>
            <a:r>
              <a:rPr lang="en-US" b="1" dirty="0">
                <a:solidFill>
                  <a:srgbClr val="FFC000"/>
                </a:solidFill>
              </a:rPr>
              <a:t>constants</a:t>
            </a:r>
            <a:r>
              <a:rPr lang="en-US" dirty="0"/>
              <a:t> can be handled more efficiently (and safely) if we tell the compiler:</a:t>
            </a:r>
          </a:p>
        </p:txBody>
      </p:sp>
      <p:sp>
        <p:nvSpPr>
          <p:cNvPr id="4" name="TextBox 3">
            <a:extLst>
              <a:ext uri="{FF2B5EF4-FFF2-40B4-BE49-F238E27FC236}">
                <a16:creationId xmlns:a16="http://schemas.microsoft.com/office/drawing/2014/main" id="{CB7E5ED6-D2DC-4B29-B83C-63AFF6EA2BE4}"/>
              </a:ext>
              <a:ext uri="{C183D7F6-B498-43B3-948B-1728B52AA6E4}">
                <adec:decorative xmlns:adec="http://schemas.microsoft.com/office/drawing/2017/decorative" val="1"/>
              </a:ext>
            </a:extLst>
          </p:cNvPr>
          <p:cNvSpPr txBox="1"/>
          <p:nvPr/>
        </p:nvSpPr>
        <p:spPr>
          <a:xfrm>
            <a:off x="2398671" y="2124139"/>
            <a:ext cx="7956062" cy="3693553"/>
          </a:xfrm>
          <a:prstGeom prst="rect">
            <a:avLst/>
          </a:prstGeom>
          <a:solidFill>
            <a:srgbClr val="000060"/>
          </a:solidFill>
          <a:ln>
            <a:solidFill>
              <a:schemeClr val="tx1"/>
            </a:solidFill>
          </a:ln>
        </p:spPr>
        <p:txBody>
          <a:bodyPr wrap="square" lIns="73152" tIns="0" rIns="73152" bIns="0" rtlCol="0">
            <a:noAutofit/>
          </a:bodyPr>
          <a:lstStyle/>
          <a:p>
            <a:pPr algn="just">
              <a:lnSpc>
                <a:spcPct val="115000"/>
              </a:lnSpc>
            </a:pPr>
            <a:r>
              <a:rPr lang="en-US" sz="1400" dirty="0">
                <a:latin typeface="Consolas" panose="020B0609020204030204" pitchFamily="49" charset="0"/>
              </a:rPr>
              <a:t>import </a:t>
            </a:r>
            <a:r>
              <a:rPr lang="en-US" sz="1400" dirty="0" err="1">
                <a:latin typeface="Consolas" panose="020B0609020204030204" pitchFamily="49" charset="0"/>
              </a:rPr>
              <a:t>java.util.Scanner</a:t>
            </a:r>
            <a:r>
              <a:rPr lang="en-US" sz="1400" dirty="0">
                <a:latin typeface="Consolas" panose="020B0609020204030204" pitchFamily="49" charset="0"/>
              </a:rPr>
              <a:t>;</a:t>
            </a:r>
          </a:p>
          <a:p>
            <a:pPr algn="just">
              <a:lnSpc>
                <a:spcPct val="115000"/>
              </a:lnSpc>
            </a:pPr>
            <a:endParaRPr lang="en-US" sz="1400" dirty="0">
              <a:latin typeface="Consolas" panose="020B0609020204030204" pitchFamily="49" charset="0"/>
            </a:endParaRPr>
          </a:p>
          <a:p>
            <a:pPr algn="just">
              <a:lnSpc>
                <a:spcPct val="115000"/>
              </a:lnSpc>
            </a:pPr>
            <a:r>
              <a:rPr lang="en-US" sz="1400" dirty="0">
                <a:latin typeface="Consolas" panose="020B0609020204030204" pitchFamily="49" charset="0"/>
              </a:rPr>
              <a:t>public class </a:t>
            </a:r>
            <a:r>
              <a:rPr lang="en-US" sz="1400" dirty="0" err="1">
                <a:latin typeface="Consolas" panose="020B0609020204030204" pitchFamily="49" charset="0"/>
              </a:rPr>
              <a:t>LightNanosecondCalculator</a:t>
            </a:r>
            <a:endParaRPr lang="en-US" sz="1400" dirty="0">
              <a:latin typeface="Consolas" panose="020B0609020204030204" pitchFamily="49" charset="0"/>
            </a:endParaRPr>
          </a:p>
          <a:p>
            <a:pPr algn="just">
              <a:lnSpc>
                <a:spcPct val="115000"/>
              </a:lnSpc>
            </a:pPr>
            <a:r>
              <a:rPr lang="en-US" sz="1400" dirty="0">
                <a:latin typeface="Consolas" panose="020B0609020204030204" pitchFamily="49" charset="0"/>
              </a:rPr>
              <a:t>{</a:t>
            </a:r>
          </a:p>
          <a:p>
            <a:pPr algn="just">
              <a:lnSpc>
                <a:spcPct val="115000"/>
              </a:lnSpc>
            </a:pPr>
            <a:r>
              <a:rPr lang="en-US" sz="1400" dirty="0">
                <a:latin typeface="Consolas" panose="020B0609020204030204" pitchFamily="49" charset="0"/>
              </a:rPr>
              <a:t>    public static void main(String[] </a:t>
            </a:r>
            <a:r>
              <a:rPr lang="en-US" sz="1400" dirty="0" err="1">
                <a:latin typeface="Consolas" panose="020B0609020204030204" pitchFamily="49" charset="0"/>
              </a:rPr>
              <a:t>args</a:t>
            </a:r>
            <a:r>
              <a:rPr lang="en-US" sz="1400" dirty="0">
                <a:latin typeface="Consolas" panose="020B0609020204030204" pitchFamily="49" charset="0"/>
              </a:rPr>
              <a:t>)</a:t>
            </a:r>
          </a:p>
          <a:p>
            <a:pPr algn="just">
              <a:lnSpc>
                <a:spcPct val="115000"/>
              </a:lnSpc>
            </a:pPr>
            <a:r>
              <a:rPr lang="en-US" sz="1400" dirty="0">
                <a:latin typeface="Consolas" panose="020B0609020204030204" pitchFamily="49" charset="0"/>
              </a:rPr>
              <a:t>    {</a:t>
            </a:r>
          </a:p>
          <a:p>
            <a:pPr algn="just">
              <a:lnSpc>
                <a:spcPct val="115000"/>
              </a:lnSpc>
            </a:pPr>
            <a:r>
              <a:rPr lang="en-US" sz="1400" b="1" dirty="0">
                <a:solidFill>
                  <a:srgbClr val="FFC000"/>
                </a:solidFill>
                <a:latin typeface="Consolas" panose="020B0609020204030204" pitchFamily="49" charset="0"/>
              </a:rPr>
              <a:t>        </a:t>
            </a:r>
            <a:r>
              <a:rPr lang="en-US" sz="1400" b="1" dirty="0">
                <a:solidFill>
                  <a:srgbClr val="00FF00"/>
                </a:solidFill>
                <a:latin typeface="Consolas" panose="020B0609020204030204" pitchFamily="49" charset="0"/>
              </a:rPr>
              <a:t>final</a:t>
            </a:r>
            <a:r>
              <a:rPr lang="en-US" sz="1400" dirty="0">
                <a:latin typeface="Consolas" panose="020B0609020204030204" pitchFamily="49" charset="0"/>
              </a:rPr>
              <a:t> double LIGHT_NANOSECOND_M = 299792458.0 / 1000000000.0;</a:t>
            </a:r>
          </a:p>
          <a:p>
            <a:pPr algn="just">
              <a:lnSpc>
                <a:spcPct val="115000"/>
              </a:lnSpc>
            </a:pPr>
            <a:r>
              <a:rPr lang="en-US" sz="1400" dirty="0">
                <a:latin typeface="Consolas" panose="020B0609020204030204" pitchFamily="49" charset="0"/>
              </a:rPr>
              <a:t>        </a:t>
            </a:r>
            <a:r>
              <a:rPr lang="en-US" sz="1400" b="1" dirty="0">
                <a:solidFill>
                  <a:srgbClr val="00FF00"/>
                </a:solidFill>
                <a:latin typeface="Consolas" panose="020B0609020204030204" pitchFamily="49" charset="0"/>
              </a:rPr>
              <a:t>final</a:t>
            </a:r>
            <a:r>
              <a:rPr lang="en-US" sz="1400" dirty="0">
                <a:latin typeface="Consolas" panose="020B0609020204030204" pitchFamily="49" charset="0"/>
              </a:rPr>
              <a:t> double M_PER_FT = 0.3048;</a:t>
            </a:r>
          </a:p>
          <a:p>
            <a:pPr algn="just">
              <a:lnSpc>
                <a:spcPct val="115000"/>
              </a:lnSpc>
            </a:pPr>
            <a:endParaRPr lang="en-US" sz="1400" dirty="0">
              <a:latin typeface="Consolas" panose="020B0609020204030204" pitchFamily="49" charset="0"/>
            </a:endParaRPr>
          </a:p>
          <a:p>
            <a:pPr algn="just">
              <a:lnSpc>
                <a:spcPct val="115000"/>
              </a:lnSpc>
            </a:pPr>
            <a:r>
              <a:rPr lang="en-US" sz="1400" dirty="0">
                <a:latin typeface="Consolas" panose="020B0609020204030204" pitchFamily="49" charset="0"/>
              </a:rPr>
              <a:t>        </a:t>
            </a:r>
            <a:r>
              <a:rPr lang="en-US" sz="1400" dirty="0" err="1">
                <a:latin typeface="Consolas" panose="020B0609020204030204" pitchFamily="49" charset="0"/>
              </a:rPr>
              <a:t>System.out.print</a:t>
            </a:r>
            <a:r>
              <a:rPr lang="en-US" sz="1400" dirty="0">
                <a:latin typeface="Consolas" panose="020B0609020204030204" pitchFamily="49" charset="0"/>
              </a:rPr>
              <a:t>("What is your height in feet?");</a:t>
            </a:r>
          </a:p>
          <a:p>
            <a:pPr algn="just">
              <a:lnSpc>
                <a:spcPct val="115000"/>
              </a:lnSpc>
            </a:pPr>
            <a:r>
              <a:rPr lang="en-US" sz="1400" dirty="0">
                <a:latin typeface="Consolas" panose="020B0609020204030204" pitchFamily="49" charset="0"/>
              </a:rPr>
              <a:t>        Scanner </a:t>
            </a:r>
            <a:r>
              <a:rPr lang="en-US" sz="1400" dirty="0" err="1">
                <a:latin typeface="Consolas" panose="020B0609020204030204" pitchFamily="49" charset="0"/>
              </a:rPr>
              <a:t>myScanner</a:t>
            </a:r>
            <a:r>
              <a:rPr lang="en-US" sz="1400" dirty="0">
                <a:latin typeface="Consolas" panose="020B0609020204030204" pitchFamily="49" charset="0"/>
              </a:rPr>
              <a:t> = new Scanner(System.in);</a:t>
            </a:r>
          </a:p>
          <a:p>
            <a:pPr algn="just">
              <a:lnSpc>
                <a:spcPct val="115000"/>
              </a:lnSpc>
            </a:pPr>
            <a:r>
              <a:rPr lang="en-US" sz="1400" dirty="0">
                <a:latin typeface="Consolas" panose="020B0609020204030204" pitchFamily="49" charset="0"/>
              </a:rPr>
              <a:t>        double height = </a:t>
            </a:r>
            <a:r>
              <a:rPr lang="en-US" sz="1400" dirty="0" err="1">
                <a:latin typeface="Consolas" panose="020B0609020204030204" pitchFamily="49" charset="0"/>
              </a:rPr>
              <a:t>myScanner.nextDouble</a:t>
            </a:r>
            <a:r>
              <a:rPr lang="en-US" sz="1400" dirty="0">
                <a:latin typeface="Consolas" panose="020B0609020204030204" pitchFamily="49" charset="0"/>
              </a:rPr>
              <a:t>() * M_PER_FT / LIGHT_NANOSECOND_M;</a:t>
            </a:r>
          </a:p>
          <a:p>
            <a:pPr algn="just">
              <a:lnSpc>
                <a:spcPct val="115000"/>
              </a:lnSpc>
            </a:pPr>
            <a:r>
              <a:rPr lang="en-US" sz="1400" dirty="0">
                <a:latin typeface="Consolas" panose="020B0609020204030204" pitchFamily="49" charset="0"/>
              </a:rPr>
              <a:t>        </a:t>
            </a:r>
            <a:r>
              <a:rPr lang="en-US" sz="1400" dirty="0" err="1">
                <a:latin typeface="Consolas" panose="020B0609020204030204" pitchFamily="49" charset="0"/>
              </a:rPr>
              <a:t>System.out.println</a:t>
            </a:r>
            <a:r>
              <a:rPr lang="en-US" sz="1400" dirty="0">
                <a:latin typeface="Consolas" panose="020B0609020204030204" pitchFamily="49" charset="0"/>
              </a:rPr>
              <a:t>("You are " + height + " light-nanoseconds tall!");</a:t>
            </a:r>
          </a:p>
          <a:p>
            <a:pPr algn="just">
              <a:lnSpc>
                <a:spcPct val="115000"/>
              </a:lnSpc>
            </a:pPr>
            <a:r>
              <a:rPr lang="en-US" sz="1400" dirty="0">
                <a:latin typeface="Consolas" panose="020B0609020204030204" pitchFamily="49" charset="0"/>
              </a:rPr>
              <a:t>    }</a:t>
            </a:r>
          </a:p>
          <a:p>
            <a:pPr algn="just">
              <a:lnSpc>
                <a:spcPct val="115000"/>
              </a:lnSpc>
            </a:pPr>
            <a:r>
              <a:rPr lang="en-US" sz="1400" dirty="0">
                <a:latin typeface="Consolas" panose="020B0609020204030204" pitchFamily="49" charset="0"/>
              </a:rPr>
              <a:t>}</a:t>
            </a:r>
          </a:p>
        </p:txBody>
      </p:sp>
      <p:graphicFrame>
        <p:nvGraphicFramePr>
          <p:cNvPr id="5" name="Table 4">
            <a:extLst>
              <a:ext uri="{FF2B5EF4-FFF2-40B4-BE49-F238E27FC236}">
                <a16:creationId xmlns:a16="http://schemas.microsoft.com/office/drawing/2014/main" id="{A69F3253-43AC-4FDE-9141-5501B728C7EA}"/>
              </a:ex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170699918"/>
              </p:ext>
            </p:extLst>
          </p:nvPr>
        </p:nvGraphicFramePr>
        <p:xfrm>
          <a:off x="2036929" y="2124139"/>
          <a:ext cx="361742" cy="3693553"/>
        </p:xfrm>
        <a:graphic>
          <a:graphicData uri="http://schemas.openxmlformats.org/drawingml/2006/table">
            <a:tbl>
              <a:tblPr>
                <a:tableStyleId>{5C22544A-7EE6-4342-B048-85BDC9FD1C3A}</a:tableStyleId>
              </a:tblPr>
              <a:tblGrid>
                <a:gridCol w="361742">
                  <a:extLst>
                    <a:ext uri="{9D8B030D-6E8A-4147-A177-3AD203B41FA5}">
                      <a16:colId xmlns:a16="http://schemas.microsoft.com/office/drawing/2014/main" val="2652359085"/>
                    </a:ext>
                  </a:extLst>
                </a:gridCol>
              </a:tblGrid>
              <a:tr h="3693553">
                <a:tc>
                  <a:txBody>
                    <a:bodyPr/>
                    <a:lstStyle/>
                    <a:p>
                      <a:pPr marL="0" marR="0" algn="just">
                        <a:lnSpc>
                          <a:spcPct val="115000"/>
                        </a:lnSpc>
                        <a:spcBef>
                          <a:spcPts val="0"/>
                        </a:spcBef>
                        <a:spcAft>
                          <a:spcPts val="0"/>
                        </a:spcAft>
                        <a:tabLst>
                          <a:tab pos="571500" algn="l"/>
                        </a:tabLst>
                      </a:pPr>
                      <a:r>
                        <a:rPr lang="en-US" sz="1400" baseline="0" dirty="0">
                          <a:solidFill>
                            <a:schemeClr val="tx1"/>
                          </a:solidFill>
                          <a:effectLst/>
                          <a:latin typeface="Consolas" panose="020B0609020204030204" pitchFamily="49" charset="0"/>
                        </a:rPr>
                        <a:t>01</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02</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03</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04</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05</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06</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07</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08</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09</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10</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11</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12</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13</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14</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15</a:t>
                      </a:r>
                    </a:p>
                  </a:txBody>
                  <a:tcPr marL="68580" marR="68580" marT="0" marB="0">
                    <a:solidFill>
                      <a:srgbClr val="000060"/>
                    </a:solidFill>
                  </a:tcPr>
                </a:tc>
                <a:extLst>
                  <a:ext uri="{0D108BD9-81ED-4DB2-BD59-A6C34878D82A}">
                    <a16:rowId xmlns:a16="http://schemas.microsoft.com/office/drawing/2014/main" val="1362061028"/>
                  </a:ext>
                </a:extLst>
              </a:tr>
            </a:tbl>
          </a:graphicData>
        </a:graphic>
      </p:graphicFrame>
      <p:sp>
        <p:nvSpPr>
          <p:cNvPr id="6" name="TextBox 5">
            <a:extLst>
              <a:ext uri="{FF2B5EF4-FFF2-40B4-BE49-F238E27FC236}">
                <a16:creationId xmlns:a16="http://schemas.microsoft.com/office/drawing/2014/main" id="{12821C36-FF0B-4A03-AE4C-77B02DAB9ABB}"/>
              </a:ext>
            </a:extLst>
          </p:cNvPr>
          <p:cNvSpPr txBox="1"/>
          <p:nvPr/>
        </p:nvSpPr>
        <p:spPr>
          <a:xfrm>
            <a:off x="2036928" y="6106785"/>
            <a:ext cx="8317805" cy="503761"/>
          </a:xfrm>
          <a:prstGeom prst="rect">
            <a:avLst/>
          </a:prstGeom>
          <a:solidFill>
            <a:srgbClr val="000060"/>
          </a:solidFill>
          <a:ln>
            <a:solidFill>
              <a:schemeClr val="tx1"/>
            </a:solidFill>
          </a:ln>
        </p:spPr>
        <p:txBody>
          <a:bodyPr wrap="square" lIns="73152" tIns="0" rIns="73152" bIns="0" rtlCol="0">
            <a:noAutofit/>
          </a:bodyPr>
          <a:lstStyle/>
          <a:p>
            <a:pPr algn="just">
              <a:lnSpc>
                <a:spcPct val="115000"/>
              </a:lnSpc>
            </a:pPr>
            <a:r>
              <a:rPr lang="en-US" sz="1400" dirty="0">
                <a:latin typeface="Consolas" panose="020B0609020204030204" pitchFamily="49" charset="0"/>
              </a:rPr>
              <a:t>What is your height in feet?</a:t>
            </a:r>
          </a:p>
          <a:p>
            <a:pPr algn="just">
              <a:lnSpc>
                <a:spcPct val="115000"/>
              </a:lnSpc>
            </a:pPr>
            <a:r>
              <a:rPr lang="en-US" sz="1400" dirty="0">
                <a:latin typeface="Consolas" panose="020B0609020204030204" pitchFamily="49" charset="0"/>
              </a:rPr>
              <a:t>You are 5.59186849 light-nanoseconds tall!</a:t>
            </a:r>
          </a:p>
        </p:txBody>
      </p:sp>
      <p:sp>
        <p:nvSpPr>
          <p:cNvPr id="7" name="Rectangle 1">
            <a:extLst>
              <a:ext uri="{FF2B5EF4-FFF2-40B4-BE49-F238E27FC236}">
                <a16:creationId xmlns:a16="http://schemas.microsoft.com/office/drawing/2014/main" id="{B9915C92-897C-4990-B90C-7711BDF6D3AA}"/>
              </a:ext>
            </a:extLst>
          </p:cNvPr>
          <p:cNvSpPr>
            <a:spLocks noChangeArrowheads="1"/>
          </p:cNvSpPr>
          <p:nvPr/>
        </p:nvSpPr>
        <p:spPr bwMode="auto">
          <a:xfrm>
            <a:off x="1951566" y="5797752"/>
            <a:ext cx="11798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71500" algn="l"/>
              </a:tabLst>
              <a:defRPr>
                <a:solidFill>
                  <a:schemeClr val="tx1"/>
                </a:solidFill>
                <a:latin typeface="Arial" panose="020B0604020202020204" pitchFamily="34" charset="0"/>
              </a:defRPr>
            </a:lvl1pPr>
            <a:lvl2pPr eaLnBrk="0" fontAlgn="base" hangingPunct="0">
              <a:spcBef>
                <a:spcPct val="0"/>
              </a:spcBef>
              <a:spcAft>
                <a:spcPct val="0"/>
              </a:spcAft>
              <a:tabLst>
                <a:tab pos="571500" algn="l"/>
              </a:tabLst>
              <a:defRPr>
                <a:solidFill>
                  <a:schemeClr val="tx1"/>
                </a:solidFill>
                <a:latin typeface="Arial" panose="020B0604020202020204" pitchFamily="34" charset="0"/>
              </a:defRPr>
            </a:lvl2pPr>
            <a:lvl3pPr eaLnBrk="0" fontAlgn="base" hangingPunct="0">
              <a:spcBef>
                <a:spcPct val="0"/>
              </a:spcBef>
              <a:spcAft>
                <a:spcPct val="0"/>
              </a:spcAft>
              <a:tabLst>
                <a:tab pos="571500" algn="l"/>
              </a:tabLst>
              <a:defRPr>
                <a:solidFill>
                  <a:schemeClr val="tx1"/>
                </a:solidFill>
                <a:latin typeface="Arial" panose="020B0604020202020204" pitchFamily="34" charset="0"/>
              </a:defRPr>
            </a:lvl3pPr>
            <a:lvl4pPr eaLnBrk="0" fontAlgn="base" hangingPunct="0">
              <a:spcBef>
                <a:spcPct val="0"/>
              </a:spcBef>
              <a:spcAft>
                <a:spcPct val="0"/>
              </a:spcAft>
              <a:tabLst>
                <a:tab pos="571500" algn="l"/>
              </a:tabLst>
              <a:defRPr>
                <a:solidFill>
                  <a:schemeClr val="tx1"/>
                </a:solidFill>
                <a:latin typeface="Arial" panose="020B0604020202020204" pitchFamily="34" charset="0"/>
              </a:defRPr>
            </a:lvl4pPr>
            <a:lvl5pPr eaLnBrk="0" fontAlgn="base" hangingPunct="0">
              <a:spcBef>
                <a:spcPct val="0"/>
              </a:spcBef>
              <a:spcAft>
                <a:spcPct val="0"/>
              </a:spcAft>
              <a:tabLst>
                <a:tab pos="571500" algn="l"/>
              </a:tabLst>
              <a:defRPr>
                <a:solidFill>
                  <a:schemeClr val="tx1"/>
                </a:solidFill>
                <a:latin typeface="Arial" panose="020B0604020202020204" pitchFamily="34" charset="0"/>
              </a:defRPr>
            </a:lvl5pPr>
            <a:lvl6pPr eaLnBrk="0" fontAlgn="base" hangingPunct="0">
              <a:spcBef>
                <a:spcPct val="0"/>
              </a:spcBef>
              <a:spcAft>
                <a:spcPct val="0"/>
              </a:spcAft>
              <a:tabLst>
                <a:tab pos="571500" algn="l"/>
              </a:tabLst>
              <a:defRPr>
                <a:solidFill>
                  <a:schemeClr val="tx1"/>
                </a:solidFill>
                <a:latin typeface="Arial" panose="020B0604020202020204" pitchFamily="34" charset="0"/>
              </a:defRPr>
            </a:lvl6pPr>
            <a:lvl7pPr eaLnBrk="0" fontAlgn="base" hangingPunct="0">
              <a:spcBef>
                <a:spcPct val="0"/>
              </a:spcBef>
              <a:spcAft>
                <a:spcPct val="0"/>
              </a:spcAft>
              <a:tabLst>
                <a:tab pos="571500" algn="l"/>
              </a:tabLst>
              <a:defRPr>
                <a:solidFill>
                  <a:schemeClr val="tx1"/>
                </a:solidFill>
                <a:latin typeface="Arial" panose="020B0604020202020204" pitchFamily="34" charset="0"/>
              </a:defRPr>
            </a:lvl7pPr>
            <a:lvl8pPr eaLnBrk="0" fontAlgn="base" hangingPunct="0">
              <a:spcBef>
                <a:spcPct val="0"/>
              </a:spcBef>
              <a:spcAft>
                <a:spcPct val="0"/>
              </a:spcAft>
              <a:tabLst>
                <a:tab pos="571500" algn="l"/>
              </a:tabLst>
              <a:defRPr>
                <a:solidFill>
                  <a:schemeClr val="tx1"/>
                </a:solidFill>
                <a:latin typeface="Arial" panose="020B0604020202020204" pitchFamily="34" charset="0"/>
              </a:defRPr>
            </a:lvl8pPr>
            <a:lvl9pPr eaLnBrk="0" fontAlgn="base" hangingPunct="0">
              <a:spcBef>
                <a:spcPct val="0"/>
              </a:spcBef>
              <a:spcAft>
                <a:spcPct val="0"/>
              </a:spcAft>
              <a:tabLst>
                <a:tab pos="5715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altLang="ja-JP" sz="1600" b="1" i="0" u="none" strike="noStrike" cap="none" normalizeH="0" baseline="0" dirty="0">
                <a:ln>
                  <a:noFill/>
                </a:ln>
                <a:solidFill>
                  <a:schemeClr val="tx1"/>
                </a:solidFill>
                <a:effectLst/>
                <a:latin typeface="Arial" panose="020B0604020202020204" pitchFamily="34" charset="0"/>
                <a:ea typeface="MS Mincho" panose="02020609040205080304" pitchFamily="49" charset="-128"/>
                <a:cs typeface="Arial" panose="020B0604020202020204" pitchFamily="34" charset="0"/>
              </a:rPr>
              <a:t>OUTPUT:</a:t>
            </a:r>
            <a:endParaRPr kumimoji="0" lang="en-US" altLang="ja-JP" sz="1600" b="0" i="0" u="none" strike="noStrike" cap="none" normalizeH="0" baseline="0" dirty="0">
              <a:ln>
                <a:noFill/>
              </a:ln>
              <a:solidFill>
                <a:schemeClr val="tx1"/>
              </a:solidFill>
              <a:effectLst/>
            </a:endParaRPr>
          </a:p>
        </p:txBody>
      </p:sp>
      <p:sp>
        <p:nvSpPr>
          <p:cNvPr id="14" name="TextBox 13">
            <a:extLst>
              <a:ext uri="{FF2B5EF4-FFF2-40B4-BE49-F238E27FC236}">
                <a16:creationId xmlns:a16="http://schemas.microsoft.com/office/drawing/2014/main" id="{E61E8F3B-F46B-4966-B28A-DCC0C0A9D1A2}"/>
              </a:ext>
            </a:extLst>
          </p:cNvPr>
          <p:cNvSpPr txBox="1"/>
          <p:nvPr/>
        </p:nvSpPr>
        <p:spPr>
          <a:xfrm>
            <a:off x="4871992" y="6071616"/>
            <a:ext cx="486137" cy="307777"/>
          </a:xfrm>
          <a:prstGeom prst="rect">
            <a:avLst/>
          </a:prstGeom>
          <a:noFill/>
        </p:spPr>
        <p:txBody>
          <a:bodyPr wrap="square" rtlCol="0">
            <a:spAutoFit/>
          </a:bodyPr>
          <a:lstStyle/>
          <a:p>
            <a:r>
              <a:rPr lang="en-US" sz="1400" dirty="0">
                <a:latin typeface="Consolas" panose="020B0609020204030204" pitchFamily="49" charset="0"/>
              </a:rPr>
              <a:t>5.5</a:t>
            </a:r>
          </a:p>
        </p:txBody>
      </p:sp>
      <p:pic>
        <p:nvPicPr>
          <p:cNvPr id="13" name="Picture 12">
            <a:extLst>
              <a:ext uri="{FF2B5EF4-FFF2-40B4-BE49-F238E27FC236}">
                <a16:creationId xmlns:a16="http://schemas.microsoft.com/office/drawing/2014/main" id="{C4D4FB12-D428-4B91-80B5-5D79BC871960}"/>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2846964" y="3586691"/>
            <a:ext cx="6520505" cy="312627"/>
          </a:xfrm>
          <a:prstGeom prst="rect">
            <a:avLst/>
          </a:prstGeom>
        </p:spPr>
      </p:pic>
      <p:pic>
        <p:nvPicPr>
          <p:cNvPr id="15" name="Picture 14">
            <a:extLst>
              <a:ext uri="{FF2B5EF4-FFF2-40B4-BE49-F238E27FC236}">
                <a16:creationId xmlns:a16="http://schemas.microsoft.com/office/drawing/2014/main" id="{057E3257-81DE-4757-BCF7-6A1FA07213FB}"/>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2846964" y="3849885"/>
            <a:ext cx="3483558" cy="312627"/>
          </a:xfrm>
          <a:prstGeom prst="rect">
            <a:avLst/>
          </a:prstGeom>
        </p:spPr>
      </p:pic>
      <p:grpSp>
        <p:nvGrpSpPr>
          <p:cNvPr id="12" name="Group 11">
            <a:extLst>
              <a:ext uri="{FF2B5EF4-FFF2-40B4-BE49-F238E27FC236}">
                <a16:creationId xmlns:a16="http://schemas.microsoft.com/office/drawing/2014/main" id="{24A5B0AA-9E08-4E6A-BD92-440F40A8350F}"/>
              </a:ext>
              <a:ext uri="{C183D7F6-B498-43B3-948B-1728B52AA6E4}">
                <adec:decorative xmlns:adec="http://schemas.microsoft.com/office/drawing/2017/decorative" val="1"/>
              </a:ext>
            </a:extLst>
          </p:cNvPr>
          <p:cNvGrpSpPr/>
          <p:nvPr/>
        </p:nvGrpSpPr>
        <p:grpSpPr>
          <a:xfrm>
            <a:off x="2398671" y="2159308"/>
            <a:ext cx="4976512" cy="3693553"/>
            <a:chOff x="5047946" y="1409630"/>
            <a:chExt cx="5306787" cy="3938682"/>
          </a:xfrm>
        </p:grpSpPr>
        <p:pic>
          <p:nvPicPr>
            <p:cNvPr id="8" name="Picture 7">
              <a:extLst>
                <a:ext uri="{FF2B5EF4-FFF2-40B4-BE49-F238E27FC236}">
                  <a16:creationId xmlns:a16="http://schemas.microsoft.com/office/drawing/2014/main" id="{6194C8C4-685F-4197-91DD-10551C8DC755}"/>
                </a:ext>
              </a:extLst>
            </p:cNvPr>
            <p:cNvPicPr>
              <a:picLocks noChangeAspect="1"/>
            </p:cNvPicPr>
            <p:nvPr/>
          </p:nvPicPr>
          <p:blipFill>
            <a:blip r:embed="rId4"/>
            <a:stretch>
              <a:fillRect/>
            </a:stretch>
          </p:blipFill>
          <p:spPr>
            <a:xfrm>
              <a:off x="5047946" y="1409630"/>
              <a:ext cx="2838450" cy="333375"/>
            </a:xfrm>
            <a:prstGeom prst="rect">
              <a:avLst/>
            </a:prstGeom>
          </p:spPr>
        </p:pic>
        <p:pic>
          <p:nvPicPr>
            <p:cNvPr id="9" name="Picture 8">
              <a:extLst>
                <a:ext uri="{FF2B5EF4-FFF2-40B4-BE49-F238E27FC236}">
                  <a16:creationId xmlns:a16="http://schemas.microsoft.com/office/drawing/2014/main" id="{D4912091-A968-4E0E-AD03-08559891CEA7}"/>
                </a:ext>
              </a:extLst>
            </p:cNvPr>
            <p:cNvPicPr>
              <a:picLocks noChangeAspect="1"/>
            </p:cNvPicPr>
            <p:nvPr/>
          </p:nvPicPr>
          <p:blipFill>
            <a:blip r:embed="rId5"/>
            <a:stretch>
              <a:fillRect/>
            </a:stretch>
          </p:blipFill>
          <p:spPr>
            <a:xfrm>
              <a:off x="5058833" y="1690027"/>
              <a:ext cx="295275" cy="314325"/>
            </a:xfrm>
            <a:prstGeom prst="rect">
              <a:avLst/>
            </a:prstGeom>
          </p:spPr>
        </p:pic>
        <p:pic>
          <p:nvPicPr>
            <p:cNvPr id="11" name="Picture 10">
              <a:extLst>
                <a:ext uri="{FF2B5EF4-FFF2-40B4-BE49-F238E27FC236}">
                  <a16:creationId xmlns:a16="http://schemas.microsoft.com/office/drawing/2014/main" id="{667F8CD7-549C-4148-BA9E-FA8B08BCBC62}"/>
                </a:ext>
              </a:extLst>
            </p:cNvPr>
            <p:cNvPicPr>
              <a:picLocks noChangeAspect="1"/>
            </p:cNvPicPr>
            <p:nvPr/>
          </p:nvPicPr>
          <p:blipFill>
            <a:blip r:embed="rId6"/>
            <a:stretch>
              <a:fillRect/>
            </a:stretch>
          </p:blipFill>
          <p:spPr>
            <a:xfrm>
              <a:off x="5058833" y="1947887"/>
              <a:ext cx="5295900" cy="3400425"/>
            </a:xfrm>
            <a:prstGeom prst="rect">
              <a:avLst/>
            </a:prstGeom>
          </p:spPr>
        </p:pic>
      </p:grpSp>
      <p:grpSp>
        <p:nvGrpSpPr>
          <p:cNvPr id="21" name="Group 20">
            <a:extLst>
              <a:ext uri="{FF2B5EF4-FFF2-40B4-BE49-F238E27FC236}">
                <a16:creationId xmlns:a16="http://schemas.microsoft.com/office/drawing/2014/main" id="{4D27F6BA-D73D-4988-BF7A-6D20307A22B2}"/>
              </a:ext>
              <a:ext uri="{C183D7F6-B498-43B3-948B-1728B52AA6E4}">
                <adec:decorative xmlns:adec="http://schemas.microsoft.com/office/drawing/2017/decorative" val="1"/>
              </a:ext>
            </a:extLst>
          </p:cNvPr>
          <p:cNvGrpSpPr/>
          <p:nvPr/>
        </p:nvGrpSpPr>
        <p:grpSpPr>
          <a:xfrm>
            <a:off x="2846964" y="4123046"/>
            <a:ext cx="5127082" cy="827010"/>
            <a:chOff x="2846964" y="4112160"/>
            <a:chExt cx="5127082" cy="827010"/>
          </a:xfrm>
        </p:grpSpPr>
        <p:pic>
          <p:nvPicPr>
            <p:cNvPr id="10" name="Picture 9">
              <a:extLst>
                <a:ext uri="{FF2B5EF4-FFF2-40B4-BE49-F238E27FC236}">
                  <a16:creationId xmlns:a16="http://schemas.microsoft.com/office/drawing/2014/main" id="{D772789B-A633-448B-945F-EBDA26091977}"/>
                </a:ext>
              </a:extLst>
            </p:cNvPr>
            <p:cNvPicPr>
              <a:picLocks noChangeAspect="1"/>
            </p:cNvPicPr>
            <p:nvPr/>
          </p:nvPicPr>
          <p:blipFill>
            <a:blip r:embed="rId5"/>
            <a:stretch>
              <a:fillRect/>
            </a:stretch>
          </p:blipFill>
          <p:spPr>
            <a:xfrm>
              <a:off x="2855902" y="4112160"/>
              <a:ext cx="276898" cy="294763"/>
            </a:xfrm>
            <a:prstGeom prst="rect">
              <a:avLst/>
            </a:prstGeom>
          </p:spPr>
        </p:pic>
        <p:pic>
          <p:nvPicPr>
            <p:cNvPr id="16" name="Picture 15">
              <a:extLst>
                <a:ext uri="{FF2B5EF4-FFF2-40B4-BE49-F238E27FC236}">
                  <a16:creationId xmlns:a16="http://schemas.microsoft.com/office/drawing/2014/main" id="{4227E61F-4698-41BC-A8CC-4B5EF0AF24CA}"/>
                </a:ext>
              </a:extLst>
            </p:cNvPr>
            <p:cNvPicPr>
              <a:picLocks noChangeAspect="1"/>
            </p:cNvPicPr>
            <p:nvPr/>
          </p:nvPicPr>
          <p:blipFill>
            <a:blip r:embed="rId7"/>
            <a:stretch>
              <a:fillRect/>
            </a:stretch>
          </p:blipFill>
          <p:spPr>
            <a:xfrm>
              <a:off x="2846964" y="4358577"/>
              <a:ext cx="5127082" cy="580593"/>
            </a:xfrm>
            <a:prstGeom prst="rect">
              <a:avLst/>
            </a:prstGeom>
          </p:spPr>
        </p:pic>
      </p:grpSp>
      <p:pic>
        <p:nvPicPr>
          <p:cNvPr id="18" name="Picture 17">
            <a:extLst>
              <a:ext uri="{FF2B5EF4-FFF2-40B4-BE49-F238E27FC236}">
                <a16:creationId xmlns:a16="http://schemas.microsoft.com/office/drawing/2014/main" id="{07595EC1-C8E4-4D3E-8052-2CB0AC8B02A8}"/>
              </a:ext>
              <a:ext uri="{C183D7F6-B498-43B3-948B-1728B52AA6E4}">
                <adec:decorative xmlns:adec="http://schemas.microsoft.com/office/drawing/2017/decorative" val="1"/>
              </a:ext>
            </a:extLst>
          </p:cNvPr>
          <p:cNvPicPr>
            <a:picLocks noChangeAspect="1"/>
          </p:cNvPicPr>
          <p:nvPr/>
        </p:nvPicPr>
        <p:blipFill>
          <a:blip r:embed="rId8"/>
          <a:stretch>
            <a:fillRect/>
          </a:stretch>
        </p:blipFill>
        <p:spPr>
          <a:xfrm>
            <a:off x="2855902" y="4883454"/>
            <a:ext cx="7547708" cy="330491"/>
          </a:xfrm>
          <a:prstGeom prst="rect">
            <a:avLst/>
          </a:prstGeom>
        </p:spPr>
      </p:pic>
      <p:pic>
        <p:nvPicPr>
          <p:cNvPr id="19" name="Picture 18">
            <a:extLst>
              <a:ext uri="{FF2B5EF4-FFF2-40B4-BE49-F238E27FC236}">
                <a16:creationId xmlns:a16="http://schemas.microsoft.com/office/drawing/2014/main" id="{40446102-0D8B-4533-8313-31F6CAF099D1}"/>
              </a:ext>
              <a:ext uri="{C183D7F6-B498-43B3-948B-1728B52AA6E4}">
                <adec:decorative xmlns:adec="http://schemas.microsoft.com/office/drawing/2017/decorative" val="1"/>
              </a:ext>
            </a:extLst>
          </p:cNvPr>
          <p:cNvPicPr>
            <a:picLocks noChangeAspect="1"/>
          </p:cNvPicPr>
          <p:nvPr/>
        </p:nvPicPr>
        <p:blipFill>
          <a:blip r:embed="rId9"/>
          <a:stretch>
            <a:fillRect/>
          </a:stretch>
        </p:blipFill>
        <p:spPr>
          <a:xfrm>
            <a:off x="2855902" y="5167759"/>
            <a:ext cx="7181488" cy="312627"/>
          </a:xfrm>
          <a:prstGeom prst="rect">
            <a:avLst/>
          </a:prstGeom>
        </p:spPr>
      </p:pic>
    </p:spTree>
    <p:extLst>
      <p:ext uri="{BB962C8B-B14F-4D97-AF65-F5344CB8AC3E}">
        <p14:creationId xmlns:p14="http://schemas.microsoft.com/office/powerpoint/2010/main" val="2306264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animEffect transition="in" filter="fade">
                                      <p:cBhvr>
                                        <p:cTn id="37" dur="500"/>
                                        <p:tgtEl>
                                          <p:spTgt spid="6">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
                                            <p:txEl>
                                              <p:pRg st="1" end="1"/>
                                            </p:txEl>
                                          </p:spTgt>
                                        </p:tgtEl>
                                        <p:attrNameLst>
                                          <p:attrName>style.visibility</p:attrName>
                                        </p:attrNameLst>
                                      </p:cBhvr>
                                      <p:to>
                                        <p:strVal val="visible"/>
                                      </p:to>
                                    </p:set>
                                    <p:animEffect transition="in" filter="fade">
                                      <p:cBhvr>
                                        <p:cTn id="47" dur="500"/>
                                        <p:tgtEl>
                                          <p:spTgt spid="6">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par>
                                <p:cTn id="53" presetID="10" presetClass="exit" presetSubtype="0" fill="hold" nodeType="withEffect">
                                  <p:stCondLst>
                                    <p:cond delay="0"/>
                                  </p:stCondLst>
                                  <p:childTnLst>
                                    <p:animEffect transition="out" filter="fade">
                                      <p:cBhvr>
                                        <p:cTn id="54" dur="500"/>
                                        <p:tgtEl>
                                          <p:spTgt spid="13"/>
                                        </p:tgtEl>
                                      </p:cBhvr>
                                    </p:animEffect>
                                    <p:set>
                                      <p:cBhvr>
                                        <p:cTn id="55" dur="1" fill="hold">
                                          <p:stCondLst>
                                            <p:cond delay="499"/>
                                          </p:stCondLst>
                                        </p:cTn>
                                        <p:tgtEl>
                                          <p:spTgt spid="13"/>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500"/>
                                        <p:tgtEl>
                                          <p:spTgt spid="15"/>
                                        </p:tgtEl>
                                      </p:cBhvr>
                                    </p:animEffect>
                                    <p:set>
                                      <p:cBhvr>
                                        <p:cTn id="58" dur="1" fill="hold">
                                          <p:stCondLst>
                                            <p:cond delay="499"/>
                                          </p:stCondLst>
                                        </p:cTn>
                                        <p:tgtEl>
                                          <p:spTgt spid="15"/>
                                        </p:tgtEl>
                                        <p:attrNameLst>
                                          <p:attrName>style.visibility</p:attrName>
                                        </p:attrNameLst>
                                      </p:cBhvr>
                                      <p:to>
                                        <p:strVal val="hidden"/>
                                      </p:to>
                                    </p:set>
                                  </p:childTnLst>
                                </p:cTn>
                              </p:par>
                              <p:par>
                                <p:cTn id="59" presetID="10" presetClass="exit" presetSubtype="0" fill="hold" nodeType="withEffect">
                                  <p:stCondLst>
                                    <p:cond delay="0"/>
                                  </p:stCondLst>
                                  <p:childTnLst>
                                    <p:animEffect transition="out" filter="fade">
                                      <p:cBhvr>
                                        <p:cTn id="60" dur="500"/>
                                        <p:tgtEl>
                                          <p:spTgt spid="21"/>
                                        </p:tgtEl>
                                      </p:cBhvr>
                                    </p:animEffect>
                                    <p:set>
                                      <p:cBhvr>
                                        <p:cTn id="61" dur="1" fill="hold">
                                          <p:stCondLst>
                                            <p:cond delay="499"/>
                                          </p:stCondLst>
                                        </p:cTn>
                                        <p:tgtEl>
                                          <p:spTgt spid="21"/>
                                        </p:tgtEl>
                                        <p:attrNameLst>
                                          <p:attrName>style.visibility</p:attrName>
                                        </p:attrNameLst>
                                      </p:cBhvr>
                                      <p:to>
                                        <p:strVal val="hidden"/>
                                      </p:to>
                                    </p:set>
                                  </p:childTnLst>
                                </p:cTn>
                              </p:par>
                              <p:par>
                                <p:cTn id="62" presetID="10" presetClass="exit" presetSubtype="0" fill="hold" nodeType="withEffect">
                                  <p:stCondLst>
                                    <p:cond delay="0"/>
                                  </p:stCondLst>
                                  <p:childTnLst>
                                    <p:animEffect transition="out" filter="fade">
                                      <p:cBhvr>
                                        <p:cTn id="63" dur="500"/>
                                        <p:tgtEl>
                                          <p:spTgt spid="18"/>
                                        </p:tgtEl>
                                      </p:cBhvr>
                                    </p:animEffect>
                                    <p:set>
                                      <p:cBhvr>
                                        <p:cTn id="64" dur="1" fill="hold">
                                          <p:stCondLst>
                                            <p:cond delay="499"/>
                                          </p:stCondLst>
                                        </p:cTn>
                                        <p:tgtEl>
                                          <p:spTgt spid="18"/>
                                        </p:tgtEl>
                                        <p:attrNameLst>
                                          <p:attrName>style.visibility</p:attrName>
                                        </p:attrNameLst>
                                      </p:cBhvr>
                                      <p:to>
                                        <p:strVal val="hidden"/>
                                      </p:to>
                                    </p:set>
                                  </p:childTnLst>
                                </p:cTn>
                              </p:par>
                              <p:par>
                                <p:cTn id="65" presetID="10" presetClass="exit" presetSubtype="0" fill="hold" nodeType="withEffect">
                                  <p:stCondLst>
                                    <p:cond delay="0"/>
                                  </p:stCondLst>
                                  <p:childTnLst>
                                    <p:animEffect transition="out" filter="fade">
                                      <p:cBhvr>
                                        <p:cTn id="66" dur="500"/>
                                        <p:tgtEl>
                                          <p:spTgt spid="19"/>
                                        </p:tgtEl>
                                      </p:cBhvr>
                                    </p:animEffect>
                                    <p:set>
                                      <p:cBhvr>
                                        <p:cTn id="67" dur="1" fill="hold">
                                          <p:stCondLst>
                                            <p:cond delay="499"/>
                                          </p:stCondLst>
                                        </p:cTn>
                                        <p:tgtEl>
                                          <p:spTgt spid="19"/>
                                        </p:tgtEl>
                                        <p:attrNameLst>
                                          <p:attrName>style.visibility</p:attrName>
                                        </p:attrNameLst>
                                      </p:cBhvr>
                                      <p:to>
                                        <p:strVal val="hidden"/>
                                      </p:to>
                                    </p:set>
                                  </p:childTnLst>
                                </p:cTn>
                              </p:par>
                              <p:par>
                                <p:cTn id="68" presetID="10" presetClass="entr" presetSubtype="0" fill="hold" grpId="0" nodeType="withEffect">
                                  <p:stCondLst>
                                    <p:cond delay="0"/>
                                  </p:stCondLst>
                                  <p:childTnLst>
                                    <p:set>
                                      <p:cBhvr>
                                        <p:cTn id="69" dur="1" fill="hold">
                                          <p:stCondLst>
                                            <p:cond delay="0"/>
                                          </p:stCondLst>
                                        </p:cTn>
                                        <p:tgtEl>
                                          <p:spTgt spid="4"/>
                                        </p:tgtEl>
                                        <p:attrNameLst>
                                          <p:attrName>style.visibility</p:attrName>
                                        </p:attrNameLst>
                                      </p:cBhvr>
                                      <p:to>
                                        <p:strVal val="visible"/>
                                      </p:to>
                                    </p:set>
                                    <p:animEffect transition="in" filter="fade">
                                      <p:cBhvr>
                                        <p:cTn id="70" dur="500"/>
                                        <p:tgtEl>
                                          <p:spTgt spid="4"/>
                                        </p:tgtEl>
                                      </p:cBhvr>
                                    </p:animEffect>
                                  </p:childTnLst>
                                </p:cTn>
                              </p:par>
                              <p:par>
                                <p:cTn id="71" presetID="10" presetClass="entr" presetSubtype="0" fill="hold" nodeType="withEffect">
                                  <p:stCondLst>
                                    <p:cond delay="0"/>
                                  </p:stCondLst>
                                  <p:childTnLst>
                                    <p:set>
                                      <p:cBhvr>
                                        <p:cTn id="72" dur="1" fill="hold">
                                          <p:stCondLst>
                                            <p:cond delay="0"/>
                                          </p:stCondLst>
                                        </p:cTn>
                                        <p:tgtEl>
                                          <p:spTgt spid="5"/>
                                        </p:tgtEl>
                                        <p:attrNameLst>
                                          <p:attrName>style.visibility</p:attrName>
                                        </p:attrNameLst>
                                      </p:cBhvr>
                                      <p:to>
                                        <p:strVal val="visible"/>
                                      </p:to>
                                    </p:set>
                                    <p:animEffect transition="in" filter="fade">
                                      <p:cBhvr>
                                        <p:cTn id="7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43E03-0B3D-3042-8067-C49EE75666F3}"/>
              </a:ext>
            </a:extLst>
          </p:cNvPr>
          <p:cNvSpPr>
            <a:spLocks noGrp="1"/>
          </p:cNvSpPr>
          <p:nvPr>
            <p:ph type="title"/>
          </p:nvPr>
        </p:nvSpPr>
        <p:spPr>
          <a:xfrm>
            <a:off x="913795" y="-4993"/>
            <a:ext cx="10353761" cy="1326321"/>
          </a:xfrm>
        </p:spPr>
        <p:txBody>
          <a:bodyPr/>
          <a:lstStyle/>
          <a:p>
            <a:r>
              <a:rPr lang="en-US" dirty="0"/>
              <a:t>Primitive Data Types: Integers</a:t>
            </a:r>
          </a:p>
        </p:txBody>
      </p:sp>
      <p:graphicFrame>
        <p:nvGraphicFramePr>
          <p:cNvPr id="5" name="Table 4">
            <a:extLst>
              <a:ext uri="{FF2B5EF4-FFF2-40B4-BE49-F238E27FC236}">
                <a16:creationId xmlns:a16="http://schemas.microsoft.com/office/drawing/2014/main" id="{108A2378-F659-EF4E-9A73-6A6210A55E76}"/>
              </a:ext>
            </a:extLst>
          </p:cNvPr>
          <p:cNvGraphicFramePr>
            <a:graphicFrameLocks noGrp="1"/>
          </p:cNvGraphicFramePr>
          <p:nvPr>
            <p:extLst>
              <p:ext uri="{D42A27DB-BD31-4B8C-83A1-F6EECF244321}">
                <p14:modId xmlns:p14="http://schemas.microsoft.com/office/powerpoint/2010/main" val="2915447378"/>
              </p:ext>
            </p:extLst>
          </p:nvPr>
        </p:nvGraphicFramePr>
        <p:xfrm>
          <a:off x="3015720" y="1438152"/>
          <a:ext cx="8591234" cy="1867260"/>
        </p:xfrm>
        <a:graphic>
          <a:graphicData uri="http://schemas.openxmlformats.org/drawingml/2006/table">
            <a:tbl>
              <a:tblPr firstRow="1" bandRow="1">
                <a:tableStyleId>{F5AB1C69-6EDB-4FF4-983F-18BD219EF322}</a:tableStyleId>
              </a:tblPr>
              <a:tblGrid>
                <a:gridCol w="1186181">
                  <a:extLst>
                    <a:ext uri="{9D8B030D-6E8A-4147-A177-3AD203B41FA5}">
                      <a16:colId xmlns:a16="http://schemas.microsoft.com/office/drawing/2014/main" val="1205517001"/>
                    </a:ext>
                  </a:extLst>
                </a:gridCol>
                <a:gridCol w="676593">
                  <a:extLst>
                    <a:ext uri="{9D8B030D-6E8A-4147-A177-3AD203B41FA5}">
                      <a16:colId xmlns:a16="http://schemas.microsoft.com/office/drawing/2014/main" val="3959053931"/>
                    </a:ext>
                  </a:extLst>
                </a:gridCol>
                <a:gridCol w="2524442">
                  <a:extLst>
                    <a:ext uri="{9D8B030D-6E8A-4147-A177-3AD203B41FA5}">
                      <a16:colId xmlns:a16="http://schemas.microsoft.com/office/drawing/2014/main" val="1925621192"/>
                    </a:ext>
                  </a:extLst>
                </a:gridCol>
                <a:gridCol w="4204018">
                  <a:extLst>
                    <a:ext uri="{9D8B030D-6E8A-4147-A177-3AD203B41FA5}">
                      <a16:colId xmlns:a16="http://schemas.microsoft.com/office/drawing/2014/main" val="3945866699"/>
                    </a:ext>
                  </a:extLst>
                </a:gridCol>
              </a:tblGrid>
              <a:tr h="370840">
                <a:tc>
                  <a:txBody>
                    <a:bodyPr/>
                    <a:lstStyle/>
                    <a:p>
                      <a:r>
                        <a:rPr lang="en-US" dirty="0"/>
                        <a:t>Type</a:t>
                      </a:r>
                    </a:p>
                  </a:txBody>
                  <a:tcPr/>
                </a:tc>
                <a:tc>
                  <a:txBody>
                    <a:bodyPr/>
                    <a:lstStyle/>
                    <a:p>
                      <a:pPr algn="ctr"/>
                      <a:r>
                        <a:rPr lang="en-US" dirty="0"/>
                        <a:t>Bits</a:t>
                      </a:r>
                    </a:p>
                  </a:txBody>
                  <a:tcPr/>
                </a:tc>
                <a:tc>
                  <a:txBody>
                    <a:bodyPr/>
                    <a:lstStyle/>
                    <a:p>
                      <a:r>
                        <a:rPr lang="en-US" dirty="0"/>
                        <a:t>Description</a:t>
                      </a:r>
                    </a:p>
                  </a:txBody>
                  <a:tcPr/>
                </a:tc>
                <a:tc>
                  <a:txBody>
                    <a:bodyPr/>
                    <a:lstStyle/>
                    <a:p>
                      <a:r>
                        <a:rPr lang="en-US" dirty="0"/>
                        <a:t>Precision / Range</a:t>
                      </a:r>
                    </a:p>
                  </a:txBody>
                  <a:tcPr/>
                </a:tc>
                <a:extLst>
                  <a:ext uri="{0D108BD9-81ED-4DB2-BD59-A6C34878D82A}">
                    <a16:rowId xmlns:a16="http://schemas.microsoft.com/office/drawing/2014/main" val="1838184517"/>
                  </a:ext>
                </a:extLst>
              </a:tr>
              <a:tr h="370840">
                <a:tc>
                  <a:txBody>
                    <a:bodyPr/>
                    <a:lstStyle/>
                    <a:p>
                      <a:r>
                        <a:rPr lang="en-US" dirty="0">
                          <a:latin typeface="Consolas" panose="020B0609020204030204" pitchFamily="49" charset="0"/>
                        </a:rPr>
                        <a:t>byte</a:t>
                      </a:r>
                    </a:p>
                  </a:txBody>
                  <a:tcPr/>
                </a:tc>
                <a:tc>
                  <a:txBody>
                    <a:bodyPr/>
                    <a:lstStyle/>
                    <a:p>
                      <a:pPr algn="ctr"/>
                      <a:r>
                        <a:rPr lang="en-US" dirty="0">
                          <a:latin typeface="Consolas" panose="020B0609020204030204" pitchFamily="49" charset="0"/>
                        </a:rPr>
                        <a:t>8</a:t>
                      </a:r>
                    </a:p>
                  </a:txBody>
                  <a:tcPr/>
                </a:tc>
                <a:tc>
                  <a:txBody>
                    <a:bodyPr/>
                    <a:lstStyle/>
                    <a:p>
                      <a:r>
                        <a:rPr lang="en-US" dirty="0"/>
                        <a:t>tiny integer</a:t>
                      </a:r>
                    </a:p>
                  </a:txBody>
                  <a:tcPr/>
                </a:tc>
                <a:tc>
                  <a:txBody>
                    <a:bodyPr/>
                    <a:lstStyle/>
                    <a:p>
                      <a:r>
                        <a:rPr lang="en-US" b="1" dirty="0">
                          <a:latin typeface="Consolas" panose="020B0609020204030204" pitchFamily="49" charset="0"/>
                        </a:rPr>
                        <a:t>-128</a:t>
                      </a:r>
                      <a:r>
                        <a:rPr lang="en-US" dirty="0">
                          <a:latin typeface="Consolas" panose="020B0609020204030204" pitchFamily="49" charset="0"/>
                        </a:rPr>
                        <a:t>           : </a:t>
                      </a:r>
                      <a:r>
                        <a:rPr lang="en-US" b="1" dirty="0">
                          <a:latin typeface="Consolas" panose="020B0609020204030204" pitchFamily="49" charset="0"/>
                        </a:rPr>
                        <a:t>+127</a:t>
                      </a:r>
                    </a:p>
                  </a:txBody>
                  <a:tcPr/>
                </a:tc>
                <a:extLst>
                  <a:ext uri="{0D108BD9-81ED-4DB2-BD59-A6C34878D82A}">
                    <a16:rowId xmlns:a16="http://schemas.microsoft.com/office/drawing/2014/main" val="1527063420"/>
                  </a:ext>
                </a:extLst>
              </a:tr>
              <a:tr h="370840">
                <a:tc>
                  <a:txBody>
                    <a:bodyPr/>
                    <a:lstStyle/>
                    <a:p>
                      <a:r>
                        <a:rPr lang="en-US" dirty="0">
                          <a:latin typeface="Consolas" panose="020B0609020204030204" pitchFamily="49" charset="0"/>
                        </a:rPr>
                        <a:t>short</a:t>
                      </a:r>
                    </a:p>
                  </a:txBody>
                  <a:tcPr/>
                </a:tc>
                <a:tc>
                  <a:txBody>
                    <a:bodyPr/>
                    <a:lstStyle/>
                    <a:p>
                      <a:pPr algn="ctr"/>
                      <a:r>
                        <a:rPr lang="en-US" dirty="0">
                          <a:latin typeface="Consolas" panose="020B0609020204030204" pitchFamily="49" charset="0"/>
                        </a:rPr>
                        <a:t>16</a:t>
                      </a:r>
                    </a:p>
                  </a:txBody>
                  <a:tcPr/>
                </a:tc>
                <a:tc>
                  <a:txBody>
                    <a:bodyPr/>
                    <a:lstStyle/>
                    <a:p>
                      <a:r>
                        <a:rPr lang="en-US" dirty="0"/>
                        <a:t>short integer</a:t>
                      </a:r>
                    </a:p>
                  </a:txBody>
                  <a:tcPr/>
                </a:tc>
                <a:tc>
                  <a:txBody>
                    <a:bodyPr/>
                    <a:lstStyle/>
                    <a:p>
                      <a:r>
                        <a:rPr lang="en-US" b="1" dirty="0">
                          <a:latin typeface="Consolas" panose="020B0609020204030204" pitchFamily="49" charset="0"/>
                        </a:rPr>
                        <a:t>-32768</a:t>
                      </a:r>
                      <a:r>
                        <a:rPr lang="en-US" dirty="0">
                          <a:latin typeface="Consolas" panose="020B0609020204030204" pitchFamily="49" charset="0"/>
                        </a:rPr>
                        <a:t>         : </a:t>
                      </a:r>
                      <a:r>
                        <a:rPr lang="en-US" b="1" dirty="0">
                          <a:latin typeface="Consolas" panose="020B0609020204030204" pitchFamily="49" charset="0"/>
                        </a:rPr>
                        <a:t>+32767</a:t>
                      </a:r>
                    </a:p>
                  </a:txBody>
                  <a:tcPr/>
                </a:tc>
                <a:extLst>
                  <a:ext uri="{0D108BD9-81ED-4DB2-BD59-A6C34878D82A}">
                    <a16:rowId xmlns:a16="http://schemas.microsoft.com/office/drawing/2014/main" val="2165612430"/>
                  </a:ext>
                </a:extLst>
              </a:tr>
              <a:tr h="370840">
                <a:tc>
                  <a:txBody>
                    <a:bodyPr/>
                    <a:lstStyle/>
                    <a:p>
                      <a:r>
                        <a:rPr lang="en-US" dirty="0">
                          <a:latin typeface="Consolas" panose="020B0609020204030204" pitchFamily="49" charset="0"/>
                        </a:rPr>
                        <a:t>int</a:t>
                      </a:r>
                    </a:p>
                  </a:txBody>
                  <a:tcPr/>
                </a:tc>
                <a:tc>
                  <a:txBody>
                    <a:bodyPr/>
                    <a:lstStyle/>
                    <a:p>
                      <a:pPr algn="ctr"/>
                      <a:r>
                        <a:rPr lang="en-US" dirty="0">
                          <a:latin typeface="Consolas" panose="020B0609020204030204" pitchFamily="49" charset="0"/>
                        </a:rPr>
                        <a:t>32</a:t>
                      </a:r>
                    </a:p>
                  </a:txBody>
                  <a:tcPr/>
                </a:tc>
                <a:tc>
                  <a:txBody>
                    <a:bodyPr/>
                    <a:lstStyle/>
                    <a:p>
                      <a:r>
                        <a:rPr lang="en-US" dirty="0"/>
                        <a:t>just right integer</a:t>
                      </a:r>
                    </a:p>
                  </a:txBody>
                  <a:tcPr/>
                </a:tc>
                <a:tc>
                  <a:txBody>
                    <a:bodyPr/>
                    <a:lstStyle/>
                    <a:p>
                      <a:r>
                        <a:rPr lang="en-US" b="1" dirty="0">
                          <a:latin typeface="Consolas" panose="020B0609020204030204" pitchFamily="49" charset="0"/>
                        </a:rPr>
                        <a:t>-2,147,483,648</a:t>
                      </a:r>
                      <a:r>
                        <a:rPr lang="en-US" dirty="0">
                          <a:latin typeface="Consolas" panose="020B0609020204030204" pitchFamily="49" charset="0"/>
                        </a:rPr>
                        <a:t> : +</a:t>
                      </a:r>
                      <a:r>
                        <a:rPr lang="en-US" b="1" dirty="0">
                          <a:latin typeface="Consolas" panose="020B0609020204030204" pitchFamily="49" charset="0"/>
                        </a:rPr>
                        <a:t>2,147,483,647</a:t>
                      </a:r>
                      <a:endParaRPr lang="en-US" dirty="0">
                        <a:latin typeface="Consolas" panose="020B0609020204030204" pitchFamily="49" charset="0"/>
                      </a:endParaRPr>
                    </a:p>
                  </a:txBody>
                  <a:tcPr/>
                </a:tc>
                <a:extLst>
                  <a:ext uri="{0D108BD9-81ED-4DB2-BD59-A6C34878D82A}">
                    <a16:rowId xmlns:a16="http://schemas.microsoft.com/office/drawing/2014/main" val="2580984214"/>
                  </a:ext>
                </a:extLst>
              </a:tr>
              <a:tr h="383900">
                <a:tc>
                  <a:txBody>
                    <a:bodyPr/>
                    <a:lstStyle/>
                    <a:p>
                      <a:r>
                        <a:rPr lang="en-US" dirty="0">
                          <a:latin typeface="Consolas" panose="020B0609020204030204" pitchFamily="49" charset="0"/>
                        </a:rPr>
                        <a:t>long</a:t>
                      </a:r>
                    </a:p>
                  </a:txBody>
                  <a:tcPr/>
                </a:tc>
                <a:tc>
                  <a:txBody>
                    <a:bodyPr/>
                    <a:lstStyle/>
                    <a:p>
                      <a:pPr algn="ctr"/>
                      <a:r>
                        <a:rPr lang="en-US" dirty="0">
                          <a:latin typeface="Consolas" panose="020B0609020204030204" pitchFamily="49" charset="0"/>
                        </a:rPr>
                        <a:t>64</a:t>
                      </a:r>
                    </a:p>
                  </a:txBody>
                  <a:tcPr/>
                </a:tc>
                <a:tc>
                  <a:txBody>
                    <a:bodyPr/>
                    <a:lstStyle/>
                    <a:p>
                      <a:r>
                        <a:rPr lang="en-US" dirty="0"/>
                        <a:t>long integer</a:t>
                      </a:r>
                    </a:p>
                  </a:txBody>
                  <a:tcPr/>
                </a:tc>
                <a:tc>
                  <a:txBody>
                    <a:bodyPr/>
                    <a:lstStyle/>
                    <a:p>
                      <a:r>
                        <a:rPr lang="en-US" b="1" dirty="0">
                          <a:latin typeface="Consolas" panose="020B0609020204030204" pitchFamily="49" charset="0"/>
                        </a:rPr>
                        <a:t>-9 quintillion</a:t>
                      </a:r>
                      <a:r>
                        <a:rPr lang="en-US" dirty="0">
                          <a:latin typeface="Consolas" panose="020B0609020204030204" pitchFamily="49" charset="0"/>
                        </a:rPr>
                        <a:t> : </a:t>
                      </a:r>
                      <a:r>
                        <a:rPr lang="en-US" b="1" dirty="0">
                          <a:latin typeface="Consolas" panose="020B0609020204030204" pitchFamily="49" charset="0"/>
                        </a:rPr>
                        <a:t>+9 quintillion</a:t>
                      </a:r>
                    </a:p>
                  </a:txBody>
                  <a:tcPr/>
                </a:tc>
                <a:extLst>
                  <a:ext uri="{0D108BD9-81ED-4DB2-BD59-A6C34878D82A}">
                    <a16:rowId xmlns:a16="http://schemas.microsoft.com/office/drawing/2014/main" val="2851199156"/>
                  </a:ext>
                </a:extLst>
              </a:tr>
            </a:tbl>
          </a:graphicData>
        </a:graphic>
      </p:graphicFrame>
      <p:sp>
        <p:nvSpPr>
          <p:cNvPr id="6" name="Left Brace 5">
            <a:extLst>
              <a:ext uri="{FF2B5EF4-FFF2-40B4-BE49-F238E27FC236}">
                <a16:creationId xmlns:a16="http://schemas.microsoft.com/office/drawing/2014/main" id="{2E1F9BC8-00BD-0C4D-B5CE-43816BA49BD8}"/>
              </a:ext>
            </a:extLst>
          </p:cNvPr>
          <p:cNvSpPr/>
          <p:nvPr/>
        </p:nvSpPr>
        <p:spPr>
          <a:xfrm>
            <a:off x="2587456" y="1800340"/>
            <a:ext cx="370389" cy="1446836"/>
          </a:xfrm>
          <a:prstGeom prst="leftBrace">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2D5545D3-D2C9-094C-B357-8A629E49FE4E}"/>
              </a:ext>
            </a:extLst>
          </p:cNvPr>
          <p:cNvSpPr txBox="1"/>
          <p:nvPr/>
        </p:nvSpPr>
        <p:spPr>
          <a:xfrm>
            <a:off x="1139365" y="2292925"/>
            <a:ext cx="1448089" cy="461665"/>
          </a:xfrm>
          <a:prstGeom prst="rect">
            <a:avLst/>
          </a:prstGeom>
          <a:noFill/>
        </p:spPr>
        <p:txBody>
          <a:bodyPr wrap="none" rtlCol="0">
            <a:spAutoFit/>
          </a:bodyPr>
          <a:lstStyle/>
          <a:p>
            <a:r>
              <a:rPr lang="en-US" sz="2400" b="1" dirty="0"/>
              <a:t>Integers</a:t>
            </a:r>
            <a:endParaRPr lang="en-US" b="1" dirty="0"/>
          </a:p>
        </p:txBody>
      </p:sp>
      <p:sp>
        <p:nvSpPr>
          <p:cNvPr id="17" name="Content Placeholder 2">
            <a:extLst>
              <a:ext uri="{FF2B5EF4-FFF2-40B4-BE49-F238E27FC236}">
                <a16:creationId xmlns:a16="http://schemas.microsoft.com/office/drawing/2014/main" id="{82D875A7-0471-5645-B13E-02F6C201B9AE}"/>
              </a:ext>
            </a:extLst>
          </p:cNvPr>
          <p:cNvSpPr>
            <a:spLocks noGrp="1"/>
          </p:cNvSpPr>
          <p:nvPr>
            <p:ph idx="1"/>
          </p:nvPr>
        </p:nvSpPr>
        <p:spPr>
          <a:xfrm>
            <a:off x="913795" y="3726187"/>
            <a:ext cx="10353762" cy="2700739"/>
          </a:xfrm>
        </p:spPr>
        <p:txBody>
          <a:bodyPr>
            <a:normAutofit/>
          </a:bodyPr>
          <a:lstStyle/>
          <a:p>
            <a:r>
              <a:rPr lang="en-US" dirty="0"/>
              <a:t>Avoid integer overflow by using the proper-sized integer type</a:t>
            </a:r>
          </a:p>
          <a:p>
            <a:pPr marL="457200" lvl="1" indent="0">
              <a:buNone/>
            </a:pPr>
            <a:r>
              <a:rPr lang="en-US" dirty="0">
                <a:latin typeface="Consolas" panose="020B0609020204030204" pitchFamily="49" charset="0"/>
                <a:cs typeface="Consolas" panose="020B0609020204030204" pitchFamily="49" charset="0"/>
              </a:rPr>
              <a:t>byte num = 127;			// 01111111 = 127</a:t>
            </a:r>
          </a:p>
          <a:p>
            <a:pPr marL="457200" lvl="1" indent="0">
              <a:buNone/>
            </a:pPr>
            <a:r>
              <a:rPr lang="en-US" dirty="0">
                <a:latin typeface="Consolas" panose="020B0609020204030204" pitchFamily="49" charset="0"/>
                <a:cs typeface="Consolas" panose="020B0609020204030204" pitchFamily="49" charset="0"/>
              </a:rPr>
              <a:t>num++;				//Expected: 10000000 = 128</a:t>
            </a:r>
          </a:p>
          <a:p>
            <a:pPr marL="457200" lvl="1" indent="0">
              <a:buNone/>
            </a:pPr>
            <a:r>
              <a:rPr lang="en-US" dirty="0" err="1">
                <a:latin typeface="Consolas" panose="020B0609020204030204" pitchFamily="49" charset="0"/>
                <a:cs typeface="Consolas" panose="020B0609020204030204" pitchFamily="49" charset="0"/>
              </a:rPr>
              <a:t>System.out.println</a:t>
            </a:r>
            <a:r>
              <a:rPr lang="en-US" dirty="0">
                <a:latin typeface="Consolas" panose="020B0609020204030204" pitchFamily="49" charset="0"/>
                <a:cs typeface="Consolas" panose="020B0609020204030204" pitchFamily="49" charset="0"/>
              </a:rPr>
              <a:t>(num);		//Actual: 10000000 = -128</a:t>
            </a:r>
            <a:endParaRPr lang="en-US" dirty="0"/>
          </a:p>
          <a:p>
            <a:r>
              <a:rPr lang="en-US" dirty="0"/>
              <a:t>Solution: use a larger integer data type (i.e., </a:t>
            </a:r>
            <a:r>
              <a:rPr lang="en-US" sz="1800" dirty="0">
                <a:latin typeface="Consolas" panose="020B0609020204030204" pitchFamily="49" charset="0"/>
                <a:cs typeface="Consolas" panose="020B0609020204030204" pitchFamily="49" charset="0"/>
              </a:rPr>
              <a:t>int</a:t>
            </a:r>
            <a:r>
              <a:rPr lang="en-US" dirty="0"/>
              <a:t>)</a:t>
            </a:r>
          </a:p>
          <a:p>
            <a:pPr marL="457200" lvl="1" indent="0">
              <a:buNone/>
            </a:pPr>
            <a:r>
              <a:rPr lang="en-US" dirty="0">
                <a:latin typeface="Consolas" panose="020B0609020204030204" pitchFamily="49" charset="0"/>
                <a:cs typeface="Consolas" panose="020B0609020204030204" pitchFamily="49" charset="0"/>
              </a:rPr>
              <a:t>int num = 128;	// 00000000 00000000 00000000 10000000 = 128</a:t>
            </a:r>
          </a:p>
          <a:p>
            <a:pPr marL="0" indent="0">
              <a:buNone/>
            </a:pPr>
            <a:endParaRPr lang="en-US" dirty="0"/>
          </a:p>
        </p:txBody>
      </p:sp>
    </p:spTree>
    <p:extLst>
      <p:ext uri="{BB962C8B-B14F-4D97-AF65-F5344CB8AC3E}">
        <p14:creationId xmlns:p14="http://schemas.microsoft.com/office/powerpoint/2010/main" val="1269160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4E9E8-4DF3-4B6F-9729-FDD0043B2ED8}"/>
              </a:ext>
            </a:extLst>
          </p:cNvPr>
          <p:cNvSpPr>
            <a:spLocks noGrp="1"/>
          </p:cNvSpPr>
          <p:nvPr>
            <p:ph type="ctrTitle"/>
          </p:nvPr>
        </p:nvSpPr>
        <p:spPr>
          <a:xfrm>
            <a:off x="0" y="0"/>
            <a:ext cx="12014421" cy="2387600"/>
          </a:xfrm>
        </p:spPr>
        <p:txBody>
          <a:bodyPr/>
          <a:lstStyle/>
          <a:p>
            <a:r>
              <a:rPr lang="en-US" dirty="0"/>
              <a:t>Type Conversion</a:t>
            </a:r>
          </a:p>
        </p:txBody>
      </p:sp>
      <p:sp>
        <p:nvSpPr>
          <p:cNvPr id="6" name="Subtitle 2">
            <a:extLst>
              <a:ext uri="{FF2B5EF4-FFF2-40B4-BE49-F238E27FC236}">
                <a16:creationId xmlns:a16="http://schemas.microsoft.com/office/drawing/2014/main" id="{E8519B76-526F-4CFB-8E5F-E3D72B20EA60}"/>
              </a:ext>
            </a:extLst>
          </p:cNvPr>
          <p:cNvSpPr>
            <a:spLocks noGrp="1"/>
          </p:cNvSpPr>
          <p:nvPr>
            <p:ph type="subTitle" idx="1"/>
          </p:nvPr>
        </p:nvSpPr>
        <p:spPr>
          <a:xfrm>
            <a:off x="1712316" y="2687636"/>
            <a:ext cx="8561580" cy="3943751"/>
          </a:xfrm>
        </p:spPr>
        <p:txBody>
          <a:bodyPr>
            <a:normAutofit/>
          </a:bodyPr>
          <a:lstStyle/>
          <a:p>
            <a:r>
              <a:rPr lang="en-US" dirty="0"/>
              <a:t>“Data! Data! Data! I can’t make bricks without clay!”</a:t>
            </a:r>
          </a:p>
          <a:p>
            <a:r>
              <a:rPr lang="en-US" i="1" dirty="0"/>
              <a:t>– Sir Arthur Conan Doyle</a:t>
            </a:r>
          </a:p>
          <a:p>
            <a:endParaRPr lang="en-US" i="1" dirty="0"/>
          </a:p>
          <a:p>
            <a:endParaRPr lang="en-US" i="1" dirty="0"/>
          </a:p>
          <a:p>
            <a:endParaRPr lang="en-US" i="1" dirty="0"/>
          </a:p>
          <a:p>
            <a:r>
              <a:rPr lang="en-US" sz="1600" dirty="0"/>
              <a:t>Based on slides created for COP3502 by Dr. Jeremiah Blanchard</a:t>
            </a:r>
          </a:p>
          <a:p>
            <a:r>
              <a:rPr lang="en-US" sz="1600" dirty="0"/>
              <a:t>Modified by Fernando J. Rodríguez</a:t>
            </a:r>
            <a:endParaRPr lang="en-US" sz="1600" i="1" dirty="0"/>
          </a:p>
          <a:p>
            <a:endParaRPr lang="en-US" i="1" dirty="0"/>
          </a:p>
        </p:txBody>
      </p:sp>
      <p:pic>
        <p:nvPicPr>
          <p:cNvPr id="13" name="Graphic 12">
            <a:extLst>
              <a:ext uri="{FF2B5EF4-FFF2-40B4-BE49-F238E27FC236}">
                <a16:creationId xmlns:a16="http://schemas.microsoft.com/office/drawing/2014/main" id="{3AA3D003-3688-48B0-BD1B-9B9A3CDD718E}"/>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22501" y="3845640"/>
            <a:ext cx="2146999" cy="1362186"/>
          </a:xfrm>
          <a:prstGeom prst="rect">
            <a:avLst/>
          </a:prstGeom>
        </p:spPr>
      </p:pic>
    </p:spTree>
    <p:extLst>
      <p:ext uri="{BB962C8B-B14F-4D97-AF65-F5344CB8AC3E}">
        <p14:creationId xmlns:p14="http://schemas.microsoft.com/office/powerpoint/2010/main" val="11980574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9EB33-E732-417C-8AA5-A8BC4C96C1F4}"/>
              </a:ext>
            </a:extLst>
          </p:cNvPr>
          <p:cNvSpPr>
            <a:spLocks noGrp="1"/>
          </p:cNvSpPr>
          <p:nvPr>
            <p:ph type="title"/>
          </p:nvPr>
        </p:nvSpPr>
        <p:spPr/>
        <p:txBody>
          <a:bodyPr/>
          <a:lstStyle/>
          <a:p>
            <a:r>
              <a:rPr lang="en-US" dirty="0"/>
              <a:t>Type Conversion - Implicit</a:t>
            </a:r>
          </a:p>
        </p:txBody>
      </p:sp>
      <p:sp>
        <p:nvSpPr>
          <p:cNvPr id="3" name="Content Placeholder 2">
            <a:extLst>
              <a:ext uri="{FF2B5EF4-FFF2-40B4-BE49-F238E27FC236}">
                <a16:creationId xmlns:a16="http://schemas.microsoft.com/office/drawing/2014/main" id="{A0D13CA4-AB5C-4D03-BB25-AE6AA56CE04F}"/>
              </a:ext>
            </a:extLst>
          </p:cNvPr>
          <p:cNvSpPr>
            <a:spLocks noGrp="1"/>
          </p:cNvSpPr>
          <p:nvPr>
            <p:ph idx="1"/>
          </p:nvPr>
        </p:nvSpPr>
        <p:spPr>
          <a:xfrm>
            <a:off x="913795" y="1849037"/>
            <a:ext cx="10353762" cy="878630"/>
          </a:xfrm>
        </p:spPr>
        <p:txBody>
          <a:bodyPr/>
          <a:lstStyle/>
          <a:p>
            <a:pPr marL="0" indent="0" algn="ctr">
              <a:buNone/>
            </a:pPr>
            <a:r>
              <a:rPr lang="en-US" dirty="0"/>
              <a:t>Java (and most languages) can </a:t>
            </a:r>
            <a:r>
              <a:rPr lang="en-US" b="1" i="1" dirty="0">
                <a:solidFill>
                  <a:srgbClr val="FFC000"/>
                </a:solidFill>
              </a:rPr>
              <a:t>implicitly</a:t>
            </a:r>
            <a:r>
              <a:rPr lang="en-US" dirty="0"/>
              <a:t> convert between many basic types, depending on the operation and types involved:</a:t>
            </a:r>
          </a:p>
        </p:txBody>
      </p:sp>
      <p:sp>
        <p:nvSpPr>
          <p:cNvPr id="5" name="TextBox 4">
            <a:extLst>
              <a:ext uri="{FF2B5EF4-FFF2-40B4-BE49-F238E27FC236}">
                <a16:creationId xmlns:a16="http://schemas.microsoft.com/office/drawing/2014/main" id="{FCCCD029-47A5-4E57-8AF5-F6F04E09B40E}"/>
              </a:ext>
              <a:ext uri="{C183D7F6-B498-43B3-948B-1728B52AA6E4}">
                <adec:decorative xmlns:adec="http://schemas.microsoft.com/office/drawing/2017/decorative" val="1"/>
              </a:ext>
            </a:extLst>
          </p:cNvPr>
          <p:cNvSpPr txBox="1"/>
          <p:nvPr/>
        </p:nvSpPr>
        <p:spPr>
          <a:xfrm>
            <a:off x="2398671" y="2845246"/>
            <a:ext cx="7920985" cy="2243716"/>
          </a:xfrm>
          <a:prstGeom prst="rect">
            <a:avLst/>
          </a:prstGeom>
          <a:solidFill>
            <a:srgbClr val="000060"/>
          </a:solidFill>
          <a:ln>
            <a:solidFill>
              <a:schemeClr val="tx1"/>
            </a:solidFill>
          </a:ln>
        </p:spPr>
        <p:txBody>
          <a:bodyPr wrap="square" lIns="73152" tIns="0" rIns="73152" bIns="0" rtlCol="0">
            <a:noAutofit/>
          </a:bodyPr>
          <a:lstStyle/>
          <a:p>
            <a:pPr algn="just">
              <a:lnSpc>
                <a:spcPct val="115000"/>
              </a:lnSpc>
            </a:pPr>
            <a:r>
              <a:rPr lang="en-US" sz="1400" dirty="0">
                <a:latin typeface="Consolas" panose="020B0609020204030204" pitchFamily="49" charset="0"/>
              </a:rPr>
              <a:t>public class </a:t>
            </a:r>
            <a:r>
              <a:rPr lang="en-US" sz="1400" dirty="0" err="1">
                <a:latin typeface="Consolas" panose="020B0609020204030204" pitchFamily="49" charset="0"/>
              </a:rPr>
              <a:t>YouWillBeConverted</a:t>
            </a:r>
            <a:endParaRPr lang="en-US" sz="1400" dirty="0">
              <a:latin typeface="Consolas" panose="020B0609020204030204" pitchFamily="49" charset="0"/>
            </a:endParaRPr>
          </a:p>
          <a:p>
            <a:pPr algn="just">
              <a:lnSpc>
                <a:spcPct val="115000"/>
              </a:lnSpc>
            </a:pPr>
            <a:r>
              <a:rPr lang="en-US" sz="1400" dirty="0">
                <a:latin typeface="Consolas" panose="020B0609020204030204" pitchFamily="49" charset="0"/>
              </a:rPr>
              <a:t>{</a:t>
            </a:r>
          </a:p>
          <a:p>
            <a:pPr algn="just">
              <a:lnSpc>
                <a:spcPct val="115000"/>
              </a:lnSpc>
            </a:pPr>
            <a:r>
              <a:rPr lang="en-US" sz="1400" dirty="0">
                <a:latin typeface="Consolas" panose="020B0609020204030204" pitchFamily="49" charset="0"/>
              </a:rPr>
              <a:t>    public static void main(String[] </a:t>
            </a:r>
            <a:r>
              <a:rPr lang="en-US" sz="1400" dirty="0" err="1">
                <a:latin typeface="Consolas" panose="020B0609020204030204" pitchFamily="49" charset="0"/>
              </a:rPr>
              <a:t>args</a:t>
            </a:r>
            <a:r>
              <a:rPr lang="en-US" sz="1400" dirty="0">
                <a:latin typeface="Consolas" panose="020B0609020204030204" pitchFamily="49" charset="0"/>
              </a:rPr>
              <a:t>)</a:t>
            </a:r>
          </a:p>
          <a:p>
            <a:pPr algn="just">
              <a:lnSpc>
                <a:spcPct val="115000"/>
              </a:lnSpc>
            </a:pPr>
            <a:r>
              <a:rPr lang="en-US" sz="1400" dirty="0">
                <a:latin typeface="Consolas" panose="020B0609020204030204" pitchFamily="49" charset="0"/>
              </a:rPr>
              <a:t>    {</a:t>
            </a:r>
          </a:p>
          <a:p>
            <a:pPr algn="just">
              <a:lnSpc>
                <a:spcPct val="115000"/>
              </a:lnSpc>
            </a:pPr>
            <a:r>
              <a:rPr lang="en-US" sz="1400" dirty="0">
                <a:latin typeface="Consolas" panose="020B0609020204030204" pitchFamily="49" charset="0"/>
              </a:rPr>
              <a:t>        final double TAU = </a:t>
            </a:r>
            <a:r>
              <a:rPr lang="en-US" sz="1400" dirty="0" err="1">
                <a:latin typeface="Consolas" panose="020B0609020204030204" pitchFamily="49" charset="0"/>
              </a:rPr>
              <a:t>Math.PI</a:t>
            </a:r>
            <a:r>
              <a:rPr lang="en-US" sz="1400" dirty="0">
                <a:latin typeface="Consolas" panose="020B0609020204030204" pitchFamily="49" charset="0"/>
              </a:rPr>
              <a:t> * 2;</a:t>
            </a:r>
          </a:p>
          <a:p>
            <a:pPr algn="just">
              <a:lnSpc>
                <a:spcPct val="115000"/>
              </a:lnSpc>
            </a:pPr>
            <a:endParaRPr lang="en-US" sz="1400" dirty="0">
              <a:latin typeface="Consolas" panose="020B0609020204030204" pitchFamily="49" charset="0"/>
            </a:endParaRPr>
          </a:p>
          <a:p>
            <a:pPr algn="just">
              <a:lnSpc>
                <a:spcPct val="115000"/>
              </a:lnSpc>
            </a:pPr>
            <a:r>
              <a:rPr lang="en-US" sz="1400" dirty="0">
                <a:latin typeface="Consolas" panose="020B0609020204030204" pitchFamily="49" charset="0"/>
              </a:rPr>
              <a:t>        </a:t>
            </a:r>
            <a:r>
              <a:rPr lang="en-US" sz="1400" dirty="0" err="1">
                <a:latin typeface="Consolas" panose="020B0609020204030204" pitchFamily="49" charset="0"/>
              </a:rPr>
              <a:t>System.out.println</a:t>
            </a:r>
            <a:r>
              <a:rPr lang="en-US" sz="1400" dirty="0">
                <a:latin typeface="Consolas" panose="020B0609020204030204" pitchFamily="49" charset="0"/>
              </a:rPr>
              <a:t>("Tau's value is " + TAU);</a:t>
            </a:r>
          </a:p>
          <a:p>
            <a:pPr algn="just">
              <a:lnSpc>
                <a:spcPct val="115000"/>
              </a:lnSpc>
            </a:pPr>
            <a:r>
              <a:rPr lang="en-US" sz="1400" dirty="0">
                <a:latin typeface="Consolas" panose="020B0609020204030204" pitchFamily="49" charset="0"/>
              </a:rPr>
              <a:t>    }</a:t>
            </a:r>
          </a:p>
          <a:p>
            <a:pPr algn="just">
              <a:lnSpc>
                <a:spcPct val="115000"/>
              </a:lnSpc>
            </a:pPr>
            <a:r>
              <a:rPr lang="en-US" sz="1400" dirty="0">
                <a:latin typeface="Consolas" panose="020B0609020204030204" pitchFamily="49" charset="0"/>
              </a:rPr>
              <a:t>}</a:t>
            </a:r>
          </a:p>
        </p:txBody>
      </p:sp>
      <p:graphicFrame>
        <p:nvGraphicFramePr>
          <p:cNvPr id="6" name="Table 5">
            <a:extLst>
              <a:ext uri="{FF2B5EF4-FFF2-40B4-BE49-F238E27FC236}">
                <a16:creationId xmlns:a16="http://schemas.microsoft.com/office/drawing/2014/main" id="{F17799AC-62ED-4C98-9A13-87C032BDA9A8}"/>
              </a:ex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4283020274"/>
              </p:ext>
            </p:extLst>
          </p:nvPr>
        </p:nvGraphicFramePr>
        <p:xfrm>
          <a:off x="2036930" y="2845245"/>
          <a:ext cx="361742" cy="2243717"/>
        </p:xfrm>
        <a:graphic>
          <a:graphicData uri="http://schemas.openxmlformats.org/drawingml/2006/table">
            <a:tbl>
              <a:tblPr>
                <a:tableStyleId>{5C22544A-7EE6-4342-B048-85BDC9FD1C3A}</a:tableStyleId>
              </a:tblPr>
              <a:tblGrid>
                <a:gridCol w="361742">
                  <a:extLst>
                    <a:ext uri="{9D8B030D-6E8A-4147-A177-3AD203B41FA5}">
                      <a16:colId xmlns:a16="http://schemas.microsoft.com/office/drawing/2014/main" val="2652359085"/>
                    </a:ext>
                  </a:extLst>
                </a:gridCol>
              </a:tblGrid>
              <a:tr h="2243717">
                <a:tc>
                  <a:txBody>
                    <a:bodyPr/>
                    <a:lstStyle/>
                    <a:p>
                      <a:pPr marL="0" marR="0" algn="just">
                        <a:lnSpc>
                          <a:spcPct val="115000"/>
                        </a:lnSpc>
                        <a:spcBef>
                          <a:spcPts val="0"/>
                        </a:spcBef>
                        <a:spcAft>
                          <a:spcPts val="0"/>
                        </a:spcAft>
                        <a:tabLst>
                          <a:tab pos="571500" algn="l"/>
                        </a:tabLst>
                      </a:pPr>
                      <a:r>
                        <a:rPr lang="en-US" sz="1400" baseline="0" dirty="0">
                          <a:solidFill>
                            <a:schemeClr val="tx1"/>
                          </a:solidFill>
                          <a:effectLst/>
                          <a:latin typeface="Consolas" panose="020B0609020204030204" pitchFamily="49" charset="0"/>
                        </a:rPr>
                        <a:t>01</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02</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03</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04</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05</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06</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07</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08</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09</a:t>
                      </a:r>
                    </a:p>
                  </a:txBody>
                  <a:tcPr marL="68580" marR="68580" marT="0" marB="0">
                    <a:solidFill>
                      <a:srgbClr val="000060"/>
                    </a:solidFill>
                  </a:tcPr>
                </a:tc>
                <a:extLst>
                  <a:ext uri="{0D108BD9-81ED-4DB2-BD59-A6C34878D82A}">
                    <a16:rowId xmlns:a16="http://schemas.microsoft.com/office/drawing/2014/main" val="1362061028"/>
                  </a:ext>
                </a:extLst>
              </a:tr>
            </a:tbl>
          </a:graphicData>
        </a:graphic>
      </p:graphicFrame>
      <p:sp>
        <p:nvSpPr>
          <p:cNvPr id="7" name="TextBox 6">
            <a:extLst>
              <a:ext uri="{FF2B5EF4-FFF2-40B4-BE49-F238E27FC236}">
                <a16:creationId xmlns:a16="http://schemas.microsoft.com/office/drawing/2014/main" id="{BB10B613-F307-46D2-A462-7FA3C468276E}"/>
              </a:ext>
            </a:extLst>
          </p:cNvPr>
          <p:cNvSpPr txBox="1"/>
          <p:nvPr/>
        </p:nvSpPr>
        <p:spPr>
          <a:xfrm>
            <a:off x="2036929" y="5770515"/>
            <a:ext cx="8282727" cy="338554"/>
          </a:xfrm>
          <a:prstGeom prst="rect">
            <a:avLst/>
          </a:prstGeom>
          <a:solidFill>
            <a:srgbClr val="000060"/>
          </a:solidFill>
          <a:ln>
            <a:solidFill>
              <a:schemeClr val="tx1"/>
            </a:solidFill>
          </a:ln>
        </p:spPr>
        <p:txBody>
          <a:bodyPr wrap="square" lIns="73152" tIns="0" rIns="73152" bIns="0" rtlCol="0">
            <a:noAutofit/>
          </a:bodyPr>
          <a:lstStyle/>
          <a:p>
            <a:pPr algn="just">
              <a:lnSpc>
                <a:spcPct val="115000"/>
              </a:lnSpc>
            </a:pPr>
            <a:r>
              <a:rPr lang="en-US" sz="1400" dirty="0">
                <a:latin typeface="Consolas" panose="020B0609020204030204" pitchFamily="49" charset="0"/>
              </a:rPr>
              <a:t>Tau's value is 6.283185307179586</a:t>
            </a:r>
          </a:p>
        </p:txBody>
      </p:sp>
      <p:sp>
        <p:nvSpPr>
          <p:cNvPr id="8" name="Rectangle 1">
            <a:extLst>
              <a:ext uri="{FF2B5EF4-FFF2-40B4-BE49-F238E27FC236}">
                <a16:creationId xmlns:a16="http://schemas.microsoft.com/office/drawing/2014/main" id="{9015AC10-BA58-4A8A-95DD-EBDF1632DF60}"/>
              </a:ext>
            </a:extLst>
          </p:cNvPr>
          <p:cNvSpPr>
            <a:spLocks noChangeArrowheads="1"/>
          </p:cNvSpPr>
          <p:nvPr/>
        </p:nvSpPr>
        <p:spPr bwMode="auto">
          <a:xfrm>
            <a:off x="1951567" y="5490791"/>
            <a:ext cx="11798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71500" algn="l"/>
              </a:tabLst>
              <a:defRPr>
                <a:solidFill>
                  <a:schemeClr val="tx1"/>
                </a:solidFill>
                <a:latin typeface="Arial" panose="020B0604020202020204" pitchFamily="34" charset="0"/>
              </a:defRPr>
            </a:lvl1pPr>
            <a:lvl2pPr eaLnBrk="0" fontAlgn="base" hangingPunct="0">
              <a:spcBef>
                <a:spcPct val="0"/>
              </a:spcBef>
              <a:spcAft>
                <a:spcPct val="0"/>
              </a:spcAft>
              <a:tabLst>
                <a:tab pos="571500" algn="l"/>
              </a:tabLst>
              <a:defRPr>
                <a:solidFill>
                  <a:schemeClr val="tx1"/>
                </a:solidFill>
                <a:latin typeface="Arial" panose="020B0604020202020204" pitchFamily="34" charset="0"/>
              </a:defRPr>
            </a:lvl2pPr>
            <a:lvl3pPr eaLnBrk="0" fontAlgn="base" hangingPunct="0">
              <a:spcBef>
                <a:spcPct val="0"/>
              </a:spcBef>
              <a:spcAft>
                <a:spcPct val="0"/>
              </a:spcAft>
              <a:tabLst>
                <a:tab pos="571500" algn="l"/>
              </a:tabLst>
              <a:defRPr>
                <a:solidFill>
                  <a:schemeClr val="tx1"/>
                </a:solidFill>
                <a:latin typeface="Arial" panose="020B0604020202020204" pitchFamily="34" charset="0"/>
              </a:defRPr>
            </a:lvl3pPr>
            <a:lvl4pPr eaLnBrk="0" fontAlgn="base" hangingPunct="0">
              <a:spcBef>
                <a:spcPct val="0"/>
              </a:spcBef>
              <a:spcAft>
                <a:spcPct val="0"/>
              </a:spcAft>
              <a:tabLst>
                <a:tab pos="571500" algn="l"/>
              </a:tabLst>
              <a:defRPr>
                <a:solidFill>
                  <a:schemeClr val="tx1"/>
                </a:solidFill>
                <a:latin typeface="Arial" panose="020B0604020202020204" pitchFamily="34" charset="0"/>
              </a:defRPr>
            </a:lvl4pPr>
            <a:lvl5pPr eaLnBrk="0" fontAlgn="base" hangingPunct="0">
              <a:spcBef>
                <a:spcPct val="0"/>
              </a:spcBef>
              <a:spcAft>
                <a:spcPct val="0"/>
              </a:spcAft>
              <a:tabLst>
                <a:tab pos="571500" algn="l"/>
              </a:tabLst>
              <a:defRPr>
                <a:solidFill>
                  <a:schemeClr val="tx1"/>
                </a:solidFill>
                <a:latin typeface="Arial" panose="020B0604020202020204" pitchFamily="34" charset="0"/>
              </a:defRPr>
            </a:lvl5pPr>
            <a:lvl6pPr eaLnBrk="0" fontAlgn="base" hangingPunct="0">
              <a:spcBef>
                <a:spcPct val="0"/>
              </a:spcBef>
              <a:spcAft>
                <a:spcPct val="0"/>
              </a:spcAft>
              <a:tabLst>
                <a:tab pos="571500" algn="l"/>
              </a:tabLst>
              <a:defRPr>
                <a:solidFill>
                  <a:schemeClr val="tx1"/>
                </a:solidFill>
                <a:latin typeface="Arial" panose="020B0604020202020204" pitchFamily="34" charset="0"/>
              </a:defRPr>
            </a:lvl6pPr>
            <a:lvl7pPr eaLnBrk="0" fontAlgn="base" hangingPunct="0">
              <a:spcBef>
                <a:spcPct val="0"/>
              </a:spcBef>
              <a:spcAft>
                <a:spcPct val="0"/>
              </a:spcAft>
              <a:tabLst>
                <a:tab pos="571500" algn="l"/>
              </a:tabLst>
              <a:defRPr>
                <a:solidFill>
                  <a:schemeClr val="tx1"/>
                </a:solidFill>
                <a:latin typeface="Arial" panose="020B0604020202020204" pitchFamily="34" charset="0"/>
              </a:defRPr>
            </a:lvl7pPr>
            <a:lvl8pPr eaLnBrk="0" fontAlgn="base" hangingPunct="0">
              <a:spcBef>
                <a:spcPct val="0"/>
              </a:spcBef>
              <a:spcAft>
                <a:spcPct val="0"/>
              </a:spcAft>
              <a:tabLst>
                <a:tab pos="571500" algn="l"/>
              </a:tabLst>
              <a:defRPr>
                <a:solidFill>
                  <a:schemeClr val="tx1"/>
                </a:solidFill>
                <a:latin typeface="Arial" panose="020B0604020202020204" pitchFamily="34" charset="0"/>
              </a:defRPr>
            </a:lvl8pPr>
            <a:lvl9pPr eaLnBrk="0" fontAlgn="base" hangingPunct="0">
              <a:spcBef>
                <a:spcPct val="0"/>
              </a:spcBef>
              <a:spcAft>
                <a:spcPct val="0"/>
              </a:spcAft>
              <a:tabLst>
                <a:tab pos="5715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altLang="ja-JP" sz="1600" b="1" i="0" u="none" strike="noStrike" cap="none" normalizeH="0" baseline="0" dirty="0">
                <a:ln>
                  <a:noFill/>
                </a:ln>
                <a:solidFill>
                  <a:schemeClr val="tx1"/>
                </a:solidFill>
                <a:effectLst/>
                <a:latin typeface="Arial" panose="020B0604020202020204" pitchFamily="34" charset="0"/>
                <a:ea typeface="MS Mincho" panose="02020609040205080304" pitchFamily="49" charset="-128"/>
                <a:cs typeface="Arial" panose="020B0604020202020204" pitchFamily="34" charset="0"/>
              </a:rPr>
              <a:t>OUTPUT:</a:t>
            </a:r>
            <a:endParaRPr kumimoji="0" lang="en-US" altLang="ja-JP" sz="1600" b="0" i="0" u="none" strike="noStrike" cap="none" normalizeH="0" baseline="0" dirty="0">
              <a:ln>
                <a:noFill/>
              </a:ln>
              <a:solidFill>
                <a:schemeClr val="tx1"/>
              </a:solidFill>
              <a:effectLst/>
            </a:endParaRPr>
          </a:p>
        </p:txBody>
      </p:sp>
      <p:pic>
        <p:nvPicPr>
          <p:cNvPr id="4" name="Picture 3">
            <a:extLst>
              <a:ext uri="{FF2B5EF4-FFF2-40B4-BE49-F238E27FC236}">
                <a16:creationId xmlns:a16="http://schemas.microsoft.com/office/drawing/2014/main" id="{B440A564-CC03-4665-A015-79C7B85BBC27}"/>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2307642" y="2802937"/>
            <a:ext cx="5305425" cy="2286000"/>
          </a:xfrm>
          <a:prstGeom prst="rect">
            <a:avLst/>
          </a:prstGeom>
        </p:spPr>
      </p:pic>
      <p:pic>
        <p:nvPicPr>
          <p:cNvPr id="13" name="Picture 12">
            <a:extLst>
              <a:ext uri="{FF2B5EF4-FFF2-40B4-BE49-F238E27FC236}">
                <a16:creationId xmlns:a16="http://schemas.microsoft.com/office/drawing/2014/main" id="{DD80D739-01B9-4EC7-B023-2906CB5A698F}"/>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2795128" y="3794802"/>
            <a:ext cx="3752850" cy="333375"/>
          </a:xfrm>
          <a:prstGeom prst="rect">
            <a:avLst/>
          </a:prstGeom>
        </p:spPr>
      </p:pic>
      <p:pic>
        <p:nvPicPr>
          <p:cNvPr id="14" name="Picture 13">
            <a:extLst>
              <a:ext uri="{FF2B5EF4-FFF2-40B4-BE49-F238E27FC236}">
                <a16:creationId xmlns:a16="http://schemas.microsoft.com/office/drawing/2014/main" id="{1A446AF1-5148-47CD-BF4E-6859AE7EF76F}"/>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2795857" y="4074329"/>
            <a:ext cx="4953000" cy="600075"/>
          </a:xfrm>
          <a:prstGeom prst="rect">
            <a:avLst/>
          </a:prstGeom>
        </p:spPr>
      </p:pic>
      <p:cxnSp>
        <p:nvCxnSpPr>
          <p:cNvPr id="9" name="Straight Arrow Connector 8">
            <a:extLst>
              <a:ext uri="{FF2B5EF4-FFF2-40B4-BE49-F238E27FC236}">
                <a16:creationId xmlns:a16="http://schemas.microsoft.com/office/drawing/2014/main" id="{701514F9-771A-4FCA-BAC3-94E26DFE7EBD}"/>
              </a:ext>
              <a:ext uri="{C183D7F6-B498-43B3-948B-1728B52AA6E4}">
                <adec:decorative xmlns:adec="http://schemas.microsoft.com/office/drawing/2017/decorative" val="1"/>
              </a:ext>
            </a:extLst>
          </p:cNvPr>
          <p:cNvCxnSpPr>
            <a:cxnSpLocks/>
            <a:stCxn id="11" idx="3"/>
            <a:endCxn id="10" idx="1"/>
          </p:cNvCxnSpPr>
          <p:nvPr/>
        </p:nvCxnSpPr>
        <p:spPr>
          <a:xfrm flipV="1">
            <a:off x="6389914" y="3957058"/>
            <a:ext cx="1519443" cy="789"/>
          </a:xfrm>
          <a:prstGeom prst="straightConnector1">
            <a:avLst/>
          </a:prstGeom>
          <a:ln>
            <a:solidFill>
              <a:srgbClr val="00FF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C3DDD67-006A-4CAD-8ACC-C9CDCA1780F5}"/>
              </a:ext>
              <a:ext uri="{C183D7F6-B498-43B3-948B-1728B52AA6E4}">
                <adec:decorative xmlns:adec="http://schemas.microsoft.com/office/drawing/2017/decorative" val="1"/>
              </a:ext>
            </a:extLst>
          </p:cNvPr>
          <p:cNvSpPr txBox="1"/>
          <p:nvPr/>
        </p:nvSpPr>
        <p:spPr>
          <a:xfrm>
            <a:off x="7909357" y="3664670"/>
            <a:ext cx="2285450" cy="584775"/>
          </a:xfrm>
          <a:prstGeom prst="rect">
            <a:avLst/>
          </a:prstGeom>
          <a:solidFill>
            <a:schemeClr val="tx2">
              <a:lumMod val="25000"/>
            </a:schemeClr>
          </a:solidFill>
          <a:ln>
            <a:solidFill>
              <a:schemeClr val="tx1"/>
            </a:solidFill>
          </a:ln>
        </p:spPr>
        <p:txBody>
          <a:bodyPr wrap="square" rtlCol="0">
            <a:spAutoFit/>
          </a:bodyPr>
          <a:lstStyle/>
          <a:p>
            <a:pPr algn="ctr"/>
            <a:r>
              <a:rPr lang="en-US" sz="1600" u="sng" dirty="0"/>
              <a:t>Arithmetic</a:t>
            </a:r>
            <a:br>
              <a:rPr lang="en-US" sz="1600" dirty="0"/>
            </a:br>
            <a:r>
              <a:rPr lang="en-US" sz="1600" dirty="0"/>
              <a:t>integer </a:t>
            </a:r>
            <a:r>
              <a:rPr lang="en-US" sz="1600" b="1" dirty="0">
                <a:solidFill>
                  <a:srgbClr val="FFC000"/>
                </a:solidFill>
                <a:sym typeface="Symbol" panose="05050102010706020507" pitchFamily="18" charset="2"/>
              </a:rPr>
              <a:t></a:t>
            </a:r>
            <a:r>
              <a:rPr lang="en-US" sz="1600" dirty="0">
                <a:sym typeface="Symbol" panose="05050102010706020507" pitchFamily="18" charset="2"/>
              </a:rPr>
              <a:t> floating pt.</a:t>
            </a:r>
            <a:endParaRPr lang="en-US" sz="1600" dirty="0"/>
          </a:p>
        </p:txBody>
      </p:sp>
      <p:sp>
        <p:nvSpPr>
          <p:cNvPr id="11" name="Rectangle: Rounded Corners 10">
            <a:extLst>
              <a:ext uri="{FF2B5EF4-FFF2-40B4-BE49-F238E27FC236}">
                <a16:creationId xmlns:a16="http://schemas.microsoft.com/office/drawing/2014/main" id="{DC09BAF7-434C-487A-8C68-F7498809618E}"/>
              </a:ext>
              <a:ext uri="{C183D7F6-B498-43B3-948B-1728B52AA6E4}">
                <adec:decorative xmlns:adec="http://schemas.microsoft.com/office/drawing/2017/decorative" val="1"/>
              </a:ext>
            </a:extLst>
          </p:cNvPr>
          <p:cNvSpPr/>
          <p:nvPr/>
        </p:nvSpPr>
        <p:spPr>
          <a:xfrm>
            <a:off x="5121786" y="3833731"/>
            <a:ext cx="1268128" cy="248232"/>
          </a:xfrm>
          <a:prstGeom prst="roundRect">
            <a:avLst/>
          </a:prstGeom>
          <a:noFill/>
          <a:ln>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60B4540-4A91-4E48-9DBA-05B10D30397B}"/>
              </a:ext>
              <a:ext uri="{C183D7F6-B498-43B3-948B-1728B52AA6E4}">
                <adec:decorative xmlns:adec="http://schemas.microsoft.com/office/drawing/2017/decorative" val="1"/>
              </a:ext>
            </a:extLst>
          </p:cNvPr>
          <p:cNvSpPr txBox="1"/>
          <p:nvPr/>
        </p:nvSpPr>
        <p:spPr>
          <a:xfrm>
            <a:off x="7909357" y="2956076"/>
            <a:ext cx="2285451" cy="584775"/>
          </a:xfrm>
          <a:prstGeom prst="rect">
            <a:avLst/>
          </a:prstGeom>
          <a:solidFill>
            <a:schemeClr val="tx2">
              <a:lumMod val="25000"/>
            </a:schemeClr>
          </a:solidFill>
          <a:ln>
            <a:solidFill>
              <a:schemeClr val="tx1"/>
            </a:solidFill>
          </a:ln>
        </p:spPr>
        <p:txBody>
          <a:bodyPr wrap="square" rtlCol="0">
            <a:spAutoFit/>
          </a:bodyPr>
          <a:lstStyle/>
          <a:p>
            <a:pPr algn="ctr"/>
            <a:r>
              <a:rPr lang="en-US" sz="1600" u="sng" dirty="0"/>
              <a:t>Assignment</a:t>
            </a:r>
            <a:br>
              <a:rPr lang="en-US" sz="1600" dirty="0"/>
            </a:br>
            <a:r>
              <a:rPr lang="en-US" sz="1600" dirty="0"/>
              <a:t>right type </a:t>
            </a:r>
            <a:r>
              <a:rPr lang="en-US" sz="1600" b="1" dirty="0">
                <a:solidFill>
                  <a:srgbClr val="FFC000"/>
                </a:solidFill>
                <a:sym typeface="Symbol" panose="05050102010706020507" pitchFamily="18" charset="2"/>
              </a:rPr>
              <a:t></a:t>
            </a:r>
            <a:r>
              <a:rPr lang="en-US" sz="1600" dirty="0">
                <a:sym typeface="Symbol" panose="05050102010706020507" pitchFamily="18" charset="2"/>
              </a:rPr>
              <a:t> left type</a:t>
            </a:r>
            <a:endParaRPr lang="en-US" sz="1600" dirty="0"/>
          </a:p>
        </p:txBody>
      </p:sp>
      <p:sp>
        <p:nvSpPr>
          <p:cNvPr id="21" name="TextBox 20">
            <a:extLst>
              <a:ext uri="{FF2B5EF4-FFF2-40B4-BE49-F238E27FC236}">
                <a16:creationId xmlns:a16="http://schemas.microsoft.com/office/drawing/2014/main" id="{D88EF065-9FD3-4AA1-AD21-56FD1C1CE71C}"/>
              </a:ext>
              <a:ext uri="{C183D7F6-B498-43B3-948B-1728B52AA6E4}">
                <adec:decorative xmlns:adec="http://schemas.microsoft.com/office/drawing/2017/decorative" val="1"/>
              </a:ext>
            </a:extLst>
          </p:cNvPr>
          <p:cNvSpPr txBox="1"/>
          <p:nvPr/>
        </p:nvSpPr>
        <p:spPr>
          <a:xfrm>
            <a:off x="7909356" y="4382642"/>
            <a:ext cx="2285451" cy="584775"/>
          </a:xfrm>
          <a:prstGeom prst="rect">
            <a:avLst/>
          </a:prstGeom>
          <a:solidFill>
            <a:schemeClr val="tx2">
              <a:lumMod val="25000"/>
            </a:schemeClr>
          </a:solidFill>
          <a:ln>
            <a:solidFill>
              <a:schemeClr val="tx1"/>
            </a:solidFill>
          </a:ln>
        </p:spPr>
        <p:txBody>
          <a:bodyPr wrap="square" rtlCol="0">
            <a:spAutoFit/>
          </a:bodyPr>
          <a:lstStyle/>
          <a:p>
            <a:pPr algn="ctr"/>
            <a:r>
              <a:rPr lang="en-US" sz="1600" u="sng" dirty="0"/>
              <a:t>String Concatenation</a:t>
            </a:r>
            <a:br>
              <a:rPr lang="en-US" sz="1600" dirty="0"/>
            </a:br>
            <a:r>
              <a:rPr lang="en-US" sz="1600" dirty="0"/>
              <a:t>other type </a:t>
            </a:r>
            <a:r>
              <a:rPr lang="en-US" sz="1600" b="1" dirty="0">
                <a:solidFill>
                  <a:srgbClr val="FFC000"/>
                </a:solidFill>
                <a:sym typeface="Symbol" panose="05050102010706020507" pitchFamily="18" charset="2"/>
              </a:rPr>
              <a:t></a:t>
            </a:r>
            <a:r>
              <a:rPr lang="en-US" sz="1600" dirty="0">
                <a:sym typeface="Symbol" panose="05050102010706020507" pitchFamily="18" charset="2"/>
              </a:rPr>
              <a:t> String</a:t>
            </a:r>
            <a:endParaRPr lang="en-US" sz="1600" dirty="0"/>
          </a:p>
        </p:txBody>
      </p:sp>
      <p:sp>
        <p:nvSpPr>
          <p:cNvPr id="28" name="Rectangle: Rounded Corners 27">
            <a:extLst>
              <a:ext uri="{FF2B5EF4-FFF2-40B4-BE49-F238E27FC236}">
                <a16:creationId xmlns:a16="http://schemas.microsoft.com/office/drawing/2014/main" id="{DD507BDB-C7F4-4426-A902-10F4FB962D25}"/>
              </a:ext>
              <a:ext uri="{C183D7F6-B498-43B3-948B-1728B52AA6E4}">
                <adec:decorative xmlns:adec="http://schemas.microsoft.com/office/drawing/2017/decorative" val="1"/>
              </a:ext>
            </a:extLst>
          </p:cNvPr>
          <p:cNvSpPr/>
          <p:nvPr/>
        </p:nvSpPr>
        <p:spPr>
          <a:xfrm>
            <a:off x="4861367" y="3833729"/>
            <a:ext cx="260420" cy="248233"/>
          </a:xfrm>
          <a:prstGeom prst="roundRect">
            <a:avLst/>
          </a:prstGeom>
          <a:noFill/>
          <a:ln>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A981C1C4-925E-4EF2-AB7F-EDE7BC983576}"/>
              </a:ext>
              <a:ext uri="{C183D7F6-B498-43B3-948B-1728B52AA6E4}">
                <adec:decorative xmlns:adec="http://schemas.microsoft.com/office/drawing/2017/decorative" val="1"/>
              </a:ext>
            </a:extLst>
          </p:cNvPr>
          <p:cNvCxnSpPr>
            <a:cxnSpLocks/>
            <a:stCxn id="28" idx="0"/>
            <a:endCxn id="17" idx="1"/>
          </p:cNvCxnSpPr>
          <p:nvPr/>
        </p:nvCxnSpPr>
        <p:spPr>
          <a:xfrm flipV="1">
            <a:off x="4991577" y="3248464"/>
            <a:ext cx="2917780" cy="585265"/>
          </a:xfrm>
          <a:prstGeom prst="straightConnector1">
            <a:avLst/>
          </a:prstGeom>
          <a:ln>
            <a:solidFill>
              <a:srgbClr val="00FF00"/>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Rounded Corners 31">
            <a:extLst>
              <a:ext uri="{FF2B5EF4-FFF2-40B4-BE49-F238E27FC236}">
                <a16:creationId xmlns:a16="http://schemas.microsoft.com/office/drawing/2014/main" id="{C7788198-BCFE-4D1E-81A5-947D9A3ACE15}"/>
              </a:ext>
              <a:ext uri="{C183D7F6-B498-43B3-948B-1728B52AA6E4}">
                <adec:decorative xmlns:adec="http://schemas.microsoft.com/office/drawing/2017/decorative" val="1"/>
              </a:ext>
            </a:extLst>
          </p:cNvPr>
          <p:cNvSpPr/>
          <p:nvPr/>
        </p:nvSpPr>
        <p:spPr>
          <a:xfrm>
            <a:off x="4991576" y="4340485"/>
            <a:ext cx="2541337" cy="204107"/>
          </a:xfrm>
          <a:prstGeom prst="roundRect">
            <a:avLst/>
          </a:prstGeom>
          <a:noFill/>
          <a:ln>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39960504-2D24-4AFE-83E6-F8CD53601151}"/>
              </a:ext>
              <a:ext uri="{C183D7F6-B498-43B3-948B-1728B52AA6E4}">
                <adec:decorative xmlns:adec="http://schemas.microsoft.com/office/drawing/2017/decorative" val="1"/>
              </a:ext>
            </a:extLst>
          </p:cNvPr>
          <p:cNvCxnSpPr>
            <a:cxnSpLocks/>
            <a:stCxn id="32" idx="3"/>
            <a:endCxn id="21" idx="1"/>
          </p:cNvCxnSpPr>
          <p:nvPr/>
        </p:nvCxnSpPr>
        <p:spPr>
          <a:xfrm>
            <a:off x="7532913" y="4442539"/>
            <a:ext cx="376443" cy="232491"/>
          </a:xfrm>
          <a:prstGeom prst="straightConnector1">
            <a:avLst/>
          </a:prstGeom>
          <a:ln>
            <a:solidFill>
              <a:srgbClr val="00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1305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500"/>
                                        <p:tgtEl>
                                          <p:spTgt spid="28"/>
                                        </p:tgtEl>
                                      </p:cBhvr>
                                    </p:animEffect>
                                  </p:childTnLst>
                                </p:cTn>
                              </p:par>
                              <p:par>
                                <p:cTn id="31" presetID="10" presetClass="entr" presetSubtype="0" fill="hold" nodeType="with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500"/>
                                        <p:tgtEl>
                                          <p:spTgt spid="2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fade">
                                      <p:cBhvr>
                                        <p:cTn id="48" dur="500"/>
                                        <p:tgtEl>
                                          <p:spTgt spid="32"/>
                                        </p:tgtEl>
                                      </p:cBhvr>
                                    </p:animEffect>
                                  </p:childTnLst>
                                </p:cTn>
                              </p:par>
                              <p:par>
                                <p:cTn id="49" presetID="10" presetClass="entr" presetSubtype="0" fill="hold" nodeType="with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fade">
                                      <p:cBhvr>
                                        <p:cTn id="51" dur="500"/>
                                        <p:tgtEl>
                                          <p:spTgt spid="33"/>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fade">
                                      <p:cBhvr>
                                        <p:cTn id="56" dur="500"/>
                                        <p:tgtEl>
                                          <p:spTgt spid="21"/>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7">
                                            <p:txEl>
                                              <p:pRg st="0" end="0"/>
                                            </p:txEl>
                                          </p:spTgt>
                                        </p:tgtEl>
                                        <p:attrNameLst>
                                          <p:attrName>style.visibility</p:attrName>
                                        </p:attrNameLst>
                                      </p:cBhvr>
                                      <p:to>
                                        <p:strVal val="visible"/>
                                      </p:to>
                                    </p:set>
                                    <p:animEffect transition="in" filter="fade">
                                      <p:cBhvr>
                                        <p:cTn id="61" dur="500"/>
                                        <p:tgtEl>
                                          <p:spTgt spid="7">
                                            <p:txEl>
                                              <p:pRg st="0" end="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xit" presetSubtype="0" fill="hold" nodeType="clickEffect">
                                  <p:stCondLst>
                                    <p:cond delay="0"/>
                                  </p:stCondLst>
                                  <p:childTnLst>
                                    <p:animEffect transition="out" filter="fade">
                                      <p:cBhvr>
                                        <p:cTn id="65" dur="500"/>
                                        <p:tgtEl>
                                          <p:spTgt spid="4"/>
                                        </p:tgtEl>
                                      </p:cBhvr>
                                    </p:animEffect>
                                    <p:set>
                                      <p:cBhvr>
                                        <p:cTn id="66" dur="1" fill="hold">
                                          <p:stCondLst>
                                            <p:cond delay="499"/>
                                          </p:stCondLst>
                                        </p:cTn>
                                        <p:tgtEl>
                                          <p:spTgt spid="4"/>
                                        </p:tgtEl>
                                        <p:attrNameLst>
                                          <p:attrName>style.visibility</p:attrName>
                                        </p:attrNameLst>
                                      </p:cBhvr>
                                      <p:to>
                                        <p:strVal val="hidden"/>
                                      </p:to>
                                    </p:set>
                                  </p:childTnLst>
                                </p:cTn>
                              </p:par>
                              <p:par>
                                <p:cTn id="67" presetID="10" presetClass="exit" presetSubtype="0" fill="hold" nodeType="withEffect">
                                  <p:stCondLst>
                                    <p:cond delay="0"/>
                                  </p:stCondLst>
                                  <p:childTnLst>
                                    <p:animEffect transition="out" filter="fade">
                                      <p:cBhvr>
                                        <p:cTn id="68" dur="500"/>
                                        <p:tgtEl>
                                          <p:spTgt spid="13"/>
                                        </p:tgtEl>
                                      </p:cBhvr>
                                    </p:animEffect>
                                    <p:set>
                                      <p:cBhvr>
                                        <p:cTn id="69" dur="1" fill="hold">
                                          <p:stCondLst>
                                            <p:cond delay="499"/>
                                          </p:stCondLst>
                                        </p:cTn>
                                        <p:tgtEl>
                                          <p:spTgt spid="13"/>
                                        </p:tgtEl>
                                        <p:attrNameLst>
                                          <p:attrName>style.visibility</p:attrName>
                                        </p:attrNameLst>
                                      </p:cBhvr>
                                      <p:to>
                                        <p:strVal val="hidden"/>
                                      </p:to>
                                    </p:set>
                                  </p:childTnLst>
                                </p:cTn>
                              </p:par>
                              <p:par>
                                <p:cTn id="70" presetID="10" presetClass="exit" presetSubtype="0" fill="hold" nodeType="withEffect">
                                  <p:stCondLst>
                                    <p:cond delay="0"/>
                                  </p:stCondLst>
                                  <p:childTnLst>
                                    <p:animEffect transition="out" filter="fade">
                                      <p:cBhvr>
                                        <p:cTn id="71" dur="500"/>
                                        <p:tgtEl>
                                          <p:spTgt spid="14"/>
                                        </p:tgtEl>
                                      </p:cBhvr>
                                    </p:animEffect>
                                    <p:set>
                                      <p:cBhvr>
                                        <p:cTn id="72" dur="1" fill="hold">
                                          <p:stCondLst>
                                            <p:cond delay="499"/>
                                          </p:stCondLst>
                                        </p:cTn>
                                        <p:tgtEl>
                                          <p:spTgt spid="14"/>
                                        </p:tgtEl>
                                        <p:attrNameLst>
                                          <p:attrName>style.visibility</p:attrName>
                                        </p:attrNameLst>
                                      </p:cBhvr>
                                      <p:to>
                                        <p:strVal val="hidden"/>
                                      </p:to>
                                    </p:set>
                                  </p:childTnLst>
                                </p:cTn>
                              </p:par>
                              <p:par>
                                <p:cTn id="73" presetID="10" presetClass="entr" presetSubtype="0" fill="hold" nodeType="withEffect">
                                  <p:stCondLst>
                                    <p:cond delay="0"/>
                                  </p:stCondLst>
                                  <p:childTnLst>
                                    <p:set>
                                      <p:cBhvr>
                                        <p:cTn id="74" dur="1" fill="hold">
                                          <p:stCondLst>
                                            <p:cond delay="0"/>
                                          </p:stCondLst>
                                        </p:cTn>
                                        <p:tgtEl>
                                          <p:spTgt spid="6"/>
                                        </p:tgtEl>
                                        <p:attrNameLst>
                                          <p:attrName>style.visibility</p:attrName>
                                        </p:attrNameLst>
                                      </p:cBhvr>
                                      <p:to>
                                        <p:strVal val="visible"/>
                                      </p:to>
                                    </p:set>
                                    <p:animEffect transition="in" filter="fade">
                                      <p:cBhvr>
                                        <p:cTn id="75" dur="500"/>
                                        <p:tgtEl>
                                          <p:spTgt spid="6"/>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5"/>
                                        </p:tgtEl>
                                        <p:attrNameLst>
                                          <p:attrName>style.visibility</p:attrName>
                                        </p:attrNameLst>
                                      </p:cBhvr>
                                      <p:to>
                                        <p:strVal val="visible"/>
                                      </p:to>
                                    </p:set>
                                    <p:animEffect transition="in" filter="fade">
                                      <p:cBhvr>
                                        <p:cTn id="7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1" grpId="0" animBg="1"/>
      <p:bldP spid="17" grpId="0" animBg="1"/>
      <p:bldP spid="21" grpId="0" animBg="1"/>
      <p:bldP spid="28" grpId="0" animBg="1"/>
      <p:bldP spid="3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1B4F-DE3C-6A4E-B8C5-92B275FB048A}"/>
              </a:ext>
            </a:extLst>
          </p:cNvPr>
          <p:cNvSpPr>
            <a:spLocks noGrp="1"/>
          </p:cNvSpPr>
          <p:nvPr>
            <p:ph type="title"/>
          </p:nvPr>
        </p:nvSpPr>
        <p:spPr/>
        <p:txBody>
          <a:bodyPr/>
          <a:lstStyle/>
          <a:p>
            <a:r>
              <a:rPr lang="en-US" dirty="0"/>
              <a:t>Examples of Implicit Type Conversion</a:t>
            </a:r>
          </a:p>
        </p:txBody>
      </p:sp>
      <p:sp>
        <p:nvSpPr>
          <p:cNvPr id="3" name="Content Placeholder 2">
            <a:extLst>
              <a:ext uri="{FF2B5EF4-FFF2-40B4-BE49-F238E27FC236}">
                <a16:creationId xmlns:a16="http://schemas.microsoft.com/office/drawing/2014/main" id="{EB8D5D24-CFEA-A844-9E96-F0B0C2AAF22D}"/>
              </a:ext>
            </a:extLst>
          </p:cNvPr>
          <p:cNvSpPr>
            <a:spLocks noGrp="1"/>
          </p:cNvSpPr>
          <p:nvPr>
            <p:ph idx="1"/>
          </p:nvPr>
        </p:nvSpPr>
        <p:spPr>
          <a:xfrm>
            <a:off x="913795" y="1720645"/>
            <a:ext cx="10353762" cy="4955457"/>
          </a:xfrm>
        </p:spPr>
        <p:txBody>
          <a:bodyPr/>
          <a:lstStyle/>
          <a:p>
            <a:r>
              <a:rPr lang="en-US" b="1" dirty="0">
                <a:latin typeface="Courier New" panose="02070309020205020404" pitchFamily="49" charset="0"/>
                <a:cs typeface="Courier New" panose="02070309020205020404" pitchFamily="49" charset="0"/>
              </a:rPr>
              <a:t>7.0 / 2</a:t>
            </a:r>
          </a:p>
          <a:p>
            <a:pPr marL="0" indent="0">
              <a:buNone/>
            </a:pPr>
            <a:r>
              <a:rPr lang="en-US" dirty="0"/>
              <a:t>    (double) / (int)</a:t>
            </a:r>
          </a:p>
          <a:p>
            <a:pPr marL="0" indent="0">
              <a:buNone/>
            </a:pPr>
            <a:r>
              <a:rPr lang="en-US" dirty="0">
                <a:solidFill>
                  <a:srgbClr val="00FF00"/>
                </a:solidFill>
              </a:rPr>
              <a:t>    (double)</a:t>
            </a:r>
            <a:endParaRPr lang="en-US" b="1" dirty="0">
              <a:solidFill>
                <a:srgbClr val="00FF00"/>
              </a:solidFill>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"Hello" + 23 + 5</a:t>
            </a:r>
          </a:p>
          <a:p>
            <a:pPr marL="0" indent="0">
              <a:buNone/>
            </a:pPr>
            <a:r>
              <a:rPr lang="en-US" dirty="0"/>
              <a:t>    (String) + (int) + (int)</a:t>
            </a:r>
          </a:p>
          <a:p>
            <a:pPr marL="0" indent="0">
              <a:buNone/>
            </a:pPr>
            <a:r>
              <a:rPr lang="en-US" dirty="0"/>
              <a:t>    </a:t>
            </a:r>
            <a:r>
              <a:rPr lang="en-US" dirty="0">
                <a:solidFill>
                  <a:srgbClr val="00FF00"/>
                </a:solidFill>
              </a:rPr>
              <a:t>(String) </a:t>
            </a:r>
            <a:r>
              <a:rPr lang="en-US" dirty="0"/>
              <a:t>+ (int)</a:t>
            </a:r>
          </a:p>
          <a:p>
            <a:pPr marL="0" indent="0">
              <a:buNone/>
            </a:pPr>
            <a:r>
              <a:rPr lang="en-US" dirty="0"/>
              <a:t>    </a:t>
            </a:r>
            <a:r>
              <a:rPr lang="en-US" dirty="0">
                <a:solidFill>
                  <a:srgbClr val="00FF00"/>
                </a:solidFill>
              </a:rPr>
              <a:t>(String)</a:t>
            </a:r>
          </a:p>
          <a:p>
            <a:r>
              <a:rPr lang="en-US" b="1" dirty="0">
                <a:latin typeface="Courier New" panose="02070309020205020404" pitchFamily="49" charset="0"/>
                <a:cs typeface="Courier New" panose="02070309020205020404" pitchFamily="49" charset="0"/>
              </a:rPr>
              <a:t>'X' + 6</a:t>
            </a:r>
          </a:p>
          <a:p>
            <a:pPr marL="0" indent="0">
              <a:buNone/>
            </a:pPr>
            <a:r>
              <a:rPr lang="en-US" dirty="0"/>
              <a:t>    (char) + (int)</a:t>
            </a:r>
          </a:p>
          <a:p>
            <a:pPr marL="0" indent="0">
              <a:buNone/>
            </a:pPr>
            <a:r>
              <a:rPr lang="en-US" dirty="0"/>
              <a:t>    </a:t>
            </a:r>
            <a:r>
              <a:rPr lang="en-US" dirty="0">
                <a:solidFill>
                  <a:srgbClr val="00FF00"/>
                </a:solidFill>
              </a:rPr>
              <a:t>(int)</a:t>
            </a:r>
            <a:endParaRPr lang="en-US" b="1" dirty="0">
              <a:latin typeface="Courier New" panose="02070309020205020404" pitchFamily="49" charset="0"/>
              <a:cs typeface="Courier New" panose="02070309020205020404" pitchFamily="49" charset="0"/>
            </a:endParaRPr>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A213C5F7-DE16-3E45-BDEC-1C16234155AA}"/>
              </a:ext>
            </a:extLst>
          </p:cNvPr>
          <p:cNvSpPr txBox="1"/>
          <p:nvPr/>
        </p:nvSpPr>
        <p:spPr>
          <a:xfrm>
            <a:off x="6090675" y="2690336"/>
            <a:ext cx="3979230" cy="1477328"/>
          </a:xfrm>
          <a:prstGeom prst="rect">
            <a:avLst/>
          </a:prstGeom>
          <a:ln w="57150">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dirty="0"/>
              <a:t>When evaluating an expression, the data type of the result is determined by the data type of </a:t>
            </a:r>
            <a:r>
              <a:rPr lang="en-US" b="1" dirty="0">
                <a:solidFill>
                  <a:srgbClr val="FFC000"/>
                </a:solidFill>
                <a:effectLst>
                  <a:outerShdw blurRad="50800" dist="38100" dir="2700000" algn="tl" rotWithShape="0">
                    <a:srgbClr val="000000">
                      <a:alpha val="48000"/>
                    </a:srgbClr>
                  </a:outerShdw>
                </a:effectLst>
              </a:rPr>
              <a:t>the operand that occupies the most space in memory</a:t>
            </a:r>
            <a:endParaRPr lang="en-US" sz="2000" b="1" dirty="0">
              <a:solidFill>
                <a:srgbClr val="FFC000"/>
              </a:solidFill>
              <a:effectLst>
                <a:outerShdw blurRad="50800" dist="38100" dir="2700000" algn="tl" rotWithShape="0">
                  <a:srgbClr val="000000">
                    <a:alpha val="48000"/>
                  </a:srgbClr>
                </a:outerShdw>
              </a:effectLst>
            </a:endParaRPr>
          </a:p>
        </p:txBody>
      </p:sp>
    </p:spTree>
    <p:extLst>
      <p:ext uri="{BB962C8B-B14F-4D97-AF65-F5344CB8AC3E}">
        <p14:creationId xmlns:p14="http://schemas.microsoft.com/office/powerpoint/2010/main" val="1404986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1B4F-DE3C-6A4E-B8C5-92B275FB048A}"/>
              </a:ext>
            </a:extLst>
          </p:cNvPr>
          <p:cNvSpPr>
            <a:spLocks noGrp="1"/>
          </p:cNvSpPr>
          <p:nvPr>
            <p:ph type="title"/>
          </p:nvPr>
        </p:nvSpPr>
        <p:spPr/>
        <p:txBody>
          <a:bodyPr/>
          <a:lstStyle/>
          <a:p>
            <a:r>
              <a:rPr lang="en-US" dirty="0"/>
              <a:t>Examples of Implicit Type Conversion</a:t>
            </a:r>
          </a:p>
        </p:txBody>
      </p:sp>
      <p:sp>
        <p:nvSpPr>
          <p:cNvPr id="3" name="Content Placeholder 2">
            <a:extLst>
              <a:ext uri="{FF2B5EF4-FFF2-40B4-BE49-F238E27FC236}">
                <a16:creationId xmlns:a16="http://schemas.microsoft.com/office/drawing/2014/main" id="{EB8D5D24-CFEA-A844-9E96-F0B0C2AAF22D}"/>
              </a:ext>
            </a:extLst>
          </p:cNvPr>
          <p:cNvSpPr>
            <a:spLocks noGrp="1"/>
          </p:cNvSpPr>
          <p:nvPr>
            <p:ph idx="1"/>
          </p:nvPr>
        </p:nvSpPr>
        <p:spPr>
          <a:xfrm>
            <a:off x="913795" y="1720645"/>
            <a:ext cx="10353762" cy="4955457"/>
          </a:xfrm>
        </p:spPr>
        <p:txBody>
          <a:bodyPr/>
          <a:lstStyle/>
          <a:p>
            <a:r>
              <a:rPr lang="en-US" b="1" dirty="0">
                <a:latin typeface="Courier New" panose="02070309020205020404" pitchFamily="49" charset="0"/>
                <a:cs typeface="Courier New" panose="02070309020205020404" pitchFamily="49" charset="0"/>
              </a:rPr>
              <a:t>double div = 7.0 / 2;</a:t>
            </a:r>
          </a:p>
          <a:p>
            <a:pPr marL="0" indent="0">
              <a:buNone/>
            </a:pPr>
            <a:r>
              <a:rPr lang="en-US" dirty="0">
                <a:solidFill>
                  <a:srgbClr val="00FF00"/>
                </a:solidFill>
              </a:rPr>
              <a:t>    (double)</a:t>
            </a:r>
            <a:endParaRPr lang="en-US" b="1" dirty="0">
              <a:solidFill>
                <a:srgbClr val="00FF00"/>
              </a:solidFill>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String message = "Hello" + 23 + 5;</a:t>
            </a:r>
          </a:p>
          <a:p>
            <a:pPr marL="0" indent="0">
              <a:buNone/>
            </a:pPr>
            <a:r>
              <a:rPr lang="en-US" dirty="0"/>
              <a:t>    </a:t>
            </a:r>
            <a:r>
              <a:rPr lang="en-US" dirty="0">
                <a:solidFill>
                  <a:srgbClr val="00FF00"/>
                </a:solidFill>
              </a:rPr>
              <a:t>(String)</a:t>
            </a:r>
          </a:p>
          <a:p>
            <a:r>
              <a:rPr lang="en-US" b="1" dirty="0">
                <a:latin typeface="Courier New" panose="02070309020205020404" pitchFamily="49" charset="0"/>
                <a:cs typeface="Courier New" panose="02070309020205020404" pitchFamily="49" charset="0"/>
              </a:rPr>
              <a:t>char symbol = 'X' + 6;</a:t>
            </a:r>
          </a:p>
          <a:p>
            <a:pPr marL="0" indent="0">
              <a:buNone/>
            </a:pPr>
            <a:r>
              <a:rPr lang="en-US" dirty="0"/>
              <a:t>    </a:t>
            </a:r>
            <a:r>
              <a:rPr lang="en-US" dirty="0">
                <a:solidFill>
                  <a:srgbClr val="00FF00"/>
                </a:solidFill>
              </a:rPr>
              <a:t>(char)</a:t>
            </a:r>
            <a:endParaRPr lang="en-US" b="1" dirty="0">
              <a:latin typeface="Courier New" panose="02070309020205020404" pitchFamily="49" charset="0"/>
              <a:cs typeface="Courier New" panose="02070309020205020404" pitchFamily="49" charset="0"/>
            </a:endParaRPr>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BABAA0F9-D0CA-5A47-BDE4-42FF9BA48D4C}"/>
              </a:ext>
            </a:extLst>
          </p:cNvPr>
          <p:cNvSpPr txBox="1"/>
          <p:nvPr/>
        </p:nvSpPr>
        <p:spPr>
          <a:xfrm>
            <a:off x="7172223" y="2828835"/>
            <a:ext cx="3979230" cy="1200329"/>
          </a:xfrm>
          <a:prstGeom prst="rect">
            <a:avLst/>
          </a:prstGeom>
          <a:ln w="57150">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dirty="0"/>
              <a:t>In a variable assignment, the data type is determined by </a:t>
            </a:r>
            <a:r>
              <a:rPr lang="en-US" b="1" dirty="0">
                <a:solidFill>
                  <a:srgbClr val="FFC000"/>
                </a:solidFill>
                <a:effectLst>
                  <a:outerShdw blurRad="50800" dist="38100" dir="2700000" algn="tl" rotWithShape="0">
                    <a:srgbClr val="000000">
                      <a:alpha val="48000"/>
                    </a:srgbClr>
                  </a:outerShdw>
                </a:effectLst>
              </a:rPr>
              <a:t>the data type of the variable</a:t>
            </a:r>
            <a:r>
              <a:rPr lang="en-US" dirty="0"/>
              <a:t> (as long as the assignment is compatible)</a:t>
            </a:r>
            <a:endParaRPr lang="en-US" sz="2000" b="1" dirty="0">
              <a:solidFill>
                <a:srgbClr val="FFC000"/>
              </a:solidFill>
              <a:effectLst>
                <a:outerShdw blurRad="50800" dist="38100" dir="2700000" algn="tl" rotWithShape="0">
                  <a:srgbClr val="000000">
                    <a:alpha val="48000"/>
                  </a:srgbClr>
                </a:outerShdw>
              </a:effectLst>
            </a:endParaRPr>
          </a:p>
        </p:txBody>
      </p:sp>
    </p:spTree>
    <p:extLst>
      <p:ext uri="{BB962C8B-B14F-4D97-AF65-F5344CB8AC3E}">
        <p14:creationId xmlns:p14="http://schemas.microsoft.com/office/powerpoint/2010/main" val="3924581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F9E0A-96C3-6148-9740-64D6F166D957}"/>
              </a:ext>
            </a:extLst>
          </p:cNvPr>
          <p:cNvSpPr>
            <a:spLocks noGrp="1"/>
          </p:cNvSpPr>
          <p:nvPr>
            <p:ph type="title"/>
          </p:nvPr>
        </p:nvSpPr>
        <p:spPr/>
        <p:txBody>
          <a:bodyPr/>
          <a:lstStyle/>
          <a:p>
            <a:r>
              <a:rPr lang="en-US" dirty="0"/>
              <a:t>Explicit Type Conversion - Casting</a:t>
            </a:r>
          </a:p>
        </p:txBody>
      </p:sp>
      <p:sp>
        <p:nvSpPr>
          <p:cNvPr id="3" name="Content Placeholder 2">
            <a:extLst>
              <a:ext uri="{FF2B5EF4-FFF2-40B4-BE49-F238E27FC236}">
                <a16:creationId xmlns:a16="http://schemas.microsoft.com/office/drawing/2014/main" id="{D6A72A72-3BB6-1645-9141-286CA54ACB9B}"/>
              </a:ext>
            </a:extLst>
          </p:cNvPr>
          <p:cNvSpPr>
            <a:spLocks noGrp="1"/>
          </p:cNvSpPr>
          <p:nvPr>
            <p:ph idx="1"/>
          </p:nvPr>
        </p:nvSpPr>
        <p:spPr/>
        <p:txBody>
          <a:bodyPr/>
          <a:lstStyle/>
          <a:p>
            <a:r>
              <a:rPr lang="en-US" b="1" dirty="0">
                <a:solidFill>
                  <a:srgbClr val="FFC000"/>
                </a:solidFill>
              </a:rPr>
              <a:t>Type casting</a:t>
            </a:r>
            <a:r>
              <a:rPr lang="en-US" dirty="0"/>
              <a:t>: explicitly convert one data type to another</a:t>
            </a:r>
          </a:p>
          <a:p>
            <a:pPr marL="457200" lvl="1" indent="0">
              <a:buNone/>
            </a:pPr>
            <a:r>
              <a:rPr lang="en-US" dirty="0">
                <a:latin typeface="Consolas" panose="020B0609020204030204" pitchFamily="49" charset="0"/>
              </a:rPr>
              <a:t>(</a:t>
            </a:r>
            <a:r>
              <a:rPr lang="en-US" i="1" dirty="0">
                <a:latin typeface="Consolas" panose="020B0609020204030204" pitchFamily="49" charset="0"/>
              </a:rPr>
              <a:t>&lt;type&gt;</a:t>
            </a:r>
            <a:r>
              <a:rPr lang="en-US" dirty="0">
                <a:latin typeface="Consolas" panose="020B0609020204030204" pitchFamily="49" charset="0"/>
              </a:rPr>
              <a:t>) </a:t>
            </a:r>
            <a:r>
              <a:rPr lang="en-US" i="1" dirty="0">
                <a:latin typeface="Consolas" panose="020B0609020204030204" pitchFamily="49" charset="0"/>
              </a:rPr>
              <a:t>&lt;expression&gt;</a:t>
            </a:r>
          </a:p>
          <a:p>
            <a:pPr marL="457200" lvl="1" indent="0">
              <a:buNone/>
            </a:pPr>
            <a:r>
              <a:rPr lang="en-US" dirty="0"/>
              <a:t>Examples:  </a:t>
            </a:r>
          </a:p>
          <a:p>
            <a:pPr marL="457200" lvl="1" indent="0">
              <a:buNone/>
            </a:pPr>
            <a:r>
              <a:rPr lang="en-US" dirty="0">
                <a:latin typeface="Consolas" panose="020B0609020204030204" pitchFamily="49" charset="0"/>
              </a:rPr>
              <a:t>int num1 = (int) (5.0 / 2.0)	//Results in 2</a:t>
            </a:r>
          </a:p>
          <a:p>
            <a:pPr marL="457200" lvl="1" indent="0">
              <a:buNone/>
            </a:pPr>
            <a:r>
              <a:rPr lang="en-US" dirty="0">
                <a:latin typeface="Consolas" panose="020B0609020204030204" pitchFamily="49" charset="0"/>
              </a:rPr>
              <a:t>double num2 = ((double) 5) / 2	//Results in 2.5</a:t>
            </a:r>
          </a:p>
          <a:p>
            <a:pPr marL="457200" lvl="1" indent="0">
              <a:buNone/>
            </a:pPr>
            <a:r>
              <a:rPr lang="en-US" dirty="0">
                <a:latin typeface="Consolas" panose="020B0609020204030204" pitchFamily="49" charset="0"/>
              </a:rPr>
              <a:t>char letter = (char) (60 + 5)	//Results in </a:t>
            </a:r>
            <a:r>
              <a:rPr lang="en-US" dirty="0">
                <a:latin typeface="Courier New" panose="02070309020205020404" pitchFamily="49" charset="0"/>
                <a:cs typeface="Courier New" panose="02070309020205020404" pitchFamily="49" charset="0"/>
              </a:rPr>
              <a:t>'</a:t>
            </a:r>
            <a:r>
              <a:rPr lang="en-US" dirty="0">
                <a:latin typeface="Consolas" panose="020B0609020204030204" pitchFamily="49" charset="0"/>
                <a:cs typeface="Consolas" panose="020B0609020204030204" pitchFamily="49" charset="0"/>
              </a:rPr>
              <a:t>A</a:t>
            </a:r>
            <a:r>
              <a:rPr lang="en-US" dirty="0">
                <a:latin typeface="Courier New" panose="02070309020205020404" pitchFamily="49" charset="0"/>
                <a:cs typeface="Courier New" panose="02070309020205020404" pitchFamily="49" charset="0"/>
              </a:rPr>
              <a:t>'</a:t>
            </a:r>
            <a:r>
              <a:rPr lang="en-US" dirty="0"/>
              <a:t> </a:t>
            </a:r>
          </a:p>
          <a:p>
            <a:r>
              <a:rPr lang="en-US" dirty="0"/>
              <a:t>Only use type casting when you know the value will fit in the new data type</a:t>
            </a:r>
          </a:p>
          <a:p>
            <a:pPr marL="457200" lvl="1" indent="0">
              <a:buNone/>
            </a:pPr>
            <a:r>
              <a:rPr lang="en-US" dirty="0">
                <a:latin typeface="Consolas" panose="020B0609020204030204" pitchFamily="49" charset="0"/>
              </a:rPr>
              <a:t>char letter = (char) (2000000000)	//Unexpected result</a:t>
            </a:r>
            <a:endParaRPr lang="en-US" dirty="0"/>
          </a:p>
          <a:p>
            <a:pPr marL="457200" lvl="1" indent="0">
              <a:buNone/>
            </a:pPr>
            <a:endParaRPr lang="en-US" dirty="0"/>
          </a:p>
        </p:txBody>
      </p:sp>
    </p:spTree>
    <p:extLst>
      <p:ext uri="{BB962C8B-B14F-4D97-AF65-F5344CB8AC3E}">
        <p14:creationId xmlns:p14="http://schemas.microsoft.com/office/powerpoint/2010/main" val="1934697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2909C-C7B2-47A1-9598-1B561CA11619}"/>
              </a:ext>
            </a:extLst>
          </p:cNvPr>
          <p:cNvSpPr>
            <a:spLocks noGrp="1"/>
          </p:cNvSpPr>
          <p:nvPr>
            <p:ph type="title"/>
          </p:nvPr>
        </p:nvSpPr>
        <p:spPr/>
        <p:txBody>
          <a:bodyPr/>
          <a:lstStyle/>
          <a:p>
            <a:r>
              <a:rPr lang="en-US" dirty="0"/>
              <a:t>Type Conversion - Explicit</a:t>
            </a:r>
          </a:p>
        </p:txBody>
      </p:sp>
      <p:sp>
        <p:nvSpPr>
          <p:cNvPr id="3" name="Content Placeholder 2">
            <a:extLst>
              <a:ext uri="{FF2B5EF4-FFF2-40B4-BE49-F238E27FC236}">
                <a16:creationId xmlns:a16="http://schemas.microsoft.com/office/drawing/2014/main" id="{132858FA-DFB4-4B25-96CC-B10847E80EB3}"/>
              </a:ext>
            </a:extLst>
          </p:cNvPr>
          <p:cNvSpPr>
            <a:spLocks noGrp="1"/>
          </p:cNvSpPr>
          <p:nvPr>
            <p:ph idx="1"/>
          </p:nvPr>
        </p:nvSpPr>
        <p:spPr>
          <a:xfrm>
            <a:off x="913794" y="1853134"/>
            <a:ext cx="10353762" cy="496665"/>
          </a:xfrm>
        </p:spPr>
        <p:txBody>
          <a:bodyPr/>
          <a:lstStyle/>
          <a:p>
            <a:pPr marL="0" indent="0" algn="ctr">
              <a:buNone/>
            </a:pPr>
            <a:r>
              <a:rPr lang="en-US" dirty="0"/>
              <a:t>We can </a:t>
            </a:r>
            <a:r>
              <a:rPr lang="en-US" b="1" dirty="0">
                <a:solidFill>
                  <a:srgbClr val="FFC000"/>
                </a:solidFill>
              </a:rPr>
              <a:t>explicitly</a:t>
            </a:r>
            <a:r>
              <a:rPr lang="en-US" dirty="0"/>
              <a:t> convert types –known as </a:t>
            </a:r>
            <a:r>
              <a:rPr lang="en-US" b="1" dirty="0">
                <a:solidFill>
                  <a:srgbClr val="FFC000"/>
                </a:solidFill>
              </a:rPr>
              <a:t>type casting</a:t>
            </a:r>
            <a:r>
              <a:rPr lang="en-US" dirty="0"/>
              <a:t>:</a:t>
            </a:r>
          </a:p>
        </p:txBody>
      </p:sp>
      <p:sp>
        <p:nvSpPr>
          <p:cNvPr id="4" name="TextBox 3">
            <a:extLst>
              <a:ext uri="{FF2B5EF4-FFF2-40B4-BE49-F238E27FC236}">
                <a16:creationId xmlns:a16="http://schemas.microsoft.com/office/drawing/2014/main" id="{2A111066-3170-4360-8FA3-B52F4A3209A6}"/>
              </a:ext>
              <a:ext uri="{C183D7F6-B498-43B3-948B-1728B52AA6E4}">
                <adec:decorative xmlns:adec="http://schemas.microsoft.com/office/drawing/2017/decorative" val="1"/>
              </a:ext>
            </a:extLst>
          </p:cNvPr>
          <p:cNvSpPr txBox="1"/>
          <p:nvPr/>
        </p:nvSpPr>
        <p:spPr>
          <a:xfrm>
            <a:off x="2398671" y="2567453"/>
            <a:ext cx="7866557" cy="2818321"/>
          </a:xfrm>
          <a:prstGeom prst="rect">
            <a:avLst/>
          </a:prstGeom>
          <a:solidFill>
            <a:srgbClr val="000060"/>
          </a:solidFill>
          <a:ln>
            <a:solidFill>
              <a:schemeClr val="tx1"/>
            </a:solidFill>
          </a:ln>
        </p:spPr>
        <p:txBody>
          <a:bodyPr wrap="square" lIns="73152" tIns="0" rIns="73152" bIns="0" rtlCol="0">
            <a:noAutofit/>
          </a:bodyPr>
          <a:lstStyle/>
          <a:p>
            <a:pPr algn="just">
              <a:lnSpc>
                <a:spcPct val="115000"/>
              </a:lnSpc>
            </a:pPr>
            <a:r>
              <a:rPr lang="en-US" sz="1400" dirty="0">
                <a:latin typeface="Consolas" panose="020B0609020204030204" pitchFamily="49" charset="0"/>
              </a:rPr>
              <a:t>public class </a:t>
            </a:r>
            <a:r>
              <a:rPr lang="en-US" sz="1400" dirty="0" err="1">
                <a:latin typeface="Consolas" panose="020B0609020204030204" pitchFamily="49" charset="0"/>
              </a:rPr>
              <a:t>YouWillBeConverted</a:t>
            </a:r>
            <a:endParaRPr lang="en-US" sz="1400" dirty="0">
              <a:latin typeface="Consolas" panose="020B0609020204030204" pitchFamily="49" charset="0"/>
            </a:endParaRPr>
          </a:p>
          <a:p>
            <a:pPr algn="just">
              <a:lnSpc>
                <a:spcPct val="115000"/>
              </a:lnSpc>
            </a:pPr>
            <a:r>
              <a:rPr lang="en-US" sz="1400" dirty="0">
                <a:latin typeface="Consolas" panose="020B0609020204030204" pitchFamily="49" charset="0"/>
              </a:rPr>
              <a:t>{</a:t>
            </a:r>
          </a:p>
          <a:p>
            <a:pPr algn="just">
              <a:lnSpc>
                <a:spcPct val="115000"/>
              </a:lnSpc>
            </a:pPr>
            <a:r>
              <a:rPr lang="en-US" sz="1400" dirty="0">
                <a:latin typeface="Consolas" panose="020B0609020204030204" pitchFamily="49" charset="0"/>
              </a:rPr>
              <a:t>    public static void main(String[] </a:t>
            </a:r>
            <a:r>
              <a:rPr lang="en-US" sz="1400" dirty="0" err="1">
                <a:latin typeface="Consolas" panose="020B0609020204030204" pitchFamily="49" charset="0"/>
              </a:rPr>
              <a:t>args</a:t>
            </a:r>
            <a:r>
              <a:rPr lang="en-US" sz="1400" dirty="0">
                <a:latin typeface="Consolas" panose="020B0609020204030204" pitchFamily="49" charset="0"/>
              </a:rPr>
              <a:t>)</a:t>
            </a:r>
          </a:p>
          <a:p>
            <a:pPr algn="just">
              <a:lnSpc>
                <a:spcPct val="115000"/>
              </a:lnSpc>
            </a:pPr>
            <a:r>
              <a:rPr lang="en-US" sz="1400" dirty="0">
                <a:latin typeface="Consolas" panose="020B0609020204030204" pitchFamily="49" charset="0"/>
              </a:rPr>
              <a:t>    {</a:t>
            </a:r>
          </a:p>
          <a:p>
            <a:pPr algn="just">
              <a:lnSpc>
                <a:spcPct val="115000"/>
              </a:lnSpc>
            </a:pPr>
            <a:r>
              <a:rPr lang="en-US" sz="1400" dirty="0">
                <a:latin typeface="Consolas" panose="020B0609020204030204" pitchFamily="49" charset="0"/>
              </a:rPr>
              <a:t>        final double TAU = </a:t>
            </a:r>
            <a:r>
              <a:rPr lang="en-US" sz="1400" dirty="0" err="1">
                <a:latin typeface="Consolas" panose="020B0609020204030204" pitchFamily="49" charset="0"/>
              </a:rPr>
              <a:t>Math.PI</a:t>
            </a:r>
            <a:r>
              <a:rPr lang="en-US" sz="1400" dirty="0">
                <a:latin typeface="Consolas" panose="020B0609020204030204" pitchFamily="49" charset="0"/>
              </a:rPr>
              <a:t> * (double) 2;</a:t>
            </a:r>
          </a:p>
          <a:p>
            <a:pPr algn="just">
              <a:lnSpc>
                <a:spcPct val="115000"/>
              </a:lnSpc>
            </a:pPr>
            <a:r>
              <a:rPr lang="en-US" sz="1400" dirty="0">
                <a:latin typeface="Consolas" panose="020B0609020204030204" pitchFamily="49" charset="0"/>
              </a:rPr>
              <a:t>        final double TWO_TAU = TAU * 2.0;</a:t>
            </a:r>
          </a:p>
          <a:p>
            <a:pPr algn="just">
              <a:lnSpc>
                <a:spcPct val="115000"/>
              </a:lnSpc>
            </a:pPr>
            <a:endParaRPr lang="en-US" sz="1400" dirty="0">
              <a:latin typeface="Consolas" panose="020B0609020204030204" pitchFamily="49" charset="0"/>
            </a:endParaRPr>
          </a:p>
          <a:p>
            <a:pPr algn="just">
              <a:lnSpc>
                <a:spcPct val="115000"/>
              </a:lnSpc>
            </a:pPr>
            <a:r>
              <a:rPr lang="en-US" sz="1400" dirty="0">
                <a:latin typeface="Consolas" panose="020B0609020204030204" pitchFamily="49" charset="0"/>
              </a:rPr>
              <a:t>        </a:t>
            </a:r>
            <a:r>
              <a:rPr lang="en-US" sz="1400" dirty="0" err="1">
                <a:latin typeface="Consolas" panose="020B0609020204030204" pitchFamily="49" charset="0"/>
              </a:rPr>
              <a:t>System.out.println</a:t>
            </a:r>
            <a:r>
              <a:rPr lang="en-US" sz="1400" dirty="0">
                <a:latin typeface="Consolas" panose="020B0609020204030204" pitchFamily="49" charset="0"/>
              </a:rPr>
              <a:t>("Double double-tau: " + TWO_TAU);</a:t>
            </a:r>
          </a:p>
          <a:p>
            <a:pPr algn="just">
              <a:lnSpc>
                <a:spcPct val="115000"/>
              </a:lnSpc>
            </a:pPr>
            <a:r>
              <a:rPr lang="en-US" sz="1400" dirty="0">
                <a:latin typeface="Consolas" panose="020B0609020204030204" pitchFamily="49" charset="0"/>
              </a:rPr>
              <a:t>        </a:t>
            </a:r>
            <a:r>
              <a:rPr lang="en-US" sz="1400" dirty="0" err="1">
                <a:latin typeface="Consolas" panose="020B0609020204030204" pitchFamily="49" charset="0"/>
              </a:rPr>
              <a:t>System.out.println</a:t>
            </a:r>
            <a:r>
              <a:rPr lang="en-US" sz="1400" dirty="0">
                <a:latin typeface="Consolas" panose="020B0609020204030204" pitchFamily="49" charset="0"/>
              </a:rPr>
              <a:t>("Integer double-tau: " + (</a:t>
            </a:r>
            <a:r>
              <a:rPr lang="en-US" sz="1400" dirty="0" err="1">
                <a:latin typeface="Consolas" panose="020B0609020204030204" pitchFamily="49" charset="0"/>
              </a:rPr>
              <a:t>int</a:t>
            </a:r>
            <a:r>
              <a:rPr lang="en-US" sz="1400" dirty="0">
                <a:latin typeface="Consolas" panose="020B0609020204030204" pitchFamily="49" charset="0"/>
              </a:rPr>
              <a:t>) TWO_TAU);</a:t>
            </a:r>
          </a:p>
          <a:p>
            <a:pPr algn="just">
              <a:lnSpc>
                <a:spcPct val="115000"/>
              </a:lnSpc>
            </a:pPr>
            <a:r>
              <a:rPr lang="en-US" sz="1400" dirty="0">
                <a:latin typeface="Consolas" panose="020B0609020204030204" pitchFamily="49" charset="0"/>
              </a:rPr>
              <a:t>    }</a:t>
            </a:r>
          </a:p>
          <a:p>
            <a:pPr algn="just">
              <a:lnSpc>
                <a:spcPct val="115000"/>
              </a:lnSpc>
            </a:pPr>
            <a:r>
              <a:rPr lang="en-US" sz="1400" dirty="0">
                <a:latin typeface="Consolas" panose="020B0609020204030204" pitchFamily="49" charset="0"/>
              </a:rPr>
              <a:t>}</a:t>
            </a:r>
          </a:p>
        </p:txBody>
      </p:sp>
      <p:graphicFrame>
        <p:nvGraphicFramePr>
          <p:cNvPr id="5" name="Table 4">
            <a:extLst>
              <a:ext uri="{FF2B5EF4-FFF2-40B4-BE49-F238E27FC236}">
                <a16:creationId xmlns:a16="http://schemas.microsoft.com/office/drawing/2014/main" id="{E15CCEB3-4091-4304-AADF-FCAEEAC05F1F}"/>
              </a:ex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2833398625"/>
              </p:ext>
            </p:extLst>
          </p:nvPr>
        </p:nvGraphicFramePr>
        <p:xfrm>
          <a:off x="2036930" y="2567453"/>
          <a:ext cx="361742" cy="2818321"/>
        </p:xfrm>
        <a:graphic>
          <a:graphicData uri="http://schemas.openxmlformats.org/drawingml/2006/table">
            <a:tbl>
              <a:tblPr>
                <a:tableStyleId>{5C22544A-7EE6-4342-B048-85BDC9FD1C3A}</a:tableStyleId>
              </a:tblPr>
              <a:tblGrid>
                <a:gridCol w="361742">
                  <a:extLst>
                    <a:ext uri="{9D8B030D-6E8A-4147-A177-3AD203B41FA5}">
                      <a16:colId xmlns:a16="http://schemas.microsoft.com/office/drawing/2014/main" val="2652359085"/>
                    </a:ext>
                  </a:extLst>
                </a:gridCol>
              </a:tblGrid>
              <a:tr h="2818321">
                <a:tc>
                  <a:txBody>
                    <a:bodyPr/>
                    <a:lstStyle/>
                    <a:p>
                      <a:pPr marL="0" marR="0" algn="just">
                        <a:lnSpc>
                          <a:spcPct val="115000"/>
                        </a:lnSpc>
                        <a:spcBef>
                          <a:spcPts val="0"/>
                        </a:spcBef>
                        <a:spcAft>
                          <a:spcPts val="0"/>
                        </a:spcAft>
                        <a:tabLst>
                          <a:tab pos="571500" algn="l"/>
                        </a:tabLst>
                      </a:pPr>
                      <a:r>
                        <a:rPr lang="en-US" sz="1400" baseline="0" dirty="0">
                          <a:solidFill>
                            <a:schemeClr val="tx1"/>
                          </a:solidFill>
                          <a:effectLst/>
                          <a:latin typeface="Consolas" panose="020B0609020204030204" pitchFamily="49" charset="0"/>
                        </a:rPr>
                        <a:t>01</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02</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03</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04</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05</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06</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07</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08</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09</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10</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11</a:t>
                      </a:r>
                    </a:p>
                  </a:txBody>
                  <a:tcPr marL="68580" marR="68580" marT="0" marB="0">
                    <a:solidFill>
                      <a:srgbClr val="000060"/>
                    </a:solidFill>
                  </a:tcPr>
                </a:tc>
                <a:extLst>
                  <a:ext uri="{0D108BD9-81ED-4DB2-BD59-A6C34878D82A}">
                    <a16:rowId xmlns:a16="http://schemas.microsoft.com/office/drawing/2014/main" val="1362061028"/>
                  </a:ext>
                </a:extLst>
              </a:tr>
            </a:tbl>
          </a:graphicData>
        </a:graphic>
      </p:graphicFrame>
      <p:sp>
        <p:nvSpPr>
          <p:cNvPr id="6" name="TextBox 5">
            <a:extLst>
              <a:ext uri="{FF2B5EF4-FFF2-40B4-BE49-F238E27FC236}">
                <a16:creationId xmlns:a16="http://schemas.microsoft.com/office/drawing/2014/main" id="{62A925E5-2EC2-4B6B-89BA-CD9B7D6F58D1}"/>
              </a:ext>
            </a:extLst>
          </p:cNvPr>
          <p:cNvSpPr txBox="1"/>
          <p:nvPr/>
        </p:nvSpPr>
        <p:spPr>
          <a:xfrm>
            <a:off x="2036929" y="5799652"/>
            <a:ext cx="8123071" cy="567193"/>
          </a:xfrm>
          <a:prstGeom prst="rect">
            <a:avLst/>
          </a:prstGeom>
          <a:solidFill>
            <a:srgbClr val="000060"/>
          </a:solidFill>
          <a:ln>
            <a:solidFill>
              <a:schemeClr val="tx1"/>
            </a:solidFill>
          </a:ln>
        </p:spPr>
        <p:txBody>
          <a:bodyPr wrap="square" lIns="73152" tIns="0" rIns="73152" bIns="0" rtlCol="0">
            <a:noAutofit/>
          </a:bodyPr>
          <a:lstStyle/>
          <a:p>
            <a:pPr algn="just">
              <a:lnSpc>
                <a:spcPct val="115000"/>
              </a:lnSpc>
            </a:pPr>
            <a:r>
              <a:rPr lang="en-US" sz="1400" dirty="0">
                <a:latin typeface="Consolas" panose="020B0609020204030204" pitchFamily="49" charset="0"/>
              </a:rPr>
              <a:t>Double double-tau: 12.566370614359172</a:t>
            </a:r>
          </a:p>
          <a:p>
            <a:pPr algn="just">
              <a:lnSpc>
                <a:spcPct val="115000"/>
              </a:lnSpc>
            </a:pPr>
            <a:r>
              <a:rPr lang="en-US" sz="1400" dirty="0">
                <a:latin typeface="Consolas" panose="020B0609020204030204" pitchFamily="49" charset="0"/>
              </a:rPr>
              <a:t>Integer double-tau: 12</a:t>
            </a:r>
          </a:p>
        </p:txBody>
      </p:sp>
      <p:sp>
        <p:nvSpPr>
          <p:cNvPr id="7" name="Rectangle 1">
            <a:extLst>
              <a:ext uri="{FF2B5EF4-FFF2-40B4-BE49-F238E27FC236}">
                <a16:creationId xmlns:a16="http://schemas.microsoft.com/office/drawing/2014/main" id="{D88201F1-FD05-43A0-96B3-3C9DE157065A}"/>
              </a:ext>
            </a:extLst>
          </p:cNvPr>
          <p:cNvSpPr>
            <a:spLocks noChangeArrowheads="1"/>
          </p:cNvSpPr>
          <p:nvPr/>
        </p:nvSpPr>
        <p:spPr bwMode="auto">
          <a:xfrm>
            <a:off x="1951567" y="5490619"/>
            <a:ext cx="11798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71500" algn="l"/>
              </a:tabLst>
              <a:defRPr>
                <a:solidFill>
                  <a:schemeClr val="tx1"/>
                </a:solidFill>
                <a:latin typeface="Arial" panose="020B0604020202020204" pitchFamily="34" charset="0"/>
              </a:defRPr>
            </a:lvl1pPr>
            <a:lvl2pPr eaLnBrk="0" fontAlgn="base" hangingPunct="0">
              <a:spcBef>
                <a:spcPct val="0"/>
              </a:spcBef>
              <a:spcAft>
                <a:spcPct val="0"/>
              </a:spcAft>
              <a:tabLst>
                <a:tab pos="571500" algn="l"/>
              </a:tabLst>
              <a:defRPr>
                <a:solidFill>
                  <a:schemeClr val="tx1"/>
                </a:solidFill>
                <a:latin typeface="Arial" panose="020B0604020202020204" pitchFamily="34" charset="0"/>
              </a:defRPr>
            </a:lvl2pPr>
            <a:lvl3pPr eaLnBrk="0" fontAlgn="base" hangingPunct="0">
              <a:spcBef>
                <a:spcPct val="0"/>
              </a:spcBef>
              <a:spcAft>
                <a:spcPct val="0"/>
              </a:spcAft>
              <a:tabLst>
                <a:tab pos="571500" algn="l"/>
              </a:tabLst>
              <a:defRPr>
                <a:solidFill>
                  <a:schemeClr val="tx1"/>
                </a:solidFill>
                <a:latin typeface="Arial" panose="020B0604020202020204" pitchFamily="34" charset="0"/>
              </a:defRPr>
            </a:lvl3pPr>
            <a:lvl4pPr eaLnBrk="0" fontAlgn="base" hangingPunct="0">
              <a:spcBef>
                <a:spcPct val="0"/>
              </a:spcBef>
              <a:spcAft>
                <a:spcPct val="0"/>
              </a:spcAft>
              <a:tabLst>
                <a:tab pos="571500" algn="l"/>
              </a:tabLst>
              <a:defRPr>
                <a:solidFill>
                  <a:schemeClr val="tx1"/>
                </a:solidFill>
                <a:latin typeface="Arial" panose="020B0604020202020204" pitchFamily="34" charset="0"/>
              </a:defRPr>
            </a:lvl4pPr>
            <a:lvl5pPr eaLnBrk="0" fontAlgn="base" hangingPunct="0">
              <a:spcBef>
                <a:spcPct val="0"/>
              </a:spcBef>
              <a:spcAft>
                <a:spcPct val="0"/>
              </a:spcAft>
              <a:tabLst>
                <a:tab pos="571500" algn="l"/>
              </a:tabLst>
              <a:defRPr>
                <a:solidFill>
                  <a:schemeClr val="tx1"/>
                </a:solidFill>
                <a:latin typeface="Arial" panose="020B0604020202020204" pitchFamily="34" charset="0"/>
              </a:defRPr>
            </a:lvl5pPr>
            <a:lvl6pPr eaLnBrk="0" fontAlgn="base" hangingPunct="0">
              <a:spcBef>
                <a:spcPct val="0"/>
              </a:spcBef>
              <a:spcAft>
                <a:spcPct val="0"/>
              </a:spcAft>
              <a:tabLst>
                <a:tab pos="571500" algn="l"/>
              </a:tabLst>
              <a:defRPr>
                <a:solidFill>
                  <a:schemeClr val="tx1"/>
                </a:solidFill>
                <a:latin typeface="Arial" panose="020B0604020202020204" pitchFamily="34" charset="0"/>
              </a:defRPr>
            </a:lvl6pPr>
            <a:lvl7pPr eaLnBrk="0" fontAlgn="base" hangingPunct="0">
              <a:spcBef>
                <a:spcPct val="0"/>
              </a:spcBef>
              <a:spcAft>
                <a:spcPct val="0"/>
              </a:spcAft>
              <a:tabLst>
                <a:tab pos="571500" algn="l"/>
              </a:tabLst>
              <a:defRPr>
                <a:solidFill>
                  <a:schemeClr val="tx1"/>
                </a:solidFill>
                <a:latin typeface="Arial" panose="020B0604020202020204" pitchFamily="34" charset="0"/>
              </a:defRPr>
            </a:lvl7pPr>
            <a:lvl8pPr eaLnBrk="0" fontAlgn="base" hangingPunct="0">
              <a:spcBef>
                <a:spcPct val="0"/>
              </a:spcBef>
              <a:spcAft>
                <a:spcPct val="0"/>
              </a:spcAft>
              <a:tabLst>
                <a:tab pos="571500" algn="l"/>
              </a:tabLst>
              <a:defRPr>
                <a:solidFill>
                  <a:schemeClr val="tx1"/>
                </a:solidFill>
                <a:latin typeface="Arial" panose="020B0604020202020204" pitchFamily="34" charset="0"/>
              </a:defRPr>
            </a:lvl8pPr>
            <a:lvl9pPr eaLnBrk="0" fontAlgn="base" hangingPunct="0">
              <a:spcBef>
                <a:spcPct val="0"/>
              </a:spcBef>
              <a:spcAft>
                <a:spcPct val="0"/>
              </a:spcAft>
              <a:tabLst>
                <a:tab pos="5715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altLang="ja-JP" sz="1600" b="1" i="0" u="none" strike="noStrike" cap="none" normalizeH="0" baseline="0" dirty="0">
                <a:ln>
                  <a:noFill/>
                </a:ln>
                <a:solidFill>
                  <a:schemeClr val="tx1"/>
                </a:solidFill>
                <a:effectLst/>
                <a:latin typeface="Arial" panose="020B0604020202020204" pitchFamily="34" charset="0"/>
                <a:ea typeface="MS Mincho" panose="02020609040205080304" pitchFamily="49" charset="-128"/>
                <a:cs typeface="Arial" panose="020B0604020202020204" pitchFamily="34" charset="0"/>
              </a:rPr>
              <a:t>OUTPUT:</a:t>
            </a:r>
            <a:endParaRPr kumimoji="0" lang="en-US" altLang="ja-JP" sz="1600" b="0" i="0" u="none" strike="noStrike" cap="none" normalizeH="0" baseline="0" dirty="0">
              <a:ln>
                <a:noFill/>
              </a:ln>
              <a:solidFill>
                <a:schemeClr val="tx1"/>
              </a:solidFill>
              <a:effectLst/>
            </a:endParaRPr>
          </a:p>
        </p:txBody>
      </p:sp>
      <p:pic>
        <p:nvPicPr>
          <p:cNvPr id="9" name="Picture 8">
            <a:extLst>
              <a:ext uri="{FF2B5EF4-FFF2-40B4-BE49-F238E27FC236}">
                <a16:creationId xmlns:a16="http://schemas.microsoft.com/office/drawing/2014/main" id="{76F33D76-99C3-43E3-A30C-5B40AF495331}"/>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2421739" y="2580849"/>
            <a:ext cx="4983218" cy="2666066"/>
          </a:xfrm>
          <a:prstGeom prst="rect">
            <a:avLst/>
          </a:prstGeom>
        </p:spPr>
      </p:pic>
      <p:pic>
        <p:nvPicPr>
          <p:cNvPr id="10" name="Picture 9">
            <a:extLst>
              <a:ext uri="{FF2B5EF4-FFF2-40B4-BE49-F238E27FC236}">
                <a16:creationId xmlns:a16="http://schemas.microsoft.com/office/drawing/2014/main" id="{10FF003C-41EE-4FEC-BDE3-6B45CFC3A5B0}"/>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2878396" y="3503267"/>
            <a:ext cx="4625356" cy="313129"/>
          </a:xfrm>
          <a:prstGeom prst="rect">
            <a:avLst/>
          </a:prstGeom>
        </p:spPr>
      </p:pic>
      <p:pic>
        <p:nvPicPr>
          <p:cNvPr id="17" name="Picture 16">
            <a:extLst>
              <a:ext uri="{FF2B5EF4-FFF2-40B4-BE49-F238E27FC236}">
                <a16:creationId xmlns:a16="http://schemas.microsoft.com/office/drawing/2014/main" id="{CF6D60F3-02CD-4509-9CA9-8E22DA0E4B1F}"/>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2878395" y="3758765"/>
            <a:ext cx="3712810" cy="313129"/>
          </a:xfrm>
          <a:prstGeom prst="rect">
            <a:avLst/>
          </a:prstGeom>
        </p:spPr>
      </p:pic>
      <p:pic>
        <p:nvPicPr>
          <p:cNvPr id="18" name="Picture 17">
            <a:extLst>
              <a:ext uri="{FF2B5EF4-FFF2-40B4-BE49-F238E27FC236}">
                <a16:creationId xmlns:a16="http://schemas.microsoft.com/office/drawing/2014/main" id="{D8F33E5B-F716-4C38-96B7-44E792905DC4}"/>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2878395" y="4033804"/>
            <a:ext cx="5457384" cy="563631"/>
          </a:xfrm>
          <a:prstGeom prst="rect">
            <a:avLst/>
          </a:prstGeom>
        </p:spPr>
      </p:pic>
      <p:pic>
        <p:nvPicPr>
          <p:cNvPr id="19" name="Picture 18">
            <a:extLst>
              <a:ext uri="{FF2B5EF4-FFF2-40B4-BE49-F238E27FC236}">
                <a16:creationId xmlns:a16="http://schemas.microsoft.com/office/drawing/2014/main" id="{7C6DAC1F-3044-41BA-9723-3ABD8809A4C2}"/>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2878395" y="4538851"/>
            <a:ext cx="6352037" cy="331022"/>
          </a:xfrm>
          <a:prstGeom prst="rect">
            <a:avLst/>
          </a:prstGeom>
        </p:spPr>
      </p:pic>
      <p:cxnSp>
        <p:nvCxnSpPr>
          <p:cNvPr id="8" name="Straight Arrow Connector 7">
            <a:extLst>
              <a:ext uri="{FF2B5EF4-FFF2-40B4-BE49-F238E27FC236}">
                <a16:creationId xmlns:a16="http://schemas.microsoft.com/office/drawing/2014/main" id="{41D618F5-0E0E-44DE-8CC8-CE85B8F0DD5F}"/>
              </a:ext>
              <a:ext uri="{C183D7F6-B498-43B3-948B-1728B52AA6E4}">
                <adec:decorative xmlns:adec="http://schemas.microsoft.com/office/drawing/2017/decorative" val="1"/>
              </a:ext>
            </a:extLst>
          </p:cNvPr>
          <p:cNvCxnSpPr>
            <a:cxnSpLocks/>
            <a:stCxn id="15" idx="0"/>
            <a:endCxn id="12" idx="2"/>
          </p:cNvCxnSpPr>
          <p:nvPr/>
        </p:nvCxnSpPr>
        <p:spPr>
          <a:xfrm flipV="1">
            <a:off x="8285776" y="4151119"/>
            <a:ext cx="576525" cy="400278"/>
          </a:xfrm>
          <a:prstGeom prst="straightConnector1">
            <a:avLst/>
          </a:prstGeom>
          <a:ln>
            <a:solidFill>
              <a:srgbClr val="00FF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FBA7931-3D28-4363-8FB7-FB7093F39E01}"/>
              </a:ext>
              <a:ext uri="{C183D7F6-B498-43B3-948B-1728B52AA6E4}">
                <adec:decorative xmlns:adec="http://schemas.microsoft.com/office/drawing/2017/decorative" val="1"/>
              </a:ext>
            </a:extLst>
          </p:cNvPr>
          <p:cNvSpPr txBox="1"/>
          <p:nvPr/>
        </p:nvSpPr>
        <p:spPr>
          <a:xfrm>
            <a:off x="7541535" y="2715853"/>
            <a:ext cx="2641534" cy="584775"/>
          </a:xfrm>
          <a:prstGeom prst="rect">
            <a:avLst/>
          </a:prstGeom>
          <a:solidFill>
            <a:schemeClr val="tx2">
              <a:lumMod val="25000"/>
            </a:schemeClr>
          </a:solidFill>
          <a:ln>
            <a:solidFill>
              <a:schemeClr val="tx1"/>
            </a:solidFill>
          </a:ln>
        </p:spPr>
        <p:txBody>
          <a:bodyPr wrap="square" rtlCol="0">
            <a:spAutoFit/>
          </a:bodyPr>
          <a:lstStyle/>
          <a:p>
            <a:pPr algn="ctr"/>
            <a:r>
              <a:rPr lang="en-US" sz="1600" u="sng" dirty="0"/>
              <a:t>Integer </a:t>
            </a:r>
            <a:r>
              <a:rPr lang="en-US" sz="1600" b="1" u="sng" dirty="0">
                <a:solidFill>
                  <a:srgbClr val="FFC000"/>
                </a:solidFill>
                <a:sym typeface="Symbol" panose="05050102010706020507" pitchFamily="18" charset="2"/>
              </a:rPr>
              <a:t></a:t>
            </a:r>
            <a:r>
              <a:rPr lang="en-US" sz="1600" u="sng" dirty="0"/>
              <a:t> Floating Point </a:t>
            </a:r>
            <a:br>
              <a:rPr lang="en-US" sz="1600" dirty="0"/>
            </a:br>
            <a:r>
              <a:rPr lang="en-US" sz="1600" dirty="0"/>
              <a:t>Perfect conversion</a:t>
            </a:r>
          </a:p>
        </p:txBody>
      </p:sp>
      <p:sp>
        <p:nvSpPr>
          <p:cNvPr id="12" name="TextBox 11">
            <a:extLst>
              <a:ext uri="{FF2B5EF4-FFF2-40B4-BE49-F238E27FC236}">
                <a16:creationId xmlns:a16="http://schemas.microsoft.com/office/drawing/2014/main" id="{4215B16D-3836-4439-BB89-3B3B877B8727}"/>
              </a:ext>
              <a:ext uri="{C183D7F6-B498-43B3-948B-1728B52AA6E4}">
                <adec:decorative xmlns:adec="http://schemas.microsoft.com/office/drawing/2017/decorative" val="1"/>
              </a:ext>
            </a:extLst>
          </p:cNvPr>
          <p:cNvSpPr txBox="1"/>
          <p:nvPr/>
        </p:nvSpPr>
        <p:spPr>
          <a:xfrm>
            <a:off x="7541535" y="3566344"/>
            <a:ext cx="2641532" cy="584775"/>
          </a:xfrm>
          <a:prstGeom prst="rect">
            <a:avLst/>
          </a:prstGeom>
          <a:solidFill>
            <a:schemeClr val="tx2">
              <a:lumMod val="25000"/>
            </a:schemeClr>
          </a:solidFill>
          <a:ln>
            <a:solidFill>
              <a:schemeClr val="tx1"/>
            </a:solidFill>
          </a:ln>
        </p:spPr>
        <p:txBody>
          <a:bodyPr wrap="square" rtlCol="0">
            <a:spAutoFit/>
          </a:bodyPr>
          <a:lstStyle/>
          <a:p>
            <a:pPr algn="ctr"/>
            <a:r>
              <a:rPr lang="en-US" sz="1600" u="sng" dirty="0"/>
              <a:t>Floating Point </a:t>
            </a:r>
            <a:r>
              <a:rPr lang="en-US" sz="1600" b="1" u="sng" dirty="0">
                <a:solidFill>
                  <a:srgbClr val="FFC000"/>
                </a:solidFill>
                <a:sym typeface="Symbol" panose="05050102010706020507" pitchFamily="18" charset="2"/>
              </a:rPr>
              <a:t></a:t>
            </a:r>
            <a:r>
              <a:rPr lang="en-US" sz="1600" u="sng" dirty="0">
                <a:sym typeface="Symbol" panose="05050102010706020507" pitchFamily="18" charset="2"/>
              </a:rPr>
              <a:t> Integer</a:t>
            </a:r>
          </a:p>
          <a:p>
            <a:pPr algn="ctr"/>
            <a:r>
              <a:rPr lang="en-US" sz="1600" dirty="0">
                <a:sym typeface="Symbol" panose="05050102010706020507" pitchFamily="18" charset="2"/>
              </a:rPr>
              <a:t>Possible information loss</a:t>
            </a:r>
            <a:endParaRPr lang="en-US" sz="1600" dirty="0"/>
          </a:p>
        </p:txBody>
      </p:sp>
      <p:sp>
        <p:nvSpPr>
          <p:cNvPr id="13" name="Rectangle: Rounded Corners 12">
            <a:extLst>
              <a:ext uri="{FF2B5EF4-FFF2-40B4-BE49-F238E27FC236}">
                <a16:creationId xmlns:a16="http://schemas.microsoft.com/office/drawing/2014/main" id="{0986666C-ACF4-4D4E-B1D8-487D204BCB71}"/>
              </a:ext>
              <a:ext uri="{C183D7F6-B498-43B3-948B-1728B52AA6E4}">
                <adec:decorative xmlns:adec="http://schemas.microsoft.com/office/drawing/2017/decorative" val="1"/>
              </a:ext>
            </a:extLst>
          </p:cNvPr>
          <p:cNvSpPr/>
          <p:nvPr/>
        </p:nvSpPr>
        <p:spPr>
          <a:xfrm>
            <a:off x="6098464" y="3566344"/>
            <a:ext cx="1269746" cy="192421"/>
          </a:xfrm>
          <a:prstGeom prst="roundRect">
            <a:avLst/>
          </a:prstGeom>
          <a:noFill/>
          <a:ln>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DD2DFE34-0BD8-482D-9956-3C17C53FCE22}"/>
              </a:ext>
              <a:ext uri="{C183D7F6-B498-43B3-948B-1728B52AA6E4}">
                <adec:decorative xmlns:adec="http://schemas.microsoft.com/office/drawing/2017/decorative" val="1"/>
              </a:ext>
            </a:extLst>
          </p:cNvPr>
          <p:cNvCxnSpPr>
            <a:cxnSpLocks/>
            <a:stCxn id="13" idx="0"/>
            <a:endCxn id="11" idx="1"/>
          </p:cNvCxnSpPr>
          <p:nvPr/>
        </p:nvCxnSpPr>
        <p:spPr>
          <a:xfrm flipV="1">
            <a:off x="6733337" y="3008241"/>
            <a:ext cx="808198" cy="558103"/>
          </a:xfrm>
          <a:prstGeom prst="straightConnector1">
            <a:avLst/>
          </a:prstGeom>
          <a:ln>
            <a:solidFill>
              <a:srgbClr val="00FF0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8A5C49A7-7BB1-41A1-8C8C-8688D4FAEDA5}"/>
              </a:ext>
              <a:ext uri="{C183D7F6-B498-43B3-948B-1728B52AA6E4}">
                <adec:decorative xmlns:adec="http://schemas.microsoft.com/office/drawing/2017/decorative" val="1"/>
              </a:ext>
            </a:extLst>
          </p:cNvPr>
          <p:cNvSpPr/>
          <p:nvPr/>
        </p:nvSpPr>
        <p:spPr>
          <a:xfrm>
            <a:off x="7503751" y="4551397"/>
            <a:ext cx="1564049" cy="251687"/>
          </a:xfrm>
          <a:prstGeom prst="roundRect">
            <a:avLst/>
          </a:prstGeom>
          <a:noFill/>
          <a:ln>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9810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par>
                                <p:cTn id="18" presetID="10" presetClass="entr" presetSubtype="0" fill="hold"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par>
                                <p:cTn id="46" presetID="10" presetClass="entr" presetSubtype="0" fill="hold" nodeType="with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fade">
                                      <p:cBhvr>
                                        <p:cTn id="48" dur="500"/>
                                        <p:tgtEl>
                                          <p:spTgt spid="8"/>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fade">
                                      <p:cBhvr>
                                        <p:cTn id="53" dur="500"/>
                                        <p:tgtEl>
                                          <p:spTgt spid="12"/>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6">
                                            <p:txEl>
                                              <p:pRg st="0" end="0"/>
                                            </p:txEl>
                                          </p:spTgt>
                                        </p:tgtEl>
                                        <p:attrNameLst>
                                          <p:attrName>style.visibility</p:attrName>
                                        </p:attrNameLst>
                                      </p:cBhvr>
                                      <p:to>
                                        <p:strVal val="visible"/>
                                      </p:to>
                                    </p:set>
                                    <p:animEffect transition="in" filter="fade">
                                      <p:cBhvr>
                                        <p:cTn id="58" dur="500"/>
                                        <p:tgtEl>
                                          <p:spTgt spid="6">
                                            <p:txEl>
                                              <p:pRg st="0" end="0"/>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6">
                                            <p:txEl>
                                              <p:pRg st="1" end="1"/>
                                            </p:txEl>
                                          </p:spTgt>
                                        </p:tgtEl>
                                        <p:attrNameLst>
                                          <p:attrName>style.visibility</p:attrName>
                                        </p:attrNameLst>
                                      </p:cBhvr>
                                      <p:to>
                                        <p:strVal val="visible"/>
                                      </p:to>
                                    </p:set>
                                    <p:animEffect transition="in" filter="fade">
                                      <p:cBhvr>
                                        <p:cTn id="63" dur="500"/>
                                        <p:tgtEl>
                                          <p:spTgt spid="6">
                                            <p:txEl>
                                              <p:pRg st="1" end="1"/>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xit" presetSubtype="0" fill="hold" nodeType="clickEffect">
                                  <p:stCondLst>
                                    <p:cond delay="0"/>
                                  </p:stCondLst>
                                  <p:childTnLst>
                                    <p:animEffect transition="out" filter="fade">
                                      <p:cBhvr>
                                        <p:cTn id="67" dur="500"/>
                                        <p:tgtEl>
                                          <p:spTgt spid="9"/>
                                        </p:tgtEl>
                                      </p:cBhvr>
                                    </p:animEffect>
                                    <p:set>
                                      <p:cBhvr>
                                        <p:cTn id="68" dur="1" fill="hold">
                                          <p:stCondLst>
                                            <p:cond delay="499"/>
                                          </p:stCondLst>
                                        </p:cTn>
                                        <p:tgtEl>
                                          <p:spTgt spid="9"/>
                                        </p:tgtEl>
                                        <p:attrNameLst>
                                          <p:attrName>style.visibility</p:attrName>
                                        </p:attrNameLst>
                                      </p:cBhvr>
                                      <p:to>
                                        <p:strVal val="hidden"/>
                                      </p:to>
                                    </p:set>
                                  </p:childTnLst>
                                </p:cTn>
                              </p:par>
                              <p:par>
                                <p:cTn id="69" presetID="10" presetClass="exit" presetSubtype="0" fill="hold" nodeType="withEffect">
                                  <p:stCondLst>
                                    <p:cond delay="0"/>
                                  </p:stCondLst>
                                  <p:childTnLst>
                                    <p:animEffect transition="out" filter="fade">
                                      <p:cBhvr>
                                        <p:cTn id="70" dur="500"/>
                                        <p:tgtEl>
                                          <p:spTgt spid="10"/>
                                        </p:tgtEl>
                                      </p:cBhvr>
                                    </p:animEffect>
                                    <p:set>
                                      <p:cBhvr>
                                        <p:cTn id="71" dur="1" fill="hold">
                                          <p:stCondLst>
                                            <p:cond delay="499"/>
                                          </p:stCondLst>
                                        </p:cTn>
                                        <p:tgtEl>
                                          <p:spTgt spid="10"/>
                                        </p:tgtEl>
                                        <p:attrNameLst>
                                          <p:attrName>style.visibility</p:attrName>
                                        </p:attrNameLst>
                                      </p:cBhvr>
                                      <p:to>
                                        <p:strVal val="hidden"/>
                                      </p:to>
                                    </p:set>
                                  </p:childTnLst>
                                </p:cTn>
                              </p:par>
                              <p:par>
                                <p:cTn id="72" presetID="10" presetClass="exit" presetSubtype="0" fill="hold" nodeType="withEffect">
                                  <p:stCondLst>
                                    <p:cond delay="0"/>
                                  </p:stCondLst>
                                  <p:childTnLst>
                                    <p:animEffect transition="out" filter="fade">
                                      <p:cBhvr>
                                        <p:cTn id="73" dur="500"/>
                                        <p:tgtEl>
                                          <p:spTgt spid="17"/>
                                        </p:tgtEl>
                                      </p:cBhvr>
                                    </p:animEffect>
                                    <p:set>
                                      <p:cBhvr>
                                        <p:cTn id="74" dur="1" fill="hold">
                                          <p:stCondLst>
                                            <p:cond delay="499"/>
                                          </p:stCondLst>
                                        </p:cTn>
                                        <p:tgtEl>
                                          <p:spTgt spid="17"/>
                                        </p:tgtEl>
                                        <p:attrNameLst>
                                          <p:attrName>style.visibility</p:attrName>
                                        </p:attrNameLst>
                                      </p:cBhvr>
                                      <p:to>
                                        <p:strVal val="hidden"/>
                                      </p:to>
                                    </p:set>
                                  </p:childTnLst>
                                </p:cTn>
                              </p:par>
                              <p:par>
                                <p:cTn id="75" presetID="10" presetClass="exit" presetSubtype="0" fill="hold" nodeType="withEffect">
                                  <p:stCondLst>
                                    <p:cond delay="0"/>
                                  </p:stCondLst>
                                  <p:childTnLst>
                                    <p:animEffect transition="out" filter="fade">
                                      <p:cBhvr>
                                        <p:cTn id="76" dur="500"/>
                                        <p:tgtEl>
                                          <p:spTgt spid="18"/>
                                        </p:tgtEl>
                                      </p:cBhvr>
                                    </p:animEffect>
                                    <p:set>
                                      <p:cBhvr>
                                        <p:cTn id="77" dur="1" fill="hold">
                                          <p:stCondLst>
                                            <p:cond delay="499"/>
                                          </p:stCondLst>
                                        </p:cTn>
                                        <p:tgtEl>
                                          <p:spTgt spid="18"/>
                                        </p:tgtEl>
                                        <p:attrNameLst>
                                          <p:attrName>style.visibility</p:attrName>
                                        </p:attrNameLst>
                                      </p:cBhvr>
                                      <p:to>
                                        <p:strVal val="hidden"/>
                                      </p:to>
                                    </p:set>
                                  </p:childTnLst>
                                </p:cTn>
                              </p:par>
                              <p:par>
                                <p:cTn id="78" presetID="10" presetClass="exit" presetSubtype="0" fill="hold" nodeType="withEffect">
                                  <p:stCondLst>
                                    <p:cond delay="0"/>
                                  </p:stCondLst>
                                  <p:childTnLst>
                                    <p:animEffect transition="out" filter="fade">
                                      <p:cBhvr>
                                        <p:cTn id="79" dur="500"/>
                                        <p:tgtEl>
                                          <p:spTgt spid="19"/>
                                        </p:tgtEl>
                                      </p:cBhvr>
                                    </p:animEffect>
                                    <p:set>
                                      <p:cBhvr>
                                        <p:cTn id="80" dur="1" fill="hold">
                                          <p:stCondLst>
                                            <p:cond delay="499"/>
                                          </p:stCondLst>
                                        </p:cTn>
                                        <p:tgtEl>
                                          <p:spTgt spid="19"/>
                                        </p:tgtEl>
                                        <p:attrNameLst>
                                          <p:attrName>style.visibility</p:attrName>
                                        </p:attrNameLst>
                                      </p:cBhvr>
                                      <p:to>
                                        <p:strVal val="hidden"/>
                                      </p:to>
                                    </p:set>
                                  </p:childTnLst>
                                </p:cTn>
                              </p:par>
                              <p:par>
                                <p:cTn id="81" presetID="10" presetClass="entr" presetSubtype="0" fill="hold" grpId="0" nodeType="withEffect">
                                  <p:stCondLst>
                                    <p:cond delay="0"/>
                                  </p:stCondLst>
                                  <p:childTnLst>
                                    <p:set>
                                      <p:cBhvr>
                                        <p:cTn id="82" dur="1" fill="hold">
                                          <p:stCondLst>
                                            <p:cond delay="0"/>
                                          </p:stCondLst>
                                        </p:cTn>
                                        <p:tgtEl>
                                          <p:spTgt spid="4"/>
                                        </p:tgtEl>
                                        <p:attrNameLst>
                                          <p:attrName>style.visibility</p:attrName>
                                        </p:attrNameLst>
                                      </p:cBhvr>
                                      <p:to>
                                        <p:strVal val="visible"/>
                                      </p:to>
                                    </p:set>
                                    <p:animEffect transition="in" filter="fade">
                                      <p:cBhvr>
                                        <p:cTn id="83" dur="500"/>
                                        <p:tgtEl>
                                          <p:spTgt spid="4"/>
                                        </p:tgtEl>
                                      </p:cBhvr>
                                    </p:animEffect>
                                  </p:childTnLst>
                                </p:cTn>
                              </p:par>
                              <p:par>
                                <p:cTn id="84" presetID="10" presetClass="entr" presetSubtype="0" fill="hold" nodeType="withEffect">
                                  <p:stCondLst>
                                    <p:cond delay="0"/>
                                  </p:stCondLst>
                                  <p:childTnLst>
                                    <p:set>
                                      <p:cBhvr>
                                        <p:cTn id="85" dur="1" fill="hold">
                                          <p:stCondLst>
                                            <p:cond delay="0"/>
                                          </p:stCondLst>
                                        </p:cTn>
                                        <p:tgtEl>
                                          <p:spTgt spid="5"/>
                                        </p:tgtEl>
                                        <p:attrNameLst>
                                          <p:attrName>style.visibility</p:attrName>
                                        </p:attrNameLst>
                                      </p:cBhvr>
                                      <p:to>
                                        <p:strVal val="visible"/>
                                      </p:to>
                                    </p:set>
                                    <p:animEffect transition="in" filter="fade">
                                      <p:cBhvr>
                                        <p:cTn id="8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P spid="12" grpId="0" animBg="1"/>
      <p:bldP spid="13" grpId="0" animBg="1"/>
      <p:bldP spid="1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54E26-1D93-BA45-90E2-ACFFB2818D49}"/>
              </a:ext>
            </a:extLst>
          </p:cNvPr>
          <p:cNvSpPr>
            <a:spLocks noGrp="1"/>
          </p:cNvSpPr>
          <p:nvPr>
            <p:ph type="title"/>
          </p:nvPr>
        </p:nvSpPr>
        <p:spPr/>
        <p:txBody>
          <a:bodyPr/>
          <a:lstStyle/>
          <a:p>
            <a:r>
              <a:rPr lang="en-US" dirty="0"/>
              <a:t>Practice</a:t>
            </a:r>
          </a:p>
        </p:txBody>
      </p:sp>
      <p:sp>
        <p:nvSpPr>
          <p:cNvPr id="3" name="Content Placeholder 2">
            <a:extLst>
              <a:ext uri="{FF2B5EF4-FFF2-40B4-BE49-F238E27FC236}">
                <a16:creationId xmlns:a16="http://schemas.microsoft.com/office/drawing/2014/main" id="{ADCCE811-A657-1549-9200-B99D454A87C8}"/>
              </a:ext>
            </a:extLst>
          </p:cNvPr>
          <p:cNvSpPr>
            <a:spLocks noGrp="1"/>
          </p:cNvSpPr>
          <p:nvPr>
            <p:ph idx="1"/>
          </p:nvPr>
        </p:nvSpPr>
        <p:spPr/>
        <p:txBody>
          <a:bodyPr/>
          <a:lstStyle/>
          <a:p>
            <a:r>
              <a:rPr lang="en-US" dirty="0"/>
              <a:t>Write a program to calculate the average of three user-entered integers. Use constants and type casting as needed</a:t>
            </a:r>
          </a:p>
          <a:p>
            <a:r>
              <a:rPr lang="en-US" dirty="0"/>
              <a:t>Sample output</a:t>
            </a:r>
          </a:p>
          <a:p>
            <a:pPr marL="0" indent="0">
              <a:buNone/>
            </a:pPr>
            <a:r>
              <a:rPr lang="en-US" dirty="0">
                <a:latin typeface="Consolas" panose="020B0609020204030204" pitchFamily="49" charset="0"/>
                <a:cs typeface="Consolas" panose="020B0609020204030204" pitchFamily="49" charset="0"/>
              </a:rPr>
              <a:t>	Enter first number: </a:t>
            </a:r>
            <a:r>
              <a:rPr lang="en-US" dirty="0">
                <a:solidFill>
                  <a:srgbClr val="00FF00"/>
                </a:solidFill>
                <a:latin typeface="Consolas" panose="020B0609020204030204" pitchFamily="49" charset="0"/>
                <a:cs typeface="Consolas" panose="020B0609020204030204" pitchFamily="49" charset="0"/>
              </a:rPr>
              <a:t>12</a:t>
            </a:r>
          </a:p>
          <a:p>
            <a:pPr marL="0" indent="0">
              <a:buNone/>
            </a:pPr>
            <a:r>
              <a:rPr lang="en-US" dirty="0">
                <a:latin typeface="Consolas" panose="020B0609020204030204" pitchFamily="49" charset="0"/>
                <a:cs typeface="Consolas" panose="020B0609020204030204" pitchFamily="49" charset="0"/>
              </a:rPr>
              <a:t>	Enter second number: </a:t>
            </a:r>
            <a:r>
              <a:rPr lang="en-US" dirty="0">
                <a:solidFill>
                  <a:srgbClr val="00FF00"/>
                </a:solidFill>
                <a:latin typeface="Consolas" panose="020B0609020204030204" pitchFamily="49" charset="0"/>
                <a:cs typeface="Consolas" panose="020B0609020204030204" pitchFamily="49" charset="0"/>
              </a:rPr>
              <a:t>33</a:t>
            </a:r>
          </a:p>
          <a:p>
            <a:pPr marL="0" indent="0">
              <a:buNone/>
            </a:pPr>
            <a:r>
              <a:rPr lang="en-US" dirty="0">
                <a:solidFill>
                  <a:srgbClr val="00FF00"/>
                </a:solidFill>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Enter third number: </a:t>
            </a:r>
            <a:r>
              <a:rPr lang="en-US" dirty="0">
                <a:solidFill>
                  <a:srgbClr val="00FF00"/>
                </a:solidFill>
                <a:latin typeface="Consolas" panose="020B0609020204030204" pitchFamily="49" charset="0"/>
                <a:cs typeface="Consolas" panose="020B0609020204030204" pitchFamily="49" charset="0"/>
              </a:rPr>
              <a:t>29</a:t>
            </a:r>
          </a:p>
          <a:p>
            <a:pPr marL="0" indent="0">
              <a:buNone/>
            </a:pPr>
            <a:r>
              <a:rPr lang="en-US" dirty="0">
                <a:latin typeface="Consolas" panose="020B0609020204030204" pitchFamily="49" charset="0"/>
                <a:cs typeface="Consolas" panose="020B0609020204030204" pitchFamily="49" charset="0"/>
              </a:rPr>
              <a:t>	Average: 24.666666666666668</a:t>
            </a:r>
            <a:endParaRPr lang="en-US" dirty="0"/>
          </a:p>
        </p:txBody>
      </p:sp>
    </p:spTree>
    <p:extLst>
      <p:ext uri="{BB962C8B-B14F-4D97-AF65-F5344CB8AC3E}">
        <p14:creationId xmlns:p14="http://schemas.microsoft.com/office/powerpoint/2010/main" val="27417585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4E9E8-4DF3-4B6F-9729-FDD0043B2ED8}"/>
              </a:ext>
            </a:extLst>
          </p:cNvPr>
          <p:cNvSpPr>
            <a:spLocks noGrp="1"/>
          </p:cNvSpPr>
          <p:nvPr>
            <p:ph type="ctrTitle"/>
          </p:nvPr>
        </p:nvSpPr>
        <p:spPr>
          <a:xfrm>
            <a:off x="1263446" y="108152"/>
            <a:ext cx="9665109" cy="2387600"/>
          </a:xfrm>
        </p:spPr>
        <p:txBody>
          <a:bodyPr/>
          <a:lstStyle/>
          <a:p>
            <a:r>
              <a:rPr lang="en-US" dirty="0"/>
              <a:t>Introduction to Objects</a:t>
            </a:r>
          </a:p>
        </p:txBody>
      </p:sp>
      <p:sp>
        <p:nvSpPr>
          <p:cNvPr id="6" name="Subtitle 2">
            <a:extLst>
              <a:ext uri="{FF2B5EF4-FFF2-40B4-BE49-F238E27FC236}">
                <a16:creationId xmlns:a16="http://schemas.microsoft.com/office/drawing/2014/main" id="{E8519B76-526F-4CFB-8E5F-E3D72B20EA60}"/>
              </a:ext>
            </a:extLst>
          </p:cNvPr>
          <p:cNvSpPr>
            <a:spLocks noGrp="1"/>
          </p:cNvSpPr>
          <p:nvPr>
            <p:ph type="subTitle" idx="1"/>
          </p:nvPr>
        </p:nvSpPr>
        <p:spPr>
          <a:xfrm>
            <a:off x="1712316" y="2687636"/>
            <a:ext cx="8561580" cy="3943751"/>
          </a:xfrm>
        </p:spPr>
        <p:txBody>
          <a:bodyPr>
            <a:normAutofit lnSpcReduction="10000"/>
          </a:bodyPr>
          <a:lstStyle/>
          <a:p>
            <a:r>
              <a:rPr lang="en-US" dirty="0"/>
              <a:t>“Objects are abstractions of processing. Threads are abstractions of schedule.”</a:t>
            </a:r>
          </a:p>
          <a:p>
            <a:r>
              <a:rPr lang="en-US" i="1" dirty="0"/>
              <a:t>– James O. </a:t>
            </a:r>
            <a:r>
              <a:rPr lang="en-US" i="1" dirty="0" err="1"/>
              <a:t>Coplien</a:t>
            </a:r>
            <a:r>
              <a:rPr lang="en-US" i="1" dirty="0"/>
              <a:t>, Computer Scientist</a:t>
            </a:r>
          </a:p>
          <a:p>
            <a:endParaRPr lang="en-US" i="1" dirty="0"/>
          </a:p>
          <a:p>
            <a:endParaRPr lang="en-US" i="1" dirty="0"/>
          </a:p>
          <a:p>
            <a:endParaRPr lang="en-US" i="1" dirty="0"/>
          </a:p>
          <a:p>
            <a:r>
              <a:rPr lang="en-US" sz="1600" dirty="0"/>
              <a:t>Based on slides created for COP3502 by Dr. Jeremiah Blanchard</a:t>
            </a:r>
          </a:p>
          <a:p>
            <a:r>
              <a:rPr lang="en-US" sz="1600" dirty="0"/>
              <a:t>Modified by Fernando J. Rodríguez</a:t>
            </a:r>
            <a:endParaRPr lang="en-US" sz="1600" i="1" dirty="0"/>
          </a:p>
          <a:p>
            <a:endParaRPr lang="en-US" i="1" dirty="0"/>
          </a:p>
        </p:txBody>
      </p:sp>
      <p:pic>
        <p:nvPicPr>
          <p:cNvPr id="5" name="Graphic 4">
            <a:extLst>
              <a:ext uri="{FF2B5EF4-FFF2-40B4-BE49-F238E27FC236}">
                <a16:creationId xmlns:a16="http://schemas.microsoft.com/office/drawing/2014/main" id="{FA80F800-D3C1-8D4E-872A-FB2969D8EEC2}"/>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99128" y="4240871"/>
            <a:ext cx="4359233" cy="1112996"/>
          </a:xfrm>
          <a:prstGeom prst="rect">
            <a:avLst/>
          </a:prstGeom>
        </p:spPr>
      </p:pic>
    </p:spTree>
    <p:extLst>
      <p:ext uri="{BB962C8B-B14F-4D97-AF65-F5344CB8AC3E}">
        <p14:creationId xmlns:p14="http://schemas.microsoft.com/office/powerpoint/2010/main" val="13864162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4E9E8-4DF3-4B6F-9729-FDD0043B2ED8}"/>
              </a:ext>
            </a:extLst>
          </p:cNvPr>
          <p:cNvSpPr>
            <a:spLocks noGrp="1"/>
          </p:cNvSpPr>
          <p:nvPr>
            <p:ph type="ctrTitle"/>
          </p:nvPr>
        </p:nvSpPr>
        <p:spPr>
          <a:xfrm>
            <a:off x="1263446" y="108152"/>
            <a:ext cx="9665109" cy="2387600"/>
          </a:xfrm>
        </p:spPr>
        <p:txBody>
          <a:bodyPr/>
          <a:lstStyle/>
          <a:p>
            <a:r>
              <a:rPr lang="en-US" dirty="0"/>
              <a:t>Introduction to Objects and String Class</a:t>
            </a:r>
          </a:p>
        </p:txBody>
      </p:sp>
      <p:sp>
        <p:nvSpPr>
          <p:cNvPr id="6" name="Subtitle 2">
            <a:extLst>
              <a:ext uri="{FF2B5EF4-FFF2-40B4-BE49-F238E27FC236}">
                <a16:creationId xmlns:a16="http://schemas.microsoft.com/office/drawing/2014/main" id="{E8519B76-526F-4CFB-8E5F-E3D72B20EA60}"/>
              </a:ext>
            </a:extLst>
          </p:cNvPr>
          <p:cNvSpPr>
            <a:spLocks noGrp="1"/>
          </p:cNvSpPr>
          <p:nvPr>
            <p:ph type="subTitle" idx="1"/>
          </p:nvPr>
        </p:nvSpPr>
        <p:spPr>
          <a:xfrm>
            <a:off x="1712316" y="2687636"/>
            <a:ext cx="8561580" cy="3943751"/>
          </a:xfrm>
        </p:spPr>
        <p:txBody>
          <a:bodyPr>
            <a:normAutofit lnSpcReduction="10000"/>
          </a:bodyPr>
          <a:lstStyle/>
          <a:p>
            <a:r>
              <a:rPr lang="en-US" dirty="0"/>
              <a:t>“Objects are abstractions of processing. Threads are abstractions of schedule.”</a:t>
            </a:r>
          </a:p>
          <a:p>
            <a:r>
              <a:rPr lang="en-US" i="1" dirty="0"/>
              <a:t>– James O. </a:t>
            </a:r>
            <a:r>
              <a:rPr lang="en-US" i="1" dirty="0" err="1"/>
              <a:t>Coplien</a:t>
            </a:r>
            <a:r>
              <a:rPr lang="en-US" i="1" dirty="0"/>
              <a:t>, Computer Scientist</a:t>
            </a:r>
          </a:p>
          <a:p>
            <a:endParaRPr lang="en-US" i="1" dirty="0"/>
          </a:p>
          <a:p>
            <a:endParaRPr lang="en-US" i="1" dirty="0"/>
          </a:p>
          <a:p>
            <a:endParaRPr lang="en-US" i="1" dirty="0"/>
          </a:p>
          <a:p>
            <a:r>
              <a:rPr lang="en-US" sz="1600" dirty="0"/>
              <a:t>Based on slides created for COP3502 by Dr. Jeremiah Blanchard</a:t>
            </a:r>
          </a:p>
          <a:p>
            <a:r>
              <a:rPr lang="en-US" sz="1600" dirty="0"/>
              <a:t>Modified by Fernando J. Rodríguez</a:t>
            </a:r>
            <a:endParaRPr lang="en-US" sz="1600" i="1" dirty="0"/>
          </a:p>
          <a:p>
            <a:endParaRPr lang="en-US" i="1" dirty="0"/>
          </a:p>
        </p:txBody>
      </p:sp>
      <p:pic>
        <p:nvPicPr>
          <p:cNvPr id="5" name="Graphic 4">
            <a:extLst>
              <a:ext uri="{FF2B5EF4-FFF2-40B4-BE49-F238E27FC236}">
                <a16:creationId xmlns:a16="http://schemas.microsoft.com/office/drawing/2014/main" id="{FA80F800-D3C1-8D4E-872A-FB2969D8EEC2}"/>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99128" y="4240871"/>
            <a:ext cx="4359233" cy="1112996"/>
          </a:xfrm>
          <a:prstGeom prst="rect">
            <a:avLst/>
          </a:prstGeom>
        </p:spPr>
      </p:pic>
    </p:spTree>
    <p:extLst>
      <p:ext uri="{BB962C8B-B14F-4D97-AF65-F5344CB8AC3E}">
        <p14:creationId xmlns:p14="http://schemas.microsoft.com/office/powerpoint/2010/main" val="379503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AF24F-1022-C04F-9DA3-36F34A4EB370}"/>
              </a:ext>
            </a:extLst>
          </p:cNvPr>
          <p:cNvSpPr>
            <a:spLocks noGrp="1"/>
          </p:cNvSpPr>
          <p:nvPr>
            <p:ph type="title"/>
          </p:nvPr>
        </p:nvSpPr>
        <p:spPr/>
        <p:txBody>
          <a:bodyPr/>
          <a:lstStyle/>
          <a:p>
            <a:r>
              <a:rPr lang="en-US" dirty="0"/>
              <a:t>Objects in Real life</a:t>
            </a:r>
          </a:p>
        </p:txBody>
      </p:sp>
      <p:sp>
        <p:nvSpPr>
          <p:cNvPr id="3" name="Content Placeholder 2">
            <a:extLst>
              <a:ext uri="{FF2B5EF4-FFF2-40B4-BE49-F238E27FC236}">
                <a16:creationId xmlns:a16="http://schemas.microsoft.com/office/drawing/2014/main" id="{76A80EFC-23B7-184A-9C40-0F4219D99932}"/>
              </a:ext>
            </a:extLst>
          </p:cNvPr>
          <p:cNvSpPr>
            <a:spLocks noGrp="1"/>
          </p:cNvSpPr>
          <p:nvPr>
            <p:ph idx="1"/>
          </p:nvPr>
        </p:nvSpPr>
        <p:spPr/>
        <p:txBody>
          <a:bodyPr/>
          <a:lstStyle/>
          <a:p>
            <a:r>
              <a:rPr lang="en-US" dirty="0"/>
              <a:t>Objects in the real world have characteristics and behaviors</a:t>
            </a:r>
          </a:p>
          <a:p>
            <a:r>
              <a:rPr lang="en-US" dirty="0"/>
              <a:t>Cat</a:t>
            </a:r>
          </a:p>
          <a:p>
            <a:pPr lvl="1"/>
            <a:r>
              <a:rPr lang="en-US" dirty="0"/>
              <a:t>Characteristics: whiskers, paws, tail, collar, …</a:t>
            </a:r>
          </a:p>
          <a:p>
            <a:pPr lvl="1"/>
            <a:r>
              <a:rPr lang="en-US" dirty="0"/>
              <a:t>Behaviors: meow, scratch, bite, run, jump, …</a:t>
            </a:r>
          </a:p>
          <a:p>
            <a:endParaRPr lang="en-US" dirty="0"/>
          </a:p>
          <a:p>
            <a:r>
              <a:rPr lang="en-US" dirty="0"/>
              <a:t>Student</a:t>
            </a:r>
          </a:p>
          <a:p>
            <a:pPr lvl="1"/>
            <a:r>
              <a:rPr lang="en-US" dirty="0"/>
              <a:t>Characteristics: major, academic year, GPA, backpack, …</a:t>
            </a:r>
          </a:p>
          <a:p>
            <a:pPr lvl="1"/>
            <a:r>
              <a:rPr lang="en-US" dirty="0"/>
              <a:t>Behaviors: eat, sleep, study, party…</a:t>
            </a:r>
          </a:p>
        </p:txBody>
      </p:sp>
    </p:spTree>
    <p:extLst>
      <p:ext uri="{BB962C8B-B14F-4D97-AF65-F5344CB8AC3E}">
        <p14:creationId xmlns:p14="http://schemas.microsoft.com/office/powerpoint/2010/main" val="7061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C61F5-7AFD-4C18-91B7-6980DDFCD27C}"/>
              </a:ext>
            </a:extLst>
          </p:cNvPr>
          <p:cNvSpPr>
            <a:spLocks noGrp="1"/>
          </p:cNvSpPr>
          <p:nvPr>
            <p:ph type="title"/>
          </p:nvPr>
        </p:nvSpPr>
        <p:spPr>
          <a:xfrm>
            <a:off x="925370" y="274529"/>
            <a:ext cx="10353761" cy="1326321"/>
          </a:xfrm>
        </p:spPr>
        <p:txBody>
          <a:bodyPr/>
          <a:lstStyle/>
          <a:p>
            <a:r>
              <a:rPr lang="en-US" dirty="0"/>
              <a:t>Integer </a:t>
            </a:r>
            <a:r>
              <a:rPr lang="en-US" dirty="0" err="1"/>
              <a:t>OverFlow</a:t>
            </a:r>
            <a:r>
              <a:rPr lang="en-US" dirty="0"/>
              <a:t> / </a:t>
            </a:r>
            <a:r>
              <a:rPr lang="en-US" dirty="0" err="1"/>
              <a:t>UnderFlow</a:t>
            </a:r>
            <a:endParaRPr lang="en-US" dirty="0"/>
          </a:p>
        </p:txBody>
      </p:sp>
      <p:sp>
        <p:nvSpPr>
          <p:cNvPr id="3" name="Content Placeholder 2">
            <a:extLst>
              <a:ext uri="{FF2B5EF4-FFF2-40B4-BE49-F238E27FC236}">
                <a16:creationId xmlns:a16="http://schemas.microsoft.com/office/drawing/2014/main" id="{95121D05-DF44-40DE-89A2-DD5518EC693B}"/>
              </a:ext>
            </a:extLst>
          </p:cNvPr>
          <p:cNvSpPr>
            <a:spLocks noGrp="1"/>
          </p:cNvSpPr>
          <p:nvPr>
            <p:ph idx="1"/>
          </p:nvPr>
        </p:nvSpPr>
        <p:spPr>
          <a:xfrm>
            <a:off x="925370" y="1344600"/>
            <a:ext cx="10353762" cy="589263"/>
          </a:xfrm>
        </p:spPr>
        <p:txBody>
          <a:bodyPr/>
          <a:lstStyle/>
          <a:p>
            <a:pPr marL="0" indent="0">
              <a:buNone/>
            </a:pPr>
            <a:r>
              <a:rPr lang="en-US" dirty="0"/>
              <a:t>When integer numbers go too high / low, we can experience </a:t>
            </a:r>
            <a:r>
              <a:rPr lang="en-US" b="1" dirty="0">
                <a:solidFill>
                  <a:srgbClr val="FFC000"/>
                </a:solidFill>
              </a:rPr>
              <a:t>overflow</a:t>
            </a:r>
            <a:r>
              <a:rPr lang="en-US" dirty="0"/>
              <a:t> and </a:t>
            </a:r>
            <a:r>
              <a:rPr lang="en-US" b="1" dirty="0">
                <a:solidFill>
                  <a:srgbClr val="FFC000"/>
                </a:solidFill>
              </a:rPr>
              <a:t>underflow</a:t>
            </a:r>
            <a:r>
              <a:rPr lang="en-US" dirty="0"/>
              <a:t>:</a:t>
            </a:r>
          </a:p>
        </p:txBody>
      </p:sp>
      <p:sp>
        <p:nvSpPr>
          <p:cNvPr id="4" name="TextBox 3">
            <a:extLst>
              <a:ext uri="{FF2B5EF4-FFF2-40B4-BE49-F238E27FC236}">
                <a16:creationId xmlns:a16="http://schemas.microsoft.com/office/drawing/2014/main" id="{C6234494-EF2A-4EE3-A057-A63A4381E612}"/>
              </a:ext>
              <a:ext uri="{C183D7F6-B498-43B3-948B-1728B52AA6E4}">
                <adec:decorative xmlns:adec="http://schemas.microsoft.com/office/drawing/2017/decorative" val="1"/>
              </a:ext>
            </a:extLst>
          </p:cNvPr>
          <p:cNvSpPr txBox="1"/>
          <p:nvPr/>
        </p:nvSpPr>
        <p:spPr>
          <a:xfrm>
            <a:off x="836088" y="1797026"/>
            <a:ext cx="10900640" cy="3693553"/>
          </a:xfrm>
          <a:prstGeom prst="rect">
            <a:avLst/>
          </a:prstGeom>
          <a:solidFill>
            <a:srgbClr val="000060"/>
          </a:solidFill>
          <a:ln>
            <a:solidFill>
              <a:schemeClr val="tx1"/>
            </a:solidFill>
          </a:ln>
        </p:spPr>
        <p:txBody>
          <a:bodyPr wrap="square" lIns="73152" tIns="0" rIns="73152" bIns="0" rtlCol="0">
            <a:noAutofit/>
          </a:bodyPr>
          <a:lstStyle/>
          <a:p>
            <a:pPr algn="just">
              <a:lnSpc>
                <a:spcPct val="115000"/>
              </a:lnSpc>
            </a:pPr>
            <a:r>
              <a:rPr lang="en-US" sz="1400" dirty="0">
                <a:latin typeface="Consolas" panose="020B0609020204030204" pitchFamily="49" charset="0"/>
              </a:rPr>
              <a:t>import </a:t>
            </a:r>
            <a:r>
              <a:rPr lang="en-US" sz="1400" dirty="0" err="1">
                <a:latin typeface="Consolas" panose="020B0609020204030204" pitchFamily="49" charset="0"/>
              </a:rPr>
              <a:t>java.util.Scanner</a:t>
            </a:r>
            <a:r>
              <a:rPr lang="en-US" sz="1400" dirty="0">
                <a:latin typeface="Consolas" panose="020B0609020204030204" pitchFamily="49" charset="0"/>
              </a:rPr>
              <a:t>;</a:t>
            </a:r>
          </a:p>
          <a:p>
            <a:pPr algn="just">
              <a:lnSpc>
                <a:spcPct val="115000"/>
              </a:lnSpc>
            </a:pPr>
            <a:endParaRPr lang="en-US" sz="1400" dirty="0">
              <a:latin typeface="Consolas" panose="020B0609020204030204" pitchFamily="49" charset="0"/>
            </a:endParaRPr>
          </a:p>
          <a:p>
            <a:pPr algn="just">
              <a:lnSpc>
                <a:spcPct val="115000"/>
              </a:lnSpc>
            </a:pPr>
            <a:r>
              <a:rPr lang="en-US" sz="1400" dirty="0">
                <a:latin typeface="Consolas" panose="020B0609020204030204" pitchFamily="49" charset="0"/>
              </a:rPr>
              <a:t>public class </a:t>
            </a:r>
            <a:r>
              <a:rPr lang="en-US" sz="1400" dirty="0" err="1">
                <a:latin typeface="Consolas" panose="020B0609020204030204" pitchFamily="49" charset="0"/>
              </a:rPr>
              <a:t>GoWithTheFlow</a:t>
            </a:r>
            <a:endParaRPr lang="en-US" sz="1400" dirty="0">
              <a:latin typeface="Consolas" panose="020B0609020204030204" pitchFamily="49" charset="0"/>
            </a:endParaRPr>
          </a:p>
          <a:p>
            <a:pPr algn="just">
              <a:lnSpc>
                <a:spcPct val="115000"/>
              </a:lnSpc>
            </a:pPr>
            <a:r>
              <a:rPr lang="en-US" sz="1400" dirty="0">
                <a:latin typeface="Consolas" panose="020B0609020204030204" pitchFamily="49" charset="0"/>
              </a:rPr>
              <a:t>{</a:t>
            </a:r>
          </a:p>
          <a:p>
            <a:pPr algn="just">
              <a:lnSpc>
                <a:spcPct val="115000"/>
              </a:lnSpc>
            </a:pPr>
            <a:r>
              <a:rPr lang="en-US" sz="1400" dirty="0">
                <a:latin typeface="Consolas" panose="020B0609020204030204" pitchFamily="49" charset="0"/>
              </a:rPr>
              <a:t>    public static void main(String[] </a:t>
            </a:r>
            <a:r>
              <a:rPr lang="en-US" sz="1400" dirty="0" err="1">
                <a:latin typeface="Consolas" panose="020B0609020204030204" pitchFamily="49" charset="0"/>
              </a:rPr>
              <a:t>args</a:t>
            </a:r>
            <a:r>
              <a:rPr lang="en-US" sz="1400" dirty="0">
                <a:latin typeface="Consolas" panose="020B0609020204030204" pitchFamily="49" charset="0"/>
              </a:rPr>
              <a:t>)</a:t>
            </a:r>
          </a:p>
          <a:p>
            <a:pPr algn="just">
              <a:lnSpc>
                <a:spcPct val="115000"/>
              </a:lnSpc>
            </a:pPr>
            <a:r>
              <a:rPr lang="en-US" sz="1400" dirty="0">
                <a:latin typeface="Consolas" panose="020B0609020204030204" pitchFamily="49" charset="0"/>
              </a:rPr>
              <a:t>    {</a:t>
            </a:r>
          </a:p>
          <a:p>
            <a:pPr algn="just">
              <a:lnSpc>
                <a:spcPct val="115000"/>
              </a:lnSpc>
            </a:pPr>
            <a:r>
              <a:rPr lang="en-US" sz="1400" dirty="0">
                <a:latin typeface="Consolas" panose="020B0609020204030204" pitchFamily="49" charset="0"/>
              </a:rPr>
              <a:t>        short </a:t>
            </a:r>
            <a:r>
              <a:rPr lang="en-US" sz="1400" dirty="0" err="1">
                <a:latin typeface="Consolas" panose="020B0609020204030204" pitchFamily="49" charset="0"/>
              </a:rPr>
              <a:t>numCatPictures</a:t>
            </a:r>
            <a:r>
              <a:rPr lang="en-US" sz="1400" dirty="0">
                <a:latin typeface="Consolas" panose="020B0609020204030204" pitchFamily="49" charset="0"/>
              </a:rPr>
              <a:t> = 32725;</a:t>
            </a:r>
          </a:p>
          <a:p>
            <a:pPr algn="just">
              <a:lnSpc>
                <a:spcPct val="115000"/>
              </a:lnSpc>
            </a:pPr>
            <a:r>
              <a:rPr lang="en-US" sz="1400" dirty="0">
                <a:latin typeface="Consolas" panose="020B0609020204030204" pitchFamily="49" charset="0"/>
              </a:rPr>
              <a:t>        Scanner </a:t>
            </a:r>
            <a:r>
              <a:rPr lang="en-US" sz="1400" dirty="0" err="1">
                <a:latin typeface="Consolas" panose="020B0609020204030204" pitchFamily="49" charset="0"/>
              </a:rPr>
              <a:t>myScanner</a:t>
            </a:r>
            <a:r>
              <a:rPr lang="en-US" sz="1400" dirty="0">
                <a:latin typeface="Consolas" panose="020B0609020204030204" pitchFamily="49" charset="0"/>
              </a:rPr>
              <a:t> = new Scanner(System.in);</a:t>
            </a:r>
          </a:p>
          <a:p>
            <a:pPr algn="just">
              <a:lnSpc>
                <a:spcPct val="115000"/>
              </a:lnSpc>
            </a:pPr>
            <a:r>
              <a:rPr lang="en-US" sz="1400" dirty="0">
                <a:latin typeface="Consolas" panose="020B0609020204030204" pitchFamily="49" charset="0"/>
              </a:rPr>
              <a:t>        </a:t>
            </a:r>
            <a:r>
              <a:rPr lang="en-US" sz="1400" dirty="0" err="1">
                <a:latin typeface="Consolas" panose="020B0609020204030204" pitchFamily="49" charset="0"/>
              </a:rPr>
              <a:t>System.out.print</a:t>
            </a:r>
            <a:r>
              <a:rPr lang="en-US" sz="1400" dirty="0">
                <a:latin typeface="Consolas" panose="020B0609020204030204" pitchFamily="49" charset="0"/>
              </a:rPr>
              <a:t>("Starting with " + </a:t>
            </a:r>
            <a:r>
              <a:rPr lang="en-US" sz="1400" dirty="0" err="1">
                <a:latin typeface="Consolas" panose="020B0609020204030204" pitchFamily="49" charset="0"/>
              </a:rPr>
              <a:t>numCatPictures</a:t>
            </a:r>
            <a:r>
              <a:rPr lang="en-US" sz="1400" dirty="0">
                <a:latin typeface="Consolas" panose="020B0609020204030204" pitchFamily="49" charset="0"/>
              </a:rPr>
              <a:t> + " cat pictures. How many new ones are there? ");</a:t>
            </a:r>
          </a:p>
          <a:p>
            <a:pPr algn="just">
              <a:lnSpc>
                <a:spcPct val="115000"/>
              </a:lnSpc>
            </a:pPr>
            <a:r>
              <a:rPr lang="en-US" sz="1400" dirty="0">
                <a:latin typeface="Consolas" panose="020B0609020204030204" pitchFamily="49" charset="0"/>
              </a:rPr>
              <a:t>        </a:t>
            </a:r>
            <a:r>
              <a:rPr lang="en-US" sz="1400" dirty="0" err="1">
                <a:latin typeface="Consolas" panose="020B0609020204030204" pitchFamily="49" charset="0"/>
              </a:rPr>
              <a:t>numCatPictures</a:t>
            </a:r>
            <a:r>
              <a:rPr lang="en-US" sz="1400" dirty="0">
                <a:latin typeface="Consolas" panose="020B0609020204030204" pitchFamily="49" charset="0"/>
              </a:rPr>
              <a:t> += </a:t>
            </a:r>
            <a:r>
              <a:rPr lang="en-US" sz="1400" dirty="0" err="1">
                <a:latin typeface="Consolas" panose="020B0609020204030204" pitchFamily="49" charset="0"/>
              </a:rPr>
              <a:t>myScanner.nextInt</a:t>
            </a:r>
            <a:r>
              <a:rPr lang="en-US" sz="1400" dirty="0">
                <a:latin typeface="Consolas" panose="020B0609020204030204" pitchFamily="49" charset="0"/>
              </a:rPr>
              <a:t>();</a:t>
            </a:r>
          </a:p>
          <a:p>
            <a:pPr algn="just">
              <a:lnSpc>
                <a:spcPct val="115000"/>
              </a:lnSpc>
            </a:pPr>
            <a:r>
              <a:rPr lang="en-US" sz="1400" dirty="0">
                <a:latin typeface="Consolas" panose="020B0609020204030204" pitchFamily="49" charset="0"/>
              </a:rPr>
              <a:t>        </a:t>
            </a:r>
            <a:r>
              <a:rPr lang="en-US" sz="1400" dirty="0" err="1">
                <a:latin typeface="Consolas" panose="020B0609020204030204" pitchFamily="49" charset="0"/>
              </a:rPr>
              <a:t>System.out.print</a:t>
            </a:r>
            <a:r>
              <a:rPr lang="en-US" sz="1400" dirty="0">
                <a:latin typeface="Consolas" panose="020B0609020204030204" pitchFamily="49" charset="0"/>
              </a:rPr>
              <a:t>("We now have " + </a:t>
            </a:r>
            <a:r>
              <a:rPr lang="en-US" sz="1400" dirty="0" err="1">
                <a:latin typeface="Consolas" panose="020B0609020204030204" pitchFamily="49" charset="0"/>
              </a:rPr>
              <a:t>numCatPictures</a:t>
            </a:r>
            <a:r>
              <a:rPr lang="en-US" sz="1400" dirty="0">
                <a:latin typeface="Consolas" panose="020B0609020204030204" pitchFamily="49" charset="0"/>
              </a:rPr>
              <a:t> + ". How many were pruned out of the collection? ");</a:t>
            </a:r>
          </a:p>
          <a:p>
            <a:pPr algn="just">
              <a:lnSpc>
                <a:spcPct val="115000"/>
              </a:lnSpc>
            </a:pPr>
            <a:r>
              <a:rPr lang="en-US" sz="1400" dirty="0">
                <a:latin typeface="Consolas" panose="020B0609020204030204" pitchFamily="49" charset="0"/>
              </a:rPr>
              <a:t>        </a:t>
            </a:r>
            <a:r>
              <a:rPr lang="en-US" sz="1400" dirty="0" err="1">
                <a:latin typeface="Consolas" panose="020B0609020204030204" pitchFamily="49" charset="0"/>
              </a:rPr>
              <a:t>numCatPictures</a:t>
            </a:r>
            <a:r>
              <a:rPr lang="en-US" sz="1400" dirty="0">
                <a:latin typeface="Consolas" panose="020B0609020204030204" pitchFamily="49" charset="0"/>
              </a:rPr>
              <a:t> -= </a:t>
            </a:r>
            <a:r>
              <a:rPr lang="en-US" sz="1400" dirty="0" err="1">
                <a:latin typeface="Consolas" panose="020B0609020204030204" pitchFamily="49" charset="0"/>
              </a:rPr>
              <a:t>myScanner.nextInt</a:t>
            </a:r>
            <a:r>
              <a:rPr lang="en-US" sz="1400" dirty="0">
                <a:latin typeface="Consolas" panose="020B0609020204030204" pitchFamily="49" charset="0"/>
              </a:rPr>
              <a:t>();</a:t>
            </a:r>
          </a:p>
          <a:p>
            <a:pPr algn="just">
              <a:lnSpc>
                <a:spcPct val="115000"/>
              </a:lnSpc>
            </a:pPr>
            <a:r>
              <a:rPr lang="en-US" sz="1400" dirty="0">
                <a:latin typeface="Consolas" panose="020B0609020204030204" pitchFamily="49" charset="0"/>
              </a:rPr>
              <a:t>        </a:t>
            </a:r>
            <a:r>
              <a:rPr lang="en-US" sz="1400" dirty="0" err="1">
                <a:latin typeface="Consolas" panose="020B0609020204030204" pitchFamily="49" charset="0"/>
              </a:rPr>
              <a:t>System.out.println</a:t>
            </a:r>
            <a:r>
              <a:rPr lang="en-US" sz="1400" dirty="0">
                <a:latin typeface="Consolas" panose="020B0609020204030204" pitchFamily="49" charset="0"/>
              </a:rPr>
              <a:t>("Terminating with " + </a:t>
            </a:r>
            <a:r>
              <a:rPr lang="en-US" sz="1400" dirty="0" err="1">
                <a:latin typeface="Consolas" panose="020B0609020204030204" pitchFamily="49" charset="0"/>
              </a:rPr>
              <a:t>numCatPictures</a:t>
            </a:r>
            <a:r>
              <a:rPr lang="en-US" sz="1400" dirty="0">
                <a:latin typeface="Consolas" panose="020B0609020204030204" pitchFamily="49" charset="0"/>
              </a:rPr>
              <a:t> + " pictures of cats.");</a:t>
            </a:r>
          </a:p>
          <a:p>
            <a:pPr algn="just">
              <a:lnSpc>
                <a:spcPct val="115000"/>
              </a:lnSpc>
            </a:pPr>
            <a:r>
              <a:rPr lang="en-US" sz="1400" dirty="0">
                <a:latin typeface="Consolas" panose="020B0609020204030204" pitchFamily="49" charset="0"/>
              </a:rPr>
              <a:t>    }</a:t>
            </a:r>
          </a:p>
          <a:p>
            <a:pPr algn="just">
              <a:lnSpc>
                <a:spcPct val="115000"/>
              </a:lnSpc>
            </a:pPr>
            <a:r>
              <a:rPr lang="en-US" sz="1400" dirty="0">
                <a:latin typeface="Consolas" panose="020B0609020204030204" pitchFamily="49" charset="0"/>
              </a:rPr>
              <a:t>}</a:t>
            </a:r>
          </a:p>
        </p:txBody>
      </p:sp>
      <p:graphicFrame>
        <p:nvGraphicFramePr>
          <p:cNvPr id="5" name="Table 4">
            <a:extLst>
              <a:ext uri="{FF2B5EF4-FFF2-40B4-BE49-F238E27FC236}">
                <a16:creationId xmlns:a16="http://schemas.microsoft.com/office/drawing/2014/main" id="{F8D22F5B-0D02-4A63-AB5B-E83E3E47F83D}"/>
              </a:ex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3267434700"/>
              </p:ext>
            </p:extLst>
          </p:nvPr>
        </p:nvGraphicFramePr>
        <p:xfrm>
          <a:off x="474347" y="1797026"/>
          <a:ext cx="365362" cy="3693553"/>
        </p:xfrm>
        <a:graphic>
          <a:graphicData uri="http://schemas.openxmlformats.org/drawingml/2006/table">
            <a:tbl>
              <a:tblPr>
                <a:tableStyleId>{5C22544A-7EE6-4342-B048-85BDC9FD1C3A}</a:tableStyleId>
              </a:tblPr>
              <a:tblGrid>
                <a:gridCol w="365362">
                  <a:extLst>
                    <a:ext uri="{9D8B030D-6E8A-4147-A177-3AD203B41FA5}">
                      <a16:colId xmlns:a16="http://schemas.microsoft.com/office/drawing/2014/main" val="2652359085"/>
                    </a:ext>
                  </a:extLst>
                </a:gridCol>
              </a:tblGrid>
              <a:tr h="3693553">
                <a:tc>
                  <a:txBody>
                    <a:bodyPr/>
                    <a:lstStyle/>
                    <a:p>
                      <a:pPr marL="0" marR="0" algn="just">
                        <a:lnSpc>
                          <a:spcPct val="115000"/>
                        </a:lnSpc>
                        <a:spcBef>
                          <a:spcPts val="0"/>
                        </a:spcBef>
                        <a:spcAft>
                          <a:spcPts val="0"/>
                        </a:spcAft>
                        <a:tabLst>
                          <a:tab pos="571500" algn="l"/>
                        </a:tabLst>
                      </a:pPr>
                      <a:r>
                        <a:rPr lang="en-US" sz="1400" baseline="0" dirty="0">
                          <a:solidFill>
                            <a:schemeClr val="tx1"/>
                          </a:solidFill>
                          <a:effectLst/>
                          <a:latin typeface="Consolas" panose="020B0609020204030204" pitchFamily="49" charset="0"/>
                        </a:rPr>
                        <a:t>01</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02</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03</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04</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05</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06</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07</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08</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09</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10</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11</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12</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13</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14</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15</a:t>
                      </a:r>
                    </a:p>
                  </a:txBody>
                  <a:tcPr marL="68580" marR="68580" marT="0" marB="0">
                    <a:solidFill>
                      <a:srgbClr val="000060"/>
                    </a:solidFill>
                  </a:tcPr>
                </a:tc>
                <a:extLst>
                  <a:ext uri="{0D108BD9-81ED-4DB2-BD59-A6C34878D82A}">
                    <a16:rowId xmlns:a16="http://schemas.microsoft.com/office/drawing/2014/main" val="1362061028"/>
                  </a:ext>
                </a:extLst>
              </a:tr>
            </a:tbl>
          </a:graphicData>
        </a:graphic>
      </p:graphicFrame>
      <p:sp>
        <p:nvSpPr>
          <p:cNvPr id="6" name="TextBox 5">
            <a:extLst>
              <a:ext uri="{FF2B5EF4-FFF2-40B4-BE49-F238E27FC236}">
                <a16:creationId xmlns:a16="http://schemas.microsoft.com/office/drawing/2014/main" id="{BA44AF25-3D3E-4426-9AA6-186FD7BF1542}"/>
              </a:ext>
            </a:extLst>
          </p:cNvPr>
          <p:cNvSpPr txBox="1"/>
          <p:nvPr/>
        </p:nvSpPr>
        <p:spPr>
          <a:xfrm>
            <a:off x="474347" y="5904898"/>
            <a:ext cx="11262382" cy="748450"/>
          </a:xfrm>
          <a:prstGeom prst="rect">
            <a:avLst/>
          </a:prstGeom>
          <a:solidFill>
            <a:srgbClr val="000060"/>
          </a:solidFill>
          <a:ln>
            <a:solidFill>
              <a:schemeClr val="tx1"/>
            </a:solidFill>
          </a:ln>
        </p:spPr>
        <p:txBody>
          <a:bodyPr wrap="square" lIns="73152" tIns="0" rIns="73152" bIns="0" rtlCol="0">
            <a:noAutofit/>
          </a:bodyPr>
          <a:lstStyle/>
          <a:p>
            <a:pPr algn="just">
              <a:lnSpc>
                <a:spcPct val="115000"/>
              </a:lnSpc>
            </a:pPr>
            <a:r>
              <a:rPr lang="en-US" sz="1400" dirty="0">
                <a:latin typeface="Consolas" panose="020B0609020204030204" pitchFamily="49" charset="0"/>
              </a:rPr>
              <a:t>Starting with 32725 cat pictures. How many new ones are there?</a:t>
            </a:r>
          </a:p>
          <a:p>
            <a:pPr algn="just">
              <a:lnSpc>
                <a:spcPct val="115000"/>
              </a:lnSpc>
            </a:pPr>
            <a:r>
              <a:rPr lang="en-US" sz="1400" dirty="0">
                <a:latin typeface="Consolas" panose="020B0609020204030204" pitchFamily="49" charset="0"/>
              </a:rPr>
              <a:t>We now have -32711 . How many were pruned out of the collection?</a:t>
            </a:r>
          </a:p>
          <a:p>
            <a:pPr algn="just">
              <a:lnSpc>
                <a:spcPct val="115000"/>
              </a:lnSpc>
            </a:pPr>
            <a:r>
              <a:rPr lang="en-US" sz="1400" dirty="0">
                <a:latin typeface="Consolas" panose="020B0609020204030204" pitchFamily="49" charset="0"/>
              </a:rPr>
              <a:t>Terminating with 32425 pictures of cats.</a:t>
            </a:r>
          </a:p>
          <a:p>
            <a:pPr algn="just">
              <a:lnSpc>
                <a:spcPct val="115000"/>
              </a:lnSpc>
            </a:pPr>
            <a:endParaRPr lang="en-US" sz="1400" dirty="0">
              <a:latin typeface="Consolas" panose="020B0609020204030204" pitchFamily="49" charset="0"/>
            </a:endParaRPr>
          </a:p>
        </p:txBody>
      </p:sp>
      <p:sp>
        <p:nvSpPr>
          <p:cNvPr id="7" name="Rectangle 1">
            <a:extLst>
              <a:ext uri="{FF2B5EF4-FFF2-40B4-BE49-F238E27FC236}">
                <a16:creationId xmlns:a16="http://schemas.microsoft.com/office/drawing/2014/main" id="{7486EC1C-B943-4418-A7FF-B79EE6B928F6}"/>
              </a:ext>
            </a:extLst>
          </p:cNvPr>
          <p:cNvSpPr>
            <a:spLocks noChangeArrowheads="1"/>
          </p:cNvSpPr>
          <p:nvPr/>
        </p:nvSpPr>
        <p:spPr bwMode="auto">
          <a:xfrm>
            <a:off x="388985" y="5595864"/>
            <a:ext cx="119164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71500" algn="l"/>
              </a:tabLst>
              <a:defRPr>
                <a:solidFill>
                  <a:schemeClr val="tx1"/>
                </a:solidFill>
                <a:latin typeface="Arial" panose="020B0604020202020204" pitchFamily="34" charset="0"/>
              </a:defRPr>
            </a:lvl1pPr>
            <a:lvl2pPr eaLnBrk="0" fontAlgn="base" hangingPunct="0">
              <a:spcBef>
                <a:spcPct val="0"/>
              </a:spcBef>
              <a:spcAft>
                <a:spcPct val="0"/>
              </a:spcAft>
              <a:tabLst>
                <a:tab pos="571500" algn="l"/>
              </a:tabLst>
              <a:defRPr>
                <a:solidFill>
                  <a:schemeClr val="tx1"/>
                </a:solidFill>
                <a:latin typeface="Arial" panose="020B0604020202020204" pitchFamily="34" charset="0"/>
              </a:defRPr>
            </a:lvl2pPr>
            <a:lvl3pPr eaLnBrk="0" fontAlgn="base" hangingPunct="0">
              <a:spcBef>
                <a:spcPct val="0"/>
              </a:spcBef>
              <a:spcAft>
                <a:spcPct val="0"/>
              </a:spcAft>
              <a:tabLst>
                <a:tab pos="571500" algn="l"/>
              </a:tabLst>
              <a:defRPr>
                <a:solidFill>
                  <a:schemeClr val="tx1"/>
                </a:solidFill>
                <a:latin typeface="Arial" panose="020B0604020202020204" pitchFamily="34" charset="0"/>
              </a:defRPr>
            </a:lvl3pPr>
            <a:lvl4pPr eaLnBrk="0" fontAlgn="base" hangingPunct="0">
              <a:spcBef>
                <a:spcPct val="0"/>
              </a:spcBef>
              <a:spcAft>
                <a:spcPct val="0"/>
              </a:spcAft>
              <a:tabLst>
                <a:tab pos="571500" algn="l"/>
              </a:tabLst>
              <a:defRPr>
                <a:solidFill>
                  <a:schemeClr val="tx1"/>
                </a:solidFill>
                <a:latin typeface="Arial" panose="020B0604020202020204" pitchFamily="34" charset="0"/>
              </a:defRPr>
            </a:lvl4pPr>
            <a:lvl5pPr eaLnBrk="0" fontAlgn="base" hangingPunct="0">
              <a:spcBef>
                <a:spcPct val="0"/>
              </a:spcBef>
              <a:spcAft>
                <a:spcPct val="0"/>
              </a:spcAft>
              <a:tabLst>
                <a:tab pos="571500" algn="l"/>
              </a:tabLst>
              <a:defRPr>
                <a:solidFill>
                  <a:schemeClr val="tx1"/>
                </a:solidFill>
                <a:latin typeface="Arial" panose="020B0604020202020204" pitchFamily="34" charset="0"/>
              </a:defRPr>
            </a:lvl5pPr>
            <a:lvl6pPr eaLnBrk="0" fontAlgn="base" hangingPunct="0">
              <a:spcBef>
                <a:spcPct val="0"/>
              </a:spcBef>
              <a:spcAft>
                <a:spcPct val="0"/>
              </a:spcAft>
              <a:tabLst>
                <a:tab pos="571500" algn="l"/>
              </a:tabLst>
              <a:defRPr>
                <a:solidFill>
                  <a:schemeClr val="tx1"/>
                </a:solidFill>
                <a:latin typeface="Arial" panose="020B0604020202020204" pitchFamily="34" charset="0"/>
              </a:defRPr>
            </a:lvl6pPr>
            <a:lvl7pPr eaLnBrk="0" fontAlgn="base" hangingPunct="0">
              <a:spcBef>
                <a:spcPct val="0"/>
              </a:spcBef>
              <a:spcAft>
                <a:spcPct val="0"/>
              </a:spcAft>
              <a:tabLst>
                <a:tab pos="571500" algn="l"/>
              </a:tabLst>
              <a:defRPr>
                <a:solidFill>
                  <a:schemeClr val="tx1"/>
                </a:solidFill>
                <a:latin typeface="Arial" panose="020B0604020202020204" pitchFamily="34" charset="0"/>
              </a:defRPr>
            </a:lvl7pPr>
            <a:lvl8pPr eaLnBrk="0" fontAlgn="base" hangingPunct="0">
              <a:spcBef>
                <a:spcPct val="0"/>
              </a:spcBef>
              <a:spcAft>
                <a:spcPct val="0"/>
              </a:spcAft>
              <a:tabLst>
                <a:tab pos="571500" algn="l"/>
              </a:tabLst>
              <a:defRPr>
                <a:solidFill>
                  <a:schemeClr val="tx1"/>
                </a:solidFill>
                <a:latin typeface="Arial" panose="020B0604020202020204" pitchFamily="34" charset="0"/>
              </a:defRPr>
            </a:lvl8pPr>
            <a:lvl9pPr eaLnBrk="0" fontAlgn="base" hangingPunct="0">
              <a:spcBef>
                <a:spcPct val="0"/>
              </a:spcBef>
              <a:spcAft>
                <a:spcPct val="0"/>
              </a:spcAft>
              <a:tabLst>
                <a:tab pos="5715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altLang="ja-JP" sz="1600" b="1" i="0" u="none" strike="noStrike" cap="none" normalizeH="0" baseline="0" dirty="0">
                <a:ln>
                  <a:noFill/>
                </a:ln>
                <a:solidFill>
                  <a:schemeClr val="tx1"/>
                </a:solidFill>
                <a:effectLst/>
                <a:latin typeface="Arial" panose="020B0604020202020204" pitchFamily="34" charset="0"/>
                <a:ea typeface="MS Mincho" panose="02020609040205080304" pitchFamily="49" charset="-128"/>
                <a:cs typeface="Arial" panose="020B0604020202020204" pitchFamily="34" charset="0"/>
              </a:rPr>
              <a:t>OUTPUT:</a:t>
            </a:r>
            <a:endParaRPr kumimoji="0" lang="en-US" altLang="ja-JP" sz="1600" b="0" i="0" u="none" strike="noStrike" cap="none" normalizeH="0" baseline="0" dirty="0">
              <a:ln>
                <a:noFill/>
              </a:ln>
              <a:solidFill>
                <a:schemeClr val="tx1"/>
              </a:solidFill>
              <a:effectLst/>
            </a:endParaRPr>
          </a:p>
        </p:txBody>
      </p:sp>
      <p:sp>
        <p:nvSpPr>
          <p:cNvPr id="12" name="TextBox 11">
            <a:extLst>
              <a:ext uri="{FF2B5EF4-FFF2-40B4-BE49-F238E27FC236}">
                <a16:creationId xmlns:a16="http://schemas.microsoft.com/office/drawing/2014/main" id="{2B0D0EB2-7EA1-46F7-9124-D7822D1096BA}"/>
              </a:ext>
            </a:extLst>
          </p:cNvPr>
          <p:cNvSpPr txBox="1"/>
          <p:nvPr/>
        </p:nvSpPr>
        <p:spPr>
          <a:xfrm>
            <a:off x="6654494" y="5870448"/>
            <a:ext cx="486137" cy="307777"/>
          </a:xfrm>
          <a:prstGeom prst="rect">
            <a:avLst/>
          </a:prstGeom>
          <a:noFill/>
        </p:spPr>
        <p:txBody>
          <a:bodyPr wrap="square" rtlCol="0">
            <a:spAutoFit/>
          </a:bodyPr>
          <a:lstStyle/>
          <a:p>
            <a:r>
              <a:rPr lang="en-US" sz="1400" dirty="0">
                <a:latin typeface="Consolas" panose="020B0609020204030204" pitchFamily="49" charset="0"/>
              </a:rPr>
              <a:t>100</a:t>
            </a:r>
          </a:p>
        </p:txBody>
      </p:sp>
      <p:sp>
        <p:nvSpPr>
          <p:cNvPr id="13" name="TextBox 12">
            <a:extLst>
              <a:ext uri="{FF2B5EF4-FFF2-40B4-BE49-F238E27FC236}">
                <a16:creationId xmlns:a16="http://schemas.microsoft.com/office/drawing/2014/main" id="{45580EBF-2616-4426-A30A-61D91494634B}"/>
              </a:ext>
            </a:extLst>
          </p:cNvPr>
          <p:cNvSpPr txBox="1"/>
          <p:nvPr/>
        </p:nvSpPr>
        <p:spPr>
          <a:xfrm>
            <a:off x="6848856" y="6135624"/>
            <a:ext cx="486137" cy="307777"/>
          </a:xfrm>
          <a:prstGeom prst="rect">
            <a:avLst/>
          </a:prstGeom>
          <a:noFill/>
        </p:spPr>
        <p:txBody>
          <a:bodyPr wrap="square" rtlCol="0">
            <a:spAutoFit/>
          </a:bodyPr>
          <a:lstStyle/>
          <a:p>
            <a:r>
              <a:rPr lang="en-US" sz="1400" dirty="0">
                <a:latin typeface="Consolas" panose="020B0609020204030204" pitchFamily="49" charset="0"/>
              </a:rPr>
              <a:t>400</a:t>
            </a:r>
          </a:p>
        </p:txBody>
      </p:sp>
      <p:pic>
        <p:nvPicPr>
          <p:cNvPr id="8" name="Picture 7">
            <a:extLst>
              <a:ext uri="{FF2B5EF4-FFF2-40B4-BE49-F238E27FC236}">
                <a16:creationId xmlns:a16="http://schemas.microsoft.com/office/drawing/2014/main" id="{A967DFB0-8643-4A7B-976E-1F68FC12024C}"/>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820008" y="1738793"/>
            <a:ext cx="2877660" cy="449634"/>
          </a:xfrm>
          <a:prstGeom prst="rect">
            <a:avLst/>
          </a:prstGeom>
        </p:spPr>
      </p:pic>
      <p:pic>
        <p:nvPicPr>
          <p:cNvPr id="11" name="Picture 10">
            <a:extLst>
              <a:ext uri="{FF2B5EF4-FFF2-40B4-BE49-F238E27FC236}">
                <a16:creationId xmlns:a16="http://schemas.microsoft.com/office/drawing/2014/main" id="{BF847323-15ED-4CA9-A311-C4A3A7BE79C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865210" y="2068057"/>
            <a:ext cx="258726" cy="267072"/>
          </a:xfrm>
          <a:prstGeom prst="rect">
            <a:avLst/>
          </a:prstGeom>
        </p:spPr>
      </p:pic>
      <p:pic>
        <p:nvPicPr>
          <p:cNvPr id="9" name="Picture 8">
            <a:extLst>
              <a:ext uri="{FF2B5EF4-FFF2-40B4-BE49-F238E27FC236}">
                <a16:creationId xmlns:a16="http://schemas.microsoft.com/office/drawing/2014/main" id="{69415FF5-064F-4434-8C39-EDC1F6BBFBD7}"/>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831734" y="2227756"/>
            <a:ext cx="5053890" cy="3318302"/>
          </a:xfrm>
          <a:prstGeom prst="rect">
            <a:avLst/>
          </a:prstGeom>
        </p:spPr>
      </p:pic>
      <p:pic>
        <p:nvPicPr>
          <p:cNvPr id="10" name="Picture 9">
            <a:extLst>
              <a:ext uri="{FF2B5EF4-FFF2-40B4-BE49-F238E27FC236}">
                <a16:creationId xmlns:a16="http://schemas.microsoft.com/office/drawing/2014/main" id="{42E262FB-B8AB-4877-BDD7-549A6FD0A2D3}"/>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1300529" y="3215649"/>
            <a:ext cx="10476481" cy="863298"/>
          </a:xfrm>
          <a:prstGeom prst="rect">
            <a:avLst/>
          </a:prstGeom>
        </p:spPr>
      </p:pic>
      <p:pic>
        <p:nvPicPr>
          <p:cNvPr id="14" name="Picture 13">
            <a:extLst>
              <a:ext uri="{FF2B5EF4-FFF2-40B4-BE49-F238E27FC236}">
                <a16:creationId xmlns:a16="http://schemas.microsoft.com/office/drawing/2014/main" id="{AD09F242-548D-4A43-B8F5-2B13E7019785}"/>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1308751" y="4023831"/>
            <a:ext cx="4019731" cy="314744"/>
          </a:xfrm>
          <a:prstGeom prst="rect">
            <a:avLst/>
          </a:prstGeom>
        </p:spPr>
      </p:pic>
      <p:pic>
        <p:nvPicPr>
          <p:cNvPr id="15" name="Picture 14">
            <a:extLst>
              <a:ext uri="{FF2B5EF4-FFF2-40B4-BE49-F238E27FC236}">
                <a16:creationId xmlns:a16="http://schemas.microsoft.com/office/drawing/2014/main" id="{1180AE5A-AD16-4BF8-8D39-415C53ED9F9A}"/>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1308751" y="4815124"/>
            <a:ext cx="8336221" cy="314744"/>
          </a:xfrm>
          <a:prstGeom prst="rect">
            <a:avLst/>
          </a:prstGeom>
        </p:spPr>
      </p:pic>
      <p:pic>
        <p:nvPicPr>
          <p:cNvPr id="16" name="Picture 15">
            <a:extLst>
              <a:ext uri="{FF2B5EF4-FFF2-40B4-BE49-F238E27FC236}">
                <a16:creationId xmlns:a16="http://schemas.microsoft.com/office/drawing/2014/main" id="{F935D323-30DA-4D51-955F-7E00F708B3BD}"/>
              </a:ext>
              <a:ext uri="{C183D7F6-B498-43B3-948B-1728B52AA6E4}">
                <adec:decorative xmlns:adec="http://schemas.microsoft.com/office/drawing/2017/decorative" val="1"/>
              </a:ext>
            </a:extLst>
          </p:cNvPr>
          <p:cNvPicPr>
            <a:picLocks noChangeAspect="1"/>
          </p:cNvPicPr>
          <p:nvPr/>
        </p:nvPicPr>
        <p:blipFill>
          <a:blip r:embed="rId8"/>
          <a:stretch>
            <a:fillRect/>
          </a:stretch>
        </p:blipFill>
        <p:spPr>
          <a:xfrm>
            <a:off x="1308750" y="4547718"/>
            <a:ext cx="4019731" cy="314744"/>
          </a:xfrm>
          <a:prstGeom prst="rect">
            <a:avLst/>
          </a:prstGeom>
        </p:spPr>
      </p:pic>
      <p:pic>
        <p:nvPicPr>
          <p:cNvPr id="17" name="Picture 16">
            <a:extLst>
              <a:ext uri="{FF2B5EF4-FFF2-40B4-BE49-F238E27FC236}">
                <a16:creationId xmlns:a16="http://schemas.microsoft.com/office/drawing/2014/main" id="{B1305CBD-6BAC-42C7-A54D-F95887B58773}"/>
              </a:ext>
              <a:ext uri="{C183D7F6-B498-43B3-948B-1728B52AA6E4}">
                <adec:decorative xmlns:adec="http://schemas.microsoft.com/office/drawing/2017/decorative" val="1"/>
              </a:ext>
            </a:extLst>
          </p:cNvPr>
          <p:cNvPicPr>
            <a:picLocks noChangeAspect="1"/>
          </p:cNvPicPr>
          <p:nvPr/>
        </p:nvPicPr>
        <p:blipFill>
          <a:blip r:embed="rId9"/>
          <a:stretch>
            <a:fillRect/>
          </a:stretch>
        </p:blipFill>
        <p:spPr>
          <a:xfrm>
            <a:off x="1309522" y="4286550"/>
            <a:ext cx="10467488" cy="314744"/>
          </a:xfrm>
          <a:prstGeom prst="rect">
            <a:avLst/>
          </a:prstGeom>
        </p:spPr>
      </p:pic>
    </p:spTree>
    <p:extLst>
      <p:ext uri="{BB962C8B-B14F-4D97-AF65-F5344CB8AC3E}">
        <p14:creationId xmlns:p14="http://schemas.microsoft.com/office/powerpoint/2010/main" val="3091036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animEffect transition="in" filter="fade">
                                      <p:cBhvr>
                                        <p:cTn id="23" dur="500"/>
                                        <p:tgtEl>
                                          <p:spTgt spid="6">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6">
                                            <p:txEl>
                                              <p:pRg st="1" end="1"/>
                                            </p:txEl>
                                          </p:spTgt>
                                        </p:tgtEl>
                                        <p:attrNameLst>
                                          <p:attrName>style.visibility</p:attrName>
                                        </p:attrNameLst>
                                      </p:cBhvr>
                                      <p:to>
                                        <p:strVal val="visible"/>
                                      </p:to>
                                    </p:set>
                                    <p:animEffect transition="in" filter="fade">
                                      <p:cBhvr>
                                        <p:cTn id="43" dur="500"/>
                                        <p:tgtEl>
                                          <p:spTgt spid="6">
                                            <p:txEl>
                                              <p:pRg st="1" end="1"/>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fade">
                                      <p:cBhvr>
                                        <p:cTn id="53" dur="500"/>
                                        <p:tgtEl>
                                          <p:spTgt spid="13"/>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fade">
                                      <p:cBhvr>
                                        <p:cTn id="58" dur="500"/>
                                        <p:tgtEl>
                                          <p:spTgt spid="15"/>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6">
                                            <p:txEl>
                                              <p:pRg st="2" end="2"/>
                                            </p:txEl>
                                          </p:spTgt>
                                        </p:tgtEl>
                                        <p:attrNameLst>
                                          <p:attrName>style.visibility</p:attrName>
                                        </p:attrNameLst>
                                      </p:cBhvr>
                                      <p:to>
                                        <p:strVal val="visible"/>
                                      </p:to>
                                    </p:set>
                                    <p:animEffect transition="in" filter="fade">
                                      <p:cBhvr>
                                        <p:cTn id="63" dur="500"/>
                                        <p:tgtEl>
                                          <p:spTgt spid="6">
                                            <p:txEl>
                                              <p:pRg st="2" end="2"/>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4"/>
                                        </p:tgtEl>
                                        <p:attrNameLst>
                                          <p:attrName>style.visibility</p:attrName>
                                        </p:attrNameLst>
                                      </p:cBhvr>
                                      <p:to>
                                        <p:strVal val="visible"/>
                                      </p:to>
                                    </p:set>
                                    <p:animEffect transition="in" filter="fade">
                                      <p:cBhvr>
                                        <p:cTn id="68" dur="500"/>
                                        <p:tgtEl>
                                          <p:spTgt spid="4"/>
                                        </p:tgtEl>
                                      </p:cBhvr>
                                    </p:animEffect>
                                  </p:childTnLst>
                                </p:cTn>
                              </p:par>
                              <p:par>
                                <p:cTn id="69" presetID="10" presetClass="entr" presetSubtype="0" fill="hold" nodeType="withEffect">
                                  <p:stCondLst>
                                    <p:cond delay="0"/>
                                  </p:stCondLst>
                                  <p:childTnLst>
                                    <p:set>
                                      <p:cBhvr>
                                        <p:cTn id="70" dur="1" fill="hold">
                                          <p:stCondLst>
                                            <p:cond delay="0"/>
                                          </p:stCondLst>
                                        </p:cTn>
                                        <p:tgtEl>
                                          <p:spTgt spid="5"/>
                                        </p:tgtEl>
                                        <p:attrNameLst>
                                          <p:attrName>style.visibility</p:attrName>
                                        </p:attrNameLst>
                                      </p:cBhvr>
                                      <p:to>
                                        <p:strVal val="visible"/>
                                      </p:to>
                                    </p:set>
                                    <p:animEffect transition="in" filter="fade">
                                      <p:cBhvr>
                                        <p:cTn id="71" dur="500"/>
                                        <p:tgtEl>
                                          <p:spTgt spid="5"/>
                                        </p:tgtEl>
                                      </p:cBhvr>
                                    </p:animEffect>
                                  </p:childTnLst>
                                </p:cTn>
                              </p:par>
                              <p:par>
                                <p:cTn id="72" presetID="10" presetClass="exit" presetSubtype="0" fill="hold" nodeType="withEffect">
                                  <p:stCondLst>
                                    <p:cond delay="0"/>
                                  </p:stCondLst>
                                  <p:childTnLst>
                                    <p:animEffect transition="out" filter="fade">
                                      <p:cBhvr>
                                        <p:cTn id="73" dur="500"/>
                                        <p:tgtEl>
                                          <p:spTgt spid="11"/>
                                        </p:tgtEl>
                                      </p:cBhvr>
                                    </p:animEffect>
                                    <p:set>
                                      <p:cBhvr>
                                        <p:cTn id="74" dur="1" fill="hold">
                                          <p:stCondLst>
                                            <p:cond delay="499"/>
                                          </p:stCondLst>
                                        </p:cTn>
                                        <p:tgtEl>
                                          <p:spTgt spid="11"/>
                                        </p:tgtEl>
                                        <p:attrNameLst>
                                          <p:attrName>style.visibility</p:attrName>
                                        </p:attrNameLst>
                                      </p:cBhvr>
                                      <p:to>
                                        <p:strVal val="hidden"/>
                                      </p:to>
                                    </p:set>
                                  </p:childTnLst>
                                </p:cTn>
                              </p:par>
                              <p:par>
                                <p:cTn id="75" presetID="10" presetClass="exit" presetSubtype="0" fill="hold" nodeType="withEffect">
                                  <p:stCondLst>
                                    <p:cond delay="0"/>
                                  </p:stCondLst>
                                  <p:childTnLst>
                                    <p:animEffect transition="out" filter="fade">
                                      <p:cBhvr>
                                        <p:cTn id="76" dur="500"/>
                                        <p:tgtEl>
                                          <p:spTgt spid="8"/>
                                        </p:tgtEl>
                                      </p:cBhvr>
                                    </p:animEffect>
                                    <p:set>
                                      <p:cBhvr>
                                        <p:cTn id="77" dur="1" fill="hold">
                                          <p:stCondLst>
                                            <p:cond delay="499"/>
                                          </p:stCondLst>
                                        </p:cTn>
                                        <p:tgtEl>
                                          <p:spTgt spid="8"/>
                                        </p:tgtEl>
                                        <p:attrNameLst>
                                          <p:attrName>style.visibility</p:attrName>
                                        </p:attrNameLst>
                                      </p:cBhvr>
                                      <p:to>
                                        <p:strVal val="hidden"/>
                                      </p:to>
                                    </p:set>
                                  </p:childTnLst>
                                </p:cTn>
                              </p:par>
                              <p:par>
                                <p:cTn id="78" presetID="10" presetClass="exit" presetSubtype="0" fill="hold" nodeType="withEffect">
                                  <p:stCondLst>
                                    <p:cond delay="0"/>
                                  </p:stCondLst>
                                  <p:childTnLst>
                                    <p:animEffect transition="out" filter="fade">
                                      <p:cBhvr>
                                        <p:cTn id="79" dur="500"/>
                                        <p:tgtEl>
                                          <p:spTgt spid="9"/>
                                        </p:tgtEl>
                                      </p:cBhvr>
                                    </p:animEffect>
                                    <p:set>
                                      <p:cBhvr>
                                        <p:cTn id="80" dur="1" fill="hold">
                                          <p:stCondLst>
                                            <p:cond delay="499"/>
                                          </p:stCondLst>
                                        </p:cTn>
                                        <p:tgtEl>
                                          <p:spTgt spid="9"/>
                                        </p:tgtEl>
                                        <p:attrNameLst>
                                          <p:attrName>style.visibility</p:attrName>
                                        </p:attrNameLst>
                                      </p:cBhvr>
                                      <p:to>
                                        <p:strVal val="hidden"/>
                                      </p:to>
                                    </p:set>
                                  </p:childTnLst>
                                </p:cTn>
                              </p:par>
                              <p:par>
                                <p:cTn id="81" presetID="10" presetClass="exit" presetSubtype="0" fill="hold" nodeType="withEffect">
                                  <p:stCondLst>
                                    <p:cond delay="0"/>
                                  </p:stCondLst>
                                  <p:childTnLst>
                                    <p:animEffect transition="out" filter="fade">
                                      <p:cBhvr>
                                        <p:cTn id="82" dur="500"/>
                                        <p:tgtEl>
                                          <p:spTgt spid="10"/>
                                        </p:tgtEl>
                                      </p:cBhvr>
                                    </p:animEffect>
                                    <p:set>
                                      <p:cBhvr>
                                        <p:cTn id="83" dur="1" fill="hold">
                                          <p:stCondLst>
                                            <p:cond delay="499"/>
                                          </p:stCondLst>
                                        </p:cTn>
                                        <p:tgtEl>
                                          <p:spTgt spid="10"/>
                                        </p:tgtEl>
                                        <p:attrNameLst>
                                          <p:attrName>style.visibility</p:attrName>
                                        </p:attrNameLst>
                                      </p:cBhvr>
                                      <p:to>
                                        <p:strVal val="hidden"/>
                                      </p:to>
                                    </p:set>
                                  </p:childTnLst>
                                </p:cTn>
                              </p:par>
                              <p:par>
                                <p:cTn id="84" presetID="10" presetClass="exit" presetSubtype="0" fill="hold" nodeType="withEffect">
                                  <p:stCondLst>
                                    <p:cond delay="0"/>
                                  </p:stCondLst>
                                  <p:childTnLst>
                                    <p:animEffect transition="out" filter="fade">
                                      <p:cBhvr>
                                        <p:cTn id="85" dur="500"/>
                                        <p:tgtEl>
                                          <p:spTgt spid="14"/>
                                        </p:tgtEl>
                                      </p:cBhvr>
                                    </p:animEffect>
                                    <p:set>
                                      <p:cBhvr>
                                        <p:cTn id="86" dur="1" fill="hold">
                                          <p:stCondLst>
                                            <p:cond delay="499"/>
                                          </p:stCondLst>
                                        </p:cTn>
                                        <p:tgtEl>
                                          <p:spTgt spid="14"/>
                                        </p:tgtEl>
                                        <p:attrNameLst>
                                          <p:attrName>style.visibility</p:attrName>
                                        </p:attrNameLst>
                                      </p:cBhvr>
                                      <p:to>
                                        <p:strVal val="hidden"/>
                                      </p:to>
                                    </p:set>
                                  </p:childTnLst>
                                </p:cTn>
                              </p:par>
                              <p:par>
                                <p:cTn id="87" presetID="10" presetClass="exit" presetSubtype="0" fill="hold" nodeType="withEffect">
                                  <p:stCondLst>
                                    <p:cond delay="0"/>
                                  </p:stCondLst>
                                  <p:childTnLst>
                                    <p:animEffect transition="out" filter="fade">
                                      <p:cBhvr>
                                        <p:cTn id="88" dur="500"/>
                                        <p:tgtEl>
                                          <p:spTgt spid="17"/>
                                        </p:tgtEl>
                                      </p:cBhvr>
                                    </p:animEffect>
                                    <p:set>
                                      <p:cBhvr>
                                        <p:cTn id="89" dur="1" fill="hold">
                                          <p:stCondLst>
                                            <p:cond delay="499"/>
                                          </p:stCondLst>
                                        </p:cTn>
                                        <p:tgtEl>
                                          <p:spTgt spid="17"/>
                                        </p:tgtEl>
                                        <p:attrNameLst>
                                          <p:attrName>style.visibility</p:attrName>
                                        </p:attrNameLst>
                                      </p:cBhvr>
                                      <p:to>
                                        <p:strVal val="hidden"/>
                                      </p:to>
                                    </p:set>
                                  </p:childTnLst>
                                </p:cTn>
                              </p:par>
                              <p:par>
                                <p:cTn id="90" presetID="10" presetClass="exit" presetSubtype="0" fill="hold" nodeType="withEffect">
                                  <p:stCondLst>
                                    <p:cond delay="0"/>
                                  </p:stCondLst>
                                  <p:childTnLst>
                                    <p:animEffect transition="out" filter="fade">
                                      <p:cBhvr>
                                        <p:cTn id="91" dur="500"/>
                                        <p:tgtEl>
                                          <p:spTgt spid="16"/>
                                        </p:tgtEl>
                                      </p:cBhvr>
                                    </p:animEffect>
                                    <p:set>
                                      <p:cBhvr>
                                        <p:cTn id="92" dur="1" fill="hold">
                                          <p:stCondLst>
                                            <p:cond delay="499"/>
                                          </p:stCondLst>
                                        </p:cTn>
                                        <p:tgtEl>
                                          <p:spTgt spid="16"/>
                                        </p:tgtEl>
                                        <p:attrNameLst>
                                          <p:attrName>style.visibility</p:attrName>
                                        </p:attrNameLst>
                                      </p:cBhvr>
                                      <p:to>
                                        <p:strVal val="hidden"/>
                                      </p:to>
                                    </p:set>
                                  </p:childTnLst>
                                </p:cTn>
                              </p:par>
                              <p:par>
                                <p:cTn id="93" presetID="10" presetClass="exit" presetSubtype="0" fill="hold" nodeType="withEffect">
                                  <p:stCondLst>
                                    <p:cond delay="0"/>
                                  </p:stCondLst>
                                  <p:childTnLst>
                                    <p:animEffect transition="out" filter="fade">
                                      <p:cBhvr>
                                        <p:cTn id="94" dur="500"/>
                                        <p:tgtEl>
                                          <p:spTgt spid="15"/>
                                        </p:tgtEl>
                                      </p:cBhvr>
                                    </p:animEffect>
                                    <p:set>
                                      <p:cBhvr>
                                        <p:cTn id="95"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p:bldP spid="1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ED0FF-9F5B-4BA6-B1CD-9BD1830BDA0D}"/>
              </a:ext>
            </a:extLst>
          </p:cNvPr>
          <p:cNvSpPr>
            <a:spLocks noGrp="1"/>
          </p:cNvSpPr>
          <p:nvPr>
            <p:ph type="title"/>
          </p:nvPr>
        </p:nvSpPr>
        <p:spPr>
          <a:xfrm>
            <a:off x="913795" y="609600"/>
            <a:ext cx="10353761" cy="1326321"/>
          </a:xfrm>
        </p:spPr>
        <p:txBody>
          <a:bodyPr/>
          <a:lstStyle/>
          <a:p>
            <a:r>
              <a:rPr lang="en-US" dirty="0"/>
              <a:t>Object Oriented Programming</a:t>
            </a:r>
          </a:p>
        </p:txBody>
      </p:sp>
      <p:sp>
        <p:nvSpPr>
          <p:cNvPr id="3" name="Content Placeholder 2">
            <a:extLst>
              <a:ext uri="{FF2B5EF4-FFF2-40B4-BE49-F238E27FC236}">
                <a16:creationId xmlns:a16="http://schemas.microsoft.com/office/drawing/2014/main" id="{0B3DB725-E947-408A-A941-5F2AD55099EE}"/>
              </a:ext>
            </a:extLst>
          </p:cNvPr>
          <p:cNvSpPr>
            <a:spLocks noGrp="1"/>
          </p:cNvSpPr>
          <p:nvPr>
            <p:ph idx="1"/>
          </p:nvPr>
        </p:nvSpPr>
        <p:spPr>
          <a:xfrm>
            <a:off x="913795" y="2096064"/>
            <a:ext cx="10353762" cy="553007"/>
          </a:xfrm>
        </p:spPr>
        <p:txBody>
          <a:bodyPr/>
          <a:lstStyle/>
          <a:p>
            <a:pPr marL="0" indent="0" algn="ctr">
              <a:buNone/>
            </a:pPr>
            <a:r>
              <a:rPr lang="en-US" b="1" dirty="0">
                <a:solidFill>
                  <a:srgbClr val="FFC000"/>
                </a:solidFill>
              </a:rPr>
              <a:t>Object oriented programming</a:t>
            </a:r>
            <a:r>
              <a:rPr lang="en-US" dirty="0"/>
              <a:t> combines </a:t>
            </a:r>
            <a:r>
              <a:rPr lang="en-US" b="1" dirty="0">
                <a:solidFill>
                  <a:srgbClr val="FFC000"/>
                </a:solidFill>
              </a:rPr>
              <a:t>attributes</a:t>
            </a:r>
            <a:r>
              <a:rPr lang="en-US" dirty="0"/>
              <a:t> and </a:t>
            </a:r>
            <a:r>
              <a:rPr lang="en-US" b="1" dirty="0">
                <a:solidFill>
                  <a:srgbClr val="FFC000"/>
                </a:solidFill>
              </a:rPr>
              <a:t>methods</a:t>
            </a:r>
            <a:r>
              <a:rPr lang="en-US" dirty="0"/>
              <a:t> into an </a:t>
            </a:r>
            <a:r>
              <a:rPr lang="en-US" b="1" dirty="0">
                <a:solidFill>
                  <a:srgbClr val="FFC000"/>
                </a:solidFill>
              </a:rPr>
              <a:t>object</a:t>
            </a:r>
            <a:r>
              <a:rPr lang="en-US" dirty="0"/>
              <a:t>. </a:t>
            </a:r>
          </a:p>
          <a:p>
            <a:pPr algn="ctr"/>
            <a:endParaRPr lang="en-US" dirty="0"/>
          </a:p>
        </p:txBody>
      </p:sp>
      <p:sp>
        <p:nvSpPr>
          <p:cNvPr id="5" name="Content Placeholder 2">
            <a:extLst>
              <a:ext uri="{FF2B5EF4-FFF2-40B4-BE49-F238E27FC236}">
                <a16:creationId xmlns:a16="http://schemas.microsoft.com/office/drawing/2014/main" id="{93C17A4E-6954-45D3-8CD5-935C2FCCF001}"/>
              </a:ext>
            </a:extLst>
          </p:cNvPr>
          <p:cNvSpPr txBox="1">
            <a:spLocks/>
          </p:cNvSpPr>
          <p:nvPr/>
        </p:nvSpPr>
        <p:spPr>
          <a:xfrm>
            <a:off x="913794" y="6030111"/>
            <a:ext cx="10353762" cy="553007"/>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lgn="ctr">
              <a:buFont typeface="Arial" panose="020B0604020202020204" pitchFamily="34" charset="0"/>
              <a:buNone/>
            </a:pPr>
            <a:r>
              <a:rPr lang="en-US" dirty="0"/>
              <a:t>A </a:t>
            </a:r>
            <a:r>
              <a:rPr lang="en-US" b="1" dirty="0">
                <a:solidFill>
                  <a:srgbClr val="FFC000"/>
                </a:solidFill>
              </a:rPr>
              <a:t>class</a:t>
            </a:r>
            <a:r>
              <a:rPr lang="en-US" dirty="0"/>
              <a:t> is a definition (like a blueprint), while an object is an </a:t>
            </a:r>
            <a:r>
              <a:rPr lang="en-US" b="1" dirty="0">
                <a:solidFill>
                  <a:srgbClr val="FFC000"/>
                </a:solidFill>
              </a:rPr>
              <a:t>instance</a:t>
            </a:r>
            <a:r>
              <a:rPr lang="en-US" dirty="0"/>
              <a:t> (like a building).</a:t>
            </a:r>
          </a:p>
          <a:p>
            <a:pPr algn="ctr"/>
            <a:endParaRPr lang="en-US" dirty="0"/>
          </a:p>
        </p:txBody>
      </p:sp>
      <p:sp>
        <p:nvSpPr>
          <p:cNvPr id="4" name="TextBox 3">
            <a:extLst>
              <a:ext uri="{FF2B5EF4-FFF2-40B4-BE49-F238E27FC236}">
                <a16:creationId xmlns:a16="http://schemas.microsoft.com/office/drawing/2014/main" id="{41422BBB-3936-4CC1-A2D4-B926746B19B8}"/>
              </a:ext>
              <a:ext uri="{C183D7F6-B498-43B3-948B-1728B52AA6E4}">
                <adec:decorative xmlns:adec="http://schemas.microsoft.com/office/drawing/2017/decorative" val="1"/>
              </a:ext>
            </a:extLst>
          </p:cNvPr>
          <p:cNvSpPr txBox="1"/>
          <p:nvPr/>
        </p:nvSpPr>
        <p:spPr>
          <a:xfrm>
            <a:off x="2496662" y="2649071"/>
            <a:ext cx="3849791" cy="3381040"/>
          </a:xfrm>
          <a:prstGeom prst="rect">
            <a:avLst/>
          </a:prstGeom>
          <a:solidFill>
            <a:srgbClr val="000060"/>
          </a:solidFill>
          <a:ln>
            <a:solidFill>
              <a:schemeClr val="tx1"/>
            </a:solidFill>
          </a:ln>
        </p:spPr>
        <p:txBody>
          <a:bodyPr wrap="square" lIns="73152" tIns="0" rIns="73152" bIns="0" rtlCol="0">
            <a:noAutofit/>
          </a:bodyPr>
          <a:lstStyle/>
          <a:p>
            <a:pPr algn="just">
              <a:lnSpc>
                <a:spcPct val="115000"/>
              </a:lnSpc>
            </a:pPr>
            <a:r>
              <a:rPr lang="en-US" sz="1600" dirty="0">
                <a:latin typeface="Consolas" panose="020B0609020204030204" pitchFamily="49" charset="0"/>
              </a:rPr>
              <a:t>public class </a:t>
            </a:r>
            <a:r>
              <a:rPr lang="en-US" sz="1600" dirty="0" err="1">
                <a:latin typeface="Consolas" panose="020B0609020204030204" pitchFamily="49" charset="0"/>
              </a:rPr>
              <a:t>GhostCharacter</a:t>
            </a:r>
            <a:endParaRPr lang="en-US" sz="1600" dirty="0">
              <a:latin typeface="Consolas" panose="020B0609020204030204" pitchFamily="49" charset="0"/>
            </a:endParaRPr>
          </a:p>
          <a:p>
            <a:pPr algn="just">
              <a:lnSpc>
                <a:spcPct val="115000"/>
              </a:lnSpc>
            </a:pPr>
            <a:r>
              <a:rPr lang="en-US" sz="1600" dirty="0">
                <a:latin typeface="Consolas" panose="020B0609020204030204" pitchFamily="49" charset="0"/>
              </a:rPr>
              <a:t>{</a:t>
            </a:r>
          </a:p>
          <a:p>
            <a:pPr algn="just">
              <a:lnSpc>
                <a:spcPct val="115000"/>
              </a:lnSpc>
            </a:pPr>
            <a:r>
              <a:rPr lang="en-US" sz="1600" dirty="0">
                <a:latin typeface="Consolas" panose="020B0609020204030204" pitchFamily="49" charset="0"/>
              </a:rPr>
              <a:t>    public int x, y;</a:t>
            </a:r>
          </a:p>
          <a:p>
            <a:pPr algn="just">
              <a:lnSpc>
                <a:spcPct val="115000"/>
              </a:lnSpc>
            </a:pPr>
            <a:r>
              <a:rPr lang="en-US" sz="1600" dirty="0">
                <a:latin typeface="Consolas" panose="020B0609020204030204" pitchFamily="49" charset="0"/>
              </a:rPr>
              <a:t>    public </a:t>
            </a:r>
            <a:r>
              <a:rPr lang="en-US" sz="1600" dirty="0" err="1">
                <a:latin typeface="Consolas" panose="020B0609020204030204" pitchFamily="49" charset="0"/>
              </a:rPr>
              <a:t>boolean</a:t>
            </a:r>
            <a:r>
              <a:rPr lang="en-US" sz="1600" dirty="0">
                <a:latin typeface="Consolas" panose="020B0609020204030204" pitchFamily="49" charset="0"/>
              </a:rPr>
              <a:t> </a:t>
            </a:r>
            <a:r>
              <a:rPr lang="en-US" sz="1600" dirty="0" err="1">
                <a:latin typeface="Consolas" panose="020B0609020204030204" pitchFamily="49" charset="0"/>
              </a:rPr>
              <a:t>isEdible</a:t>
            </a:r>
            <a:r>
              <a:rPr lang="en-US" sz="1600" dirty="0">
                <a:latin typeface="Consolas" panose="020B0609020204030204" pitchFamily="49" charset="0"/>
              </a:rPr>
              <a:t>;</a:t>
            </a:r>
          </a:p>
          <a:p>
            <a:pPr algn="just">
              <a:lnSpc>
                <a:spcPct val="115000"/>
              </a:lnSpc>
            </a:pPr>
            <a:endParaRPr lang="en-US" sz="1600" dirty="0">
              <a:latin typeface="Consolas" panose="020B0609020204030204" pitchFamily="49" charset="0"/>
            </a:endParaRPr>
          </a:p>
          <a:p>
            <a:pPr algn="just">
              <a:lnSpc>
                <a:spcPct val="115000"/>
              </a:lnSpc>
            </a:pPr>
            <a:r>
              <a:rPr lang="en-US" sz="1600" dirty="0">
                <a:latin typeface="Consolas" panose="020B0609020204030204" pitchFamily="49" charset="0"/>
              </a:rPr>
              <a:t>    public void </a:t>
            </a:r>
            <a:r>
              <a:rPr lang="en-US" sz="1600" dirty="0" err="1">
                <a:latin typeface="Consolas" panose="020B0609020204030204" pitchFamily="49" charset="0"/>
              </a:rPr>
              <a:t>moveUp</a:t>
            </a:r>
            <a:r>
              <a:rPr lang="en-US" sz="1600" dirty="0">
                <a:latin typeface="Consolas" panose="020B0609020204030204" pitchFamily="49" charset="0"/>
              </a:rPr>
              <a:t>() { … }</a:t>
            </a:r>
          </a:p>
          <a:p>
            <a:pPr algn="just">
              <a:lnSpc>
                <a:spcPct val="115000"/>
              </a:lnSpc>
            </a:pPr>
            <a:r>
              <a:rPr lang="en-US" sz="1600" dirty="0">
                <a:latin typeface="Consolas" panose="020B0609020204030204" pitchFamily="49" charset="0"/>
              </a:rPr>
              <a:t>    public void </a:t>
            </a:r>
            <a:r>
              <a:rPr lang="en-US" sz="1600" dirty="0" err="1">
                <a:latin typeface="Consolas" panose="020B0609020204030204" pitchFamily="49" charset="0"/>
              </a:rPr>
              <a:t>moveDown</a:t>
            </a:r>
            <a:r>
              <a:rPr lang="en-US" sz="1600" dirty="0">
                <a:latin typeface="Consolas" panose="020B0609020204030204" pitchFamily="49" charset="0"/>
              </a:rPr>
              <a:t>() { … }</a:t>
            </a:r>
          </a:p>
          <a:p>
            <a:pPr algn="just">
              <a:lnSpc>
                <a:spcPct val="115000"/>
              </a:lnSpc>
            </a:pPr>
            <a:r>
              <a:rPr lang="en-US" sz="1600" dirty="0">
                <a:latin typeface="Consolas" panose="020B0609020204030204" pitchFamily="49" charset="0"/>
              </a:rPr>
              <a:t>    public void </a:t>
            </a:r>
            <a:r>
              <a:rPr lang="en-US" sz="1600" dirty="0" err="1">
                <a:latin typeface="Consolas" panose="020B0609020204030204" pitchFamily="49" charset="0"/>
              </a:rPr>
              <a:t>moveLeft</a:t>
            </a:r>
            <a:r>
              <a:rPr lang="en-US" sz="1600" dirty="0">
                <a:latin typeface="Consolas" panose="020B0609020204030204" pitchFamily="49" charset="0"/>
              </a:rPr>
              <a:t>() { … }</a:t>
            </a:r>
          </a:p>
          <a:p>
            <a:pPr algn="just">
              <a:lnSpc>
                <a:spcPct val="115000"/>
              </a:lnSpc>
            </a:pPr>
            <a:r>
              <a:rPr lang="en-US" sz="1600" dirty="0">
                <a:latin typeface="Consolas" panose="020B0609020204030204" pitchFamily="49" charset="0"/>
              </a:rPr>
              <a:t>    public void </a:t>
            </a:r>
            <a:r>
              <a:rPr lang="en-US" sz="1600" dirty="0" err="1">
                <a:latin typeface="Consolas" panose="020B0609020204030204" pitchFamily="49" charset="0"/>
              </a:rPr>
              <a:t>moveRight</a:t>
            </a:r>
            <a:r>
              <a:rPr lang="en-US" sz="1600" dirty="0">
                <a:latin typeface="Consolas" panose="020B0609020204030204" pitchFamily="49" charset="0"/>
              </a:rPr>
              <a:t>() { … }</a:t>
            </a:r>
          </a:p>
          <a:p>
            <a:pPr algn="just">
              <a:lnSpc>
                <a:spcPct val="115000"/>
              </a:lnSpc>
            </a:pPr>
            <a:r>
              <a:rPr lang="en-US" sz="1600" dirty="0">
                <a:latin typeface="Consolas" panose="020B0609020204030204" pitchFamily="49" charset="0"/>
              </a:rPr>
              <a:t>    public int </a:t>
            </a:r>
            <a:r>
              <a:rPr lang="en-US" sz="1600" dirty="0" err="1">
                <a:latin typeface="Consolas" panose="020B0609020204030204" pitchFamily="49" charset="0"/>
              </a:rPr>
              <a:t>getX</a:t>
            </a:r>
            <a:r>
              <a:rPr lang="en-US" sz="1600" dirty="0">
                <a:latin typeface="Consolas" panose="020B0609020204030204" pitchFamily="49" charset="0"/>
              </a:rPr>
              <a:t>() { … }</a:t>
            </a:r>
          </a:p>
          <a:p>
            <a:pPr algn="just">
              <a:lnSpc>
                <a:spcPct val="115000"/>
              </a:lnSpc>
            </a:pPr>
            <a:r>
              <a:rPr lang="en-US" sz="1600" dirty="0">
                <a:latin typeface="Consolas" panose="020B0609020204030204" pitchFamily="49" charset="0"/>
              </a:rPr>
              <a:t>    public int </a:t>
            </a:r>
            <a:r>
              <a:rPr lang="en-US" sz="1600" dirty="0" err="1">
                <a:latin typeface="Consolas" panose="020B0609020204030204" pitchFamily="49" charset="0"/>
              </a:rPr>
              <a:t>getY</a:t>
            </a:r>
            <a:r>
              <a:rPr lang="en-US" sz="1600" dirty="0">
                <a:latin typeface="Consolas" panose="020B0609020204030204" pitchFamily="49" charset="0"/>
              </a:rPr>
              <a:t>() { … }</a:t>
            </a:r>
          </a:p>
          <a:p>
            <a:pPr algn="just">
              <a:lnSpc>
                <a:spcPct val="115000"/>
              </a:lnSpc>
            </a:pPr>
            <a:r>
              <a:rPr lang="en-US" sz="1600" dirty="0">
                <a:latin typeface="Consolas" panose="020B0609020204030204" pitchFamily="49" charset="0"/>
              </a:rPr>
              <a:t>}</a:t>
            </a:r>
          </a:p>
        </p:txBody>
      </p:sp>
      <p:pic>
        <p:nvPicPr>
          <p:cNvPr id="6" name="Picture 5">
            <a:extLst>
              <a:ext uri="{FF2B5EF4-FFF2-40B4-BE49-F238E27FC236}">
                <a16:creationId xmlns:a16="http://schemas.microsoft.com/office/drawing/2014/main" id="{4D0C3631-4C22-4966-8DB7-07B103880454}"/>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2740246" y="3160929"/>
            <a:ext cx="2346665" cy="342222"/>
          </a:xfrm>
          <a:prstGeom prst="rect">
            <a:avLst/>
          </a:prstGeom>
        </p:spPr>
      </p:pic>
      <p:pic>
        <p:nvPicPr>
          <p:cNvPr id="12" name="Picture 11">
            <a:extLst>
              <a:ext uri="{FF2B5EF4-FFF2-40B4-BE49-F238E27FC236}">
                <a16:creationId xmlns:a16="http://schemas.microsoft.com/office/drawing/2014/main" id="{B556B10A-4F73-44D7-94F5-137C2526F75F}"/>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2741201" y="3450180"/>
            <a:ext cx="3202221" cy="342222"/>
          </a:xfrm>
          <a:prstGeom prst="rect">
            <a:avLst/>
          </a:prstGeom>
        </p:spPr>
      </p:pic>
      <p:pic>
        <p:nvPicPr>
          <p:cNvPr id="13" name="Picture 12">
            <a:extLst>
              <a:ext uri="{FF2B5EF4-FFF2-40B4-BE49-F238E27FC236}">
                <a16:creationId xmlns:a16="http://schemas.microsoft.com/office/drawing/2014/main" id="{66C7AF41-3C56-42B9-913B-2217509A0191}"/>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2741201" y="3746829"/>
            <a:ext cx="308000" cy="317778"/>
          </a:xfrm>
          <a:prstGeom prst="rect">
            <a:avLst/>
          </a:prstGeom>
        </p:spPr>
      </p:pic>
      <p:pic>
        <p:nvPicPr>
          <p:cNvPr id="14" name="Picture 13">
            <a:extLst>
              <a:ext uri="{FF2B5EF4-FFF2-40B4-BE49-F238E27FC236}">
                <a16:creationId xmlns:a16="http://schemas.microsoft.com/office/drawing/2014/main" id="{FB53C5F7-C930-4448-9C59-1821E1085375}"/>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2741288" y="4018165"/>
            <a:ext cx="3153332" cy="342222"/>
          </a:xfrm>
          <a:prstGeom prst="rect">
            <a:avLst/>
          </a:prstGeom>
        </p:spPr>
      </p:pic>
      <p:pic>
        <p:nvPicPr>
          <p:cNvPr id="16" name="Picture 15">
            <a:extLst>
              <a:ext uri="{FF2B5EF4-FFF2-40B4-BE49-F238E27FC236}">
                <a16:creationId xmlns:a16="http://schemas.microsoft.com/office/drawing/2014/main" id="{D2BA2BD6-830B-4E24-A970-3DAD22638BF0}"/>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2741288" y="4307965"/>
            <a:ext cx="3373332" cy="342222"/>
          </a:xfrm>
          <a:prstGeom prst="rect">
            <a:avLst/>
          </a:prstGeom>
        </p:spPr>
      </p:pic>
      <p:pic>
        <p:nvPicPr>
          <p:cNvPr id="17" name="Picture 16">
            <a:extLst>
              <a:ext uri="{FF2B5EF4-FFF2-40B4-BE49-F238E27FC236}">
                <a16:creationId xmlns:a16="http://schemas.microsoft.com/office/drawing/2014/main" id="{682BEE36-8CE7-4557-BC30-4056031BA091}"/>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2741288" y="4600170"/>
            <a:ext cx="3373332" cy="342222"/>
          </a:xfrm>
          <a:prstGeom prst="rect">
            <a:avLst/>
          </a:prstGeom>
        </p:spPr>
      </p:pic>
      <p:pic>
        <p:nvPicPr>
          <p:cNvPr id="19" name="Picture 18">
            <a:extLst>
              <a:ext uri="{FF2B5EF4-FFF2-40B4-BE49-F238E27FC236}">
                <a16:creationId xmlns:a16="http://schemas.microsoft.com/office/drawing/2014/main" id="{6F2C28C2-D9FC-4A3E-901C-A1D79486674F}"/>
              </a:ext>
              <a:ext uri="{C183D7F6-B498-43B3-948B-1728B52AA6E4}">
                <adec:decorative xmlns:adec="http://schemas.microsoft.com/office/drawing/2017/decorative" val="1"/>
              </a:ext>
            </a:extLst>
          </p:cNvPr>
          <p:cNvPicPr>
            <a:picLocks noChangeAspect="1"/>
          </p:cNvPicPr>
          <p:nvPr/>
        </p:nvPicPr>
        <p:blipFill>
          <a:blip r:embed="rId8"/>
          <a:stretch>
            <a:fillRect/>
          </a:stretch>
        </p:blipFill>
        <p:spPr>
          <a:xfrm>
            <a:off x="2741288" y="4891626"/>
            <a:ext cx="3485776" cy="342222"/>
          </a:xfrm>
          <a:prstGeom prst="rect">
            <a:avLst/>
          </a:prstGeom>
        </p:spPr>
      </p:pic>
      <p:pic>
        <p:nvPicPr>
          <p:cNvPr id="20" name="Picture 19">
            <a:extLst>
              <a:ext uri="{FF2B5EF4-FFF2-40B4-BE49-F238E27FC236}">
                <a16:creationId xmlns:a16="http://schemas.microsoft.com/office/drawing/2014/main" id="{9DC1B54A-9E36-44EA-A15B-7234C9356FF7}"/>
              </a:ext>
              <a:ext uri="{C183D7F6-B498-43B3-948B-1728B52AA6E4}">
                <adec:decorative xmlns:adec="http://schemas.microsoft.com/office/drawing/2017/decorative" val="1"/>
              </a:ext>
            </a:extLst>
          </p:cNvPr>
          <p:cNvPicPr>
            <a:picLocks noChangeAspect="1"/>
          </p:cNvPicPr>
          <p:nvPr/>
        </p:nvPicPr>
        <p:blipFill>
          <a:blip r:embed="rId9"/>
          <a:stretch>
            <a:fillRect/>
          </a:stretch>
        </p:blipFill>
        <p:spPr>
          <a:xfrm>
            <a:off x="2740246" y="5180616"/>
            <a:ext cx="2825776" cy="342222"/>
          </a:xfrm>
          <a:prstGeom prst="rect">
            <a:avLst/>
          </a:prstGeom>
        </p:spPr>
      </p:pic>
      <p:pic>
        <p:nvPicPr>
          <p:cNvPr id="22" name="Picture 21">
            <a:extLst>
              <a:ext uri="{FF2B5EF4-FFF2-40B4-BE49-F238E27FC236}">
                <a16:creationId xmlns:a16="http://schemas.microsoft.com/office/drawing/2014/main" id="{8712C0E9-892C-4714-B8EA-80B977C26E62}"/>
              </a:ext>
              <a:ext uri="{C183D7F6-B498-43B3-948B-1728B52AA6E4}">
                <adec:decorative xmlns:adec="http://schemas.microsoft.com/office/drawing/2017/decorative" val="1"/>
              </a:ext>
            </a:extLst>
          </p:cNvPr>
          <p:cNvPicPr>
            <a:picLocks noChangeAspect="1"/>
          </p:cNvPicPr>
          <p:nvPr/>
        </p:nvPicPr>
        <p:blipFill>
          <a:blip r:embed="rId10"/>
          <a:stretch>
            <a:fillRect/>
          </a:stretch>
        </p:blipFill>
        <p:spPr>
          <a:xfrm>
            <a:off x="2740246" y="5471265"/>
            <a:ext cx="2825776" cy="342222"/>
          </a:xfrm>
          <a:prstGeom prst="rect">
            <a:avLst/>
          </a:prstGeom>
        </p:spPr>
      </p:pic>
      <p:pic>
        <p:nvPicPr>
          <p:cNvPr id="23" name="Picture 22">
            <a:extLst>
              <a:ext uri="{FF2B5EF4-FFF2-40B4-BE49-F238E27FC236}">
                <a16:creationId xmlns:a16="http://schemas.microsoft.com/office/drawing/2014/main" id="{5C11C2E7-5927-469E-ABC9-9CB4022015E3}"/>
              </a:ext>
              <a:ext uri="{C183D7F6-B498-43B3-948B-1728B52AA6E4}">
                <adec:decorative xmlns:adec="http://schemas.microsoft.com/office/drawing/2017/decorative" val="1"/>
              </a:ext>
            </a:extLst>
          </p:cNvPr>
          <p:cNvPicPr>
            <a:picLocks noChangeAspect="1"/>
          </p:cNvPicPr>
          <p:nvPr/>
        </p:nvPicPr>
        <p:blipFill>
          <a:blip r:embed="rId11"/>
          <a:stretch>
            <a:fillRect/>
          </a:stretch>
        </p:blipFill>
        <p:spPr>
          <a:xfrm>
            <a:off x="2496662" y="2649070"/>
            <a:ext cx="3348887" cy="3373331"/>
          </a:xfrm>
          <a:prstGeom prst="rect">
            <a:avLst/>
          </a:prstGeom>
        </p:spPr>
      </p:pic>
    </p:spTree>
    <p:extLst>
      <p:ext uri="{BB962C8B-B14F-4D97-AF65-F5344CB8AC3E}">
        <p14:creationId xmlns:p14="http://schemas.microsoft.com/office/powerpoint/2010/main" val="1392227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par>
                                <p:cTn id="21" presetID="10"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par>
                                <p:cTn id="24" presetID="10" presetClass="entr" presetSubtype="0" fill="hold"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par>
                                <p:cTn id="27" presetID="10"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par>
                                <p:cTn id="30" presetID="10" presetClass="entr" presetSubtype="0" fill="hold"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par>
                                <p:cTn id="33" presetID="10" presetClass="entr" presetSubtype="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500"/>
                                        <p:tgtEl>
                                          <p:spTgt spid="13"/>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fade">
                                      <p:cBhvr>
                                        <p:cTn id="43" dur="500"/>
                                        <p:tgtEl>
                                          <p:spTgt spid="5"/>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500"/>
                                        <p:tgtEl>
                                          <p:spTgt spid="23"/>
                                        </p:tgtEl>
                                      </p:cBhvr>
                                    </p:animEffect>
                                    <p:set>
                                      <p:cBhvr>
                                        <p:cTn id="48" dur="1" fill="hold">
                                          <p:stCondLst>
                                            <p:cond delay="499"/>
                                          </p:stCondLst>
                                        </p:cTn>
                                        <p:tgtEl>
                                          <p:spTgt spid="23"/>
                                        </p:tgtEl>
                                        <p:attrNameLst>
                                          <p:attrName>style.visibility</p:attrName>
                                        </p:attrNameLst>
                                      </p:cBhvr>
                                      <p:to>
                                        <p:strVal val="hidden"/>
                                      </p:to>
                                    </p:set>
                                  </p:childTnLst>
                                </p:cTn>
                              </p:par>
                              <p:par>
                                <p:cTn id="49" presetID="10" presetClass="exit" presetSubtype="0" fill="hold" nodeType="withEffect">
                                  <p:stCondLst>
                                    <p:cond delay="0"/>
                                  </p:stCondLst>
                                  <p:childTnLst>
                                    <p:animEffect transition="out" filter="fade">
                                      <p:cBhvr>
                                        <p:cTn id="50" dur="500"/>
                                        <p:tgtEl>
                                          <p:spTgt spid="6"/>
                                        </p:tgtEl>
                                      </p:cBhvr>
                                    </p:animEffect>
                                    <p:set>
                                      <p:cBhvr>
                                        <p:cTn id="51" dur="1" fill="hold">
                                          <p:stCondLst>
                                            <p:cond delay="499"/>
                                          </p:stCondLst>
                                        </p:cTn>
                                        <p:tgtEl>
                                          <p:spTgt spid="6"/>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500"/>
                                        <p:tgtEl>
                                          <p:spTgt spid="12"/>
                                        </p:tgtEl>
                                      </p:cBhvr>
                                    </p:animEffect>
                                    <p:set>
                                      <p:cBhvr>
                                        <p:cTn id="54" dur="1" fill="hold">
                                          <p:stCondLst>
                                            <p:cond delay="499"/>
                                          </p:stCondLst>
                                        </p:cTn>
                                        <p:tgtEl>
                                          <p:spTgt spid="12"/>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500"/>
                                        <p:tgtEl>
                                          <p:spTgt spid="20"/>
                                        </p:tgtEl>
                                      </p:cBhvr>
                                    </p:animEffect>
                                    <p:set>
                                      <p:cBhvr>
                                        <p:cTn id="57" dur="1" fill="hold">
                                          <p:stCondLst>
                                            <p:cond delay="499"/>
                                          </p:stCondLst>
                                        </p:cTn>
                                        <p:tgtEl>
                                          <p:spTgt spid="20"/>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500"/>
                                        <p:tgtEl>
                                          <p:spTgt spid="22"/>
                                        </p:tgtEl>
                                      </p:cBhvr>
                                    </p:animEffect>
                                    <p:set>
                                      <p:cBhvr>
                                        <p:cTn id="60" dur="1" fill="hold">
                                          <p:stCondLst>
                                            <p:cond delay="499"/>
                                          </p:stCondLst>
                                        </p:cTn>
                                        <p:tgtEl>
                                          <p:spTgt spid="22"/>
                                        </p:tgtEl>
                                        <p:attrNameLst>
                                          <p:attrName>style.visibility</p:attrName>
                                        </p:attrNameLst>
                                      </p:cBhvr>
                                      <p:to>
                                        <p:strVal val="hidden"/>
                                      </p:to>
                                    </p:set>
                                  </p:childTnLst>
                                </p:cTn>
                              </p:par>
                              <p:par>
                                <p:cTn id="61" presetID="10" presetClass="exit" presetSubtype="0" fill="hold" nodeType="withEffect">
                                  <p:stCondLst>
                                    <p:cond delay="0"/>
                                  </p:stCondLst>
                                  <p:childTnLst>
                                    <p:animEffect transition="out" filter="fade">
                                      <p:cBhvr>
                                        <p:cTn id="62" dur="500"/>
                                        <p:tgtEl>
                                          <p:spTgt spid="19"/>
                                        </p:tgtEl>
                                      </p:cBhvr>
                                    </p:animEffect>
                                    <p:set>
                                      <p:cBhvr>
                                        <p:cTn id="63" dur="1" fill="hold">
                                          <p:stCondLst>
                                            <p:cond delay="499"/>
                                          </p:stCondLst>
                                        </p:cTn>
                                        <p:tgtEl>
                                          <p:spTgt spid="19"/>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500"/>
                                        <p:tgtEl>
                                          <p:spTgt spid="17"/>
                                        </p:tgtEl>
                                      </p:cBhvr>
                                    </p:animEffect>
                                    <p:set>
                                      <p:cBhvr>
                                        <p:cTn id="66" dur="1" fill="hold">
                                          <p:stCondLst>
                                            <p:cond delay="499"/>
                                          </p:stCondLst>
                                        </p:cTn>
                                        <p:tgtEl>
                                          <p:spTgt spid="17"/>
                                        </p:tgtEl>
                                        <p:attrNameLst>
                                          <p:attrName>style.visibility</p:attrName>
                                        </p:attrNameLst>
                                      </p:cBhvr>
                                      <p:to>
                                        <p:strVal val="hidden"/>
                                      </p:to>
                                    </p:set>
                                  </p:childTnLst>
                                </p:cTn>
                              </p:par>
                              <p:par>
                                <p:cTn id="67" presetID="10" presetClass="exit" presetSubtype="0" fill="hold" nodeType="withEffect">
                                  <p:stCondLst>
                                    <p:cond delay="0"/>
                                  </p:stCondLst>
                                  <p:childTnLst>
                                    <p:animEffect transition="out" filter="fade">
                                      <p:cBhvr>
                                        <p:cTn id="68" dur="500"/>
                                        <p:tgtEl>
                                          <p:spTgt spid="16"/>
                                        </p:tgtEl>
                                      </p:cBhvr>
                                    </p:animEffect>
                                    <p:set>
                                      <p:cBhvr>
                                        <p:cTn id="69" dur="1" fill="hold">
                                          <p:stCondLst>
                                            <p:cond delay="499"/>
                                          </p:stCondLst>
                                        </p:cTn>
                                        <p:tgtEl>
                                          <p:spTgt spid="16"/>
                                        </p:tgtEl>
                                        <p:attrNameLst>
                                          <p:attrName>style.visibility</p:attrName>
                                        </p:attrNameLst>
                                      </p:cBhvr>
                                      <p:to>
                                        <p:strVal val="hidden"/>
                                      </p:to>
                                    </p:set>
                                  </p:childTnLst>
                                </p:cTn>
                              </p:par>
                              <p:par>
                                <p:cTn id="70" presetID="10" presetClass="exit" presetSubtype="0" fill="hold" nodeType="withEffect">
                                  <p:stCondLst>
                                    <p:cond delay="0"/>
                                  </p:stCondLst>
                                  <p:childTnLst>
                                    <p:animEffect transition="out" filter="fade">
                                      <p:cBhvr>
                                        <p:cTn id="71" dur="500"/>
                                        <p:tgtEl>
                                          <p:spTgt spid="14"/>
                                        </p:tgtEl>
                                      </p:cBhvr>
                                    </p:animEffect>
                                    <p:set>
                                      <p:cBhvr>
                                        <p:cTn id="72" dur="1" fill="hold">
                                          <p:stCondLst>
                                            <p:cond delay="499"/>
                                          </p:stCondLst>
                                        </p:cTn>
                                        <p:tgtEl>
                                          <p:spTgt spid="14"/>
                                        </p:tgtEl>
                                        <p:attrNameLst>
                                          <p:attrName>style.visibility</p:attrName>
                                        </p:attrNameLst>
                                      </p:cBhvr>
                                      <p:to>
                                        <p:strVal val="hidden"/>
                                      </p:to>
                                    </p:set>
                                  </p:childTnLst>
                                </p:cTn>
                              </p:par>
                              <p:par>
                                <p:cTn id="73" presetID="10" presetClass="exit" presetSubtype="0" fill="hold" nodeType="withEffect">
                                  <p:stCondLst>
                                    <p:cond delay="0"/>
                                  </p:stCondLst>
                                  <p:childTnLst>
                                    <p:animEffect transition="out" filter="fade">
                                      <p:cBhvr>
                                        <p:cTn id="74" dur="500"/>
                                        <p:tgtEl>
                                          <p:spTgt spid="13"/>
                                        </p:tgtEl>
                                      </p:cBhvr>
                                    </p:animEffect>
                                    <p:set>
                                      <p:cBhvr>
                                        <p:cTn id="75" dur="1" fill="hold">
                                          <p:stCondLst>
                                            <p:cond delay="499"/>
                                          </p:stCondLst>
                                        </p:cTn>
                                        <p:tgtEl>
                                          <p:spTgt spid="13"/>
                                        </p:tgtEl>
                                        <p:attrNameLst>
                                          <p:attrName>style.visibility</p:attrName>
                                        </p:attrNameLst>
                                      </p:cBhvr>
                                      <p:to>
                                        <p:strVal val="hidden"/>
                                      </p:to>
                                    </p:set>
                                  </p:childTnLst>
                                </p:cTn>
                              </p:par>
                              <p:par>
                                <p:cTn id="76" presetID="10" presetClass="entr" presetSubtype="0" fill="hold" grpId="0" nodeType="withEffect">
                                  <p:stCondLst>
                                    <p:cond delay="0"/>
                                  </p:stCondLst>
                                  <p:childTnLst>
                                    <p:set>
                                      <p:cBhvr>
                                        <p:cTn id="77" dur="1" fill="hold">
                                          <p:stCondLst>
                                            <p:cond delay="0"/>
                                          </p:stCondLst>
                                        </p:cTn>
                                        <p:tgtEl>
                                          <p:spTgt spid="4"/>
                                        </p:tgtEl>
                                        <p:attrNameLst>
                                          <p:attrName>style.visibility</p:attrName>
                                        </p:attrNameLst>
                                      </p:cBhvr>
                                      <p:to>
                                        <p:strVal val="visible"/>
                                      </p:to>
                                    </p:set>
                                    <p:animEffect transition="in" filter="fade">
                                      <p:cBhvr>
                                        <p:cTn id="7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453710"/>
            <a:ext cx="10353761" cy="1326321"/>
          </a:xfrm>
        </p:spPr>
        <p:txBody>
          <a:bodyPr/>
          <a:lstStyle/>
          <a:p>
            <a:r>
              <a:rPr lang="en-US" cap="none" dirty="0"/>
              <a:t>What is a “string”, anyway?</a:t>
            </a:r>
          </a:p>
        </p:txBody>
      </p:sp>
      <p:sp>
        <p:nvSpPr>
          <p:cNvPr id="3" name="Content Placeholder 2"/>
          <p:cNvSpPr>
            <a:spLocks noGrp="1"/>
          </p:cNvSpPr>
          <p:nvPr>
            <p:ph idx="1"/>
          </p:nvPr>
        </p:nvSpPr>
        <p:spPr>
          <a:xfrm>
            <a:off x="913794" y="1886818"/>
            <a:ext cx="10353762" cy="2579324"/>
          </a:xfrm>
        </p:spPr>
        <p:txBody>
          <a:bodyPr>
            <a:normAutofit fontScale="85000" lnSpcReduction="20000"/>
          </a:bodyPr>
          <a:lstStyle/>
          <a:p>
            <a:pPr marL="0" indent="0">
              <a:buNone/>
            </a:pPr>
            <a:r>
              <a:rPr lang="en-US" dirty="0"/>
              <a:t>A </a:t>
            </a:r>
            <a:r>
              <a:rPr lang="en-US" i="1" dirty="0">
                <a:solidFill>
                  <a:srgbClr val="FFC000"/>
                </a:solidFill>
              </a:rPr>
              <a:t>string</a:t>
            </a:r>
            <a:r>
              <a:rPr lang="en-US" dirty="0"/>
              <a:t> is a sequence of symbols (like characters) in computer science. Java strings are…</a:t>
            </a:r>
          </a:p>
          <a:p>
            <a:r>
              <a:rPr lang="en-US" dirty="0"/>
              <a:t>Represented by </a:t>
            </a:r>
            <a:r>
              <a:rPr lang="en-US" b="1" dirty="0">
                <a:solidFill>
                  <a:srgbClr val="00B050"/>
                </a:solidFill>
                <a:latin typeface="Courier New" panose="02070309020205020404" pitchFamily="49" charset="0"/>
                <a:cs typeface="Courier New" panose="02070309020205020404" pitchFamily="49" charset="0"/>
              </a:rPr>
              <a:t>String</a:t>
            </a:r>
            <a:r>
              <a:rPr lang="en-US" dirty="0"/>
              <a:t> class </a:t>
            </a:r>
            <a:r>
              <a:rPr lang="en-US" i="1" dirty="0">
                <a:solidFill>
                  <a:srgbClr val="FFC000"/>
                </a:solidFill>
              </a:rPr>
              <a:t>instances </a:t>
            </a:r>
            <a:r>
              <a:rPr lang="en-US" dirty="0"/>
              <a:t>(class: blueprint; instance: building)</a:t>
            </a:r>
            <a:endParaRPr lang="en-US" i="1" dirty="0">
              <a:solidFill>
                <a:srgbClr val="FFC000"/>
              </a:solidFill>
            </a:endParaRPr>
          </a:p>
          <a:p>
            <a:r>
              <a:rPr lang="en-US" dirty="0"/>
              <a:t>Built into the language itself (no import necessary)</a:t>
            </a:r>
          </a:p>
          <a:p>
            <a:r>
              <a:rPr lang="en-US" dirty="0"/>
              <a:t>Are </a:t>
            </a:r>
            <a:r>
              <a:rPr lang="en-US" i="1" dirty="0">
                <a:solidFill>
                  <a:srgbClr val="FFC000"/>
                </a:solidFill>
              </a:rPr>
              <a:t>immutable</a:t>
            </a:r>
            <a:r>
              <a:rPr lang="en-US" dirty="0"/>
              <a:t> – once created, they can’t be changed!</a:t>
            </a:r>
          </a:p>
          <a:p>
            <a:pPr marL="0" indent="0">
              <a:buNone/>
            </a:pPr>
            <a:endParaRPr lang="en-US" dirty="0"/>
          </a:p>
          <a:p>
            <a:pPr marL="0" indent="0" algn="just">
              <a:buNone/>
            </a:pPr>
            <a:r>
              <a:rPr lang="en-US" dirty="0"/>
              <a:t>Unlike most types covered so far (char, </a:t>
            </a:r>
            <a:r>
              <a:rPr lang="en-US" dirty="0" err="1"/>
              <a:t>boolean</a:t>
            </a:r>
            <a:r>
              <a:rPr lang="en-US" dirty="0"/>
              <a:t>, </a:t>
            </a:r>
            <a:r>
              <a:rPr lang="en-US" dirty="0" err="1"/>
              <a:t>int</a:t>
            </a:r>
            <a:r>
              <a:rPr lang="en-US" dirty="0"/>
              <a:t>, float, </a:t>
            </a:r>
            <a:r>
              <a:rPr lang="en-US" dirty="0" err="1"/>
              <a:t>etc</a:t>
            </a:r>
            <a:r>
              <a:rPr lang="en-US" dirty="0"/>
              <a:t>), which are </a:t>
            </a:r>
            <a:r>
              <a:rPr lang="en-US" i="1" dirty="0">
                <a:solidFill>
                  <a:srgbClr val="FFC000"/>
                </a:solidFill>
              </a:rPr>
              <a:t>primitive</a:t>
            </a:r>
            <a:r>
              <a:rPr lang="en-US" dirty="0"/>
              <a:t> types (variables hold their own values), String is a </a:t>
            </a:r>
            <a:r>
              <a:rPr lang="en-US" i="1" dirty="0">
                <a:solidFill>
                  <a:srgbClr val="FFC000"/>
                </a:solidFill>
              </a:rPr>
              <a:t>reference</a:t>
            </a:r>
            <a:r>
              <a:rPr lang="en-US" dirty="0"/>
              <a:t> type (variables hold a reference to the </a:t>
            </a:r>
            <a:r>
              <a:rPr lang="en-US" i="1" dirty="0">
                <a:solidFill>
                  <a:srgbClr val="FFC000"/>
                </a:solidFill>
              </a:rPr>
              <a:t>object</a:t>
            </a:r>
            <a:r>
              <a:rPr lang="en-US" dirty="0"/>
              <a:t>):</a:t>
            </a:r>
          </a:p>
        </p:txBody>
      </p:sp>
      <p:sp>
        <p:nvSpPr>
          <p:cNvPr id="5" name="Rectangle 4"/>
          <p:cNvSpPr/>
          <p:nvPr/>
        </p:nvSpPr>
        <p:spPr>
          <a:xfrm>
            <a:off x="8188492" y="5425425"/>
            <a:ext cx="3079064" cy="309005"/>
          </a:xfrm>
          <a:prstGeom prst="rect">
            <a:avLst/>
          </a:prstGeom>
          <a:solidFill>
            <a:schemeClr val="bg1"/>
          </a:solidFill>
          <a:ln>
            <a:solidFill>
              <a:srgbClr val="006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FF00"/>
                </a:solidFill>
              </a:rPr>
              <a:t>“See you later, Al E. Gator!”</a:t>
            </a:r>
          </a:p>
        </p:txBody>
      </p:sp>
      <p:sp>
        <p:nvSpPr>
          <p:cNvPr id="6" name="TextBox 5"/>
          <p:cNvSpPr txBox="1"/>
          <p:nvPr/>
        </p:nvSpPr>
        <p:spPr>
          <a:xfrm>
            <a:off x="6881472" y="5388278"/>
            <a:ext cx="1307020"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6A7ABA17</a:t>
            </a:r>
          </a:p>
        </p:txBody>
      </p:sp>
      <p:sp>
        <p:nvSpPr>
          <p:cNvPr id="7" name="Rectangle 6"/>
          <p:cNvSpPr/>
          <p:nvPr/>
        </p:nvSpPr>
        <p:spPr>
          <a:xfrm>
            <a:off x="6881471" y="4869317"/>
            <a:ext cx="1310291" cy="309005"/>
          </a:xfrm>
          <a:prstGeom prst="rect">
            <a:avLst/>
          </a:prstGeom>
          <a:solidFill>
            <a:schemeClr val="bg1"/>
          </a:solidFill>
          <a:ln>
            <a:solidFill>
              <a:srgbClr val="006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FF00"/>
                </a:solidFill>
              </a:rPr>
              <a:t>6A7ABA17</a:t>
            </a:r>
          </a:p>
        </p:txBody>
      </p:sp>
      <p:sp>
        <p:nvSpPr>
          <p:cNvPr id="8" name="TextBox 7"/>
          <p:cNvSpPr txBox="1"/>
          <p:nvPr/>
        </p:nvSpPr>
        <p:spPr>
          <a:xfrm>
            <a:off x="4679227" y="4839153"/>
            <a:ext cx="2249679"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String farewell</a:t>
            </a:r>
          </a:p>
        </p:txBody>
      </p:sp>
      <p:cxnSp>
        <p:nvCxnSpPr>
          <p:cNvPr id="10" name="Straight Arrow Connector 9"/>
          <p:cNvCxnSpPr>
            <a:cxnSpLocks/>
            <a:stCxn id="7" idx="2"/>
            <a:endCxn id="6" idx="0"/>
          </p:cNvCxnSpPr>
          <p:nvPr/>
        </p:nvCxnSpPr>
        <p:spPr>
          <a:xfrm flipH="1">
            <a:off x="7534982" y="5178322"/>
            <a:ext cx="1635" cy="209956"/>
          </a:xfrm>
          <a:prstGeom prst="straightConnector1">
            <a:avLst/>
          </a:prstGeom>
          <a:ln>
            <a:solidFill>
              <a:srgbClr val="00FF00"/>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881472" y="6001346"/>
            <a:ext cx="1307020" cy="309005"/>
          </a:xfrm>
          <a:prstGeom prst="rect">
            <a:avLst/>
          </a:prstGeom>
          <a:solidFill>
            <a:schemeClr val="bg1"/>
          </a:solidFill>
          <a:ln>
            <a:solidFill>
              <a:srgbClr val="006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FF00"/>
                </a:solidFill>
              </a:rPr>
              <a:t>6A7ABA17</a:t>
            </a:r>
          </a:p>
        </p:txBody>
      </p:sp>
      <p:sp>
        <p:nvSpPr>
          <p:cNvPr id="13" name="TextBox 12"/>
          <p:cNvSpPr txBox="1"/>
          <p:nvPr/>
        </p:nvSpPr>
        <p:spPr>
          <a:xfrm>
            <a:off x="4679227" y="5971182"/>
            <a:ext cx="2249680"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String goodbye</a:t>
            </a:r>
          </a:p>
        </p:txBody>
      </p:sp>
      <p:cxnSp>
        <p:nvCxnSpPr>
          <p:cNvPr id="14" name="Straight Arrow Connector 13"/>
          <p:cNvCxnSpPr>
            <a:cxnSpLocks/>
            <a:stCxn id="12" idx="0"/>
            <a:endCxn id="6" idx="2"/>
          </p:cNvCxnSpPr>
          <p:nvPr/>
        </p:nvCxnSpPr>
        <p:spPr>
          <a:xfrm flipV="1">
            <a:off x="7534982" y="5757610"/>
            <a:ext cx="0" cy="243736"/>
          </a:xfrm>
          <a:prstGeom prst="straightConnector1">
            <a:avLst/>
          </a:prstGeom>
          <a:ln>
            <a:solidFill>
              <a:srgbClr val="00FF00"/>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3012032" y="4865701"/>
            <a:ext cx="1129862" cy="309005"/>
          </a:xfrm>
          <a:prstGeom prst="rect">
            <a:avLst/>
          </a:prstGeom>
          <a:solidFill>
            <a:schemeClr val="bg1"/>
          </a:solidFill>
          <a:ln>
            <a:solidFill>
              <a:srgbClr val="006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FF00"/>
                </a:solidFill>
              </a:rPr>
              <a:t>8675309</a:t>
            </a:r>
          </a:p>
        </p:txBody>
      </p:sp>
      <p:sp>
        <p:nvSpPr>
          <p:cNvPr id="24" name="TextBox 23"/>
          <p:cNvSpPr txBox="1"/>
          <p:nvPr/>
        </p:nvSpPr>
        <p:spPr>
          <a:xfrm>
            <a:off x="913795" y="4835537"/>
            <a:ext cx="2098237"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homeNumber</a:t>
            </a:r>
            <a:endParaRPr lang="en-US" b="1" dirty="0">
              <a:latin typeface="Courier New" panose="02070309020205020404" pitchFamily="49" charset="0"/>
              <a:cs typeface="Courier New" panose="02070309020205020404" pitchFamily="49" charset="0"/>
            </a:endParaRPr>
          </a:p>
        </p:txBody>
      </p:sp>
      <p:sp>
        <p:nvSpPr>
          <p:cNvPr id="25" name="Rectangle 24"/>
          <p:cNvSpPr/>
          <p:nvPr/>
        </p:nvSpPr>
        <p:spPr>
          <a:xfrm>
            <a:off x="3012032" y="5971184"/>
            <a:ext cx="1129862" cy="309005"/>
          </a:xfrm>
          <a:prstGeom prst="rect">
            <a:avLst/>
          </a:prstGeom>
          <a:solidFill>
            <a:schemeClr val="bg1"/>
          </a:solidFill>
          <a:ln>
            <a:solidFill>
              <a:srgbClr val="006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FF00"/>
                </a:solidFill>
              </a:rPr>
              <a:t>8675309</a:t>
            </a:r>
          </a:p>
        </p:txBody>
      </p:sp>
      <p:sp>
        <p:nvSpPr>
          <p:cNvPr id="26" name="TextBox 25"/>
          <p:cNvSpPr txBox="1"/>
          <p:nvPr/>
        </p:nvSpPr>
        <p:spPr>
          <a:xfrm>
            <a:off x="913795" y="5941020"/>
            <a:ext cx="2106272"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joesNumber</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54307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3">
                                            <p:txEl>
                                              <p:pRg st="0" end="0"/>
                                            </p:txEl>
                                          </p:spTgt>
                                        </p:tgtEl>
                                        <p:attrNameLst>
                                          <p:attrName>style.visibility</p:attrName>
                                        </p:attrNameLst>
                                      </p:cBhvr>
                                      <p:to>
                                        <p:strVal val="visible"/>
                                      </p:to>
                                    </p:set>
                                    <p:animEffect transition="in" filter="fade">
                                      <p:cBhvr>
                                        <p:cTn id="40" dur="500"/>
                                        <p:tgtEl>
                                          <p:spTgt spid="23">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fade">
                                      <p:cBhvr>
                                        <p:cTn id="45" dur="500"/>
                                        <p:tgtEl>
                                          <p:spTgt spid="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fade">
                                      <p:cBhvr>
                                        <p:cTn id="48" dur="500"/>
                                        <p:tgtEl>
                                          <p:spTgt spid="7"/>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fade">
                                      <p:cBhvr>
                                        <p:cTn id="53" dur="500"/>
                                        <p:tgtEl>
                                          <p:spTgt spid="10"/>
                                        </p:tgtEl>
                                      </p:cBhvr>
                                    </p:animEffect>
                                  </p:childTnLst>
                                </p:cTn>
                              </p:par>
                              <p:par>
                                <p:cTn id="54" presetID="10" presetClass="entr" presetSubtype="0" fill="hold" nodeType="withEffect">
                                  <p:stCondLst>
                                    <p:cond delay="0"/>
                                  </p:stCondLst>
                                  <p:childTnLst>
                                    <p:set>
                                      <p:cBhvr>
                                        <p:cTn id="55" dur="1" fill="hold">
                                          <p:stCondLst>
                                            <p:cond delay="0"/>
                                          </p:stCondLst>
                                        </p:cTn>
                                        <p:tgtEl>
                                          <p:spTgt spid="7">
                                            <p:txEl>
                                              <p:pRg st="0" end="0"/>
                                            </p:txEl>
                                          </p:spTgt>
                                        </p:tgtEl>
                                        <p:attrNameLst>
                                          <p:attrName>style.visibility</p:attrName>
                                        </p:attrNameLst>
                                      </p:cBhvr>
                                      <p:to>
                                        <p:strVal val="visible"/>
                                      </p:to>
                                    </p:set>
                                    <p:animEffect transition="in" filter="fade">
                                      <p:cBhvr>
                                        <p:cTn id="56" dur="500"/>
                                        <p:tgtEl>
                                          <p:spTgt spid="7">
                                            <p:txEl>
                                              <p:pRg st="0" end="0"/>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6"/>
                                        </p:tgtEl>
                                        <p:attrNameLst>
                                          <p:attrName>style.visibility</p:attrName>
                                        </p:attrNameLst>
                                      </p:cBhvr>
                                      <p:to>
                                        <p:strVal val="visible"/>
                                      </p:to>
                                    </p:set>
                                    <p:animEffect transition="in" filter="fade">
                                      <p:cBhvr>
                                        <p:cTn id="59" dur="500"/>
                                        <p:tgtEl>
                                          <p:spTgt spid="6"/>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5"/>
                                        </p:tgtEl>
                                        <p:attrNameLst>
                                          <p:attrName>style.visibility</p:attrName>
                                        </p:attrNameLst>
                                      </p:cBhvr>
                                      <p:to>
                                        <p:strVal val="visible"/>
                                      </p:to>
                                    </p:set>
                                    <p:animEffect transition="in" filter="fade">
                                      <p:cBhvr>
                                        <p:cTn id="62" dur="500"/>
                                        <p:tgtEl>
                                          <p:spTgt spid="5"/>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fade">
                                      <p:cBhvr>
                                        <p:cTn id="67" dur="500"/>
                                        <p:tgtEl>
                                          <p:spTgt spid="26"/>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fade">
                                      <p:cBhvr>
                                        <p:cTn id="70" dur="500"/>
                                        <p:tgtEl>
                                          <p:spTgt spid="25"/>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25">
                                            <p:txEl>
                                              <p:pRg st="0" end="0"/>
                                            </p:txEl>
                                          </p:spTgt>
                                        </p:tgtEl>
                                        <p:attrNameLst>
                                          <p:attrName>style.visibility</p:attrName>
                                        </p:attrNameLst>
                                      </p:cBhvr>
                                      <p:to>
                                        <p:strVal val="visible"/>
                                      </p:to>
                                    </p:set>
                                    <p:animEffect transition="in" filter="fade">
                                      <p:cBhvr>
                                        <p:cTn id="75" dur="500"/>
                                        <p:tgtEl>
                                          <p:spTgt spid="25">
                                            <p:txEl>
                                              <p:pRg st="0" end="0"/>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12"/>
                                        </p:tgtEl>
                                        <p:attrNameLst>
                                          <p:attrName>style.visibility</p:attrName>
                                        </p:attrNameLst>
                                      </p:cBhvr>
                                      <p:to>
                                        <p:strVal val="visible"/>
                                      </p:to>
                                    </p:set>
                                    <p:animEffect transition="in" filter="fade">
                                      <p:cBhvr>
                                        <p:cTn id="80" dur="500"/>
                                        <p:tgtEl>
                                          <p:spTgt spid="12"/>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13"/>
                                        </p:tgtEl>
                                        <p:attrNameLst>
                                          <p:attrName>style.visibility</p:attrName>
                                        </p:attrNameLst>
                                      </p:cBhvr>
                                      <p:to>
                                        <p:strVal val="visible"/>
                                      </p:to>
                                    </p:set>
                                    <p:animEffect transition="in" filter="fade">
                                      <p:cBhvr>
                                        <p:cTn id="83" dur="500"/>
                                        <p:tgtEl>
                                          <p:spTgt spid="13"/>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12">
                                            <p:txEl>
                                              <p:pRg st="0" end="0"/>
                                            </p:txEl>
                                          </p:spTgt>
                                        </p:tgtEl>
                                        <p:attrNameLst>
                                          <p:attrName>style.visibility</p:attrName>
                                        </p:attrNameLst>
                                      </p:cBhvr>
                                      <p:to>
                                        <p:strVal val="visible"/>
                                      </p:to>
                                    </p:set>
                                    <p:animEffect transition="in" filter="fade">
                                      <p:cBhvr>
                                        <p:cTn id="88" dur="500"/>
                                        <p:tgtEl>
                                          <p:spTgt spid="12">
                                            <p:txEl>
                                              <p:pRg st="0" end="0"/>
                                            </p:txEl>
                                          </p:spTgt>
                                        </p:tgtEl>
                                      </p:cBhvr>
                                    </p:animEffect>
                                  </p:childTnLst>
                                </p:cTn>
                              </p:par>
                              <p:par>
                                <p:cTn id="89" presetID="10" presetClass="entr" presetSubtype="0" fill="hold" nodeType="withEffect">
                                  <p:stCondLst>
                                    <p:cond delay="0"/>
                                  </p:stCondLst>
                                  <p:childTnLst>
                                    <p:set>
                                      <p:cBhvr>
                                        <p:cTn id="90" dur="1" fill="hold">
                                          <p:stCondLst>
                                            <p:cond delay="0"/>
                                          </p:stCondLst>
                                        </p:cTn>
                                        <p:tgtEl>
                                          <p:spTgt spid="14"/>
                                        </p:tgtEl>
                                        <p:attrNameLst>
                                          <p:attrName>style.visibility</p:attrName>
                                        </p:attrNameLst>
                                      </p:cBhvr>
                                      <p:to>
                                        <p:strVal val="visible"/>
                                      </p:to>
                                    </p:set>
                                    <p:animEffect transition="in" filter="fade">
                                      <p:cBhvr>
                                        <p:cTn id="9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P spid="12" grpId="0" animBg="1"/>
      <p:bldP spid="13" grpId="0"/>
      <p:bldP spid="23" grpId="0" animBg="1"/>
      <p:bldP spid="24" grpId="0"/>
      <p:bldP spid="25" grpId="0" animBg="1"/>
      <p:bldP spid="2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4" y="269526"/>
            <a:ext cx="10353761" cy="1326321"/>
          </a:xfrm>
        </p:spPr>
        <p:txBody>
          <a:bodyPr/>
          <a:lstStyle/>
          <a:p>
            <a:r>
              <a:rPr lang="en-US" cap="none" dirty="0"/>
              <a:t>Instance Methods</a:t>
            </a:r>
          </a:p>
        </p:txBody>
      </p:sp>
      <p:sp>
        <p:nvSpPr>
          <p:cNvPr id="3" name="Content Placeholder 2"/>
          <p:cNvSpPr>
            <a:spLocks noGrp="1"/>
          </p:cNvSpPr>
          <p:nvPr>
            <p:ph idx="1"/>
          </p:nvPr>
        </p:nvSpPr>
        <p:spPr>
          <a:xfrm>
            <a:off x="1323257" y="1505700"/>
            <a:ext cx="9501260" cy="1986808"/>
          </a:xfrm>
        </p:spPr>
        <p:txBody>
          <a:bodyPr>
            <a:normAutofit fontScale="85000" lnSpcReduction="20000"/>
          </a:bodyPr>
          <a:lstStyle/>
          <a:p>
            <a:pPr marL="0" indent="0">
              <a:buNone/>
            </a:pPr>
            <a:r>
              <a:rPr lang="en-US" i="1" dirty="0">
                <a:solidFill>
                  <a:srgbClr val="FFC000"/>
                </a:solidFill>
              </a:rPr>
              <a:t>Instance methods </a:t>
            </a:r>
            <a:r>
              <a:rPr lang="en-US" dirty="0"/>
              <a:t>can only be invoked by an instance of the class. They have this format:</a:t>
            </a:r>
          </a:p>
          <a:p>
            <a:pPr marL="0" indent="0">
              <a:buNone/>
            </a:pPr>
            <a:br>
              <a:rPr lang="en-US" dirty="0"/>
            </a:br>
            <a:endParaRPr lang="en-US" dirty="0"/>
          </a:p>
          <a:p>
            <a:pPr marL="0" indent="0">
              <a:buNone/>
            </a:pPr>
            <a:r>
              <a:rPr lang="en-US" dirty="0">
                <a:latin typeface="Courier New" panose="02070309020205020404" pitchFamily="49" charset="0"/>
                <a:cs typeface="Courier New" panose="02070309020205020404" pitchFamily="49" charset="0"/>
              </a:rPr>
              <a:t>		</a:t>
            </a:r>
            <a:br>
              <a:rPr lang="en-US" dirty="0"/>
            </a:br>
            <a:br>
              <a:rPr lang="en-US" dirty="0"/>
            </a:br>
            <a:r>
              <a:rPr lang="en-US" dirty="0"/>
              <a:t>Here are some instance methods provided by the </a:t>
            </a:r>
            <a:r>
              <a:rPr lang="en-US" b="1" dirty="0">
                <a:solidFill>
                  <a:srgbClr val="00B050"/>
                </a:solidFill>
                <a:latin typeface="Courier New" panose="02070309020205020404" pitchFamily="49" charset="0"/>
                <a:cs typeface="Courier New" panose="02070309020205020404" pitchFamily="49" charset="0"/>
              </a:rPr>
              <a:t>String</a:t>
            </a:r>
            <a:r>
              <a:rPr lang="en-US" dirty="0"/>
              <a:t> class in Java:</a:t>
            </a:r>
          </a:p>
        </p:txBody>
      </p:sp>
      <p:sp>
        <p:nvSpPr>
          <p:cNvPr id="16" name="Rectangle 15"/>
          <p:cNvSpPr/>
          <p:nvPr/>
        </p:nvSpPr>
        <p:spPr>
          <a:xfrm>
            <a:off x="1061788" y="1869252"/>
            <a:ext cx="10084287" cy="674997"/>
          </a:xfrm>
          <a:prstGeom prst="rect">
            <a:avLst/>
          </a:prstGeom>
          <a:solidFill>
            <a:schemeClr val="bg1"/>
          </a:solidFill>
          <a:ln>
            <a:solidFill>
              <a:srgbClr val="006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700" b="1" dirty="0">
                <a:solidFill>
                  <a:srgbClr val="00FF00"/>
                </a:solidFill>
                <a:latin typeface="Courier New" panose="02070309020205020404" pitchFamily="49" charset="0"/>
                <a:cs typeface="Courier New" panose="02070309020205020404" pitchFamily="49" charset="0"/>
              </a:rPr>
              <a:t>String </a:t>
            </a:r>
            <a:r>
              <a:rPr lang="en-US" sz="1700" b="1" dirty="0" err="1">
                <a:solidFill>
                  <a:srgbClr val="00FF00"/>
                </a:solidFill>
                <a:latin typeface="Courier New" panose="02070309020205020404" pitchFamily="49" charset="0"/>
                <a:cs typeface="Courier New" panose="02070309020205020404" pitchFamily="49" charset="0"/>
              </a:rPr>
              <a:t>icecream</a:t>
            </a:r>
            <a:r>
              <a:rPr lang="en-US" sz="1700" b="1" dirty="0">
                <a:solidFill>
                  <a:srgbClr val="00FF00"/>
                </a:solidFill>
                <a:latin typeface="Courier New" panose="02070309020205020404" pitchFamily="49" charset="0"/>
                <a:cs typeface="Courier New" panose="02070309020205020404" pitchFamily="49" charset="0"/>
              </a:rPr>
              <a:t> = "Deep-fried </a:t>
            </a:r>
            <a:r>
              <a:rPr lang="en-US" sz="1700" b="1" dirty="0" err="1">
                <a:solidFill>
                  <a:srgbClr val="00FF00"/>
                </a:solidFill>
                <a:latin typeface="Courier New" panose="02070309020205020404" pitchFamily="49" charset="0"/>
                <a:cs typeface="Courier New" panose="02070309020205020404" pitchFamily="49" charset="0"/>
              </a:rPr>
              <a:t>icecream</a:t>
            </a:r>
            <a:r>
              <a:rPr lang="en-US" sz="1700" b="1" dirty="0">
                <a:solidFill>
                  <a:srgbClr val="00FF00"/>
                </a:solidFill>
                <a:latin typeface="Courier New" panose="02070309020205020404" pitchFamily="49" charset="0"/>
                <a:cs typeface="Courier New" panose="02070309020205020404" pitchFamily="49" charset="0"/>
              </a:rPr>
              <a:t>...";</a:t>
            </a:r>
          </a:p>
          <a:p>
            <a:r>
              <a:rPr lang="en-US" sz="1700" b="1" dirty="0">
                <a:solidFill>
                  <a:srgbClr val="00FF00"/>
                </a:solidFill>
                <a:latin typeface="Courier New" panose="02070309020205020404" pitchFamily="49" charset="0"/>
                <a:cs typeface="Courier New" panose="02070309020205020404" pitchFamily="49" charset="0"/>
              </a:rPr>
              <a:t>String </a:t>
            </a:r>
            <a:r>
              <a:rPr lang="en-US" sz="1700" b="1" dirty="0" err="1">
                <a:solidFill>
                  <a:srgbClr val="00FF00"/>
                </a:solidFill>
                <a:latin typeface="Courier New" panose="02070309020205020404" pitchFamily="49" charset="0"/>
                <a:cs typeface="Courier New" panose="02070309020205020404" pitchFamily="49" charset="0"/>
              </a:rPr>
              <a:t>onAStick</a:t>
            </a:r>
            <a:r>
              <a:rPr lang="en-US" sz="1700" b="1" dirty="0">
                <a:solidFill>
                  <a:srgbClr val="00FF00"/>
                </a:solidFill>
                <a:latin typeface="Courier New" panose="02070309020205020404" pitchFamily="49" charset="0"/>
                <a:cs typeface="Courier New" panose="02070309020205020404" pitchFamily="49" charset="0"/>
              </a:rPr>
              <a:t> = </a:t>
            </a:r>
            <a:r>
              <a:rPr lang="en-US" sz="1700" b="1" dirty="0" err="1">
                <a:solidFill>
                  <a:srgbClr val="00FF00"/>
                </a:solidFill>
                <a:latin typeface="Courier New" panose="02070309020205020404" pitchFamily="49" charset="0"/>
                <a:cs typeface="Courier New" panose="02070309020205020404" pitchFamily="49" charset="0"/>
              </a:rPr>
              <a:t>icecream.concat</a:t>
            </a:r>
            <a:r>
              <a:rPr lang="en-US" sz="1700" b="1" dirty="0">
                <a:solidFill>
                  <a:srgbClr val="00FF00"/>
                </a:solidFill>
                <a:latin typeface="Courier New" panose="02070309020205020404" pitchFamily="49" charset="0"/>
                <a:cs typeface="Courier New" panose="02070309020205020404" pitchFamily="49" charset="0"/>
              </a:rPr>
              <a:t>("on a stick!");</a:t>
            </a:r>
          </a:p>
        </p:txBody>
      </p:sp>
      <p:cxnSp>
        <p:nvCxnSpPr>
          <p:cNvPr id="17" name="Straight Arrow Connector 16"/>
          <p:cNvCxnSpPr>
            <a:cxnSpLocks/>
          </p:cNvCxnSpPr>
          <p:nvPr/>
        </p:nvCxnSpPr>
        <p:spPr>
          <a:xfrm flipV="1">
            <a:off x="3956540" y="2443665"/>
            <a:ext cx="0" cy="201168"/>
          </a:xfrm>
          <a:prstGeom prst="straightConnector1">
            <a:avLst/>
          </a:prstGeom>
          <a:ln>
            <a:solidFill>
              <a:srgbClr val="00FF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cxnSpLocks/>
          </p:cNvCxnSpPr>
          <p:nvPr/>
        </p:nvCxnSpPr>
        <p:spPr>
          <a:xfrm flipV="1">
            <a:off x="5024448" y="2443665"/>
            <a:ext cx="0" cy="201168"/>
          </a:xfrm>
          <a:prstGeom prst="straightConnector1">
            <a:avLst/>
          </a:prstGeom>
          <a:ln>
            <a:solidFill>
              <a:srgbClr val="00FF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cxnSpLocks/>
          </p:cNvCxnSpPr>
          <p:nvPr/>
        </p:nvCxnSpPr>
        <p:spPr>
          <a:xfrm flipV="1">
            <a:off x="6386668" y="2443665"/>
            <a:ext cx="0" cy="201168"/>
          </a:xfrm>
          <a:prstGeom prst="straightConnector1">
            <a:avLst/>
          </a:prstGeom>
          <a:ln>
            <a:solidFill>
              <a:srgbClr val="00FF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9" name="Table 8"/>
          <p:cNvGraphicFramePr>
            <a:graphicFrameLocks noGrp="1"/>
          </p:cNvGraphicFramePr>
          <p:nvPr/>
        </p:nvGraphicFramePr>
        <p:xfrm>
          <a:off x="1061788" y="3425662"/>
          <a:ext cx="9985668" cy="3034864"/>
        </p:xfrm>
        <a:graphic>
          <a:graphicData uri="http://schemas.openxmlformats.org/drawingml/2006/table">
            <a:tbl>
              <a:tblPr firstRow="1" bandRow="1">
                <a:tableStyleId>{D03447BB-5D67-496B-8E87-E561075AD55C}</a:tableStyleId>
              </a:tblPr>
              <a:tblGrid>
                <a:gridCol w="1034948">
                  <a:extLst>
                    <a:ext uri="{9D8B030D-6E8A-4147-A177-3AD203B41FA5}">
                      <a16:colId xmlns:a16="http://schemas.microsoft.com/office/drawing/2014/main" val="2304737697"/>
                    </a:ext>
                  </a:extLst>
                </a:gridCol>
                <a:gridCol w="2692978">
                  <a:extLst>
                    <a:ext uri="{9D8B030D-6E8A-4147-A177-3AD203B41FA5}">
                      <a16:colId xmlns:a16="http://schemas.microsoft.com/office/drawing/2014/main" val="1248065891"/>
                    </a:ext>
                  </a:extLst>
                </a:gridCol>
                <a:gridCol w="6257742">
                  <a:extLst>
                    <a:ext uri="{9D8B030D-6E8A-4147-A177-3AD203B41FA5}">
                      <a16:colId xmlns:a16="http://schemas.microsoft.com/office/drawing/2014/main" val="154147790"/>
                    </a:ext>
                  </a:extLst>
                </a:gridCol>
              </a:tblGrid>
              <a:tr h="333868">
                <a:tc>
                  <a:txBody>
                    <a:bodyPr/>
                    <a:lstStyle/>
                    <a:p>
                      <a:r>
                        <a:rPr lang="en-US" sz="1700" b="0" dirty="0"/>
                        <a:t>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b="0" dirty="0"/>
                        <a:t>Method / Parameters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b="0" dirty="0"/>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3746426"/>
                  </a:ext>
                </a:extLst>
              </a:tr>
              <a:tr h="319352">
                <a:tc>
                  <a:txBody>
                    <a:bodyPr/>
                    <a:lstStyle/>
                    <a:p>
                      <a:r>
                        <a:rPr lang="en-US" sz="1600" dirty="0" err="1">
                          <a:latin typeface="Courier New" panose="02070309020205020404" pitchFamily="49" charset="0"/>
                          <a:cs typeface="Courier New" panose="02070309020205020404" pitchFamily="49" charset="0"/>
                        </a:rPr>
                        <a:t>int</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r>
                        <a:rPr lang="en-US" sz="1600" dirty="0">
                          <a:latin typeface="Courier New" panose="02070309020205020404" pitchFamily="49" charset="0"/>
                          <a:cs typeface="Courier New" panose="02070309020205020404" pitchFamily="49" charset="0"/>
                        </a:rPr>
                        <a:t>length()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Returns the number of characters in this string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extLst>
                  <a:ext uri="{0D108BD9-81ED-4DB2-BD59-A6C34878D82A}">
                    <a16:rowId xmlns:a16="http://schemas.microsoft.com/office/drawing/2014/main" val="154818234"/>
                  </a:ext>
                </a:extLst>
              </a:tr>
              <a:tr h="319352">
                <a:tc>
                  <a:txBody>
                    <a:bodyPr/>
                    <a:lstStyle/>
                    <a:p>
                      <a:r>
                        <a:rPr lang="en-US" sz="1600" dirty="0">
                          <a:latin typeface="Courier New" panose="02070309020205020404" pitchFamily="49" charset="0"/>
                          <a:cs typeface="Courier New" panose="02070309020205020404" pitchFamily="49" charset="0"/>
                        </a:rPr>
                        <a:t>char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r>
                        <a:rPr lang="en-US" sz="1600" dirty="0" err="1">
                          <a:latin typeface="Courier New" panose="02070309020205020404" pitchFamily="49" charset="0"/>
                          <a:cs typeface="Courier New" panose="02070309020205020404" pitchFamily="49" charset="0"/>
                        </a:rPr>
                        <a:t>charAt</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index)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r>
                        <a:rPr lang="en-US" sz="1600" dirty="0"/>
                        <a:t>Returns the character at specified index from this string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extLst>
                  <a:ext uri="{0D108BD9-81ED-4DB2-BD59-A6C34878D82A}">
                    <a16:rowId xmlns:a16="http://schemas.microsoft.com/office/drawing/2014/main" val="2500483689"/>
                  </a:ext>
                </a:extLst>
              </a:tr>
              <a:tr h="319352">
                <a:tc>
                  <a:txBody>
                    <a:bodyPr/>
                    <a:lstStyle/>
                    <a:p>
                      <a:r>
                        <a:rPr lang="en-US" sz="1600" dirty="0">
                          <a:latin typeface="Courier New" panose="02070309020205020404" pitchFamily="49" charset="0"/>
                          <a:cs typeface="Courier New" panose="02070309020205020404" pitchFamily="49" charset="0"/>
                        </a:rPr>
                        <a:t>String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r>
                        <a:rPr lang="en-US" sz="1600" dirty="0" err="1">
                          <a:latin typeface="Courier New" panose="02070309020205020404" pitchFamily="49" charset="0"/>
                          <a:cs typeface="Courier New" panose="02070309020205020404" pitchFamily="49" charset="0"/>
                        </a:rPr>
                        <a:t>concat</a:t>
                      </a:r>
                      <a:r>
                        <a:rPr lang="en-US" sz="1600" dirty="0">
                          <a:latin typeface="Courier New" panose="02070309020205020404" pitchFamily="49" charset="0"/>
                          <a:cs typeface="Courier New" panose="02070309020205020404" pitchFamily="49" charset="0"/>
                        </a:rPr>
                        <a:t>(String s1)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r>
                        <a:rPr lang="en-US" sz="1600" dirty="0"/>
                        <a:t>Returns new string that concatenates this string with s1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extLst>
                  <a:ext uri="{0D108BD9-81ED-4DB2-BD59-A6C34878D82A}">
                    <a16:rowId xmlns:a16="http://schemas.microsoft.com/office/drawing/2014/main" val="1634440061"/>
                  </a:ext>
                </a:extLst>
              </a:tr>
              <a:tr h="319352">
                <a:tc>
                  <a:txBody>
                    <a:bodyPr/>
                    <a:lstStyle/>
                    <a:p>
                      <a:r>
                        <a:rPr lang="en-US" sz="1600" dirty="0">
                          <a:latin typeface="Courier New" panose="02070309020205020404" pitchFamily="49" charset="0"/>
                          <a:cs typeface="Courier New" panose="02070309020205020404" pitchFamily="49" charset="0"/>
                        </a:rPr>
                        <a:t>String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r>
                        <a:rPr lang="en-US" sz="1600" dirty="0" err="1">
                          <a:latin typeface="Courier New" panose="02070309020205020404" pitchFamily="49" charset="0"/>
                          <a:cs typeface="Courier New" panose="02070309020205020404" pitchFamily="49" charset="0"/>
                        </a:rPr>
                        <a:t>toUpperCase</a:t>
                      </a:r>
                      <a:r>
                        <a:rPr lang="en-US" sz="1600" dirty="0">
                          <a:latin typeface="Courier New" panose="02070309020205020404" pitchFamily="49" charset="0"/>
                          <a:cs typeface="Courier New" panose="020703090202050204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r>
                        <a:rPr lang="en-US" sz="1600" dirty="0"/>
                        <a:t>Returns new string with all letters in uppercase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extLst>
                  <a:ext uri="{0D108BD9-81ED-4DB2-BD59-A6C34878D82A}">
                    <a16:rowId xmlns:a16="http://schemas.microsoft.com/office/drawing/2014/main" val="1867107667"/>
                  </a:ext>
                </a:extLst>
              </a:tr>
              <a:tr h="319352">
                <a:tc>
                  <a:txBody>
                    <a:bodyPr/>
                    <a:lstStyle/>
                    <a:p>
                      <a:r>
                        <a:rPr lang="en-US" sz="1600" dirty="0">
                          <a:latin typeface="Courier New" panose="02070309020205020404" pitchFamily="49" charset="0"/>
                          <a:cs typeface="Courier New" panose="02070309020205020404" pitchFamily="49" charset="0"/>
                        </a:rPr>
                        <a:t>String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r>
                        <a:rPr lang="en-US" sz="1600" dirty="0" err="1">
                          <a:latin typeface="Courier New" panose="02070309020205020404" pitchFamily="49" charset="0"/>
                          <a:cs typeface="Courier New" panose="02070309020205020404" pitchFamily="49" charset="0"/>
                        </a:rPr>
                        <a:t>toLowerCase</a:t>
                      </a:r>
                      <a:r>
                        <a:rPr lang="en-US" sz="1600" dirty="0">
                          <a:latin typeface="Courier New" panose="02070309020205020404" pitchFamily="49" charset="0"/>
                          <a:cs typeface="Courier New" panose="020703090202050204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r>
                        <a:rPr lang="en-US" sz="1600" dirty="0"/>
                        <a:t>Returns new string with all letters in lowercase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extLst>
                  <a:ext uri="{0D108BD9-81ED-4DB2-BD59-A6C34878D82A}">
                    <a16:rowId xmlns:a16="http://schemas.microsoft.com/office/drawing/2014/main" val="3655275828"/>
                  </a:ext>
                </a:extLst>
              </a:tr>
              <a:tr h="319352">
                <a:tc>
                  <a:txBody>
                    <a:bodyPr/>
                    <a:lstStyle/>
                    <a:p>
                      <a:r>
                        <a:rPr lang="en-US" sz="1600" dirty="0">
                          <a:latin typeface="Courier New" panose="02070309020205020404" pitchFamily="49" charset="0"/>
                          <a:cs typeface="Courier New" panose="02070309020205020404" pitchFamily="49" charset="0"/>
                        </a:rPr>
                        <a:t>String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r>
                        <a:rPr lang="en-US" sz="1600" dirty="0">
                          <a:latin typeface="Courier New" panose="02070309020205020404" pitchFamily="49" charset="0"/>
                          <a:cs typeface="Courier New" panose="02070309020205020404" pitchFamily="49" charset="0"/>
                        </a:rPr>
                        <a:t>trim()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r>
                        <a:rPr lang="en-US" sz="1600" dirty="0"/>
                        <a:t>Returns new string with whitespace chars. trimmed (both sides)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extLst>
                  <a:ext uri="{0D108BD9-81ED-4DB2-BD59-A6C34878D82A}">
                    <a16:rowId xmlns:a16="http://schemas.microsoft.com/office/drawing/2014/main" val="2879197293"/>
                  </a:ext>
                </a:extLst>
              </a:tr>
              <a:tr h="319352">
                <a:tc>
                  <a:txBody>
                    <a:bodyPr/>
                    <a:lstStyle/>
                    <a:p>
                      <a:r>
                        <a:rPr lang="en-US" sz="1600" dirty="0">
                          <a:latin typeface="Courier New" panose="02070309020205020404" pitchFamily="49" charset="0"/>
                          <a:cs typeface="Courier New" panose="02070309020205020404" pitchFamily="49" charset="0"/>
                        </a:rPr>
                        <a:t>String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r>
                        <a:rPr lang="en-US" sz="1600" dirty="0">
                          <a:latin typeface="Courier New" panose="02070309020205020404" pitchFamily="49" charset="0"/>
                          <a:cs typeface="Courier New" panose="02070309020205020404" pitchFamily="49" charset="0"/>
                        </a:rPr>
                        <a:t>substring(begin)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r>
                        <a:rPr lang="en-US" sz="1600" dirty="0"/>
                        <a:t>Returns this string’s substring from </a:t>
                      </a:r>
                      <a:r>
                        <a:rPr lang="en-US" sz="1600" dirty="0">
                          <a:solidFill>
                            <a:srgbClr val="00FF00"/>
                          </a:solidFill>
                          <a:latin typeface="Courier New" panose="02070309020205020404" pitchFamily="49" charset="0"/>
                          <a:cs typeface="Courier New" panose="02070309020205020404" pitchFamily="49" charset="0"/>
                        </a:rPr>
                        <a:t>begin</a:t>
                      </a:r>
                      <a:r>
                        <a:rPr lang="en-US" sz="1600" dirty="0"/>
                        <a:t> to the end of string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extLst>
                  <a:ext uri="{0D108BD9-81ED-4DB2-BD59-A6C34878D82A}">
                    <a16:rowId xmlns:a16="http://schemas.microsoft.com/office/drawing/2014/main" val="2822146489"/>
                  </a:ext>
                </a:extLst>
              </a:tr>
              <a:tr h="337384">
                <a:tc>
                  <a:txBody>
                    <a:bodyPr/>
                    <a:lstStyle/>
                    <a:p>
                      <a:r>
                        <a:rPr lang="en-US" sz="1600" dirty="0">
                          <a:latin typeface="Courier New" panose="02070309020205020404" pitchFamily="49" charset="0"/>
                          <a:cs typeface="Courier New" panose="02070309020205020404" pitchFamily="49" charset="0"/>
                        </a:rPr>
                        <a:t>String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r>
                        <a:rPr lang="en-US" sz="1600" dirty="0">
                          <a:latin typeface="Courier New" panose="02070309020205020404" pitchFamily="49" charset="0"/>
                          <a:cs typeface="Courier New" panose="02070309020205020404" pitchFamily="49" charset="0"/>
                        </a:rPr>
                        <a:t>substring(</a:t>
                      </a:r>
                      <a:r>
                        <a:rPr lang="en-US" sz="1600" dirty="0" err="1">
                          <a:latin typeface="Courier New" panose="02070309020205020404" pitchFamily="49" charset="0"/>
                          <a:cs typeface="Courier New" panose="02070309020205020404" pitchFamily="49" charset="0"/>
                        </a:rPr>
                        <a:t>start,end</a:t>
                      </a:r>
                      <a:r>
                        <a:rPr lang="en-US" sz="1600" dirty="0">
                          <a:latin typeface="Courier New" panose="02070309020205020404" pitchFamily="49" charset="0"/>
                          <a:cs typeface="Courier New" panose="020703090202050204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Returns this string’s substring from </a:t>
                      </a:r>
                      <a:r>
                        <a:rPr lang="en-US" sz="1600" dirty="0">
                          <a:solidFill>
                            <a:srgbClr val="00FF00"/>
                          </a:solidFill>
                          <a:latin typeface="Courier New" panose="02070309020205020404" pitchFamily="49" charset="0"/>
                          <a:cs typeface="Courier New" panose="02070309020205020404" pitchFamily="49" charset="0"/>
                        </a:rPr>
                        <a:t>begin</a:t>
                      </a:r>
                      <a:r>
                        <a:rPr lang="en-US" sz="1600" dirty="0"/>
                        <a:t> to </a:t>
                      </a:r>
                      <a:r>
                        <a:rPr lang="en-US" sz="1600" dirty="0">
                          <a:solidFill>
                            <a:srgbClr val="00FF00"/>
                          </a:solidFill>
                          <a:latin typeface="Courier New" panose="02070309020205020404" pitchFamily="49" charset="0"/>
                          <a:cs typeface="Courier New" panose="02070309020205020404" pitchFamily="49" charset="0"/>
                        </a:rPr>
                        <a:t>end - 1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extLst>
                  <a:ext uri="{0D108BD9-81ED-4DB2-BD59-A6C34878D82A}">
                    <a16:rowId xmlns:a16="http://schemas.microsoft.com/office/drawing/2014/main" val="2857144082"/>
                  </a:ext>
                </a:extLst>
              </a:tr>
            </a:tbl>
          </a:graphicData>
        </a:graphic>
      </p:graphicFrame>
      <p:sp>
        <p:nvSpPr>
          <p:cNvPr id="11" name="TextBox 10"/>
          <p:cNvSpPr txBox="1"/>
          <p:nvPr/>
        </p:nvSpPr>
        <p:spPr>
          <a:xfrm>
            <a:off x="3240221" y="2594819"/>
            <a:ext cx="1421744" cy="353943"/>
          </a:xfrm>
          <a:prstGeom prst="rect">
            <a:avLst/>
          </a:prstGeom>
          <a:noFill/>
        </p:spPr>
        <p:txBody>
          <a:bodyPr wrap="square" rtlCol="0">
            <a:spAutoFit/>
          </a:bodyPr>
          <a:lstStyle/>
          <a:p>
            <a:r>
              <a:rPr lang="en-US" sz="1700" dirty="0">
                <a:latin typeface="Courier New" panose="02070309020205020404" pitchFamily="49" charset="0"/>
                <a:cs typeface="Courier New" panose="02070309020205020404" pitchFamily="49" charset="0"/>
              </a:rPr>
              <a:t>reference</a:t>
            </a:r>
          </a:p>
        </p:txBody>
      </p:sp>
      <p:sp>
        <p:nvSpPr>
          <p:cNvPr id="27" name="TextBox 26"/>
          <p:cNvSpPr txBox="1"/>
          <p:nvPr/>
        </p:nvSpPr>
        <p:spPr>
          <a:xfrm>
            <a:off x="4417143" y="2596490"/>
            <a:ext cx="1116106" cy="353943"/>
          </a:xfrm>
          <a:prstGeom prst="rect">
            <a:avLst/>
          </a:prstGeom>
          <a:noFill/>
        </p:spPr>
        <p:txBody>
          <a:bodyPr wrap="square" rtlCol="0">
            <a:spAutoFit/>
          </a:bodyPr>
          <a:lstStyle/>
          <a:p>
            <a:r>
              <a:rPr lang="en-US" sz="1700" dirty="0">
                <a:latin typeface="Courier New" panose="02070309020205020404" pitchFamily="49" charset="0"/>
                <a:cs typeface="Courier New" panose="02070309020205020404" pitchFamily="49" charset="0"/>
              </a:rPr>
              <a:t>.method</a:t>
            </a:r>
          </a:p>
        </p:txBody>
      </p:sp>
      <p:sp>
        <p:nvSpPr>
          <p:cNvPr id="28" name="TextBox 27"/>
          <p:cNvSpPr txBox="1"/>
          <p:nvPr/>
        </p:nvSpPr>
        <p:spPr>
          <a:xfrm>
            <a:off x="5331542" y="2594819"/>
            <a:ext cx="2330941" cy="353943"/>
          </a:xfrm>
          <a:prstGeom prst="rect">
            <a:avLst/>
          </a:prstGeom>
          <a:noFill/>
        </p:spPr>
        <p:txBody>
          <a:bodyPr wrap="square" rtlCol="0">
            <a:spAutoFit/>
          </a:bodyPr>
          <a:lstStyle/>
          <a:p>
            <a:r>
              <a:rPr lang="en-US" sz="1700" dirty="0">
                <a:latin typeface="Courier New" panose="02070309020205020404" pitchFamily="49" charset="0"/>
                <a:cs typeface="Courier New" panose="02070309020205020404" pitchFamily="49" charset="0"/>
              </a:rPr>
              <a:t>(  arguments  );</a:t>
            </a:r>
          </a:p>
        </p:txBody>
      </p:sp>
    </p:spTree>
    <p:extLst>
      <p:ext uri="{BB962C8B-B14F-4D97-AF65-F5344CB8AC3E}">
        <p14:creationId xmlns:p14="http://schemas.microsoft.com/office/powerpoint/2010/main" val="4061155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animEffect transition="in" filter="fade">
                                      <p:cBhvr>
                                        <p:cTn id="41" dur="500"/>
                                        <p:tgtEl>
                                          <p:spTgt spid="3">
                                            <p:txEl>
                                              <p:pRg st="2" end="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6" grpId="0" animBg="1"/>
      <p:bldP spid="11" grpId="0"/>
      <p:bldP spid="27" grpId="0"/>
      <p:bldP spid="2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373224"/>
            <a:ext cx="10353761" cy="1326321"/>
          </a:xfrm>
        </p:spPr>
        <p:txBody>
          <a:bodyPr/>
          <a:lstStyle/>
          <a:p>
            <a:r>
              <a:rPr lang="en-US" cap="none" dirty="0"/>
              <a:t>Characters in a String</a:t>
            </a:r>
          </a:p>
        </p:txBody>
      </p:sp>
      <p:sp>
        <p:nvSpPr>
          <p:cNvPr id="3" name="Content Placeholder 2"/>
          <p:cNvSpPr>
            <a:spLocks noGrp="1"/>
          </p:cNvSpPr>
          <p:nvPr>
            <p:ph idx="1"/>
          </p:nvPr>
        </p:nvSpPr>
        <p:spPr>
          <a:xfrm>
            <a:off x="913795" y="1441292"/>
            <a:ext cx="10353762" cy="516507"/>
          </a:xfrm>
        </p:spPr>
        <p:txBody>
          <a:bodyPr/>
          <a:lstStyle/>
          <a:p>
            <a:pPr marL="0" indent="0" algn="ctr">
              <a:buNone/>
            </a:pPr>
            <a:r>
              <a:rPr lang="en-US" dirty="0"/>
              <a:t>The characters in a String can be accessed by indices starting at 0 (not 1):</a:t>
            </a:r>
          </a:p>
        </p:txBody>
      </p:sp>
      <p:sp>
        <p:nvSpPr>
          <p:cNvPr id="4" name="Rectangle 3"/>
          <p:cNvSpPr/>
          <p:nvPr/>
        </p:nvSpPr>
        <p:spPr>
          <a:xfrm>
            <a:off x="1370091" y="1903683"/>
            <a:ext cx="9441167" cy="1486892"/>
          </a:xfrm>
          <a:prstGeom prst="rect">
            <a:avLst/>
          </a:prstGeom>
          <a:solidFill>
            <a:schemeClr val="bg1"/>
          </a:solidFill>
          <a:ln>
            <a:solidFill>
              <a:srgbClr val="006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700" b="1" dirty="0">
                <a:solidFill>
                  <a:srgbClr val="00FF00"/>
                </a:solidFill>
                <a:latin typeface="Courier New" panose="02070309020205020404" pitchFamily="49" charset="0"/>
                <a:cs typeface="Courier New" panose="02070309020205020404" pitchFamily="49" charset="0"/>
              </a:rPr>
              <a:t>String hello = "Hello world!";</a:t>
            </a:r>
          </a:p>
          <a:p>
            <a:r>
              <a:rPr lang="en-US" sz="1700" b="1" dirty="0" err="1">
                <a:solidFill>
                  <a:srgbClr val="00FF00"/>
                </a:solidFill>
                <a:latin typeface="Courier New" panose="02070309020205020404" pitchFamily="49" charset="0"/>
                <a:cs typeface="Courier New" panose="02070309020205020404" pitchFamily="49" charset="0"/>
              </a:rPr>
              <a:t>System.out.println</a:t>
            </a:r>
            <a:r>
              <a:rPr lang="en-US" sz="1700" b="1" dirty="0">
                <a:solidFill>
                  <a:srgbClr val="00FF00"/>
                </a:solidFill>
                <a:latin typeface="Courier New" panose="02070309020205020404" pitchFamily="49" charset="0"/>
                <a:cs typeface="Courier New" panose="02070309020205020404" pitchFamily="49" charset="0"/>
              </a:rPr>
              <a:t>("The third character is '" + </a:t>
            </a:r>
            <a:r>
              <a:rPr lang="en-US" sz="1700" b="1" dirty="0" err="1">
                <a:solidFill>
                  <a:srgbClr val="00FF00"/>
                </a:solidFill>
                <a:latin typeface="Courier New" panose="02070309020205020404" pitchFamily="49" charset="0"/>
                <a:cs typeface="Courier New" panose="02070309020205020404" pitchFamily="49" charset="0"/>
              </a:rPr>
              <a:t>hello.charAt</a:t>
            </a:r>
            <a:r>
              <a:rPr lang="en-US" sz="1700" b="1" dirty="0">
                <a:solidFill>
                  <a:srgbClr val="00FF00"/>
                </a:solidFill>
                <a:latin typeface="Courier New" panose="02070309020205020404" pitchFamily="49" charset="0"/>
                <a:cs typeface="Courier New" panose="02070309020205020404" pitchFamily="49" charset="0"/>
              </a:rPr>
              <a:t>(2) + "'");</a:t>
            </a:r>
          </a:p>
          <a:p>
            <a:endParaRPr lang="en-US" sz="1700" b="1" dirty="0">
              <a:solidFill>
                <a:srgbClr val="00FF00"/>
              </a:solidFill>
              <a:latin typeface="Courier New" panose="02070309020205020404" pitchFamily="49" charset="0"/>
              <a:cs typeface="Courier New" panose="02070309020205020404" pitchFamily="49" charset="0"/>
            </a:endParaRPr>
          </a:p>
          <a:p>
            <a:r>
              <a:rPr lang="en-US" sz="1700" b="1" u="sng" dirty="0">
                <a:solidFill>
                  <a:schemeClr val="tx1"/>
                </a:solidFill>
                <a:latin typeface="Courier New" panose="02070309020205020404" pitchFamily="49" charset="0"/>
                <a:cs typeface="Courier New" panose="02070309020205020404" pitchFamily="49" charset="0"/>
              </a:rPr>
              <a:t>Output</a:t>
            </a:r>
          </a:p>
          <a:p>
            <a:r>
              <a:rPr lang="en-US" sz="1700" b="1" dirty="0">
                <a:solidFill>
                  <a:srgbClr val="00FF00"/>
                </a:solidFill>
                <a:latin typeface="Courier New" panose="02070309020205020404" pitchFamily="49" charset="0"/>
                <a:cs typeface="Courier New" panose="02070309020205020404" pitchFamily="49" charset="0"/>
              </a:rPr>
              <a:t>The third character is 'l'</a:t>
            </a:r>
            <a:r>
              <a:rPr lang="en-US" sz="1700" dirty="0">
                <a:solidFill>
                  <a:schemeClr val="tx1">
                    <a:lumMod val="65000"/>
                  </a:schemeClr>
                </a:solidFill>
                <a:latin typeface="Courier New" panose="02070309020205020404" pitchFamily="49" charset="0"/>
                <a:cs typeface="Courier New" panose="02070309020205020404" pitchFamily="49" charset="0"/>
              </a:rPr>
              <a:t>↵</a:t>
            </a:r>
            <a:endParaRPr lang="en-US" sz="1700" b="1" dirty="0">
              <a:solidFill>
                <a:srgbClr val="00FF00"/>
              </a:solidFill>
              <a:latin typeface="Courier New" panose="02070309020205020404" pitchFamily="49" charset="0"/>
              <a:cs typeface="Courier New" panose="02070309020205020404" pitchFamily="49" charset="0"/>
            </a:endParaRPr>
          </a:p>
        </p:txBody>
      </p:sp>
      <p:sp>
        <p:nvSpPr>
          <p:cNvPr id="5" name="Content Placeholder 2"/>
          <p:cNvSpPr txBox="1">
            <a:spLocks/>
          </p:cNvSpPr>
          <p:nvPr/>
        </p:nvSpPr>
        <p:spPr>
          <a:xfrm>
            <a:off x="913795" y="3479051"/>
            <a:ext cx="10353762" cy="51650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lgn="ctr">
              <a:buFont typeface="Arial" panose="020B0604020202020204" pitchFamily="34" charset="0"/>
              <a:buNone/>
            </a:pPr>
            <a:r>
              <a:rPr lang="en-US" dirty="0"/>
              <a:t>The same indexing is used for substrings:</a:t>
            </a:r>
          </a:p>
        </p:txBody>
      </p:sp>
      <p:sp>
        <p:nvSpPr>
          <p:cNvPr id="6" name="Rectangle 5"/>
          <p:cNvSpPr/>
          <p:nvPr/>
        </p:nvSpPr>
        <p:spPr>
          <a:xfrm>
            <a:off x="1370091" y="3897086"/>
            <a:ext cx="9441167" cy="1993640"/>
          </a:xfrm>
          <a:prstGeom prst="rect">
            <a:avLst/>
          </a:prstGeom>
          <a:solidFill>
            <a:schemeClr val="bg1"/>
          </a:solidFill>
          <a:ln>
            <a:solidFill>
              <a:srgbClr val="006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700" b="1" dirty="0">
                <a:solidFill>
                  <a:srgbClr val="00FF00"/>
                </a:solidFill>
                <a:latin typeface="Courier New" panose="02070309020205020404" pitchFamily="49" charset="0"/>
                <a:cs typeface="Courier New" panose="02070309020205020404" pitchFamily="49" charset="0"/>
              </a:rPr>
              <a:t>String welcome = "Welcome to Java";</a:t>
            </a:r>
          </a:p>
          <a:p>
            <a:r>
              <a:rPr lang="en-US" sz="1700" b="1" dirty="0" err="1">
                <a:solidFill>
                  <a:srgbClr val="00FF00"/>
                </a:solidFill>
                <a:latin typeface="Courier New" panose="02070309020205020404" pitchFamily="49" charset="0"/>
                <a:cs typeface="Courier New" panose="02070309020205020404" pitchFamily="49" charset="0"/>
              </a:rPr>
              <a:t>System.out.println</a:t>
            </a:r>
            <a:r>
              <a:rPr lang="en-US" sz="1700" b="1" dirty="0">
                <a:solidFill>
                  <a:srgbClr val="00FF00"/>
                </a:solidFill>
                <a:latin typeface="Courier New" panose="02070309020205020404" pitchFamily="49" charset="0"/>
                <a:cs typeface="Courier New" panose="02070309020205020404" pitchFamily="49" charset="0"/>
              </a:rPr>
              <a:t>("[" + </a:t>
            </a:r>
            <a:r>
              <a:rPr lang="en-US" sz="1700" b="1" dirty="0" err="1">
                <a:solidFill>
                  <a:srgbClr val="00FF00"/>
                </a:solidFill>
                <a:latin typeface="Courier New" panose="02070309020205020404" pitchFamily="49" charset="0"/>
                <a:cs typeface="Courier New" panose="02070309020205020404" pitchFamily="49" charset="0"/>
              </a:rPr>
              <a:t>welcome.substring</a:t>
            </a:r>
            <a:r>
              <a:rPr lang="en-US" sz="1700" b="1" dirty="0">
                <a:solidFill>
                  <a:srgbClr val="00FF00"/>
                </a:solidFill>
                <a:latin typeface="Courier New" panose="02070309020205020404" pitchFamily="49" charset="0"/>
                <a:cs typeface="Courier New" panose="02070309020205020404" pitchFamily="49" charset="0"/>
              </a:rPr>
              <a:t>(0, 11) + "]");</a:t>
            </a:r>
          </a:p>
          <a:p>
            <a:r>
              <a:rPr lang="en-US" sz="1700" b="1" dirty="0" err="1">
                <a:solidFill>
                  <a:srgbClr val="00FF00"/>
                </a:solidFill>
                <a:latin typeface="Courier New" panose="02070309020205020404" pitchFamily="49" charset="0"/>
                <a:cs typeface="Courier New" panose="02070309020205020404" pitchFamily="49" charset="0"/>
              </a:rPr>
              <a:t>System.out.println</a:t>
            </a:r>
            <a:r>
              <a:rPr lang="en-US" sz="1700" b="1" dirty="0">
                <a:solidFill>
                  <a:srgbClr val="00FF00"/>
                </a:solidFill>
                <a:latin typeface="Courier New" panose="02070309020205020404" pitchFamily="49" charset="0"/>
                <a:cs typeface="Courier New" panose="02070309020205020404" pitchFamily="49" charset="0"/>
              </a:rPr>
              <a:t>("[" + </a:t>
            </a:r>
            <a:r>
              <a:rPr lang="en-US" sz="1700" b="1" dirty="0" err="1">
                <a:solidFill>
                  <a:srgbClr val="00FF00"/>
                </a:solidFill>
                <a:latin typeface="Courier New" panose="02070309020205020404" pitchFamily="49" charset="0"/>
                <a:cs typeface="Courier New" panose="02070309020205020404" pitchFamily="49" charset="0"/>
              </a:rPr>
              <a:t>welcome.substring</a:t>
            </a:r>
            <a:r>
              <a:rPr lang="en-US" sz="1700" b="1" dirty="0">
                <a:solidFill>
                  <a:srgbClr val="00FF00"/>
                </a:solidFill>
                <a:latin typeface="Courier New" panose="02070309020205020404" pitchFamily="49" charset="0"/>
                <a:cs typeface="Courier New" panose="02070309020205020404" pitchFamily="49" charset="0"/>
              </a:rPr>
              <a:t>(11) + "]");</a:t>
            </a:r>
          </a:p>
          <a:p>
            <a:endParaRPr lang="en-US" sz="1700" b="1" dirty="0">
              <a:solidFill>
                <a:srgbClr val="00FF00"/>
              </a:solidFill>
              <a:latin typeface="Courier New" panose="02070309020205020404" pitchFamily="49" charset="0"/>
              <a:cs typeface="Courier New" panose="02070309020205020404" pitchFamily="49" charset="0"/>
            </a:endParaRPr>
          </a:p>
          <a:p>
            <a:r>
              <a:rPr lang="en-US" sz="1700" b="1" u="sng" dirty="0">
                <a:solidFill>
                  <a:schemeClr val="tx1"/>
                </a:solidFill>
                <a:latin typeface="Courier New" panose="02070309020205020404" pitchFamily="49" charset="0"/>
                <a:cs typeface="Courier New" panose="02070309020205020404" pitchFamily="49" charset="0"/>
              </a:rPr>
              <a:t>Output</a:t>
            </a:r>
          </a:p>
          <a:p>
            <a:r>
              <a:rPr lang="en-US" sz="1700" b="1" dirty="0">
                <a:solidFill>
                  <a:srgbClr val="00FF00"/>
                </a:solidFill>
                <a:latin typeface="Courier New" panose="02070309020205020404" pitchFamily="49" charset="0"/>
                <a:cs typeface="Courier New" panose="02070309020205020404" pitchFamily="49" charset="0"/>
              </a:rPr>
              <a:t>[Welcome to ]</a:t>
            </a:r>
            <a:r>
              <a:rPr lang="en-US" sz="1700" dirty="0">
                <a:solidFill>
                  <a:schemeClr val="tx1">
                    <a:lumMod val="65000"/>
                  </a:schemeClr>
                </a:solidFill>
                <a:latin typeface="Courier New" panose="02070309020205020404" pitchFamily="49" charset="0"/>
                <a:cs typeface="Courier New" panose="02070309020205020404" pitchFamily="49" charset="0"/>
              </a:rPr>
              <a:t>↵</a:t>
            </a:r>
          </a:p>
          <a:p>
            <a:r>
              <a:rPr lang="en-US" sz="1700" b="1" dirty="0">
                <a:solidFill>
                  <a:srgbClr val="00FF00"/>
                </a:solidFill>
                <a:latin typeface="Courier New" panose="02070309020205020404" pitchFamily="49" charset="0"/>
                <a:cs typeface="Courier New" panose="02070309020205020404" pitchFamily="49" charset="0"/>
              </a:rPr>
              <a:t>[Java]</a:t>
            </a:r>
            <a:r>
              <a:rPr lang="en-US" sz="1700" dirty="0">
                <a:solidFill>
                  <a:schemeClr val="tx1">
                    <a:lumMod val="65000"/>
                  </a:schemeClr>
                </a:solidFill>
                <a:latin typeface="Courier New" panose="02070309020205020404" pitchFamily="49" charset="0"/>
                <a:cs typeface="Courier New" panose="02070309020205020404" pitchFamily="49" charset="0"/>
              </a:rPr>
              <a:t>↵</a:t>
            </a:r>
          </a:p>
        </p:txBody>
      </p:sp>
      <p:pic>
        <p:nvPicPr>
          <p:cNvPr id="9" name="Picture 8"/>
          <p:cNvPicPr>
            <a:picLocks noChangeAspect="1"/>
          </p:cNvPicPr>
          <p:nvPr/>
        </p:nvPicPr>
        <p:blipFill>
          <a:blip r:embed="rId2"/>
          <a:stretch>
            <a:fillRect/>
          </a:stretch>
        </p:blipFill>
        <p:spPr>
          <a:xfrm>
            <a:off x="4891826" y="4998434"/>
            <a:ext cx="6147581" cy="692614"/>
          </a:xfrm>
          <a:prstGeom prst="rect">
            <a:avLst/>
          </a:prstGeom>
        </p:spPr>
      </p:pic>
      <p:grpSp>
        <p:nvGrpSpPr>
          <p:cNvPr id="10" name="Group 9">
            <a:extLst>
              <a:ext uri="{FF2B5EF4-FFF2-40B4-BE49-F238E27FC236}">
                <a16:creationId xmlns:a16="http://schemas.microsoft.com/office/drawing/2014/main" id="{AC441B55-C69A-4B18-968D-8AAAADF7CDE2}"/>
              </a:ext>
            </a:extLst>
          </p:cNvPr>
          <p:cNvGrpSpPr>
            <a:grpSpLocks noChangeAspect="1"/>
          </p:cNvGrpSpPr>
          <p:nvPr/>
        </p:nvGrpSpPr>
        <p:grpSpPr>
          <a:xfrm>
            <a:off x="1369856" y="1904743"/>
            <a:ext cx="9436269" cy="743247"/>
            <a:chOff x="1380742" y="1959174"/>
            <a:chExt cx="7915275" cy="623446"/>
          </a:xfrm>
        </p:grpSpPr>
        <p:pic>
          <p:nvPicPr>
            <p:cNvPr id="7" name="Picture 6">
              <a:extLst>
                <a:ext uri="{FF2B5EF4-FFF2-40B4-BE49-F238E27FC236}">
                  <a16:creationId xmlns:a16="http://schemas.microsoft.com/office/drawing/2014/main" id="{79CCBB79-E675-46C3-BC71-A986ECEFC777}"/>
                </a:ext>
              </a:extLst>
            </p:cNvPr>
            <p:cNvPicPr>
              <a:picLocks noChangeAspect="1"/>
            </p:cNvPicPr>
            <p:nvPr/>
          </p:nvPicPr>
          <p:blipFill>
            <a:blip r:embed="rId3"/>
            <a:stretch>
              <a:fillRect/>
            </a:stretch>
          </p:blipFill>
          <p:spPr>
            <a:xfrm>
              <a:off x="1380742" y="1959174"/>
              <a:ext cx="3581400" cy="333375"/>
            </a:xfrm>
            <a:prstGeom prst="rect">
              <a:avLst/>
            </a:prstGeom>
          </p:spPr>
        </p:pic>
        <p:pic>
          <p:nvPicPr>
            <p:cNvPr id="8" name="Picture 7">
              <a:extLst>
                <a:ext uri="{FF2B5EF4-FFF2-40B4-BE49-F238E27FC236}">
                  <a16:creationId xmlns:a16="http://schemas.microsoft.com/office/drawing/2014/main" id="{DE021BA5-20CE-4532-8C37-FA9ED2D3BB1F}"/>
                </a:ext>
              </a:extLst>
            </p:cNvPr>
            <p:cNvPicPr>
              <a:picLocks noChangeAspect="1"/>
            </p:cNvPicPr>
            <p:nvPr/>
          </p:nvPicPr>
          <p:blipFill>
            <a:blip r:embed="rId4"/>
            <a:stretch>
              <a:fillRect/>
            </a:stretch>
          </p:blipFill>
          <p:spPr>
            <a:xfrm>
              <a:off x="1380742" y="2249245"/>
              <a:ext cx="7915275" cy="333375"/>
            </a:xfrm>
            <a:prstGeom prst="rect">
              <a:avLst/>
            </a:prstGeom>
          </p:spPr>
        </p:pic>
      </p:grpSp>
      <p:pic>
        <p:nvPicPr>
          <p:cNvPr id="11" name="Picture 10">
            <a:extLst>
              <a:ext uri="{FF2B5EF4-FFF2-40B4-BE49-F238E27FC236}">
                <a16:creationId xmlns:a16="http://schemas.microsoft.com/office/drawing/2014/main" id="{DFA07586-4698-43DC-A0C5-29DF1FB3424C}"/>
              </a:ext>
            </a:extLst>
          </p:cNvPr>
          <p:cNvPicPr>
            <a:picLocks noChangeAspect="1"/>
          </p:cNvPicPr>
          <p:nvPr/>
        </p:nvPicPr>
        <p:blipFill>
          <a:blip r:embed="rId5"/>
          <a:stretch>
            <a:fillRect/>
          </a:stretch>
        </p:blipFill>
        <p:spPr>
          <a:xfrm>
            <a:off x="1380742" y="3876251"/>
            <a:ext cx="7985220" cy="1122183"/>
          </a:xfrm>
          <a:prstGeom prst="rect">
            <a:avLst/>
          </a:prstGeom>
        </p:spPr>
      </p:pic>
    </p:spTree>
    <p:extLst>
      <p:ext uri="{BB962C8B-B14F-4D97-AF65-F5344CB8AC3E}">
        <p14:creationId xmlns:p14="http://schemas.microsoft.com/office/powerpoint/2010/main" val="1508889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10"/>
                                        </p:tgtEl>
                                      </p:cBhvr>
                                    </p:animEffect>
                                    <p:set>
                                      <p:cBhvr>
                                        <p:cTn id="23" dur="1" fill="hold">
                                          <p:stCondLst>
                                            <p:cond delay="499"/>
                                          </p:stCondLst>
                                        </p:cTn>
                                        <p:tgtEl>
                                          <p:spTgt spid="10"/>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11"/>
                                        </p:tgtEl>
                                      </p:cBhvr>
                                    </p:animEffect>
                                    <p:set>
                                      <p:cBhvr>
                                        <p:cTn id="26"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t>Finding Characters and Substrings</a:t>
            </a:r>
            <a:endParaRPr lang="en-US" dirty="0"/>
          </a:p>
        </p:txBody>
      </p:sp>
      <p:sp>
        <p:nvSpPr>
          <p:cNvPr id="3" name="Content Placeholder 2"/>
          <p:cNvSpPr>
            <a:spLocks noGrp="1"/>
          </p:cNvSpPr>
          <p:nvPr>
            <p:ph idx="1"/>
          </p:nvPr>
        </p:nvSpPr>
        <p:spPr>
          <a:xfrm>
            <a:off x="913794" y="1935921"/>
            <a:ext cx="10353762" cy="510287"/>
          </a:xfrm>
        </p:spPr>
        <p:txBody>
          <a:bodyPr/>
          <a:lstStyle/>
          <a:p>
            <a:pPr marL="0" indent="0">
              <a:buNone/>
            </a:pPr>
            <a:r>
              <a:rPr lang="en-US" dirty="0"/>
              <a:t>The String class also has methods to locate a character or substring within an instance:</a:t>
            </a:r>
          </a:p>
          <a:p>
            <a:pPr marL="0" indent="0">
              <a:buNone/>
            </a:pPr>
            <a:endParaRPr lang="en-US" dirty="0"/>
          </a:p>
          <a:p>
            <a:endParaRPr lang="en-US" dirty="0"/>
          </a:p>
        </p:txBody>
      </p:sp>
      <p:graphicFrame>
        <p:nvGraphicFramePr>
          <p:cNvPr id="4" name="Table 3"/>
          <p:cNvGraphicFramePr>
            <a:graphicFrameLocks noGrp="1"/>
          </p:cNvGraphicFramePr>
          <p:nvPr/>
        </p:nvGraphicFramePr>
        <p:xfrm>
          <a:off x="949723" y="2525290"/>
          <a:ext cx="10317833" cy="2667000"/>
        </p:xfrm>
        <a:graphic>
          <a:graphicData uri="http://schemas.openxmlformats.org/drawingml/2006/table">
            <a:tbl>
              <a:tblPr firstRow="1" bandRow="1">
                <a:tableStyleId>{D03447BB-5D67-496B-8E87-E561075AD55C}</a:tableStyleId>
              </a:tblPr>
              <a:tblGrid>
                <a:gridCol w="741680">
                  <a:extLst>
                    <a:ext uri="{9D8B030D-6E8A-4147-A177-3AD203B41FA5}">
                      <a16:colId xmlns:a16="http://schemas.microsoft.com/office/drawing/2014/main" val="2304737697"/>
                    </a:ext>
                  </a:extLst>
                </a:gridCol>
                <a:gridCol w="3130585">
                  <a:extLst>
                    <a:ext uri="{9D8B030D-6E8A-4147-A177-3AD203B41FA5}">
                      <a16:colId xmlns:a16="http://schemas.microsoft.com/office/drawing/2014/main" val="1248065891"/>
                    </a:ext>
                  </a:extLst>
                </a:gridCol>
                <a:gridCol w="6445568">
                  <a:extLst>
                    <a:ext uri="{9D8B030D-6E8A-4147-A177-3AD203B41FA5}">
                      <a16:colId xmlns:a16="http://schemas.microsoft.com/office/drawing/2014/main" val="154147790"/>
                    </a:ext>
                  </a:extLst>
                </a:gridCol>
              </a:tblGrid>
              <a:tr h="333868">
                <a:tc>
                  <a:txBody>
                    <a:bodyPr/>
                    <a:lstStyle/>
                    <a:p>
                      <a:r>
                        <a:rPr lang="en-US" sz="1700" b="0" dirty="0"/>
                        <a:t>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b="0" dirty="0"/>
                        <a:t>Method / Parameters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b="0" dirty="0"/>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3746426"/>
                  </a:ext>
                </a:extLst>
              </a:tr>
              <a:tr h="319352">
                <a:tc>
                  <a:txBody>
                    <a:bodyPr/>
                    <a:lstStyle/>
                    <a:p>
                      <a:r>
                        <a:rPr lang="en-US" sz="1600" dirty="0" err="1">
                          <a:latin typeface="Courier New" panose="02070309020205020404" pitchFamily="49" charset="0"/>
                          <a:cs typeface="Courier New" panose="02070309020205020404" pitchFamily="49" charset="0"/>
                        </a:rPr>
                        <a:t>int</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r>
                        <a:rPr lang="en-US" sz="1600" dirty="0" err="1">
                          <a:latin typeface="Courier New" panose="02070309020205020404" pitchFamily="49" charset="0"/>
                          <a:cs typeface="Courier New" panose="02070309020205020404" pitchFamily="49" charset="0"/>
                        </a:rPr>
                        <a:t>indexOf</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ch</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lastIndexOf</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ch</a:t>
                      </a:r>
                      <a:r>
                        <a:rPr lang="en-US" sz="1600" dirty="0">
                          <a:latin typeface="Courier New" panose="02070309020205020404" pitchFamily="49" charset="0"/>
                          <a:cs typeface="Courier New" panose="020703090202050204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Returns the first / last index of </a:t>
                      </a:r>
                      <a:r>
                        <a:rPr lang="en-US" sz="1600" dirty="0" err="1">
                          <a:solidFill>
                            <a:srgbClr val="00FF00"/>
                          </a:solidFill>
                          <a:latin typeface="Courier New" panose="02070309020205020404" pitchFamily="49" charset="0"/>
                          <a:cs typeface="Courier New" panose="02070309020205020404" pitchFamily="49" charset="0"/>
                        </a:rPr>
                        <a:t>ch</a:t>
                      </a:r>
                      <a:r>
                        <a:rPr lang="en-US" sz="1600" dirty="0"/>
                        <a:t> in this string, or -1 if not matched.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extLst>
                  <a:ext uri="{0D108BD9-81ED-4DB2-BD59-A6C34878D82A}">
                    <a16:rowId xmlns:a16="http://schemas.microsoft.com/office/drawing/2014/main" val="154818234"/>
                  </a:ext>
                </a:extLst>
              </a:tr>
              <a:tr h="319352">
                <a:tc>
                  <a:txBody>
                    <a:bodyPr/>
                    <a:lstStyle/>
                    <a:p>
                      <a:r>
                        <a:rPr lang="en-US" sz="1600" dirty="0" err="1">
                          <a:latin typeface="Courier New" panose="02070309020205020404" pitchFamily="49" charset="0"/>
                          <a:cs typeface="Courier New" panose="02070309020205020404" pitchFamily="49" charset="0"/>
                        </a:rPr>
                        <a:t>int</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r>
                        <a:rPr lang="en-US" sz="1600" dirty="0" err="1">
                          <a:latin typeface="Courier New" panose="02070309020205020404" pitchFamily="49" charset="0"/>
                          <a:cs typeface="Courier New" panose="02070309020205020404" pitchFamily="49" charset="0"/>
                        </a:rPr>
                        <a:t>indexOf</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ch</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fromIdx</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lastIndexOf</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ch</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fromIdx</a:t>
                      </a:r>
                      <a:r>
                        <a:rPr lang="en-US" sz="1600" dirty="0">
                          <a:latin typeface="Courier New" panose="02070309020205020404" pitchFamily="49" charset="0"/>
                          <a:cs typeface="Courier New" panose="020703090202050204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Returns the first / last index of </a:t>
                      </a:r>
                      <a:r>
                        <a:rPr lang="en-US" sz="1600" dirty="0" err="1">
                          <a:solidFill>
                            <a:srgbClr val="00FF00"/>
                          </a:solidFill>
                          <a:latin typeface="Courier New" panose="02070309020205020404" pitchFamily="49" charset="0"/>
                          <a:cs typeface="Courier New" panose="02070309020205020404" pitchFamily="49" charset="0"/>
                        </a:rPr>
                        <a:t>ch</a:t>
                      </a:r>
                      <a:r>
                        <a:rPr lang="en-US" sz="1600" dirty="0"/>
                        <a:t> in this string at or after </a:t>
                      </a:r>
                      <a:r>
                        <a:rPr lang="en-US" sz="1600" dirty="0" err="1">
                          <a:solidFill>
                            <a:srgbClr val="00FF00"/>
                          </a:solidFill>
                          <a:latin typeface="Courier New" panose="02070309020205020404" pitchFamily="49" charset="0"/>
                          <a:cs typeface="Courier New" panose="02070309020205020404" pitchFamily="49" charset="0"/>
                        </a:rPr>
                        <a:t>fromIdx</a:t>
                      </a:r>
                      <a:r>
                        <a:rPr lang="en-US" sz="1600" dirty="0"/>
                        <a:t>,</a:t>
                      </a:r>
                      <a:br>
                        <a:rPr lang="en-US" sz="1600" dirty="0"/>
                      </a:br>
                      <a:r>
                        <a:rPr lang="en-US" sz="1600" dirty="0"/>
                        <a:t>or -1 if not matched.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extLst>
                  <a:ext uri="{0D108BD9-81ED-4DB2-BD59-A6C34878D82A}">
                    <a16:rowId xmlns:a16="http://schemas.microsoft.com/office/drawing/2014/main" val="2500483689"/>
                  </a:ext>
                </a:extLst>
              </a:tr>
              <a:tr h="3233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err="1">
                          <a:latin typeface="Courier New" panose="02070309020205020404" pitchFamily="49" charset="0"/>
                          <a:cs typeface="Courier New" panose="02070309020205020404" pitchFamily="49" charset="0"/>
                        </a:rPr>
                        <a:t>int</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r>
                        <a:rPr lang="en-US" sz="1600" dirty="0" err="1">
                          <a:latin typeface="Courier New" panose="02070309020205020404" pitchFamily="49" charset="0"/>
                          <a:cs typeface="Courier New" panose="02070309020205020404" pitchFamily="49" charset="0"/>
                        </a:rPr>
                        <a:t>indexOf</a:t>
                      </a:r>
                      <a:r>
                        <a:rPr lang="en-US" sz="1600" dirty="0">
                          <a:latin typeface="Courier New" panose="02070309020205020404" pitchFamily="49" charset="0"/>
                          <a:cs typeface="Courier New" panose="02070309020205020404" pitchFamily="49" charset="0"/>
                        </a:rPr>
                        <a:t>(s)</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lastIndexOf</a:t>
                      </a:r>
                      <a:r>
                        <a:rPr lang="en-US" sz="1600" dirty="0">
                          <a:latin typeface="Courier New" panose="02070309020205020404" pitchFamily="49" charset="0"/>
                          <a:cs typeface="Courier New" panose="02070309020205020404" pitchFamily="49" charset="0"/>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Returns the first / last index of </a:t>
                      </a:r>
                      <a:r>
                        <a:rPr lang="en-US" sz="1600" dirty="0">
                          <a:solidFill>
                            <a:srgbClr val="00FF00"/>
                          </a:solidFill>
                          <a:latin typeface="Courier New" panose="02070309020205020404" pitchFamily="49" charset="0"/>
                          <a:cs typeface="Courier New" panose="02070309020205020404" pitchFamily="49" charset="0"/>
                        </a:rPr>
                        <a:t>s</a:t>
                      </a:r>
                      <a:r>
                        <a:rPr lang="en-US" sz="1600" dirty="0"/>
                        <a:t> in this string, or -1 if not matched.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extLst>
                  <a:ext uri="{0D108BD9-81ED-4DB2-BD59-A6C34878D82A}">
                    <a16:rowId xmlns:a16="http://schemas.microsoft.com/office/drawing/2014/main" val="1634440061"/>
                  </a:ext>
                </a:extLst>
              </a:tr>
              <a:tr h="319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err="1">
                          <a:latin typeface="Courier New" panose="02070309020205020404" pitchFamily="49" charset="0"/>
                          <a:cs typeface="Courier New" panose="02070309020205020404" pitchFamily="49" charset="0"/>
                        </a:rPr>
                        <a:t>int</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r>
                        <a:rPr lang="en-US" sz="1600" dirty="0" err="1">
                          <a:latin typeface="Courier New" panose="02070309020205020404" pitchFamily="49" charset="0"/>
                          <a:cs typeface="Courier New" panose="02070309020205020404" pitchFamily="49" charset="0"/>
                        </a:rPr>
                        <a:t>indexOf</a:t>
                      </a:r>
                      <a:r>
                        <a:rPr lang="en-US" sz="1600" dirty="0">
                          <a:latin typeface="Courier New" panose="02070309020205020404" pitchFamily="49" charset="0"/>
                          <a:cs typeface="Courier New" panose="02070309020205020404" pitchFamily="49" charset="0"/>
                        </a:rPr>
                        <a:t>(s, </a:t>
                      </a:r>
                      <a:r>
                        <a:rPr lang="en-US" sz="1600" dirty="0" err="1">
                          <a:latin typeface="Courier New" panose="02070309020205020404" pitchFamily="49" charset="0"/>
                          <a:cs typeface="Courier New" panose="02070309020205020404" pitchFamily="49" charset="0"/>
                        </a:rPr>
                        <a:t>fromIdx</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lastIndexOf</a:t>
                      </a:r>
                      <a:r>
                        <a:rPr lang="en-US" sz="1600" dirty="0">
                          <a:latin typeface="Courier New" panose="02070309020205020404" pitchFamily="49" charset="0"/>
                          <a:cs typeface="Courier New" panose="02070309020205020404" pitchFamily="49" charset="0"/>
                        </a:rPr>
                        <a:t>(s, </a:t>
                      </a:r>
                      <a:r>
                        <a:rPr lang="en-US" sz="1600" dirty="0" err="1">
                          <a:latin typeface="Courier New" panose="02070309020205020404" pitchFamily="49" charset="0"/>
                          <a:cs typeface="Courier New" panose="02070309020205020404" pitchFamily="49" charset="0"/>
                        </a:rPr>
                        <a:t>fromIdx</a:t>
                      </a:r>
                      <a:r>
                        <a:rPr lang="en-US" sz="1600" dirty="0">
                          <a:latin typeface="Courier New" panose="02070309020205020404" pitchFamily="49" charset="0"/>
                          <a:cs typeface="Courier New" panose="020703090202050204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Returns the first / last index of </a:t>
                      </a:r>
                      <a:r>
                        <a:rPr lang="en-US" sz="1600" dirty="0">
                          <a:solidFill>
                            <a:srgbClr val="00FF00"/>
                          </a:solidFill>
                          <a:latin typeface="Courier New" panose="02070309020205020404" pitchFamily="49" charset="0"/>
                          <a:cs typeface="Courier New" panose="02070309020205020404" pitchFamily="49" charset="0"/>
                        </a:rPr>
                        <a:t>s</a:t>
                      </a:r>
                      <a:r>
                        <a:rPr lang="en-US" sz="1600" dirty="0"/>
                        <a:t> in this string at or after </a:t>
                      </a:r>
                      <a:r>
                        <a:rPr lang="en-US" sz="1600" dirty="0" err="1">
                          <a:solidFill>
                            <a:srgbClr val="00FF00"/>
                          </a:solidFill>
                          <a:latin typeface="Courier New" panose="02070309020205020404" pitchFamily="49" charset="0"/>
                          <a:cs typeface="Courier New" panose="02070309020205020404" pitchFamily="49" charset="0"/>
                        </a:rPr>
                        <a:t>fromIdx</a:t>
                      </a:r>
                      <a:r>
                        <a:rPr lang="en-US" sz="1600" dirty="0"/>
                        <a:t>,</a:t>
                      </a:r>
                      <a:br>
                        <a:rPr lang="en-US" sz="1600" dirty="0"/>
                      </a:br>
                      <a:r>
                        <a:rPr lang="en-US" sz="1600" dirty="0"/>
                        <a:t>or -1 if not matched.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extLst>
                  <a:ext uri="{0D108BD9-81ED-4DB2-BD59-A6C34878D82A}">
                    <a16:rowId xmlns:a16="http://schemas.microsoft.com/office/drawing/2014/main" val="1867107667"/>
                  </a:ext>
                </a:extLst>
              </a:tr>
            </a:tbl>
          </a:graphicData>
        </a:graphic>
      </p:graphicFrame>
    </p:spTree>
    <p:extLst>
      <p:ext uri="{BB962C8B-B14F-4D97-AF65-F5344CB8AC3E}">
        <p14:creationId xmlns:p14="http://schemas.microsoft.com/office/powerpoint/2010/main" val="470208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4" y="369185"/>
            <a:ext cx="10353761" cy="1326321"/>
          </a:xfrm>
        </p:spPr>
        <p:txBody>
          <a:bodyPr/>
          <a:lstStyle/>
          <a:p>
            <a:r>
              <a:rPr lang="en-US" cap="none" dirty="0"/>
              <a:t>Static Methods</a:t>
            </a:r>
          </a:p>
        </p:txBody>
      </p:sp>
      <p:sp>
        <p:nvSpPr>
          <p:cNvPr id="3" name="Content Placeholder 2"/>
          <p:cNvSpPr>
            <a:spLocks noGrp="1"/>
          </p:cNvSpPr>
          <p:nvPr>
            <p:ph idx="1"/>
          </p:nvPr>
        </p:nvSpPr>
        <p:spPr>
          <a:xfrm>
            <a:off x="1290307" y="1835550"/>
            <a:ext cx="9501260" cy="4408731"/>
          </a:xfrm>
        </p:spPr>
        <p:txBody>
          <a:bodyPr>
            <a:normAutofit fontScale="85000" lnSpcReduction="20000"/>
          </a:bodyPr>
          <a:lstStyle/>
          <a:p>
            <a:pPr marL="0" indent="0">
              <a:buNone/>
            </a:pPr>
            <a:r>
              <a:rPr lang="en-US" i="1" dirty="0">
                <a:solidFill>
                  <a:srgbClr val="FFC000"/>
                </a:solidFill>
              </a:rPr>
              <a:t>Static methods </a:t>
            </a:r>
            <a:r>
              <a:rPr lang="en-US" dirty="0"/>
              <a:t>can be invoked without an instance the class. They have this format:</a:t>
            </a:r>
          </a:p>
          <a:p>
            <a:pPr marL="0" indent="0">
              <a:buNone/>
            </a:pPr>
            <a:endParaRPr lang="en-US" dirty="0"/>
          </a:p>
          <a:p>
            <a:pPr marL="0" indent="0" algn="just">
              <a:buNone/>
            </a:pPr>
            <a:r>
              <a:rPr lang="en-US" dirty="0">
                <a:latin typeface="Courier New" panose="02070309020205020404" pitchFamily="49" charset="0"/>
                <a:cs typeface="Courier New" panose="02070309020205020404" pitchFamily="49" charset="0"/>
              </a:rPr>
              <a:t>		     </a:t>
            </a:r>
            <a:r>
              <a:rPr lang="en-US" sz="800"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p>
          <a:p>
            <a:pPr marL="0" indent="0" algn="just">
              <a:buNone/>
            </a:pPr>
            <a:br>
              <a:rPr lang="en-US" dirty="0"/>
            </a:br>
            <a:r>
              <a:rPr lang="en-US" dirty="0"/>
              <a:t>Here are some static methods provided by the </a:t>
            </a:r>
            <a:r>
              <a:rPr lang="en-US" b="1" dirty="0">
                <a:solidFill>
                  <a:srgbClr val="00B050"/>
                </a:solidFill>
                <a:latin typeface="Courier New" panose="02070309020205020404" pitchFamily="49" charset="0"/>
                <a:cs typeface="Courier New" panose="02070309020205020404" pitchFamily="49" charset="0"/>
              </a:rPr>
              <a:t>String</a:t>
            </a:r>
            <a:r>
              <a:rPr lang="en-US" dirty="0"/>
              <a:t> class in Java:</a:t>
            </a:r>
          </a:p>
          <a:p>
            <a:pPr marL="0" indent="0" algn="just">
              <a:buNone/>
            </a:pPr>
            <a:br>
              <a:rPr lang="en-US" dirty="0"/>
            </a:br>
            <a:br>
              <a:rPr lang="en-US" dirty="0"/>
            </a:br>
            <a:br>
              <a:rPr lang="en-US" dirty="0"/>
            </a:br>
            <a:br>
              <a:rPr lang="en-US" dirty="0"/>
            </a:br>
            <a:br>
              <a:rPr lang="en-US" dirty="0"/>
            </a:br>
            <a:br>
              <a:rPr lang="en-US" dirty="0"/>
            </a:br>
            <a:br>
              <a:rPr lang="en-US" dirty="0"/>
            </a:br>
            <a:endParaRPr lang="en-US" dirty="0"/>
          </a:p>
          <a:p>
            <a:pPr marL="0" indent="0" algn="just">
              <a:buNone/>
            </a:pPr>
            <a:r>
              <a:rPr lang="en-US" dirty="0"/>
              <a:t> </a:t>
            </a:r>
          </a:p>
        </p:txBody>
      </p:sp>
      <p:sp>
        <p:nvSpPr>
          <p:cNvPr id="16" name="Rectangle 15"/>
          <p:cNvSpPr/>
          <p:nvPr/>
        </p:nvSpPr>
        <p:spPr>
          <a:xfrm>
            <a:off x="1350399" y="2231298"/>
            <a:ext cx="9441167" cy="380098"/>
          </a:xfrm>
          <a:prstGeom prst="rect">
            <a:avLst/>
          </a:prstGeom>
          <a:solidFill>
            <a:schemeClr val="bg1"/>
          </a:solidFill>
          <a:ln>
            <a:solidFill>
              <a:srgbClr val="006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700" b="1" dirty="0">
                <a:solidFill>
                  <a:srgbClr val="00FF00"/>
                </a:solidFill>
                <a:latin typeface="Courier New" panose="02070309020205020404" pitchFamily="49" charset="0"/>
                <a:cs typeface="Courier New" panose="02070309020205020404" pitchFamily="49" charset="0"/>
              </a:rPr>
              <a:t>String </a:t>
            </a:r>
            <a:r>
              <a:rPr lang="en-US" sz="1700" b="1" dirty="0" err="1">
                <a:solidFill>
                  <a:srgbClr val="00FF00"/>
                </a:solidFill>
                <a:latin typeface="Courier New" panose="02070309020205020404" pitchFamily="49" charset="0"/>
                <a:cs typeface="Courier New" panose="02070309020205020404" pitchFamily="49" charset="0"/>
              </a:rPr>
              <a:t>theAnswer</a:t>
            </a:r>
            <a:r>
              <a:rPr lang="en-US" sz="1700" b="1" dirty="0">
                <a:solidFill>
                  <a:srgbClr val="00FF00"/>
                </a:solidFill>
                <a:latin typeface="Courier New" panose="02070309020205020404" pitchFamily="49" charset="0"/>
                <a:cs typeface="Courier New" panose="02070309020205020404" pitchFamily="49" charset="0"/>
              </a:rPr>
              <a:t> = </a:t>
            </a:r>
            <a:r>
              <a:rPr lang="en-US" sz="1700" b="1" dirty="0" err="1">
                <a:solidFill>
                  <a:srgbClr val="00FF00"/>
                </a:solidFill>
                <a:latin typeface="Courier New" panose="02070309020205020404" pitchFamily="49" charset="0"/>
                <a:cs typeface="Courier New" panose="02070309020205020404" pitchFamily="49" charset="0"/>
              </a:rPr>
              <a:t>String.valueOf</a:t>
            </a:r>
            <a:r>
              <a:rPr lang="en-US" sz="1700" b="1" dirty="0">
                <a:solidFill>
                  <a:srgbClr val="00FF00"/>
                </a:solidFill>
                <a:latin typeface="Courier New" panose="02070309020205020404" pitchFamily="49" charset="0"/>
                <a:cs typeface="Courier New" panose="02070309020205020404" pitchFamily="49" charset="0"/>
              </a:rPr>
              <a:t>(42);</a:t>
            </a:r>
          </a:p>
        </p:txBody>
      </p:sp>
      <p:cxnSp>
        <p:nvCxnSpPr>
          <p:cNvPr id="17" name="Straight Arrow Connector 16"/>
          <p:cNvCxnSpPr>
            <a:cxnSpLocks/>
          </p:cNvCxnSpPr>
          <p:nvPr/>
        </p:nvCxnSpPr>
        <p:spPr>
          <a:xfrm flipV="1">
            <a:off x="4356169" y="2496312"/>
            <a:ext cx="0" cy="201168"/>
          </a:xfrm>
          <a:prstGeom prst="straightConnector1">
            <a:avLst/>
          </a:prstGeom>
          <a:ln>
            <a:solidFill>
              <a:srgbClr val="00FF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cxnSpLocks/>
          </p:cNvCxnSpPr>
          <p:nvPr/>
        </p:nvCxnSpPr>
        <p:spPr>
          <a:xfrm flipV="1">
            <a:off x="5191663" y="2496312"/>
            <a:ext cx="0" cy="201168"/>
          </a:xfrm>
          <a:prstGeom prst="straightConnector1">
            <a:avLst/>
          </a:prstGeom>
          <a:ln>
            <a:solidFill>
              <a:srgbClr val="00FF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cxnSpLocks/>
          </p:cNvCxnSpPr>
          <p:nvPr/>
        </p:nvCxnSpPr>
        <p:spPr>
          <a:xfrm flipV="1">
            <a:off x="6002089" y="2496312"/>
            <a:ext cx="0" cy="201168"/>
          </a:xfrm>
          <a:prstGeom prst="straightConnector1">
            <a:avLst/>
          </a:prstGeom>
          <a:ln>
            <a:solidFill>
              <a:srgbClr val="00FF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9" name="Table 8"/>
          <p:cNvGraphicFramePr>
            <a:graphicFrameLocks noGrp="1"/>
          </p:cNvGraphicFramePr>
          <p:nvPr/>
        </p:nvGraphicFramePr>
        <p:xfrm>
          <a:off x="1350398" y="3689485"/>
          <a:ext cx="9441167" cy="1691640"/>
        </p:xfrm>
        <a:graphic>
          <a:graphicData uri="http://schemas.openxmlformats.org/drawingml/2006/table">
            <a:tbl>
              <a:tblPr firstRow="1" bandRow="1">
                <a:tableStyleId>{D03447BB-5D67-496B-8E87-E561075AD55C}</a:tableStyleId>
              </a:tblPr>
              <a:tblGrid>
                <a:gridCol w="1409277">
                  <a:extLst>
                    <a:ext uri="{9D8B030D-6E8A-4147-A177-3AD203B41FA5}">
                      <a16:colId xmlns:a16="http://schemas.microsoft.com/office/drawing/2014/main" val="2304737697"/>
                    </a:ext>
                  </a:extLst>
                </a:gridCol>
                <a:gridCol w="2759676">
                  <a:extLst>
                    <a:ext uri="{9D8B030D-6E8A-4147-A177-3AD203B41FA5}">
                      <a16:colId xmlns:a16="http://schemas.microsoft.com/office/drawing/2014/main" val="1248065891"/>
                    </a:ext>
                  </a:extLst>
                </a:gridCol>
                <a:gridCol w="5272214">
                  <a:extLst>
                    <a:ext uri="{9D8B030D-6E8A-4147-A177-3AD203B41FA5}">
                      <a16:colId xmlns:a16="http://schemas.microsoft.com/office/drawing/2014/main" val="154147790"/>
                    </a:ext>
                  </a:extLst>
                </a:gridCol>
              </a:tblGrid>
              <a:tr h="311186">
                <a:tc>
                  <a:txBody>
                    <a:bodyPr/>
                    <a:lstStyle/>
                    <a:p>
                      <a:r>
                        <a:rPr lang="en-US" sz="1700" b="0" dirty="0"/>
                        <a:t>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b="0" dirty="0"/>
                        <a:t>Method / Parameters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b="0" dirty="0"/>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3746426"/>
                  </a:ext>
                </a:extLst>
              </a:tr>
              <a:tr h="335280">
                <a:tc>
                  <a:txBody>
                    <a:bodyPr/>
                    <a:lstStyle/>
                    <a:p>
                      <a:r>
                        <a:rPr lang="en-US" sz="1600" dirty="0">
                          <a:latin typeface="Courier New" panose="02070309020205020404" pitchFamily="49" charset="0"/>
                          <a:cs typeface="Courier New" panose="02070309020205020404" pitchFamily="49" charset="0"/>
                        </a:rPr>
                        <a:t>String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err="1">
                          <a:latin typeface="Courier New" panose="02070309020205020404" pitchFamily="49" charset="0"/>
                          <a:cs typeface="Courier New" panose="02070309020205020404" pitchFamily="49" charset="0"/>
                        </a:rPr>
                        <a:t>valueOf</a:t>
                      </a:r>
                      <a:r>
                        <a:rPr lang="en-US" sz="1600" dirty="0">
                          <a:latin typeface="Courier New" panose="02070309020205020404" pitchFamily="49" charset="0"/>
                          <a:cs typeface="Courier New" panose="02070309020205020404" pitchFamily="49" charset="0"/>
                        </a:rPr>
                        <a:t>(char symbol)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Returns a new string of the specified character symbol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extLst>
                  <a:ext uri="{0D108BD9-81ED-4DB2-BD59-A6C34878D82A}">
                    <a16:rowId xmlns:a16="http://schemas.microsoft.com/office/drawing/2014/main" val="3630244976"/>
                  </a:ext>
                </a:extLst>
              </a:tr>
              <a:tr h="335280">
                <a:tc>
                  <a:txBody>
                    <a:bodyPr/>
                    <a:lstStyle/>
                    <a:p>
                      <a:r>
                        <a:rPr lang="en-US" sz="1600" dirty="0">
                          <a:latin typeface="Courier New" panose="02070309020205020404" pitchFamily="49" charset="0"/>
                          <a:cs typeface="Courier New" panose="02070309020205020404" pitchFamily="49" charset="0"/>
                        </a:rPr>
                        <a:t>String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r>
                        <a:rPr lang="en-US" sz="1600" dirty="0" err="1">
                          <a:latin typeface="Courier New" panose="02070309020205020404" pitchFamily="49" charset="0"/>
                          <a:cs typeface="Courier New" panose="02070309020205020404" pitchFamily="49" charset="0"/>
                        </a:rPr>
                        <a:t>valueOf</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number)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Returns a new string of the specified integer number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extLst>
                  <a:ext uri="{0D108BD9-81ED-4DB2-BD59-A6C34878D82A}">
                    <a16:rowId xmlns:a16="http://schemas.microsoft.com/office/drawing/2014/main" val="154818234"/>
                  </a:ext>
                </a:extLst>
              </a:tr>
              <a:tr h="297656">
                <a:tc>
                  <a:txBody>
                    <a:bodyPr/>
                    <a:lstStyle/>
                    <a:p>
                      <a:r>
                        <a:rPr lang="en-US" sz="1600" dirty="0">
                          <a:latin typeface="Courier New" panose="02070309020205020404" pitchFamily="49" charset="0"/>
                          <a:cs typeface="Courier New" panose="02070309020205020404" pitchFamily="49" charset="0"/>
                        </a:rPr>
                        <a:t>String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r>
                        <a:rPr lang="en-US" sz="1600" dirty="0" err="1">
                          <a:latin typeface="Courier New" panose="02070309020205020404" pitchFamily="49" charset="0"/>
                          <a:cs typeface="Courier New" panose="02070309020205020404" pitchFamily="49" charset="0"/>
                        </a:rPr>
                        <a:t>valueOf</a:t>
                      </a:r>
                      <a:r>
                        <a:rPr lang="en-US" sz="1600" dirty="0">
                          <a:latin typeface="Courier New" panose="02070309020205020404" pitchFamily="49" charset="0"/>
                          <a:cs typeface="Courier New" panose="02070309020205020404" pitchFamily="49" charset="0"/>
                        </a:rPr>
                        <a:t>(float number)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Returns a new string of the specified float number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extLst>
                  <a:ext uri="{0D108BD9-81ED-4DB2-BD59-A6C34878D82A}">
                    <a16:rowId xmlns:a16="http://schemas.microsoft.com/office/drawing/2014/main" val="2500483689"/>
                  </a:ext>
                </a:extLst>
              </a:tr>
              <a:tr h="297656">
                <a:tc>
                  <a:txBody>
                    <a:bodyPr/>
                    <a:lstStyle/>
                    <a:p>
                      <a:r>
                        <a:rPr lang="en-US" sz="1600" dirty="0">
                          <a:latin typeface="Courier New" panose="02070309020205020404" pitchFamily="49" charset="0"/>
                          <a:cs typeface="Courier New" panose="02070309020205020404" pitchFamily="49" charset="0"/>
                        </a:rPr>
                        <a:t>String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r>
                        <a:rPr lang="en-US" sz="1600" dirty="0" err="1">
                          <a:latin typeface="Courier New" panose="02070309020205020404" pitchFamily="49" charset="0"/>
                          <a:cs typeface="Courier New" panose="02070309020205020404" pitchFamily="49" charset="0"/>
                        </a:rPr>
                        <a:t>valueOf</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boolean</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tVal</a:t>
                      </a:r>
                      <a:r>
                        <a:rPr lang="en-US" sz="1600" dirty="0">
                          <a:latin typeface="Courier New" panose="02070309020205020404" pitchFamily="49" charset="0"/>
                          <a:cs typeface="Courier New" panose="020703090202050204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r>
                        <a:rPr lang="en-US" sz="1600" dirty="0"/>
                        <a:t>Returns a new string of the specified truth 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extLst>
                  <a:ext uri="{0D108BD9-81ED-4DB2-BD59-A6C34878D82A}">
                    <a16:rowId xmlns:a16="http://schemas.microsoft.com/office/drawing/2014/main" val="1634440061"/>
                  </a:ext>
                </a:extLst>
              </a:tr>
            </a:tbl>
          </a:graphicData>
        </a:graphic>
      </p:graphicFrame>
      <p:sp>
        <p:nvSpPr>
          <p:cNvPr id="10" name="TextBox 9"/>
          <p:cNvSpPr txBox="1"/>
          <p:nvPr/>
        </p:nvSpPr>
        <p:spPr>
          <a:xfrm>
            <a:off x="3948196" y="2596623"/>
            <a:ext cx="1421744" cy="353943"/>
          </a:xfrm>
          <a:prstGeom prst="rect">
            <a:avLst/>
          </a:prstGeom>
          <a:noFill/>
        </p:spPr>
        <p:txBody>
          <a:bodyPr wrap="square" rtlCol="0">
            <a:spAutoFit/>
          </a:bodyPr>
          <a:lstStyle/>
          <a:p>
            <a:r>
              <a:rPr lang="en-US" sz="1700" dirty="0">
                <a:latin typeface="Courier New" panose="02070309020205020404" pitchFamily="49" charset="0"/>
                <a:cs typeface="Courier New" panose="02070309020205020404" pitchFamily="49" charset="0"/>
              </a:rPr>
              <a:t>class</a:t>
            </a:r>
          </a:p>
        </p:txBody>
      </p:sp>
      <p:sp>
        <p:nvSpPr>
          <p:cNvPr id="11" name="TextBox 10"/>
          <p:cNvSpPr txBox="1"/>
          <p:nvPr/>
        </p:nvSpPr>
        <p:spPr>
          <a:xfrm>
            <a:off x="4598556" y="2596623"/>
            <a:ext cx="1116106" cy="353943"/>
          </a:xfrm>
          <a:prstGeom prst="rect">
            <a:avLst/>
          </a:prstGeom>
          <a:noFill/>
        </p:spPr>
        <p:txBody>
          <a:bodyPr wrap="square" rtlCol="0">
            <a:spAutoFit/>
          </a:bodyPr>
          <a:lstStyle/>
          <a:p>
            <a:r>
              <a:rPr lang="en-US" sz="1700" dirty="0">
                <a:latin typeface="Courier New" panose="02070309020205020404" pitchFamily="49" charset="0"/>
                <a:cs typeface="Courier New" panose="02070309020205020404" pitchFamily="49" charset="0"/>
              </a:rPr>
              <a:t>.method</a:t>
            </a:r>
          </a:p>
        </p:txBody>
      </p:sp>
      <p:sp>
        <p:nvSpPr>
          <p:cNvPr id="12" name="TextBox 11"/>
          <p:cNvSpPr txBox="1"/>
          <p:nvPr/>
        </p:nvSpPr>
        <p:spPr>
          <a:xfrm>
            <a:off x="5519652" y="2596623"/>
            <a:ext cx="1116106" cy="353943"/>
          </a:xfrm>
          <a:prstGeom prst="rect">
            <a:avLst/>
          </a:prstGeom>
          <a:noFill/>
        </p:spPr>
        <p:txBody>
          <a:bodyPr wrap="square" rtlCol="0">
            <a:spAutoFit/>
          </a:bodyPr>
          <a:lstStyle/>
          <a:p>
            <a:r>
              <a:rPr lang="en-US" sz="1700" dirty="0">
                <a:latin typeface="Courier New" panose="02070309020205020404" pitchFamily="49" charset="0"/>
                <a:cs typeface="Courier New" panose="02070309020205020404" pitchFamily="49" charset="0"/>
              </a:rPr>
              <a:t>(</a:t>
            </a:r>
            <a:r>
              <a:rPr lang="en-US" sz="1700" dirty="0" err="1">
                <a:latin typeface="Courier New" panose="02070309020205020404" pitchFamily="49" charset="0"/>
                <a:cs typeface="Courier New" panose="02070309020205020404" pitchFamily="49" charset="0"/>
              </a:rPr>
              <a:t>args</a:t>
            </a:r>
            <a:r>
              <a:rPr lang="en-US" sz="17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739150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animEffect transition="in" filter="fade">
                                      <p:cBhvr>
                                        <p:cTn id="41" dur="500"/>
                                        <p:tgtEl>
                                          <p:spTgt spid="3">
                                            <p:txEl>
                                              <p:pRg st="3" end="3"/>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6" grpId="0" animBg="1"/>
      <p:bldP spid="10" grpId="0"/>
      <p:bldP spid="11" grpId="0"/>
      <p:bldP spid="1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6079524" y="2011679"/>
            <a:ext cx="5494188" cy="4612341"/>
          </a:xfrm>
          <a:prstGeom prst="rect">
            <a:avLst/>
          </a:prstGeom>
          <a:solidFill>
            <a:schemeClr val="bg1"/>
          </a:solidFill>
          <a:ln>
            <a:solidFill>
              <a:srgbClr val="006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b="1" u="sng" dirty="0">
                <a:solidFill>
                  <a:schemeClr val="tx1"/>
                </a:solidFill>
                <a:cs typeface="Courier New" panose="02070309020205020404" pitchFamily="49" charset="0"/>
              </a:rPr>
              <a:t>Example 1:</a:t>
            </a:r>
          </a:p>
          <a:p>
            <a:r>
              <a:rPr lang="en-US" sz="1500" dirty="0" err="1">
                <a:solidFill>
                  <a:schemeClr val="tx1">
                    <a:lumMod val="85000"/>
                  </a:schemeClr>
                </a:solidFill>
                <a:latin typeface="Courier New" panose="02070309020205020404" pitchFamily="49" charset="0"/>
                <a:cs typeface="Courier New" panose="02070309020205020404" pitchFamily="49" charset="0"/>
              </a:rPr>
              <a:t>msg</a:t>
            </a:r>
            <a:r>
              <a:rPr lang="en-US" sz="1500" dirty="0">
                <a:solidFill>
                  <a:schemeClr val="tx1">
                    <a:lumMod val="85000"/>
                  </a:schemeClr>
                </a:solidFill>
                <a:latin typeface="Courier New" panose="02070309020205020404" pitchFamily="49" charset="0"/>
                <a:cs typeface="Courier New" panose="02070309020205020404" pitchFamily="49" charset="0"/>
              </a:rPr>
              <a:t>:</a:t>
            </a:r>
          </a:p>
          <a:p>
            <a:endParaRPr lang="en-US" sz="1500" b="1" dirty="0">
              <a:solidFill>
                <a:schemeClr val="tx1">
                  <a:lumMod val="85000"/>
                </a:schemeClr>
              </a:solidFill>
              <a:latin typeface="Courier New" panose="02070309020205020404" pitchFamily="49" charset="0"/>
              <a:cs typeface="Courier New" panose="02070309020205020404" pitchFamily="49" charset="0"/>
            </a:endParaRPr>
          </a:p>
          <a:p>
            <a:endParaRPr lang="en-US" sz="1500" b="1" dirty="0">
              <a:solidFill>
                <a:srgbClr val="00FF00"/>
              </a:solidFill>
              <a:latin typeface="Courier New" panose="02070309020205020404" pitchFamily="49" charset="0"/>
              <a:cs typeface="Courier New" panose="02070309020205020404" pitchFamily="49" charset="0"/>
            </a:endParaRPr>
          </a:p>
          <a:p>
            <a:r>
              <a:rPr lang="en-US" sz="1500" b="1" dirty="0">
                <a:solidFill>
                  <a:srgbClr val="00FF00"/>
                </a:solidFill>
                <a:latin typeface="Courier New" panose="02070309020205020404" pitchFamily="49" charset="0"/>
                <a:cs typeface="Courier New" panose="02070309020205020404" pitchFamily="49" charset="0"/>
              </a:rPr>
              <a:t>What is the level?</a:t>
            </a:r>
            <a:endParaRPr lang="en-US" sz="1500" b="1" dirty="0">
              <a:solidFill>
                <a:schemeClr val="tx1">
                  <a:lumMod val="65000"/>
                </a:schemeClr>
              </a:solidFill>
              <a:latin typeface="Courier New" panose="02070309020205020404" pitchFamily="49" charset="0"/>
              <a:cs typeface="Courier New" panose="02070309020205020404" pitchFamily="49" charset="0"/>
            </a:endParaRPr>
          </a:p>
          <a:p>
            <a:r>
              <a:rPr lang="en-US" sz="1500" b="1" dirty="0">
                <a:solidFill>
                  <a:srgbClr val="00FF00"/>
                </a:solidFill>
                <a:latin typeface="Courier New" panose="02070309020205020404" pitchFamily="49" charset="0"/>
                <a:cs typeface="Courier New" panose="02070309020205020404" pitchFamily="49" charset="0"/>
              </a:rPr>
              <a:t>The message has 30 characters.</a:t>
            </a:r>
            <a:r>
              <a:rPr lang="en-US" sz="1500" dirty="0">
                <a:solidFill>
                  <a:schemeClr val="tx1">
                    <a:lumMod val="65000"/>
                  </a:schemeClr>
                </a:solidFill>
                <a:latin typeface="Courier New" panose="02070309020205020404" pitchFamily="49" charset="0"/>
                <a:cs typeface="Courier New" panose="02070309020205020404" pitchFamily="49" charset="0"/>
              </a:rPr>
              <a:t>↵</a:t>
            </a:r>
            <a:endParaRPr lang="en-US" sz="1500" b="1" dirty="0">
              <a:solidFill>
                <a:srgbClr val="00FF00"/>
              </a:solidFill>
              <a:latin typeface="Courier New" panose="02070309020205020404" pitchFamily="49" charset="0"/>
              <a:cs typeface="Courier New" panose="02070309020205020404" pitchFamily="49" charset="0"/>
            </a:endParaRPr>
          </a:p>
          <a:p>
            <a:r>
              <a:rPr lang="en-US" sz="1500" b="1" dirty="0">
                <a:solidFill>
                  <a:srgbClr val="00FF00"/>
                </a:solidFill>
                <a:latin typeface="Courier New" panose="02070309020205020404" pitchFamily="49" charset="0"/>
                <a:cs typeface="Courier New" panose="02070309020205020404" pitchFamily="49" charset="0"/>
              </a:rPr>
              <a:t>9001?! It's more than 9000!   </a:t>
            </a:r>
            <a:r>
              <a:rPr lang="en-US" sz="1500" dirty="0">
                <a:solidFill>
                  <a:schemeClr val="tx1">
                    <a:lumMod val="65000"/>
                  </a:schemeClr>
                </a:solidFill>
                <a:latin typeface="Courier New" panose="02070309020205020404" pitchFamily="49" charset="0"/>
                <a:cs typeface="Courier New" panose="02070309020205020404" pitchFamily="49" charset="0"/>
              </a:rPr>
              <a:t>↵</a:t>
            </a:r>
          </a:p>
          <a:p>
            <a:r>
              <a:rPr lang="en-US" sz="1500" b="1" dirty="0">
                <a:solidFill>
                  <a:srgbClr val="00FF00"/>
                </a:solidFill>
                <a:latin typeface="Courier New" panose="02070309020205020404" pitchFamily="49" charset="0"/>
                <a:cs typeface="Courier New" panose="02070309020205020404" pitchFamily="49" charset="0"/>
              </a:rPr>
              <a:t>9001?! IT'S MORE THAN 9000!</a:t>
            </a:r>
            <a:r>
              <a:rPr lang="en-US" sz="1500" dirty="0">
                <a:solidFill>
                  <a:schemeClr val="tx1">
                    <a:lumMod val="65000"/>
                  </a:schemeClr>
                </a:solidFill>
                <a:latin typeface="Courier New" panose="02070309020205020404" pitchFamily="49" charset="0"/>
                <a:cs typeface="Courier New" panose="02070309020205020404" pitchFamily="49" charset="0"/>
              </a:rPr>
              <a:t>↵</a:t>
            </a:r>
          </a:p>
          <a:p>
            <a:endParaRPr lang="en-US" sz="1500" dirty="0">
              <a:solidFill>
                <a:schemeClr val="tx1">
                  <a:lumMod val="65000"/>
                </a:schemeClr>
              </a:solidFill>
              <a:latin typeface="Courier New" panose="02070309020205020404" pitchFamily="49" charset="0"/>
              <a:cs typeface="Courier New" panose="02070309020205020404" pitchFamily="49" charset="0"/>
            </a:endParaRPr>
          </a:p>
          <a:p>
            <a:endParaRPr lang="en-US" sz="1500" dirty="0">
              <a:solidFill>
                <a:schemeClr val="tx1">
                  <a:lumMod val="65000"/>
                </a:schemeClr>
              </a:solidFill>
              <a:latin typeface="Courier New" panose="02070309020205020404" pitchFamily="49" charset="0"/>
              <a:cs typeface="Courier New" panose="02070309020205020404" pitchFamily="49" charset="0"/>
            </a:endParaRPr>
          </a:p>
          <a:p>
            <a:endParaRPr lang="en-US" sz="1500" dirty="0">
              <a:solidFill>
                <a:schemeClr val="tx1">
                  <a:lumMod val="65000"/>
                </a:schemeClr>
              </a:solidFill>
              <a:latin typeface="Courier New" panose="02070309020205020404" pitchFamily="49" charset="0"/>
              <a:cs typeface="Courier New" panose="02070309020205020404" pitchFamily="49" charset="0"/>
            </a:endParaRPr>
          </a:p>
          <a:p>
            <a:r>
              <a:rPr lang="en-US" sz="1500" b="1" u="sng" dirty="0">
                <a:solidFill>
                  <a:schemeClr val="tx1"/>
                </a:solidFill>
                <a:cs typeface="Courier New" panose="02070309020205020404" pitchFamily="49" charset="0"/>
              </a:rPr>
              <a:t>Example 2:</a:t>
            </a:r>
            <a:endParaRPr lang="en-US" sz="1500" dirty="0">
              <a:solidFill>
                <a:schemeClr val="tx1">
                  <a:lumMod val="65000"/>
                </a:schemeClr>
              </a:solidFill>
              <a:latin typeface="Courier New" panose="02070309020205020404" pitchFamily="49" charset="0"/>
              <a:cs typeface="Courier New" panose="02070309020205020404" pitchFamily="49" charset="0"/>
            </a:endParaRPr>
          </a:p>
          <a:p>
            <a:r>
              <a:rPr lang="en-US" sz="1500" dirty="0" err="1">
                <a:solidFill>
                  <a:schemeClr val="tx1">
                    <a:lumMod val="85000"/>
                  </a:schemeClr>
                </a:solidFill>
                <a:latin typeface="Courier New" panose="02070309020205020404" pitchFamily="49" charset="0"/>
                <a:cs typeface="Courier New" panose="02070309020205020404" pitchFamily="49" charset="0"/>
              </a:rPr>
              <a:t>msg</a:t>
            </a:r>
            <a:r>
              <a:rPr lang="en-US" sz="1500" dirty="0">
                <a:solidFill>
                  <a:schemeClr val="tx1">
                    <a:lumMod val="85000"/>
                  </a:schemeClr>
                </a:solidFill>
                <a:latin typeface="Courier New" panose="02070309020205020404" pitchFamily="49" charset="0"/>
                <a:cs typeface="Courier New" panose="02070309020205020404" pitchFamily="49" charset="0"/>
              </a:rPr>
              <a:t>:</a:t>
            </a:r>
          </a:p>
          <a:p>
            <a:endParaRPr lang="en-US" sz="1500" dirty="0">
              <a:solidFill>
                <a:schemeClr val="tx1">
                  <a:lumMod val="65000"/>
                </a:schemeClr>
              </a:solidFill>
              <a:latin typeface="Courier New" panose="02070309020205020404" pitchFamily="49" charset="0"/>
              <a:cs typeface="Courier New" panose="02070309020205020404" pitchFamily="49" charset="0"/>
            </a:endParaRPr>
          </a:p>
          <a:p>
            <a:endParaRPr lang="en-US" sz="1500" dirty="0">
              <a:solidFill>
                <a:schemeClr val="tx1">
                  <a:lumMod val="65000"/>
                </a:schemeClr>
              </a:solidFill>
              <a:latin typeface="Courier New" panose="02070309020205020404" pitchFamily="49" charset="0"/>
              <a:cs typeface="Courier New" panose="02070309020205020404" pitchFamily="49" charset="0"/>
            </a:endParaRPr>
          </a:p>
          <a:p>
            <a:r>
              <a:rPr lang="en-US" sz="1500" b="1" dirty="0">
                <a:solidFill>
                  <a:srgbClr val="00FF00"/>
                </a:solidFill>
                <a:latin typeface="Courier New" panose="02070309020205020404" pitchFamily="49" charset="0"/>
                <a:cs typeface="Courier New" panose="02070309020205020404" pitchFamily="49" charset="0"/>
              </a:rPr>
              <a:t>What is the level?</a:t>
            </a:r>
            <a:endParaRPr lang="en-US" sz="1500" b="1" dirty="0">
              <a:solidFill>
                <a:schemeClr val="tx1">
                  <a:lumMod val="65000"/>
                </a:schemeClr>
              </a:solidFill>
              <a:latin typeface="Courier New" panose="02070309020205020404" pitchFamily="49" charset="0"/>
              <a:cs typeface="Courier New" panose="02070309020205020404" pitchFamily="49" charset="0"/>
            </a:endParaRPr>
          </a:p>
          <a:p>
            <a:r>
              <a:rPr lang="en-US" sz="1500" b="1" dirty="0">
                <a:solidFill>
                  <a:srgbClr val="00FF00"/>
                </a:solidFill>
                <a:latin typeface="Courier New" panose="02070309020205020404" pitchFamily="49" charset="0"/>
                <a:cs typeface="Courier New" panose="02070309020205020404" pitchFamily="49" charset="0"/>
              </a:rPr>
              <a:t>The message has 44 characters.</a:t>
            </a:r>
            <a:r>
              <a:rPr lang="en-US" sz="1500" dirty="0">
                <a:solidFill>
                  <a:schemeClr val="tx1">
                    <a:lumMod val="65000"/>
                  </a:schemeClr>
                </a:solidFill>
                <a:latin typeface="Courier New" panose="02070309020205020404" pitchFamily="49" charset="0"/>
                <a:cs typeface="Courier New" panose="02070309020205020404" pitchFamily="49" charset="0"/>
              </a:rPr>
              <a:t>↵</a:t>
            </a:r>
            <a:endParaRPr lang="en-US" sz="1500" b="1" dirty="0">
              <a:solidFill>
                <a:srgbClr val="00FF00"/>
              </a:solidFill>
              <a:latin typeface="Courier New" panose="02070309020205020404" pitchFamily="49" charset="0"/>
              <a:cs typeface="Courier New" panose="02070309020205020404" pitchFamily="49" charset="0"/>
            </a:endParaRPr>
          </a:p>
          <a:p>
            <a:r>
              <a:rPr lang="en-US" sz="1500" b="1" dirty="0">
                <a:solidFill>
                  <a:srgbClr val="00FF00"/>
                </a:solidFill>
                <a:latin typeface="Courier New" panose="02070309020205020404" pitchFamily="49" charset="0"/>
                <a:cs typeface="Courier New" panose="02070309020205020404" pitchFamily="49" charset="0"/>
              </a:rPr>
              <a:t>  Only 777? That's not even more than 9000! </a:t>
            </a:r>
            <a:r>
              <a:rPr lang="en-US" sz="1500" dirty="0">
                <a:solidFill>
                  <a:schemeClr val="tx1">
                    <a:lumMod val="65000"/>
                  </a:schemeClr>
                </a:solidFill>
                <a:latin typeface="Courier New" panose="02070309020205020404" pitchFamily="49" charset="0"/>
                <a:cs typeface="Courier New" panose="02070309020205020404" pitchFamily="49" charset="0"/>
              </a:rPr>
              <a:t>↵</a:t>
            </a:r>
          </a:p>
          <a:p>
            <a:r>
              <a:rPr lang="en-US" sz="1500" b="1" dirty="0">
                <a:solidFill>
                  <a:srgbClr val="00FF00"/>
                </a:solidFill>
                <a:latin typeface="Courier New" panose="02070309020205020404" pitchFamily="49" charset="0"/>
                <a:cs typeface="Courier New" panose="02070309020205020404" pitchFamily="49" charset="0"/>
              </a:rPr>
              <a:t>ONLY 777? THAT'S NOT EVEN MORE THAN 9000!</a:t>
            </a:r>
            <a:r>
              <a:rPr lang="en-US" sz="1500" dirty="0">
                <a:solidFill>
                  <a:schemeClr val="tx1">
                    <a:lumMod val="65000"/>
                  </a:schemeClr>
                </a:solidFill>
                <a:latin typeface="Courier New" panose="02070309020205020404" pitchFamily="49" charset="0"/>
                <a:cs typeface="Courier New" panose="02070309020205020404" pitchFamily="49" charset="0"/>
              </a:rPr>
              <a:t>↵</a:t>
            </a:r>
          </a:p>
          <a:p>
            <a:endParaRPr lang="en-US" sz="1500" dirty="0">
              <a:solidFill>
                <a:schemeClr val="tx1">
                  <a:lumMod val="65000"/>
                </a:schemeClr>
              </a:solidFill>
              <a:latin typeface="Courier New" panose="02070309020205020404" pitchFamily="49" charset="0"/>
              <a:cs typeface="Courier New" panose="02070309020205020404" pitchFamily="49" charset="0"/>
            </a:endParaRPr>
          </a:p>
        </p:txBody>
      </p:sp>
      <p:sp>
        <p:nvSpPr>
          <p:cNvPr id="27" name="TextBox 26"/>
          <p:cNvSpPr txBox="1"/>
          <p:nvPr/>
        </p:nvSpPr>
        <p:spPr>
          <a:xfrm>
            <a:off x="6080760" y="2487168"/>
            <a:ext cx="4009787" cy="323165"/>
          </a:xfrm>
          <a:prstGeom prst="rect">
            <a:avLst/>
          </a:prstGeom>
          <a:noFill/>
        </p:spPr>
        <p:txBody>
          <a:bodyPr wrap="square" rtlCol="0">
            <a:spAutoFit/>
          </a:bodyPr>
          <a:lstStyle/>
          <a:p>
            <a:r>
              <a:rPr lang="en-US" sz="1500" dirty="0">
                <a:latin typeface="Courier New" panose="02070309020205020404" pitchFamily="49" charset="0"/>
                <a:cs typeface="Courier New" panose="02070309020205020404" pitchFamily="49" charset="0"/>
              </a:rPr>
              <a:t>"9001?! It's more than 9000!   "</a:t>
            </a:r>
            <a:endParaRPr lang="en-US" sz="1500" dirty="0"/>
          </a:p>
        </p:txBody>
      </p:sp>
      <p:sp>
        <p:nvSpPr>
          <p:cNvPr id="2" name="Title 1"/>
          <p:cNvSpPr>
            <a:spLocks noGrp="1"/>
          </p:cNvSpPr>
          <p:nvPr>
            <p:ph type="title"/>
          </p:nvPr>
        </p:nvSpPr>
        <p:spPr>
          <a:xfrm>
            <a:off x="913794" y="369186"/>
            <a:ext cx="10353761" cy="1130162"/>
          </a:xfrm>
        </p:spPr>
        <p:txBody>
          <a:bodyPr/>
          <a:lstStyle/>
          <a:p>
            <a:r>
              <a:rPr lang="en-US" cap="none" dirty="0"/>
              <a:t>Comparing Instance and Static Methods</a:t>
            </a:r>
          </a:p>
        </p:txBody>
      </p:sp>
      <p:sp>
        <p:nvSpPr>
          <p:cNvPr id="3" name="Content Placeholder 2"/>
          <p:cNvSpPr>
            <a:spLocks noGrp="1"/>
          </p:cNvSpPr>
          <p:nvPr>
            <p:ph idx="1"/>
          </p:nvPr>
        </p:nvSpPr>
        <p:spPr>
          <a:xfrm>
            <a:off x="607635" y="1316184"/>
            <a:ext cx="10966077" cy="659191"/>
          </a:xfrm>
        </p:spPr>
        <p:txBody>
          <a:bodyPr>
            <a:normAutofit fontScale="85000" lnSpcReduction="10000"/>
          </a:bodyPr>
          <a:lstStyle/>
          <a:p>
            <a:pPr marL="0" indent="0" algn="just">
              <a:buNone/>
            </a:pPr>
            <a:r>
              <a:rPr lang="en-US" sz="1900" dirty="0"/>
              <a:t>Instance methods usually act on objects – reading or changing them – while static methods are commonly used when a specific, existing instance is not needed.  Here are a few more examples of these instance methods in action:</a:t>
            </a:r>
            <a:endParaRPr lang="en-US" dirty="0">
              <a:latin typeface="Courier New" panose="02070309020205020404" pitchFamily="49" charset="0"/>
              <a:cs typeface="Courier New" panose="02070309020205020404" pitchFamily="49" charset="0"/>
            </a:endParaRPr>
          </a:p>
        </p:txBody>
      </p:sp>
      <p:sp>
        <p:nvSpPr>
          <p:cNvPr id="16" name="Rectangle 15"/>
          <p:cNvSpPr/>
          <p:nvPr/>
        </p:nvSpPr>
        <p:spPr>
          <a:xfrm>
            <a:off x="665629" y="2011680"/>
            <a:ext cx="5338483" cy="4612341"/>
          </a:xfrm>
          <a:prstGeom prst="rect">
            <a:avLst/>
          </a:prstGeom>
          <a:solidFill>
            <a:schemeClr val="bg1"/>
          </a:solidFill>
          <a:ln>
            <a:solidFill>
              <a:srgbClr val="006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b="1" dirty="0">
                <a:solidFill>
                  <a:srgbClr val="00FF00"/>
                </a:solidFill>
                <a:latin typeface="Courier New" panose="02070309020205020404" pitchFamily="49" charset="0"/>
                <a:cs typeface="Courier New" panose="02070309020205020404" pitchFamily="49" charset="0"/>
              </a:rPr>
              <a:t>String </a:t>
            </a:r>
            <a:r>
              <a:rPr lang="en-US" sz="1500" b="1" dirty="0" err="1">
                <a:solidFill>
                  <a:srgbClr val="00FF00"/>
                </a:solidFill>
                <a:latin typeface="Courier New" panose="02070309020205020404" pitchFamily="49" charset="0"/>
                <a:cs typeface="Courier New" panose="02070309020205020404" pitchFamily="49" charset="0"/>
              </a:rPr>
              <a:t>msg</a:t>
            </a:r>
            <a:r>
              <a:rPr lang="en-US" sz="1500" b="1" dirty="0">
                <a:solidFill>
                  <a:srgbClr val="00FF00"/>
                </a:solidFill>
                <a:latin typeface="Courier New" panose="02070309020205020404" pitchFamily="49" charset="0"/>
                <a:cs typeface="Courier New" panose="02070309020205020404" pitchFamily="49" charset="0"/>
              </a:rPr>
              <a:t> = "";</a:t>
            </a:r>
          </a:p>
          <a:p>
            <a:r>
              <a:rPr lang="en-US" sz="1500" b="1" dirty="0" err="1">
                <a:solidFill>
                  <a:srgbClr val="00FF00"/>
                </a:solidFill>
                <a:latin typeface="Courier New" panose="02070309020205020404" pitchFamily="49" charset="0"/>
                <a:cs typeface="Courier New" panose="02070309020205020404" pitchFamily="49" charset="0"/>
              </a:rPr>
              <a:t>System.out.print</a:t>
            </a:r>
            <a:r>
              <a:rPr lang="en-US" sz="1500" b="1" dirty="0">
                <a:solidFill>
                  <a:srgbClr val="00FF00"/>
                </a:solidFill>
                <a:latin typeface="Courier New" panose="02070309020205020404" pitchFamily="49" charset="0"/>
                <a:cs typeface="Courier New" panose="02070309020205020404" pitchFamily="49" charset="0"/>
              </a:rPr>
              <a:t>("What is the level? ");</a:t>
            </a:r>
          </a:p>
          <a:p>
            <a:r>
              <a:rPr lang="en-US" sz="1500" b="1" dirty="0">
                <a:solidFill>
                  <a:srgbClr val="00FF00"/>
                </a:solidFill>
                <a:latin typeface="Courier New" panose="02070309020205020404" pitchFamily="49" charset="0"/>
                <a:cs typeface="Courier New" panose="02070309020205020404" pitchFamily="49" charset="0"/>
              </a:rPr>
              <a:t>Scanner s = new Scanner(System.in);</a:t>
            </a:r>
          </a:p>
          <a:p>
            <a:r>
              <a:rPr lang="en-US" sz="1500" b="1" dirty="0" err="1">
                <a:solidFill>
                  <a:srgbClr val="00FF00"/>
                </a:solidFill>
                <a:latin typeface="Courier New" panose="02070309020205020404" pitchFamily="49" charset="0"/>
                <a:cs typeface="Courier New" panose="02070309020205020404" pitchFamily="49" charset="0"/>
              </a:rPr>
              <a:t>int</a:t>
            </a:r>
            <a:r>
              <a:rPr lang="en-US" sz="1500" b="1" dirty="0">
                <a:solidFill>
                  <a:srgbClr val="00FF00"/>
                </a:solidFill>
                <a:latin typeface="Courier New" panose="02070309020205020404" pitchFamily="49" charset="0"/>
                <a:cs typeface="Courier New" panose="02070309020205020404" pitchFamily="49" charset="0"/>
              </a:rPr>
              <a:t> level = </a:t>
            </a:r>
            <a:r>
              <a:rPr lang="en-US" sz="1500" b="1" dirty="0" err="1">
                <a:solidFill>
                  <a:srgbClr val="00FF00"/>
                </a:solidFill>
                <a:latin typeface="Courier New" panose="02070309020205020404" pitchFamily="49" charset="0"/>
                <a:cs typeface="Courier New" panose="02070309020205020404" pitchFamily="49" charset="0"/>
              </a:rPr>
              <a:t>s.nextInt</a:t>
            </a:r>
            <a:r>
              <a:rPr lang="en-US" sz="1500" b="1" dirty="0">
                <a:solidFill>
                  <a:srgbClr val="00FF00"/>
                </a:solidFill>
                <a:latin typeface="Courier New" panose="02070309020205020404" pitchFamily="49" charset="0"/>
                <a:cs typeface="Courier New" panose="02070309020205020404" pitchFamily="49" charset="0"/>
              </a:rPr>
              <a:t>();</a:t>
            </a:r>
          </a:p>
          <a:p>
            <a:endParaRPr lang="en-US" sz="1500" b="1" dirty="0">
              <a:solidFill>
                <a:srgbClr val="00FF00"/>
              </a:solidFill>
              <a:latin typeface="Courier New" panose="02070309020205020404" pitchFamily="49" charset="0"/>
              <a:cs typeface="Courier New" panose="02070309020205020404" pitchFamily="49" charset="0"/>
            </a:endParaRPr>
          </a:p>
          <a:p>
            <a:r>
              <a:rPr lang="en-US" sz="1500" b="1" dirty="0">
                <a:solidFill>
                  <a:srgbClr val="00FF00"/>
                </a:solidFill>
                <a:latin typeface="Courier New" panose="02070309020205020404" pitchFamily="49" charset="0"/>
                <a:cs typeface="Courier New" panose="02070309020205020404" pitchFamily="49" charset="0"/>
              </a:rPr>
              <a:t>if (level &gt; 9000)</a:t>
            </a:r>
          </a:p>
          <a:p>
            <a:r>
              <a:rPr lang="en-US" sz="1500" b="1" dirty="0">
                <a:solidFill>
                  <a:srgbClr val="00FF00"/>
                </a:solidFill>
                <a:latin typeface="Courier New" panose="02070309020205020404" pitchFamily="49" charset="0"/>
                <a:cs typeface="Courier New" panose="02070309020205020404" pitchFamily="49" charset="0"/>
              </a:rPr>
              <a:t>{</a:t>
            </a:r>
          </a:p>
          <a:p>
            <a:r>
              <a:rPr lang="en-US" sz="1500" b="1" dirty="0">
                <a:solidFill>
                  <a:srgbClr val="00FF00"/>
                </a:solidFill>
                <a:latin typeface="Courier New" panose="02070309020205020404" pitchFamily="49" charset="0"/>
                <a:cs typeface="Courier New" panose="02070309020205020404" pitchFamily="49" charset="0"/>
              </a:rPr>
              <a:t>  </a:t>
            </a:r>
            <a:r>
              <a:rPr lang="en-US" sz="1500" b="1" dirty="0" err="1">
                <a:solidFill>
                  <a:srgbClr val="00FF00"/>
                </a:solidFill>
                <a:latin typeface="Courier New" panose="02070309020205020404" pitchFamily="49" charset="0"/>
                <a:cs typeface="Courier New" panose="02070309020205020404" pitchFamily="49" charset="0"/>
              </a:rPr>
              <a:t>msg</a:t>
            </a:r>
            <a:r>
              <a:rPr lang="en-US" sz="1500" b="1" dirty="0">
                <a:solidFill>
                  <a:srgbClr val="00FF00"/>
                </a:solidFill>
                <a:latin typeface="Courier New" panose="02070309020205020404" pitchFamily="49" charset="0"/>
                <a:cs typeface="Courier New" panose="02070309020205020404" pitchFamily="49" charset="0"/>
              </a:rPr>
              <a:t> = </a:t>
            </a:r>
            <a:r>
              <a:rPr lang="en-US" sz="1500" b="1" dirty="0" err="1">
                <a:solidFill>
                  <a:srgbClr val="00FF00"/>
                </a:solidFill>
                <a:latin typeface="Courier New" panose="02070309020205020404" pitchFamily="49" charset="0"/>
                <a:cs typeface="Courier New" panose="02070309020205020404" pitchFamily="49" charset="0"/>
              </a:rPr>
              <a:t>String.valueOf</a:t>
            </a:r>
            <a:r>
              <a:rPr lang="en-US" sz="1500" b="1" dirty="0">
                <a:solidFill>
                  <a:srgbClr val="00FF00"/>
                </a:solidFill>
                <a:latin typeface="Courier New" panose="02070309020205020404" pitchFamily="49" charset="0"/>
                <a:cs typeface="Courier New" panose="02070309020205020404" pitchFamily="49" charset="0"/>
              </a:rPr>
              <a:t>(level) + "?! "; </a:t>
            </a:r>
          </a:p>
          <a:p>
            <a:r>
              <a:rPr lang="en-US" sz="1500" b="1" dirty="0">
                <a:solidFill>
                  <a:srgbClr val="00FF00"/>
                </a:solidFill>
                <a:latin typeface="Courier New" panose="02070309020205020404" pitchFamily="49" charset="0"/>
                <a:cs typeface="Courier New" panose="02070309020205020404" pitchFamily="49" charset="0"/>
              </a:rPr>
              <a:t>  </a:t>
            </a:r>
            <a:r>
              <a:rPr lang="en-US" sz="1500" b="1" dirty="0" err="1">
                <a:solidFill>
                  <a:srgbClr val="00FF00"/>
                </a:solidFill>
                <a:latin typeface="Courier New" panose="02070309020205020404" pitchFamily="49" charset="0"/>
                <a:cs typeface="Courier New" panose="02070309020205020404" pitchFamily="49" charset="0"/>
              </a:rPr>
              <a:t>msg</a:t>
            </a:r>
            <a:r>
              <a:rPr lang="en-US" sz="1500" b="1" dirty="0">
                <a:solidFill>
                  <a:srgbClr val="00FF00"/>
                </a:solidFill>
                <a:latin typeface="Courier New" panose="02070309020205020404" pitchFamily="49" charset="0"/>
                <a:cs typeface="Courier New" panose="02070309020205020404" pitchFamily="49" charset="0"/>
              </a:rPr>
              <a:t> += "It's more than " + 9000 + "!   ");</a:t>
            </a:r>
          </a:p>
          <a:p>
            <a:r>
              <a:rPr lang="en-US" sz="1500" b="1" dirty="0">
                <a:solidFill>
                  <a:srgbClr val="00FF00"/>
                </a:solidFill>
                <a:latin typeface="Courier New" panose="02070309020205020404" pitchFamily="49" charset="0"/>
                <a:cs typeface="Courier New" panose="02070309020205020404" pitchFamily="49" charset="0"/>
              </a:rPr>
              <a:t>}</a:t>
            </a:r>
          </a:p>
          <a:p>
            <a:r>
              <a:rPr lang="en-US" sz="1500" b="1" dirty="0">
                <a:solidFill>
                  <a:srgbClr val="00FF00"/>
                </a:solidFill>
                <a:latin typeface="Courier New" panose="02070309020205020404" pitchFamily="49" charset="0"/>
                <a:cs typeface="Courier New" panose="02070309020205020404" pitchFamily="49" charset="0"/>
              </a:rPr>
              <a:t>else</a:t>
            </a:r>
          </a:p>
          <a:p>
            <a:r>
              <a:rPr lang="en-US" sz="1500" b="1" dirty="0">
                <a:solidFill>
                  <a:srgbClr val="00FF00"/>
                </a:solidFill>
                <a:latin typeface="Courier New" panose="02070309020205020404" pitchFamily="49" charset="0"/>
                <a:cs typeface="Courier New" panose="02070309020205020404" pitchFamily="49" charset="0"/>
              </a:rPr>
              <a:t>{</a:t>
            </a:r>
          </a:p>
          <a:p>
            <a:r>
              <a:rPr lang="en-US" sz="1500" b="1" dirty="0">
                <a:solidFill>
                  <a:srgbClr val="00FF00"/>
                </a:solidFill>
                <a:latin typeface="Courier New" panose="02070309020205020404" pitchFamily="49" charset="0"/>
                <a:cs typeface="Courier New" panose="02070309020205020404" pitchFamily="49" charset="0"/>
              </a:rPr>
              <a:t>  </a:t>
            </a:r>
            <a:r>
              <a:rPr lang="en-US" sz="1500" b="1" dirty="0" err="1">
                <a:solidFill>
                  <a:srgbClr val="00FF00"/>
                </a:solidFill>
                <a:latin typeface="Courier New" panose="02070309020205020404" pitchFamily="49" charset="0"/>
                <a:cs typeface="Courier New" panose="02070309020205020404" pitchFamily="49" charset="0"/>
              </a:rPr>
              <a:t>msg</a:t>
            </a:r>
            <a:r>
              <a:rPr lang="en-US" sz="1500" b="1" dirty="0">
                <a:solidFill>
                  <a:srgbClr val="00FF00"/>
                </a:solidFill>
                <a:latin typeface="Courier New" panose="02070309020205020404" pitchFamily="49" charset="0"/>
                <a:cs typeface="Courier New" panose="02070309020205020404" pitchFamily="49" charset="0"/>
              </a:rPr>
              <a:t> += "  Only " + level + "? " +</a:t>
            </a:r>
          </a:p>
          <a:p>
            <a:r>
              <a:rPr lang="en-US" sz="1500" b="1" dirty="0">
                <a:solidFill>
                  <a:srgbClr val="00FF00"/>
                </a:solidFill>
                <a:latin typeface="Courier New" panose="02070309020205020404" pitchFamily="49" charset="0"/>
                <a:cs typeface="Courier New" panose="02070309020205020404" pitchFamily="49" charset="0"/>
              </a:rPr>
              <a:t>    "That's not even more than 9000! ");</a:t>
            </a:r>
          </a:p>
          <a:p>
            <a:r>
              <a:rPr lang="en-US" sz="1500" b="1" dirty="0">
                <a:solidFill>
                  <a:srgbClr val="00FF00"/>
                </a:solidFill>
                <a:latin typeface="Courier New" panose="02070309020205020404" pitchFamily="49" charset="0"/>
                <a:cs typeface="Courier New" panose="02070309020205020404" pitchFamily="49" charset="0"/>
              </a:rPr>
              <a:t>}</a:t>
            </a:r>
          </a:p>
          <a:p>
            <a:endParaRPr lang="en-US" sz="1500" b="1" dirty="0">
              <a:solidFill>
                <a:srgbClr val="00FF00"/>
              </a:solidFill>
              <a:latin typeface="Courier New" panose="02070309020205020404" pitchFamily="49" charset="0"/>
              <a:cs typeface="Courier New" panose="02070309020205020404" pitchFamily="49" charset="0"/>
            </a:endParaRPr>
          </a:p>
          <a:p>
            <a:r>
              <a:rPr lang="en-US" sz="1500" b="1" dirty="0" err="1">
                <a:solidFill>
                  <a:srgbClr val="00FF00"/>
                </a:solidFill>
                <a:latin typeface="Courier New" panose="02070309020205020404" pitchFamily="49" charset="0"/>
                <a:cs typeface="Courier New" panose="02070309020205020404" pitchFamily="49" charset="0"/>
              </a:rPr>
              <a:t>System.out.println</a:t>
            </a:r>
            <a:r>
              <a:rPr lang="en-US" sz="1500" b="1" dirty="0">
                <a:solidFill>
                  <a:srgbClr val="00FF00"/>
                </a:solidFill>
                <a:latin typeface="Courier New" panose="02070309020205020404" pitchFamily="49" charset="0"/>
                <a:cs typeface="Courier New" panose="02070309020205020404" pitchFamily="49" charset="0"/>
              </a:rPr>
              <a:t>("The message has " + </a:t>
            </a:r>
          </a:p>
          <a:p>
            <a:r>
              <a:rPr lang="en-US" sz="1500" b="1" dirty="0">
                <a:solidFill>
                  <a:srgbClr val="00FF00"/>
                </a:solidFill>
                <a:latin typeface="Courier New" panose="02070309020205020404" pitchFamily="49" charset="0"/>
                <a:cs typeface="Courier New" panose="02070309020205020404" pitchFamily="49" charset="0"/>
              </a:rPr>
              <a:t>  </a:t>
            </a:r>
            <a:r>
              <a:rPr lang="en-US" sz="1500" b="1" dirty="0" err="1">
                <a:solidFill>
                  <a:srgbClr val="00FF00"/>
                </a:solidFill>
                <a:latin typeface="Courier New" panose="02070309020205020404" pitchFamily="49" charset="0"/>
                <a:cs typeface="Courier New" panose="02070309020205020404" pitchFamily="49" charset="0"/>
              </a:rPr>
              <a:t>msg.length</a:t>
            </a:r>
            <a:r>
              <a:rPr lang="en-US" sz="1500" b="1" dirty="0">
                <a:solidFill>
                  <a:srgbClr val="00FF00"/>
                </a:solidFill>
                <a:latin typeface="Courier New" panose="02070309020205020404" pitchFamily="49" charset="0"/>
                <a:cs typeface="Courier New" panose="02070309020205020404" pitchFamily="49" charset="0"/>
              </a:rPr>
              <a:t>() + " characters.");</a:t>
            </a:r>
          </a:p>
          <a:p>
            <a:r>
              <a:rPr lang="en-US" sz="1500" b="1" dirty="0" err="1">
                <a:solidFill>
                  <a:srgbClr val="00FF00"/>
                </a:solidFill>
                <a:latin typeface="Courier New" panose="02070309020205020404" pitchFamily="49" charset="0"/>
                <a:cs typeface="Courier New" panose="02070309020205020404" pitchFamily="49" charset="0"/>
              </a:rPr>
              <a:t>System.out.println</a:t>
            </a:r>
            <a:r>
              <a:rPr lang="en-US" sz="1500" b="1" dirty="0">
                <a:solidFill>
                  <a:srgbClr val="00FF00"/>
                </a:solidFill>
                <a:latin typeface="Courier New" panose="02070309020205020404" pitchFamily="49" charset="0"/>
                <a:cs typeface="Courier New" panose="02070309020205020404" pitchFamily="49" charset="0"/>
              </a:rPr>
              <a:t>(</a:t>
            </a:r>
            <a:r>
              <a:rPr lang="en-US" sz="1500" b="1" dirty="0" err="1">
                <a:solidFill>
                  <a:srgbClr val="00FF00"/>
                </a:solidFill>
                <a:latin typeface="Courier New" panose="02070309020205020404" pitchFamily="49" charset="0"/>
                <a:cs typeface="Courier New" panose="02070309020205020404" pitchFamily="49" charset="0"/>
              </a:rPr>
              <a:t>msg</a:t>
            </a:r>
            <a:r>
              <a:rPr lang="en-US" sz="1500" b="1" dirty="0">
                <a:solidFill>
                  <a:srgbClr val="00FF00"/>
                </a:solidFill>
                <a:latin typeface="Courier New" panose="02070309020205020404" pitchFamily="49" charset="0"/>
                <a:cs typeface="Courier New" panose="02070309020205020404" pitchFamily="49" charset="0"/>
              </a:rPr>
              <a:t>);</a:t>
            </a:r>
          </a:p>
          <a:p>
            <a:r>
              <a:rPr lang="en-US" sz="1500" b="1" dirty="0" err="1">
                <a:solidFill>
                  <a:srgbClr val="00FF00"/>
                </a:solidFill>
                <a:latin typeface="Courier New" panose="02070309020205020404" pitchFamily="49" charset="0"/>
                <a:cs typeface="Courier New" panose="02070309020205020404" pitchFamily="49" charset="0"/>
              </a:rPr>
              <a:t>System.out.println</a:t>
            </a:r>
            <a:r>
              <a:rPr lang="en-US" sz="1500" b="1" dirty="0">
                <a:solidFill>
                  <a:srgbClr val="00FF00"/>
                </a:solidFill>
                <a:latin typeface="Courier New" panose="02070309020205020404" pitchFamily="49" charset="0"/>
                <a:cs typeface="Courier New" panose="02070309020205020404" pitchFamily="49" charset="0"/>
              </a:rPr>
              <a:t>(</a:t>
            </a:r>
            <a:r>
              <a:rPr lang="en-US" sz="1500" b="1" dirty="0" err="1">
                <a:solidFill>
                  <a:srgbClr val="00FF00"/>
                </a:solidFill>
                <a:latin typeface="Courier New" panose="02070309020205020404" pitchFamily="49" charset="0"/>
                <a:cs typeface="Courier New" panose="02070309020205020404" pitchFamily="49" charset="0"/>
              </a:rPr>
              <a:t>msg.toUpperCase</a:t>
            </a:r>
            <a:r>
              <a:rPr lang="en-US" sz="1500" b="1" dirty="0">
                <a:solidFill>
                  <a:srgbClr val="00FF00"/>
                </a:solidFill>
                <a:latin typeface="Courier New" panose="02070309020205020404" pitchFamily="49" charset="0"/>
                <a:cs typeface="Courier New" panose="02070309020205020404" pitchFamily="49" charset="0"/>
              </a:rPr>
              <a:t>().trim());</a:t>
            </a:r>
          </a:p>
        </p:txBody>
      </p:sp>
      <p:sp>
        <p:nvSpPr>
          <p:cNvPr id="14" name="Speech Bubble: Rectangle 13">
            <a:extLst>
              <a:ext uri="{C183D7F6-B498-43B3-948B-1728B52AA6E4}">
                <adec:decorative xmlns:adec="http://schemas.microsoft.com/office/drawing/2017/decorative" val="1"/>
              </a:ext>
            </a:extLst>
          </p:cNvPr>
          <p:cNvSpPr/>
          <p:nvPr/>
        </p:nvSpPr>
        <p:spPr>
          <a:xfrm>
            <a:off x="3797643" y="2765399"/>
            <a:ext cx="2022345" cy="881448"/>
          </a:xfrm>
          <a:prstGeom prst="wedgeRectCallout">
            <a:avLst>
              <a:gd name="adj1" fmla="val -65952"/>
              <a:gd name="adj2" fmla="val -38330"/>
            </a:avLst>
          </a:prstGeom>
          <a:solidFill>
            <a:schemeClr val="tx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500" dirty="0">
                <a:solidFill>
                  <a:schemeClr val="bg1"/>
                </a:solidFill>
              </a:rPr>
              <a:t>Instance method. must use reference variable – not </a:t>
            </a:r>
            <a:r>
              <a:rPr lang="en-US" sz="1500" b="1" dirty="0" err="1">
                <a:solidFill>
                  <a:schemeClr val="bg1"/>
                </a:solidFill>
                <a:latin typeface="Courier New" panose="02070309020205020404" pitchFamily="49" charset="0"/>
                <a:cs typeface="Courier New" panose="02070309020205020404" pitchFamily="49" charset="0"/>
              </a:rPr>
              <a:t>Scanner.nextInt</a:t>
            </a:r>
            <a:r>
              <a:rPr lang="en-US" sz="1500" dirty="0">
                <a:solidFill>
                  <a:schemeClr val="bg1"/>
                </a:solidFill>
              </a:rPr>
              <a:t>!</a:t>
            </a:r>
          </a:p>
        </p:txBody>
      </p:sp>
      <p:sp>
        <p:nvSpPr>
          <p:cNvPr id="6" name="TextBox 5"/>
          <p:cNvSpPr txBox="1"/>
          <p:nvPr/>
        </p:nvSpPr>
        <p:spPr>
          <a:xfrm>
            <a:off x="6080759" y="2487168"/>
            <a:ext cx="1275629" cy="323165"/>
          </a:xfrm>
          <a:prstGeom prst="rect">
            <a:avLst/>
          </a:prstGeom>
          <a:noFill/>
        </p:spPr>
        <p:txBody>
          <a:bodyPr wrap="square" rtlCol="0">
            <a:spAutoFit/>
          </a:bodyPr>
          <a:lstStyle/>
          <a:p>
            <a:r>
              <a:rPr lang="en-US" sz="1500" dirty="0">
                <a:latin typeface="Courier New" panose="02070309020205020404" pitchFamily="49" charset="0"/>
                <a:cs typeface="Courier New" panose="02070309020205020404" pitchFamily="49" charset="0"/>
              </a:rPr>
              <a:t>"9001?! "</a:t>
            </a:r>
            <a:endParaRPr lang="en-US" sz="1500" dirty="0"/>
          </a:p>
        </p:txBody>
      </p:sp>
      <p:sp>
        <p:nvSpPr>
          <p:cNvPr id="18" name="TextBox 17"/>
          <p:cNvSpPr txBox="1"/>
          <p:nvPr/>
        </p:nvSpPr>
        <p:spPr>
          <a:xfrm>
            <a:off x="8247888" y="2898648"/>
            <a:ext cx="955589" cy="323165"/>
          </a:xfrm>
          <a:prstGeom prst="rect">
            <a:avLst/>
          </a:prstGeom>
          <a:noFill/>
        </p:spPr>
        <p:txBody>
          <a:bodyPr wrap="square" rtlCol="0">
            <a:spAutoFit/>
          </a:bodyPr>
          <a:lstStyle/>
          <a:p>
            <a:r>
              <a:rPr lang="en-US" sz="1500" b="1" dirty="0">
                <a:solidFill>
                  <a:srgbClr val="00FF00"/>
                </a:solidFill>
                <a:latin typeface="Courier New" panose="02070309020205020404" pitchFamily="49" charset="0"/>
                <a:cs typeface="Courier New" panose="02070309020205020404" pitchFamily="49" charset="0"/>
              </a:rPr>
              <a:t>9001</a:t>
            </a:r>
            <a:r>
              <a:rPr lang="en-US" sz="1500" dirty="0">
                <a:solidFill>
                  <a:schemeClr val="tx1">
                    <a:lumMod val="65000"/>
                  </a:schemeClr>
                </a:solidFill>
                <a:latin typeface="Courier New" panose="02070309020205020404" pitchFamily="49" charset="0"/>
                <a:cs typeface="Courier New" panose="02070309020205020404" pitchFamily="49" charset="0"/>
              </a:rPr>
              <a:t>↵</a:t>
            </a:r>
            <a:endParaRPr lang="en-US" sz="1500" dirty="0"/>
          </a:p>
        </p:txBody>
      </p:sp>
      <p:sp>
        <p:nvSpPr>
          <p:cNvPr id="28" name="TextBox 27"/>
          <p:cNvSpPr txBox="1"/>
          <p:nvPr/>
        </p:nvSpPr>
        <p:spPr>
          <a:xfrm>
            <a:off x="6080760" y="2487168"/>
            <a:ext cx="1275629" cy="323165"/>
          </a:xfrm>
          <a:prstGeom prst="rect">
            <a:avLst/>
          </a:prstGeom>
          <a:noFill/>
        </p:spPr>
        <p:txBody>
          <a:bodyPr wrap="square" rtlCol="0">
            <a:spAutoFit/>
          </a:bodyPr>
          <a:lstStyle/>
          <a:p>
            <a:r>
              <a:rPr lang="en-US" sz="1500" dirty="0">
                <a:latin typeface="Courier New" panose="02070309020205020404" pitchFamily="49" charset="0"/>
                <a:cs typeface="Courier New" panose="02070309020205020404" pitchFamily="49" charset="0"/>
              </a:rPr>
              <a:t>""</a:t>
            </a:r>
            <a:endParaRPr lang="en-US" sz="1500" dirty="0"/>
          </a:p>
        </p:txBody>
      </p:sp>
      <p:sp>
        <p:nvSpPr>
          <p:cNvPr id="29" name="TextBox 28"/>
          <p:cNvSpPr txBox="1"/>
          <p:nvPr/>
        </p:nvSpPr>
        <p:spPr>
          <a:xfrm>
            <a:off x="6080759" y="4954400"/>
            <a:ext cx="1275629" cy="323165"/>
          </a:xfrm>
          <a:prstGeom prst="rect">
            <a:avLst/>
          </a:prstGeom>
          <a:noFill/>
        </p:spPr>
        <p:txBody>
          <a:bodyPr wrap="square" rtlCol="0">
            <a:spAutoFit/>
          </a:bodyPr>
          <a:lstStyle/>
          <a:p>
            <a:r>
              <a:rPr lang="en-US" sz="1500" dirty="0">
                <a:latin typeface="Courier New" panose="02070309020205020404" pitchFamily="49" charset="0"/>
                <a:cs typeface="Courier New" panose="02070309020205020404" pitchFamily="49" charset="0"/>
              </a:rPr>
              <a:t>""</a:t>
            </a:r>
            <a:endParaRPr lang="en-US" sz="1500" dirty="0"/>
          </a:p>
        </p:txBody>
      </p:sp>
      <p:sp>
        <p:nvSpPr>
          <p:cNvPr id="30" name="TextBox 29"/>
          <p:cNvSpPr txBox="1"/>
          <p:nvPr/>
        </p:nvSpPr>
        <p:spPr>
          <a:xfrm>
            <a:off x="6080760" y="4956048"/>
            <a:ext cx="5492952" cy="323165"/>
          </a:xfrm>
          <a:prstGeom prst="rect">
            <a:avLst/>
          </a:prstGeom>
          <a:noFill/>
        </p:spPr>
        <p:txBody>
          <a:bodyPr wrap="square" rtlCol="0">
            <a:spAutoFit/>
          </a:bodyPr>
          <a:lstStyle/>
          <a:p>
            <a:r>
              <a:rPr lang="en-US" sz="1500" dirty="0">
                <a:latin typeface="Courier New" panose="02070309020205020404" pitchFamily="49" charset="0"/>
                <a:cs typeface="Courier New" panose="02070309020205020404" pitchFamily="49" charset="0"/>
              </a:rPr>
              <a:t>"  Only 777? That's not even more than 9000! "</a:t>
            </a:r>
            <a:endParaRPr lang="en-US" sz="1500" dirty="0"/>
          </a:p>
        </p:txBody>
      </p:sp>
      <p:sp>
        <p:nvSpPr>
          <p:cNvPr id="7" name="Arrow: Right 6">
            <a:extLst>
              <a:ext uri="{C183D7F6-B498-43B3-948B-1728B52AA6E4}">
                <adec:decorative xmlns:adec="http://schemas.microsoft.com/office/drawing/2017/decorative" val="1"/>
              </a:ext>
            </a:extLst>
          </p:cNvPr>
          <p:cNvSpPr/>
          <p:nvPr/>
        </p:nvSpPr>
        <p:spPr>
          <a:xfrm>
            <a:off x="172641" y="2011679"/>
            <a:ext cx="567129" cy="265317"/>
          </a:xfrm>
          <a:prstGeom prst="rightArrow">
            <a:avLst/>
          </a:prstGeom>
          <a:solidFill>
            <a:srgbClr val="FFC000"/>
          </a:solidFill>
          <a:ln w="38100">
            <a:solidFill>
              <a:srgbClr val="000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Right 30">
            <a:extLst>
              <a:ext uri="{C183D7F6-B498-43B3-948B-1728B52AA6E4}">
                <adec:decorative xmlns:adec="http://schemas.microsoft.com/office/drawing/2017/decorative" val="1"/>
              </a:ext>
            </a:extLst>
          </p:cNvPr>
          <p:cNvSpPr/>
          <p:nvPr/>
        </p:nvSpPr>
        <p:spPr>
          <a:xfrm>
            <a:off x="172641" y="2238081"/>
            <a:ext cx="567129" cy="265317"/>
          </a:xfrm>
          <a:prstGeom prst="rightArrow">
            <a:avLst/>
          </a:prstGeom>
          <a:solidFill>
            <a:srgbClr val="FFC000"/>
          </a:solidFill>
          <a:ln w="38100">
            <a:solidFill>
              <a:srgbClr val="000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Right 31">
            <a:extLst>
              <a:ext uri="{C183D7F6-B498-43B3-948B-1728B52AA6E4}">
                <adec:decorative xmlns:adec="http://schemas.microsoft.com/office/drawing/2017/decorative" val="1"/>
              </a:ext>
            </a:extLst>
          </p:cNvPr>
          <p:cNvSpPr/>
          <p:nvPr/>
        </p:nvSpPr>
        <p:spPr>
          <a:xfrm>
            <a:off x="172640" y="2677674"/>
            <a:ext cx="567129" cy="265317"/>
          </a:xfrm>
          <a:prstGeom prst="rightArrow">
            <a:avLst/>
          </a:prstGeom>
          <a:solidFill>
            <a:srgbClr val="FFC000"/>
          </a:solidFill>
          <a:ln w="38100">
            <a:solidFill>
              <a:srgbClr val="000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Arrow: Right 32">
            <a:extLst>
              <a:ext uri="{C183D7F6-B498-43B3-948B-1728B52AA6E4}">
                <adec:decorative xmlns:adec="http://schemas.microsoft.com/office/drawing/2017/decorative" val="1"/>
              </a:ext>
            </a:extLst>
          </p:cNvPr>
          <p:cNvSpPr/>
          <p:nvPr/>
        </p:nvSpPr>
        <p:spPr>
          <a:xfrm>
            <a:off x="172639" y="3650693"/>
            <a:ext cx="567129" cy="265317"/>
          </a:xfrm>
          <a:prstGeom prst="rightArrow">
            <a:avLst/>
          </a:prstGeom>
          <a:solidFill>
            <a:srgbClr val="FFC000"/>
          </a:solidFill>
          <a:ln w="38100">
            <a:solidFill>
              <a:srgbClr val="000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row: Right 33">
            <a:extLst>
              <a:ext uri="{C183D7F6-B498-43B3-948B-1728B52AA6E4}">
                <adec:decorative xmlns:adec="http://schemas.microsoft.com/office/drawing/2017/decorative" val="1"/>
              </a:ext>
            </a:extLst>
          </p:cNvPr>
          <p:cNvSpPr/>
          <p:nvPr/>
        </p:nvSpPr>
        <p:spPr>
          <a:xfrm>
            <a:off x="172639" y="3894770"/>
            <a:ext cx="567129" cy="265317"/>
          </a:xfrm>
          <a:prstGeom prst="rightArrow">
            <a:avLst/>
          </a:prstGeom>
          <a:solidFill>
            <a:srgbClr val="FFC000"/>
          </a:solidFill>
          <a:ln w="38100">
            <a:solidFill>
              <a:srgbClr val="000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row: Right 34">
            <a:extLst>
              <a:ext uri="{C183D7F6-B498-43B3-948B-1728B52AA6E4}">
                <adec:decorative xmlns:adec="http://schemas.microsoft.com/office/drawing/2017/decorative" val="1"/>
              </a:ext>
            </a:extLst>
          </p:cNvPr>
          <p:cNvSpPr/>
          <p:nvPr/>
        </p:nvSpPr>
        <p:spPr>
          <a:xfrm>
            <a:off x="172639" y="5680561"/>
            <a:ext cx="567129" cy="265317"/>
          </a:xfrm>
          <a:prstGeom prst="rightArrow">
            <a:avLst/>
          </a:prstGeom>
          <a:solidFill>
            <a:srgbClr val="FFC000"/>
          </a:solidFill>
          <a:ln w="38100">
            <a:solidFill>
              <a:srgbClr val="000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Right 35">
            <a:extLst>
              <a:ext uri="{C183D7F6-B498-43B3-948B-1728B52AA6E4}">
                <adec:decorative xmlns:adec="http://schemas.microsoft.com/office/drawing/2017/decorative" val="1"/>
              </a:ext>
            </a:extLst>
          </p:cNvPr>
          <p:cNvSpPr/>
          <p:nvPr/>
        </p:nvSpPr>
        <p:spPr>
          <a:xfrm>
            <a:off x="172638" y="6102995"/>
            <a:ext cx="567129" cy="265317"/>
          </a:xfrm>
          <a:prstGeom prst="rightArrow">
            <a:avLst/>
          </a:prstGeom>
          <a:solidFill>
            <a:srgbClr val="FFC000"/>
          </a:solidFill>
          <a:ln w="38100">
            <a:solidFill>
              <a:srgbClr val="000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row: Right 36">
            <a:extLst>
              <a:ext uri="{C183D7F6-B498-43B3-948B-1728B52AA6E4}">
                <adec:decorative xmlns:adec="http://schemas.microsoft.com/office/drawing/2017/decorative" val="1"/>
              </a:ext>
            </a:extLst>
          </p:cNvPr>
          <p:cNvSpPr/>
          <p:nvPr/>
        </p:nvSpPr>
        <p:spPr>
          <a:xfrm>
            <a:off x="172637" y="6363508"/>
            <a:ext cx="567129" cy="265317"/>
          </a:xfrm>
          <a:prstGeom prst="rightArrow">
            <a:avLst/>
          </a:prstGeom>
          <a:solidFill>
            <a:srgbClr val="FFC000"/>
          </a:solidFill>
          <a:ln w="38100">
            <a:solidFill>
              <a:srgbClr val="000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Right 37">
            <a:extLst>
              <a:ext uri="{C183D7F6-B498-43B3-948B-1728B52AA6E4}">
                <adec:decorative xmlns:adec="http://schemas.microsoft.com/office/drawing/2017/decorative" val="1"/>
              </a:ext>
            </a:extLst>
          </p:cNvPr>
          <p:cNvSpPr/>
          <p:nvPr/>
        </p:nvSpPr>
        <p:spPr>
          <a:xfrm>
            <a:off x="172636" y="4771672"/>
            <a:ext cx="567129" cy="265317"/>
          </a:xfrm>
          <a:prstGeom prst="rightArrow">
            <a:avLst/>
          </a:prstGeom>
          <a:solidFill>
            <a:srgbClr val="FFC000"/>
          </a:solidFill>
          <a:ln w="38100">
            <a:solidFill>
              <a:srgbClr val="000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8247888" y="5422392"/>
            <a:ext cx="955589" cy="323165"/>
          </a:xfrm>
          <a:prstGeom prst="rect">
            <a:avLst/>
          </a:prstGeom>
          <a:noFill/>
        </p:spPr>
        <p:txBody>
          <a:bodyPr wrap="square" rtlCol="0">
            <a:spAutoFit/>
          </a:bodyPr>
          <a:lstStyle/>
          <a:p>
            <a:r>
              <a:rPr lang="en-US" sz="1500" b="1" dirty="0">
                <a:solidFill>
                  <a:srgbClr val="00FF00"/>
                </a:solidFill>
                <a:latin typeface="Courier New" panose="02070309020205020404" pitchFamily="49" charset="0"/>
                <a:cs typeface="Courier New" panose="02070309020205020404" pitchFamily="49" charset="0"/>
              </a:rPr>
              <a:t>777</a:t>
            </a:r>
            <a:r>
              <a:rPr lang="en-US" sz="1500" dirty="0">
                <a:solidFill>
                  <a:schemeClr val="tx1">
                    <a:lumMod val="65000"/>
                  </a:schemeClr>
                </a:solidFill>
                <a:latin typeface="Courier New" panose="02070309020205020404" pitchFamily="49" charset="0"/>
                <a:cs typeface="Courier New" panose="02070309020205020404" pitchFamily="49" charset="0"/>
              </a:rPr>
              <a:t>↵</a:t>
            </a:r>
            <a:endParaRPr lang="en-US" sz="1500" dirty="0"/>
          </a:p>
        </p:txBody>
      </p:sp>
      <p:pic>
        <p:nvPicPr>
          <p:cNvPr id="4" name="Picture 3">
            <a:extLst>
              <a:ext uri="{FF2B5EF4-FFF2-40B4-BE49-F238E27FC236}">
                <a16:creationId xmlns:a16="http://schemas.microsoft.com/office/drawing/2014/main" id="{BC79C58C-33DD-4F63-A4D0-2E54CCE99147}"/>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739765" y="1989907"/>
            <a:ext cx="4463606" cy="4755617"/>
          </a:xfrm>
          <a:prstGeom prst="rect">
            <a:avLst/>
          </a:prstGeom>
        </p:spPr>
      </p:pic>
    </p:spTree>
    <p:extLst>
      <p:ext uri="{BB962C8B-B14F-4D97-AF65-F5344CB8AC3E}">
        <p14:creationId xmlns:p14="http://schemas.microsoft.com/office/powerpoint/2010/main" val="434762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15">
                                            <p:txEl>
                                              <p:pRg st="0" end="0"/>
                                            </p:txEl>
                                          </p:spTgt>
                                        </p:tgtEl>
                                        <p:attrNameLst>
                                          <p:attrName>style.visibility</p:attrName>
                                        </p:attrNameLst>
                                      </p:cBhvr>
                                      <p:to>
                                        <p:strVal val="visible"/>
                                      </p:to>
                                    </p:set>
                                    <p:animEffect transition="in" filter="fade">
                                      <p:cBhvr>
                                        <p:cTn id="18" dur="500"/>
                                        <p:tgtEl>
                                          <p:spTgt spid="15">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nodeType="withEffect">
                                  <p:stCondLst>
                                    <p:cond delay="0"/>
                                  </p:stCondLst>
                                  <p:childTnLst>
                                    <p:set>
                                      <p:cBhvr>
                                        <p:cTn id="25" dur="1" fill="hold">
                                          <p:stCondLst>
                                            <p:cond delay="0"/>
                                          </p:stCondLst>
                                        </p:cTn>
                                        <p:tgtEl>
                                          <p:spTgt spid="15">
                                            <p:txEl>
                                              <p:pRg st="1" end="1"/>
                                            </p:txEl>
                                          </p:spTgt>
                                        </p:tgtEl>
                                        <p:attrNameLst>
                                          <p:attrName>style.visibility</p:attrName>
                                        </p:attrNameLst>
                                      </p:cBhvr>
                                      <p:to>
                                        <p:strVal val="visible"/>
                                      </p:to>
                                    </p:set>
                                    <p:animEffect transition="in" filter="fade">
                                      <p:cBhvr>
                                        <p:cTn id="26" dur="500"/>
                                        <p:tgtEl>
                                          <p:spTgt spid="15">
                                            <p:txEl>
                                              <p:pRg st="1" end="1"/>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fade">
                                      <p:cBhvr>
                                        <p:cTn id="29" dur="500"/>
                                        <p:tgtEl>
                                          <p:spTgt spid="28"/>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500"/>
                                        <p:tgtEl>
                                          <p:spTgt spid="31"/>
                                        </p:tgtEl>
                                      </p:cBhvr>
                                    </p:animEffect>
                                  </p:childTnLst>
                                </p:cTn>
                              </p:par>
                              <p:par>
                                <p:cTn id="35" presetID="10" presetClass="exit" presetSubtype="0" fill="hold" grpId="1" nodeType="withEffect">
                                  <p:stCondLst>
                                    <p:cond delay="0"/>
                                  </p:stCondLst>
                                  <p:childTnLst>
                                    <p:animEffect transition="out" filter="fade">
                                      <p:cBhvr>
                                        <p:cTn id="36" dur="500"/>
                                        <p:tgtEl>
                                          <p:spTgt spid="7"/>
                                        </p:tgtEl>
                                      </p:cBhvr>
                                    </p:animEffect>
                                    <p:set>
                                      <p:cBhvr>
                                        <p:cTn id="37" dur="1" fill="hold">
                                          <p:stCondLst>
                                            <p:cond delay="499"/>
                                          </p:stCondLst>
                                        </p:cTn>
                                        <p:tgtEl>
                                          <p:spTgt spid="7"/>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5">
                                            <p:txEl>
                                              <p:pRg st="4" end="4"/>
                                            </p:txEl>
                                          </p:spTgt>
                                        </p:tgtEl>
                                        <p:attrNameLst>
                                          <p:attrName>style.visibility</p:attrName>
                                        </p:attrNameLst>
                                      </p:cBhvr>
                                      <p:to>
                                        <p:strVal val="visible"/>
                                      </p:to>
                                    </p:set>
                                    <p:animEffect transition="in" filter="fade">
                                      <p:cBhvr>
                                        <p:cTn id="42" dur="500"/>
                                        <p:tgtEl>
                                          <p:spTgt spid="15">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500"/>
                                        <p:tgtEl>
                                          <p:spTgt spid="32"/>
                                        </p:tgtEl>
                                      </p:cBhvr>
                                    </p:animEffect>
                                  </p:childTnLst>
                                </p:cTn>
                              </p:par>
                              <p:par>
                                <p:cTn id="48" presetID="10" presetClass="exit" presetSubtype="0" fill="hold" grpId="1" nodeType="withEffect">
                                  <p:stCondLst>
                                    <p:cond delay="0"/>
                                  </p:stCondLst>
                                  <p:childTnLst>
                                    <p:animEffect transition="out" filter="fade">
                                      <p:cBhvr>
                                        <p:cTn id="49" dur="500"/>
                                        <p:tgtEl>
                                          <p:spTgt spid="31"/>
                                        </p:tgtEl>
                                      </p:cBhvr>
                                    </p:animEffect>
                                    <p:set>
                                      <p:cBhvr>
                                        <p:cTn id="50" dur="1" fill="hold">
                                          <p:stCondLst>
                                            <p:cond delay="499"/>
                                          </p:stCondLst>
                                        </p:cTn>
                                        <p:tgtEl>
                                          <p:spTgt spid="31"/>
                                        </p:tgtEl>
                                        <p:attrNameLst>
                                          <p:attrName>style.visibility</p:attrName>
                                        </p:attrNameLst>
                                      </p:cBhvr>
                                      <p:to>
                                        <p:strVal val="hidden"/>
                                      </p:to>
                                    </p:set>
                                  </p:childTnLst>
                                </p:cTn>
                              </p:par>
                              <p:par>
                                <p:cTn id="51" presetID="10" presetClass="entr" presetSubtype="0" fill="hold" grpId="0" nodeType="with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fade">
                                      <p:cBhvr>
                                        <p:cTn id="53" dur="500"/>
                                        <p:tgtEl>
                                          <p:spTgt spid="14"/>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500"/>
                                        <p:tgtEl>
                                          <p:spTgt spid="18"/>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fade">
                                      <p:cBhvr>
                                        <p:cTn id="63" dur="500"/>
                                        <p:tgtEl>
                                          <p:spTgt spid="33"/>
                                        </p:tgtEl>
                                      </p:cBhvr>
                                    </p:animEffect>
                                  </p:childTnLst>
                                </p:cTn>
                              </p:par>
                              <p:par>
                                <p:cTn id="64" presetID="10" presetClass="exit" presetSubtype="0" fill="hold" grpId="1" nodeType="withEffect">
                                  <p:stCondLst>
                                    <p:cond delay="0"/>
                                  </p:stCondLst>
                                  <p:childTnLst>
                                    <p:animEffect transition="out" filter="fade">
                                      <p:cBhvr>
                                        <p:cTn id="65" dur="500"/>
                                        <p:tgtEl>
                                          <p:spTgt spid="32"/>
                                        </p:tgtEl>
                                      </p:cBhvr>
                                    </p:animEffect>
                                    <p:set>
                                      <p:cBhvr>
                                        <p:cTn id="66" dur="1" fill="hold">
                                          <p:stCondLst>
                                            <p:cond delay="499"/>
                                          </p:stCondLst>
                                        </p:cTn>
                                        <p:tgtEl>
                                          <p:spTgt spid="32"/>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6"/>
                                        </p:tgtEl>
                                        <p:attrNameLst>
                                          <p:attrName>style.visibility</p:attrName>
                                        </p:attrNameLst>
                                      </p:cBhvr>
                                      <p:to>
                                        <p:strVal val="visible"/>
                                      </p:to>
                                    </p:set>
                                    <p:animEffect transition="in" filter="fade">
                                      <p:cBhvr>
                                        <p:cTn id="71" dur="500"/>
                                        <p:tgtEl>
                                          <p:spTgt spid="6"/>
                                        </p:tgtEl>
                                      </p:cBhvr>
                                    </p:animEffect>
                                  </p:childTnLst>
                                </p:cTn>
                              </p:par>
                              <p:par>
                                <p:cTn id="72" presetID="10" presetClass="exit" presetSubtype="0" fill="hold" grpId="1" nodeType="withEffect">
                                  <p:stCondLst>
                                    <p:cond delay="0"/>
                                  </p:stCondLst>
                                  <p:childTnLst>
                                    <p:animEffect transition="out" filter="fade">
                                      <p:cBhvr>
                                        <p:cTn id="73" dur="500"/>
                                        <p:tgtEl>
                                          <p:spTgt spid="28"/>
                                        </p:tgtEl>
                                      </p:cBhvr>
                                    </p:animEffect>
                                    <p:set>
                                      <p:cBhvr>
                                        <p:cTn id="74" dur="1" fill="hold">
                                          <p:stCondLst>
                                            <p:cond delay="499"/>
                                          </p:stCondLst>
                                        </p:cTn>
                                        <p:tgtEl>
                                          <p:spTgt spid="28"/>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34"/>
                                        </p:tgtEl>
                                        <p:attrNameLst>
                                          <p:attrName>style.visibility</p:attrName>
                                        </p:attrNameLst>
                                      </p:cBhvr>
                                      <p:to>
                                        <p:strVal val="visible"/>
                                      </p:to>
                                    </p:set>
                                    <p:animEffect transition="in" filter="fade">
                                      <p:cBhvr>
                                        <p:cTn id="79" dur="500"/>
                                        <p:tgtEl>
                                          <p:spTgt spid="34"/>
                                        </p:tgtEl>
                                      </p:cBhvr>
                                    </p:animEffect>
                                  </p:childTnLst>
                                </p:cTn>
                              </p:par>
                              <p:par>
                                <p:cTn id="80" presetID="10" presetClass="exit" presetSubtype="0" fill="hold" grpId="1" nodeType="withEffect">
                                  <p:stCondLst>
                                    <p:cond delay="0"/>
                                  </p:stCondLst>
                                  <p:childTnLst>
                                    <p:animEffect transition="out" filter="fade">
                                      <p:cBhvr>
                                        <p:cTn id="81" dur="500"/>
                                        <p:tgtEl>
                                          <p:spTgt spid="33"/>
                                        </p:tgtEl>
                                      </p:cBhvr>
                                    </p:animEffect>
                                    <p:set>
                                      <p:cBhvr>
                                        <p:cTn id="82" dur="1" fill="hold">
                                          <p:stCondLst>
                                            <p:cond delay="499"/>
                                          </p:stCondLst>
                                        </p:cTn>
                                        <p:tgtEl>
                                          <p:spTgt spid="33"/>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27"/>
                                        </p:tgtEl>
                                        <p:attrNameLst>
                                          <p:attrName>style.visibility</p:attrName>
                                        </p:attrNameLst>
                                      </p:cBhvr>
                                      <p:to>
                                        <p:strVal val="visible"/>
                                      </p:to>
                                    </p:set>
                                    <p:animEffect transition="in" filter="fade">
                                      <p:cBhvr>
                                        <p:cTn id="87" dur="500"/>
                                        <p:tgtEl>
                                          <p:spTgt spid="27"/>
                                        </p:tgtEl>
                                      </p:cBhvr>
                                    </p:animEffect>
                                  </p:childTnLst>
                                </p:cTn>
                              </p:par>
                              <p:par>
                                <p:cTn id="88" presetID="10" presetClass="exit" presetSubtype="0" fill="hold" grpId="1" nodeType="withEffect">
                                  <p:stCondLst>
                                    <p:cond delay="0"/>
                                  </p:stCondLst>
                                  <p:childTnLst>
                                    <p:animEffect transition="out" filter="fade">
                                      <p:cBhvr>
                                        <p:cTn id="89" dur="500"/>
                                        <p:tgtEl>
                                          <p:spTgt spid="6"/>
                                        </p:tgtEl>
                                      </p:cBhvr>
                                    </p:animEffect>
                                    <p:set>
                                      <p:cBhvr>
                                        <p:cTn id="90" dur="1" fill="hold">
                                          <p:stCondLst>
                                            <p:cond delay="499"/>
                                          </p:stCondLst>
                                        </p:cTn>
                                        <p:tgtEl>
                                          <p:spTgt spid="6"/>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35"/>
                                        </p:tgtEl>
                                        <p:attrNameLst>
                                          <p:attrName>style.visibility</p:attrName>
                                        </p:attrNameLst>
                                      </p:cBhvr>
                                      <p:to>
                                        <p:strVal val="visible"/>
                                      </p:to>
                                    </p:set>
                                    <p:animEffect transition="in" filter="fade">
                                      <p:cBhvr>
                                        <p:cTn id="95" dur="500"/>
                                        <p:tgtEl>
                                          <p:spTgt spid="35"/>
                                        </p:tgtEl>
                                      </p:cBhvr>
                                    </p:animEffect>
                                  </p:childTnLst>
                                </p:cTn>
                              </p:par>
                              <p:par>
                                <p:cTn id="96" presetID="10" presetClass="exit" presetSubtype="0" fill="hold" grpId="1" nodeType="withEffect">
                                  <p:stCondLst>
                                    <p:cond delay="0"/>
                                  </p:stCondLst>
                                  <p:childTnLst>
                                    <p:animEffect transition="out" filter="fade">
                                      <p:cBhvr>
                                        <p:cTn id="97" dur="500"/>
                                        <p:tgtEl>
                                          <p:spTgt spid="34"/>
                                        </p:tgtEl>
                                      </p:cBhvr>
                                    </p:animEffect>
                                    <p:set>
                                      <p:cBhvr>
                                        <p:cTn id="98" dur="1" fill="hold">
                                          <p:stCondLst>
                                            <p:cond delay="499"/>
                                          </p:stCondLst>
                                        </p:cTn>
                                        <p:tgtEl>
                                          <p:spTgt spid="34"/>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nodeType="clickEffect">
                                  <p:stCondLst>
                                    <p:cond delay="0"/>
                                  </p:stCondLst>
                                  <p:childTnLst>
                                    <p:set>
                                      <p:cBhvr>
                                        <p:cTn id="102" dur="1" fill="hold">
                                          <p:stCondLst>
                                            <p:cond delay="0"/>
                                          </p:stCondLst>
                                        </p:cTn>
                                        <p:tgtEl>
                                          <p:spTgt spid="15">
                                            <p:txEl>
                                              <p:pRg st="5" end="5"/>
                                            </p:txEl>
                                          </p:spTgt>
                                        </p:tgtEl>
                                        <p:attrNameLst>
                                          <p:attrName>style.visibility</p:attrName>
                                        </p:attrNameLst>
                                      </p:cBhvr>
                                      <p:to>
                                        <p:strVal val="visible"/>
                                      </p:to>
                                    </p:set>
                                    <p:animEffect transition="in" filter="fade">
                                      <p:cBhvr>
                                        <p:cTn id="103" dur="500"/>
                                        <p:tgtEl>
                                          <p:spTgt spid="15">
                                            <p:txEl>
                                              <p:pRg st="5" end="5"/>
                                            </p:txEl>
                                          </p:spTgt>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36"/>
                                        </p:tgtEl>
                                        <p:attrNameLst>
                                          <p:attrName>style.visibility</p:attrName>
                                        </p:attrNameLst>
                                      </p:cBhvr>
                                      <p:to>
                                        <p:strVal val="visible"/>
                                      </p:to>
                                    </p:set>
                                    <p:animEffect transition="in" filter="fade">
                                      <p:cBhvr>
                                        <p:cTn id="108" dur="500"/>
                                        <p:tgtEl>
                                          <p:spTgt spid="36"/>
                                        </p:tgtEl>
                                      </p:cBhvr>
                                    </p:animEffect>
                                  </p:childTnLst>
                                </p:cTn>
                              </p:par>
                              <p:par>
                                <p:cTn id="109" presetID="10" presetClass="exit" presetSubtype="0" fill="hold" grpId="1" nodeType="withEffect">
                                  <p:stCondLst>
                                    <p:cond delay="0"/>
                                  </p:stCondLst>
                                  <p:childTnLst>
                                    <p:animEffect transition="out" filter="fade">
                                      <p:cBhvr>
                                        <p:cTn id="110" dur="500"/>
                                        <p:tgtEl>
                                          <p:spTgt spid="35"/>
                                        </p:tgtEl>
                                      </p:cBhvr>
                                    </p:animEffect>
                                    <p:set>
                                      <p:cBhvr>
                                        <p:cTn id="111" dur="1" fill="hold">
                                          <p:stCondLst>
                                            <p:cond delay="499"/>
                                          </p:stCondLst>
                                        </p:cTn>
                                        <p:tgtEl>
                                          <p:spTgt spid="35"/>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nodeType="clickEffect">
                                  <p:stCondLst>
                                    <p:cond delay="0"/>
                                  </p:stCondLst>
                                  <p:childTnLst>
                                    <p:set>
                                      <p:cBhvr>
                                        <p:cTn id="115" dur="1" fill="hold">
                                          <p:stCondLst>
                                            <p:cond delay="0"/>
                                          </p:stCondLst>
                                        </p:cTn>
                                        <p:tgtEl>
                                          <p:spTgt spid="15">
                                            <p:txEl>
                                              <p:pRg st="6" end="6"/>
                                            </p:txEl>
                                          </p:spTgt>
                                        </p:tgtEl>
                                        <p:attrNameLst>
                                          <p:attrName>style.visibility</p:attrName>
                                        </p:attrNameLst>
                                      </p:cBhvr>
                                      <p:to>
                                        <p:strVal val="visible"/>
                                      </p:to>
                                    </p:set>
                                    <p:animEffect transition="in" filter="fade">
                                      <p:cBhvr>
                                        <p:cTn id="116" dur="500"/>
                                        <p:tgtEl>
                                          <p:spTgt spid="15">
                                            <p:txEl>
                                              <p:pRg st="6" end="6"/>
                                            </p:txEl>
                                          </p:spTgt>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grpId="0" nodeType="clickEffect">
                                  <p:stCondLst>
                                    <p:cond delay="0"/>
                                  </p:stCondLst>
                                  <p:childTnLst>
                                    <p:set>
                                      <p:cBhvr>
                                        <p:cTn id="120" dur="1" fill="hold">
                                          <p:stCondLst>
                                            <p:cond delay="0"/>
                                          </p:stCondLst>
                                        </p:cTn>
                                        <p:tgtEl>
                                          <p:spTgt spid="37"/>
                                        </p:tgtEl>
                                        <p:attrNameLst>
                                          <p:attrName>style.visibility</p:attrName>
                                        </p:attrNameLst>
                                      </p:cBhvr>
                                      <p:to>
                                        <p:strVal val="visible"/>
                                      </p:to>
                                    </p:set>
                                    <p:animEffect transition="in" filter="fade">
                                      <p:cBhvr>
                                        <p:cTn id="121" dur="500"/>
                                        <p:tgtEl>
                                          <p:spTgt spid="37"/>
                                        </p:tgtEl>
                                      </p:cBhvr>
                                    </p:animEffect>
                                  </p:childTnLst>
                                </p:cTn>
                              </p:par>
                              <p:par>
                                <p:cTn id="122" presetID="10" presetClass="exit" presetSubtype="0" fill="hold" grpId="1" nodeType="withEffect">
                                  <p:stCondLst>
                                    <p:cond delay="0"/>
                                  </p:stCondLst>
                                  <p:childTnLst>
                                    <p:animEffect transition="out" filter="fade">
                                      <p:cBhvr>
                                        <p:cTn id="123" dur="500"/>
                                        <p:tgtEl>
                                          <p:spTgt spid="36"/>
                                        </p:tgtEl>
                                      </p:cBhvr>
                                    </p:animEffect>
                                    <p:set>
                                      <p:cBhvr>
                                        <p:cTn id="124" dur="1" fill="hold">
                                          <p:stCondLst>
                                            <p:cond delay="499"/>
                                          </p:stCondLst>
                                        </p:cTn>
                                        <p:tgtEl>
                                          <p:spTgt spid="36"/>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0" presetClass="entr" presetSubtype="0" fill="hold" nodeType="clickEffect">
                                  <p:stCondLst>
                                    <p:cond delay="0"/>
                                  </p:stCondLst>
                                  <p:childTnLst>
                                    <p:set>
                                      <p:cBhvr>
                                        <p:cTn id="128" dur="1" fill="hold">
                                          <p:stCondLst>
                                            <p:cond delay="0"/>
                                          </p:stCondLst>
                                        </p:cTn>
                                        <p:tgtEl>
                                          <p:spTgt spid="15">
                                            <p:txEl>
                                              <p:pRg st="7" end="7"/>
                                            </p:txEl>
                                          </p:spTgt>
                                        </p:tgtEl>
                                        <p:attrNameLst>
                                          <p:attrName>style.visibility</p:attrName>
                                        </p:attrNameLst>
                                      </p:cBhvr>
                                      <p:to>
                                        <p:strVal val="visible"/>
                                      </p:to>
                                    </p:set>
                                    <p:animEffect transition="in" filter="fade">
                                      <p:cBhvr>
                                        <p:cTn id="129" dur="500"/>
                                        <p:tgtEl>
                                          <p:spTgt spid="15">
                                            <p:txEl>
                                              <p:pRg st="7" end="7"/>
                                            </p:txEl>
                                          </p:spTgt>
                                        </p:tgtEl>
                                      </p:cBhvr>
                                    </p:animEffect>
                                  </p:childTnLst>
                                </p:cTn>
                              </p:par>
                            </p:childTnLst>
                          </p:cTn>
                        </p:par>
                      </p:childTnLst>
                    </p:cTn>
                  </p:par>
                  <p:par>
                    <p:cTn id="130" fill="hold">
                      <p:stCondLst>
                        <p:cond delay="indefinite"/>
                      </p:stCondLst>
                      <p:childTnLst>
                        <p:par>
                          <p:cTn id="131" fill="hold">
                            <p:stCondLst>
                              <p:cond delay="0"/>
                            </p:stCondLst>
                            <p:childTnLst>
                              <p:par>
                                <p:cTn id="132" presetID="10" presetClass="entr" presetSubtype="0" fill="hold" nodeType="clickEffect">
                                  <p:stCondLst>
                                    <p:cond delay="0"/>
                                  </p:stCondLst>
                                  <p:childTnLst>
                                    <p:set>
                                      <p:cBhvr>
                                        <p:cTn id="133" dur="1" fill="hold">
                                          <p:stCondLst>
                                            <p:cond delay="0"/>
                                          </p:stCondLst>
                                        </p:cTn>
                                        <p:tgtEl>
                                          <p:spTgt spid="15">
                                            <p:txEl>
                                              <p:pRg st="11" end="11"/>
                                            </p:txEl>
                                          </p:spTgt>
                                        </p:tgtEl>
                                        <p:attrNameLst>
                                          <p:attrName>style.visibility</p:attrName>
                                        </p:attrNameLst>
                                      </p:cBhvr>
                                      <p:to>
                                        <p:strVal val="visible"/>
                                      </p:to>
                                    </p:set>
                                    <p:animEffect transition="in" filter="fade">
                                      <p:cBhvr>
                                        <p:cTn id="134" dur="500"/>
                                        <p:tgtEl>
                                          <p:spTgt spid="15">
                                            <p:txEl>
                                              <p:pRg st="11" end="11"/>
                                            </p:txEl>
                                          </p:spTgt>
                                        </p:tgtEl>
                                      </p:cBhvr>
                                    </p:animEffect>
                                  </p:childTnLst>
                                </p:cTn>
                              </p:par>
                            </p:childTnLst>
                          </p:cTn>
                        </p:par>
                      </p:childTnLst>
                    </p:cTn>
                  </p:par>
                  <p:par>
                    <p:cTn id="135" fill="hold">
                      <p:stCondLst>
                        <p:cond delay="indefinite"/>
                      </p:stCondLst>
                      <p:childTnLst>
                        <p:par>
                          <p:cTn id="136" fill="hold">
                            <p:stCondLst>
                              <p:cond delay="0"/>
                            </p:stCondLst>
                            <p:childTnLst>
                              <p:par>
                                <p:cTn id="137" presetID="10" presetClass="entr" presetSubtype="0" fill="hold" grpId="2" nodeType="clickEffect">
                                  <p:stCondLst>
                                    <p:cond delay="0"/>
                                  </p:stCondLst>
                                  <p:childTnLst>
                                    <p:set>
                                      <p:cBhvr>
                                        <p:cTn id="138" dur="1" fill="hold">
                                          <p:stCondLst>
                                            <p:cond delay="0"/>
                                          </p:stCondLst>
                                        </p:cTn>
                                        <p:tgtEl>
                                          <p:spTgt spid="7"/>
                                        </p:tgtEl>
                                        <p:attrNameLst>
                                          <p:attrName>style.visibility</p:attrName>
                                        </p:attrNameLst>
                                      </p:cBhvr>
                                      <p:to>
                                        <p:strVal val="visible"/>
                                      </p:to>
                                    </p:set>
                                    <p:animEffect transition="in" filter="fade">
                                      <p:cBhvr>
                                        <p:cTn id="139" dur="500"/>
                                        <p:tgtEl>
                                          <p:spTgt spid="7"/>
                                        </p:tgtEl>
                                      </p:cBhvr>
                                    </p:animEffect>
                                  </p:childTnLst>
                                </p:cTn>
                              </p:par>
                              <p:par>
                                <p:cTn id="140" presetID="10" presetClass="exit" presetSubtype="0" fill="hold" grpId="1" nodeType="withEffect">
                                  <p:stCondLst>
                                    <p:cond delay="0"/>
                                  </p:stCondLst>
                                  <p:childTnLst>
                                    <p:animEffect transition="out" filter="fade">
                                      <p:cBhvr>
                                        <p:cTn id="141" dur="500"/>
                                        <p:tgtEl>
                                          <p:spTgt spid="37"/>
                                        </p:tgtEl>
                                      </p:cBhvr>
                                    </p:animEffect>
                                    <p:set>
                                      <p:cBhvr>
                                        <p:cTn id="142" dur="1" fill="hold">
                                          <p:stCondLst>
                                            <p:cond delay="499"/>
                                          </p:stCondLst>
                                        </p:cTn>
                                        <p:tgtEl>
                                          <p:spTgt spid="37"/>
                                        </p:tgtEl>
                                        <p:attrNameLst>
                                          <p:attrName>style.visibility</p:attrName>
                                        </p:attrNameLst>
                                      </p:cBhvr>
                                      <p:to>
                                        <p:strVal val="hidden"/>
                                      </p:to>
                                    </p:set>
                                  </p:childTnLst>
                                </p:cTn>
                              </p:par>
                              <p:par>
                                <p:cTn id="143" presetID="10" presetClass="entr" presetSubtype="0" fill="hold" nodeType="withEffect">
                                  <p:stCondLst>
                                    <p:cond delay="0"/>
                                  </p:stCondLst>
                                  <p:childTnLst>
                                    <p:set>
                                      <p:cBhvr>
                                        <p:cTn id="144" dur="1" fill="hold">
                                          <p:stCondLst>
                                            <p:cond delay="0"/>
                                          </p:stCondLst>
                                        </p:cTn>
                                        <p:tgtEl>
                                          <p:spTgt spid="15">
                                            <p:txEl>
                                              <p:pRg st="12" end="12"/>
                                            </p:txEl>
                                          </p:spTgt>
                                        </p:tgtEl>
                                        <p:attrNameLst>
                                          <p:attrName>style.visibility</p:attrName>
                                        </p:attrNameLst>
                                      </p:cBhvr>
                                      <p:to>
                                        <p:strVal val="visible"/>
                                      </p:to>
                                    </p:set>
                                    <p:animEffect transition="in" filter="fade">
                                      <p:cBhvr>
                                        <p:cTn id="145" dur="500"/>
                                        <p:tgtEl>
                                          <p:spTgt spid="15">
                                            <p:txEl>
                                              <p:pRg st="12" end="12"/>
                                            </p:txEl>
                                          </p:spTgt>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29"/>
                                        </p:tgtEl>
                                        <p:attrNameLst>
                                          <p:attrName>style.visibility</p:attrName>
                                        </p:attrNameLst>
                                      </p:cBhvr>
                                      <p:to>
                                        <p:strVal val="visible"/>
                                      </p:to>
                                    </p:set>
                                    <p:animEffect transition="in" filter="fade">
                                      <p:cBhvr>
                                        <p:cTn id="148" dur="500"/>
                                        <p:tgtEl>
                                          <p:spTgt spid="29"/>
                                        </p:tgtEl>
                                      </p:cBhvr>
                                    </p:animEffect>
                                  </p:childTnLst>
                                </p:cTn>
                              </p:par>
                            </p:childTnLst>
                          </p:cTn>
                        </p:par>
                      </p:childTnLst>
                    </p:cTn>
                  </p:par>
                  <p:par>
                    <p:cTn id="149" fill="hold">
                      <p:stCondLst>
                        <p:cond delay="indefinite"/>
                      </p:stCondLst>
                      <p:childTnLst>
                        <p:par>
                          <p:cTn id="150" fill="hold">
                            <p:stCondLst>
                              <p:cond delay="0"/>
                            </p:stCondLst>
                            <p:childTnLst>
                              <p:par>
                                <p:cTn id="151" presetID="10" presetClass="entr" presetSubtype="0" fill="hold" grpId="2" nodeType="clickEffect">
                                  <p:stCondLst>
                                    <p:cond delay="0"/>
                                  </p:stCondLst>
                                  <p:childTnLst>
                                    <p:set>
                                      <p:cBhvr>
                                        <p:cTn id="152" dur="1" fill="hold">
                                          <p:stCondLst>
                                            <p:cond delay="0"/>
                                          </p:stCondLst>
                                        </p:cTn>
                                        <p:tgtEl>
                                          <p:spTgt spid="31"/>
                                        </p:tgtEl>
                                        <p:attrNameLst>
                                          <p:attrName>style.visibility</p:attrName>
                                        </p:attrNameLst>
                                      </p:cBhvr>
                                      <p:to>
                                        <p:strVal val="visible"/>
                                      </p:to>
                                    </p:set>
                                    <p:animEffect transition="in" filter="fade">
                                      <p:cBhvr>
                                        <p:cTn id="153" dur="500"/>
                                        <p:tgtEl>
                                          <p:spTgt spid="31"/>
                                        </p:tgtEl>
                                      </p:cBhvr>
                                    </p:animEffect>
                                  </p:childTnLst>
                                </p:cTn>
                              </p:par>
                              <p:par>
                                <p:cTn id="154" presetID="10" presetClass="exit" presetSubtype="0" fill="hold" grpId="3" nodeType="withEffect">
                                  <p:stCondLst>
                                    <p:cond delay="0"/>
                                  </p:stCondLst>
                                  <p:childTnLst>
                                    <p:animEffect transition="out" filter="fade">
                                      <p:cBhvr>
                                        <p:cTn id="155" dur="500"/>
                                        <p:tgtEl>
                                          <p:spTgt spid="7"/>
                                        </p:tgtEl>
                                      </p:cBhvr>
                                    </p:animEffect>
                                    <p:set>
                                      <p:cBhvr>
                                        <p:cTn id="156" dur="1" fill="hold">
                                          <p:stCondLst>
                                            <p:cond delay="499"/>
                                          </p:stCondLst>
                                        </p:cTn>
                                        <p:tgtEl>
                                          <p:spTgt spid="7"/>
                                        </p:tgtEl>
                                        <p:attrNameLst>
                                          <p:attrName>style.visibility</p:attrName>
                                        </p:attrNameLst>
                                      </p:cBhvr>
                                      <p:to>
                                        <p:strVal val="hidden"/>
                                      </p:to>
                                    </p:set>
                                  </p:childTnLst>
                                </p:cTn>
                              </p:par>
                            </p:childTnLst>
                          </p:cTn>
                        </p:par>
                      </p:childTnLst>
                    </p:cTn>
                  </p:par>
                  <p:par>
                    <p:cTn id="157" fill="hold">
                      <p:stCondLst>
                        <p:cond delay="indefinite"/>
                      </p:stCondLst>
                      <p:childTnLst>
                        <p:par>
                          <p:cTn id="158" fill="hold">
                            <p:stCondLst>
                              <p:cond delay="0"/>
                            </p:stCondLst>
                            <p:childTnLst>
                              <p:par>
                                <p:cTn id="159" presetID="10" presetClass="entr" presetSubtype="0" fill="hold" nodeType="clickEffect">
                                  <p:stCondLst>
                                    <p:cond delay="0"/>
                                  </p:stCondLst>
                                  <p:childTnLst>
                                    <p:set>
                                      <p:cBhvr>
                                        <p:cTn id="160" dur="1" fill="hold">
                                          <p:stCondLst>
                                            <p:cond delay="0"/>
                                          </p:stCondLst>
                                        </p:cTn>
                                        <p:tgtEl>
                                          <p:spTgt spid="15">
                                            <p:txEl>
                                              <p:pRg st="15" end="15"/>
                                            </p:txEl>
                                          </p:spTgt>
                                        </p:tgtEl>
                                        <p:attrNameLst>
                                          <p:attrName>style.visibility</p:attrName>
                                        </p:attrNameLst>
                                      </p:cBhvr>
                                      <p:to>
                                        <p:strVal val="visible"/>
                                      </p:to>
                                    </p:set>
                                    <p:animEffect transition="in" filter="fade">
                                      <p:cBhvr>
                                        <p:cTn id="161" dur="500"/>
                                        <p:tgtEl>
                                          <p:spTgt spid="15">
                                            <p:txEl>
                                              <p:pRg st="15" end="15"/>
                                            </p:txEl>
                                          </p:spTgt>
                                        </p:tgtEl>
                                      </p:cBhvr>
                                    </p:animEffect>
                                  </p:childTnLst>
                                </p:cTn>
                              </p:par>
                            </p:childTnLst>
                          </p:cTn>
                        </p:par>
                      </p:childTnLst>
                    </p:cTn>
                  </p:par>
                  <p:par>
                    <p:cTn id="162" fill="hold">
                      <p:stCondLst>
                        <p:cond delay="indefinite"/>
                      </p:stCondLst>
                      <p:childTnLst>
                        <p:par>
                          <p:cTn id="163" fill="hold">
                            <p:stCondLst>
                              <p:cond delay="0"/>
                            </p:stCondLst>
                            <p:childTnLst>
                              <p:par>
                                <p:cTn id="164" presetID="10" presetClass="entr" presetSubtype="0" fill="hold" grpId="2" nodeType="clickEffect">
                                  <p:stCondLst>
                                    <p:cond delay="0"/>
                                  </p:stCondLst>
                                  <p:childTnLst>
                                    <p:set>
                                      <p:cBhvr>
                                        <p:cTn id="165" dur="1" fill="hold">
                                          <p:stCondLst>
                                            <p:cond delay="0"/>
                                          </p:stCondLst>
                                        </p:cTn>
                                        <p:tgtEl>
                                          <p:spTgt spid="32"/>
                                        </p:tgtEl>
                                        <p:attrNameLst>
                                          <p:attrName>style.visibility</p:attrName>
                                        </p:attrNameLst>
                                      </p:cBhvr>
                                      <p:to>
                                        <p:strVal val="visible"/>
                                      </p:to>
                                    </p:set>
                                    <p:animEffect transition="in" filter="fade">
                                      <p:cBhvr>
                                        <p:cTn id="166" dur="500"/>
                                        <p:tgtEl>
                                          <p:spTgt spid="32"/>
                                        </p:tgtEl>
                                      </p:cBhvr>
                                    </p:animEffect>
                                  </p:childTnLst>
                                </p:cTn>
                              </p:par>
                              <p:par>
                                <p:cTn id="167" presetID="10" presetClass="exit" presetSubtype="0" fill="hold" grpId="3" nodeType="withEffect">
                                  <p:stCondLst>
                                    <p:cond delay="0"/>
                                  </p:stCondLst>
                                  <p:childTnLst>
                                    <p:animEffect transition="out" filter="fade">
                                      <p:cBhvr>
                                        <p:cTn id="168" dur="500"/>
                                        <p:tgtEl>
                                          <p:spTgt spid="31"/>
                                        </p:tgtEl>
                                      </p:cBhvr>
                                    </p:animEffect>
                                    <p:set>
                                      <p:cBhvr>
                                        <p:cTn id="169" dur="1" fill="hold">
                                          <p:stCondLst>
                                            <p:cond delay="499"/>
                                          </p:stCondLst>
                                        </p:cTn>
                                        <p:tgtEl>
                                          <p:spTgt spid="31"/>
                                        </p:tgtEl>
                                        <p:attrNameLst>
                                          <p:attrName>style.visibility</p:attrName>
                                        </p:attrNameLst>
                                      </p:cBhvr>
                                      <p:to>
                                        <p:strVal val="hidden"/>
                                      </p:to>
                                    </p:set>
                                  </p:childTnLst>
                                </p:cTn>
                              </p:par>
                            </p:childTnLst>
                          </p:cTn>
                        </p:par>
                      </p:childTnLst>
                    </p:cTn>
                  </p:par>
                  <p:par>
                    <p:cTn id="170" fill="hold">
                      <p:stCondLst>
                        <p:cond delay="indefinite"/>
                      </p:stCondLst>
                      <p:childTnLst>
                        <p:par>
                          <p:cTn id="171" fill="hold">
                            <p:stCondLst>
                              <p:cond delay="0"/>
                            </p:stCondLst>
                            <p:childTnLst>
                              <p:par>
                                <p:cTn id="172" presetID="10" presetClass="entr" presetSubtype="0" fill="hold" grpId="0" nodeType="clickEffect">
                                  <p:stCondLst>
                                    <p:cond delay="0"/>
                                  </p:stCondLst>
                                  <p:childTnLst>
                                    <p:set>
                                      <p:cBhvr>
                                        <p:cTn id="173" dur="1" fill="hold">
                                          <p:stCondLst>
                                            <p:cond delay="0"/>
                                          </p:stCondLst>
                                        </p:cTn>
                                        <p:tgtEl>
                                          <p:spTgt spid="22"/>
                                        </p:tgtEl>
                                        <p:attrNameLst>
                                          <p:attrName>style.visibility</p:attrName>
                                        </p:attrNameLst>
                                      </p:cBhvr>
                                      <p:to>
                                        <p:strVal val="visible"/>
                                      </p:to>
                                    </p:set>
                                    <p:animEffect transition="in" filter="fade">
                                      <p:cBhvr>
                                        <p:cTn id="174" dur="500"/>
                                        <p:tgtEl>
                                          <p:spTgt spid="22"/>
                                        </p:tgtEl>
                                      </p:cBhvr>
                                    </p:animEffect>
                                  </p:childTnLst>
                                </p:cTn>
                              </p:par>
                            </p:childTnLst>
                          </p:cTn>
                        </p:par>
                      </p:childTnLst>
                    </p:cTn>
                  </p:par>
                  <p:par>
                    <p:cTn id="175" fill="hold">
                      <p:stCondLst>
                        <p:cond delay="indefinite"/>
                      </p:stCondLst>
                      <p:childTnLst>
                        <p:par>
                          <p:cTn id="176" fill="hold">
                            <p:stCondLst>
                              <p:cond delay="0"/>
                            </p:stCondLst>
                            <p:childTnLst>
                              <p:par>
                                <p:cTn id="177" presetID="10" presetClass="entr" presetSubtype="0" fill="hold" grpId="0" nodeType="clickEffect">
                                  <p:stCondLst>
                                    <p:cond delay="0"/>
                                  </p:stCondLst>
                                  <p:childTnLst>
                                    <p:set>
                                      <p:cBhvr>
                                        <p:cTn id="178" dur="1" fill="hold">
                                          <p:stCondLst>
                                            <p:cond delay="0"/>
                                          </p:stCondLst>
                                        </p:cTn>
                                        <p:tgtEl>
                                          <p:spTgt spid="38"/>
                                        </p:tgtEl>
                                        <p:attrNameLst>
                                          <p:attrName>style.visibility</p:attrName>
                                        </p:attrNameLst>
                                      </p:cBhvr>
                                      <p:to>
                                        <p:strVal val="visible"/>
                                      </p:to>
                                    </p:set>
                                    <p:animEffect transition="in" filter="fade">
                                      <p:cBhvr>
                                        <p:cTn id="179" dur="500"/>
                                        <p:tgtEl>
                                          <p:spTgt spid="38"/>
                                        </p:tgtEl>
                                      </p:cBhvr>
                                    </p:animEffect>
                                  </p:childTnLst>
                                </p:cTn>
                              </p:par>
                              <p:par>
                                <p:cTn id="180" presetID="10" presetClass="exit" presetSubtype="0" fill="hold" grpId="3" nodeType="withEffect">
                                  <p:stCondLst>
                                    <p:cond delay="0"/>
                                  </p:stCondLst>
                                  <p:childTnLst>
                                    <p:animEffect transition="out" filter="fade">
                                      <p:cBhvr>
                                        <p:cTn id="181" dur="500"/>
                                        <p:tgtEl>
                                          <p:spTgt spid="32"/>
                                        </p:tgtEl>
                                      </p:cBhvr>
                                    </p:animEffect>
                                    <p:set>
                                      <p:cBhvr>
                                        <p:cTn id="182" dur="1" fill="hold">
                                          <p:stCondLst>
                                            <p:cond delay="499"/>
                                          </p:stCondLst>
                                        </p:cTn>
                                        <p:tgtEl>
                                          <p:spTgt spid="32"/>
                                        </p:tgtEl>
                                        <p:attrNameLst>
                                          <p:attrName>style.visibility</p:attrName>
                                        </p:attrNameLst>
                                      </p:cBhvr>
                                      <p:to>
                                        <p:strVal val="hidden"/>
                                      </p:to>
                                    </p:set>
                                  </p:childTnLst>
                                </p:cTn>
                              </p:par>
                            </p:childTnLst>
                          </p:cTn>
                        </p:par>
                      </p:childTnLst>
                    </p:cTn>
                  </p:par>
                  <p:par>
                    <p:cTn id="183" fill="hold">
                      <p:stCondLst>
                        <p:cond delay="indefinite"/>
                      </p:stCondLst>
                      <p:childTnLst>
                        <p:par>
                          <p:cTn id="184" fill="hold">
                            <p:stCondLst>
                              <p:cond delay="0"/>
                            </p:stCondLst>
                            <p:childTnLst>
                              <p:par>
                                <p:cTn id="185" presetID="10" presetClass="entr" presetSubtype="0" fill="hold" grpId="0" nodeType="clickEffect">
                                  <p:stCondLst>
                                    <p:cond delay="0"/>
                                  </p:stCondLst>
                                  <p:childTnLst>
                                    <p:set>
                                      <p:cBhvr>
                                        <p:cTn id="186" dur="1" fill="hold">
                                          <p:stCondLst>
                                            <p:cond delay="0"/>
                                          </p:stCondLst>
                                        </p:cTn>
                                        <p:tgtEl>
                                          <p:spTgt spid="30"/>
                                        </p:tgtEl>
                                        <p:attrNameLst>
                                          <p:attrName>style.visibility</p:attrName>
                                        </p:attrNameLst>
                                      </p:cBhvr>
                                      <p:to>
                                        <p:strVal val="visible"/>
                                      </p:to>
                                    </p:set>
                                    <p:animEffect transition="in" filter="fade">
                                      <p:cBhvr>
                                        <p:cTn id="187" dur="500"/>
                                        <p:tgtEl>
                                          <p:spTgt spid="30"/>
                                        </p:tgtEl>
                                      </p:cBhvr>
                                    </p:animEffect>
                                  </p:childTnLst>
                                </p:cTn>
                              </p:par>
                              <p:par>
                                <p:cTn id="188" presetID="10" presetClass="exit" presetSubtype="0" fill="hold" grpId="1" nodeType="withEffect">
                                  <p:stCondLst>
                                    <p:cond delay="0"/>
                                  </p:stCondLst>
                                  <p:childTnLst>
                                    <p:animEffect transition="out" filter="fade">
                                      <p:cBhvr>
                                        <p:cTn id="189" dur="500"/>
                                        <p:tgtEl>
                                          <p:spTgt spid="29"/>
                                        </p:tgtEl>
                                      </p:cBhvr>
                                    </p:animEffect>
                                    <p:set>
                                      <p:cBhvr>
                                        <p:cTn id="190" dur="1" fill="hold">
                                          <p:stCondLst>
                                            <p:cond delay="499"/>
                                          </p:stCondLst>
                                        </p:cTn>
                                        <p:tgtEl>
                                          <p:spTgt spid="29"/>
                                        </p:tgtEl>
                                        <p:attrNameLst>
                                          <p:attrName>style.visibility</p:attrName>
                                        </p:attrNameLst>
                                      </p:cBhvr>
                                      <p:to>
                                        <p:strVal val="hidden"/>
                                      </p:to>
                                    </p:set>
                                  </p:childTnLst>
                                </p:cTn>
                              </p:par>
                            </p:childTnLst>
                          </p:cTn>
                        </p:par>
                      </p:childTnLst>
                    </p:cTn>
                  </p:par>
                  <p:par>
                    <p:cTn id="191" fill="hold">
                      <p:stCondLst>
                        <p:cond delay="indefinite"/>
                      </p:stCondLst>
                      <p:childTnLst>
                        <p:par>
                          <p:cTn id="192" fill="hold">
                            <p:stCondLst>
                              <p:cond delay="0"/>
                            </p:stCondLst>
                            <p:childTnLst>
                              <p:par>
                                <p:cTn id="193" presetID="10" presetClass="entr" presetSubtype="0" fill="hold" grpId="2" nodeType="clickEffect">
                                  <p:stCondLst>
                                    <p:cond delay="0"/>
                                  </p:stCondLst>
                                  <p:childTnLst>
                                    <p:set>
                                      <p:cBhvr>
                                        <p:cTn id="194" dur="1" fill="hold">
                                          <p:stCondLst>
                                            <p:cond delay="0"/>
                                          </p:stCondLst>
                                        </p:cTn>
                                        <p:tgtEl>
                                          <p:spTgt spid="35"/>
                                        </p:tgtEl>
                                        <p:attrNameLst>
                                          <p:attrName>style.visibility</p:attrName>
                                        </p:attrNameLst>
                                      </p:cBhvr>
                                      <p:to>
                                        <p:strVal val="visible"/>
                                      </p:to>
                                    </p:set>
                                    <p:animEffect transition="in" filter="fade">
                                      <p:cBhvr>
                                        <p:cTn id="195" dur="500"/>
                                        <p:tgtEl>
                                          <p:spTgt spid="35"/>
                                        </p:tgtEl>
                                      </p:cBhvr>
                                    </p:animEffect>
                                  </p:childTnLst>
                                </p:cTn>
                              </p:par>
                              <p:par>
                                <p:cTn id="196" presetID="10" presetClass="exit" presetSubtype="0" fill="hold" grpId="1" nodeType="withEffect">
                                  <p:stCondLst>
                                    <p:cond delay="0"/>
                                  </p:stCondLst>
                                  <p:childTnLst>
                                    <p:animEffect transition="out" filter="fade">
                                      <p:cBhvr>
                                        <p:cTn id="197" dur="500"/>
                                        <p:tgtEl>
                                          <p:spTgt spid="38"/>
                                        </p:tgtEl>
                                      </p:cBhvr>
                                    </p:animEffect>
                                    <p:set>
                                      <p:cBhvr>
                                        <p:cTn id="198" dur="1" fill="hold">
                                          <p:stCondLst>
                                            <p:cond delay="499"/>
                                          </p:stCondLst>
                                        </p:cTn>
                                        <p:tgtEl>
                                          <p:spTgt spid="38"/>
                                        </p:tgtEl>
                                        <p:attrNameLst>
                                          <p:attrName>style.visibility</p:attrName>
                                        </p:attrNameLst>
                                      </p:cBhvr>
                                      <p:to>
                                        <p:strVal val="hidden"/>
                                      </p:to>
                                    </p:set>
                                  </p:childTnLst>
                                </p:cTn>
                              </p:par>
                            </p:childTnLst>
                          </p:cTn>
                        </p:par>
                      </p:childTnLst>
                    </p:cTn>
                  </p:par>
                  <p:par>
                    <p:cTn id="199" fill="hold">
                      <p:stCondLst>
                        <p:cond delay="indefinite"/>
                      </p:stCondLst>
                      <p:childTnLst>
                        <p:par>
                          <p:cTn id="200" fill="hold">
                            <p:stCondLst>
                              <p:cond delay="0"/>
                            </p:stCondLst>
                            <p:childTnLst>
                              <p:par>
                                <p:cTn id="201" presetID="10" presetClass="entr" presetSubtype="0" fill="hold" nodeType="clickEffect">
                                  <p:stCondLst>
                                    <p:cond delay="0"/>
                                  </p:stCondLst>
                                  <p:childTnLst>
                                    <p:set>
                                      <p:cBhvr>
                                        <p:cTn id="202" dur="1" fill="hold">
                                          <p:stCondLst>
                                            <p:cond delay="0"/>
                                          </p:stCondLst>
                                        </p:cTn>
                                        <p:tgtEl>
                                          <p:spTgt spid="15">
                                            <p:txEl>
                                              <p:pRg st="16" end="16"/>
                                            </p:txEl>
                                          </p:spTgt>
                                        </p:tgtEl>
                                        <p:attrNameLst>
                                          <p:attrName>style.visibility</p:attrName>
                                        </p:attrNameLst>
                                      </p:cBhvr>
                                      <p:to>
                                        <p:strVal val="visible"/>
                                      </p:to>
                                    </p:set>
                                    <p:animEffect transition="in" filter="fade">
                                      <p:cBhvr>
                                        <p:cTn id="203" dur="500"/>
                                        <p:tgtEl>
                                          <p:spTgt spid="15">
                                            <p:txEl>
                                              <p:pRg st="16" end="16"/>
                                            </p:txEl>
                                          </p:spTgt>
                                        </p:tgtEl>
                                      </p:cBhvr>
                                    </p:animEffect>
                                  </p:childTnLst>
                                </p:cTn>
                              </p:par>
                            </p:childTnLst>
                          </p:cTn>
                        </p:par>
                      </p:childTnLst>
                    </p:cTn>
                  </p:par>
                  <p:par>
                    <p:cTn id="204" fill="hold">
                      <p:stCondLst>
                        <p:cond delay="indefinite"/>
                      </p:stCondLst>
                      <p:childTnLst>
                        <p:par>
                          <p:cTn id="205" fill="hold">
                            <p:stCondLst>
                              <p:cond delay="0"/>
                            </p:stCondLst>
                            <p:childTnLst>
                              <p:par>
                                <p:cTn id="206" presetID="10" presetClass="entr" presetSubtype="0" fill="hold" grpId="2" nodeType="clickEffect">
                                  <p:stCondLst>
                                    <p:cond delay="0"/>
                                  </p:stCondLst>
                                  <p:childTnLst>
                                    <p:set>
                                      <p:cBhvr>
                                        <p:cTn id="207" dur="1" fill="hold">
                                          <p:stCondLst>
                                            <p:cond delay="0"/>
                                          </p:stCondLst>
                                        </p:cTn>
                                        <p:tgtEl>
                                          <p:spTgt spid="36"/>
                                        </p:tgtEl>
                                        <p:attrNameLst>
                                          <p:attrName>style.visibility</p:attrName>
                                        </p:attrNameLst>
                                      </p:cBhvr>
                                      <p:to>
                                        <p:strVal val="visible"/>
                                      </p:to>
                                    </p:set>
                                    <p:animEffect transition="in" filter="fade">
                                      <p:cBhvr>
                                        <p:cTn id="208" dur="500"/>
                                        <p:tgtEl>
                                          <p:spTgt spid="36"/>
                                        </p:tgtEl>
                                      </p:cBhvr>
                                    </p:animEffect>
                                  </p:childTnLst>
                                </p:cTn>
                              </p:par>
                              <p:par>
                                <p:cTn id="209" presetID="10" presetClass="exit" presetSubtype="0" fill="hold" grpId="3" nodeType="withEffect">
                                  <p:stCondLst>
                                    <p:cond delay="0"/>
                                  </p:stCondLst>
                                  <p:childTnLst>
                                    <p:animEffect transition="out" filter="fade">
                                      <p:cBhvr>
                                        <p:cTn id="210" dur="500"/>
                                        <p:tgtEl>
                                          <p:spTgt spid="35"/>
                                        </p:tgtEl>
                                      </p:cBhvr>
                                    </p:animEffect>
                                    <p:set>
                                      <p:cBhvr>
                                        <p:cTn id="211" dur="1" fill="hold">
                                          <p:stCondLst>
                                            <p:cond delay="499"/>
                                          </p:stCondLst>
                                        </p:cTn>
                                        <p:tgtEl>
                                          <p:spTgt spid="35"/>
                                        </p:tgtEl>
                                        <p:attrNameLst>
                                          <p:attrName>style.visibility</p:attrName>
                                        </p:attrNameLst>
                                      </p:cBhvr>
                                      <p:to>
                                        <p:strVal val="hidden"/>
                                      </p:to>
                                    </p:set>
                                  </p:childTnLst>
                                </p:cTn>
                              </p:par>
                            </p:childTnLst>
                          </p:cTn>
                        </p:par>
                      </p:childTnLst>
                    </p:cTn>
                  </p:par>
                  <p:par>
                    <p:cTn id="212" fill="hold">
                      <p:stCondLst>
                        <p:cond delay="indefinite"/>
                      </p:stCondLst>
                      <p:childTnLst>
                        <p:par>
                          <p:cTn id="213" fill="hold">
                            <p:stCondLst>
                              <p:cond delay="0"/>
                            </p:stCondLst>
                            <p:childTnLst>
                              <p:par>
                                <p:cTn id="214" presetID="10" presetClass="entr" presetSubtype="0" fill="hold" nodeType="clickEffect">
                                  <p:stCondLst>
                                    <p:cond delay="0"/>
                                  </p:stCondLst>
                                  <p:childTnLst>
                                    <p:set>
                                      <p:cBhvr>
                                        <p:cTn id="215" dur="1" fill="hold">
                                          <p:stCondLst>
                                            <p:cond delay="0"/>
                                          </p:stCondLst>
                                        </p:cTn>
                                        <p:tgtEl>
                                          <p:spTgt spid="15">
                                            <p:txEl>
                                              <p:pRg st="17" end="17"/>
                                            </p:txEl>
                                          </p:spTgt>
                                        </p:tgtEl>
                                        <p:attrNameLst>
                                          <p:attrName>style.visibility</p:attrName>
                                        </p:attrNameLst>
                                      </p:cBhvr>
                                      <p:to>
                                        <p:strVal val="visible"/>
                                      </p:to>
                                    </p:set>
                                    <p:animEffect transition="in" filter="fade">
                                      <p:cBhvr>
                                        <p:cTn id="216" dur="500"/>
                                        <p:tgtEl>
                                          <p:spTgt spid="15">
                                            <p:txEl>
                                              <p:pRg st="17" end="17"/>
                                            </p:txEl>
                                          </p:spTgt>
                                        </p:tgtEl>
                                      </p:cBhvr>
                                    </p:animEffect>
                                  </p:childTnLst>
                                </p:cTn>
                              </p:par>
                            </p:childTnLst>
                          </p:cTn>
                        </p:par>
                      </p:childTnLst>
                    </p:cTn>
                  </p:par>
                  <p:par>
                    <p:cTn id="217" fill="hold">
                      <p:stCondLst>
                        <p:cond delay="indefinite"/>
                      </p:stCondLst>
                      <p:childTnLst>
                        <p:par>
                          <p:cTn id="218" fill="hold">
                            <p:stCondLst>
                              <p:cond delay="0"/>
                            </p:stCondLst>
                            <p:childTnLst>
                              <p:par>
                                <p:cTn id="219" presetID="10" presetClass="entr" presetSubtype="0" fill="hold" grpId="2" nodeType="clickEffect">
                                  <p:stCondLst>
                                    <p:cond delay="0"/>
                                  </p:stCondLst>
                                  <p:childTnLst>
                                    <p:set>
                                      <p:cBhvr>
                                        <p:cTn id="220" dur="1" fill="hold">
                                          <p:stCondLst>
                                            <p:cond delay="0"/>
                                          </p:stCondLst>
                                        </p:cTn>
                                        <p:tgtEl>
                                          <p:spTgt spid="37"/>
                                        </p:tgtEl>
                                        <p:attrNameLst>
                                          <p:attrName>style.visibility</p:attrName>
                                        </p:attrNameLst>
                                      </p:cBhvr>
                                      <p:to>
                                        <p:strVal val="visible"/>
                                      </p:to>
                                    </p:set>
                                    <p:animEffect transition="in" filter="fade">
                                      <p:cBhvr>
                                        <p:cTn id="221" dur="500"/>
                                        <p:tgtEl>
                                          <p:spTgt spid="37"/>
                                        </p:tgtEl>
                                      </p:cBhvr>
                                    </p:animEffect>
                                  </p:childTnLst>
                                </p:cTn>
                              </p:par>
                              <p:par>
                                <p:cTn id="222" presetID="10" presetClass="exit" presetSubtype="0" fill="hold" grpId="3" nodeType="withEffect">
                                  <p:stCondLst>
                                    <p:cond delay="0"/>
                                  </p:stCondLst>
                                  <p:childTnLst>
                                    <p:animEffect transition="out" filter="fade">
                                      <p:cBhvr>
                                        <p:cTn id="223" dur="500"/>
                                        <p:tgtEl>
                                          <p:spTgt spid="36"/>
                                        </p:tgtEl>
                                      </p:cBhvr>
                                    </p:animEffect>
                                    <p:set>
                                      <p:cBhvr>
                                        <p:cTn id="224" dur="1" fill="hold">
                                          <p:stCondLst>
                                            <p:cond delay="499"/>
                                          </p:stCondLst>
                                        </p:cTn>
                                        <p:tgtEl>
                                          <p:spTgt spid="36"/>
                                        </p:tgtEl>
                                        <p:attrNameLst>
                                          <p:attrName>style.visibility</p:attrName>
                                        </p:attrNameLst>
                                      </p:cBhvr>
                                      <p:to>
                                        <p:strVal val="hidden"/>
                                      </p:to>
                                    </p:set>
                                  </p:childTnLst>
                                </p:cTn>
                              </p:par>
                            </p:childTnLst>
                          </p:cTn>
                        </p:par>
                      </p:childTnLst>
                    </p:cTn>
                  </p:par>
                  <p:par>
                    <p:cTn id="225" fill="hold">
                      <p:stCondLst>
                        <p:cond delay="indefinite"/>
                      </p:stCondLst>
                      <p:childTnLst>
                        <p:par>
                          <p:cTn id="226" fill="hold">
                            <p:stCondLst>
                              <p:cond delay="0"/>
                            </p:stCondLst>
                            <p:childTnLst>
                              <p:par>
                                <p:cTn id="227" presetID="10" presetClass="entr" presetSubtype="0" fill="hold" nodeType="clickEffect">
                                  <p:stCondLst>
                                    <p:cond delay="0"/>
                                  </p:stCondLst>
                                  <p:childTnLst>
                                    <p:set>
                                      <p:cBhvr>
                                        <p:cTn id="228" dur="1" fill="hold">
                                          <p:stCondLst>
                                            <p:cond delay="0"/>
                                          </p:stCondLst>
                                        </p:cTn>
                                        <p:tgtEl>
                                          <p:spTgt spid="15">
                                            <p:txEl>
                                              <p:pRg st="18" end="18"/>
                                            </p:txEl>
                                          </p:spTgt>
                                        </p:tgtEl>
                                        <p:attrNameLst>
                                          <p:attrName>style.visibility</p:attrName>
                                        </p:attrNameLst>
                                      </p:cBhvr>
                                      <p:to>
                                        <p:strVal val="visible"/>
                                      </p:to>
                                    </p:set>
                                    <p:animEffect transition="in" filter="fade">
                                      <p:cBhvr>
                                        <p:cTn id="229" dur="500"/>
                                        <p:tgtEl>
                                          <p:spTgt spid="15">
                                            <p:txEl>
                                              <p:pRg st="18" end="18"/>
                                            </p:txEl>
                                          </p:spTgt>
                                        </p:tgtEl>
                                      </p:cBhvr>
                                    </p:animEffect>
                                  </p:childTnLst>
                                </p:cTn>
                              </p:par>
                            </p:childTnLst>
                          </p:cTn>
                        </p:par>
                      </p:childTnLst>
                    </p:cTn>
                  </p:par>
                  <p:par>
                    <p:cTn id="230" fill="hold">
                      <p:stCondLst>
                        <p:cond delay="indefinite"/>
                      </p:stCondLst>
                      <p:childTnLst>
                        <p:par>
                          <p:cTn id="231" fill="hold">
                            <p:stCondLst>
                              <p:cond delay="0"/>
                            </p:stCondLst>
                            <p:childTnLst>
                              <p:par>
                                <p:cTn id="232" presetID="10" presetClass="entr" presetSubtype="0" fill="hold" grpId="0" nodeType="clickEffect">
                                  <p:stCondLst>
                                    <p:cond delay="0"/>
                                  </p:stCondLst>
                                  <p:childTnLst>
                                    <p:set>
                                      <p:cBhvr>
                                        <p:cTn id="233" dur="1" fill="hold">
                                          <p:stCondLst>
                                            <p:cond delay="0"/>
                                          </p:stCondLst>
                                        </p:cTn>
                                        <p:tgtEl>
                                          <p:spTgt spid="16"/>
                                        </p:tgtEl>
                                        <p:attrNameLst>
                                          <p:attrName>style.visibility</p:attrName>
                                        </p:attrNameLst>
                                      </p:cBhvr>
                                      <p:to>
                                        <p:strVal val="visible"/>
                                      </p:to>
                                    </p:set>
                                    <p:animEffect transition="in" filter="fade">
                                      <p:cBhvr>
                                        <p:cTn id="234" dur="500"/>
                                        <p:tgtEl>
                                          <p:spTgt spid="16"/>
                                        </p:tgtEl>
                                      </p:cBhvr>
                                    </p:animEffect>
                                  </p:childTnLst>
                                </p:cTn>
                              </p:par>
                              <p:par>
                                <p:cTn id="235" presetID="10" presetClass="exit" presetSubtype="0" fill="hold" nodeType="withEffect">
                                  <p:stCondLst>
                                    <p:cond delay="0"/>
                                  </p:stCondLst>
                                  <p:childTnLst>
                                    <p:animEffect transition="out" filter="fade">
                                      <p:cBhvr>
                                        <p:cTn id="236" dur="500"/>
                                        <p:tgtEl>
                                          <p:spTgt spid="4"/>
                                        </p:tgtEl>
                                      </p:cBhvr>
                                    </p:animEffect>
                                    <p:set>
                                      <p:cBhvr>
                                        <p:cTn id="237"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7" grpId="0"/>
      <p:bldP spid="3" grpId="0" uiExpand="1" build="p"/>
      <p:bldP spid="16" grpId="0" animBg="1"/>
      <p:bldP spid="14" grpId="0" animBg="1"/>
      <p:bldP spid="6" grpId="0"/>
      <p:bldP spid="6" grpId="1"/>
      <p:bldP spid="18" grpId="0"/>
      <p:bldP spid="28" grpId="0"/>
      <p:bldP spid="28" grpId="1"/>
      <p:bldP spid="29" grpId="0"/>
      <p:bldP spid="29" grpId="1"/>
      <p:bldP spid="30" grpId="0"/>
      <p:bldP spid="7" grpId="0" animBg="1"/>
      <p:bldP spid="7" grpId="1" animBg="1"/>
      <p:bldP spid="7" grpId="2" animBg="1"/>
      <p:bldP spid="7" grpId="3" animBg="1"/>
      <p:bldP spid="31" grpId="0" animBg="1"/>
      <p:bldP spid="31" grpId="1" animBg="1"/>
      <p:bldP spid="31" grpId="2" animBg="1"/>
      <p:bldP spid="31" grpId="3" animBg="1"/>
      <p:bldP spid="32" grpId="0" animBg="1"/>
      <p:bldP spid="32" grpId="1" animBg="1"/>
      <p:bldP spid="32" grpId="2" animBg="1"/>
      <p:bldP spid="32" grpId="3" animBg="1"/>
      <p:bldP spid="33" grpId="0" animBg="1"/>
      <p:bldP spid="33" grpId="1" animBg="1"/>
      <p:bldP spid="34" grpId="0" animBg="1"/>
      <p:bldP spid="34" grpId="1" animBg="1"/>
      <p:bldP spid="35" grpId="0" animBg="1"/>
      <p:bldP spid="35" grpId="1" animBg="1"/>
      <p:bldP spid="35" grpId="2" animBg="1"/>
      <p:bldP spid="35" grpId="3" animBg="1"/>
      <p:bldP spid="36" grpId="0" animBg="1"/>
      <p:bldP spid="36" grpId="1" animBg="1"/>
      <p:bldP spid="36" grpId="2" animBg="1"/>
      <p:bldP spid="36" grpId="3" animBg="1"/>
      <p:bldP spid="37" grpId="0" animBg="1"/>
      <p:bldP spid="37" grpId="1" animBg="1"/>
      <p:bldP spid="37" grpId="2" animBg="1"/>
      <p:bldP spid="38" grpId="0" animBg="1"/>
      <p:bldP spid="38" grpId="1" animBg="1"/>
      <p:bldP spid="2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00CF0-97E4-A44E-907B-D70A2D1CF3E7}"/>
              </a:ext>
            </a:extLst>
          </p:cNvPr>
          <p:cNvSpPr>
            <a:spLocks noGrp="1"/>
          </p:cNvSpPr>
          <p:nvPr>
            <p:ph type="title"/>
          </p:nvPr>
        </p:nvSpPr>
        <p:spPr/>
        <p:txBody>
          <a:bodyPr/>
          <a:lstStyle/>
          <a:p>
            <a:r>
              <a:rPr lang="en-US" dirty="0"/>
              <a:t>Practice</a:t>
            </a:r>
          </a:p>
        </p:txBody>
      </p:sp>
      <p:sp>
        <p:nvSpPr>
          <p:cNvPr id="3" name="Content Placeholder 2">
            <a:extLst>
              <a:ext uri="{FF2B5EF4-FFF2-40B4-BE49-F238E27FC236}">
                <a16:creationId xmlns:a16="http://schemas.microsoft.com/office/drawing/2014/main" id="{31D03BC0-A388-2843-BD63-C203433DCBB0}"/>
              </a:ext>
            </a:extLst>
          </p:cNvPr>
          <p:cNvSpPr>
            <a:spLocks noGrp="1"/>
          </p:cNvSpPr>
          <p:nvPr>
            <p:ph idx="1"/>
          </p:nvPr>
        </p:nvSpPr>
        <p:spPr/>
        <p:txBody>
          <a:bodyPr/>
          <a:lstStyle/>
          <a:p>
            <a:r>
              <a:rPr lang="en-US" dirty="0"/>
              <a:t>Write a program that asks the user to enter a sentence and prints each word of the sentence in its own line.</a:t>
            </a:r>
          </a:p>
          <a:p>
            <a:r>
              <a:rPr lang="en-US" dirty="0"/>
              <a:t>Sample output</a:t>
            </a:r>
          </a:p>
          <a:p>
            <a:pPr marL="0" indent="0">
              <a:buNone/>
            </a:pPr>
            <a:r>
              <a:rPr lang="en-US" dirty="0">
                <a:latin typeface="Consolas" panose="020B0609020204030204" pitchFamily="49" charset="0"/>
                <a:cs typeface="Consolas" panose="020B0609020204030204" pitchFamily="49" charset="0"/>
              </a:rPr>
              <a:t>	Enter a sentence: </a:t>
            </a:r>
            <a:r>
              <a:rPr lang="en-US" dirty="0">
                <a:solidFill>
                  <a:srgbClr val="00FF00"/>
                </a:solidFill>
                <a:latin typeface="Consolas" panose="020B0609020204030204" pitchFamily="49" charset="0"/>
                <a:cs typeface="Consolas" panose="020B0609020204030204" pitchFamily="49" charset="0"/>
              </a:rPr>
              <a:t>Java is fun!</a:t>
            </a:r>
          </a:p>
          <a:p>
            <a:pPr marL="0" indent="0">
              <a:buNone/>
            </a:pPr>
            <a:r>
              <a:rPr lang="en-US" dirty="0">
                <a:latin typeface="Consolas" panose="020B0609020204030204" pitchFamily="49" charset="0"/>
                <a:cs typeface="Consolas" panose="020B0609020204030204" pitchFamily="49" charset="0"/>
              </a:rPr>
              <a:t>	Java</a:t>
            </a:r>
          </a:p>
          <a:p>
            <a:pPr marL="0" indent="0">
              <a:buNone/>
            </a:pPr>
            <a:r>
              <a:rPr lang="en-US" dirty="0">
                <a:latin typeface="Consolas" panose="020B0609020204030204" pitchFamily="49" charset="0"/>
                <a:cs typeface="Consolas" panose="020B0609020204030204" pitchFamily="49" charset="0"/>
              </a:rPr>
              <a:t>	is</a:t>
            </a:r>
          </a:p>
          <a:p>
            <a:pPr marL="0" indent="0">
              <a:buNone/>
            </a:pPr>
            <a:r>
              <a:rPr lang="en-US" dirty="0">
                <a:latin typeface="Consolas" panose="020B0609020204030204" pitchFamily="49" charset="0"/>
                <a:cs typeface="Consolas" panose="020B0609020204030204" pitchFamily="49" charset="0"/>
              </a:rPr>
              <a:t>	fun!</a:t>
            </a:r>
            <a:endParaRPr lang="en-US" dirty="0"/>
          </a:p>
        </p:txBody>
      </p:sp>
    </p:spTree>
    <p:extLst>
      <p:ext uri="{BB962C8B-B14F-4D97-AF65-F5344CB8AC3E}">
        <p14:creationId xmlns:p14="http://schemas.microsoft.com/office/powerpoint/2010/main" val="9675157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4E9E8-4DF3-4B6F-9729-FDD0043B2ED8}"/>
              </a:ext>
            </a:extLst>
          </p:cNvPr>
          <p:cNvSpPr>
            <a:spLocks noGrp="1"/>
          </p:cNvSpPr>
          <p:nvPr>
            <p:ph type="ctrTitle"/>
          </p:nvPr>
        </p:nvSpPr>
        <p:spPr>
          <a:xfrm>
            <a:off x="0" y="0"/>
            <a:ext cx="12014421" cy="2387600"/>
          </a:xfrm>
        </p:spPr>
        <p:txBody>
          <a:bodyPr/>
          <a:lstStyle/>
          <a:p>
            <a:r>
              <a:rPr lang="en-US" dirty="0"/>
              <a:t>Enumerations</a:t>
            </a:r>
          </a:p>
        </p:txBody>
      </p:sp>
      <p:sp>
        <p:nvSpPr>
          <p:cNvPr id="6" name="Subtitle 2">
            <a:extLst>
              <a:ext uri="{FF2B5EF4-FFF2-40B4-BE49-F238E27FC236}">
                <a16:creationId xmlns:a16="http://schemas.microsoft.com/office/drawing/2014/main" id="{E8519B76-526F-4CFB-8E5F-E3D72B20EA60}"/>
              </a:ext>
            </a:extLst>
          </p:cNvPr>
          <p:cNvSpPr>
            <a:spLocks noGrp="1"/>
          </p:cNvSpPr>
          <p:nvPr>
            <p:ph type="subTitle" idx="1"/>
          </p:nvPr>
        </p:nvSpPr>
        <p:spPr>
          <a:xfrm>
            <a:off x="1712316" y="2687636"/>
            <a:ext cx="8561580" cy="3943751"/>
          </a:xfrm>
        </p:spPr>
        <p:txBody>
          <a:bodyPr>
            <a:normAutofit/>
          </a:bodyPr>
          <a:lstStyle/>
          <a:p>
            <a:r>
              <a:rPr lang="en-US" dirty="0"/>
              <a:t>“Data! Data! Data! I can’t make bricks without clay!”</a:t>
            </a:r>
          </a:p>
          <a:p>
            <a:r>
              <a:rPr lang="en-US" i="1" dirty="0"/>
              <a:t>– Sir Arthur Conan Doyle</a:t>
            </a:r>
          </a:p>
          <a:p>
            <a:endParaRPr lang="en-US" i="1" dirty="0"/>
          </a:p>
          <a:p>
            <a:endParaRPr lang="en-US" i="1" dirty="0"/>
          </a:p>
          <a:p>
            <a:endParaRPr lang="en-US" i="1" dirty="0"/>
          </a:p>
          <a:p>
            <a:r>
              <a:rPr lang="en-US" sz="1600" dirty="0"/>
              <a:t>Based on slides created for COP3502 by Dr. Jeremiah Blanchard</a:t>
            </a:r>
          </a:p>
          <a:p>
            <a:r>
              <a:rPr lang="en-US" sz="1600" dirty="0"/>
              <a:t>Modified by Fernando J. Rodríguez</a:t>
            </a:r>
            <a:endParaRPr lang="en-US" sz="1600" i="1" dirty="0"/>
          </a:p>
          <a:p>
            <a:endParaRPr lang="en-US" i="1" dirty="0"/>
          </a:p>
        </p:txBody>
      </p:sp>
      <p:pic>
        <p:nvPicPr>
          <p:cNvPr id="13" name="Graphic 12">
            <a:extLst>
              <a:ext uri="{FF2B5EF4-FFF2-40B4-BE49-F238E27FC236}">
                <a16:creationId xmlns:a16="http://schemas.microsoft.com/office/drawing/2014/main" id="{3AA3D003-3688-48B0-BD1B-9B9A3CDD718E}"/>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22501" y="3845640"/>
            <a:ext cx="2146999" cy="1362186"/>
          </a:xfrm>
          <a:prstGeom prst="rect">
            <a:avLst/>
          </a:prstGeom>
        </p:spPr>
      </p:pic>
    </p:spTree>
    <p:extLst>
      <p:ext uri="{BB962C8B-B14F-4D97-AF65-F5344CB8AC3E}">
        <p14:creationId xmlns:p14="http://schemas.microsoft.com/office/powerpoint/2010/main" val="9021983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845BB-FB7C-4A60-AE74-DAE7959733C0}"/>
              </a:ext>
            </a:extLst>
          </p:cNvPr>
          <p:cNvSpPr>
            <a:spLocks noGrp="1"/>
          </p:cNvSpPr>
          <p:nvPr>
            <p:ph type="title"/>
          </p:nvPr>
        </p:nvSpPr>
        <p:spPr>
          <a:xfrm>
            <a:off x="913795" y="129723"/>
            <a:ext cx="10353761" cy="1326321"/>
          </a:xfrm>
        </p:spPr>
        <p:txBody>
          <a:bodyPr/>
          <a:lstStyle/>
          <a:p>
            <a:r>
              <a:rPr lang="en-US" dirty="0"/>
              <a:t>Enumerations</a:t>
            </a:r>
          </a:p>
        </p:txBody>
      </p:sp>
      <p:sp>
        <p:nvSpPr>
          <p:cNvPr id="3" name="Content Placeholder 2">
            <a:extLst>
              <a:ext uri="{FF2B5EF4-FFF2-40B4-BE49-F238E27FC236}">
                <a16:creationId xmlns:a16="http://schemas.microsoft.com/office/drawing/2014/main" id="{DAE7440E-B377-4DAD-A6F7-60492D9459F6}"/>
              </a:ext>
            </a:extLst>
          </p:cNvPr>
          <p:cNvSpPr>
            <a:spLocks noGrp="1"/>
          </p:cNvSpPr>
          <p:nvPr>
            <p:ph idx="1"/>
          </p:nvPr>
        </p:nvSpPr>
        <p:spPr>
          <a:xfrm>
            <a:off x="913795" y="1150822"/>
            <a:ext cx="10353762" cy="459357"/>
          </a:xfrm>
        </p:spPr>
        <p:txBody>
          <a:bodyPr>
            <a:normAutofit fontScale="92500"/>
          </a:bodyPr>
          <a:lstStyle/>
          <a:p>
            <a:pPr marL="0" indent="0" algn="ctr">
              <a:buNone/>
            </a:pPr>
            <a:r>
              <a:rPr lang="en-US" dirty="0"/>
              <a:t>When we want to have a set of values that are non-numeric, we can use an </a:t>
            </a:r>
            <a:r>
              <a:rPr lang="en-US" b="1" dirty="0">
                <a:solidFill>
                  <a:srgbClr val="FFC000"/>
                </a:solidFill>
              </a:rPr>
              <a:t>enumeration</a:t>
            </a:r>
            <a:r>
              <a:rPr lang="en-US" dirty="0"/>
              <a:t>:</a:t>
            </a:r>
          </a:p>
        </p:txBody>
      </p:sp>
      <p:sp>
        <p:nvSpPr>
          <p:cNvPr id="4" name="TextBox 3">
            <a:extLst>
              <a:ext uri="{FF2B5EF4-FFF2-40B4-BE49-F238E27FC236}">
                <a16:creationId xmlns:a16="http://schemas.microsoft.com/office/drawing/2014/main" id="{52B32963-3561-4BF5-9DA5-C427E8E0C05E}"/>
              </a:ext>
              <a:ext uri="{C183D7F6-B498-43B3-948B-1728B52AA6E4}">
                <adec:decorative xmlns:adec="http://schemas.microsoft.com/office/drawing/2017/decorative" val="1"/>
              </a:ext>
            </a:extLst>
          </p:cNvPr>
          <p:cNvSpPr txBox="1"/>
          <p:nvPr/>
        </p:nvSpPr>
        <p:spPr>
          <a:xfrm>
            <a:off x="2081170" y="1651519"/>
            <a:ext cx="8332829" cy="3503411"/>
          </a:xfrm>
          <a:prstGeom prst="rect">
            <a:avLst/>
          </a:prstGeom>
          <a:solidFill>
            <a:srgbClr val="000060"/>
          </a:solidFill>
          <a:ln>
            <a:solidFill>
              <a:schemeClr val="tx1"/>
            </a:solidFill>
          </a:ln>
        </p:spPr>
        <p:txBody>
          <a:bodyPr wrap="square" lIns="73152" tIns="0" rIns="73152" bIns="0" rtlCol="0">
            <a:noAutofit/>
          </a:bodyPr>
          <a:lstStyle/>
          <a:p>
            <a:pPr algn="just">
              <a:lnSpc>
                <a:spcPct val="115000"/>
              </a:lnSpc>
            </a:pPr>
            <a:r>
              <a:rPr lang="en-US" sz="1400" dirty="0">
                <a:latin typeface="Consolas" panose="020B0609020204030204" pitchFamily="49" charset="0"/>
              </a:rPr>
              <a:t>public class </a:t>
            </a:r>
            <a:r>
              <a:rPr lang="en-US" sz="1400" dirty="0" err="1">
                <a:latin typeface="Consolas" panose="020B0609020204030204" pitchFamily="49" charset="0"/>
              </a:rPr>
              <a:t>WhatDayIsItAgain</a:t>
            </a:r>
            <a:endParaRPr lang="en-US" sz="1400" dirty="0">
              <a:latin typeface="Consolas" panose="020B0609020204030204" pitchFamily="49" charset="0"/>
            </a:endParaRPr>
          </a:p>
          <a:p>
            <a:pPr algn="just">
              <a:lnSpc>
                <a:spcPct val="115000"/>
              </a:lnSpc>
            </a:pPr>
            <a:r>
              <a:rPr lang="en-US" sz="1400" dirty="0">
                <a:latin typeface="Consolas" panose="020B0609020204030204" pitchFamily="49" charset="0"/>
              </a:rPr>
              <a:t>{</a:t>
            </a:r>
          </a:p>
          <a:p>
            <a:pPr algn="just">
              <a:lnSpc>
                <a:spcPct val="115000"/>
              </a:lnSpc>
            </a:pPr>
            <a:r>
              <a:rPr lang="en-US" sz="1400" dirty="0">
                <a:latin typeface="Consolas" panose="020B0609020204030204" pitchFamily="49" charset="0"/>
              </a:rPr>
              <a:t>    </a:t>
            </a:r>
            <a:r>
              <a:rPr lang="en-US" sz="1400" b="1" dirty="0" err="1">
                <a:solidFill>
                  <a:srgbClr val="00FF00"/>
                </a:solidFill>
                <a:latin typeface="Consolas" panose="020B0609020204030204" pitchFamily="49" charset="0"/>
              </a:rPr>
              <a:t>enum</a:t>
            </a:r>
            <a:r>
              <a:rPr lang="en-US" sz="1400" dirty="0">
                <a:latin typeface="Consolas" panose="020B0609020204030204" pitchFamily="49" charset="0"/>
              </a:rPr>
              <a:t> </a:t>
            </a:r>
            <a:r>
              <a:rPr lang="en-US" sz="1400" dirty="0" err="1">
                <a:latin typeface="Consolas" panose="020B0609020204030204" pitchFamily="49" charset="0"/>
              </a:rPr>
              <a:t>WeekDay</a:t>
            </a:r>
            <a:r>
              <a:rPr lang="en-US" sz="1400" dirty="0">
                <a:latin typeface="Consolas" panose="020B0609020204030204" pitchFamily="49" charset="0"/>
              </a:rPr>
              <a:t> { Sunday, Monday, Tuesday, Wednesday, Thursday, Friday, Saturday }</a:t>
            </a:r>
          </a:p>
          <a:p>
            <a:pPr algn="just">
              <a:lnSpc>
                <a:spcPct val="115000"/>
              </a:lnSpc>
            </a:pPr>
            <a:endParaRPr lang="en-US" sz="1400" dirty="0">
              <a:latin typeface="Consolas" panose="020B0609020204030204" pitchFamily="49" charset="0"/>
            </a:endParaRPr>
          </a:p>
          <a:p>
            <a:pPr algn="just">
              <a:lnSpc>
                <a:spcPct val="115000"/>
              </a:lnSpc>
            </a:pPr>
            <a:r>
              <a:rPr lang="en-US" sz="1400" dirty="0">
                <a:latin typeface="Consolas" panose="020B0609020204030204" pitchFamily="49" charset="0"/>
              </a:rPr>
              <a:t>    public static void main(String[] </a:t>
            </a:r>
            <a:r>
              <a:rPr lang="en-US" sz="1400" dirty="0" err="1">
                <a:latin typeface="Consolas" panose="020B0609020204030204" pitchFamily="49" charset="0"/>
              </a:rPr>
              <a:t>args</a:t>
            </a:r>
            <a:r>
              <a:rPr lang="en-US" sz="1400" dirty="0">
                <a:latin typeface="Consolas" panose="020B0609020204030204" pitchFamily="49" charset="0"/>
              </a:rPr>
              <a:t>)</a:t>
            </a:r>
          </a:p>
          <a:p>
            <a:pPr algn="just">
              <a:lnSpc>
                <a:spcPct val="115000"/>
              </a:lnSpc>
            </a:pPr>
            <a:r>
              <a:rPr lang="en-US" sz="1400" dirty="0">
                <a:latin typeface="Consolas" panose="020B0609020204030204" pitchFamily="49" charset="0"/>
              </a:rPr>
              <a:t>    {</a:t>
            </a:r>
          </a:p>
          <a:p>
            <a:pPr algn="just">
              <a:lnSpc>
                <a:spcPct val="115000"/>
              </a:lnSpc>
            </a:pPr>
            <a:r>
              <a:rPr lang="en-US" sz="1400" dirty="0">
                <a:latin typeface="Consolas" panose="020B0609020204030204" pitchFamily="49" charset="0"/>
              </a:rPr>
              <a:t>        </a:t>
            </a:r>
            <a:r>
              <a:rPr lang="en-US" sz="1400" dirty="0" err="1">
                <a:latin typeface="Consolas" panose="020B0609020204030204" pitchFamily="49" charset="0"/>
              </a:rPr>
              <a:t>WeekDay</a:t>
            </a:r>
            <a:r>
              <a:rPr lang="en-US" sz="1400" dirty="0">
                <a:latin typeface="Consolas" panose="020B0609020204030204" pitchFamily="49" charset="0"/>
              </a:rPr>
              <a:t> day = </a:t>
            </a:r>
            <a:r>
              <a:rPr lang="en-US" sz="1400" dirty="0" err="1">
                <a:latin typeface="Consolas" panose="020B0609020204030204" pitchFamily="49" charset="0"/>
              </a:rPr>
              <a:t>WeekDay.Sunday</a:t>
            </a:r>
            <a:r>
              <a:rPr lang="en-US" sz="1400" dirty="0">
                <a:latin typeface="Consolas" panose="020B0609020204030204" pitchFamily="49" charset="0"/>
              </a:rPr>
              <a:t>;</a:t>
            </a:r>
          </a:p>
          <a:p>
            <a:pPr algn="just">
              <a:lnSpc>
                <a:spcPct val="115000"/>
              </a:lnSpc>
            </a:pPr>
            <a:endParaRPr lang="en-US" sz="1400" dirty="0">
              <a:latin typeface="Consolas" panose="020B0609020204030204" pitchFamily="49" charset="0"/>
            </a:endParaRPr>
          </a:p>
          <a:p>
            <a:pPr algn="just">
              <a:lnSpc>
                <a:spcPct val="115000"/>
              </a:lnSpc>
            </a:pPr>
            <a:r>
              <a:rPr lang="en-US" sz="1400" dirty="0">
                <a:latin typeface="Consolas" panose="020B0609020204030204" pitchFamily="49" charset="0"/>
              </a:rPr>
              <a:t>        if (day == </a:t>
            </a:r>
            <a:r>
              <a:rPr lang="en-US" sz="1400" dirty="0" err="1">
                <a:latin typeface="Consolas" panose="020B0609020204030204" pitchFamily="49" charset="0"/>
              </a:rPr>
              <a:t>WeekDay.Sunday</a:t>
            </a:r>
            <a:r>
              <a:rPr lang="en-US" sz="1400" dirty="0">
                <a:latin typeface="Consolas" panose="020B0609020204030204" pitchFamily="49" charset="0"/>
              </a:rPr>
              <a:t> || day == </a:t>
            </a:r>
            <a:r>
              <a:rPr lang="en-US" sz="1400" dirty="0" err="1">
                <a:latin typeface="Consolas" panose="020B0609020204030204" pitchFamily="49" charset="0"/>
              </a:rPr>
              <a:t>WeekDay.Saturday</a:t>
            </a:r>
            <a:r>
              <a:rPr lang="en-US" sz="1400" dirty="0">
                <a:latin typeface="Consolas" panose="020B0609020204030204" pitchFamily="49" charset="0"/>
              </a:rPr>
              <a:t>)</a:t>
            </a:r>
          </a:p>
          <a:p>
            <a:pPr algn="just">
              <a:lnSpc>
                <a:spcPct val="115000"/>
              </a:lnSpc>
            </a:pPr>
            <a:r>
              <a:rPr lang="en-US" sz="1400" dirty="0">
                <a:latin typeface="Consolas" panose="020B0609020204030204" pitchFamily="49" charset="0"/>
              </a:rPr>
              <a:t>            </a:t>
            </a:r>
            <a:r>
              <a:rPr lang="en-US" sz="1400" dirty="0" err="1">
                <a:latin typeface="Consolas" panose="020B0609020204030204" pitchFamily="49" charset="0"/>
              </a:rPr>
              <a:t>System.out.println</a:t>
            </a:r>
            <a:r>
              <a:rPr lang="en-US" sz="1400" dirty="0">
                <a:latin typeface="Consolas" panose="020B0609020204030204" pitchFamily="49" charset="0"/>
              </a:rPr>
              <a:t>("I'm so glad it’s " + day + "!");</a:t>
            </a:r>
          </a:p>
          <a:p>
            <a:pPr algn="just">
              <a:lnSpc>
                <a:spcPct val="115000"/>
              </a:lnSpc>
            </a:pPr>
            <a:r>
              <a:rPr lang="en-US" sz="1400" dirty="0">
                <a:latin typeface="Consolas" panose="020B0609020204030204" pitchFamily="49" charset="0"/>
              </a:rPr>
              <a:t>        else</a:t>
            </a:r>
          </a:p>
          <a:p>
            <a:pPr algn="just">
              <a:lnSpc>
                <a:spcPct val="115000"/>
              </a:lnSpc>
            </a:pPr>
            <a:r>
              <a:rPr lang="en-US" sz="1400" dirty="0">
                <a:latin typeface="Consolas" panose="020B0609020204030204" pitchFamily="49" charset="0"/>
              </a:rPr>
              <a:t>            </a:t>
            </a:r>
            <a:r>
              <a:rPr lang="en-US" sz="1400" dirty="0" err="1">
                <a:latin typeface="Consolas" panose="020B0609020204030204" pitchFamily="49" charset="0"/>
              </a:rPr>
              <a:t>System.out.println</a:t>
            </a:r>
            <a:r>
              <a:rPr lang="en-US" sz="1400" dirty="0">
                <a:latin typeface="Consolas" panose="020B0609020204030204" pitchFamily="49" charset="0"/>
              </a:rPr>
              <a:t>("Ugh. " + day + " is the worst.");</a:t>
            </a:r>
          </a:p>
          <a:p>
            <a:pPr algn="just">
              <a:lnSpc>
                <a:spcPct val="115000"/>
              </a:lnSpc>
            </a:pPr>
            <a:r>
              <a:rPr lang="en-US" sz="1400" dirty="0">
                <a:latin typeface="Consolas" panose="020B0609020204030204" pitchFamily="49" charset="0"/>
              </a:rPr>
              <a:t>    }</a:t>
            </a:r>
          </a:p>
          <a:p>
            <a:pPr algn="just">
              <a:lnSpc>
                <a:spcPct val="115000"/>
              </a:lnSpc>
            </a:pPr>
            <a:r>
              <a:rPr lang="en-US" sz="1400" dirty="0">
                <a:latin typeface="Consolas" panose="020B0609020204030204" pitchFamily="49" charset="0"/>
              </a:rPr>
              <a:t>}</a:t>
            </a:r>
          </a:p>
        </p:txBody>
      </p:sp>
      <p:graphicFrame>
        <p:nvGraphicFramePr>
          <p:cNvPr id="5" name="Table 4">
            <a:extLst>
              <a:ext uri="{FF2B5EF4-FFF2-40B4-BE49-F238E27FC236}">
                <a16:creationId xmlns:a16="http://schemas.microsoft.com/office/drawing/2014/main" id="{581A974B-DD97-484B-9416-708AD126A830}"/>
              </a:ex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526044052"/>
              </p:ext>
            </p:extLst>
          </p:nvPr>
        </p:nvGraphicFramePr>
        <p:xfrm>
          <a:off x="1719429" y="1651519"/>
          <a:ext cx="361742" cy="3503411"/>
        </p:xfrm>
        <a:graphic>
          <a:graphicData uri="http://schemas.openxmlformats.org/drawingml/2006/table">
            <a:tbl>
              <a:tblPr>
                <a:tableStyleId>{5C22544A-7EE6-4342-B048-85BDC9FD1C3A}</a:tableStyleId>
              </a:tblPr>
              <a:tblGrid>
                <a:gridCol w="361742">
                  <a:extLst>
                    <a:ext uri="{9D8B030D-6E8A-4147-A177-3AD203B41FA5}">
                      <a16:colId xmlns:a16="http://schemas.microsoft.com/office/drawing/2014/main" val="2652359085"/>
                    </a:ext>
                  </a:extLst>
                </a:gridCol>
              </a:tblGrid>
              <a:tr h="3503411">
                <a:tc>
                  <a:txBody>
                    <a:bodyPr/>
                    <a:lstStyle/>
                    <a:p>
                      <a:pPr marL="0" marR="0" algn="just">
                        <a:lnSpc>
                          <a:spcPct val="115000"/>
                        </a:lnSpc>
                        <a:spcBef>
                          <a:spcPts val="0"/>
                        </a:spcBef>
                        <a:spcAft>
                          <a:spcPts val="0"/>
                        </a:spcAft>
                        <a:tabLst>
                          <a:tab pos="571500" algn="l"/>
                        </a:tabLst>
                      </a:pPr>
                      <a:r>
                        <a:rPr lang="en-US" sz="1400" baseline="0" dirty="0">
                          <a:solidFill>
                            <a:schemeClr val="tx1"/>
                          </a:solidFill>
                          <a:effectLst/>
                          <a:latin typeface="Consolas" panose="020B0609020204030204" pitchFamily="49" charset="0"/>
                        </a:rPr>
                        <a:t>01</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02</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03</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04</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05</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06</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07</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08</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09</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10</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11</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12</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13</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14</a:t>
                      </a:r>
                    </a:p>
                  </a:txBody>
                  <a:tcPr marL="68580" marR="68580" marT="0" marB="0">
                    <a:solidFill>
                      <a:srgbClr val="000060"/>
                    </a:solidFill>
                  </a:tcPr>
                </a:tc>
                <a:extLst>
                  <a:ext uri="{0D108BD9-81ED-4DB2-BD59-A6C34878D82A}">
                    <a16:rowId xmlns:a16="http://schemas.microsoft.com/office/drawing/2014/main" val="1362061028"/>
                  </a:ext>
                </a:extLst>
              </a:tr>
            </a:tbl>
          </a:graphicData>
        </a:graphic>
      </p:graphicFrame>
      <p:sp>
        <p:nvSpPr>
          <p:cNvPr id="6" name="TextBox 5">
            <a:extLst>
              <a:ext uri="{FF2B5EF4-FFF2-40B4-BE49-F238E27FC236}">
                <a16:creationId xmlns:a16="http://schemas.microsoft.com/office/drawing/2014/main" id="{58D07AE7-3C72-4ACD-80F3-1A2AEB3F6F80}"/>
              </a:ext>
            </a:extLst>
          </p:cNvPr>
          <p:cNvSpPr txBox="1"/>
          <p:nvPr/>
        </p:nvSpPr>
        <p:spPr>
          <a:xfrm>
            <a:off x="1719428" y="5649504"/>
            <a:ext cx="8694571" cy="275062"/>
          </a:xfrm>
          <a:prstGeom prst="rect">
            <a:avLst/>
          </a:prstGeom>
          <a:solidFill>
            <a:srgbClr val="000060"/>
          </a:solidFill>
          <a:ln>
            <a:solidFill>
              <a:schemeClr val="tx1"/>
            </a:solidFill>
          </a:ln>
        </p:spPr>
        <p:txBody>
          <a:bodyPr wrap="square" lIns="73152" tIns="0" rIns="73152" bIns="0" rtlCol="0">
            <a:noAutofit/>
          </a:bodyPr>
          <a:lstStyle/>
          <a:p>
            <a:pPr algn="just">
              <a:lnSpc>
                <a:spcPct val="115000"/>
              </a:lnSpc>
            </a:pPr>
            <a:r>
              <a:rPr lang="en-US" sz="1400" dirty="0">
                <a:latin typeface="Consolas" panose="020B0609020204030204" pitchFamily="49" charset="0"/>
              </a:rPr>
              <a:t>I'm so glad it’s Sunday!</a:t>
            </a:r>
          </a:p>
        </p:txBody>
      </p:sp>
      <p:sp>
        <p:nvSpPr>
          <p:cNvPr id="7" name="Rectangle 1">
            <a:extLst>
              <a:ext uri="{FF2B5EF4-FFF2-40B4-BE49-F238E27FC236}">
                <a16:creationId xmlns:a16="http://schemas.microsoft.com/office/drawing/2014/main" id="{58F19116-0B6F-4DFE-97C1-A8D75D91C651}"/>
              </a:ext>
            </a:extLst>
          </p:cNvPr>
          <p:cNvSpPr>
            <a:spLocks noChangeArrowheads="1"/>
          </p:cNvSpPr>
          <p:nvPr/>
        </p:nvSpPr>
        <p:spPr bwMode="auto">
          <a:xfrm>
            <a:off x="1625902" y="5360922"/>
            <a:ext cx="11798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71500" algn="l"/>
              </a:tabLst>
              <a:defRPr>
                <a:solidFill>
                  <a:schemeClr val="tx1"/>
                </a:solidFill>
                <a:latin typeface="Arial" panose="020B0604020202020204" pitchFamily="34" charset="0"/>
              </a:defRPr>
            </a:lvl1pPr>
            <a:lvl2pPr eaLnBrk="0" fontAlgn="base" hangingPunct="0">
              <a:spcBef>
                <a:spcPct val="0"/>
              </a:spcBef>
              <a:spcAft>
                <a:spcPct val="0"/>
              </a:spcAft>
              <a:tabLst>
                <a:tab pos="571500" algn="l"/>
              </a:tabLst>
              <a:defRPr>
                <a:solidFill>
                  <a:schemeClr val="tx1"/>
                </a:solidFill>
                <a:latin typeface="Arial" panose="020B0604020202020204" pitchFamily="34" charset="0"/>
              </a:defRPr>
            </a:lvl2pPr>
            <a:lvl3pPr eaLnBrk="0" fontAlgn="base" hangingPunct="0">
              <a:spcBef>
                <a:spcPct val="0"/>
              </a:spcBef>
              <a:spcAft>
                <a:spcPct val="0"/>
              </a:spcAft>
              <a:tabLst>
                <a:tab pos="571500" algn="l"/>
              </a:tabLst>
              <a:defRPr>
                <a:solidFill>
                  <a:schemeClr val="tx1"/>
                </a:solidFill>
                <a:latin typeface="Arial" panose="020B0604020202020204" pitchFamily="34" charset="0"/>
              </a:defRPr>
            </a:lvl3pPr>
            <a:lvl4pPr eaLnBrk="0" fontAlgn="base" hangingPunct="0">
              <a:spcBef>
                <a:spcPct val="0"/>
              </a:spcBef>
              <a:spcAft>
                <a:spcPct val="0"/>
              </a:spcAft>
              <a:tabLst>
                <a:tab pos="571500" algn="l"/>
              </a:tabLst>
              <a:defRPr>
                <a:solidFill>
                  <a:schemeClr val="tx1"/>
                </a:solidFill>
                <a:latin typeface="Arial" panose="020B0604020202020204" pitchFamily="34" charset="0"/>
              </a:defRPr>
            </a:lvl4pPr>
            <a:lvl5pPr eaLnBrk="0" fontAlgn="base" hangingPunct="0">
              <a:spcBef>
                <a:spcPct val="0"/>
              </a:spcBef>
              <a:spcAft>
                <a:spcPct val="0"/>
              </a:spcAft>
              <a:tabLst>
                <a:tab pos="571500" algn="l"/>
              </a:tabLst>
              <a:defRPr>
                <a:solidFill>
                  <a:schemeClr val="tx1"/>
                </a:solidFill>
                <a:latin typeface="Arial" panose="020B0604020202020204" pitchFamily="34" charset="0"/>
              </a:defRPr>
            </a:lvl5pPr>
            <a:lvl6pPr eaLnBrk="0" fontAlgn="base" hangingPunct="0">
              <a:spcBef>
                <a:spcPct val="0"/>
              </a:spcBef>
              <a:spcAft>
                <a:spcPct val="0"/>
              </a:spcAft>
              <a:tabLst>
                <a:tab pos="571500" algn="l"/>
              </a:tabLst>
              <a:defRPr>
                <a:solidFill>
                  <a:schemeClr val="tx1"/>
                </a:solidFill>
                <a:latin typeface="Arial" panose="020B0604020202020204" pitchFamily="34" charset="0"/>
              </a:defRPr>
            </a:lvl6pPr>
            <a:lvl7pPr eaLnBrk="0" fontAlgn="base" hangingPunct="0">
              <a:spcBef>
                <a:spcPct val="0"/>
              </a:spcBef>
              <a:spcAft>
                <a:spcPct val="0"/>
              </a:spcAft>
              <a:tabLst>
                <a:tab pos="571500" algn="l"/>
              </a:tabLst>
              <a:defRPr>
                <a:solidFill>
                  <a:schemeClr val="tx1"/>
                </a:solidFill>
                <a:latin typeface="Arial" panose="020B0604020202020204" pitchFamily="34" charset="0"/>
              </a:defRPr>
            </a:lvl7pPr>
            <a:lvl8pPr eaLnBrk="0" fontAlgn="base" hangingPunct="0">
              <a:spcBef>
                <a:spcPct val="0"/>
              </a:spcBef>
              <a:spcAft>
                <a:spcPct val="0"/>
              </a:spcAft>
              <a:tabLst>
                <a:tab pos="571500" algn="l"/>
              </a:tabLst>
              <a:defRPr>
                <a:solidFill>
                  <a:schemeClr val="tx1"/>
                </a:solidFill>
                <a:latin typeface="Arial" panose="020B0604020202020204" pitchFamily="34" charset="0"/>
              </a:defRPr>
            </a:lvl8pPr>
            <a:lvl9pPr eaLnBrk="0" fontAlgn="base" hangingPunct="0">
              <a:spcBef>
                <a:spcPct val="0"/>
              </a:spcBef>
              <a:spcAft>
                <a:spcPct val="0"/>
              </a:spcAft>
              <a:tabLst>
                <a:tab pos="5715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altLang="ja-JP" sz="1600" b="1" i="0" u="none" strike="noStrike" cap="none" normalizeH="0" baseline="0" dirty="0">
                <a:ln>
                  <a:noFill/>
                </a:ln>
                <a:solidFill>
                  <a:schemeClr val="tx1"/>
                </a:solidFill>
                <a:effectLst/>
                <a:latin typeface="Arial" panose="020B0604020202020204" pitchFamily="34" charset="0"/>
                <a:ea typeface="MS Mincho" panose="02020609040205080304" pitchFamily="49" charset="-128"/>
                <a:cs typeface="Arial" panose="020B0604020202020204" pitchFamily="34" charset="0"/>
              </a:rPr>
              <a:t>OUTPUT:</a:t>
            </a:r>
            <a:endParaRPr kumimoji="0" lang="en-US" altLang="ja-JP" sz="1600" b="0" i="0" u="none" strike="noStrike" cap="none" normalizeH="0" baseline="0" dirty="0">
              <a:ln>
                <a:noFill/>
              </a:ln>
              <a:solidFill>
                <a:schemeClr val="tx1"/>
              </a:solidFill>
              <a:effectLst/>
            </a:endParaRPr>
          </a:p>
        </p:txBody>
      </p:sp>
      <p:sp>
        <p:nvSpPr>
          <p:cNvPr id="8" name="Content Placeholder 2">
            <a:extLst>
              <a:ext uri="{FF2B5EF4-FFF2-40B4-BE49-F238E27FC236}">
                <a16:creationId xmlns:a16="http://schemas.microsoft.com/office/drawing/2014/main" id="{EABDD7C1-60E8-42F2-BA34-E0400F27E626}"/>
              </a:ext>
            </a:extLst>
          </p:cNvPr>
          <p:cNvSpPr txBox="1">
            <a:spLocks/>
          </p:cNvSpPr>
          <p:nvPr/>
        </p:nvSpPr>
        <p:spPr>
          <a:xfrm>
            <a:off x="913795" y="6091122"/>
            <a:ext cx="10353762" cy="45935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lgn="ctr">
              <a:buFont typeface="Arial" panose="020B0604020202020204" pitchFamily="34" charset="0"/>
              <a:buNone/>
            </a:pPr>
            <a:r>
              <a:rPr lang="en-US" dirty="0"/>
              <a:t>An array of the enumeration’s elements can be accessed with the </a:t>
            </a:r>
            <a:r>
              <a:rPr lang="en-US" b="1" dirty="0">
                <a:solidFill>
                  <a:srgbClr val="00FF00"/>
                </a:solidFill>
              </a:rPr>
              <a:t>values()</a:t>
            </a:r>
            <a:r>
              <a:rPr lang="en-US" dirty="0"/>
              <a:t> method.</a:t>
            </a:r>
          </a:p>
        </p:txBody>
      </p:sp>
      <p:pic>
        <p:nvPicPr>
          <p:cNvPr id="10" name="Picture 9">
            <a:extLst>
              <a:ext uri="{FF2B5EF4-FFF2-40B4-BE49-F238E27FC236}">
                <a16:creationId xmlns:a16="http://schemas.microsoft.com/office/drawing/2014/main" id="{431933C8-072C-4DB8-B9B6-EA67DA4D92E1}"/>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2113827" y="1597088"/>
            <a:ext cx="3135128" cy="3659081"/>
          </a:xfrm>
          <a:prstGeom prst="rect">
            <a:avLst/>
          </a:prstGeom>
        </p:spPr>
      </p:pic>
      <p:pic>
        <p:nvPicPr>
          <p:cNvPr id="11" name="Picture 10">
            <a:extLst>
              <a:ext uri="{FF2B5EF4-FFF2-40B4-BE49-F238E27FC236}">
                <a16:creationId xmlns:a16="http://schemas.microsoft.com/office/drawing/2014/main" id="{D32BBCA9-74E8-4919-A20D-77059B1EBE8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2327035" y="2032616"/>
            <a:ext cx="8031082" cy="412291"/>
          </a:xfrm>
          <a:prstGeom prst="rect">
            <a:avLst/>
          </a:prstGeom>
        </p:spPr>
      </p:pic>
      <p:pic>
        <p:nvPicPr>
          <p:cNvPr id="12" name="Picture 11">
            <a:extLst>
              <a:ext uri="{FF2B5EF4-FFF2-40B4-BE49-F238E27FC236}">
                <a16:creationId xmlns:a16="http://schemas.microsoft.com/office/drawing/2014/main" id="{A50421E1-28DD-4C76-B357-359080AE1B15}"/>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2327035" y="2403709"/>
            <a:ext cx="4552378" cy="2671301"/>
          </a:xfrm>
          <a:prstGeom prst="rect">
            <a:avLst/>
          </a:prstGeom>
        </p:spPr>
      </p:pic>
      <p:pic>
        <p:nvPicPr>
          <p:cNvPr id="13" name="Picture 12">
            <a:extLst>
              <a:ext uri="{FF2B5EF4-FFF2-40B4-BE49-F238E27FC236}">
                <a16:creationId xmlns:a16="http://schemas.microsoft.com/office/drawing/2014/main" id="{CB87755E-A384-46D7-B581-D664CA24A475}"/>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2544010" y="3075941"/>
            <a:ext cx="3152307" cy="300629"/>
          </a:xfrm>
          <a:prstGeom prst="rect">
            <a:avLst/>
          </a:prstGeom>
        </p:spPr>
      </p:pic>
      <p:pic>
        <p:nvPicPr>
          <p:cNvPr id="14" name="Picture 13">
            <a:extLst>
              <a:ext uri="{FF2B5EF4-FFF2-40B4-BE49-F238E27FC236}">
                <a16:creationId xmlns:a16="http://schemas.microsoft.com/office/drawing/2014/main" id="{E135A15E-F108-422D-B925-C23E062D446A}"/>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2979410" y="3994840"/>
            <a:ext cx="5265298" cy="257682"/>
          </a:xfrm>
          <a:prstGeom prst="rect">
            <a:avLst/>
          </a:prstGeom>
        </p:spPr>
      </p:pic>
      <p:pic>
        <p:nvPicPr>
          <p:cNvPr id="15" name="Picture 14">
            <a:extLst>
              <a:ext uri="{FF2B5EF4-FFF2-40B4-BE49-F238E27FC236}">
                <a16:creationId xmlns:a16="http://schemas.microsoft.com/office/drawing/2014/main" id="{5372EC9D-6889-477B-9F51-5BF2972F4162}"/>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2542652" y="3335866"/>
            <a:ext cx="5754893" cy="1013548"/>
          </a:xfrm>
          <a:prstGeom prst="rect">
            <a:avLst/>
          </a:prstGeom>
        </p:spPr>
      </p:pic>
      <p:pic>
        <p:nvPicPr>
          <p:cNvPr id="16" name="Picture 15">
            <a:extLst>
              <a:ext uri="{FF2B5EF4-FFF2-40B4-BE49-F238E27FC236}">
                <a16:creationId xmlns:a16="http://schemas.microsoft.com/office/drawing/2014/main" id="{D9BC6339-A079-4B44-AE66-E28C692215EE}"/>
              </a:ext>
              <a:ext uri="{C183D7F6-B498-43B3-948B-1728B52AA6E4}">
                <adec:decorative xmlns:adec="http://schemas.microsoft.com/office/drawing/2017/decorative" val="1"/>
              </a:ext>
            </a:extLst>
          </p:cNvPr>
          <p:cNvPicPr>
            <a:picLocks noChangeAspect="1"/>
          </p:cNvPicPr>
          <p:nvPr/>
        </p:nvPicPr>
        <p:blipFill>
          <a:blip r:embed="rId8"/>
          <a:stretch>
            <a:fillRect/>
          </a:stretch>
        </p:blipFill>
        <p:spPr>
          <a:xfrm>
            <a:off x="2979410" y="4540450"/>
            <a:ext cx="5359781" cy="257682"/>
          </a:xfrm>
          <a:prstGeom prst="rect">
            <a:avLst/>
          </a:prstGeom>
        </p:spPr>
      </p:pic>
      <p:pic>
        <p:nvPicPr>
          <p:cNvPr id="17" name="Picture 16">
            <a:extLst>
              <a:ext uri="{FF2B5EF4-FFF2-40B4-BE49-F238E27FC236}">
                <a16:creationId xmlns:a16="http://schemas.microsoft.com/office/drawing/2014/main" id="{38D2B74F-C688-4A32-835B-ABEDC820C907}"/>
              </a:ext>
              <a:ext uri="{C183D7F6-B498-43B3-948B-1728B52AA6E4}">
                <adec:decorative xmlns:adec="http://schemas.microsoft.com/office/drawing/2017/decorative" val="1"/>
              </a:ext>
            </a:extLst>
          </p:cNvPr>
          <p:cNvPicPr>
            <a:picLocks noChangeAspect="1"/>
          </p:cNvPicPr>
          <p:nvPr/>
        </p:nvPicPr>
        <p:blipFill>
          <a:blip r:embed="rId9"/>
          <a:stretch>
            <a:fillRect/>
          </a:stretch>
        </p:blipFill>
        <p:spPr>
          <a:xfrm>
            <a:off x="2548988" y="4269275"/>
            <a:ext cx="6235899" cy="635615"/>
          </a:xfrm>
          <a:prstGeom prst="rect">
            <a:avLst/>
          </a:prstGeom>
        </p:spPr>
      </p:pic>
    </p:spTree>
    <p:extLst>
      <p:ext uri="{BB962C8B-B14F-4D97-AF65-F5344CB8AC3E}">
        <p14:creationId xmlns:p14="http://schemas.microsoft.com/office/powerpoint/2010/main" val="4056603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
                                            <p:txEl>
                                              <p:pRg st="0" end="0"/>
                                            </p:txEl>
                                          </p:spTgt>
                                        </p:tgtEl>
                                        <p:attrNameLst>
                                          <p:attrName>style.visibility</p:attrName>
                                        </p:attrNameLst>
                                      </p:cBhvr>
                                      <p:to>
                                        <p:strVal val="visible"/>
                                      </p:to>
                                    </p:set>
                                    <p:animEffect transition="in" filter="fade">
                                      <p:cBhvr>
                                        <p:cTn id="47" dur="500"/>
                                        <p:tgtEl>
                                          <p:spTgt spid="6">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500"/>
                                        <p:tgtEl>
                                          <p:spTgt spid="10"/>
                                        </p:tgtEl>
                                      </p:cBhvr>
                                    </p:animEffect>
                                    <p:set>
                                      <p:cBhvr>
                                        <p:cTn id="52" dur="1" fill="hold">
                                          <p:stCondLst>
                                            <p:cond delay="499"/>
                                          </p:stCondLst>
                                        </p:cTn>
                                        <p:tgtEl>
                                          <p:spTgt spid="10"/>
                                        </p:tgtEl>
                                        <p:attrNameLst>
                                          <p:attrName>style.visibility</p:attrName>
                                        </p:attrNameLst>
                                      </p:cBhvr>
                                      <p:to>
                                        <p:strVal val="hidden"/>
                                      </p:to>
                                    </p:set>
                                  </p:childTnLst>
                                </p:cTn>
                              </p:par>
                              <p:par>
                                <p:cTn id="53" presetID="10" presetClass="exit" presetSubtype="0" fill="hold" nodeType="withEffect">
                                  <p:stCondLst>
                                    <p:cond delay="0"/>
                                  </p:stCondLst>
                                  <p:childTnLst>
                                    <p:animEffect transition="out" filter="fade">
                                      <p:cBhvr>
                                        <p:cTn id="54" dur="500"/>
                                        <p:tgtEl>
                                          <p:spTgt spid="11"/>
                                        </p:tgtEl>
                                      </p:cBhvr>
                                    </p:animEffect>
                                    <p:set>
                                      <p:cBhvr>
                                        <p:cTn id="55" dur="1" fill="hold">
                                          <p:stCondLst>
                                            <p:cond delay="499"/>
                                          </p:stCondLst>
                                        </p:cTn>
                                        <p:tgtEl>
                                          <p:spTgt spid="11"/>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500"/>
                                        <p:tgtEl>
                                          <p:spTgt spid="12"/>
                                        </p:tgtEl>
                                      </p:cBhvr>
                                    </p:animEffect>
                                    <p:set>
                                      <p:cBhvr>
                                        <p:cTn id="58" dur="1" fill="hold">
                                          <p:stCondLst>
                                            <p:cond delay="499"/>
                                          </p:stCondLst>
                                        </p:cTn>
                                        <p:tgtEl>
                                          <p:spTgt spid="12"/>
                                        </p:tgtEl>
                                        <p:attrNameLst>
                                          <p:attrName>style.visibility</p:attrName>
                                        </p:attrNameLst>
                                      </p:cBhvr>
                                      <p:to>
                                        <p:strVal val="hidden"/>
                                      </p:to>
                                    </p:set>
                                  </p:childTnLst>
                                </p:cTn>
                              </p:par>
                              <p:par>
                                <p:cTn id="59" presetID="10" presetClass="exit" presetSubtype="0" fill="hold" nodeType="withEffect">
                                  <p:stCondLst>
                                    <p:cond delay="0"/>
                                  </p:stCondLst>
                                  <p:childTnLst>
                                    <p:animEffect transition="out" filter="fade">
                                      <p:cBhvr>
                                        <p:cTn id="60" dur="500"/>
                                        <p:tgtEl>
                                          <p:spTgt spid="13"/>
                                        </p:tgtEl>
                                      </p:cBhvr>
                                    </p:animEffect>
                                    <p:set>
                                      <p:cBhvr>
                                        <p:cTn id="61" dur="1" fill="hold">
                                          <p:stCondLst>
                                            <p:cond delay="499"/>
                                          </p:stCondLst>
                                        </p:cTn>
                                        <p:tgtEl>
                                          <p:spTgt spid="13"/>
                                        </p:tgtEl>
                                        <p:attrNameLst>
                                          <p:attrName>style.visibility</p:attrName>
                                        </p:attrNameLst>
                                      </p:cBhvr>
                                      <p:to>
                                        <p:strVal val="hidden"/>
                                      </p:to>
                                    </p:set>
                                  </p:childTnLst>
                                </p:cTn>
                              </p:par>
                              <p:par>
                                <p:cTn id="62" presetID="10" presetClass="exit" presetSubtype="0" fill="hold" nodeType="withEffect">
                                  <p:stCondLst>
                                    <p:cond delay="0"/>
                                  </p:stCondLst>
                                  <p:childTnLst>
                                    <p:animEffect transition="out" filter="fade">
                                      <p:cBhvr>
                                        <p:cTn id="63" dur="500"/>
                                        <p:tgtEl>
                                          <p:spTgt spid="15"/>
                                        </p:tgtEl>
                                      </p:cBhvr>
                                    </p:animEffect>
                                    <p:set>
                                      <p:cBhvr>
                                        <p:cTn id="64" dur="1" fill="hold">
                                          <p:stCondLst>
                                            <p:cond delay="499"/>
                                          </p:stCondLst>
                                        </p:cTn>
                                        <p:tgtEl>
                                          <p:spTgt spid="15"/>
                                        </p:tgtEl>
                                        <p:attrNameLst>
                                          <p:attrName>style.visibility</p:attrName>
                                        </p:attrNameLst>
                                      </p:cBhvr>
                                      <p:to>
                                        <p:strVal val="hidden"/>
                                      </p:to>
                                    </p:set>
                                  </p:childTnLst>
                                </p:cTn>
                              </p:par>
                              <p:par>
                                <p:cTn id="65" presetID="10" presetClass="exit" presetSubtype="0" fill="hold" nodeType="withEffect">
                                  <p:stCondLst>
                                    <p:cond delay="0"/>
                                  </p:stCondLst>
                                  <p:childTnLst>
                                    <p:animEffect transition="out" filter="fade">
                                      <p:cBhvr>
                                        <p:cTn id="66" dur="500"/>
                                        <p:tgtEl>
                                          <p:spTgt spid="14"/>
                                        </p:tgtEl>
                                      </p:cBhvr>
                                    </p:animEffect>
                                    <p:set>
                                      <p:cBhvr>
                                        <p:cTn id="67" dur="1" fill="hold">
                                          <p:stCondLst>
                                            <p:cond delay="499"/>
                                          </p:stCondLst>
                                        </p:cTn>
                                        <p:tgtEl>
                                          <p:spTgt spid="14"/>
                                        </p:tgtEl>
                                        <p:attrNameLst>
                                          <p:attrName>style.visibility</p:attrName>
                                        </p:attrNameLst>
                                      </p:cBhvr>
                                      <p:to>
                                        <p:strVal val="hidden"/>
                                      </p:to>
                                    </p:set>
                                  </p:childTnLst>
                                </p:cTn>
                              </p:par>
                              <p:par>
                                <p:cTn id="68" presetID="10" presetClass="exit" presetSubtype="0" fill="hold" nodeType="withEffect">
                                  <p:stCondLst>
                                    <p:cond delay="0"/>
                                  </p:stCondLst>
                                  <p:childTnLst>
                                    <p:animEffect transition="out" filter="fade">
                                      <p:cBhvr>
                                        <p:cTn id="69" dur="500"/>
                                        <p:tgtEl>
                                          <p:spTgt spid="17"/>
                                        </p:tgtEl>
                                      </p:cBhvr>
                                    </p:animEffect>
                                    <p:set>
                                      <p:cBhvr>
                                        <p:cTn id="70" dur="1" fill="hold">
                                          <p:stCondLst>
                                            <p:cond delay="499"/>
                                          </p:stCondLst>
                                        </p:cTn>
                                        <p:tgtEl>
                                          <p:spTgt spid="17"/>
                                        </p:tgtEl>
                                        <p:attrNameLst>
                                          <p:attrName>style.visibility</p:attrName>
                                        </p:attrNameLst>
                                      </p:cBhvr>
                                      <p:to>
                                        <p:strVal val="hidden"/>
                                      </p:to>
                                    </p:set>
                                  </p:childTnLst>
                                </p:cTn>
                              </p:par>
                              <p:par>
                                <p:cTn id="71" presetID="10" presetClass="exit" presetSubtype="0" fill="hold" nodeType="withEffect">
                                  <p:stCondLst>
                                    <p:cond delay="0"/>
                                  </p:stCondLst>
                                  <p:childTnLst>
                                    <p:animEffect transition="out" filter="fade">
                                      <p:cBhvr>
                                        <p:cTn id="72" dur="500"/>
                                        <p:tgtEl>
                                          <p:spTgt spid="16"/>
                                        </p:tgtEl>
                                      </p:cBhvr>
                                    </p:animEffect>
                                    <p:set>
                                      <p:cBhvr>
                                        <p:cTn id="73" dur="1" fill="hold">
                                          <p:stCondLst>
                                            <p:cond delay="499"/>
                                          </p:stCondLst>
                                        </p:cTn>
                                        <p:tgtEl>
                                          <p:spTgt spid="16"/>
                                        </p:tgtEl>
                                        <p:attrNameLst>
                                          <p:attrName>style.visibility</p:attrName>
                                        </p:attrNameLst>
                                      </p:cBhvr>
                                      <p:to>
                                        <p:strVal val="hidden"/>
                                      </p:to>
                                    </p:set>
                                  </p:childTnLst>
                                </p:cTn>
                              </p:par>
                              <p:par>
                                <p:cTn id="74" presetID="10" presetClass="entr" presetSubtype="0" fill="hold" nodeType="withEffect">
                                  <p:stCondLst>
                                    <p:cond delay="0"/>
                                  </p:stCondLst>
                                  <p:childTnLst>
                                    <p:set>
                                      <p:cBhvr>
                                        <p:cTn id="75" dur="1" fill="hold">
                                          <p:stCondLst>
                                            <p:cond delay="0"/>
                                          </p:stCondLst>
                                        </p:cTn>
                                        <p:tgtEl>
                                          <p:spTgt spid="5"/>
                                        </p:tgtEl>
                                        <p:attrNameLst>
                                          <p:attrName>style.visibility</p:attrName>
                                        </p:attrNameLst>
                                      </p:cBhvr>
                                      <p:to>
                                        <p:strVal val="visible"/>
                                      </p:to>
                                    </p:set>
                                    <p:animEffect transition="in" filter="fade">
                                      <p:cBhvr>
                                        <p:cTn id="76" dur="500"/>
                                        <p:tgtEl>
                                          <p:spTgt spid="5"/>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
                                        </p:tgtEl>
                                        <p:attrNameLst>
                                          <p:attrName>style.visibility</p:attrName>
                                        </p:attrNameLst>
                                      </p:cBhvr>
                                      <p:to>
                                        <p:strVal val="visible"/>
                                      </p:to>
                                    </p:set>
                                    <p:animEffect transition="in" filter="fade">
                                      <p:cBhvr>
                                        <p:cTn id="79" dur="500"/>
                                        <p:tgtEl>
                                          <p:spTgt spid="4"/>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8"/>
                                        </p:tgtEl>
                                        <p:attrNameLst>
                                          <p:attrName>style.visibility</p:attrName>
                                        </p:attrNameLst>
                                      </p:cBhvr>
                                      <p:to>
                                        <p:strVal val="visible"/>
                                      </p:to>
                                    </p:set>
                                    <p:animEffect transition="in" filter="fade">
                                      <p:cBhvr>
                                        <p:cTn id="8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43E03-0B3D-3042-8067-C49EE75666F3}"/>
              </a:ext>
            </a:extLst>
          </p:cNvPr>
          <p:cNvSpPr>
            <a:spLocks noGrp="1"/>
          </p:cNvSpPr>
          <p:nvPr>
            <p:ph type="title"/>
          </p:nvPr>
        </p:nvSpPr>
        <p:spPr>
          <a:xfrm>
            <a:off x="913795" y="9834"/>
            <a:ext cx="10353761" cy="1326321"/>
          </a:xfrm>
        </p:spPr>
        <p:txBody>
          <a:bodyPr/>
          <a:lstStyle/>
          <a:p>
            <a:r>
              <a:rPr lang="en-US" dirty="0"/>
              <a:t>Primitive Data Types: Floating Point</a:t>
            </a:r>
          </a:p>
        </p:txBody>
      </p:sp>
      <p:graphicFrame>
        <p:nvGraphicFramePr>
          <p:cNvPr id="5" name="Table 4">
            <a:extLst>
              <a:ext uri="{FF2B5EF4-FFF2-40B4-BE49-F238E27FC236}">
                <a16:creationId xmlns:a16="http://schemas.microsoft.com/office/drawing/2014/main" id="{108A2378-F659-EF4E-9A73-6A6210A55E76}"/>
              </a:ext>
            </a:extLst>
          </p:cNvPr>
          <p:cNvGraphicFramePr>
            <a:graphicFrameLocks noGrp="1"/>
          </p:cNvGraphicFramePr>
          <p:nvPr>
            <p:extLst>
              <p:ext uri="{D42A27DB-BD31-4B8C-83A1-F6EECF244321}">
                <p14:modId xmlns:p14="http://schemas.microsoft.com/office/powerpoint/2010/main" val="1781609344"/>
              </p:ext>
            </p:extLst>
          </p:nvPr>
        </p:nvGraphicFramePr>
        <p:xfrm>
          <a:off x="3015720" y="1327090"/>
          <a:ext cx="8591234" cy="1112520"/>
        </p:xfrm>
        <a:graphic>
          <a:graphicData uri="http://schemas.openxmlformats.org/drawingml/2006/table">
            <a:tbl>
              <a:tblPr firstRow="1" bandRow="1">
                <a:tableStyleId>{F5AB1C69-6EDB-4FF4-983F-18BD219EF322}</a:tableStyleId>
              </a:tblPr>
              <a:tblGrid>
                <a:gridCol w="1186181">
                  <a:extLst>
                    <a:ext uri="{9D8B030D-6E8A-4147-A177-3AD203B41FA5}">
                      <a16:colId xmlns:a16="http://schemas.microsoft.com/office/drawing/2014/main" val="1205517001"/>
                    </a:ext>
                  </a:extLst>
                </a:gridCol>
                <a:gridCol w="676593">
                  <a:extLst>
                    <a:ext uri="{9D8B030D-6E8A-4147-A177-3AD203B41FA5}">
                      <a16:colId xmlns:a16="http://schemas.microsoft.com/office/drawing/2014/main" val="3959053931"/>
                    </a:ext>
                  </a:extLst>
                </a:gridCol>
                <a:gridCol w="2524442">
                  <a:extLst>
                    <a:ext uri="{9D8B030D-6E8A-4147-A177-3AD203B41FA5}">
                      <a16:colId xmlns:a16="http://schemas.microsoft.com/office/drawing/2014/main" val="1925621192"/>
                    </a:ext>
                  </a:extLst>
                </a:gridCol>
                <a:gridCol w="4204018">
                  <a:extLst>
                    <a:ext uri="{9D8B030D-6E8A-4147-A177-3AD203B41FA5}">
                      <a16:colId xmlns:a16="http://schemas.microsoft.com/office/drawing/2014/main" val="3945866699"/>
                    </a:ext>
                  </a:extLst>
                </a:gridCol>
              </a:tblGrid>
              <a:tr h="370840">
                <a:tc>
                  <a:txBody>
                    <a:bodyPr/>
                    <a:lstStyle/>
                    <a:p>
                      <a:r>
                        <a:rPr lang="en-US" dirty="0"/>
                        <a:t>Type</a:t>
                      </a:r>
                    </a:p>
                  </a:txBody>
                  <a:tcPr/>
                </a:tc>
                <a:tc>
                  <a:txBody>
                    <a:bodyPr/>
                    <a:lstStyle/>
                    <a:p>
                      <a:pPr algn="ctr"/>
                      <a:r>
                        <a:rPr lang="en-US" dirty="0"/>
                        <a:t>Bits</a:t>
                      </a:r>
                    </a:p>
                  </a:txBody>
                  <a:tcPr/>
                </a:tc>
                <a:tc>
                  <a:txBody>
                    <a:bodyPr/>
                    <a:lstStyle/>
                    <a:p>
                      <a:r>
                        <a:rPr lang="en-US" dirty="0"/>
                        <a:t>Description</a:t>
                      </a:r>
                    </a:p>
                  </a:txBody>
                  <a:tcPr/>
                </a:tc>
                <a:tc>
                  <a:txBody>
                    <a:bodyPr/>
                    <a:lstStyle/>
                    <a:p>
                      <a:r>
                        <a:rPr lang="en-US" dirty="0"/>
                        <a:t>Precision / Range</a:t>
                      </a:r>
                    </a:p>
                  </a:txBody>
                  <a:tcPr/>
                </a:tc>
                <a:extLst>
                  <a:ext uri="{0D108BD9-81ED-4DB2-BD59-A6C34878D82A}">
                    <a16:rowId xmlns:a16="http://schemas.microsoft.com/office/drawing/2014/main" val="1838184517"/>
                  </a:ext>
                </a:extLst>
              </a:tr>
              <a:tr h="370840">
                <a:tc>
                  <a:txBody>
                    <a:bodyPr/>
                    <a:lstStyle/>
                    <a:p>
                      <a:r>
                        <a:rPr lang="en-US" dirty="0">
                          <a:latin typeface="Consolas" panose="020B0609020204030204" pitchFamily="49" charset="0"/>
                        </a:rPr>
                        <a:t>float</a:t>
                      </a:r>
                    </a:p>
                  </a:txBody>
                  <a:tcPr/>
                </a:tc>
                <a:tc>
                  <a:txBody>
                    <a:bodyPr/>
                    <a:lstStyle/>
                    <a:p>
                      <a:pPr algn="ctr"/>
                      <a:r>
                        <a:rPr lang="en-US" dirty="0">
                          <a:latin typeface="Consolas" panose="020B0609020204030204" pitchFamily="49" charset="0"/>
                        </a:rPr>
                        <a:t>32</a:t>
                      </a:r>
                    </a:p>
                  </a:txBody>
                  <a:tcPr/>
                </a:tc>
                <a:tc>
                  <a:txBody>
                    <a:bodyPr/>
                    <a:lstStyle/>
                    <a:p>
                      <a:r>
                        <a:rPr lang="en-US" dirty="0"/>
                        <a:t>floating point number</a:t>
                      </a:r>
                    </a:p>
                  </a:txBody>
                  <a:tcPr/>
                </a:tc>
                <a:tc>
                  <a:txBody>
                    <a:bodyPr/>
                    <a:lstStyle/>
                    <a:p>
                      <a:r>
                        <a:rPr lang="en-US" b="1" dirty="0">
                          <a:latin typeface="Consolas" panose="020B0609020204030204" pitchFamily="49" charset="0"/>
                        </a:rPr>
                        <a:t>(+/-)1.4·10</a:t>
                      </a:r>
                      <a:r>
                        <a:rPr lang="en-US" b="1" baseline="30000" dirty="0">
                          <a:latin typeface="Consolas" panose="020B0609020204030204" pitchFamily="49" charset="0"/>
                        </a:rPr>
                        <a:t>-45</a:t>
                      </a:r>
                      <a:r>
                        <a:rPr lang="en-US" dirty="0">
                          <a:latin typeface="Consolas" panose="020B0609020204030204" pitchFamily="49" charset="0"/>
                        </a:rPr>
                        <a:t>  : </a:t>
                      </a:r>
                      <a:r>
                        <a:rPr lang="en-US" b="1" dirty="0">
                          <a:latin typeface="Consolas" panose="020B0609020204030204" pitchFamily="49" charset="0"/>
                        </a:rPr>
                        <a:t>(+/-)3.4·10</a:t>
                      </a:r>
                      <a:r>
                        <a:rPr lang="en-US" b="1" baseline="30000" dirty="0">
                          <a:latin typeface="Consolas" panose="020B0609020204030204" pitchFamily="49" charset="0"/>
                        </a:rPr>
                        <a:t>38</a:t>
                      </a:r>
                      <a:r>
                        <a:rPr lang="en-US" dirty="0">
                          <a:latin typeface="Consolas" panose="020B0609020204030204" pitchFamily="49" charset="0"/>
                        </a:rPr>
                        <a:t> </a:t>
                      </a:r>
                    </a:p>
                  </a:txBody>
                  <a:tcPr/>
                </a:tc>
                <a:extLst>
                  <a:ext uri="{0D108BD9-81ED-4DB2-BD59-A6C34878D82A}">
                    <a16:rowId xmlns:a16="http://schemas.microsoft.com/office/drawing/2014/main" val="3133409354"/>
                  </a:ext>
                </a:extLst>
              </a:tr>
              <a:tr h="370840">
                <a:tc>
                  <a:txBody>
                    <a:bodyPr/>
                    <a:lstStyle/>
                    <a:p>
                      <a:r>
                        <a:rPr lang="en-US" dirty="0">
                          <a:latin typeface="Consolas" panose="020B0609020204030204" pitchFamily="49" charset="0"/>
                        </a:rPr>
                        <a:t>double</a:t>
                      </a:r>
                    </a:p>
                  </a:txBody>
                  <a:tcPr/>
                </a:tc>
                <a:tc>
                  <a:txBody>
                    <a:bodyPr/>
                    <a:lstStyle/>
                    <a:p>
                      <a:pPr algn="ctr"/>
                      <a:r>
                        <a:rPr lang="en-US" dirty="0">
                          <a:latin typeface="Consolas" panose="020B0609020204030204" pitchFamily="49" charset="0"/>
                        </a:rPr>
                        <a:t>64</a:t>
                      </a:r>
                    </a:p>
                  </a:txBody>
                  <a:tcPr/>
                </a:tc>
                <a:tc>
                  <a:txBody>
                    <a:bodyPr/>
                    <a:lstStyle/>
                    <a:p>
                      <a:r>
                        <a:rPr lang="en-US" dirty="0"/>
                        <a:t>double-precision FPN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atin typeface="Consolas" panose="020B0609020204030204" pitchFamily="49" charset="0"/>
                        </a:rPr>
                        <a:t>(+/-)4.9·10</a:t>
                      </a:r>
                      <a:r>
                        <a:rPr lang="en-US" b="1" baseline="30000" dirty="0">
                          <a:latin typeface="Consolas" panose="020B0609020204030204" pitchFamily="49" charset="0"/>
                        </a:rPr>
                        <a:t>-324</a:t>
                      </a:r>
                      <a:r>
                        <a:rPr lang="en-US" sz="1000" b="1" baseline="30000" dirty="0">
                          <a:latin typeface="Consolas" panose="020B0609020204030204" pitchFamily="49" charset="0"/>
                        </a:rPr>
                        <a:t> </a:t>
                      </a:r>
                      <a:r>
                        <a:rPr lang="en-US" dirty="0">
                          <a:latin typeface="Consolas" panose="020B0609020204030204" pitchFamily="49" charset="0"/>
                        </a:rPr>
                        <a:t> : </a:t>
                      </a:r>
                      <a:r>
                        <a:rPr lang="en-US" b="1" dirty="0">
                          <a:latin typeface="Consolas" panose="020B0609020204030204" pitchFamily="49" charset="0"/>
                        </a:rPr>
                        <a:t>(+/-)1.8·10</a:t>
                      </a:r>
                      <a:r>
                        <a:rPr lang="en-US" b="1" baseline="30000" dirty="0">
                          <a:latin typeface="Consolas" panose="020B0609020204030204" pitchFamily="49" charset="0"/>
                        </a:rPr>
                        <a:t>308</a:t>
                      </a:r>
                      <a:r>
                        <a:rPr lang="en-US" dirty="0">
                          <a:latin typeface="Consolas" panose="020B0609020204030204" pitchFamily="49" charset="0"/>
                        </a:rPr>
                        <a:t> </a:t>
                      </a:r>
                    </a:p>
                  </a:txBody>
                  <a:tcPr/>
                </a:tc>
                <a:extLst>
                  <a:ext uri="{0D108BD9-81ED-4DB2-BD59-A6C34878D82A}">
                    <a16:rowId xmlns:a16="http://schemas.microsoft.com/office/drawing/2014/main" val="623885587"/>
                  </a:ext>
                </a:extLst>
              </a:tr>
            </a:tbl>
          </a:graphicData>
        </a:graphic>
      </p:graphicFrame>
      <p:sp>
        <p:nvSpPr>
          <p:cNvPr id="8" name="Left Brace 7">
            <a:extLst>
              <a:ext uri="{FF2B5EF4-FFF2-40B4-BE49-F238E27FC236}">
                <a16:creationId xmlns:a16="http://schemas.microsoft.com/office/drawing/2014/main" id="{0C8A1752-5AAD-154F-AC85-480D010D7A99}"/>
              </a:ext>
            </a:extLst>
          </p:cNvPr>
          <p:cNvSpPr/>
          <p:nvPr/>
        </p:nvSpPr>
        <p:spPr>
          <a:xfrm>
            <a:off x="2587455" y="1731399"/>
            <a:ext cx="370389" cy="682229"/>
          </a:xfrm>
          <a:prstGeom prst="leftBrace">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E51825C7-2977-994F-9492-0D4D133E8269}"/>
              </a:ext>
            </a:extLst>
          </p:cNvPr>
          <p:cNvSpPr txBox="1"/>
          <p:nvPr/>
        </p:nvSpPr>
        <p:spPr>
          <a:xfrm>
            <a:off x="191495" y="1841680"/>
            <a:ext cx="2395959" cy="461665"/>
          </a:xfrm>
          <a:prstGeom prst="rect">
            <a:avLst/>
          </a:prstGeom>
          <a:noFill/>
        </p:spPr>
        <p:txBody>
          <a:bodyPr wrap="square" rtlCol="0">
            <a:spAutoFit/>
          </a:bodyPr>
          <a:lstStyle/>
          <a:p>
            <a:pPr algn="ctr"/>
            <a:r>
              <a:rPr lang="en-US" sz="2400" b="1" dirty="0"/>
              <a:t>Floating point</a:t>
            </a:r>
            <a:endParaRPr lang="en-US" b="1" dirty="0"/>
          </a:p>
        </p:txBody>
      </p:sp>
      <p:sp>
        <p:nvSpPr>
          <p:cNvPr id="17" name="Content Placeholder 2">
            <a:extLst>
              <a:ext uri="{FF2B5EF4-FFF2-40B4-BE49-F238E27FC236}">
                <a16:creationId xmlns:a16="http://schemas.microsoft.com/office/drawing/2014/main" id="{115D96F5-DA65-9041-8FB2-6C8E7767DC27}"/>
              </a:ext>
            </a:extLst>
          </p:cNvPr>
          <p:cNvSpPr>
            <a:spLocks noGrp="1"/>
          </p:cNvSpPr>
          <p:nvPr>
            <p:ph idx="1"/>
          </p:nvPr>
        </p:nvSpPr>
        <p:spPr>
          <a:xfrm>
            <a:off x="913794" y="2808870"/>
            <a:ext cx="10693159" cy="3618056"/>
          </a:xfrm>
        </p:spPr>
        <p:txBody>
          <a:bodyPr>
            <a:normAutofit/>
          </a:bodyPr>
          <a:lstStyle/>
          <a:p>
            <a:r>
              <a:rPr lang="en-US" dirty="0"/>
              <a:t>Floating point numbers are sometimes approximated and difficult to compare directly</a:t>
            </a:r>
          </a:p>
          <a:p>
            <a:pPr marL="457200" lvl="1" indent="0">
              <a:buNone/>
            </a:pPr>
            <a:r>
              <a:rPr lang="en-US" dirty="0">
                <a:latin typeface="Consolas" panose="020B0609020204030204" pitchFamily="49" charset="0"/>
                <a:cs typeface="Consolas" panose="020B0609020204030204" pitchFamily="49" charset="0"/>
              </a:rPr>
              <a:t>double x = 0.1 + 0.1 + 0.1 + 0.1 + 0.1 + 0.1;	//x = 0.6</a:t>
            </a:r>
          </a:p>
          <a:p>
            <a:pPr marL="457200" lvl="1" indent="0">
              <a:buNone/>
            </a:pPr>
            <a:r>
              <a:rPr lang="en-US" dirty="0">
                <a:latin typeface="Consolas" panose="020B0609020204030204" pitchFamily="49" charset="0"/>
                <a:cs typeface="Consolas" panose="020B0609020204030204" pitchFamily="49" charset="0"/>
              </a:rPr>
              <a:t>double y = 0.1 * 6;				//y = 0.6</a:t>
            </a:r>
          </a:p>
          <a:p>
            <a:pPr marL="457200" lvl="1" indent="0">
              <a:buNone/>
            </a:pPr>
            <a:r>
              <a:rPr lang="en-US" dirty="0" err="1"/>
              <a:t>boolean</a:t>
            </a:r>
            <a:r>
              <a:rPr lang="en-US" dirty="0"/>
              <a:t> </a:t>
            </a:r>
            <a:r>
              <a:rPr lang="en-US" dirty="0" err="1"/>
              <a:t>sameNumbers</a:t>
            </a:r>
            <a:r>
              <a:rPr lang="en-US" dirty="0"/>
              <a:t> = x == y;			//Expected: true, Actual: false</a:t>
            </a:r>
          </a:p>
          <a:p>
            <a:r>
              <a:rPr lang="en-US" dirty="0"/>
              <a:t>Solution: Define a threshold and compare the difference between two values</a:t>
            </a:r>
          </a:p>
          <a:p>
            <a:pPr marL="457200" lvl="1" indent="0">
              <a:buNone/>
            </a:pPr>
            <a:r>
              <a:rPr lang="en-US" dirty="0">
                <a:latin typeface="Consolas" panose="020B0609020204030204" pitchFamily="49" charset="0"/>
                <a:cs typeface="Consolas" panose="020B0609020204030204" pitchFamily="49" charset="0"/>
              </a:rPr>
              <a:t>final THRESHOLD = 0.0001;</a:t>
            </a:r>
          </a:p>
          <a:p>
            <a:pPr marL="457200" lvl="1" indent="0">
              <a:buNone/>
            </a:pPr>
            <a:r>
              <a:rPr lang="en-US" dirty="0" err="1">
                <a:latin typeface="Consolas" panose="020B0609020204030204" pitchFamily="49" charset="0"/>
                <a:cs typeface="Consolas" panose="020B0609020204030204" pitchFamily="49" charset="0"/>
              </a:rPr>
              <a:t>boolean</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sameNumbers</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Math.abs</a:t>
            </a:r>
            <a:r>
              <a:rPr lang="en-US" dirty="0">
                <a:latin typeface="Consolas" panose="020B0609020204030204" pitchFamily="49" charset="0"/>
                <a:cs typeface="Consolas" panose="020B0609020204030204" pitchFamily="49" charset="0"/>
              </a:rPr>
              <a:t>(x – y) &lt; THRESHOLD;</a:t>
            </a:r>
          </a:p>
        </p:txBody>
      </p:sp>
    </p:spTree>
    <p:extLst>
      <p:ext uri="{BB962C8B-B14F-4D97-AF65-F5344CB8AC3E}">
        <p14:creationId xmlns:p14="http://schemas.microsoft.com/office/powerpoint/2010/main" val="351763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00CF0-97E4-A44E-907B-D70A2D1CF3E7}"/>
              </a:ext>
            </a:extLst>
          </p:cNvPr>
          <p:cNvSpPr>
            <a:spLocks noGrp="1"/>
          </p:cNvSpPr>
          <p:nvPr>
            <p:ph type="title"/>
          </p:nvPr>
        </p:nvSpPr>
        <p:spPr>
          <a:xfrm>
            <a:off x="913795" y="-78658"/>
            <a:ext cx="10353761" cy="1326321"/>
          </a:xfrm>
        </p:spPr>
        <p:txBody>
          <a:bodyPr/>
          <a:lstStyle/>
          <a:p>
            <a:r>
              <a:rPr lang="en-US" dirty="0"/>
              <a:t>Practice</a:t>
            </a:r>
          </a:p>
        </p:txBody>
      </p:sp>
      <p:sp>
        <p:nvSpPr>
          <p:cNvPr id="3" name="Content Placeholder 2">
            <a:extLst>
              <a:ext uri="{FF2B5EF4-FFF2-40B4-BE49-F238E27FC236}">
                <a16:creationId xmlns:a16="http://schemas.microsoft.com/office/drawing/2014/main" id="{31D03BC0-A388-2843-BD63-C203433DCBB0}"/>
              </a:ext>
            </a:extLst>
          </p:cNvPr>
          <p:cNvSpPr>
            <a:spLocks noGrp="1"/>
          </p:cNvSpPr>
          <p:nvPr>
            <p:ph idx="1"/>
          </p:nvPr>
        </p:nvSpPr>
        <p:spPr>
          <a:xfrm>
            <a:off x="913795" y="1071716"/>
            <a:ext cx="10353762" cy="5388077"/>
          </a:xfrm>
        </p:spPr>
        <p:txBody>
          <a:bodyPr>
            <a:normAutofit lnSpcReduction="10000"/>
          </a:bodyPr>
          <a:lstStyle/>
          <a:p>
            <a:r>
              <a:rPr lang="en-US" dirty="0"/>
              <a:t>Write a program that uses an </a:t>
            </a:r>
            <a:r>
              <a:rPr lang="en-US" dirty="0" err="1"/>
              <a:t>enum</a:t>
            </a:r>
            <a:r>
              <a:rPr lang="en-US" dirty="0"/>
              <a:t> to keep track of a user’s online status (i.e., ONLINE, BUSY, OFFLINE). The user should start out as online, then the program asks the user if they would like to change their status. The program then displays the user’s status based on what they chose. Try using methods!</a:t>
            </a:r>
          </a:p>
          <a:p>
            <a:r>
              <a:rPr lang="en-US" dirty="0"/>
              <a:t>Sample output #1</a:t>
            </a:r>
          </a:p>
          <a:p>
            <a:pPr marL="0" indent="0">
              <a:buNone/>
            </a:pPr>
            <a:r>
              <a:rPr lang="en-US" dirty="0">
                <a:latin typeface="Consolas" panose="020B0609020204030204" pitchFamily="49" charset="0"/>
                <a:cs typeface="Consolas" panose="020B0609020204030204" pitchFamily="49" charset="0"/>
              </a:rPr>
              <a:t>	User is online.</a:t>
            </a:r>
          </a:p>
          <a:p>
            <a:pPr marL="0" indent="0">
              <a:buNone/>
            </a:pPr>
            <a:r>
              <a:rPr lang="en-US" dirty="0">
                <a:latin typeface="Consolas" panose="020B0609020204030204" pitchFamily="49" charset="0"/>
                <a:cs typeface="Consolas" panose="020B0609020204030204" pitchFamily="49" charset="0"/>
              </a:rPr>
              <a:t>	Press 1 to change to busy, 2 to change to offline: </a:t>
            </a:r>
            <a:r>
              <a:rPr lang="en-US" dirty="0">
                <a:solidFill>
                  <a:srgbClr val="00FF00"/>
                </a:solidFill>
                <a:latin typeface="Consolas" panose="020B0609020204030204" pitchFamily="49" charset="0"/>
                <a:cs typeface="Consolas" panose="020B0609020204030204" pitchFamily="49" charset="0"/>
              </a:rPr>
              <a:t>1</a:t>
            </a:r>
          </a:p>
          <a:p>
            <a:pPr marL="0" indent="0">
              <a:buNone/>
            </a:pPr>
            <a:r>
              <a:rPr lang="en-US" dirty="0">
                <a:latin typeface="Consolas" panose="020B0609020204030204" pitchFamily="49" charset="0"/>
                <a:cs typeface="Consolas" panose="020B0609020204030204" pitchFamily="49" charset="0"/>
              </a:rPr>
              <a:t>	User is busy.</a:t>
            </a:r>
          </a:p>
          <a:p>
            <a:r>
              <a:rPr lang="en-US" dirty="0"/>
              <a:t>Sample output #2</a:t>
            </a:r>
          </a:p>
          <a:p>
            <a:pPr marL="0" indent="0">
              <a:buNone/>
            </a:pPr>
            <a:r>
              <a:rPr lang="en-US" dirty="0">
                <a:latin typeface="Consolas" panose="020B0609020204030204" pitchFamily="49" charset="0"/>
                <a:cs typeface="Consolas" panose="020B0609020204030204" pitchFamily="49" charset="0"/>
              </a:rPr>
              <a:t>	User is online.</a:t>
            </a:r>
          </a:p>
          <a:p>
            <a:pPr marL="0" indent="0">
              <a:buNone/>
            </a:pPr>
            <a:r>
              <a:rPr lang="en-US" dirty="0">
                <a:latin typeface="Consolas" panose="020B0609020204030204" pitchFamily="49" charset="0"/>
                <a:cs typeface="Consolas" panose="020B0609020204030204" pitchFamily="49" charset="0"/>
              </a:rPr>
              <a:t>	Press 1 to change to busy, 2 to change to offline : </a:t>
            </a:r>
            <a:r>
              <a:rPr lang="en-US" dirty="0">
                <a:solidFill>
                  <a:srgbClr val="00FF00"/>
                </a:solidFill>
                <a:latin typeface="Consolas" panose="020B0609020204030204" pitchFamily="49" charset="0"/>
                <a:cs typeface="Consolas" panose="020B0609020204030204" pitchFamily="49" charset="0"/>
              </a:rPr>
              <a:t>10</a:t>
            </a:r>
          </a:p>
          <a:p>
            <a:pPr marL="0" indent="0">
              <a:buNone/>
            </a:pPr>
            <a:r>
              <a:rPr lang="en-US" dirty="0">
                <a:latin typeface="Consolas" panose="020B0609020204030204" pitchFamily="49" charset="0"/>
                <a:cs typeface="Consolas" panose="020B0609020204030204" pitchFamily="49" charset="0"/>
              </a:rPr>
              <a:t>	User is online.</a:t>
            </a:r>
          </a:p>
          <a:p>
            <a:pPr marL="0" indent="0">
              <a:buNone/>
            </a:pP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545193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Box 55">
            <a:extLst>
              <a:ext uri="{FF2B5EF4-FFF2-40B4-BE49-F238E27FC236}">
                <a16:creationId xmlns:a16="http://schemas.microsoft.com/office/drawing/2014/main" id="{A818E7ED-2126-48F3-A076-0A156E28C07A}"/>
              </a:ext>
            </a:extLst>
          </p:cNvPr>
          <p:cNvSpPr txBox="1"/>
          <p:nvPr/>
        </p:nvSpPr>
        <p:spPr>
          <a:xfrm>
            <a:off x="2759130" y="2533452"/>
            <a:ext cx="7038657" cy="2290897"/>
          </a:xfrm>
          <a:prstGeom prst="rect">
            <a:avLst/>
          </a:prstGeom>
          <a:solidFill>
            <a:srgbClr val="000060"/>
          </a:solidFill>
          <a:ln>
            <a:solidFill>
              <a:schemeClr val="tx1"/>
            </a:solidFill>
          </a:ln>
        </p:spPr>
        <p:txBody>
          <a:bodyPr wrap="square" lIns="73152" tIns="0" rIns="73152" bIns="0" rtlCol="0">
            <a:noAutofit/>
          </a:bodyPr>
          <a:lstStyle/>
          <a:p>
            <a:pPr algn="just">
              <a:lnSpc>
                <a:spcPct val="115000"/>
              </a:lnSpc>
            </a:pPr>
            <a:endParaRPr lang="en-US" sz="1400" dirty="0">
              <a:latin typeface="Consolas" panose="020B0609020204030204" pitchFamily="49" charset="0"/>
            </a:endParaRPr>
          </a:p>
        </p:txBody>
      </p:sp>
      <p:sp>
        <p:nvSpPr>
          <p:cNvPr id="2" name="Title 1">
            <a:extLst>
              <a:ext uri="{FF2B5EF4-FFF2-40B4-BE49-F238E27FC236}">
                <a16:creationId xmlns:a16="http://schemas.microsoft.com/office/drawing/2014/main" id="{06934139-6F6D-4E3F-BDCB-8B6242D3A34F}"/>
              </a:ext>
            </a:extLst>
          </p:cNvPr>
          <p:cNvSpPr>
            <a:spLocks noGrp="1"/>
          </p:cNvSpPr>
          <p:nvPr>
            <p:ph type="title"/>
          </p:nvPr>
        </p:nvSpPr>
        <p:spPr>
          <a:xfrm>
            <a:off x="923843" y="612648"/>
            <a:ext cx="10353761" cy="1326321"/>
          </a:xfrm>
        </p:spPr>
        <p:txBody>
          <a:bodyPr/>
          <a:lstStyle/>
          <a:p>
            <a:r>
              <a:rPr lang="en-US" dirty="0"/>
              <a:t>Floating Point Numbers</a:t>
            </a:r>
          </a:p>
        </p:txBody>
      </p:sp>
      <p:graphicFrame>
        <p:nvGraphicFramePr>
          <p:cNvPr id="5" name="Table 4">
            <a:extLst>
              <a:ext uri="{FF2B5EF4-FFF2-40B4-BE49-F238E27FC236}">
                <a16:creationId xmlns:a16="http://schemas.microsoft.com/office/drawing/2014/main" id="{9255F286-9316-4726-981C-85DF1A851336}"/>
              </a:ext>
            </a:extLst>
          </p:cNvPr>
          <p:cNvGraphicFramePr>
            <a:graphicFrameLocks noGrp="1"/>
          </p:cNvGraphicFramePr>
          <p:nvPr/>
        </p:nvGraphicFramePr>
        <p:xfrm>
          <a:off x="2392727" y="2530420"/>
          <a:ext cx="366403" cy="2290897"/>
        </p:xfrm>
        <a:graphic>
          <a:graphicData uri="http://schemas.openxmlformats.org/drawingml/2006/table">
            <a:tbl>
              <a:tblPr>
                <a:tableStyleId>{5C22544A-7EE6-4342-B048-85BDC9FD1C3A}</a:tableStyleId>
              </a:tblPr>
              <a:tblGrid>
                <a:gridCol w="366403">
                  <a:extLst>
                    <a:ext uri="{9D8B030D-6E8A-4147-A177-3AD203B41FA5}">
                      <a16:colId xmlns:a16="http://schemas.microsoft.com/office/drawing/2014/main" val="2652359085"/>
                    </a:ext>
                  </a:extLst>
                </a:gridCol>
              </a:tblGrid>
              <a:tr h="2290897">
                <a:tc>
                  <a:txBody>
                    <a:bodyPr/>
                    <a:lstStyle/>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05</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06</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07</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08</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09</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10</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11</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12</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13</a:t>
                      </a:r>
                    </a:p>
                  </a:txBody>
                  <a:tcPr marL="68580" marR="68580" marT="0" marB="0">
                    <a:solidFill>
                      <a:srgbClr val="000060"/>
                    </a:solidFill>
                  </a:tcPr>
                </a:tc>
                <a:extLst>
                  <a:ext uri="{0D108BD9-81ED-4DB2-BD59-A6C34878D82A}">
                    <a16:rowId xmlns:a16="http://schemas.microsoft.com/office/drawing/2014/main" val="1362061028"/>
                  </a:ext>
                </a:extLst>
              </a:tr>
            </a:tbl>
          </a:graphicData>
        </a:graphic>
      </p:graphicFrame>
      <p:sp>
        <p:nvSpPr>
          <p:cNvPr id="7" name="Rectangle 1">
            <a:extLst>
              <a:ext uri="{FF2B5EF4-FFF2-40B4-BE49-F238E27FC236}">
                <a16:creationId xmlns:a16="http://schemas.microsoft.com/office/drawing/2014/main" id="{92E8FA3F-F5B9-4C99-AD60-267ED9286FFB}"/>
              </a:ext>
            </a:extLst>
          </p:cNvPr>
          <p:cNvSpPr>
            <a:spLocks noChangeArrowheads="1"/>
          </p:cNvSpPr>
          <p:nvPr/>
        </p:nvSpPr>
        <p:spPr bwMode="auto">
          <a:xfrm>
            <a:off x="2311286" y="5005736"/>
            <a:ext cx="11798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71500" algn="l"/>
              </a:tabLst>
              <a:defRPr>
                <a:solidFill>
                  <a:schemeClr val="tx1"/>
                </a:solidFill>
                <a:latin typeface="Arial" panose="020B0604020202020204" pitchFamily="34" charset="0"/>
              </a:defRPr>
            </a:lvl1pPr>
            <a:lvl2pPr eaLnBrk="0" fontAlgn="base" hangingPunct="0">
              <a:spcBef>
                <a:spcPct val="0"/>
              </a:spcBef>
              <a:spcAft>
                <a:spcPct val="0"/>
              </a:spcAft>
              <a:tabLst>
                <a:tab pos="571500" algn="l"/>
              </a:tabLst>
              <a:defRPr>
                <a:solidFill>
                  <a:schemeClr val="tx1"/>
                </a:solidFill>
                <a:latin typeface="Arial" panose="020B0604020202020204" pitchFamily="34" charset="0"/>
              </a:defRPr>
            </a:lvl2pPr>
            <a:lvl3pPr eaLnBrk="0" fontAlgn="base" hangingPunct="0">
              <a:spcBef>
                <a:spcPct val="0"/>
              </a:spcBef>
              <a:spcAft>
                <a:spcPct val="0"/>
              </a:spcAft>
              <a:tabLst>
                <a:tab pos="571500" algn="l"/>
              </a:tabLst>
              <a:defRPr>
                <a:solidFill>
                  <a:schemeClr val="tx1"/>
                </a:solidFill>
                <a:latin typeface="Arial" panose="020B0604020202020204" pitchFamily="34" charset="0"/>
              </a:defRPr>
            </a:lvl3pPr>
            <a:lvl4pPr eaLnBrk="0" fontAlgn="base" hangingPunct="0">
              <a:spcBef>
                <a:spcPct val="0"/>
              </a:spcBef>
              <a:spcAft>
                <a:spcPct val="0"/>
              </a:spcAft>
              <a:tabLst>
                <a:tab pos="571500" algn="l"/>
              </a:tabLst>
              <a:defRPr>
                <a:solidFill>
                  <a:schemeClr val="tx1"/>
                </a:solidFill>
                <a:latin typeface="Arial" panose="020B0604020202020204" pitchFamily="34" charset="0"/>
              </a:defRPr>
            </a:lvl4pPr>
            <a:lvl5pPr eaLnBrk="0" fontAlgn="base" hangingPunct="0">
              <a:spcBef>
                <a:spcPct val="0"/>
              </a:spcBef>
              <a:spcAft>
                <a:spcPct val="0"/>
              </a:spcAft>
              <a:tabLst>
                <a:tab pos="571500" algn="l"/>
              </a:tabLst>
              <a:defRPr>
                <a:solidFill>
                  <a:schemeClr val="tx1"/>
                </a:solidFill>
                <a:latin typeface="Arial" panose="020B0604020202020204" pitchFamily="34" charset="0"/>
              </a:defRPr>
            </a:lvl5pPr>
            <a:lvl6pPr eaLnBrk="0" fontAlgn="base" hangingPunct="0">
              <a:spcBef>
                <a:spcPct val="0"/>
              </a:spcBef>
              <a:spcAft>
                <a:spcPct val="0"/>
              </a:spcAft>
              <a:tabLst>
                <a:tab pos="571500" algn="l"/>
              </a:tabLst>
              <a:defRPr>
                <a:solidFill>
                  <a:schemeClr val="tx1"/>
                </a:solidFill>
                <a:latin typeface="Arial" panose="020B0604020202020204" pitchFamily="34" charset="0"/>
              </a:defRPr>
            </a:lvl6pPr>
            <a:lvl7pPr eaLnBrk="0" fontAlgn="base" hangingPunct="0">
              <a:spcBef>
                <a:spcPct val="0"/>
              </a:spcBef>
              <a:spcAft>
                <a:spcPct val="0"/>
              </a:spcAft>
              <a:tabLst>
                <a:tab pos="571500" algn="l"/>
              </a:tabLst>
              <a:defRPr>
                <a:solidFill>
                  <a:schemeClr val="tx1"/>
                </a:solidFill>
                <a:latin typeface="Arial" panose="020B0604020202020204" pitchFamily="34" charset="0"/>
              </a:defRPr>
            </a:lvl7pPr>
            <a:lvl8pPr eaLnBrk="0" fontAlgn="base" hangingPunct="0">
              <a:spcBef>
                <a:spcPct val="0"/>
              </a:spcBef>
              <a:spcAft>
                <a:spcPct val="0"/>
              </a:spcAft>
              <a:tabLst>
                <a:tab pos="571500" algn="l"/>
              </a:tabLst>
              <a:defRPr>
                <a:solidFill>
                  <a:schemeClr val="tx1"/>
                </a:solidFill>
                <a:latin typeface="Arial" panose="020B0604020202020204" pitchFamily="34" charset="0"/>
              </a:defRPr>
            </a:lvl8pPr>
            <a:lvl9pPr eaLnBrk="0" fontAlgn="base" hangingPunct="0">
              <a:spcBef>
                <a:spcPct val="0"/>
              </a:spcBef>
              <a:spcAft>
                <a:spcPct val="0"/>
              </a:spcAft>
              <a:tabLst>
                <a:tab pos="5715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altLang="ja-JP" sz="1600" b="1" i="0" u="none" strike="noStrike" cap="none" normalizeH="0" baseline="0" dirty="0">
                <a:ln>
                  <a:noFill/>
                </a:ln>
                <a:solidFill>
                  <a:schemeClr val="tx1"/>
                </a:solidFill>
                <a:effectLst/>
                <a:latin typeface="Arial" panose="020B0604020202020204" pitchFamily="34" charset="0"/>
                <a:ea typeface="MS Mincho" panose="02020609040205080304" pitchFamily="49" charset="-128"/>
                <a:cs typeface="Arial" panose="020B0604020202020204" pitchFamily="34" charset="0"/>
              </a:rPr>
              <a:t>OUTPUT:</a:t>
            </a:r>
            <a:endParaRPr kumimoji="0" lang="en-US" altLang="ja-JP" sz="1600" b="0" i="0" u="none" strike="noStrike" cap="none" normalizeH="0" baseline="0" dirty="0">
              <a:ln>
                <a:noFill/>
              </a:ln>
              <a:solidFill>
                <a:schemeClr val="tx1"/>
              </a:solidFill>
              <a:effectLst/>
            </a:endParaRPr>
          </a:p>
        </p:txBody>
      </p:sp>
      <p:sp>
        <p:nvSpPr>
          <p:cNvPr id="24" name="TextBox 23">
            <a:extLst>
              <a:ext uri="{FF2B5EF4-FFF2-40B4-BE49-F238E27FC236}">
                <a16:creationId xmlns:a16="http://schemas.microsoft.com/office/drawing/2014/main" id="{EA688391-DEED-4541-9A8B-4411AB8D24EA}"/>
              </a:ext>
            </a:extLst>
          </p:cNvPr>
          <p:cNvSpPr txBox="1"/>
          <p:nvPr/>
        </p:nvSpPr>
        <p:spPr>
          <a:xfrm>
            <a:off x="2392727" y="5302738"/>
            <a:ext cx="7415990" cy="607583"/>
          </a:xfrm>
          <a:prstGeom prst="rect">
            <a:avLst/>
          </a:prstGeom>
          <a:solidFill>
            <a:srgbClr val="000060"/>
          </a:solidFill>
          <a:ln>
            <a:solidFill>
              <a:schemeClr val="tx1"/>
            </a:solidFill>
          </a:ln>
        </p:spPr>
        <p:txBody>
          <a:bodyPr wrap="square" lIns="73152" tIns="0" rIns="73152" bIns="0" rtlCol="0">
            <a:noAutofit/>
          </a:bodyPr>
          <a:lstStyle/>
          <a:p>
            <a:pPr algn="just">
              <a:lnSpc>
                <a:spcPct val="115000"/>
              </a:lnSpc>
            </a:pPr>
            <a:r>
              <a:rPr lang="en-US" sz="1400" dirty="0">
                <a:latin typeface="Consolas" panose="020B0609020204030204" pitchFamily="49" charset="0"/>
              </a:rPr>
              <a:t>What is the original cost of the item?</a:t>
            </a:r>
          </a:p>
          <a:p>
            <a:pPr algn="just">
              <a:lnSpc>
                <a:spcPct val="115000"/>
              </a:lnSpc>
            </a:pPr>
            <a:r>
              <a:rPr lang="en-US" sz="1400" dirty="0">
                <a:latin typeface="Consolas" panose="020B0609020204030204" pitchFamily="49" charset="0"/>
              </a:rPr>
              <a:t>Final cost: 11.11.</a:t>
            </a:r>
          </a:p>
        </p:txBody>
      </p:sp>
      <p:grpSp>
        <p:nvGrpSpPr>
          <p:cNvPr id="15" name="Group 14">
            <a:extLst>
              <a:ext uri="{FF2B5EF4-FFF2-40B4-BE49-F238E27FC236}">
                <a16:creationId xmlns:a16="http://schemas.microsoft.com/office/drawing/2014/main" id="{A20DCE61-4202-44C9-87A6-A43969359508}"/>
              </a:ext>
            </a:extLst>
          </p:cNvPr>
          <p:cNvGrpSpPr/>
          <p:nvPr/>
        </p:nvGrpSpPr>
        <p:grpSpPr>
          <a:xfrm>
            <a:off x="2770061" y="2534209"/>
            <a:ext cx="2478766" cy="288341"/>
            <a:chOff x="6509244" y="2984176"/>
            <a:chExt cx="2133969" cy="273093"/>
          </a:xfrm>
        </p:grpSpPr>
        <p:pic>
          <p:nvPicPr>
            <p:cNvPr id="18" name="Picture 17">
              <a:extLst>
                <a:ext uri="{FF2B5EF4-FFF2-40B4-BE49-F238E27FC236}">
                  <a16:creationId xmlns:a16="http://schemas.microsoft.com/office/drawing/2014/main" id="{C0E8B2F8-DB33-43DE-BC1E-E9C5B73EB9FE}"/>
                </a:ext>
              </a:extLst>
            </p:cNvPr>
            <p:cNvPicPr>
              <a:picLocks noChangeAspect="1"/>
            </p:cNvPicPr>
            <p:nvPr/>
          </p:nvPicPr>
          <p:blipFill>
            <a:blip r:embed="rId2">
              <a:duotone>
                <a:prstClr val="black"/>
                <a:schemeClr val="accent3">
                  <a:tint val="45000"/>
                  <a:satMod val="400000"/>
                </a:schemeClr>
              </a:duotone>
            </a:blip>
            <a:stretch>
              <a:fillRect/>
            </a:stretch>
          </p:blipFill>
          <p:spPr>
            <a:xfrm>
              <a:off x="6509244" y="2984176"/>
              <a:ext cx="393523" cy="271755"/>
            </a:xfrm>
            <a:prstGeom prst="rect">
              <a:avLst/>
            </a:prstGeom>
          </p:spPr>
        </p:pic>
        <p:pic>
          <p:nvPicPr>
            <p:cNvPr id="19" name="Picture 18">
              <a:extLst>
                <a:ext uri="{FF2B5EF4-FFF2-40B4-BE49-F238E27FC236}">
                  <a16:creationId xmlns:a16="http://schemas.microsoft.com/office/drawing/2014/main" id="{CC1120F7-DB0B-4CFE-9EDD-B44C6E0B683C}"/>
                </a:ext>
              </a:extLst>
            </p:cNvPr>
            <p:cNvPicPr>
              <a:picLocks noChangeAspect="1"/>
            </p:cNvPicPr>
            <p:nvPr/>
          </p:nvPicPr>
          <p:blipFill>
            <a:blip r:embed="rId3">
              <a:duotone>
                <a:prstClr val="black"/>
                <a:schemeClr val="accent3">
                  <a:tint val="45000"/>
                  <a:satMod val="400000"/>
                </a:schemeClr>
              </a:duotone>
            </a:blip>
            <a:stretch>
              <a:fillRect/>
            </a:stretch>
          </p:blipFill>
          <p:spPr>
            <a:xfrm>
              <a:off x="6896913" y="2985514"/>
              <a:ext cx="1319272" cy="271755"/>
            </a:xfrm>
            <a:prstGeom prst="rect">
              <a:avLst/>
            </a:prstGeom>
          </p:spPr>
        </p:pic>
        <p:pic>
          <p:nvPicPr>
            <p:cNvPr id="20" name="Picture 19">
              <a:extLst>
                <a:ext uri="{FF2B5EF4-FFF2-40B4-BE49-F238E27FC236}">
                  <a16:creationId xmlns:a16="http://schemas.microsoft.com/office/drawing/2014/main" id="{199ADD67-E7E6-445B-AF43-46205E8B8F43}"/>
                </a:ext>
              </a:extLst>
            </p:cNvPr>
            <p:cNvPicPr>
              <a:picLocks noChangeAspect="1"/>
            </p:cNvPicPr>
            <p:nvPr/>
          </p:nvPicPr>
          <p:blipFill>
            <a:blip r:embed="rId4">
              <a:duotone>
                <a:prstClr val="black"/>
                <a:schemeClr val="accent3">
                  <a:tint val="45000"/>
                  <a:satMod val="400000"/>
                </a:schemeClr>
              </a:duotone>
            </a:blip>
            <a:stretch>
              <a:fillRect/>
            </a:stretch>
          </p:blipFill>
          <p:spPr>
            <a:xfrm>
              <a:off x="8216185" y="2984176"/>
              <a:ext cx="427028" cy="271755"/>
            </a:xfrm>
            <a:prstGeom prst="rect">
              <a:avLst/>
            </a:prstGeom>
          </p:spPr>
        </p:pic>
      </p:grpSp>
      <p:grpSp>
        <p:nvGrpSpPr>
          <p:cNvPr id="22" name="Group 21">
            <a:extLst>
              <a:ext uri="{FF2B5EF4-FFF2-40B4-BE49-F238E27FC236}">
                <a16:creationId xmlns:a16="http://schemas.microsoft.com/office/drawing/2014/main" id="{74534AFF-A65B-4BBF-86C1-C228ED7F36BD}"/>
              </a:ext>
            </a:extLst>
          </p:cNvPr>
          <p:cNvGrpSpPr/>
          <p:nvPr/>
        </p:nvGrpSpPr>
        <p:grpSpPr>
          <a:xfrm>
            <a:off x="2770060" y="2788431"/>
            <a:ext cx="2572562" cy="288341"/>
            <a:chOff x="6509244" y="2984176"/>
            <a:chExt cx="2214718" cy="273093"/>
          </a:xfrm>
        </p:grpSpPr>
        <p:pic>
          <p:nvPicPr>
            <p:cNvPr id="26" name="Picture 25">
              <a:extLst>
                <a:ext uri="{FF2B5EF4-FFF2-40B4-BE49-F238E27FC236}">
                  <a16:creationId xmlns:a16="http://schemas.microsoft.com/office/drawing/2014/main" id="{1FB62B13-02BF-435E-8E39-15B95848A062}"/>
                </a:ext>
              </a:extLst>
            </p:cNvPr>
            <p:cNvPicPr>
              <a:picLocks noChangeAspect="1"/>
            </p:cNvPicPr>
            <p:nvPr/>
          </p:nvPicPr>
          <p:blipFill>
            <a:blip r:embed="rId2">
              <a:duotone>
                <a:prstClr val="black"/>
                <a:schemeClr val="accent3">
                  <a:tint val="45000"/>
                  <a:satMod val="400000"/>
                </a:schemeClr>
              </a:duotone>
            </a:blip>
            <a:stretch>
              <a:fillRect/>
            </a:stretch>
          </p:blipFill>
          <p:spPr>
            <a:xfrm>
              <a:off x="6509244" y="2984176"/>
              <a:ext cx="393523" cy="271755"/>
            </a:xfrm>
            <a:prstGeom prst="rect">
              <a:avLst/>
            </a:prstGeom>
          </p:spPr>
        </p:pic>
        <p:pic>
          <p:nvPicPr>
            <p:cNvPr id="27" name="Picture 26">
              <a:extLst>
                <a:ext uri="{FF2B5EF4-FFF2-40B4-BE49-F238E27FC236}">
                  <a16:creationId xmlns:a16="http://schemas.microsoft.com/office/drawing/2014/main" id="{E9B2F89D-FC5A-47E1-B37F-E3B5ABA20FB6}"/>
                </a:ext>
              </a:extLst>
            </p:cNvPr>
            <p:cNvPicPr>
              <a:picLocks noChangeAspect="1"/>
            </p:cNvPicPr>
            <p:nvPr/>
          </p:nvPicPr>
          <p:blipFill>
            <a:blip r:embed="rId3">
              <a:duotone>
                <a:prstClr val="black"/>
                <a:schemeClr val="accent3">
                  <a:tint val="45000"/>
                  <a:satMod val="400000"/>
                </a:schemeClr>
              </a:duotone>
            </a:blip>
            <a:stretch>
              <a:fillRect/>
            </a:stretch>
          </p:blipFill>
          <p:spPr>
            <a:xfrm>
              <a:off x="6896913" y="2985514"/>
              <a:ext cx="1413528" cy="271755"/>
            </a:xfrm>
            <a:prstGeom prst="rect">
              <a:avLst/>
            </a:prstGeom>
          </p:spPr>
        </p:pic>
        <p:pic>
          <p:nvPicPr>
            <p:cNvPr id="28" name="Picture 27">
              <a:extLst>
                <a:ext uri="{FF2B5EF4-FFF2-40B4-BE49-F238E27FC236}">
                  <a16:creationId xmlns:a16="http://schemas.microsoft.com/office/drawing/2014/main" id="{EDA90541-DF4D-4541-A455-36A3105FD1C5}"/>
                </a:ext>
              </a:extLst>
            </p:cNvPr>
            <p:cNvPicPr>
              <a:picLocks noChangeAspect="1"/>
            </p:cNvPicPr>
            <p:nvPr/>
          </p:nvPicPr>
          <p:blipFill>
            <a:blip r:embed="rId4">
              <a:duotone>
                <a:prstClr val="black"/>
                <a:schemeClr val="accent3">
                  <a:tint val="45000"/>
                  <a:satMod val="400000"/>
                </a:schemeClr>
              </a:duotone>
            </a:blip>
            <a:stretch>
              <a:fillRect/>
            </a:stretch>
          </p:blipFill>
          <p:spPr>
            <a:xfrm>
              <a:off x="8296934" y="2984176"/>
              <a:ext cx="427028" cy="271755"/>
            </a:xfrm>
            <a:prstGeom prst="rect">
              <a:avLst/>
            </a:prstGeom>
          </p:spPr>
        </p:pic>
      </p:grpSp>
      <p:grpSp>
        <p:nvGrpSpPr>
          <p:cNvPr id="29" name="Group 28">
            <a:extLst>
              <a:ext uri="{FF2B5EF4-FFF2-40B4-BE49-F238E27FC236}">
                <a16:creationId xmlns:a16="http://schemas.microsoft.com/office/drawing/2014/main" id="{3225CBF5-2F59-46D1-9D14-DB0553875FB7}"/>
              </a:ext>
            </a:extLst>
          </p:cNvPr>
          <p:cNvGrpSpPr/>
          <p:nvPr/>
        </p:nvGrpSpPr>
        <p:grpSpPr>
          <a:xfrm>
            <a:off x="2778590" y="3037117"/>
            <a:ext cx="4132757" cy="292773"/>
            <a:chOff x="6516587" y="2985513"/>
            <a:chExt cx="3557889" cy="277291"/>
          </a:xfrm>
        </p:grpSpPr>
        <p:pic>
          <p:nvPicPr>
            <p:cNvPr id="30" name="Picture 29">
              <a:extLst>
                <a:ext uri="{FF2B5EF4-FFF2-40B4-BE49-F238E27FC236}">
                  <a16:creationId xmlns:a16="http://schemas.microsoft.com/office/drawing/2014/main" id="{6D07A8A8-C2D1-41B9-8E75-53D89D0BBDF0}"/>
                </a:ext>
              </a:extLst>
            </p:cNvPr>
            <p:cNvPicPr>
              <a:picLocks noChangeAspect="1"/>
            </p:cNvPicPr>
            <p:nvPr/>
          </p:nvPicPr>
          <p:blipFill>
            <a:blip r:embed="rId2">
              <a:duotone>
                <a:prstClr val="black"/>
                <a:schemeClr val="accent3">
                  <a:tint val="45000"/>
                  <a:satMod val="400000"/>
                </a:schemeClr>
              </a:duotone>
            </a:blip>
            <a:stretch>
              <a:fillRect/>
            </a:stretch>
          </p:blipFill>
          <p:spPr>
            <a:xfrm>
              <a:off x="6516587" y="2991049"/>
              <a:ext cx="393523" cy="271755"/>
            </a:xfrm>
            <a:prstGeom prst="rect">
              <a:avLst/>
            </a:prstGeom>
          </p:spPr>
        </p:pic>
        <p:pic>
          <p:nvPicPr>
            <p:cNvPr id="31" name="Picture 30">
              <a:extLst>
                <a:ext uri="{FF2B5EF4-FFF2-40B4-BE49-F238E27FC236}">
                  <a16:creationId xmlns:a16="http://schemas.microsoft.com/office/drawing/2014/main" id="{003AF770-FF34-4B92-82B4-DDB613825C12}"/>
                </a:ext>
              </a:extLst>
            </p:cNvPr>
            <p:cNvPicPr>
              <a:picLocks noChangeAspect="1"/>
            </p:cNvPicPr>
            <p:nvPr/>
          </p:nvPicPr>
          <p:blipFill>
            <a:blip r:embed="rId3">
              <a:duotone>
                <a:prstClr val="black"/>
                <a:schemeClr val="accent3">
                  <a:tint val="45000"/>
                  <a:satMod val="400000"/>
                </a:schemeClr>
              </a:duotone>
            </a:blip>
            <a:stretch>
              <a:fillRect/>
            </a:stretch>
          </p:blipFill>
          <p:spPr>
            <a:xfrm>
              <a:off x="6896913" y="2985514"/>
              <a:ext cx="2750535" cy="271755"/>
            </a:xfrm>
            <a:prstGeom prst="rect">
              <a:avLst/>
            </a:prstGeom>
          </p:spPr>
        </p:pic>
        <p:pic>
          <p:nvPicPr>
            <p:cNvPr id="32" name="Picture 31">
              <a:extLst>
                <a:ext uri="{FF2B5EF4-FFF2-40B4-BE49-F238E27FC236}">
                  <a16:creationId xmlns:a16="http://schemas.microsoft.com/office/drawing/2014/main" id="{7E998DCC-6F2D-4338-9F8B-F4D624E539B7}"/>
                </a:ext>
              </a:extLst>
            </p:cNvPr>
            <p:cNvPicPr>
              <a:picLocks noChangeAspect="1"/>
            </p:cNvPicPr>
            <p:nvPr/>
          </p:nvPicPr>
          <p:blipFill>
            <a:blip r:embed="rId4">
              <a:duotone>
                <a:prstClr val="black"/>
                <a:schemeClr val="accent3">
                  <a:tint val="45000"/>
                  <a:satMod val="400000"/>
                </a:schemeClr>
              </a:duotone>
            </a:blip>
            <a:stretch>
              <a:fillRect/>
            </a:stretch>
          </p:blipFill>
          <p:spPr>
            <a:xfrm>
              <a:off x="9647448" y="2985513"/>
              <a:ext cx="427028" cy="271755"/>
            </a:xfrm>
            <a:prstGeom prst="rect">
              <a:avLst/>
            </a:prstGeom>
          </p:spPr>
        </p:pic>
      </p:grpSp>
      <p:grpSp>
        <p:nvGrpSpPr>
          <p:cNvPr id="33" name="Group 32">
            <a:extLst>
              <a:ext uri="{FF2B5EF4-FFF2-40B4-BE49-F238E27FC236}">
                <a16:creationId xmlns:a16="http://schemas.microsoft.com/office/drawing/2014/main" id="{C1657CA5-ECAA-4E58-9E0F-DB934B65FCCE}"/>
              </a:ext>
            </a:extLst>
          </p:cNvPr>
          <p:cNvGrpSpPr/>
          <p:nvPr/>
        </p:nvGrpSpPr>
        <p:grpSpPr>
          <a:xfrm>
            <a:off x="2778589" y="3291080"/>
            <a:ext cx="829077" cy="270614"/>
            <a:chOff x="741768" y="755360"/>
            <a:chExt cx="904047" cy="368016"/>
          </a:xfrm>
        </p:grpSpPr>
        <p:pic>
          <p:nvPicPr>
            <p:cNvPr id="34" name="Picture 33">
              <a:extLst>
                <a:ext uri="{FF2B5EF4-FFF2-40B4-BE49-F238E27FC236}">
                  <a16:creationId xmlns:a16="http://schemas.microsoft.com/office/drawing/2014/main" id="{EE2F94AE-D007-43AD-8251-C1E407AF5F12}"/>
                </a:ext>
              </a:extLst>
            </p:cNvPr>
            <p:cNvPicPr>
              <a:picLocks noChangeAspect="1"/>
            </p:cNvPicPr>
            <p:nvPr/>
          </p:nvPicPr>
          <p:blipFill>
            <a:blip r:embed="rId2">
              <a:duotone>
                <a:schemeClr val="bg2">
                  <a:shade val="45000"/>
                  <a:satMod val="135000"/>
                </a:schemeClr>
                <a:prstClr val="white"/>
              </a:duotone>
            </a:blip>
            <a:stretch>
              <a:fillRect/>
            </a:stretch>
          </p:blipFill>
          <p:spPr>
            <a:xfrm>
              <a:off x="741768" y="758365"/>
              <a:ext cx="482540" cy="365011"/>
            </a:xfrm>
            <a:prstGeom prst="rect">
              <a:avLst/>
            </a:prstGeom>
          </p:spPr>
        </p:pic>
        <p:pic>
          <p:nvPicPr>
            <p:cNvPr id="35" name="Picture 34">
              <a:extLst>
                <a:ext uri="{FF2B5EF4-FFF2-40B4-BE49-F238E27FC236}">
                  <a16:creationId xmlns:a16="http://schemas.microsoft.com/office/drawing/2014/main" id="{213F809F-D31E-47F4-A835-4D8451F2FB5B}"/>
                </a:ext>
              </a:extLst>
            </p:cNvPr>
            <p:cNvPicPr>
              <a:picLocks noChangeAspect="1"/>
            </p:cNvPicPr>
            <p:nvPr/>
          </p:nvPicPr>
          <p:blipFill>
            <a:blip r:embed="rId4">
              <a:duotone>
                <a:schemeClr val="bg2">
                  <a:shade val="45000"/>
                  <a:satMod val="135000"/>
                </a:schemeClr>
                <a:prstClr val="white"/>
              </a:duotone>
            </a:blip>
            <a:stretch>
              <a:fillRect/>
            </a:stretch>
          </p:blipFill>
          <p:spPr>
            <a:xfrm>
              <a:off x="1163275" y="755360"/>
              <a:ext cx="482540" cy="365011"/>
            </a:xfrm>
            <a:prstGeom prst="rect">
              <a:avLst/>
            </a:prstGeom>
          </p:spPr>
        </p:pic>
      </p:grpSp>
      <p:grpSp>
        <p:nvGrpSpPr>
          <p:cNvPr id="36" name="Group 35">
            <a:extLst>
              <a:ext uri="{FF2B5EF4-FFF2-40B4-BE49-F238E27FC236}">
                <a16:creationId xmlns:a16="http://schemas.microsoft.com/office/drawing/2014/main" id="{2AB1242A-0C0F-4186-A1A8-D3E0BFE08132}"/>
              </a:ext>
            </a:extLst>
          </p:cNvPr>
          <p:cNvGrpSpPr/>
          <p:nvPr/>
        </p:nvGrpSpPr>
        <p:grpSpPr>
          <a:xfrm>
            <a:off x="2780217" y="3514395"/>
            <a:ext cx="6044085" cy="288341"/>
            <a:chOff x="6516587" y="2984176"/>
            <a:chExt cx="5203351" cy="273093"/>
          </a:xfrm>
        </p:grpSpPr>
        <p:pic>
          <p:nvPicPr>
            <p:cNvPr id="37" name="Picture 36">
              <a:extLst>
                <a:ext uri="{FF2B5EF4-FFF2-40B4-BE49-F238E27FC236}">
                  <a16:creationId xmlns:a16="http://schemas.microsoft.com/office/drawing/2014/main" id="{45A9058D-6C03-47A1-9471-CDE7DC3DFEFD}"/>
                </a:ext>
              </a:extLst>
            </p:cNvPr>
            <p:cNvPicPr>
              <a:picLocks noChangeAspect="1"/>
            </p:cNvPicPr>
            <p:nvPr/>
          </p:nvPicPr>
          <p:blipFill>
            <a:blip r:embed="rId2">
              <a:duotone>
                <a:prstClr val="black"/>
                <a:schemeClr val="accent3">
                  <a:tint val="45000"/>
                  <a:satMod val="400000"/>
                </a:schemeClr>
              </a:duotone>
            </a:blip>
            <a:stretch>
              <a:fillRect/>
            </a:stretch>
          </p:blipFill>
          <p:spPr>
            <a:xfrm>
              <a:off x="6516587" y="2984176"/>
              <a:ext cx="393523" cy="271755"/>
            </a:xfrm>
            <a:prstGeom prst="rect">
              <a:avLst/>
            </a:prstGeom>
          </p:spPr>
        </p:pic>
        <p:pic>
          <p:nvPicPr>
            <p:cNvPr id="38" name="Picture 37">
              <a:extLst>
                <a:ext uri="{FF2B5EF4-FFF2-40B4-BE49-F238E27FC236}">
                  <a16:creationId xmlns:a16="http://schemas.microsoft.com/office/drawing/2014/main" id="{66164FD0-B96A-49B4-894D-93C18BD36DF2}"/>
                </a:ext>
              </a:extLst>
            </p:cNvPr>
            <p:cNvPicPr>
              <a:picLocks noChangeAspect="1"/>
            </p:cNvPicPr>
            <p:nvPr/>
          </p:nvPicPr>
          <p:blipFill>
            <a:blip r:embed="rId3">
              <a:duotone>
                <a:prstClr val="black"/>
                <a:schemeClr val="accent3">
                  <a:tint val="45000"/>
                  <a:satMod val="400000"/>
                </a:schemeClr>
              </a:duotone>
            </a:blip>
            <a:stretch>
              <a:fillRect/>
            </a:stretch>
          </p:blipFill>
          <p:spPr>
            <a:xfrm>
              <a:off x="6896913" y="2985514"/>
              <a:ext cx="4395997" cy="271755"/>
            </a:xfrm>
            <a:prstGeom prst="rect">
              <a:avLst/>
            </a:prstGeom>
          </p:spPr>
        </p:pic>
        <p:pic>
          <p:nvPicPr>
            <p:cNvPr id="39" name="Picture 38">
              <a:extLst>
                <a:ext uri="{FF2B5EF4-FFF2-40B4-BE49-F238E27FC236}">
                  <a16:creationId xmlns:a16="http://schemas.microsoft.com/office/drawing/2014/main" id="{6F8E19A3-5CF9-4480-B89C-44615C1D8D2A}"/>
                </a:ext>
              </a:extLst>
            </p:cNvPr>
            <p:cNvPicPr>
              <a:picLocks noChangeAspect="1"/>
            </p:cNvPicPr>
            <p:nvPr/>
          </p:nvPicPr>
          <p:blipFill>
            <a:blip r:embed="rId4">
              <a:duotone>
                <a:prstClr val="black"/>
                <a:schemeClr val="accent3">
                  <a:tint val="45000"/>
                  <a:satMod val="400000"/>
                </a:schemeClr>
              </a:duotone>
            </a:blip>
            <a:stretch>
              <a:fillRect/>
            </a:stretch>
          </p:blipFill>
          <p:spPr>
            <a:xfrm>
              <a:off x="11292910" y="2984176"/>
              <a:ext cx="427028" cy="271755"/>
            </a:xfrm>
            <a:prstGeom prst="rect">
              <a:avLst/>
            </a:prstGeom>
          </p:spPr>
        </p:pic>
      </p:grpSp>
      <p:grpSp>
        <p:nvGrpSpPr>
          <p:cNvPr id="40" name="Group 39">
            <a:extLst>
              <a:ext uri="{FF2B5EF4-FFF2-40B4-BE49-F238E27FC236}">
                <a16:creationId xmlns:a16="http://schemas.microsoft.com/office/drawing/2014/main" id="{8C905385-7704-432C-9C0E-B4053B82FB62}"/>
              </a:ext>
            </a:extLst>
          </p:cNvPr>
          <p:cNvGrpSpPr/>
          <p:nvPr/>
        </p:nvGrpSpPr>
        <p:grpSpPr>
          <a:xfrm>
            <a:off x="2770061" y="3768488"/>
            <a:ext cx="2847584" cy="288341"/>
            <a:chOff x="6509244" y="2984176"/>
            <a:chExt cx="2451484" cy="273093"/>
          </a:xfrm>
        </p:grpSpPr>
        <p:pic>
          <p:nvPicPr>
            <p:cNvPr id="41" name="Picture 40">
              <a:extLst>
                <a:ext uri="{FF2B5EF4-FFF2-40B4-BE49-F238E27FC236}">
                  <a16:creationId xmlns:a16="http://schemas.microsoft.com/office/drawing/2014/main" id="{0F472E57-35BC-4EA1-9E73-F9F4A86A5252}"/>
                </a:ext>
              </a:extLst>
            </p:cNvPr>
            <p:cNvPicPr>
              <a:picLocks noChangeAspect="1"/>
            </p:cNvPicPr>
            <p:nvPr/>
          </p:nvPicPr>
          <p:blipFill>
            <a:blip r:embed="rId2">
              <a:duotone>
                <a:prstClr val="black"/>
                <a:schemeClr val="accent3">
                  <a:tint val="45000"/>
                  <a:satMod val="400000"/>
                </a:schemeClr>
              </a:duotone>
            </a:blip>
            <a:stretch>
              <a:fillRect/>
            </a:stretch>
          </p:blipFill>
          <p:spPr>
            <a:xfrm>
              <a:off x="6509244" y="2984176"/>
              <a:ext cx="393523" cy="271755"/>
            </a:xfrm>
            <a:prstGeom prst="rect">
              <a:avLst/>
            </a:prstGeom>
          </p:spPr>
        </p:pic>
        <p:pic>
          <p:nvPicPr>
            <p:cNvPr id="42" name="Picture 41">
              <a:extLst>
                <a:ext uri="{FF2B5EF4-FFF2-40B4-BE49-F238E27FC236}">
                  <a16:creationId xmlns:a16="http://schemas.microsoft.com/office/drawing/2014/main" id="{FF076523-A06F-4FE1-9CD6-97C44FFDE4BA}"/>
                </a:ext>
              </a:extLst>
            </p:cNvPr>
            <p:cNvPicPr>
              <a:picLocks noChangeAspect="1"/>
            </p:cNvPicPr>
            <p:nvPr/>
          </p:nvPicPr>
          <p:blipFill>
            <a:blip r:embed="rId3">
              <a:duotone>
                <a:prstClr val="black"/>
                <a:schemeClr val="accent3">
                  <a:tint val="45000"/>
                  <a:satMod val="400000"/>
                </a:schemeClr>
              </a:duotone>
            </a:blip>
            <a:stretch>
              <a:fillRect/>
            </a:stretch>
          </p:blipFill>
          <p:spPr>
            <a:xfrm>
              <a:off x="6896912" y="2985514"/>
              <a:ext cx="1636786" cy="271755"/>
            </a:xfrm>
            <a:prstGeom prst="rect">
              <a:avLst/>
            </a:prstGeom>
          </p:spPr>
        </p:pic>
        <p:pic>
          <p:nvPicPr>
            <p:cNvPr id="43" name="Picture 42">
              <a:extLst>
                <a:ext uri="{FF2B5EF4-FFF2-40B4-BE49-F238E27FC236}">
                  <a16:creationId xmlns:a16="http://schemas.microsoft.com/office/drawing/2014/main" id="{2AEB4A20-FC6D-4614-B916-CC962B6B55C7}"/>
                </a:ext>
              </a:extLst>
            </p:cNvPr>
            <p:cNvPicPr>
              <a:picLocks noChangeAspect="1"/>
            </p:cNvPicPr>
            <p:nvPr/>
          </p:nvPicPr>
          <p:blipFill>
            <a:blip r:embed="rId4">
              <a:duotone>
                <a:prstClr val="black"/>
                <a:schemeClr val="accent3">
                  <a:tint val="45000"/>
                  <a:satMod val="400000"/>
                </a:schemeClr>
              </a:duotone>
            </a:blip>
            <a:stretch>
              <a:fillRect/>
            </a:stretch>
          </p:blipFill>
          <p:spPr>
            <a:xfrm>
              <a:off x="8533700" y="2984176"/>
              <a:ext cx="427028" cy="271755"/>
            </a:xfrm>
            <a:prstGeom prst="rect">
              <a:avLst/>
            </a:prstGeom>
          </p:spPr>
        </p:pic>
      </p:grpSp>
      <p:grpSp>
        <p:nvGrpSpPr>
          <p:cNvPr id="44" name="Group 43">
            <a:extLst>
              <a:ext uri="{FF2B5EF4-FFF2-40B4-BE49-F238E27FC236}">
                <a16:creationId xmlns:a16="http://schemas.microsoft.com/office/drawing/2014/main" id="{8209895B-4D20-46A3-B7C5-828ED1980463}"/>
              </a:ext>
            </a:extLst>
          </p:cNvPr>
          <p:cNvGrpSpPr/>
          <p:nvPr/>
        </p:nvGrpSpPr>
        <p:grpSpPr>
          <a:xfrm>
            <a:off x="2778589" y="4010986"/>
            <a:ext cx="829077" cy="270614"/>
            <a:chOff x="741768" y="755360"/>
            <a:chExt cx="904047" cy="368016"/>
          </a:xfrm>
        </p:grpSpPr>
        <p:pic>
          <p:nvPicPr>
            <p:cNvPr id="45" name="Picture 44">
              <a:extLst>
                <a:ext uri="{FF2B5EF4-FFF2-40B4-BE49-F238E27FC236}">
                  <a16:creationId xmlns:a16="http://schemas.microsoft.com/office/drawing/2014/main" id="{B30EF92E-8F0A-4AA8-A21C-30EF06E5D18B}"/>
                </a:ext>
              </a:extLst>
            </p:cNvPr>
            <p:cNvPicPr>
              <a:picLocks noChangeAspect="1"/>
            </p:cNvPicPr>
            <p:nvPr/>
          </p:nvPicPr>
          <p:blipFill>
            <a:blip r:embed="rId2">
              <a:duotone>
                <a:schemeClr val="bg2">
                  <a:shade val="45000"/>
                  <a:satMod val="135000"/>
                </a:schemeClr>
                <a:prstClr val="white"/>
              </a:duotone>
            </a:blip>
            <a:stretch>
              <a:fillRect/>
            </a:stretch>
          </p:blipFill>
          <p:spPr>
            <a:xfrm>
              <a:off x="741768" y="758365"/>
              <a:ext cx="482540" cy="365011"/>
            </a:xfrm>
            <a:prstGeom prst="rect">
              <a:avLst/>
            </a:prstGeom>
          </p:spPr>
        </p:pic>
        <p:pic>
          <p:nvPicPr>
            <p:cNvPr id="46" name="Picture 45">
              <a:extLst>
                <a:ext uri="{FF2B5EF4-FFF2-40B4-BE49-F238E27FC236}">
                  <a16:creationId xmlns:a16="http://schemas.microsoft.com/office/drawing/2014/main" id="{8A4285B8-FAC1-4ABF-800D-882BE1E50F48}"/>
                </a:ext>
              </a:extLst>
            </p:cNvPr>
            <p:cNvPicPr>
              <a:picLocks noChangeAspect="1"/>
            </p:cNvPicPr>
            <p:nvPr/>
          </p:nvPicPr>
          <p:blipFill>
            <a:blip r:embed="rId4">
              <a:duotone>
                <a:schemeClr val="bg2">
                  <a:shade val="45000"/>
                  <a:satMod val="135000"/>
                </a:schemeClr>
                <a:prstClr val="white"/>
              </a:duotone>
            </a:blip>
            <a:stretch>
              <a:fillRect/>
            </a:stretch>
          </p:blipFill>
          <p:spPr>
            <a:xfrm>
              <a:off x="1163275" y="755360"/>
              <a:ext cx="482540" cy="365011"/>
            </a:xfrm>
            <a:prstGeom prst="rect">
              <a:avLst/>
            </a:prstGeom>
          </p:spPr>
        </p:pic>
      </p:grpSp>
      <p:grpSp>
        <p:nvGrpSpPr>
          <p:cNvPr id="47" name="Group 46">
            <a:extLst>
              <a:ext uri="{FF2B5EF4-FFF2-40B4-BE49-F238E27FC236}">
                <a16:creationId xmlns:a16="http://schemas.microsoft.com/office/drawing/2014/main" id="{3FEB9571-A9CA-40E1-A6F1-BFFBE1989E43}"/>
              </a:ext>
            </a:extLst>
          </p:cNvPr>
          <p:cNvGrpSpPr/>
          <p:nvPr/>
        </p:nvGrpSpPr>
        <p:grpSpPr>
          <a:xfrm>
            <a:off x="2778590" y="4240046"/>
            <a:ext cx="4132757" cy="292773"/>
            <a:chOff x="6516587" y="2985513"/>
            <a:chExt cx="3557889" cy="277291"/>
          </a:xfrm>
        </p:grpSpPr>
        <p:pic>
          <p:nvPicPr>
            <p:cNvPr id="48" name="Picture 47">
              <a:extLst>
                <a:ext uri="{FF2B5EF4-FFF2-40B4-BE49-F238E27FC236}">
                  <a16:creationId xmlns:a16="http://schemas.microsoft.com/office/drawing/2014/main" id="{89048BF6-EA5A-4D61-A8E3-C7349BFF4E46}"/>
                </a:ext>
              </a:extLst>
            </p:cNvPr>
            <p:cNvPicPr>
              <a:picLocks noChangeAspect="1"/>
            </p:cNvPicPr>
            <p:nvPr/>
          </p:nvPicPr>
          <p:blipFill>
            <a:blip r:embed="rId2">
              <a:duotone>
                <a:prstClr val="black"/>
                <a:schemeClr val="accent3">
                  <a:tint val="45000"/>
                  <a:satMod val="400000"/>
                </a:schemeClr>
              </a:duotone>
            </a:blip>
            <a:stretch>
              <a:fillRect/>
            </a:stretch>
          </p:blipFill>
          <p:spPr>
            <a:xfrm>
              <a:off x="6516587" y="2991049"/>
              <a:ext cx="393523" cy="271755"/>
            </a:xfrm>
            <a:prstGeom prst="rect">
              <a:avLst/>
            </a:prstGeom>
          </p:spPr>
        </p:pic>
        <p:pic>
          <p:nvPicPr>
            <p:cNvPr id="49" name="Picture 48">
              <a:extLst>
                <a:ext uri="{FF2B5EF4-FFF2-40B4-BE49-F238E27FC236}">
                  <a16:creationId xmlns:a16="http://schemas.microsoft.com/office/drawing/2014/main" id="{464A2CF5-CBD7-4B7F-8E85-9D22562506ED}"/>
                </a:ext>
              </a:extLst>
            </p:cNvPr>
            <p:cNvPicPr>
              <a:picLocks noChangeAspect="1"/>
            </p:cNvPicPr>
            <p:nvPr/>
          </p:nvPicPr>
          <p:blipFill>
            <a:blip r:embed="rId3">
              <a:duotone>
                <a:prstClr val="black"/>
                <a:schemeClr val="accent3">
                  <a:tint val="45000"/>
                  <a:satMod val="400000"/>
                </a:schemeClr>
              </a:duotone>
            </a:blip>
            <a:stretch>
              <a:fillRect/>
            </a:stretch>
          </p:blipFill>
          <p:spPr>
            <a:xfrm>
              <a:off x="6896913" y="2985514"/>
              <a:ext cx="2750535" cy="271755"/>
            </a:xfrm>
            <a:prstGeom prst="rect">
              <a:avLst/>
            </a:prstGeom>
          </p:spPr>
        </p:pic>
        <p:pic>
          <p:nvPicPr>
            <p:cNvPr id="50" name="Picture 49">
              <a:extLst>
                <a:ext uri="{FF2B5EF4-FFF2-40B4-BE49-F238E27FC236}">
                  <a16:creationId xmlns:a16="http://schemas.microsoft.com/office/drawing/2014/main" id="{67CFA045-AF3C-47EF-9EF0-8E0245B3E605}"/>
                </a:ext>
              </a:extLst>
            </p:cNvPr>
            <p:cNvPicPr>
              <a:picLocks noChangeAspect="1"/>
            </p:cNvPicPr>
            <p:nvPr/>
          </p:nvPicPr>
          <p:blipFill>
            <a:blip r:embed="rId4">
              <a:duotone>
                <a:prstClr val="black"/>
                <a:schemeClr val="accent3">
                  <a:tint val="45000"/>
                  <a:satMod val="400000"/>
                </a:schemeClr>
              </a:duotone>
            </a:blip>
            <a:stretch>
              <a:fillRect/>
            </a:stretch>
          </p:blipFill>
          <p:spPr>
            <a:xfrm>
              <a:off x="9647448" y="2985513"/>
              <a:ext cx="427028" cy="271755"/>
            </a:xfrm>
            <a:prstGeom prst="rect">
              <a:avLst/>
            </a:prstGeom>
          </p:spPr>
        </p:pic>
      </p:grpSp>
      <p:grpSp>
        <p:nvGrpSpPr>
          <p:cNvPr id="51" name="Group 50">
            <a:extLst>
              <a:ext uri="{FF2B5EF4-FFF2-40B4-BE49-F238E27FC236}">
                <a16:creationId xmlns:a16="http://schemas.microsoft.com/office/drawing/2014/main" id="{991D4692-0059-448E-912B-23F28B59488C}"/>
              </a:ext>
            </a:extLst>
          </p:cNvPr>
          <p:cNvGrpSpPr/>
          <p:nvPr/>
        </p:nvGrpSpPr>
        <p:grpSpPr>
          <a:xfrm>
            <a:off x="2780217" y="4492203"/>
            <a:ext cx="6140362" cy="288341"/>
            <a:chOff x="6516587" y="2984176"/>
            <a:chExt cx="5286236" cy="273093"/>
          </a:xfrm>
        </p:grpSpPr>
        <p:pic>
          <p:nvPicPr>
            <p:cNvPr id="52" name="Picture 51">
              <a:extLst>
                <a:ext uri="{FF2B5EF4-FFF2-40B4-BE49-F238E27FC236}">
                  <a16:creationId xmlns:a16="http://schemas.microsoft.com/office/drawing/2014/main" id="{7D1F153C-EA35-4127-AB37-A2237DA4C528}"/>
                </a:ext>
              </a:extLst>
            </p:cNvPr>
            <p:cNvPicPr>
              <a:picLocks noChangeAspect="1"/>
            </p:cNvPicPr>
            <p:nvPr/>
          </p:nvPicPr>
          <p:blipFill>
            <a:blip r:embed="rId2">
              <a:duotone>
                <a:prstClr val="black"/>
                <a:schemeClr val="accent3">
                  <a:tint val="45000"/>
                  <a:satMod val="400000"/>
                </a:schemeClr>
              </a:duotone>
            </a:blip>
            <a:stretch>
              <a:fillRect/>
            </a:stretch>
          </p:blipFill>
          <p:spPr>
            <a:xfrm>
              <a:off x="6516587" y="2984176"/>
              <a:ext cx="393523" cy="271755"/>
            </a:xfrm>
            <a:prstGeom prst="rect">
              <a:avLst/>
            </a:prstGeom>
          </p:spPr>
        </p:pic>
        <p:pic>
          <p:nvPicPr>
            <p:cNvPr id="53" name="Picture 52">
              <a:extLst>
                <a:ext uri="{FF2B5EF4-FFF2-40B4-BE49-F238E27FC236}">
                  <a16:creationId xmlns:a16="http://schemas.microsoft.com/office/drawing/2014/main" id="{FCCA96E8-200D-466B-A635-76078890CFEB}"/>
                </a:ext>
              </a:extLst>
            </p:cNvPr>
            <p:cNvPicPr>
              <a:picLocks noChangeAspect="1"/>
            </p:cNvPicPr>
            <p:nvPr/>
          </p:nvPicPr>
          <p:blipFill>
            <a:blip r:embed="rId3">
              <a:duotone>
                <a:prstClr val="black"/>
                <a:schemeClr val="accent3">
                  <a:tint val="45000"/>
                  <a:satMod val="400000"/>
                </a:schemeClr>
              </a:duotone>
            </a:blip>
            <a:stretch>
              <a:fillRect/>
            </a:stretch>
          </p:blipFill>
          <p:spPr>
            <a:xfrm>
              <a:off x="6896913" y="2985514"/>
              <a:ext cx="4478883" cy="271755"/>
            </a:xfrm>
            <a:prstGeom prst="rect">
              <a:avLst/>
            </a:prstGeom>
          </p:spPr>
        </p:pic>
        <p:pic>
          <p:nvPicPr>
            <p:cNvPr id="54" name="Picture 53">
              <a:extLst>
                <a:ext uri="{FF2B5EF4-FFF2-40B4-BE49-F238E27FC236}">
                  <a16:creationId xmlns:a16="http://schemas.microsoft.com/office/drawing/2014/main" id="{7FCF18F8-5DA3-468B-BEED-26558279056A}"/>
                </a:ext>
              </a:extLst>
            </p:cNvPr>
            <p:cNvPicPr>
              <a:picLocks noChangeAspect="1"/>
            </p:cNvPicPr>
            <p:nvPr/>
          </p:nvPicPr>
          <p:blipFill>
            <a:blip r:embed="rId4">
              <a:duotone>
                <a:prstClr val="black"/>
                <a:schemeClr val="accent3">
                  <a:tint val="45000"/>
                  <a:satMod val="400000"/>
                </a:schemeClr>
              </a:duotone>
            </a:blip>
            <a:stretch>
              <a:fillRect/>
            </a:stretch>
          </p:blipFill>
          <p:spPr>
            <a:xfrm>
              <a:off x="11375795" y="2984176"/>
              <a:ext cx="427028" cy="271755"/>
            </a:xfrm>
            <a:prstGeom prst="rect">
              <a:avLst/>
            </a:prstGeom>
          </p:spPr>
        </p:pic>
      </p:grpSp>
      <p:sp>
        <p:nvSpPr>
          <p:cNvPr id="23" name="TextBox 22">
            <a:extLst>
              <a:ext uri="{FF2B5EF4-FFF2-40B4-BE49-F238E27FC236}">
                <a16:creationId xmlns:a16="http://schemas.microsoft.com/office/drawing/2014/main" id="{FD81709E-113A-4026-B8A0-D9CD3DBF764B}"/>
              </a:ext>
            </a:extLst>
          </p:cNvPr>
          <p:cNvSpPr txBox="1"/>
          <p:nvPr/>
        </p:nvSpPr>
        <p:spPr>
          <a:xfrm>
            <a:off x="2770061" y="2530420"/>
            <a:ext cx="6194773" cy="2290897"/>
          </a:xfrm>
          <a:prstGeom prst="rect">
            <a:avLst/>
          </a:prstGeom>
          <a:noFill/>
          <a:ln>
            <a:noFill/>
          </a:ln>
        </p:spPr>
        <p:txBody>
          <a:bodyPr wrap="square" lIns="73152" tIns="0" rIns="73152" bIns="0" rtlCol="0">
            <a:noAutofit/>
          </a:bodyPr>
          <a:lstStyle/>
          <a:p>
            <a:pPr algn="just">
              <a:lnSpc>
                <a:spcPct val="115000"/>
              </a:lnSpc>
            </a:pPr>
            <a:r>
              <a:rPr lang="en-US" sz="1400" dirty="0">
                <a:solidFill>
                  <a:schemeClr val="bg1"/>
                </a:solidFill>
                <a:latin typeface="Consolas" panose="020B0609020204030204" pitchFamily="49" charset="0"/>
              </a:rPr>
              <a:t>double cost, multiplier;</a:t>
            </a:r>
          </a:p>
          <a:p>
            <a:pPr algn="just">
              <a:lnSpc>
                <a:spcPct val="115000"/>
              </a:lnSpc>
            </a:pPr>
            <a:r>
              <a:rPr lang="en-US" sz="1400" dirty="0">
                <a:solidFill>
                  <a:schemeClr val="bg1"/>
                </a:solidFill>
                <a:latin typeface="Consolas" panose="020B0609020204030204" pitchFamily="49" charset="0"/>
              </a:rPr>
              <a:t>float </a:t>
            </a:r>
            <a:r>
              <a:rPr lang="en-US" sz="1400" dirty="0" err="1">
                <a:solidFill>
                  <a:schemeClr val="bg1"/>
                </a:solidFill>
                <a:latin typeface="Consolas" panose="020B0609020204030204" pitchFamily="49" charset="0"/>
              </a:rPr>
              <a:t>taxPercent</a:t>
            </a:r>
            <a:r>
              <a:rPr lang="en-US" sz="1400" dirty="0">
                <a:solidFill>
                  <a:schemeClr val="bg1"/>
                </a:solidFill>
                <a:latin typeface="Consolas" panose="020B0609020204030204" pitchFamily="49" charset="0"/>
              </a:rPr>
              <a:t> = 10.0f;</a:t>
            </a:r>
          </a:p>
          <a:p>
            <a:pPr algn="just">
              <a:lnSpc>
                <a:spcPct val="115000"/>
              </a:lnSpc>
            </a:pPr>
            <a:r>
              <a:rPr lang="en-US" sz="1400" dirty="0">
                <a:solidFill>
                  <a:schemeClr val="bg1"/>
                </a:solidFill>
                <a:latin typeface="Consolas" panose="020B0609020204030204" pitchFamily="49" charset="0"/>
              </a:rPr>
              <a:t>Scanner </a:t>
            </a:r>
            <a:r>
              <a:rPr lang="en-US" sz="1400" dirty="0" err="1">
                <a:solidFill>
                  <a:schemeClr val="bg1"/>
                </a:solidFill>
                <a:latin typeface="Consolas" panose="020B0609020204030204" pitchFamily="49" charset="0"/>
              </a:rPr>
              <a:t>scanner</a:t>
            </a:r>
            <a:r>
              <a:rPr lang="en-US" sz="1400" dirty="0">
                <a:solidFill>
                  <a:schemeClr val="bg1"/>
                </a:solidFill>
                <a:latin typeface="Consolas" panose="020B0609020204030204" pitchFamily="49" charset="0"/>
              </a:rPr>
              <a:t> = new Scanner(System.in);</a:t>
            </a:r>
          </a:p>
          <a:p>
            <a:pPr algn="just">
              <a:lnSpc>
                <a:spcPct val="115000"/>
              </a:lnSpc>
            </a:pPr>
            <a:endParaRPr lang="en-US" sz="1400" dirty="0">
              <a:solidFill>
                <a:schemeClr val="bg1"/>
              </a:solidFill>
              <a:latin typeface="Consolas" panose="020B0609020204030204" pitchFamily="49" charset="0"/>
            </a:endParaRPr>
          </a:p>
          <a:p>
            <a:pPr algn="just">
              <a:lnSpc>
                <a:spcPct val="115000"/>
              </a:lnSpc>
            </a:pPr>
            <a:r>
              <a:rPr lang="en-US" sz="1400" dirty="0" err="1">
                <a:solidFill>
                  <a:schemeClr val="bg1"/>
                </a:solidFill>
                <a:latin typeface="Consolas" panose="020B0609020204030204" pitchFamily="49" charset="0"/>
              </a:rPr>
              <a:t>System.out.print</a:t>
            </a:r>
            <a:r>
              <a:rPr lang="en-US" sz="1400" dirty="0">
                <a:solidFill>
                  <a:schemeClr val="bg1"/>
                </a:solidFill>
                <a:latin typeface="Consolas" panose="020B0609020204030204" pitchFamily="49" charset="0"/>
              </a:rPr>
              <a:t>("What is the original cost of the item? ");</a:t>
            </a:r>
          </a:p>
          <a:p>
            <a:pPr algn="just">
              <a:lnSpc>
                <a:spcPct val="115000"/>
              </a:lnSpc>
            </a:pPr>
            <a:r>
              <a:rPr lang="en-US" sz="1400" dirty="0">
                <a:solidFill>
                  <a:schemeClr val="bg1"/>
                </a:solidFill>
                <a:latin typeface="Consolas" panose="020B0609020204030204" pitchFamily="49" charset="0"/>
              </a:rPr>
              <a:t>cost = </a:t>
            </a:r>
            <a:r>
              <a:rPr lang="en-US" sz="1400" dirty="0" err="1">
                <a:solidFill>
                  <a:schemeClr val="bg1"/>
                </a:solidFill>
                <a:latin typeface="Consolas" panose="020B0609020204030204" pitchFamily="49" charset="0"/>
              </a:rPr>
              <a:t>scanner.nextDouble</a:t>
            </a:r>
            <a:r>
              <a:rPr lang="en-US" sz="1400" dirty="0">
                <a:solidFill>
                  <a:schemeClr val="bg1"/>
                </a:solidFill>
                <a:latin typeface="Consolas" panose="020B0609020204030204" pitchFamily="49" charset="0"/>
              </a:rPr>
              <a:t>();</a:t>
            </a:r>
          </a:p>
          <a:p>
            <a:pPr algn="just">
              <a:lnSpc>
                <a:spcPct val="115000"/>
              </a:lnSpc>
            </a:pPr>
            <a:r>
              <a:rPr lang="en-US" sz="1400" dirty="0">
                <a:solidFill>
                  <a:schemeClr val="bg1"/>
                </a:solidFill>
                <a:latin typeface="Consolas" panose="020B0609020204030204" pitchFamily="49" charset="0"/>
              </a:rPr>
              <a:t> </a:t>
            </a:r>
          </a:p>
          <a:p>
            <a:pPr algn="just">
              <a:lnSpc>
                <a:spcPct val="115000"/>
              </a:lnSpc>
            </a:pPr>
            <a:r>
              <a:rPr lang="en-US" sz="1400" dirty="0">
                <a:solidFill>
                  <a:schemeClr val="bg1"/>
                </a:solidFill>
                <a:latin typeface="Consolas" panose="020B0609020204030204" pitchFamily="49" charset="0"/>
              </a:rPr>
              <a:t>multiplier = 1.0 + </a:t>
            </a:r>
            <a:r>
              <a:rPr lang="en-US" sz="1400" dirty="0" err="1">
                <a:solidFill>
                  <a:schemeClr val="bg1"/>
                </a:solidFill>
                <a:latin typeface="Consolas" panose="020B0609020204030204" pitchFamily="49" charset="0"/>
              </a:rPr>
              <a:t>taxPercent</a:t>
            </a:r>
            <a:r>
              <a:rPr lang="en-US" sz="1400" dirty="0">
                <a:solidFill>
                  <a:schemeClr val="bg1"/>
                </a:solidFill>
                <a:latin typeface="Consolas" panose="020B0609020204030204" pitchFamily="49" charset="0"/>
              </a:rPr>
              <a:t> / 100.0f;</a:t>
            </a:r>
          </a:p>
          <a:p>
            <a:pPr algn="just">
              <a:lnSpc>
                <a:spcPct val="115000"/>
              </a:lnSpc>
            </a:pPr>
            <a:r>
              <a:rPr lang="en-US" sz="1400" dirty="0" err="1">
                <a:solidFill>
                  <a:schemeClr val="bg1"/>
                </a:solidFill>
                <a:latin typeface="Consolas" panose="020B0609020204030204" pitchFamily="49" charset="0"/>
              </a:rPr>
              <a:t>System.out.println</a:t>
            </a:r>
            <a:r>
              <a:rPr lang="en-US" sz="1400" dirty="0">
                <a:solidFill>
                  <a:schemeClr val="bg1"/>
                </a:solidFill>
                <a:latin typeface="Consolas" panose="020B0609020204030204" pitchFamily="49" charset="0"/>
              </a:rPr>
              <a:t>("Final cost: " + cost * multiplier + ".");</a:t>
            </a:r>
          </a:p>
        </p:txBody>
      </p:sp>
      <p:sp>
        <p:nvSpPr>
          <p:cNvPr id="10" name="Oval 9">
            <a:extLst>
              <a:ext uri="{FF2B5EF4-FFF2-40B4-BE49-F238E27FC236}">
                <a16:creationId xmlns:a16="http://schemas.microsoft.com/office/drawing/2014/main" id="{2EE251A8-5135-4741-A3D1-30326E74E8B0}"/>
              </a:ext>
            </a:extLst>
          </p:cNvPr>
          <p:cNvSpPr/>
          <p:nvPr/>
        </p:nvSpPr>
        <p:spPr>
          <a:xfrm>
            <a:off x="4637314" y="2780306"/>
            <a:ext cx="705308" cy="236743"/>
          </a:xfrm>
          <a:prstGeom prst="ellipse">
            <a:avLst/>
          </a:prstGeom>
          <a:noFill/>
          <a:ln w="28575">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4DF4E125-D419-44A1-81FB-A68C0C468D36}"/>
              </a:ext>
            </a:extLst>
          </p:cNvPr>
          <p:cNvCxnSpPr>
            <a:cxnSpLocks/>
            <a:stCxn id="10" idx="6"/>
            <a:endCxn id="12" idx="1"/>
          </p:cNvCxnSpPr>
          <p:nvPr/>
        </p:nvCxnSpPr>
        <p:spPr>
          <a:xfrm>
            <a:off x="5342622" y="2898678"/>
            <a:ext cx="2753333" cy="8026"/>
          </a:xfrm>
          <a:prstGeom prst="straightConnector1">
            <a:avLst/>
          </a:prstGeom>
          <a:ln>
            <a:solidFill>
              <a:srgbClr val="00FF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4137561-EDC6-47E8-B848-6864834415C8}"/>
              </a:ext>
            </a:extLst>
          </p:cNvPr>
          <p:cNvSpPr txBox="1"/>
          <p:nvPr/>
        </p:nvSpPr>
        <p:spPr>
          <a:xfrm>
            <a:off x="8095955" y="2736635"/>
            <a:ext cx="1456697" cy="340137"/>
          </a:xfrm>
          <a:prstGeom prst="rect">
            <a:avLst/>
          </a:prstGeom>
          <a:solidFill>
            <a:schemeClr val="tx2">
              <a:lumMod val="25000"/>
            </a:schemeClr>
          </a:solidFill>
          <a:ln>
            <a:solidFill>
              <a:schemeClr val="tx1"/>
            </a:solidFill>
          </a:ln>
        </p:spPr>
        <p:txBody>
          <a:bodyPr wrap="square" rtlCol="0">
            <a:spAutoFit/>
          </a:bodyPr>
          <a:lstStyle/>
          <a:p>
            <a:pPr algn="ctr"/>
            <a:r>
              <a:rPr lang="en-US" sz="1600" dirty="0"/>
              <a:t>float literal</a:t>
            </a:r>
          </a:p>
        </p:txBody>
      </p:sp>
      <p:sp>
        <p:nvSpPr>
          <p:cNvPr id="13" name="TextBox 12">
            <a:extLst>
              <a:ext uri="{FF2B5EF4-FFF2-40B4-BE49-F238E27FC236}">
                <a16:creationId xmlns:a16="http://schemas.microsoft.com/office/drawing/2014/main" id="{A1B7D74A-C3B3-4B51-98B7-C711314583A4}"/>
              </a:ext>
            </a:extLst>
          </p:cNvPr>
          <p:cNvSpPr txBox="1"/>
          <p:nvPr/>
        </p:nvSpPr>
        <p:spPr>
          <a:xfrm>
            <a:off x="8095955" y="3856223"/>
            <a:ext cx="1456697" cy="338554"/>
          </a:xfrm>
          <a:prstGeom prst="rect">
            <a:avLst/>
          </a:prstGeom>
          <a:solidFill>
            <a:schemeClr val="tx2">
              <a:lumMod val="25000"/>
            </a:schemeClr>
          </a:solidFill>
          <a:ln>
            <a:solidFill>
              <a:schemeClr val="tx1"/>
            </a:solidFill>
          </a:ln>
        </p:spPr>
        <p:txBody>
          <a:bodyPr wrap="square" rtlCol="0">
            <a:spAutoFit/>
          </a:bodyPr>
          <a:lstStyle/>
          <a:p>
            <a:pPr algn="ctr"/>
            <a:r>
              <a:rPr lang="en-US" sz="1600" dirty="0"/>
              <a:t>double literal</a:t>
            </a:r>
          </a:p>
        </p:txBody>
      </p:sp>
      <p:cxnSp>
        <p:nvCxnSpPr>
          <p:cNvPr id="16" name="Straight Arrow Connector 15">
            <a:extLst>
              <a:ext uri="{FF2B5EF4-FFF2-40B4-BE49-F238E27FC236}">
                <a16:creationId xmlns:a16="http://schemas.microsoft.com/office/drawing/2014/main" id="{92888F99-14B5-484F-8122-C9F7CA3E4851}"/>
              </a:ext>
            </a:extLst>
          </p:cNvPr>
          <p:cNvCxnSpPr>
            <a:cxnSpLocks/>
            <a:stCxn id="17" idx="6"/>
            <a:endCxn id="13" idx="1"/>
          </p:cNvCxnSpPr>
          <p:nvPr/>
        </p:nvCxnSpPr>
        <p:spPr>
          <a:xfrm flipV="1">
            <a:off x="4477657" y="4025500"/>
            <a:ext cx="3618298" cy="335767"/>
          </a:xfrm>
          <a:prstGeom prst="straightConnector1">
            <a:avLst/>
          </a:prstGeom>
          <a:ln>
            <a:solidFill>
              <a:srgbClr val="00FF00"/>
            </a:solidFill>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3458D804-3CE5-40F9-96A5-585AEC15C869}"/>
              </a:ext>
            </a:extLst>
          </p:cNvPr>
          <p:cNvSpPr/>
          <p:nvPr/>
        </p:nvSpPr>
        <p:spPr>
          <a:xfrm>
            <a:off x="4047816" y="4242895"/>
            <a:ext cx="429841" cy="236743"/>
          </a:xfrm>
          <a:prstGeom prst="ellipse">
            <a:avLst/>
          </a:prstGeom>
          <a:noFill/>
          <a:ln w="28575">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40134A82-B45F-4EFD-B4AC-FDCCE6B584E7}"/>
              </a:ext>
            </a:extLst>
          </p:cNvPr>
          <p:cNvSpPr txBox="1"/>
          <p:nvPr/>
        </p:nvSpPr>
        <p:spPr>
          <a:xfrm>
            <a:off x="6283860" y="5309093"/>
            <a:ext cx="2184076" cy="247760"/>
          </a:xfrm>
          <a:prstGeom prst="rect">
            <a:avLst/>
          </a:prstGeom>
          <a:noFill/>
        </p:spPr>
        <p:txBody>
          <a:bodyPr wrap="square" tIns="0" bIns="0" rtlCol="0">
            <a:spAutoFit/>
          </a:bodyPr>
          <a:lstStyle/>
          <a:p>
            <a:pPr algn="just">
              <a:lnSpc>
                <a:spcPct val="115000"/>
              </a:lnSpc>
            </a:pPr>
            <a:r>
              <a:rPr lang="en-US" sz="1400" dirty="0">
                <a:latin typeface="Consolas" panose="020B0609020204030204" pitchFamily="49" charset="0"/>
              </a:rPr>
              <a:t>10.10</a:t>
            </a:r>
          </a:p>
        </p:txBody>
      </p:sp>
    </p:spTree>
    <p:extLst>
      <p:ext uri="{BB962C8B-B14F-4D97-AF65-F5344CB8AC3E}">
        <p14:creationId xmlns:p14="http://schemas.microsoft.com/office/powerpoint/2010/main" val="784507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fade">
                                      <p:cBhvr>
                                        <p:cTn id="7" dur="500"/>
                                        <p:tgtEl>
                                          <p:spTgt spid="2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3">
                                            <p:txEl>
                                              <p:pRg st="1" end="1"/>
                                            </p:txEl>
                                          </p:spTgt>
                                        </p:tgtEl>
                                        <p:attrNameLst>
                                          <p:attrName>style.visibility</p:attrName>
                                        </p:attrNameLst>
                                      </p:cBhvr>
                                      <p:to>
                                        <p:strVal val="visible"/>
                                      </p:to>
                                    </p:set>
                                    <p:animEffect transition="in" filter="fade">
                                      <p:cBhvr>
                                        <p:cTn id="15" dur="500"/>
                                        <p:tgtEl>
                                          <p:spTgt spid="2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3">
                                            <p:txEl>
                                              <p:pRg st="2" end="2"/>
                                            </p:txEl>
                                          </p:spTgt>
                                        </p:tgtEl>
                                        <p:attrNameLst>
                                          <p:attrName>style.visibility</p:attrName>
                                        </p:attrNameLst>
                                      </p:cBhvr>
                                      <p:to>
                                        <p:strVal val="visible"/>
                                      </p:to>
                                    </p:set>
                                    <p:animEffect transition="in" filter="fade">
                                      <p:cBhvr>
                                        <p:cTn id="23" dur="500"/>
                                        <p:tgtEl>
                                          <p:spTgt spid="23">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fade">
                                      <p:cBhvr>
                                        <p:cTn id="26" dur="500"/>
                                        <p:tgtEl>
                                          <p:spTgt spid="2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3">
                                            <p:txEl>
                                              <p:pRg st="4" end="4"/>
                                            </p:txEl>
                                          </p:spTgt>
                                        </p:tgtEl>
                                        <p:attrNameLst>
                                          <p:attrName>style.visibility</p:attrName>
                                        </p:attrNameLst>
                                      </p:cBhvr>
                                      <p:to>
                                        <p:strVal val="visible"/>
                                      </p:to>
                                    </p:set>
                                    <p:animEffect transition="in" filter="fade">
                                      <p:cBhvr>
                                        <p:cTn id="44" dur="500"/>
                                        <p:tgtEl>
                                          <p:spTgt spid="23">
                                            <p:txEl>
                                              <p:pRg st="4" end="4"/>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500"/>
                                        <p:tgtEl>
                                          <p:spTgt spid="33"/>
                                        </p:tgtEl>
                                      </p:cBhvr>
                                    </p:animEffect>
                                  </p:childTnLst>
                                </p:cTn>
                              </p:par>
                              <p:par>
                                <p:cTn id="48" presetID="10" presetClass="entr" presetSubtype="0" fill="hold" nodeType="withEffect">
                                  <p:stCondLst>
                                    <p:cond delay="0"/>
                                  </p:stCondLst>
                                  <p:childTnLst>
                                    <p:set>
                                      <p:cBhvr>
                                        <p:cTn id="49" dur="1" fill="hold">
                                          <p:stCondLst>
                                            <p:cond delay="0"/>
                                          </p:stCondLst>
                                        </p:cTn>
                                        <p:tgtEl>
                                          <p:spTgt spid="36"/>
                                        </p:tgtEl>
                                        <p:attrNameLst>
                                          <p:attrName>style.visibility</p:attrName>
                                        </p:attrNameLst>
                                      </p:cBhvr>
                                      <p:to>
                                        <p:strVal val="visible"/>
                                      </p:to>
                                    </p:set>
                                    <p:animEffect transition="in" filter="fade">
                                      <p:cBhvr>
                                        <p:cTn id="50" dur="500"/>
                                        <p:tgtEl>
                                          <p:spTgt spid="36"/>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3">
                                            <p:txEl>
                                              <p:pRg st="5" end="5"/>
                                            </p:txEl>
                                          </p:spTgt>
                                        </p:tgtEl>
                                        <p:attrNameLst>
                                          <p:attrName>style.visibility</p:attrName>
                                        </p:attrNameLst>
                                      </p:cBhvr>
                                      <p:to>
                                        <p:strVal val="visible"/>
                                      </p:to>
                                    </p:set>
                                    <p:animEffect transition="in" filter="fade">
                                      <p:cBhvr>
                                        <p:cTn id="55" dur="500"/>
                                        <p:tgtEl>
                                          <p:spTgt spid="23">
                                            <p:txEl>
                                              <p:pRg st="5" end="5"/>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40"/>
                                        </p:tgtEl>
                                        <p:attrNameLst>
                                          <p:attrName>style.visibility</p:attrName>
                                        </p:attrNameLst>
                                      </p:cBhvr>
                                      <p:to>
                                        <p:strVal val="visible"/>
                                      </p:to>
                                    </p:set>
                                    <p:animEffect transition="in" filter="fade">
                                      <p:cBhvr>
                                        <p:cTn id="58" dur="500"/>
                                        <p:tgtEl>
                                          <p:spTgt spid="40"/>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3">
                                            <p:txEl>
                                              <p:pRg st="6" end="6"/>
                                            </p:txEl>
                                          </p:spTgt>
                                        </p:tgtEl>
                                        <p:attrNameLst>
                                          <p:attrName>style.visibility</p:attrName>
                                        </p:attrNameLst>
                                      </p:cBhvr>
                                      <p:to>
                                        <p:strVal val="visible"/>
                                      </p:to>
                                    </p:set>
                                    <p:animEffect transition="in" filter="fade">
                                      <p:cBhvr>
                                        <p:cTn id="63" dur="500"/>
                                        <p:tgtEl>
                                          <p:spTgt spid="23">
                                            <p:txEl>
                                              <p:pRg st="6" end="6"/>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23">
                                            <p:txEl>
                                              <p:pRg st="7" end="7"/>
                                            </p:txEl>
                                          </p:spTgt>
                                        </p:tgtEl>
                                        <p:attrNameLst>
                                          <p:attrName>style.visibility</p:attrName>
                                        </p:attrNameLst>
                                      </p:cBhvr>
                                      <p:to>
                                        <p:strVal val="visible"/>
                                      </p:to>
                                    </p:set>
                                    <p:animEffect transition="in" filter="fade">
                                      <p:cBhvr>
                                        <p:cTn id="68" dur="500"/>
                                        <p:tgtEl>
                                          <p:spTgt spid="23">
                                            <p:txEl>
                                              <p:pRg st="7" end="7"/>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44"/>
                                        </p:tgtEl>
                                        <p:attrNameLst>
                                          <p:attrName>style.visibility</p:attrName>
                                        </p:attrNameLst>
                                      </p:cBhvr>
                                      <p:to>
                                        <p:strVal val="visible"/>
                                      </p:to>
                                    </p:set>
                                    <p:animEffect transition="in" filter="fade">
                                      <p:cBhvr>
                                        <p:cTn id="71" dur="500"/>
                                        <p:tgtEl>
                                          <p:spTgt spid="44"/>
                                        </p:tgtEl>
                                      </p:cBhvr>
                                    </p:animEffect>
                                  </p:childTnLst>
                                </p:cTn>
                              </p:par>
                              <p:par>
                                <p:cTn id="72" presetID="10" presetClass="entr" presetSubtype="0" fill="hold" nodeType="withEffect">
                                  <p:stCondLst>
                                    <p:cond delay="0"/>
                                  </p:stCondLst>
                                  <p:childTnLst>
                                    <p:set>
                                      <p:cBhvr>
                                        <p:cTn id="73" dur="1" fill="hold">
                                          <p:stCondLst>
                                            <p:cond delay="0"/>
                                          </p:stCondLst>
                                        </p:cTn>
                                        <p:tgtEl>
                                          <p:spTgt spid="47"/>
                                        </p:tgtEl>
                                        <p:attrNameLst>
                                          <p:attrName>style.visibility</p:attrName>
                                        </p:attrNameLst>
                                      </p:cBhvr>
                                      <p:to>
                                        <p:strVal val="visible"/>
                                      </p:to>
                                    </p:set>
                                    <p:animEffect transition="in" filter="fade">
                                      <p:cBhvr>
                                        <p:cTn id="74" dur="500"/>
                                        <p:tgtEl>
                                          <p:spTgt spid="47"/>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animEffect transition="in" filter="fade">
                                      <p:cBhvr>
                                        <p:cTn id="79" dur="500"/>
                                        <p:tgtEl>
                                          <p:spTgt spid="17"/>
                                        </p:tgtEl>
                                      </p:cBhvr>
                                    </p:animEffect>
                                  </p:childTnLst>
                                </p:cTn>
                              </p:par>
                              <p:par>
                                <p:cTn id="80" presetID="10" presetClass="entr" presetSubtype="0" fill="hold" nodeType="withEffect">
                                  <p:stCondLst>
                                    <p:cond delay="0"/>
                                  </p:stCondLst>
                                  <p:childTnLst>
                                    <p:set>
                                      <p:cBhvr>
                                        <p:cTn id="81" dur="1" fill="hold">
                                          <p:stCondLst>
                                            <p:cond delay="0"/>
                                          </p:stCondLst>
                                        </p:cTn>
                                        <p:tgtEl>
                                          <p:spTgt spid="16"/>
                                        </p:tgtEl>
                                        <p:attrNameLst>
                                          <p:attrName>style.visibility</p:attrName>
                                        </p:attrNameLst>
                                      </p:cBhvr>
                                      <p:to>
                                        <p:strVal val="visible"/>
                                      </p:to>
                                    </p:set>
                                    <p:animEffect transition="in" filter="fade">
                                      <p:cBhvr>
                                        <p:cTn id="82" dur="500"/>
                                        <p:tgtEl>
                                          <p:spTgt spid="16"/>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13"/>
                                        </p:tgtEl>
                                        <p:attrNameLst>
                                          <p:attrName>style.visibility</p:attrName>
                                        </p:attrNameLst>
                                      </p:cBhvr>
                                      <p:to>
                                        <p:strVal val="visible"/>
                                      </p:to>
                                    </p:set>
                                    <p:animEffect transition="in" filter="fade">
                                      <p:cBhvr>
                                        <p:cTn id="87" dur="500"/>
                                        <p:tgtEl>
                                          <p:spTgt spid="13"/>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23">
                                            <p:txEl>
                                              <p:pRg st="8" end="8"/>
                                            </p:txEl>
                                          </p:spTgt>
                                        </p:tgtEl>
                                        <p:attrNameLst>
                                          <p:attrName>style.visibility</p:attrName>
                                        </p:attrNameLst>
                                      </p:cBhvr>
                                      <p:to>
                                        <p:strVal val="visible"/>
                                      </p:to>
                                    </p:set>
                                    <p:animEffect transition="in" filter="fade">
                                      <p:cBhvr>
                                        <p:cTn id="92" dur="500"/>
                                        <p:tgtEl>
                                          <p:spTgt spid="23">
                                            <p:txEl>
                                              <p:pRg st="8" end="8"/>
                                            </p:txEl>
                                          </p:spTgt>
                                        </p:tgtEl>
                                      </p:cBhvr>
                                    </p:animEffect>
                                  </p:childTnLst>
                                </p:cTn>
                              </p:par>
                              <p:par>
                                <p:cTn id="93" presetID="10" presetClass="entr" presetSubtype="0" fill="hold" nodeType="withEffect">
                                  <p:stCondLst>
                                    <p:cond delay="0"/>
                                  </p:stCondLst>
                                  <p:childTnLst>
                                    <p:set>
                                      <p:cBhvr>
                                        <p:cTn id="94" dur="1" fill="hold">
                                          <p:stCondLst>
                                            <p:cond delay="0"/>
                                          </p:stCondLst>
                                        </p:cTn>
                                        <p:tgtEl>
                                          <p:spTgt spid="51"/>
                                        </p:tgtEl>
                                        <p:attrNameLst>
                                          <p:attrName>style.visibility</p:attrName>
                                        </p:attrNameLst>
                                      </p:cBhvr>
                                      <p:to>
                                        <p:strVal val="visible"/>
                                      </p:to>
                                    </p:set>
                                    <p:animEffect transition="in" filter="fade">
                                      <p:cBhvr>
                                        <p:cTn id="95" dur="500"/>
                                        <p:tgtEl>
                                          <p:spTgt spid="51"/>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24">
                                            <p:txEl>
                                              <p:pRg st="0" end="0"/>
                                            </p:txEl>
                                          </p:spTgt>
                                        </p:tgtEl>
                                        <p:attrNameLst>
                                          <p:attrName>style.visibility</p:attrName>
                                        </p:attrNameLst>
                                      </p:cBhvr>
                                      <p:to>
                                        <p:strVal val="visible"/>
                                      </p:to>
                                    </p:set>
                                    <p:animEffect transition="in" filter="fade">
                                      <p:cBhvr>
                                        <p:cTn id="100" dur="500"/>
                                        <p:tgtEl>
                                          <p:spTgt spid="24">
                                            <p:txEl>
                                              <p:pRg st="0" end="0"/>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25"/>
                                        </p:tgtEl>
                                        <p:attrNameLst>
                                          <p:attrName>style.visibility</p:attrName>
                                        </p:attrNameLst>
                                      </p:cBhvr>
                                      <p:to>
                                        <p:strVal val="visible"/>
                                      </p:to>
                                    </p:set>
                                    <p:animEffect transition="in" filter="fade">
                                      <p:cBhvr>
                                        <p:cTn id="105" dur="500"/>
                                        <p:tgtEl>
                                          <p:spTgt spid="25"/>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nodeType="clickEffect">
                                  <p:stCondLst>
                                    <p:cond delay="0"/>
                                  </p:stCondLst>
                                  <p:childTnLst>
                                    <p:set>
                                      <p:cBhvr>
                                        <p:cTn id="109" dur="1" fill="hold">
                                          <p:stCondLst>
                                            <p:cond delay="0"/>
                                          </p:stCondLst>
                                        </p:cTn>
                                        <p:tgtEl>
                                          <p:spTgt spid="24">
                                            <p:txEl>
                                              <p:pRg st="1" end="1"/>
                                            </p:txEl>
                                          </p:spTgt>
                                        </p:tgtEl>
                                        <p:attrNameLst>
                                          <p:attrName>style.visibility</p:attrName>
                                        </p:attrNameLst>
                                      </p:cBhvr>
                                      <p:to>
                                        <p:strVal val="visible"/>
                                      </p:to>
                                    </p:set>
                                    <p:animEffect transition="in" filter="fade">
                                      <p:cBhvr>
                                        <p:cTn id="110" dur="500"/>
                                        <p:tgtEl>
                                          <p:spTgt spid="24">
                                            <p:txEl>
                                              <p:pRg st="1" end="1"/>
                                            </p:txEl>
                                          </p:spTgt>
                                        </p:tgtEl>
                                      </p:cBhvr>
                                    </p:animEffect>
                                  </p:childTnLst>
                                </p:cTn>
                              </p:par>
                              <p:par>
                                <p:cTn id="111" presetID="10" presetClass="exit" presetSubtype="0" fill="hold" nodeType="withEffect">
                                  <p:stCondLst>
                                    <p:cond delay="0"/>
                                  </p:stCondLst>
                                  <p:childTnLst>
                                    <p:animEffect transition="out" filter="fade">
                                      <p:cBhvr>
                                        <p:cTn id="112" dur="500"/>
                                        <p:tgtEl>
                                          <p:spTgt spid="15"/>
                                        </p:tgtEl>
                                      </p:cBhvr>
                                    </p:animEffect>
                                    <p:set>
                                      <p:cBhvr>
                                        <p:cTn id="113" dur="1" fill="hold">
                                          <p:stCondLst>
                                            <p:cond delay="499"/>
                                          </p:stCondLst>
                                        </p:cTn>
                                        <p:tgtEl>
                                          <p:spTgt spid="15"/>
                                        </p:tgtEl>
                                        <p:attrNameLst>
                                          <p:attrName>style.visibility</p:attrName>
                                        </p:attrNameLst>
                                      </p:cBhvr>
                                      <p:to>
                                        <p:strVal val="hidden"/>
                                      </p:to>
                                    </p:set>
                                  </p:childTnLst>
                                </p:cTn>
                              </p:par>
                              <p:par>
                                <p:cTn id="114" presetID="10" presetClass="exit" presetSubtype="0" fill="hold" nodeType="withEffect">
                                  <p:stCondLst>
                                    <p:cond delay="0"/>
                                  </p:stCondLst>
                                  <p:childTnLst>
                                    <p:animEffect transition="out" filter="fade">
                                      <p:cBhvr>
                                        <p:cTn id="115" dur="500"/>
                                        <p:tgtEl>
                                          <p:spTgt spid="22"/>
                                        </p:tgtEl>
                                      </p:cBhvr>
                                    </p:animEffect>
                                    <p:set>
                                      <p:cBhvr>
                                        <p:cTn id="116" dur="1" fill="hold">
                                          <p:stCondLst>
                                            <p:cond delay="499"/>
                                          </p:stCondLst>
                                        </p:cTn>
                                        <p:tgtEl>
                                          <p:spTgt spid="22"/>
                                        </p:tgtEl>
                                        <p:attrNameLst>
                                          <p:attrName>style.visibility</p:attrName>
                                        </p:attrNameLst>
                                      </p:cBhvr>
                                      <p:to>
                                        <p:strVal val="hidden"/>
                                      </p:to>
                                    </p:set>
                                  </p:childTnLst>
                                </p:cTn>
                              </p:par>
                              <p:par>
                                <p:cTn id="117" presetID="10" presetClass="exit" presetSubtype="0" fill="hold" nodeType="withEffect">
                                  <p:stCondLst>
                                    <p:cond delay="0"/>
                                  </p:stCondLst>
                                  <p:childTnLst>
                                    <p:animEffect transition="out" filter="fade">
                                      <p:cBhvr>
                                        <p:cTn id="118" dur="500"/>
                                        <p:tgtEl>
                                          <p:spTgt spid="29"/>
                                        </p:tgtEl>
                                      </p:cBhvr>
                                    </p:animEffect>
                                    <p:set>
                                      <p:cBhvr>
                                        <p:cTn id="119" dur="1" fill="hold">
                                          <p:stCondLst>
                                            <p:cond delay="499"/>
                                          </p:stCondLst>
                                        </p:cTn>
                                        <p:tgtEl>
                                          <p:spTgt spid="29"/>
                                        </p:tgtEl>
                                        <p:attrNameLst>
                                          <p:attrName>style.visibility</p:attrName>
                                        </p:attrNameLst>
                                      </p:cBhvr>
                                      <p:to>
                                        <p:strVal val="hidden"/>
                                      </p:to>
                                    </p:set>
                                  </p:childTnLst>
                                </p:cTn>
                              </p:par>
                              <p:par>
                                <p:cTn id="120" presetID="10" presetClass="exit" presetSubtype="0" fill="hold" nodeType="withEffect">
                                  <p:stCondLst>
                                    <p:cond delay="0"/>
                                  </p:stCondLst>
                                  <p:childTnLst>
                                    <p:animEffect transition="out" filter="fade">
                                      <p:cBhvr>
                                        <p:cTn id="121" dur="500"/>
                                        <p:tgtEl>
                                          <p:spTgt spid="33"/>
                                        </p:tgtEl>
                                      </p:cBhvr>
                                    </p:animEffect>
                                    <p:set>
                                      <p:cBhvr>
                                        <p:cTn id="122" dur="1" fill="hold">
                                          <p:stCondLst>
                                            <p:cond delay="499"/>
                                          </p:stCondLst>
                                        </p:cTn>
                                        <p:tgtEl>
                                          <p:spTgt spid="33"/>
                                        </p:tgtEl>
                                        <p:attrNameLst>
                                          <p:attrName>style.visibility</p:attrName>
                                        </p:attrNameLst>
                                      </p:cBhvr>
                                      <p:to>
                                        <p:strVal val="hidden"/>
                                      </p:to>
                                    </p:set>
                                  </p:childTnLst>
                                </p:cTn>
                              </p:par>
                              <p:par>
                                <p:cTn id="123" presetID="10" presetClass="exit" presetSubtype="0" fill="hold" nodeType="withEffect">
                                  <p:stCondLst>
                                    <p:cond delay="0"/>
                                  </p:stCondLst>
                                  <p:childTnLst>
                                    <p:animEffect transition="out" filter="fade">
                                      <p:cBhvr>
                                        <p:cTn id="124" dur="500"/>
                                        <p:tgtEl>
                                          <p:spTgt spid="36"/>
                                        </p:tgtEl>
                                      </p:cBhvr>
                                    </p:animEffect>
                                    <p:set>
                                      <p:cBhvr>
                                        <p:cTn id="125" dur="1" fill="hold">
                                          <p:stCondLst>
                                            <p:cond delay="499"/>
                                          </p:stCondLst>
                                        </p:cTn>
                                        <p:tgtEl>
                                          <p:spTgt spid="36"/>
                                        </p:tgtEl>
                                        <p:attrNameLst>
                                          <p:attrName>style.visibility</p:attrName>
                                        </p:attrNameLst>
                                      </p:cBhvr>
                                      <p:to>
                                        <p:strVal val="hidden"/>
                                      </p:to>
                                    </p:set>
                                  </p:childTnLst>
                                </p:cTn>
                              </p:par>
                              <p:par>
                                <p:cTn id="126" presetID="10" presetClass="exit" presetSubtype="0" fill="hold" nodeType="withEffect">
                                  <p:stCondLst>
                                    <p:cond delay="0"/>
                                  </p:stCondLst>
                                  <p:childTnLst>
                                    <p:animEffect transition="out" filter="fade">
                                      <p:cBhvr>
                                        <p:cTn id="127" dur="500"/>
                                        <p:tgtEl>
                                          <p:spTgt spid="40"/>
                                        </p:tgtEl>
                                      </p:cBhvr>
                                    </p:animEffect>
                                    <p:set>
                                      <p:cBhvr>
                                        <p:cTn id="128" dur="1" fill="hold">
                                          <p:stCondLst>
                                            <p:cond delay="499"/>
                                          </p:stCondLst>
                                        </p:cTn>
                                        <p:tgtEl>
                                          <p:spTgt spid="40"/>
                                        </p:tgtEl>
                                        <p:attrNameLst>
                                          <p:attrName>style.visibility</p:attrName>
                                        </p:attrNameLst>
                                      </p:cBhvr>
                                      <p:to>
                                        <p:strVal val="hidden"/>
                                      </p:to>
                                    </p:set>
                                  </p:childTnLst>
                                </p:cTn>
                              </p:par>
                              <p:par>
                                <p:cTn id="129" presetID="10" presetClass="exit" presetSubtype="0" fill="hold" nodeType="withEffect">
                                  <p:stCondLst>
                                    <p:cond delay="0"/>
                                  </p:stCondLst>
                                  <p:childTnLst>
                                    <p:animEffect transition="out" filter="fade">
                                      <p:cBhvr>
                                        <p:cTn id="130" dur="500"/>
                                        <p:tgtEl>
                                          <p:spTgt spid="44"/>
                                        </p:tgtEl>
                                      </p:cBhvr>
                                    </p:animEffect>
                                    <p:set>
                                      <p:cBhvr>
                                        <p:cTn id="131" dur="1" fill="hold">
                                          <p:stCondLst>
                                            <p:cond delay="499"/>
                                          </p:stCondLst>
                                        </p:cTn>
                                        <p:tgtEl>
                                          <p:spTgt spid="44"/>
                                        </p:tgtEl>
                                        <p:attrNameLst>
                                          <p:attrName>style.visibility</p:attrName>
                                        </p:attrNameLst>
                                      </p:cBhvr>
                                      <p:to>
                                        <p:strVal val="hidden"/>
                                      </p:to>
                                    </p:set>
                                  </p:childTnLst>
                                </p:cTn>
                              </p:par>
                              <p:par>
                                <p:cTn id="132" presetID="10" presetClass="exit" presetSubtype="0" fill="hold" nodeType="withEffect">
                                  <p:stCondLst>
                                    <p:cond delay="0"/>
                                  </p:stCondLst>
                                  <p:childTnLst>
                                    <p:animEffect transition="out" filter="fade">
                                      <p:cBhvr>
                                        <p:cTn id="133" dur="500"/>
                                        <p:tgtEl>
                                          <p:spTgt spid="47"/>
                                        </p:tgtEl>
                                      </p:cBhvr>
                                    </p:animEffect>
                                    <p:set>
                                      <p:cBhvr>
                                        <p:cTn id="134" dur="1" fill="hold">
                                          <p:stCondLst>
                                            <p:cond delay="499"/>
                                          </p:stCondLst>
                                        </p:cTn>
                                        <p:tgtEl>
                                          <p:spTgt spid="47"/>
                                        </p:tgtEl>
                                        <p:attrNameLst>
                                          <p:attrName>style.visibility</p:attrName>
                                        </p:attrNameLst>
                                      </p:cBhvr>
                                      <p:to>
                                        <p:strVal val="hidden"/>
                                      </p:to>
                                    </p:set>
                                  </p:childTnLst>
                                </p:cTn>
                              </p:par>
                              <p:par>
                                <p:cTn id="135" presetID="10" presetClass="exit" presetSubtype="0" fill="hold" nodeType="withEffect">
                                  <p:stCondLst>
                                    <p:cond delay="0"/>
                                  </p:stCondLst>
                                  <p:childTnLst>
                                    <p:animEffect transition="out" filter="fade">
                                      <p:cBhvr>
                                        <p:cTn id="136" dur="500"/>
                                        <p:tgtEl>
                                          <p:spTgt spid="51"/>
                                        </p:tgtEl>
                                      </p:cBhvr>
                                    </p:animEffect>
                                    <p:set>
                                      <p:cBhvr>
                                        <p:cTn id="137" dur="1" fill="hold">
                                          <p:stCondLst>
                                            <p:cond delay="499"/>
                                          </p:stCondLst>
                                        </p:cTn>
                                        <p:tgtEl>
                                          <p:spTgt spid="51"/>
                                        </p:tgtEl>
                                        <p:attrNameLst>
                                          <p:attrName>style.visibility</p:attrName>
                                        </p:attrNameLst>
                                      </p:cBhvr>
                                      <p:to>
                                        <p:strVal val="hidden"/>
                                      </p:to>
                                    </p:set>
                                  </p:childTnLst>
                                </p:cTn>
                              </p:par>
                              <p:par>
                                <p:cTn id="138" presetID="3" presetClass="emph" presetSubtype="2" fill="hold" grpId="0" nodeType="withEffect">
                                  <p:stCondLst>
                                    <p:cond delay="0"/>
                                  </p:stCondLst>
                                  <p:childTnLst>
                                    <p:animClr clrSpc="rgb" dir="cw">
                                      <p:cBhvr override="childStyle">
                                        <p:cTn id="139" dur="500" fill="hold"/>
                                        <p:tgtEl>
                                          <p:spTgt spid="23">
                                            <p:txEl>
                                              <p:pRg st="0" end="0"/>
                                            </p:txEl>
                                          </p:spTgt>
                                        </p:tgtEl>
                                        <p:attrNameLst>
                                          <p:attrName>style.color</p:attrName>
                                        </p:attrNameLst>
                                      </p:cBhvr>
                                      <p:to>
                                        <a:schemeClr val="tx1"/>
                                      </p:to>
                                    </p:animClr>
                                  </p:childTnLst>
                                </p:cTn>
                              </p:par>
                              <p:par>
                                <p:cTn id="140" presetID="3" presetClass="emph" presetSubtype="2" fill="hold" grpId="0" nodeType="withEffect">
                                  <p:stCondLst>
                                    <p:cond delay="0"/>
                                  </p:stCondLst>
                                  <p:childTnLst>
                                    <p:animClr clrSpc="rgb" dir="cw">
                                      <p:cBhvr override="childStyle">
                                        <p:cTn id="141" dur="500" fill="hold"/>
                                        <p:tgtEl>
                                          <p:spTgt spid="23">
                                            <p:txEl>
                                              <p:pRg st="1" end="1"/>
                                            </p:txEl>
                                          </p:spTgt>
                                        </p:tgtEl>
                                        <p:attrNameLst>
                                          <p:attrName>style.color</p:attrName>
                                        </p:attrNameLst>
                                      </p:cBhvr>
                                      <p:to>
                                        <a:schemeClr val="tx1"/>
                                      </p:to>
                                    </p:animClr>
                                  </p:childTnLst>
                                </p:cTn>
                              </p:par>
                              <p:par>
                                <p:cTn id="142" presetID="3" presetClass="emph" presetSubtype="2" fill="hold" grpId="0" nodeType="withEffect">
                                  <p:stCondLst>
                                    <p:cond delay="0"/>
                                  </p:stCondLst>
                                  <p:childTnLst>
                                    <p:animClr clrSpc="rgb" dir="cw">
                                      <p:cBhvr override="childStyle">
                                        <p:cTn id="143" dur="500" fill="hold"/>
                                        <p:tgtEl>
                                          <p:spTgt spid="23">
                                            <p:txEl>
                                              <p:pRg st="2" end="2"/>
                                            </p:txEl>
                                          </p:spTgt>
                                        </p:tgtEl>
                                        <p:attrNameLst>
                                          <p:attrName>style.color</p:attrName>
                                        </p:attrNameLst>
                                      </p:cBhvr>
                                      <p:to>
                                        <a:schemeClr val="tx1"/>
                                      </p:to>
                                    </p:animClr>
                                  </p:childTnLst>
                                </p:cTn>
                              </p:par>
                              <p:par>
                                <p:cTn id="144" presetID="3" presetClass="emph" presetSubtype="2" fill="hold" grpId="0" nodeType="withEffect">
                                  <p:stCondLst>
                                    <p:cond delay="0"/>
                                  </p:stCondLst>
                                  <p:childTnLst>
                                    <p:animClr clrSpc="rgb" dir="cw">
                                      <p:cBhvr override="childStyle">
                                        <p:cTn id="145" dur="500" fill="hold"/>
                                        <p:tgtEl>
                                          <p:spTgt spid="23">
                                            <p:txEl>
                                              <p:pRg st="4" end="4"/>
                                            </p:txEl>
                                          </p:spTgt>
                                        </p:tgtEl>
                                        <p:attrNameLst>
                                          <p:attrName>style.color</p:attrName>
                                        </p:attrNameLst>
                                      </p:cBhvr>
                                      <p:to>
                                        <a:schemeClr val="tx1"/>
                                      </p:to>
                                    </p:animClr>
                                  </p:childTnLst>
                                </p:cTn>
                              </p:par>
                              <p:par>
                                <p:cTn id="146" presetID="3" presetClass="emph" presetSubtype="2" fill="hold" grpId="0" nodeType="withEffect">
                                  <p:stCondLst>
                                    <p:cond delay="0"/>
                                  </p:stCondLst>
                                  <p:childTnLst>
                                    <p:animClr clrSpc="rgb" dir="cw">
                                      <p:cBhvr override="childStyle">
                                        <p:cTn id="147" dur="500" fill="hold"/>
                                        <p:tgtEl>
                                          <p:spTgt spid="23">
                                            <p:txEl>
                                              <p:pRg st="5" end="5"/>
                                            </p:txEl>
                                          </p:spTgt>
                                        </p:tgtEl>
                                        <p:attrNameLst>
                                          <p:attrName>style.color</p:attrName>
                                        </p:attrNameLst>
                                      </p:cBhvr>
                                      <p:to>
                                        <a:schemeClr val="tx1"/>
                                      </p:to>
                                    </p:animClr>
                                  </p:childTnLst>
                                </p:cTn>
                              </p:par>
                              <p:par>
                                <p:cTn id="148" presetID="3" presetClass="emph" presetSubtype="2" fill="hold" grpId="0" nodeType="withEffect">
                                  <p:stCondLst>
                                    <p:cond delay="0"/>
                                  </p:stCondLst>
                                  <p:childTnLst>
                                    <p:animClr clrSpc="rgb" dir="cw">
                                      <p:cBhvr override="childStyle">
                                        <p:cTn id="149" dur="500" fill="hold"/>
                                        <p:tgtEl>
                                          <p:spTgt spid="23">
                                            <p:txEl>
                                              <p:pRg st="6" end="6"/>
                                            </p:txEl>
                                          </p:spTgt>
                                        </p:tgtEl>
                                        <p:attrNameLst>
                                          <p:attrName>style.color</p:attrName>
                                        </p:attrNameLst>
                                      </p:cBhvr>
                                      <p:to>
                                        <a:schemeClr val="tx1"/>
                                      </p:to>
                                    </p:animClr>
                                  </p:childTnLst>
                                </p:cTn>
                              </p:par>
                              <p:par>
                                <p:cTn id="150" presetID="3" presetClass="emph" presetSubtype="2" fill="hold" grpId="0" nodeType="withEffect">
                                  <p:stCondLst>
                                    <p:cond delay="0"/>
                                  </p:stCondLst>
                                  <p:childTnLst>
                                    <p:animClr clrSpc="rgb" dir="cw">
                                      <p:cBhvr override="childStyle">
                                        <p:cTn id="151" dur="500" fill="hold"/>
                                        <p:tgtEl>
                                          <p:spTgt spid="23">
                                            <p:txEl>
                                              <p:pRg st="7" end="7"/>
                                            </p:txEl>
                                          </p:spTgt>
                                        </p:tgtEl>
                                        <p:attrNameLst>
                                          <p:attrName>style.color</p:attrName>
                                        </p:attrNameLst>
                                      </p:cBhvr>
                                      <p:to>
                                        <a:schemeClr val="tx1"/>
                                      </p:to>
                                    </p:animClr>
                                  </p:childTnLst>
                                </p:cTn>
                              </p:par>
                              <p:par>
                                <p:cTn id="152" presetID="3" presetClass="emph" presetSubtype="2" fill="hold" grpId="0" nodeType="withEffect">
                                  <p:stCondLst>
                                    <p:cond delay="0"/>
                                  </p:stCondLst>
                                  <p:childTnLst>
                                    <p:animClr clrSpc="rgb" dir="cw">
                                      <p:cBhvr override="childStyle">
                                        <p:cTn id="153" dur="500" fill="hold"/>
                                        <p:tgtEl>
                                          <p:spTgt spid="23">
                                            <p:txEl>
                                              <p:pRg st="8" end="8"/>
                                            </p:txEl>
                                          </p:spTgt>
                                        </p:tgtEl>
                                        <p:attrNameLst>
                                          <p:attrName>style.color</p:attrName>
                                        </p:attrNameLst>
                                      </p:cBhvr>
                                      <p:to>
                                        <a:schemeClr val="tx1"/>
                                      </p:to>
                                    </p:animClr>
                                  </p:childTnLst>
                                </p:cTn>
                              </p:par>
                              <p:par>
                                <p:cTn id="154" presetID="10" presetClass="entr" presetSubtype="0" fill="hold" grpId="0" nodeType="withEffect">
                                  <p:stCondLst>
                                    <p:cond delay="0"/>
                                  </p:stCondLst>
                                  <p:childTnLst>
                                    <p:set>
                                      <p:cBhvr>
                                        <p:cTn id="155" dur="1" fill="hold">
                                          <p:stCondLst>
                                            <p:cond delay="0"/>
                                          </p:stCondLst>
                                        </p:cTn>
                                        <p:tgtEl>
                                          <p:spTgt spid="56"/>
                                        </p:tgtEl>
                                        <p:attrNameLst>
                                          <p:attrName>style.visibility</p:attrName>
                                        </p:attrNameLst>
                                      </p:cBhvr>
                                      <p:to>
                                        <p:strVal val="visible"/>
                                      </p:to>
                                    </p:set>
                                    <p:animEffect transition="in" filter="fade">
                                      <p:cBhvr>
                                        <p:cTn id="156"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23" grpId="0" build="allAtOnce"/>
      <p:bldP spid="10" grpId="0" animBg="1"/>
      <p:bldP spid="12" grpId="0" animBg="1"/>
      <p:bldP spid="13" grpId="0" animBg="1"/>
      <p:bldP spid="17" grpId="0" animBg="1"/>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FD81709E-113A-4026-B8A0-D9CD3DBF764B}"/>
              </a:ext>
            </a:extLst>
          </p:cNvPr>
          <p:cNvSpPr txBox="1"/>
          <p:nvPr/>
        </p:nvSpPr>
        <p:spPr>
          <a:xfrm>
            <a:off x="2260137" y="2777889"/>
            <a:ext cx="1694842" cy="1395504"/>
          </a:xfrm>
          <a:prstGeom prst="rect">
            <a:avLst/>
          </a:prstGeom>
          <a:solidFill>
            <a:srgbClr val="000060"/>
          </a:solidFill>
          <a:ln>
            <a:solidFill>
              <a:schemeClr val="tx1"/>
            </a:solidFill>
          </a:ln>
        </p:spPr>
        <p:txBody>
          <a:bodyPr wrap="square" lIns="73152" tIns="0" rIns="73152" bIns="0" rtlCol="0">
            <a:noAutofit/>
          </a:bodyPr>
          <a:lstStyle/>
          <a:p>
            <a:pPr algn="just">
              <a:lnSpc>
                <a:spcPct val="115000"/>
              </a:lnSpc>
            </a:pPr>
            <a:r>
              <a:rPr lang="en-US" sz="1400" dirty="0">
                <a:latin typeface="Consolas" panose="020B0609020204030204" pitchFamily="49" charset="0"/>
              </a:rPr>
              <a:t>5.0 / 0.0</a:t>
            </a:r>
          </a:p>
          <a:p>
            <a:pPr algn="just">
              <a:lnSpc>
                <a:spcPct val="115000"/>
              </a:lnSpc>
            </a:pPr>
            <a:endParaRPr lang="en-US" sz="1400" dirty="0">
              <a:latin typeface="Consolas" panose="020B0609020204030204" pitchFamily="49" charset="0"/>
            </a:endParaRPr>
          </a:p>
          <a:p>
            <a:pPr algn="just">
              <a:lnSpc>
                <a:spcPct val="115000"/>
              </a:lnSpc>
            </a:pPr>
            <a:r>
              <a:rPr lang="en-US" sz="1400" dirty="0">
                <a:latin typeface="Consolas" panose="020B0609020204030204" pitchFamily="49" charset="0"/>
              </a:rPr>
              <a:t>-5.0 / 0.0</a:t>
            </a:r>
          </a:p>
          <a:p>
            <a:pPr algn="just">
              <a:lnSpc>
                <a:spcPct val="115000"/>
              </a:lnSpc>
            </a:pPr>
            <a:endParaRPr lang="en-US" sz="1400" dirty="0">
              <a:latin typeface="Consolas" panose="020B0609020204030204" pitchFamily="49" charset="0"/>
            </a:endParaRPr>
          </a:p>
          <a:p>
            <a:pPr algn="just">
              <a:lnSpc>
                <a:spcPct val="115000"/>
              </a:lnSpc>
            </a:pPr>
            <a:r>
              <a:rPr lang="en-US" sz="1400" dirty="0" err="1">
                <a:latin typeface="Consolas" panose="020B0609020204030204" pitchFamily="49" charset="0"/>
              </a:rPr>
              <a:t>Math.sqrt</a:t>
            </a:r>
            <a:r>
              <a:rPr lang="en-US" sz="1400" dirty="0">
                <a:latin typeface="Consolas" panose="020B0609020204030204" pitchFamily="49" charset="0"/>
              </a:rPr>
              <a:t>(-1.0)</a:t>
            </a:r>
          </a:p>
        </p:txBody>
      </p:sp>
      <p:sp>
        <p:nvSpPr>
          <p:cNvPr id="3" name="Content Placeholder 2">
            <a:extLst>
              <a:ext uri="{FF2B5EF4-FFF2-40B4-BE49-F238E27FC236}">
                <a16:creationId xmlns:a16="http://schemas.microsoft.com/office/drawing/2014/main" id="{27F7B80A-9A95-4055-9FCB-C7CBA9A9C9F5}"/>
              </a:ext>
            </a:extLst>
          </p:cNvPr>
          <p:cNvSpPr>
            <a:spLocks noGrp="1"/>
          </p:cNvSpPr>
          <p:nvPr>
            <p:ph idx="1"/>
          </p:nvPr>
        </p:nvSpPr>
        <p:spPr>
          <a:xfrm>
            <a:off x="913795" y="1953395"/>
            <a:ext cx="10353761" cy="452966"/>
          </a:xfrm>
        </p:spPr>
        <p:txBody>
          <a:bodyPr>
            <a:normAutofit/>
          </a:bodyPr>
          <a:lstStyle/>
          <a:p>
            <a:pPr marL="0" indent="0" algn="ctr">
              <a:buNone/>
            </a:pPr>
            <a:r>
              <a:rPr lang="en-US" dirty="0"/>
              <a:t>When using floating point numbers, we can get some funny results…</a:t>
            </a:r>
          </a:p>
        </p:txBody>
      </p:sp>
      <p:sp>
        <p:nvSpPr>
          <p:cNvPr id="15" name="TextBox 14">
            <a:extLst>
              <a:ext uri="{FF2B5EF4-FFF2-40B4-BE49-F238E27FC236}">
                <a16:creationId xmlns:a16="http://schemas.microsoft.com/office/drawing/2014/main" id="{4DCDFB1A-81A1-4518-86FE-163FC1C46A61}"/>
              </a:ext>
            </a:extLst>
          </p:cNvPr>
          <p:cNvSpPr txBox="1"/>
          <p:nvPr/>
        </p:nvSpPr>
        <p:spPr>
          <a:xfrm>
            <a:off x="3954979" y="2777888"/>
            <a:ext cx="1694842" cy="1395505"/>
          </a:xfrm>
          <a:prstGeom prst="rect">
            <a:avLst/>
          </a:prstGeom>
          <a:solidFill>
            <a:srgbClr val="000060"/>
          </a:solidFill>
          <a:ln>
            <a:solidFill>
              <a:schemeClr val="tx1"/>
            </a:solidFill>
          </a:ln>
        </p:spPr>
        <p:txBody>
          <a:bodyPr wrap="square" lIns="73152" tIns="0" rIns="73152" bIns="0" rtlCol="0">
            <a:noAutofit/>
          </a:bodyPr>
          <a:lstStyle/>
          <a:p>
            <a:pPr algn="just">
              <a:lnSpc>
                <a:spcPct val="115000"/>
              </a:lnSpc>
            </a:pPr>
            <a:r>
              <a:rPr lang="en-US" sz="1400" dirty="0">
                <a:latin typeface="Consolas" panose="020B0609020204030204" pitchFamily="49" charset="0"/>
              </a:rPr>
              <a:t>Infinity</a:t>
            </a:r>
          </a:p>
          <a:p>
            <a:pPr algn="just">
              <a:lnSpc>
                <a:spcPct val="115000"/>
              </a:lnSpc>
            </a:pPr>
            <a:endParaRPr lang="en-US" sz="1400" dirty="0">
              <a:latin typeface="Consolas" panose="020B0609020204030204" pitchFamily="49" charset="0"/>
            </a:endParaRPr>
          </a:p>
          <a:p>
            <a:pPr algn="just">
              <a:lnSpc>
                <a:spcPct val="115000"/>
              </a:lnSpc>
            </a:pPr>
            <a:r>
              <a:rPr lang="en-US" sz="1400" dirty="0">
                <a:latin typeface="Consolas" panose="020B0609020204030204" pitchFamily="49" charset="0"/>
              </a:rPr>
              <a:t>-Infinity</a:t>
            </a:r>
          </a:p>
          <a:p>
            <a:pPr algn="just">
              <a:lnSpc>
                <a:spcPct val="115000"/>
              </a:lnSpc>
            </a:pPr>
            <a:endParaRPr lang="en-US" sz="1400" dirty="0">
              <a:latin typeface="Consolas" panose="020B0609020204030204" pitchFamily="49" charset="0"/>
            </a:endParaRPr>
          </a:p>
          <a:p>
            <a:pPr algn="just">
              <a:lnSpc>
                <a:spcPct val="115000"/>
              </a:lnSpc>
            </a:pPr>
            <a:r>
              <a:rPr lang="en-US" sz="1400" dirty="0" err="1">
                <a:latin typeface="Consolas" panose="020B0609020204030204" pitchFamily="49" charset="0"/>
              </a:rPr>
              <a:t>NaN</a:t>
            </a:r>
            <a:endParaRPr lang="en-US" sz="1400" dirty="0">
              <a:latin typeface="Consolas" panose="020B0609020204030204" pitchFamily="49" charset="0"/>
            </a:endParaRPr>
          </a:p>
        </p:txBody>
      </p:sp>
      <p:sp>
        <p:nvSpPr>
          <p:cNvPr id="18" name="TextBox 17">
            <a:extLst>
              <a:ext uri="{FF2B5EF4-FFF2-40B4-BE49-F238E27FC236}">
                <a16:creationId xmlns:a16="http://schemas.microsoft.com/office/drawing/2014/main" id="{A692DCCC-3240-4C72-AD1D-6A66D094E463}"/>
              </a:ext>
            </a:extLst>
          </p:cNvPr>
          <p:cNvSpPr txBox="1"/>
          <p:nvPr/>
        </p:nvSpPr>
        <p:spPr>
          <a:xfrm>
            <a:off x="5649821" y="2777888"/>
            <a:ext cx="4228374" cy="1395505"/>
          </a:xfrm>
          <a:prstGeom prst="rect">
            <a:avLst/>
          </a:prstGeom>
          <a:solidFill>
            <a:srgbClr val="000060"/>
          </a:solidFill>
          <a:ln>
            <a:solidFill>
              <a:schemeClr val="tx1"/>
            </a:solidFill>
          </a:ln>
        </p:spPr>
        <p:txBody>
          <a:bodyPr wrap="square" lIns="73152" tIns="0" rIns="73152" bIns="0" rtlCol="0">
            <a:noAutofit/>
          </a:bodyPr>
          <a:lstStyle/>
          <a:p>
            <a:pPr algn="just">
              <a:lnSpc>
                <a:spcPct val="115000"/>
              </a:lnSpc>
            </a:pPr>
            <a:r>
              <a:rPr lang="en-US" sz="1400" dirty="0">
                <a:latin typeface="Consolas" panose="020B0609020204030204" pitchFamily="49" charset="0"/>
              </a:rPr>
              <a:t>You messed up (toward positive infinity)</a:t>
            </a:r>
          </a:p>
          <a:p>
            <a:pPr algn="just">
              <a:lnSpc>
                <a:spcPct val="115000"/>
              </a:lnSpc>
            </a:pPr>
            <a:endParaRPr lang="en-US" sz="1400" dirty="0">
              <a:latin typeface="Consolas" panose="020B0609020204030204" pitchFamily="49" charset="0"/>
            </a:endParaRPr>
          </a:p>
          <a:p>
            <a:pPr algn="just">
              <a:lnSpc>
                <a:spcPct val="115000"/>
              </a:lnSpc>
            </a:pPr>
            <a:r>
              <a:rPr lang="en-US" sz="1400" dirty="0">
                <a:latin typeface="Consolas" panose="020B0609020204030204" pitchFamily="49" charset="0"/>
              </a:rPr>
              <a:t>You messed up (toward negative infinity)</a:t>
            </a:r>
          </a:p>
          <a:p>
            <a:pPr algn="just">
              <a:lnSpc>
                <a:spcPct val="115000"/>
              </a:lnSpc>
            </a:pPr>
            <a:endParaRPr lang="en-US" sz="1400" dirty="0">
              <a:latin typeface="Consolas" panose="020B0609020204030204" pitchFamily="49" charset="0"/>
            </a:endParaRPr>
          </a:p>
          <a:p>
            <a:pPr algn="just">
              <a:lnSpc>
                <a:spcPct val="115000"/>
              </a:lnSpc>
            </a:pPr>
            <a:r>
              <a:rPr lang="en-US" sz="1400" dirty="0">
                <a:latin typeface="Consolas" panose="020B0609020204030204" pitchFamily="49" charset="0"/>
              </a:rPr>
              <a:t>WTF!!! (Not a Number)</a:t>
            </a:r>
          </a:p>
        </p:txBody>
      </p:sp>
      <p:sp>
        <p:nvSpPr>
          <p:cNvPr id="19" name="Content Placeholder 2">
            <a:extLst>
              <a:ext uri="{FF2B5EF4-FFF2-40B4-BE49-F238E27FC236}">
                <a16:creationId xmlns:a16="http://schemas.microsoft.com/office/drawing/2014/main" id="{7766CE7C-AC1E-4D76-A3B5-F1C7A887F304}"/>
              </a:ext>
            </a:extLst>
          </p:cNvPr>
          <p:cNvSpPr txBox="1">
            <a:spLocks/>
          </p:cNvSpPr>
          <p:nvPr/>
        </p:nvSpPr>
        <p:spPr>
          <a:xfrm>
            <a:off x="913795" y="4544921"/>
            <a:ext cx="10353761" cy="45296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lgn="ctr">
              <a:buFont typeface="Arial" panose="020B0604020202020204" pitchFamily="34" charset="0"/>
              <a:buNone/>
            </a:pPr>
            <a:r>
              <a:rPr lang="en-US" dirty="0"/>
              <a:t>Moral: Use floats when you need them, but not when you don’t.</a:t>
            </a:r>
          </a:p>
        </p:txBody>
      </p:sp>
      <p:sp>
        <p:nvSpPr>
          <p:cNvPr id="6" name="Title 5">
            <a:extLst>
              <a:ext uri="{FF2B5EF4-FFF2-40B4-BE49-F238E27FC236}">
                <a16:creationId xmlns:a16="http://schemas.microsoft.com/office/drawing/2014/main" id="{F2373BC9-F3B9-495F-836A-2FF23AE8685C}"/>
              </a:ext>
            </a:extLst>
          </p:cNvPr>
          <p:cNvSpPr>
            <a:spLocks noGrp="1"/>
          </p:cNvSpPr>
          <p:nvPr>
            <p:ph type="title"/>
          </p:nvPr>
        </p:nvSpPr>
        <p:spPr/>
        <p:txBody>
          <a:bodyPr/>
          <a:lstStyle/>
          <a:p>
            <a:r>
              <a:rPr lang="en-US" dirty="0"/>
              <a:t>Floating Point Issues</a:t>
            </a:r>
          </a:p>
        </p:txBody>
      </p:sp>
    </p:spTree>
    <p:extLst>
      <p:ext uri="{BB962C8B-B14F-4D97-AF65-F5344CB8AC3E}">
        <p14:creationId xmlns:p14="http://schemas.microsoft.com/office/powerpoint/2010/main" val="566331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fade">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xEl>
                                              <p:pRg st="0" end="0"/>
                                            </p:txEl>
                                          </p:spTgt>
                                        </p:tgtEl>
                                        <p:attrNameLst>
                                          <p:attrName>style.visibility</p:attrName>
                                        </p:attrNameLst>
                                      </p:cBhvr>
                                      <p:to>
                                        <p:strVal val="visible"/>
                                      </p:to>
                                    </p:set>
                                    <p:animEffect transition="in" filter="fade">
                                      <p:cBhvr>
                                        <p:cTn id="12" dur="500"/>
                                        <p:tgtEl>
                                          <p:spTgt spid="1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xEl>
                                              <p:pRg st="0" end="0"/>
                                            </p:txEl>
                                          </p:spTgt>
                                        </p:tgtEl>
                                        <p:attrNameLst>
                                          <p:attrName>style.visibility</p:attrName>
                                        </p:attrNameLst>
                                      </p:cBhvr>
                                      <p:to>
                                        <p:strVal val="visible"/>
                                      </p:to>
                                    </p:set>
                                    <p:animEffect transition="in" filter="fade">
                                      <p:cBhvr>
                                        <p:cTn id="17" dur="500"/>
                                        <p:tgtEl>
                                          <p:spTgt spid="1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
                                            <p:txEl>
                                              <p:pRg st="2" end="2"/>
                                            </p:txEl>
                                          </p:spTgt>
                                        </p:tgtEl>
                                        <p:attrNameLst>
                                          <p:attrName>style.visibility</p:attrName>
                                        </p:attrNameLst>
                                      </p:cBhvr>
                                      <p:to>
                                        <p:strVal val="visible"/>
                                      </p:to>
                                    </p:set>
                                    <p:animEffect transition="in" filter="fade">
                                      <p:cBhvr>
                                        <p:cTn id="22" dur="500"/>
                                        <p:tgtEl>
                                          <p:spTgt spid="2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
                                            <p:txEl>
                                              <p:pRg st="2" end="2"/>
                                            </p:txEl>
                                          </p:spTgt>
                                        </p:tgtEl>
                                        <p:attrNameLst>
                                          <p:attrName>style.visibility</p:attrName>
                                        </p:attrNameLst>
                                      </p:cBhvr>
                                      <p:to>
                                        <p:strVal val="visible"/>
                                      </p:to>
                                    </p:set>
                                    <p:animEffect transition="in" filter="fade">
                                      <p:cBhvr>
                                        <p:cTn id="27" dur="500"/>
                                        <p:tgtEl>
                                          <p:spTgt spid="1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8">
                                            <p:txEl>
                                              <p:pRg st="2" end="2"/>
                                            </p:txEl>
                                          </p:spTgt>
                                        </p:tgtEl>
                                        <p:attrNameLst>
                                          <p:attrName>style.visibility</p:attrName>
                                        </p:attrNameLst>
                                      </p:cBhvr>
                                      <p:to>
                                        <p:strVal val="visible"/>
                                      </p:to>
                                    </p:set>
                                    <p:animEffect transition="in" filter="fade">
                                      <p:cBhvr>
                                        <p:cTn id="32" dur="500"/>
                                        <p:tgtEl>
                                          <p:spTgt spid="18">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3">
                                            <p:txEl>
                                              <p:pRg st="4" end="4"/>
                                            </p:txEl>
                                          </p:spTgt>
                                        </p:tgtEl>
                                        <p:attrNameLst>
                                          <p:attrName>style.visibility</p:attrName>
                                        </p:attrNameLst>
                                      </p:cBhvr>
                                      <p:to>
                                        <p:strVal val="visible"/>
                                      </p:to>
                                    </p:set>
                                    <p:animEffect transition="in" filter="fade">
                                      <p:cBhvr>
                                        <p:cTn id="37" dur="500"/>
                                        <p:tgtEl>
                                          <p:spTgt spid="2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5">
                                            <p:txEl>
                                              <p:pRg st="4" end="4"/>
                                            </p:txEl>
                                          </p:spTgt>
                                        </p:tgtEl>
                                        <p:attrNameLst>
                                          <p:attrName>style.visibility</p:attrName>
                                        </p:attrNameLst>
                                      </p:cBhvr>
                                      <p:to>
                                        <p:strVal val="visible"/>
                                      </p:to>
                                    </p:set>
                                    <p:animEffect transition="in" filter="fade">
                                      <p:cBhvr>
                                        <p:cTn id="42" dur="500"/>
                                        <p:tgtEl>
                                          <p:spTgt spid="15">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8">
                                            <p:txEl>
                                              <p:pRg st="4" end="4"/>
                                            </p:txEl>
                                          </p:spTgt>
                                        </p:tgtEl>
                                        <p:attrNameLst>
                                          <p:attrName>style.visibility</p:attrName>
                                        </p:attrNameLst>
                                      </p:cBhvr>
                                      <p:to>
                                        <p:strVal val="visible"/>
                                      </p:to>
                                    </p:set>
                                    <p:animEffect transition="in" filter="fade">
                                      <p:cBhvr>
                                        <p:cTn id="47" dur="500"/>
                                        <p:tgtEl>
                                          <p:spTgt spid="18">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68D457B-E24A-4CD0-A017-7B770F634EA9}"/>
              </a:ext>
              <a:ext uri="{C183D7F6-B498-43B3-948B-1728B52AA6E4}">
                <adec:decorative xmlns:adec="http://schemas.microsoft.com/office/drawing/2017/decorative" val="1"/>
              </a:ext>
            </a:extLst>
          </p:cNvPr>
          <p:cNvSpPr txBox="1"/>
          <p:nvPr/>
        </p:nvSpPr>
        <p:spPr>
          <a:xfrm>
            <a:off x="1788719" y="1870254"/>
            <a:ext cx="8419214" cy="3693553"/>
          </a:xfrm>
          <a:prstGeom prst="rect">
            <a:avLst/>
          </a:prstGeom>
          <a:solidFill>
            <a:srgbClr val="000060"/>
          </a:solidFill>
          <a:ln>
            <a:solidFill>
              <a:schemeClr val="tx1"/>
            </a:solidFill>
          </a:ln>
        </p:spPr>
        <p:txBody>
          <a:bodyPr wrap="square" lIns="73152" tIns="0" rIns="73152" bIns="0" rtlCol="0">
            <a:noAutofit/>
          </a:bodyPr>
          <a:lstStyle/>
          <a:p>
            <a:pPr algn="just">
              <a:lnSpc>
                <a:spcPct val="115000"/>
              </a:lnSpc>
            </a:pPr>
            <a:r>
              <a:rPr lang="en-US" sz="1400" dirty="0">
                <a:latin typeface="Consolas" panose="020B0609020204030204" pitchFamily="49" charset="0"/>
              </a:rPr>
              <a:t>public class </a:t>
            </a:r>
            <a:r>
              <a:rPr lang="en-US" sz="1400" dirty="0" err="1">
                <a:latin typeface="Consolas" panose="020B0609020204030204" pitchFamily="49" charset="0"/>
              </a:rPr>
              <a:t>AllTheThings</a:t>
            </a:r>
            <a:endParaRPr lang="en-US" sz="1400" dirty="0">
              <a:latin typeface="Consolas" panose="020B0609020204030204" pitchFamily="49" charset="0"/>
            </a:endParaRPr>
          </a:p>
          <a:p>
            <a:pPr algn="just">
              <a:lnSpc>
                <a:spcPct val="115000"/>
              </a:lnSpc>
            </a:pPr>
            <a:r>
              <a:rPr lang="en-US" sz="1400" dirty="0">
                <a:latin typeface="Consolas" panose="020B0609020204030204" pitchFamily="49" charset="0"/>
              </a:rPr>
              <a:t>{</a:t>
            </a:r>
          </a:p>
          <a:p>
            <a:pPr algn="just">
              <a:lnSpc>
                <a:spcPct val="115000"/>
              </a:lnSpc>
            </a:pPr>
            <a:r>
              <a:rPr lang="en-US" sz="1400" dirty="0">
                <a:latin typeface="Consolas" panose="020B0609020204030204" pitchFamily="49" charset="0"/>
              </a:rPr>
              <a:t>    public static void main(String[] </a:t>
            </a:r>
            <a:r>
              <a:rPr lang="en-US" sz="1400" dirty="0" err="1">
                <a:latin typeface="Consolas" panose="020B0609020204030204" pitchFamily="49" charset="0"/>
              </a:rPr>
              <a:t>args</a:t>
            </a:r>
            <a:r>
              <a:rPr lang="en-US" sz="1400" dirty="0">
                <a:latin typeface="Consolas" panose="020B0609020204030204" pitchFamily="49" charset="0"/>
              </a:rPr>
              <a:t>)</a:t>
            </a:r>
          </a:p>
          <a:p>
            <a:pPr algn="just">
              <a:lnSpc>
                <a:spcPct val="115000"/>
              </a:lnSpc>
            </a:pPr>
            <a:r>
              <a:rPr lang="en-US" sz="1400" dirty="0">
                <a:latin typeface="Consolas" panose="020B0609020204030204" pitchFamily="49" charset="0"/>
              </a:rPr>
              <a:t>    {</a:t>
            </a:r>
          </a:p>
          <a:p>
            <a:pPr algn="just">
              <a:lnSpc>
                <a:spcPct val="115000"/>
              </a:lnSpc>
            </a:pPr>
            <a:r>
              <a:rPr lang="en-US" sz="1400" dirty="0">
                <a:latin typeface="Consolas" panose="020B0609020204030204" pitchFamily="49" charset="0"/>
              </a:rPr>
              <a:t>        float </a:t>
            </a:r>
            <a:r>
              <a:rPr lang="en-US" sz="1400" dirty="0" err="1">
                <a:latin typeface="Consolas" panose="020B0609020204030204" pitchFamily="49" charset="0"/>
              </a:rPr>
              <a:t>myLulz</a:t>
            </a:r>
            <a:r>
              <a:rPr lang="en-US" sz="1400" dirty="0">
                <a:latin typeface="Consolas" panose="020B0609020204030204" pitchFamily="49" charset="0"/>
              </a:rPr>
              <a:t> = 0.7f;</a:t>
            </a:r>
          </a:p>
          <a:p>
            <a:pPr algn="just">
              <a:lnSpc>
                <a:spcPct val="115000"/>
              </a:lnSpc>
            </a:pPr>
            <a:r>
              <a:rPr lang="en-US" sz="1400" dirty="0">
                <a:latin typeface="Consolas" panose="020B0609020204030204" pitchFamily="49" charset="0"/>
              </a:rPr>
              <a:t>        float </a:t>
            </a:r>
            <a:r>
              <a:rPr lang="en-US" sz="1400" dirty="0" err="1">
                <a:latin typeface="Consolas" panose="020B0609020204030204" pitchFamily="49" charset="0"/>
              </a:rPr>
              <a:t>yourLulz</a:t>
            </a:r>
            <a:r>
              <a:rPr lang="en-US" sz="1400" dirty="0">
                <a:latin typeface="Consolas" panose="020B0609020204030204" pitchFamily="49" charset="0"/>
              </a:rPr>
              <a:t> = 0.4f;</a:t>
            </a:r>
          </a:p>
          <a:p>
            <a:pPr algn="just">
              <a:lnSpc>
                <a:spcPct val="115000"/>
              </a:lnSpc>
            </a:pPr>
            <a:r>
              <a:rPr lang="en-US" sz="1400" dirty="0">
                <a:latin typeface="Consolas" panose="020B0609020204030204" pitchFamily="49" charset="0"/>
              </a:rPr>
              <a:t>        float </a:t>
            </a:r>
            <a:r>
              <a:rPr lang="en-US" sz="1400" dirty="0" err="1">
                <a:latin typeface="Consolas" panose="020B0609020204030204" pitchFamily="49" charset="0"/>
              </a:rPr>
              <a:t>lolDiff</a:t>
            </a:r>
            <a:r>
              <a:rPr lang="en-US" sz="1400" dirty="0">
                <a:latin typeface="Consolas" panose="020B0609020204030204" pitchFamily="49" charset="0"/>
              </a:rPr>
              <a:t> = </a:t>
            </a:r>
            <a:r>
              <a:rPr lang="en-US" sz="1400" dirty="0" err="1">
                <a:latin typeface="Consolas" panose="020B0609020204030204" pitchFamily="49" charset="0"/>
              </a:rPr>
              <a:t>myLulz</a:t>
            </a:r>
            <a:r>
              <a:rPr lang="en-US" sz="1400" dirty="0">
                <a:latin typeface="Consolas" panose="020B0609020204030204" pitchFamily="49" charset="0"/>
              </a:rPr>
              <a:t> – </a:t>
            </a:r>
            <a:r>
              <a:rPr lang="en-US" sz="1400" dirty="0" err="1">
                <a:latin typeface="Consolas" panose="020B0609020204030204" pitchFamily="49" charset="0"/>
              </a:rPr>
              <a:t>yourLulz</a:t>
            </a:r>
            <a:r>
              <a:rPr lang="en-US" sz="1400" dirty="0">
                <a:latin typeface="Consolas" panose="020B0609020204030204" pitchFamily="49" charset="0"/>
              </a:rPr>
              <a:t>;</a:t>
            </a:r>
          </a:p>
          <a:p>
            <a:pPr algn="just">
              <a:lnSpc>
                <a:spcPct val="115000"/>
              </a:lnSpc>
            </a:pPr>
            <a:r>
              <a:rPr lang="en-US" sz="1400" dirty="0">
                <a:latin typeface="Consolas" panose="020B0609020204030204" pitchFamily="49" charset="0"/>
              </a:rPr>
              <a:t>        </a:t>
            </a:r>
            <a:r>
              <a:rPr lang="en-US" sz="1400" dirty="0" err="1">
                <a:latin typeface="Consolas" panose="020B0609020204030204" pitchFamily="49" charset="0"/>
              </a:rPr>
              <a:t>lolDiff</a:t>
            </a:r>
            <a:r>
              <a:rPr lang="en-US" sz="1400" dirty="0">
                <a:latin typeface="Consolas" panose="020B0609020204030204" pitchFamily="49" charset="0"/>
              </a:rPr>
              <a:t> –= 0.3f;</a:t>
            </a:r>
          </a:p>
          <a:p>
            <a:pPr algn="just">
              <a:lnSpc>
                <a:spcPct val="115000"/>
              </a:lnSpc>
            </a:pPr>
            <a:endParaRPr lang="en-US" sz="1400" dirty="0">
              <a:latin typeface="Consolas" panose="020B0609020204030204" pitchFamily="49" charset="0"/>
            </a:endParaRPr>
          </a:p>
          <a:p>
            <a:pPr algn="just">
              <a:lnSpc>
                <a:spcPct val="115000"/>
              </a:lnSpc>
            </a:pPr>
            <a:r>
              <a:rPr lang="en-US" sz="1400" dirty="0">
                <a:latin typeface="Consolas" panose="020B0609020204030204" pitchFamily="49" charset="0"/>
              </a:rPr>
              <a:t>        if (</a:t>
            </a:r>
            <a:r>
              <a:rPr lang="en-US" sz="1400" dirty="0" err="1">
                <a:latin typeface="Consolas" panose="020B0609020204030204" pitchFamily="49" charset="0"/>
              </a:rPr>
              <a:t>lolDiff</a:t>
            </a:r>
            <a:r>
              <a:rPr lang="en-US" sz="1400" dirty="0">
                <a:latin typeface="Consolas" panose="020B0609020204030204" pitchFamily="49" charset="0"/>
              </a:rPr>
              <a:t> == 0)</a:t>
            </a:r>
          </a:p>
          <a:p>
            <a:pPr algn="just">
              <a:lnSpc>
                <a:spcPct val="115000"/>
              </a:lnSpc>
            </a:pPr>
            <a:r>
              <a:rPr lang="en-US" sz="1400" dirty="0">
                <a:latin typeface="Consolas" panose="020B0609020204030204" pitchFamily="49" charset="0"/>
              </a:rPr>
              <a:t>            </a:t>
            </a:r>
            <a:r>
              <a:rPr lang="en-US" sz="1400" dirty="0" err="1">
                <a:latin typeface="Consolas" panose="020B0609020204030204" pitchFamily="49" charset="0"/>
              </a:rPr>
              <a:t>System.out.println</a:t>
            </a:r>
            <a:r>
              <a:rPr lang="en-US" sz="1400" dirty="0">
                <a:latin typeface="Consolas" panose="020B0609020204030204" pitchFamily="49" charset="0"/>
              </a:rPr>
              <a:t>("SOMEONE TOOK ALL THE THINGS!");</a:t>
            </a:r>
          </a:p>
          <a:p>
            <a:pPr algn="just">
              <a:lnSpc>
                <a:spcPct val="115000"/>
              </a:lnSpc>
            </a:pPr>
            <a:r>
              <a:rPr lang="en-US" sz="1400" dirty="0">
                <a:latin typeface="Consolas" panose="020B0609020204030204" pitchFamily="49" charset="0"/>
              </a:rPr>
              <a:t>        else</a:t>
            </a:r>
          </a:p>
          <a:p>
            <a:pPr algn="just">
              <a:lnSpc>
                <a:spcPct val="115000"/>
              </a:lnSpc>
            </a:pPr>
            <a:r>
              <a:rPr lang="en-US" sz="1400" dirty="0">
                <a:latin typeface="Consolas" panose="020B0609020204030204" pitchFamily="49" charset="0"/>
              </a:rPr>
              <a:t>            </a:t>
            </a:r>
            <a:r>
              <a:rPr lang="en-US" sz="1400" dirty="0" err="1">
                <a:latin typeface="Consolas" panose="020B0609020204030204" pitchFamily="49" charset="0"/>
              </a:rPr>
              <a:t>System.out.println</a:t>
            </a:r>
            <a:r>
              <a:rPr lang="en-US" sz="1400" dirty="0">
                <a:latin typeface="Consolas" panose="020B0609020204030204" pitchFamily="49" charset="0"/>
              </a:rPr>
              <a:t>("Difference is " + </a:t>
            </a:r>
            <a:r>
              <a:rPr lang="en-US" sz="1400" dirty="0" err="1">
                <a:latin typeface="Consolas" panose="020B0609020204030204" pitchFamily="49" charset="0"/>
              </a:rPr>
              <a:t>lolDiff</a:t>
            </a:r>
            <a:r>
              <a:rPr lang="en-US" sz="1400" dirty="0">
                <a:latin typeface="Consolas" panose="020B0609020204030204" pitchFamily="49" charset="0"/>
              </a:rPr>
              <a:t>);</a:t>
            </a:r>
          </a:p>
          <a:p>
            <a:pPr algn="just">
              <a:lnSpc>
                <a:spcPct val="115000"/>
              </a:lnSpc>
            </a:pPr>
            <a:r>
              <a:rPr lang="en-US" sz="1400" dirty="0">
                <a:latin typeface="Consolas" panose="020B0609020204030204" pitchFamily="49" charset="0"/>
              </a:rPr>
              <a:t>    }</a:t>
            </a:r>
          </a:p>
          <a:p>
            <a:pPr algn="just">
              <a:lnSpc>
                <a:spcPct val="115000"/>
              </a:lnSpc>
            </a:pPr>
            <a:r>
              <a:rPr lang="en-US" sz="1400" dirty="0">
                <a:latin typeface="Consolas" panose="020B0609020204030204" pitchFamily="49" charset="0"/>
              </a:rPr>
              <a:t>}</a:t>
            </a:r>
          </a:p>
        </p:txBody>
      </p:sp>
      <p:graphicFrame>
        <p:nvGraphicFramePr>
          <p:cNvPr id="5" name="Table 4">
            <a:extLst>
              <a:ext uri="{FF2B5EF4-FFF2-40B4-BE49-F238E27FC236}">
                <a16:creationId xmlns:a16="http://schemas.microsoft.com/office/drawing/2014/main" id="{2231A6C3-BDA2-4ADE-9F01-3E1F5BE21FA8}"/>
              </a:ex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3287851297"/>
              </p:ext>
            </p:extLst>
          </p:nvPr>
        </p:nvGraphicFramePr>
        <p:xfrm>
          <a:off x="1426977" y="1870254"/>
          <a:ext cx="361742" cy="3693553"/>
        </p:xfrm>
        <a:graphic>
          <a:graphicData uri="http://schemas.openxmlformats.org/drawingml/2006/table">
            <a:tbl>
              <a:tblPr>
                <a:tableStyleId>{5C22544A-7EE6-4342-B048-85BDC9FD1C3A}</a:tableStyleId>
              </a:tblPr>
              <a:tblGrid>
                <a:gridCol w="361742">
                  <a:extLst>
                    <a:ext uri="{9D8B030D-6E8A-4147-A177-3AD203B41FA5}">
                      <a16:colId xmlns:a16="http://schemas.microsoft.com/office/drawing/2014/main" val="2652359085"/>
                    </a:ext>
                  </a:extLst>
                </a:gridCol>
              </a:tblGrid>
              <a:tr h="3693553">
                <a:tc>
                  <a:txBody>
                    <a:bodyPr/>
                    <a:lstStyle/>
                    <a:p>
                      <a:pPr marL="0" marR="0" algn="just">
                        <a:lnSpc>
                          <a:spcPct val="115000"/>
                        </a:lnSpc>
                        <a:spcBef>
                          <a:spcPts val="0"/>
                        </a:spcBef>
                        <a:spcAft>
                          <a:spcPts val="0"/>
                        </a:spcAft>
                        <a:tabLst>
                          <a:tab pos="571500" algn="l"/>
                        </a:tabLst>
                      </a:pPr>
                      <a:r>
                        <a:rPr lang="en-US" sz="1400" baseline="0" dirty="0">
                          <a:solidFill>
                            <a:schemeClr val="tx1"/>
                          </a:solidFill>
                          <a:effectLst/>
                          <a:latin typeface="Consolas" panose="020B0609020204030204" pitchFamily="49" charset="0"/>
                        </a:rPr>
                        <a:t>01</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02</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03</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04</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05</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06</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07</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08</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09</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10</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11</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12</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13</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14</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15</a:t>
                      </a:r>
                    </a:p>
                  </a:txBody>
                  <a:tcPr marL="68580" marR="68580" marT="0" marB="0">
                    <a:solidFill>
                      <a:srgbClr val="000060"/>
                    </a:solidFill>
                  </a:tcPr>
                </a:tc>
                <a:extLst>
                  <a:ext uri="{0D108BD9-81ED-4DB2-BD59-A6C34878D82A}">
                    <a16:rowId xmlns:a16="http://schemas.microsoft.com/office/drawing/2014/main" val="1362061028"/>
                  </a:ext>
                </a:extLst>
              </a:tr>
            </a:tbl>
          </a:graphicData>
        </a:graphic>
      </p:graphicFrame>
      <p:pic>
        <p:nvPicPr>
          <p:cNvPr id="9" name="Picture 8">
            <a:extLst>
              <a:ext uri="{FF2B5EF4-FFF2-40B4-BE49-F238E27FC236}">
                <a16:creationId xmlns:a16="http://schemas.microsoft.com/office/drawing/2014/main" id="{C5FE1C2D-7E96-4532-8CFF-EBD57C2ED45F}"/>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2015613" y="1892869"/>
            <a:ext cx="4941580" cy="3969176"/>
          </a:xfrm>
          <a:prstGeom prst="rect">
            <a:avLst/>
          </a:prstGeom>
        </p:spPr>
      </p:pic>
      <p:pic>
        <p:nvPicPr>
          <p:cNvPr id="13" name="Picture 12">
            <a:extLst>
              <a:ext uri="{FF2B5EF4-FFF2-40B4-BE49-F238E27FC236}">
                <a16:creationId xmlns:a16="http://schemas.microsoft.com/office/drawing/2014/main" id="{88E235B7-8132-47E6-9056-04D0B706FA0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2490083" y="2835516"/>
            <a:ext cx="2333769" cy="309401"/>
          </a:xfrm>
          <a:prstGeom prst="rect">
            <a:avLst/>
          </a:prstGeom>
        </p:spPr>
      </p:pic>
      <p:pic>
        <p:nvPicPr>
          <p:cNvPr id="14" name="Picture 13">
            <a:extLst>
              <a:ext uri="{FF2B5EF4-FFF2-40B4-BE49-F238E27FC236}">
                <a16:creationId xmlns:a16="http://schemas.microsoft.com/office/drawing/2014/main" id="{BC9B5C46-8807-429B-8A26-30ED27EDFB6E}"/>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2493303" y="3098055"/>
            <a:ext cx="2510570" cy="318241"/>
          </a:xfrm>
          <a:prstGeom prst="rect">
            <a:avLst/>
          </a:prstGeom>
        </p:spPr>
      </p:pic>
      <p:pic>
        <p:nvPicPr>
          <p:cNvPr id="16" name="Picture 15">
            <a:extLst>
              <a:ext uri="{FF2B5EF4-FFF2-40B4-BE49-F238E27FC236}">
                <a16:creationId xmlns:a16="http://schemas.microsoft.com/office/drawing/2014/main" id="{71C49AD9-CEE3-49AE-822B-A529C45D3F75}"/>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2486883" y="3351563"/>
            <a:ext cx="3748175" cy="309401"/>
          </a:xfrm>
          <a:prstGeom prst="rect">
            <a:avLst/>
          </a:prstGeom>
        </p:spPr>
      </p:pic>
      <p:pic>
        <p:nvPicPr>
          <p:cNvPr id="17" name="Picture 16">
            <a:extLst>
              <a:ext uri="{FF2B5EF4-FFF2-40B4-BE49-F238E27FC236}">
                <a16:creationId xmlns:a16="http://schemas.microsoft.com/office/drawing/2014/main" id="{D8075969-D5A6-4402-8A98-AC9FB4E8E7F1}"/>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2492399" y="3613899"/>
            <a:ext cx="1741487" cy="309401"/>
          </a:xfrm>
          <a:prstGeom prst="rect">
            <a:avLst/>
          </a:prstGeom>
        </p:spPr>
      </p:pic>
      <p:pic>
        <p:nvPicPr>
          <p:cNvPr id="21" name="Picture 20">
            <a:extLst>
              <a:ext uri="{FF2B5EF4-FFF2-40B4-BE49-F238E27FC236}">
                <a16:creationId xmlns:a16="http://schemas.microsoft.com/office/drawing/2014/main" id="{593EFD41-59A5-4A13-93EA-7FEE969B0A5B}"/>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2493303" y="3877201"/>
            <a:ext cx="274041" cy="282881"/>
          </a:xfrm>
          <a:prstGeom prst="rect">
            <a:avLst/>
          </a:prstGeom>
        </p:spPr>
      </p:pic>
      <p:pic>
        <p:nvPicPr>
          <p:cNvPr id="22" name="Picture 21">
            <a:extLst>
              <a:ext uri="{FF2B5EF4-FFF2-40B4-BE49-F238E27FC236}">
                <a16:creationId xmlns:a16="http://schemas.microsoft.com/office/drawing/2014/main" id="{60DC13CD-1BF0-4D82-B15C-8ABA033028BB}"/>
              </a:ext>
              <a:ext uri="{C183D7F6-B498-43B3-948B-1728B52AA6E4}">
                <adec:decorative xmlns:adec="http://schemas.microsoft.com/office/drawing/2017/decorative" val="1"/>
              </a:ext>
            </a:extLst>
          </p:cNvPr>
          <p:cNvPicPr>
            <a:picLocks noChangeAspect="1"/>
          </p:cNvPicPr>
          <p:nvPr/>
        </p:nvPicPr>
        <p:blipFill>
          <a:blip r:embed="rId8"/>
          <a:stretch>
            <a:fillRect/>
          </a:stretch>
        </p:blipFill>
        <p:spPr>
          <a:xfrm>
            <a:off x="2491636" y="4117877"/>
            <a:ext cx="6179185" cy="795602"/>
          </a:xfrm>
          <a:prstGeom prst="rect">
            <a:avLst/>
          </a:prstGeom>
        </p:spPr>
      </p:pic>
      <p:pic>
        <p:nvPicPr>
          <p:cNvPr id="24" name="Picture 23">
            <a:extLst>
              <a:ext uri="{FF2B5EF4-FFF2-40B4-BE49-F238E27FC236}">
                <a16:creationId xmlns:a16="http://schemas.microsoft.com/office/drawing/2014/main" id="{854F6BDB-FA7C-4624-8B7F-A8D35A66D75B}"/>
              </a:ext>
              <a:ext uri="{C183D7F6-B498-43B3-948B-1728B52AA6E4}">
                <adec:decorative xmlns:adec="http://schemas.microsoft.com/office/drawing/2017/decorative" val="1"/>
              </a:ext>
            </a:extLst>
          </p:cNvPr>
          <p:cNvPicPr>
            <a:picLocks noChangeAspect="1"/>
          </p:cNvPicPr>
          <p:nvPr/>
        </p:nvPicPr>
        <p:blipFill>
          <a:blip r:embed="rId9"/>
          <a:stretch>
            <a:fillRect/>
          </a:stretch>
        </p:blipFill>
        <p:spPr>
          <a:xfrm>
            <a:off x="2489808" y="4826833"/>
            <a:ext cx="6196865" cy="654162"/>
          </a:xfrm>
          <a:prstGeom prst="rect">
            <a:avLst/>
          </a:prstGeom>
        </p:spPr>
      </p:pic>
      <p:sp>
        <p:nvSpPr>
          <p:cNvPr id="2" name="Title 1">
            <a:extLst>
              <a:ext uri="{FF2B5EF4-FFF2-40B4-BE49-F238E27FC236}">
                <a16:creationId xmlns:a16="http://schemas.microsoft.com/office/drawing/2014/main" id="{B60AB81B-69C1-4485-8148-1F08C7F6437E}"/>
              </a:ext>
            </a:extLst>
          </p:cNvPr>
          <p:cNvSpPr>
            <a:spLocks noGrp="1"/>
          </p:cNvSpPr>
          <p:nvPr>
            <p:ph type="title"/>
          </p:nvPr>
        </p:nvSpPr>
        <p:spPr>
          <a:xfrm>
            <a:off x="913795" y="182976"/>
            <a:ext cx="10353761" cy="1326321"/>
          </a:xfrm>
        </p:spPr>
        <p:txBody>
          <a:bodyPr/>
          <a:lstStyle/>
          <a:p>
            <a:r>
              <a:rPr lang="en-US" dirty="0"/>
              <a:t>Floating Point, Revisited</a:t>
            </a:r>
          </a:p>
        </p:txBody>
      </p:sp>
      <p:sp>
        <p:nvSpPr>
          <p:cNvPr id="3" name="Content Placeholder 2">
            <a:extLst>
              <a:ext uri="{FF2B5EF4-FFF2-40B4-BE49-F238E27FC236}">
                <a16:creationId xmlns:a16="http://schemas.microsoft.com/office/drawing/2014/main" id="{582C2EC7-7A47-44CA-88E1-4A6D02280329}"/>
              </a:ext>
            </a:extLst>
          </p:cNvPr>
          <p:cNvSpPr>
            <a:spLocks noGrp="1"/>
          </p:cNvSpPr>
          <p:nvPr>
            <p:ph idx="1"/>
          </p:nvPr>
        </p:nvSpPr>
        <p:spPr>
          <a:xfrm>
            <a:off x="913795" y="1244995"/>
            <a:ext cx="10353762" cy="528603"/>
          </a:xfrm>
        </p:spPr>
        <p:txBody>
          <a:bodyPr/>
          <a:lstStyle/>
          <a:p>
            <a:pPr marL="0" indent="0" algn="ctr">
              <a:buNone/>
            </a:pPr>
            <a:r>
              <a:rPr lang="en-US" dirty="0"/>
              <a:t>Floating point numbers give us better </a:t>
            </a:r>
            <a:r>
              <a:rPr lang="en-US" b="1" dirty="0">
                <a:solidFill>
                  <a:srgbClr val="FFC000"/>
                </a:solidFill>
              </a:rPr>
              <a:t>precision</a:t>
            </a:r>
            <a:r>
              <a:rPr lang="en-US" dirty="0"/>
              <a:t>, but sometimes lower </a:t>
            </a:r>
            <a:r>
              <a:rPr lang="en-US" b="1" dirty="0">
                <a:solidFill>
                  <a:srgbClr val="FFC000"/>
                </a:solidFill>
              </a:rPr>
              <a:t>accuracy</a:t>
            </a:r>
            <a:r>
              <a:rPr lang="en-US" dirty="0"/>
              <a:t>:</a:t>
            </a:r>
          </a:p>
        </p:txBody>
      </p:sp>
      <p:sp>
        <p:nvSpPr>
          <p:cNvPr id="6" name="TextBox 5">
            <a:extLst>
              <a:ext uri="{FF2B5EF4-FFF2-40B4-BE49-F238E27FC236}">
                <a16:creationId xmlns:a16="http://schemas.microsoft.com/office/drawing/2014/main" id="{A7B5099F-65D6-498D-B6C1-7B258BAEFBC1}"/>
              </a:ext>
              <a:ext uri="{C183D7F6-B498-43B3-948B-1728B52AA6E4}">
                <adec:decorative xmlns:adec="http://schemas.microsoft.com/office/drawing/2017/decorative" val="1"/>
              </a:ext>
            </a:extLst>
          </p:cNvPr>
          <p:cNvSpPr txBox="1"/>
          <p:nvPr/>
        </p:nvSpPr>
        <p:spPr>
          <a:xfrm>
            <a:off x="2084862" y="6135840"/>
            <a:ext cx="8123071" cy="309244"/>
          </a:xfrm>
          <a:prstGeom prst="rect">
            <a:avLst/>
          </a:prstGeom>
          <a:solidFill>
            <a:srgbClr val="000060"/>
          </a:solidFill>
          <a:ln>
            <a:solidFill>
              <a:schemeClr val="tx1"/>
            </a:solidFill>
          </a:ln>
        </p:spPr>
        <p:txBody>
          <a:bodyPr wrap="square" lIns="73152" tIns="0" rIns="73152" bIns="0" rtlCol="0">
            <a:noAutofit/>
          </a:bodyPr>
          <a:lstStyle/>
          <a:p>
            <a:pPr algn="just">
              <a:lnSpc>
                <a:spcPct val="115000"/>
              </a:lnSpc>
            </a:pPr>
            <a:r>
              <a:rPr lang="en-US" sz="1400" dirty="0">
                <a:latin typeface="Consolas" panose="020B0609020204030204" pitchFamily="49" charset="0"/>
              </a:rPr>
              <a:t>Difference is -2.9802322E-8.</a:t>
            </a:r>
          </a:p>
        </p:txBody>
      </p:sp>
      <p:sp>
        <p:nvSpPr>
          <p:cNvPr id="7" name="Rectangle 1">
            <a:extLst>
              <a:ext uri="{FF2B5EF4-FFF2-40B4-BE49-F238E27FC236}">
                <a16:creationId xmlns:a16="http://schemas.microsoft.com/office/drawing/2014/main" id="{2F1D335F-1B8C-46E9-B379-0B1653EF5954}"/>
              </a:ext>
              <a:ext uri="{C183D7F6-B498-43B3-948B-1728B52AA6E4}">
                <adec:decorative xmlns:adec="http://schemas.microsoft.com/office/drawing/2017/decorative" val="1"/>
              </a:ext>
            </a:extLst>
          </p:cNvPr>
          <p:cNvSpPr>
            <a:spLocks noChangeArrowheads="1"/>
          </p:cNvSpPr>
          <p:nvPr/>
        </p:nvSpPr>
        <p:spPr bwMode="auto">
          <a:xfrm>
            <a:off x="1999500" y="5826806"/>
            <a:ext cx="11798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71500" algn="l"/>
              </a:tabLst>
              <a:defRPr>
                <a:solidFill>
                  <a:schemeClr val="tx1"/>
                </a:solidFill>
                <a:latin typeface="Arial" panose="020B0604020202020204" pitchFamily="34" charset="0"/>
              </a:defRPr>
            </a:lvl1pPr>
            <a:lvl2pPr eaLnBrk="0" fontAlgn="base" hangingPunct="0">
              <a:spcBef>
                <a:spcPct val="0"/>
              </a:spcBef>
              <a:spcAft>
                <a:spcPct val="0"/>
              </a:spcAft>
              <a:tabLst>
                <a:tab pos="571500" algn="l"/>
              </a:tabLst>
              <a:defRPr>
                <a:solidFill>
                  <a:schemeClr val="tx1"/>
                </a:solidFill>
                <a:latin typeface="Arial" panose="020B0604020202020204" pitchFamily="34" charset="0"/>
              </a:defRPr>
            </a:lvl2pPr>
            <a:lvl3pPr eaLnBrk="0" fontAlgn="base" hangingPunct="0">
              <a:spcBef>
                <a:spcPct val="0"/>
              </a:spcBef>
              <a:spcAft>
                <a:spcPct val="0"/>
              </a:spcAft>
              <a:tabLst>
                <a:tab pos="571500" algn="l"/>
              </a:tabLst>
              <a:defRPr>
                <a:solidFill>
                  <a:schemeClr val="tx1"/>
                </a:solidFill>
                <a:latin typeface="Arial" panose="020B0604020202020204" pitchFamily="34" charset="0"/>
              </a:defRPr>
            </a:lvl3pPr>
            <a:lvl4pPr eaLnBrk="0" fontAlgn="base" hangingPunct="0">
              <a:spcBef>
                <a:spcPct val="0"/>
              </a:spcBef>
              <a:spcAft>
                <a:spcPct val="0"/>
              </a:spcAft>
              <a:tabLst>
                <a:tab pos="571500" algn="l"/>
              </a:tabLst>
              <a:defRPr>
                <a:solidFill>
                  <a:schemeClr val="tx1"/>
                </a:solidFill>
                <a:latin typeface="Arial" panose="020B0604020202020204" pitchFamily="34" charset="0"/>
              </a:defRPr>
            </a:lvl4pPr>
            <a:lvl5pPr eaLnBrk="0" fontAlgn="base" hangingPunct="0">
              <a:spcBef>
                <a:spcPct val="0"/>
              </a:spcBef>
              <a:spcAft>
                <a:spcPct val="0"/>
              </a:spcAft>
              <a:tabLst>
                <a:tab pos="571500" algn="l"/>
              </a:tabLst>
              <a:defRPr>
                <a:solidFill>
                  <a:schemeClr val="tx1"/>
                </a:solidFill>
                <a:latin typeface="Arial" panose="020B0604020202020204" pitchFamily="34" charset="0"/>
              </a:defRPr>
            </a:lvl5pPr>
            <a:lvl6pPr eaLnBrk="0" fontAlgn="base" hangingPunct="0">
              <a:spcBef>
                <a:spcPct val="0"/>
              </a:spcBef>
              <a:spcAft>
                <a:spcPct val="0"/>
              </a:spcAft>
              <a:tabLst>
                <a:tab pos="571500" algn="l"/>
              </a:tabLst>
              <a:defRPr>
                <a:solidFill>
                  <a:schemeClr val="tx1"/>
                </a:solidFill>
                <a:latin typeface="Arial" panose="020B0604020202020204" pitchFamily="34" charset="0"/>
              </a:defRPr>
            </a:lvl6pPr>
            <a:lvl7pPr eaLnBrk="0" fontAlgn="base" hangingPunct="0">
              <a:spcBef>
                <a:spcPct val="0"/>
              </a:spcBef>
              <a:spcAft>
                <a:spcPct val="0"/>
              </a:spcAft>
              <a:tabLst>
                <a:tab pos="571500" algn="l"/>
              </a:tabLst>
              <a:defRPr>
                <a:solidFill>
                  <a:schemeClr val="tx1"/>
                </a:solidFill>
                <a:latin typeface="Arial" panose="020B0604020202020204" pitchFamily="34" charset="0"/>
              </a:defRPr>
            </a:lvl7pPr>
            <a:lvl8pPr eaLnBrk="0" fontAlgn="base" hangingPunct="0">
              <a:spcBef>
                <a:spcPct val="0"/>
              </a:spcBef>
              <a:spcAft>
                <a:spcPct val="0"/>
              </a:spcAft>
              <a:tabLst>
                <a:tab pos="571500" algn="l"/>
              </a:tabLst>
              <a:defRPr>
                <a:solidFill>
                  <a:schemeClr val="tx1"/>
                </a:solidFill>
                <a:latin typeface="Arial" panose="020B0604020202020204" pitchFamily="34" charset="0"/>
              </a:defRPr>
            </a:lvl8pPr>
            <a:lvl9pPr eaLnBrk="0" fontAlgn="base" hangingPunct="0">
              <a:spcBef>
                <a:spcPct val="0"/>
              </a:spcBef>
              <a:spcAft>
                <a:spcPct val="0"/>
              </a:spcAft>
              <a:tabLst>
                <a:tab pos="5715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altLang="ja-JP" sz="1600" b="1" i="0" u="none" strike="noStrike" cap="none" normalizeH="0" baseline="0" dirty="0">
                <a:ln>
                  <a:noFill/>
                </a:ln>
                <a:solidFill>
                  <a:schemeClr val="tx1"/>
                </a:solidFill>
                <a:effectLst/>
                <a:latin typeface="Arial" panose="020B0604020202020204" pitchFamily="34" charset="0"/>
                <a:ea typeface="MS Mincho" panose="02020609040205080304" pitchFamily="49" charset="-128"/>
                <a:cs typeface="Arial" panose="020B0604020202020204" pitchFamily="34" charset="0"/>
              </a:rPr>
              <a:t>OUTPUT:</a:t>
            </a:r>
            <a:endParaRPr kumimoji="0" lang="en-US" altLang="ja-JP" sz="1600" b="0" i="0" u="none" strike="noStrike" cap="none" normalizeH="0" baseline="0" dirty="0">
              <a:ln>
                <a:noFill/>
              </a:ln>
              <a:solidFill>
                <a:schemeClr val="tx1"/>
              </a:solidFill>
              <a:effectLst/>
            </a:endParaRPr>
          </a:p>
        </p:txBody>
      </p:sp>
      <p:cxnSp>
        <p:nvCxnSpPr>
          <p:cNvPr id="10" name="Straight Arrow Connector 9">
            <a:extLst>
              <a:ext uri="{FF2B5EF4-FFF2-40B4-BE49-F238E27FC236}">
                <a16:creationId xmlns:a16="http://schemas.microsoft.com/office/drawing/2014/main" id="{0096DDA8-B17F-4296-9716-552AF8685AF2}"/>
              </a:ext>
              <a:ext uri="{C183D7F6-B498-43B3-948B-1728B52AA6E4}">
                <adec:decorative xmlns:adec="http://schemas.microsoft.com/office/drawing/2017/decorative" val="1"/>
              </a:ext>
            </a:extLst>
          </p:cNvPr>
          <p:cNvCxnSpPr>
            <a:cxnSpLocks/>
            <a:stCxn id="12" idx="3"/>
            <a:endCxn id="11" idx="1"/>
          </p:cNvCxnSpPr>
          <p:nvPr/>
        </p:nvCxnSpPr>
        <p:spPr>
          <a:xfrm flipV="1">
            <a:off x="4836352" y="3717030"/>
            <a:ext cx="3714824" cy="5277"/>
          </a:xfrm>
          <a:prstGeom prst="straightConnector1">
            <a:avLst/>
          </a:prstGeom>
          <a:ln>
            <a:solidFill>
              <a:srgbClr val="00FF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2424A7C-2557-44A2-A25E-D73A5BA7FA08}"/>
              </a:ext>
              <a:ext uri="{C183D7F6-B498-43B3-948B-1728B52AA6E4}">
                <adec:decorative xmlns:adec="http://schemas.microsoft.com/office/drawing/2017/decorative" val="1"/>
              </a:ext>
            </a:extLst>
          </p:cNvPr>
          <p:cNvSpPr txBox="1"/>
          <p:nvPr/>
        </p:nvSpPr>
        <p:spPr>
          <a:xfrm>
            <a:off x="8551176" y="3547753"/>
            <a:ext cx="1512148" cy="338554"/>
          </a:xfrm>
          <a:prstGeom prst="rect">
            <a:avLst/>
          </a:prstGeom>
          <a:solidFill>
            <a:schemeClr val="tx2">
              <a:lumMod val="25000"/>
            </a:schemeClr>
          </a:solidFill>
          <a:ln>
            <a:solidFill>
              <a:schemeClr val="tx1"/>
            </a:solidFill>
          </a:ln>
        </p:spPr>
        <p:txBody>
          <a:bodyPr wrap="square" rtlCol="0">
            <a:spAutoFit/>
          </a:bodyPr>
          <a:lstStyle/>
          <a:p>
            <a:pPr algn="ctr"/>
            <a:r>
              <a:rPr lang="en-US" sz="1600" dirty="0"/>
              <a:t>Not zero!</a:t>
            </a:r>
          </a:p>
        </p:txBody>
      </p:sp>
      <p:sp>
        <p:nvSpPr>
          <p:cNvPr id="12" name="Rectangle: Rounded Corners 11">
            <a:extLst>
              <a:ext uri="{FF2B5EF4-FFF2-40B4-BE49-F238E27FC236}">
                <a16:creationId xmlns:a16="http://schemas.microsoft.com/office/drawing/2014/main" id="{064A3E3C-1489-4553-B4E9-AFE2850AD70F}"/>
              </a:ext>
              <a:ext uri="{C183D7F6-B498-43B3-948B-1728B52AA6E4}">
                <adec:decorative xmlns:adec="http://schemas.microsoft.com/office/drawing/2017/decorative" val="1"/>
              </a:ext>
            </a:extLst>
          </p:cNvPr>
          <p:cNvSpPr/>
          <p:nvPr/>
        </p:nvSpPr>
        <p:spPr>
          <a:xfrm>
            <a:off x="2596072" y="3613849"/>
            <a:ext cx="2240280" cy="216915"/>
          </a:xfrm>
          <a:prstGeom prst="roundRect">
            <a:avLst/>
          </a:prstGeom>
          <a:noFill/>
          <a:ln>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F2BC3B5C-3231-450F-A670-880E21F9C29C}"/>
              </a:ext>
              <a:ext uri="{C183D7F6-B498-43B3-948B-1728B52AA6E4}">
                <adec:decorative xmlns:adec="http://schemas.microsoft.com/office/drawing/2017/decorative" val="1"/>
              </a:ext>
            </a:extLst>
          </p:cNvPr>
          <p:cNvCxnSpPr>
            <a:cxnSpLocks/>
            <a:stCxn id="20" idx="3"/>
            <a:endCxn id="19" idx="1"/>
          </p:cNvCxnSpPr>
          <p:nvPr/>
        </p:nvCxnSpPr>
        <p:spPr>
          <a:xfrm flipV="1">
            <a:off x="4653472" y="2131815"/>
            <a:ext cx="2533021" cy="843172"/>
          </a:xfrm>
          <a:prstGeom prst="straightConnector1">
            <a:avLst/>
          </a:prstGeom>
          <a:ln>
            <a:solidFill>
              <a:srgbClr val="00FF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8E8ECA1-EB3C-4672-A8B1-DE7323C7F6AC}"/>
              </a:ext>
              <a:ext uri="{C183D7F6-B498-43B3-948B-1728B52AA6E4}">
                <adec:decorative xmlns:adec="http://schemas.microsoft.com/office/drawing/2017/decorative" val="1"/>
              </a:ext>
            </a:extLst>
          </p:cNvPr>
          <p:cNvSpPr txBox="1"/>
          <p:nvPr/>
        </p:nvSpPr>
        <p:spPr>
          <a:xfrm>
            <a:off x="7186493" y="1977926"/>
            <a:ext cx="2876832" cy="307777"/>
          </a:xfrm>
          <a:prstGeom prst="rect">
            <a:avLst/>
          </a:prstGeom>
          <a:solidFill>
            <a:schemeClr val="tx2">
              <a:lumMod val="25000"/>
            </a:schemeClr>
          </a:solidFill>
          <a:ln>
            <a:solidFill>
              <a:schemeClr val="tx1"/>
            </a:solidFill>
          </a:ln>
        </p:spPr>
        <p:txBody>
          <a:bodyPr wrap="square" rtlCol="0">
            <a:spAutoFit/>
          </a:bodyPr>
          <a:lstStyle/>
          <a:p>
            <a:pPr algn="ctr"/>
            <a:r>
              <a:rPr lang="en-US" sz="1400" dirty="0">
                <a:latin typeface="Consolas" panose="020B0609020204030204" pitchFamily="49" charset="0"/>
              </a:rPr>
              <a:t>0.6999999999999999555910790</a:t>
            </a:r>
          </a:p>
        </p:txBody>
      </p:sp>
      <p:sp>
        <p:nvSpPr>
          <p:cNvPr id="20" name="Rectangle: Rounded Corners 19">
            <a:extLst>
              <a:ext uri="{FF2B5EF4-FFF2-40B4-BE49-F238E27FC236}">
                <a16:creationId xmlns:a16="http://schemas.microsoft.com/office/drawing/2014/main" id="{D8CD04D8-2479-4D09-BE52-10A6E63914A9}"/>
              </a:ext>
              <a:ext uri="{C183D7F6-B498-43B3-948B-1728B52AA6E4}">
                <adec:decorative xmlns:adec="http://schemas.microsoft.com/office/drawing/2017/decorative" val="1"/>
              </a:ext>
            </a:extLst>
          </p:cNvPr>
          <p:cNvSpPr/>
          <p:nvPr/>
        </p:nvSpPr>
        <p:spPr>
          <a:xfrm>
            <a:off x="2596072" y="2854474"/>
            <a:ext cx="2057400" cy="241026"/>
          </a:xfrm>
          <a:prstGeom prst="roundRect">
            <a:avLst/>
          </a:prstGeom>
          <a:noFill/>
          <a:ln>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0706C456-92A0-4565-B97A-329DEE718A7B}"/>
              </a:ext>
              <a:ext uri="{C183D7F6-B498-43B3-948B-1728B52AA6E4}">
                <adec:decorative xmlns:adec="http://schemas.microsoft.com/office/drawing/2017/decorative" val="1"/>
              </a:ext>
            </a:extLst>
          </p:cNvPr>
          <p:cNvCxnSpPr>
            <a:cxnSpLocks/>
            <a:stCxn id="32" idx="3"/>
            <a:endCxn id="27" idx="1"/>
          </p:cNvCxnSpPr>
          <p:nvPr/>
        </p:nvCxnSpPr>
        <p:spPr>
          <a:xfrm flipV="1">
            <a:off x="4836352" y="2605918"/>
            <a:ext cx="2350140" cy="633050"/>
          </a:xfrm>
          <a:prstGeom prst="straightConnector1">
            <a:avLst/>
          </a:prstGeom>
          <a:ln>
            <a:solidFill>
              <a:srgbClr val="00FF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086B84EB-9F7E-4C90-8764-4188ABD7C92B}"/>
              </a:ext>
              <a:ext uri="{C183D7F6-B498-43B3-948B-1728B52AA6E4}">
                <adec:decorative xmlns:adec="http://schemas.microsoft.com/office/drawing/2017/decorative" val="1"/>
              </a:ext>
            </a:extLst>
          </p:cNvPr>
          <p:cNvSpPr txBox="1"/>
          <p:nvPr/>
        </p:nvSpPr>
        <p:spPr>
          <a:xfrm>
            <a:off x="7186492" y="2452029"/>
            <a:ext cx="2876832" cy="307777"/>
          </a:xfrm>
          <a:prstGeom prst="rect">
            <a:avLst/>
          </a:prstGeom>
          <a:solidFill>
            <a:schemeClr val="tx2">
              <a:lumMod val="25000"/>
            </a:schemeClr>
          </a:solidFill>
          <a:ln>
            <a:solidFill>
              <a:schemeClr val="tx1"/>
            </a:solidFill>
          </a:ln>
        </p:spPr>
        <p:txBody>
          <a:bodyPr wrap="square" rtlCol="0">
            <a:spAutoFit/>
          </a:bodyPr>
          <a:lstStyle/>
          <a:p>
            <a:pPr algn="ctr"/>
            <a:r>
              <a:rPr lang="en-US" sz="1400" dirty="0">
                <a:latin typeface="Consolas" panose="020B0609020204030204" pitchFamily="49" charset="0"/>
              </a:rPr>
              <a:t>0.4000000000000000222044605</a:t>
            </a:r>
          </a:p>
        </p:txBody>
      </p:sp>
      <p:sp>
        <p:nvSpPr>
          <p:cNvPr id="32" name="Rectangle: Rounded Corners 31">
            <a:extLst>
              <a:ext uri="{FF2B5EF4-FFF2-40B4-BE49-F238E27FC236}">
                <a16:creationId xmlns:a16="http://schemas.microsoft.com/office/drawing/2014/main" id="{4E371844-498B-45FD-B042-8AF3CCFE321D}"/>
              </a:ext>
              <a:ext uri="{C183D7F6-B498-43B3-948B-1728B52AA6E4}">
                <adec:decorative xmlns:adec="http://schemas.microsoft.com/office/drawing/2017/decorative" val="1"/>
              </a:ext>
            </a:extLst>
          </p:cNvPr>
          <p:cNvSpPr/>
          <p:nvPr/>
        </p:nvSpPr>
        <p:spPr>
          <a:xfrm>
            <a:off x="2596072" y="3133879"/>
            <a:ext cx="2240280" cy="210177"/>
          </a:xfrm>
          <a:prstGeom prst="roundRect">
            <a:avLst/>
          </a:prstGeom>
          <a:noFill/>
          <a:ln>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F4F27A8E-E47E-4374-8787-1A72ED5122B5}"/>
              </a:ext>
              <a:ext uri="{C183D7F6-B498-43B3-948B-1728B52AA6E4}">
                <adec:decorative xmlns:adec="http://schemas.microsoft.com/office/drawing/2017/decorative" val="1"/>
              </a:ext>
            </a:extLst>
          </p:cNvPr>
          <p:cNvSpPr txBox="1"/>
          <p:nvPr/>
        </p:nvSpPr>
        <p:spPr>
          <a:xfrm>
            <a:off x="7186492" y="2926131"/>
            <a:ext cx="2876832" cy="307777"/>
          </a:xfrm>
          <a:prstGeom prst="rect">
            <a:avLst/>
          </a:prstGeom>
          <a:solidFill>
            <a:schemeClr val="tx2">
              <a:lumMod val="25000"/>
            </a:schemeClr>
          </a:solidFill>
          <a:ln>
            <a:solidFill>
              <a:schemeClr val="tx1"/>
            </a:solidFill>
          </a:ln>
        </p:spPr>
        <p:txBody>
          <a:bodyPr wrap="square" rtlCol="0">
            <a:spAutoFit/>
          </a:bodyPr>
          <a:lstStyle/>
          <a:p>
            <a:pPr algn="ctr"/>
            <a:r>
              <a:rPr lang="en-US" sz="1400" dirty="0">
                <a:latin typeface="Consolas" panose="020B0609020204030204" pitchFamily="49" charset="0"/>
              </a:rPr>
              <a:t>0.2999999999999999888977697</a:t>
            </a:r>
          </a:p>
        </p:txBody>
      </p:sp>
      <p:sp>
        <p:nvSpPr>
          <p:cNvPr id="35" name="Rectangle: Rounded Corners 34">
            <a:extLst>
              <a:ext uri="{FF2B5EF4-FFF2-40B4-BE49-F238E27FC236}">
                <a16:creationId xmlns:a16="http://schemas.microsoft.com/office/drawing/2014/main" id="{D11322BC-C002-4B8E-9653-F733C6928CAA}"/>
              </a:ext>
              <a:ext uri="{C183D7F6-B498-43B3-948B-1728B52AA6E4}">
                <adec:decorative xmlns:adec="http://schemas.microsoft.com/office/drawing/2017/decorative" val="1"/>
              </a:ext>
            </a:extLst>
          </p:cNvPr>
          <p:cNvSpPr/>
          <p:nvPr/>
        </p:nvSpPr>
        <p:spPr>
          <a:xfrm>
            <a:off x="3690330" y="3628416"/>
            <a:ext cx="447167" cy="185009"/>
          </a:xfrm>
          <a:prstGeom prst="roundRect">
            <a:avLst/>
          </a:prstGeom>
          <a:noFill/>
          <a:ln>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2AEA565B-0066-444D-B08C-69234D56EEDA}"/>
              </a:ext>
              <a:ext uri="{C183D7F6-B498-43B3-948B-1728B52AA6E4}">
                <adec:decorative xmlns:adec="http://schemas.microsoft.com/office/drawing/2017/decorative" val="1"/>
              </a:ext>
            </a:extLst>
          </p:cNvPr>
          <p:cNvCxnSpPr>
            <a:cxnSpLocks/>
            <a:stCxn id="35" idx="0"/>
            <a:endCxn id="34" idx="1"/>
          </p:cNvCxnSpPr>
          <p:nvPr/>
        </p:nvCxnSpPr>
        <p:spPr>
          <a:xfrm flipV="1">
            <a:off x="3913914" y="3080020"/>
            <a:ext cx="3272578" cy="548396"/>
          </a:xfrm>
          <a:prstGeom prst="straightConnector1">
            <a:avLst/>
          </a:prstGeom>
          <a:ln>
            <a:solidFill>
              <a:srgbClr val="00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6279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par>
                                <p:cTn id="18" presetID="10" presetClass="entr" presetSubtype="0" fill="hold"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fade">
                                      <p:cBhvr>
                                        <p:cTn id="33" dur="500"/>
                                        <p:tgtEl>
                                          <p:spTgt spid="32"/>
                                        </p:tgtEl>
                                      </p:cBhvr>
                                    </p:animEffect>
                                  </p:childTnLst>
                                </p:cTn>
                              </p:par>
                              <p:par>
                                <p:cTn id="34" presetID="10" presetClass="entr" presetSubtype="0" fill="hold"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fade">
                                      <p:cBhvr>
                                        <p:cTn id="36" dur="500"/>
                                        <p:tgtEl>
                                          <p:spTgt spid="2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fade">
                                      <p:cBhvr>
                                        <p:cTn id="39" dur="500"/>
                                        <p:tgtEl>
                                          <p:spTgt spid="27"/>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500"/>
                                        <p:tgtEl>
                                          <p:spTgt spid="17"/>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fade">
                                      <p:cBhvr>
                                        <p:cTn id="54" dur="500"/>
                                        <p:tgtEl>
                                          <p:spTgt spid="35"/>
                                        </p:tgtEl>
                                      </p:cBhvr>
                                    </p:animEffect>
                                  </p:childTnLst>
                                </p:cTn>
                              </p:par>
                              <p:par>
                                <p:cTn id="55" presetID="10" presetClass="entr" presetSubtype="0" fill="hold" nodeType="withEffect">
                                  <p:stCondLst>
                                    <p:cond delay="0"/>
                                  </p:stCondLst>
                                  <p:childTnLst>
                                    <p:set>
                                      <p:cBhvr>
                                        <p:cTn id="56" dur="1" fill="hold">
                                          <p:stCondLst>
                                            <p:cond delay="0"/>
                                          </p:stCondLst>
                                        </p:cTn>
                                        <p:tgtEl>
                                          <p:spTgt spid="36"/>
                                        </p:tgtEl>
                                        <p:attrNameLst>
                                          <p:attrName>style.visibility</p:attrName>
                                        </p:attrNameLst>
                                      </p:cBhvr>
                                      <p:to>
                                        <p:strVal val="visible"/>
                                      </p:to>
                                    </p:set>
                                    <p:animEffect transition="in" filter="fade">
                                      <p:cBhvr>
                                        <p:cTn id="57" dur="500"/>
                                        <p:tgtEl>
                                          <p:spTgt spid="36"/>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4"/>
                                        </p:tgtEl>
                                        <p:attrNameLst>
                                          <p:attrName>style.visibility</p:attrName>
                                        </p:attrNameLst>
                                      </p:cBhvr>
                                      <p:to>
                                        <p:strVal val="visible"/>
                                      </p:to>
                                    </p:set>
                                    <p:animEffect transition="in" filter="fade">
                                      <p:cBhvr>
                                        <p:cTn id="60" dur="500"/>
                                        <p:tgtEl>
                                          <p:spTgt spid="34"/>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12"/>
                                        </p:tgtEl>
                                        <p:attrNameLst>
                                          <p:attrName>style.visibility</p:attrName>
                                        </p:attrNameLst>
                                      </p:cBhvr>
                                      <p:to>
                                        <p:strVal val="visible"/>
                                      </p:to>
                                    </p:set>
                                    <p:animEffect transition="in" filter="fade">
                                      <p:cBhvr>
                                        <p:cTn id="65" dur="500"/>
                                        <p:tgtEl>
                                          <p:spTgt spid="12"/>
                                        </p:tgtEl>
                                      </p:cBhvr>
                                    </p:animEffect>
                                  </p:childTnLst>
                                </p:cTn>
                              </p:par>
                              <p:par>
                                <p:cTn id="66" presetID="10" presetClass="entr" presetSubtype="0" fill="hold" nodeType="withEffect">
                                  <p:stCondLst>
                                    <p:cond delay="0"/>
                                  </p:stCondLst>
                                  <p:childTnLst>
                                    <p:set>
                                      <p:cBhvr>
                                        <p:cTn id="67" dur="1" fill="hold">
                                          <p:stCondLst>
                                            <p:cond delay="0"/>
                                          </p:stCondLst>
                                        </p:cTn>
                                        <p:tgtEl>
                                          <p:spTgt spid="10"/>
                                        </p:tgtEl>
                                        <p:attrNameLst>
                                          <p:attrName>style.visibility</p:attrName>
                                        </p:attrNameLst>
                                      </p:cBhvr>
                                      <p:to>
                                        <p:strVal val="visible"/>
                                      </p:to>
                                    </p:set>
                                    <p:animEffect transition="in" filter="fade">
                                      <p:cBhvr>
                                        <p:cTn id="68" dur="500"/>
                                        <p:tgtEl>
                                          <p:spTgt spid="10"/>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1"/>
                                        </p:tgtEl>
                                        <p:attrNameLst>
                                          <p:attrName>style.visibility</p:attrName>
                                        </p:attrNameLst>
                                      </p:cBhvr>
                                      <p:to>
                                        <p:strVal val="visible"/>
                                      </p:to>
                                    </p:set>
                                    <p:animEffect transition="in" filter="fade">
                                      <p:cBhvr>
                                        <p:cTn id="71" dur="500"/>
                                        <p:tgtEl>
                                          <p:spTgt spid="11"/>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22"/>
                                        </p:tgtEl>
                                        <p:attrNameLst>
                                          <p:attrName>style.visibility</p:attrName>
                                        </p:attrNameLst>
                                      </p:cBhvr>
                                      <p:to>
                                        <p:strVal val="visible"/>
                                      </p:to>
                                    </p:set>
                                    <p:animEffect transition="in" filter="fade">
                                      <p:cBhvr>
                                        <p:cTn id="76" dur="500"/>
                                        <p:tgtEl>
                                          <p:spTgt spid="22"/>
                                        </p:tgtEl>
                                      </p:cBhvr>
                                    </p:animEffect>
                                  </p:childTnLst>
                                </p:cTn>
                              </p:par>
                              <p:par>
                                <p:cTn id="77" presetID="10" presetClass="entr" presetSubtype="0" fill="hold" nodeType="withEffect">
                                  <p:stCondLst>
                                    <p:cond delay="0"/>
                                  </p:stCondLst>
                                  <p:childTnLst>
                                    <p:set>
                                      <p:cBhvr>
                                        <p:cTn id="78" dur="1" fill="hold">
                                          <p:stCondLst>
                                            <p:cond delay="0"/>
                                          </p:stCondLst>
                                        </p:cTn>
                                        <p:tgtEl>
                                          <p:spTgt spid="21"/>
                                        </p:tgtEl>
                                        <p:attrNameLst>
                                          <p:attrName>style.visibility</p:attrName>
                                        </p:attrNameLst>
                                      </p:cBhvr>
                                      <p:to>
                                        <p:strVal val="visible"/>
                                      </p:to>
                                    </p:set>
                                    <p:animEffect transition="in" filter="fade">
                                      <p:cBhvr>
                                        <p:cTn id="79" dur="500"/>
                                        <p:tgtEl>
                                          <p:spTgt spid="21"/>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24"/>
                                        </p:tgtEl>
                                        <p:attrNameLst>
                                          <p:attrName>style.visibility</p:attrName>
                                        </p:attrNameLst>
                                      </p:cBhvr>
                                      <p:to>
                                        <p:strVal val="visible"/>
                                      </p:to>
                                    </p:set>
                                    <p:animEffect transition="in" filter="fade">
                                      <p:cBhvr>
                                        <p:cTn id="84" dur="500"/>
                                        <p:tgtEl>
                                          <p:spTgt spid="24"/>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nodeType="clickEffect">
                                  <p:stCondLst>
                                    <p:cond delay="0"/>
                                  </p:stCondLst>
                                  <p:childTnLst>
                                    <p:set>
                                      <p:cBhvr>
                                        <p:cTn id="88" dur="1" fill="hold">
                                          <p:stCondLst>
                                            <p:cond delay="0"/>
                                          </p:stCondLst>
                                        </p:cTn>
                                        <p:tgtEl>
                                          <p:spTgt spid="6">
                                            <p:txEl>
                                              <p:pRg st="0" end="0"/>
                                            </p:txEl>
                                          </p:spTgt>
                                        </p:tgtEl>
                                        <p:attrNameLst>
                                          <p:attrName>style.visibility</p:attrName>
                                        </p:attrNameLst>
                                      </p:cBhvr>
                                      <p:to>
                                        <p:strVal val="visible"/>
                                      </p:to>
                                    </p:set>
                                    <p:animEffect transition="in" filter="fade">
                                      <p:cBhvr>
                                        <p:cTn id="89" dur="500"/>
                                        <p:tgtEl>
                                          <p:spTgt spid="6">
                                            <p:txEl>
                                              <p:pRg st="0" end="0"/>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4"/>
                                        </p:tgtEl>
                                        <p:attrNameLst>
                                          <p:attrName>style.visibility</p:attrName>
                                        </p:attrNameLst>
                                      </p:cBhvr>
                                      <p:to>
                                        <p:strVal val="visible"/>
                                      </p:to>
                                    </p:set>
                                    <p:animEffect transition="in" filter="fade">
                                      <p:cBhvr>
                                        <p:cTn id="94" dur="500"/>
                                        <p:tgtEl>
                                          <p:spTgt spid="4"/>
                                        </p:tgtEl>
                                      </p:cBhvr>
                                    </p:animEffect>
                                  </p:childTnLst>
                                </p:cTn>
                              </p:par>
                              <p:par>
                                <p:cTn id="95" presetID="10" presetClass="entr" presetSubtype="0" fill="hold" nodeType="withEffect">
                                  <p:stCondLst>
                                    <p:cond delay="0"/>
                                  </p:stCondLst>
                                  <p:childTnLst>
                                    <p:set>
                                      <p:cBhvr>
                                        <p:cTn id="96" dur="1" fill="hold">
                                          <p:stCondLst>
                                            <p:cond delay="0"/>
                                          </p:stCondLst>
                                        </p:cTn>
                                        <p:tgtEl>
                                          <p:spTgt spid="5"/>
                                        </p:tgtEl>
                                        <p:attrNameLst>
                                          <p:attrName>style.visibility</p:attrName>
                                        </p:attrNameLst>
                                      </p:cBhvr>
                                      <p:to>
                                        <p:strVal val="visible"/>
                                      </p:to>
                                    </p:set>
                                    <p:animEffect transition="in" filter="fade">
                                      <p:cBhvr>
                                        <p:cTn id="97" dur="500"/>
                                        <p:tgtEl>
                                          <p:spTgt spid="5"/>
                                        </p:tgtEl>
                                      </p:cBhvr>
                                    </p:animEffect>
                                  </p:childTnLst>
                                </p:cTn>
                              </p:par>
                              <p:par>
                                <p:cTn id="98" presetID="10" presetClass="exit" presetSubtype="0" fill="hold" nodeType="withEffect">
                                  <p:stCondLst>
                                    <p:cond delay="0"/>
                                  </p:stCondLst>
                                  <p:childTnLst>
                                    <p:animEffect transition="out" filter="fade">
                                      <p:cBhvr>
                                        <p:cTn id="99" dur="500"/>
                                        <p:tgtEl>
                                          <p:spTgt spid="9"/>
                                        </p:tgtEl>
                                      </p:cBhvr>
                                    </p:animEffect>
                                    <p:set>
                                      <p:cBhvr>
                                        <p:cTn id="100" dur="1" fill="hold">
                                          <p:stCondLst>
                                            <p:cond delay="499"/>
                                          </p:stCondLst>
                                        </p:cTn>
                                        <p:tgtEl>
                                          <p:spTgt spid="9"/>
                                        </p:tgtEl>
                                        <p:attrNameLst>
                                          <p:attrName>style.visibility</p:attrName>
                                        </p:attrNameLst>
                                      </p:cBhvr>
                                      <p:to>
                                        <p:strVal val="hidden"/>
                                      </p:to>
                                    </p:set>
                                  </p:childTnLst>
                                </p:cTn>
                              </p:par>
                              <p:par>
                                <p:cTn id="101" presetID="10" presetClass="exit" presetSubtype="0" fill="hold" nodeType="withEffect">
                                  <p:stCondLst>
                                    <p:cond delay="0"/>
                                  </p:stCondLst>
                                  <p:childTnLst>
                                    <p:animEffect transition="out" filter="fade">
                                      <p:cBhvr>
                                        <p:cTn id="102" dur="500"/>
                                        <p:tgtEl>
                                          <p:spTgt spid="13"/>
                                        </p:tgtEl>
                                      </p:cBhvr>
                                    </p:animEffect>
                                    <p:set>
                                      <p:cBhvr>
                                        <p:cTn id="103" dur="1" fill="hold">
                                          <p:stCondLst>
                                            <p:cond delay="499"/>
                                          </p:stCondLst>
                                        </p:cTn>
                                        <p:tgtEl>
                                          <p:spTgt spid="13"/>
                                        </p:tgtEl>
                                        <p:attrNameLst>
                                          <p:attrName>style.visibility</p:attrName>
                                        </p:attrNameLst>
                                      </p:cBhvr>
                                      <p:to>
                                        <p:strVal val="hidden"/>
                                      </p:to>
                                    </p:set>
                                  </p:childTnLst>
                                </p:cTn>
                              </p:par>
                              <p:par>
                                <p:cTn id="104" presetID="10" presetClass="exit" presetSubtype="0" fill="hold" nodeType="withEffect">
                                  <p:stCondLst>
                                    <p:cond delay="0"/>
                                  </p:stCondLst>
                                  <p:childTnLst>
                                    <p:animEffect transition="out" filter="fade">
                                      <p:cBhvr>
                                        <p:cTn id="105" dur="500"/>
                                        <p:tgtEl>
                                          <p:spTgt spid="14"/>
                                        </p:tgtEl>
                                      </p:cBhvr>
                                    </p:animEffect>
                                    <p:set>
                                      <p:cBhvr>
                                        <p:cTn id="106" dur="1" fill="hold">
                                          <p:stCondLst>
                                            <p:cond delay="499"/>
                                          </p:stCondLst>
                                        </p:cTn>
                                        <p:tgtEl>
                                          <p:spTgt spid="14"/>
                                        </p:tgtEl>
                                        <p:attrNameLst>
                                          <p:attrName>style.visibility</p:attrName>
                                        </p:attrNameLst>
                                      </p:cBhvr>
                                      <p:to>
                                        <p:strVal val="hidden"/>
                                      </p:to>
                                    </p:set>
                                  </p:childTnLst>
                                </p:cTn>
                              </p:par>
                              <p:par>
                                <p:cTn id="107" presetID="10" presetClass="exit" presetSubtype="0" fill="hold" nodeType="withEffect">
                                  <p:stCondLst>
                                    <p:cond delay="0"/>
                                  </p:stCondLst>
                                  <p:childTnLst>
                                    <p:animEffect transition="out" filter="fade">
                                      <p:cBhvr>
                                        <p:cTn id="108" dur="500"/>
                                        <p:tgtEl>
                                          <p:spTgt spid="16"/>
                                        </p:tgtEl>
                                      </p:cBhvr>
                                    </p:animEffect>
                                    <p:set>
                                      <p:cBhvr>
                                        <p:cTn id="109" dur="1" fill="hold">
                                          <p:stCondLst>
                                            <p:cond delay="499"/>
                                          </p:stCondLst>
                                        </p:cTn>
                                        <p:tgtEl>
                                          <p:spTgt spid="16"/>
                                        </p:tgtEl>
                                        <p:attrNameLst>
                                          <p:attrName>style.visibility</p:attrName>
                                        </p:attrNameLst>
                                      </p:cBhvr>
                                      <p:to>
                                        <p:strVal val="hidden"/>
                                      </p:to>
                                    </p:set>
                                  </p:childTnLst>
                                </p:cTn>
                              </p:par>
                              <p:par>
                                <p:cTn id="110" presetID="10" presetClass="exit" presetSubtype="0" fill="hold" nodeType="withEffect">
                                  <p:stCondLst>
                                    <p:cond delay="0"/>
                                  </p:stCondLst>
                                  <p:childTnLst>
                                    <p:animEffect transition="out" filter="fade">
                                      <p:cBhvr>
                                        <p:cTn id="111" dur="500"/>
                                        <p:tgtEl>
                                          <p:spTgt spid="17"/>
                                        </p:tgtEl>
                                      </p:cBhvr>
                                    </p:animEffect>
                                    <p:set>
                                      <p:cBhvr>
                                        <p:cTn id="112" dur="1" fill="hold">
                                          <p:stCondLst>
                                            <p:cond delay="499"/>
                                          </p:stCondLst>
                                        </p:cTn>
                                        <p:tgtEl>
                                          <p:spTgt spid="17"/>
                                        </p:tgtEl>
                                        <p:attrNameLst>
                                          <p:attrName>style.visibility</p:attrName>
                                        </p:attrNameLst>
                                      </p:cBhvr>
                                      <p:to>
                                        <p:strVal val="hidden"/>
                                      </p:to>
                                    </p:set>
                                  </p:childTnLst>
                                </p:cTn>
                              </p:par>
                              <p:par>
                                <p:cTn id="113" presetID="10" presetClass="exit" presetSubtype="0" fill="hold" nodeType="withEffect">
                                  <p:stCondLst>
                                    <p:cond delay="0"/>
                                  </p:stCondLst>
                                  <p:childTnLst>
                                    <p:animEffect transition="out" filter="fade">
                                      <p:cBhvr>
                                        <p:cTn id="114" dur="500"/>
                                        <p:tgtEl>
                                          <p:spTgt spid="22"/>
                                        </p:tgtEl>
                                      </p:cBhvr>
                                    </p:animEffect>
                                    <p:set>
                                      <p:cBhvr>
                                        <p:cTn id="115" dur="1" fill="hold">
                                          <p:stCondLst>
                                            <p:cond delay="499"/>
                                          </p:stCondLst>
                                        </p:cTn>
                                        <p:tgtEl>
                                          <p:spTgt spid="22"/>
                                        </p:tgtEl>
                                        <p:attrNameLst>
                                          <p:attrName>style.visibility</p:attrName>
                                        </p:attrNameLst>
                                      </p:cBhvr>
                                      <p:to>
                                        <p:strVal val="hidden"/>
                                      </p:to>
                                    </p:set>
                                  </p:childTnLst>
                                </p:cTn>
                              </p:par>
                              <p:par>
                                <p:cTn id="116" presetID="10" presetClass="exit" presetSubtype="0" fill="hold" nodeType="withEffect">
                                  <p:stCondLst>
                                    <p:cond delay="0"/>
                                  </p:stCondLst>
                                  <p:childTnLst>
                                    <p:animEffect transition="out" filter="fade">
                                      <p:cBhvr>
                                        <p:cTn id="117" dur="500"/>
                                        <p:tgtEl>
                                          <p:spTgt spid="24"/>
                                        </p:tgtEl>
                                      </p:cBhvr>
                                    </p:animEffect>
                                    <p:set>
                                      <p:cBhvr>
                                        <p:cTn id="118" dur="1" fill="hold">
                                          <p:stCondLst>
                                            <p:cond delay="499"/>
                                          </p:stCondLst>
                                        </p:cTn>
                                        <p:tgtEl>
                                          <p:spTgt spid="24"/>
                                        </p:tgtEl>
                                        <p:attrNameLst>
                                          <p:attrName>style.visibility</p:attrName>
                                        </p:attrNameLst>
                                      </p:cBhvr>
                                      <p:to>
                                        <p:strVal val="hidden"/>
                                      </p:to>
                                    </p:set>
                                  </p:childTnLst>
                                </p:cTn>
                              </p:par>
                              <p:par>
                                <p:cTn id="119" presetID="10" presetClass="exit" presetSubtype="0" fill="hold" nodeType="withEffect">
                                  <p:stCondLst>
                                    <p:cond delay="0"/>
                                  </p:stCondLst>
                                  <p:childTnLst>
                                    <p:animEffect transition="out" filter="fade">
                                      <p:cBhvr>
                                        <p:cTn id="120" dur="500"/>
                                        <p:tgtEl>
                                          <p:spTgt spid="21"/>
                                        </p:tgtEl>
                                      </p:cBhvr>
                                    </p:animEffect>
                                    <p:set>
                                      <p:cBhvr>
                                        <p:cTn id="121"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P spid="12" grpId="0" animBg="1"/>
      <p:bldP spid="19" grpId="0" animBg="1"/>
      <p:bldP spid="20" grpId="0" animBg="1"/>
      <p:bldP spid="27" grpId="0" animBg="1"/>
      <p:bldP spid="32" grpId="0" animBg="1"/>
      <p:bldP spid="34" grpId="0" animBg="1"/>
      <p:bldP spid="3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68D457B-E24A-4CD0-A017-7B770F634EA9}"/>
              </a:ext>
              <a:ext uri="{C183D7F6-B498-43B3-948B-1728B52AA6E4}">
                <adec:decorative xmlns:adec="http://schemas.microsoft.com/office/drawing/2017/decorative" val="1"/>
              </a:ext>
            </a:extLst>
          </p:cNvPr>
          <p:cNvSpPr txBox="1"/>
          <p:nvPr/>
        </p:nvSpPr>
        <p:spPr>
          <a:xfrm>
            <a:off x="2398672" y="1870250"/>
            <a:ext cx="7761328" cy="3693553"/>
          </a:xfrm>
          <a:prstGeom prst="rect">
            <a:avLst/>
          </a:prstGeom>
          <a:solidFill>
            <a:srgbClr val="000060"/>
          </a:solidFill>
          <a:ln>
            <a:solidFill>
              <a:schemeClr val="tx1"/>
            </a:solidFill>
          </a:ln>
        </p:spPr>
        <p:txBody>
          <a:bodyPr wrap="square" lIns="73152" tIns="0" rIns="73152" bIns="0" rtlCol="0">
            <a:noAutofit/>
          </a:bodyPr>
          <a:lstStyle/>
          <a:p>
            <a:pPr algn="just">
              <a:lnSpc>
                <a:spcPct val="115000"/>
              </a:lnSpc>
            </a:pPr>
            <a:r>
              <a:rPr lang="en-US" sz="1400" dirty="0">
                <a:latin typeface="Consolas" panose="020B0609020204030204" pitchFamily="49" charset="0"/>
              </a:rPr>
              <a:t>public class </a:t>
            </a:r>
            <a:r>
              <a:rPr lang="en-US" sz="1400" dirty="0" err="1">
                <a:latin typeface="Consolas" panose="020B0609020204030204" pitchFamily="49" charset="0"/>
              </a:rPr>
              <a:t>AllTheThings</a:t>
            </a:r>
            <a:endParaRPr lang="en-US" sz="1400" dirty="0">
              <a:latin typeface="Consolas" panose="020B0609020204030204" pitchFamily="49" charset="0"/>
            </a:endParaRPr>
          </a:p>
          <a:p>
            <a:pPr algn="just">
              <a:lnSpc>
                <a:spcPct val="115000"/>
              </a:lnSpc>
            </a:pPr>
            <a:r>
              <a:rPr lang="en-US" sz="1400" dirty="0">
                <a:latin typeface="Consolas" panose="020B0609020204030204" pitchFamily="49" charset="0"/>
              </a:rPr>
              <a:t>{</a:t>
            </a:r>
          </a:p>
          <a:p>
            <a:pPr algn="just">
              <a:lnSpc>
                <a:spcPct val="115000"/>
              </a:lnSpc>
            </a:pPr>
            <a:r>
              <a:rPr lang="en-US" sz="1400" dirty="0">
                <a:latin typeface="Consolas" panose="020B0609020204030204" pitchFamily="49" charset="0"/>
              </a:rPr>
              <a:t>    public static void main(String[] </a:t>
            </a:r>
            <a:r>
              <a:rPr lang="en-US" sz="1400" dirty="0" err="1">
                <a:latin typeface="Consolas" panose="020B0609020204030204" pitchFamily="49" charset="0"/>
              </a:rPr>
              <a:t>args</a:t>
            </a:r>
            <a:r>
              <a:rPr lang="en-US" sz="1400" dirty="0">
                <a:latin typeface="Consolas" panose="020B0609020204030204" pitchFamily="49" charset="0"/>
              </a:rPr>
              <a:t>)</a:t>
            </a:r>
          </a:p>
          <a:p>
            <a:pPr algn="just">
              <a:lnSpc>
                <a:spcPct val="115000"/>
              </a:lnSpc>
            </a:pPr>
            <a:r>
              <a:rPr lang="en-US" sz="1400" dirty="0">
                <a:latin typeface="Consolas" panose="020B0609020204030204" pitchFamily="49" charset="0"/>
              </a:rPr>
              <a:t>    {</a:t>
            </a:r>
          </a:p>
          <a:p>
            <a:pPr algn="just">
              <a:lnSpc>
                <a:spcPct val="115000"/>
              </a:lnSpc>
            </a:pPr>
            <a:r>
              <a:rPr lang="en-US" sz="1400" dirty="0">
                <a:latin typeface="Consolas" panose="020B0609020204030204" pitchFamily="49" charset="0"/>
              </a:rPr>
              <a:t>        float </a:t>
            </a:r>
            <a:r>
              <a:rPr lang="en-US" sz="1400" dirty="0" err="1">
                <a:latin typeface="Consolas" panose="020B0609020204030204" pitchFamily="49" charset="0"/>
              </a:rPr>
              <a:t>myLulz</a:t>
            </a:r>
            <a:r>
              <a:rPr lang="en-US" sz="1400" dirty="0">
                <a:latin typeface="Consolas" panose="020B0609020204030204" pitchFamily="49" charset="0"/>
              </a:rPr>
              <a:t> = 0.7f;</a:t>
            </a:r>
          </a:p>
          <a:p>
            <a:pPr algn="just">
              <a:lnSpc>
                <a:spcPct val="115000"/>
              </a:lnSpc>
            </a:pPr>
            <a:r>
              <a:rPr lang="en-US" sz="1400" dirty="0">
                <a:latin typeface="Consolas" panose="020B0609020204030204" pitchFamily="49" charset="0"/>
              </a:rPr>
              <a:t>        float </a:t>
            </a:r>
            <a:r>
              <a:rPr lang="en-US" sz="1400" dirty="0" err="1">
                <a:latin typeface="Consolas" panose="020B0609020204030204" pitchFamily="49" charset="0"/>
              </a:rPr>
              <a:t>yourLulz</a:t>
            </a:r>
            <a:r>
              <a:rPr lang="en-US" sz="1400" dirty="0">
                <a:latin typeface="Consolas" panose="020B0609020204030204" pitchFamily="49" charset="0"/>
              </a:rPr>
              <a:t> = 0.4f;</a:t>
            </a:r>
          </a:p>
          <a:p>
            <a:pPr algn="just">
              <a:lnSpc>
                <a:spcPct val="115000"/>
              </a:lnSpc>
            </a:pPr>
            <a:r>
              <a:rPr lang="en-US" sz="1400" dirty="0">
                <a:latin typeface="Consolas" panose="020B0609020204030204" pitchFamily="49" charset="0"/>
              </a:rPr>
              <a:t>        float </a:t>
            </a:r>
            <a:r>
              <a:rPr lang="en-US" sz="1400" dirty="0" err="1">
                <a:latin typeface="Consolas" panose="020B0609020204030204" pitchFamily="49" charset="0"/>
              </a:rPr>
              <a:t>lolDiff</a:t>
            </a:r>
            <a:r>
              <a:rPr lang="en-US" sz="1400" dirty="0">
                <a:latin typeface="Consolas" panose="020B0609020204030204" pitchFamily="49" charset="0"/>
              </a:rPr>
              <a:t> = </a:t>
            </a:r>
            <a:r>
              <a:rPr lang="en-US" sz="1400" dirty="0" err="1">
                <a:latin typeface="Consolas" panose="020B0609020204030204" pitchFamily="49" charset="0"/>
              </a:rPr>
              <a:t>myLulz</a:t>
            </a:r>
            <a:r>
              <a:rPr lang="en-US" sz="1400" dirty="0">
                <a:latin typeface="Consolas" panose="020B0609020204030204" pitchFamily="49" charset="0"/>
              </a:rPr>
              <a:t> – </a:t>
            </a:r>
            <a:r>
              <a:rPr lang="en-US" sz="1400" dirty="0" err="1">
                <a:latin typeface="Consolas" panose="020B0609020204030204" pitchFamily="49" charset="0"/>
              </a:rPr>
              <a:t>yourLulz</a:t>
            </a:r>
            <a:r>
              <a:rPr lang="en-US" sz="1400" dirty="0">
                <a:latin typeface="Consolas" panose="020B0609020204030204" pitchFamily="49" charset="0"/>
              </a:rPr>
              <a:t>;</a:t>
            </a:r>
          </a:p>
          <a:p>
            <a:pPr algn="just">
              <a:lnSpc>
                <a:spcPct val="115000"/>
              </a:lnSpc>
            </a:pPr>
            <a:r>
              <a:rPr lang="en-US" sz="1400" dirty="0">
                <a:latin typeface="Consolas" panose="020B0609020204030204" pitchFamily="49" charset="0"/>
              </a:rPr>
              <a:t>        </a:t>
            </a:r>
            <a:r>
              <a:rPr lang="en-US" sz="1400" dirty="0" err="1">
                <a:latin typeface="Consolas" panose="020B0609020204030204" pitchFamily="49" charset="0"/>
              </a:rPr>
              <a:t>lolDiff</a:t>
            </a:r>
            <a:r>
              <a:rPr lang="en-US" sz="1400" dirty="0">
                <a:latin typeface="Consolas" panose="020B0609020204030204" pitchFamily="49" charset="0"/>
              </a:rPr>
              <a:t> = </a:t>
            </a:r>
            <a:r>
              <a:rPr lang="en-US" sz="1400" dirty="0" err="1">
                <a:latin typeface="Consolas" panose="020B0609020204030204" pitchFamily="49" charset="0"/>
              </a:rPr>
              <a:t>lolDiff</a:t>
            </a:r>
            <a:r>
              <a:rPr lang="en-US" sz="1400" dirty="0">
                <a:latin typeface="Consolas" panose="020B0609020204030204" pitchFamily="49" charset="0"/>
              </a:rPr>
              <a:t> – 0.3f;</a:t>
            </a:r>
          </a:p>
          <a:p>
            <a:pPr algn="just">
              <a:lnSpc>
                <a:spcPct val="115000"/>
              </a:lnSpc>
            </a:pPr>
            <a:endParaRPr lang="en-US" sz="1400" dirty="0">
              <a:latin typeface="Consolas" panose="020B0609020204030204" pitchFamily="49" charset="0"/>
            </a:endParaRPr>
          </a:p>
          <a:p>
            <a:pPr algn="just">
              <a:lnSpc>
                <a:spcPct val="115000"/>
              </a:lnSpc>
            </a:pPr>
            <a:r>
              <a:rPr lang="en-US" sz="1400" dirty="0">
                <a:latin typeface="Consolas" panose="020B0609020204030204" pitchFamily="49" charset="0"/>
              </a:rPr>
              <a:t>        if (</a:t>
            </a:r>
            <a:r>
              <a:rPr lang="en-US" sz="1400" dirty="0" err="1">
                <a:latin typeface="Consolas" panose="020B0609020204030204" pitchFamily="49" charset="0"/>
              </a:rPr>
              <a:t>lolDiff</a:t>
            </a:r>
            <a:r>
              <a:rPr lang="en-US" sz="1400" dirty="0">
                <a:latin typeface="Consolas" panose="020B0609020204030204" pitchFamily="49" charset="0"/>
              </a:rPr>
              <a:t> &lt; 0.00001)</a:t>
            </a:r>
          </a:p>
          <a:p>
            <a:pPr algn="just">
              <a:lnSpc>
                <a:spcPct val="115000"/>
              </a:lnSpc>
            </a:pPr>
            <a:r>
              <a:rPr lang="en-US" sz="1400" dirty="0">
                <a:latin typeface="Consolas" panose="020B0609020204030204" pitchFamily="49" charset="0"/>
              </a:rPr>
              <a:t>            </a:t>
            </a:r>
            <a:r>
              <a:rPr lang="en-US" sz="1400" dirty="0" err="1">
                <a:latin typeface="Consolas" panose="020B0609020204030204" pitchFamily="49" charset="0"/>
              </a:rPr>
              <a:t>System.out.println</a:t>
            </a:r>
            <a:r>
              <a:rPr lang="en-US" sz="1400" dirty="0">
                <a:latin typeface="Consolas" panose="020B0609020204030204" pitchFamily="49" charset="0"/>
              </a:rPr>
              <a:t>("SOMEONE TOOK ALL THE THINGS!");</a:t>
            </a:r>
          </a:p>
          <a:p>
            <a:pPr algn="just">
              <a:lnSpc>
                <a:spcPct val="115000"/>
              </a:lnSpc>
            </a:pPr>
            <a:r>
              <a:rPr lang="en-US" sz="1400" dirty="0">
                <a:latin typeface="Consolas" panose="020B0609020204030204" pitchFamily="49" charset="0"/>
              </a:rPr>
              <a:t>        else</a:t>
            </a:r>
          </a:p>
          <a:p>
            <a:pPr algn="just">
              <a:lnSpc>
                <a:spcPct val="115000"/>
              </a:lnSpc>
            </a:pPr>
            <a:r>
              <a:rPr lang="en-US" sz="1400" dirty="0">
                <a:latin typeface="Consolas" panose="020B0609020204030204" pitchFamily="49" charset="0"/>
              </a:rPr>
              <a:t>            </a:t>
            </a:r>
            <a:r>
              <a:rPr lang="en-US" sz="1400" dirty="0" err="1">
                <a:latin typeface="Consolas" panose="020B0609020204030204" pitchFamily="49" charset="0"/>
              </a:rPr>
              <a:t>System.out.println</a:t>
            </a:r>
            <a:r>
              <a:rPr lang="en-US" sz="1400" dirty="0">
                <a:latin typeface="Consolas" panose="020B0609020204030204" pitchFamily="49" charset="0"/>
              </a:rPr>
              <a:t>("Difference of the </a:t>
            </a:r>
            <a:r>
              <a:rPr lang="en-US" sz="1400" dirty="0" err="1">
                <a:latin typeface="Consolas" panose="020B0609020204030204" pitchFamily="49" charset="0"/>
              </a:rPr>
              <a:t>lulz</a:t>
            </a:r>
            <a:r>
              <a:rPr lang="en-US" sz="1400" dirty="0">
                <a:latin typeface="Consolas" panose="020B0609020204030204" pitchFamily="49" charset="0"/>
              </a:rPr>
              <a:t> is " + </a:t>
            </a:r>
            <a:r>
              <a:rPr lang="en-US" sz="1400" dirty="0" err="1">
                <a:latin typeface="Consolas" panose="020B0609020204030204" pitchFamily="49" charset="0"/>
              </a:rPr>
              <a:t>lolDiff</a:t>
            </a:r>
            <a:r>
              <a:rPr lang="en-US" sz="1400" dirty="0">
                <a:latin typeface="Consolas" panose="020B0609020204030204" pitchFamily="49" charset="0"/>
              </a:rPr>
              <a:t>);</a:t>
            </a:r>
          </a:p>
          <a:p>
            <a:pPr algn="just">
              <a:lnSpc>
                <a:spcPct val="115000"/>
              </a:lnSpc>
            </a:pPr>
            <a:r>
              <a:rPr lang="en-US" sz="1400" dirty="0">
                <a:latin typeface="Consolas" panose="020B0609020204030204" pitchFamily="49" charset="0"/>
              </a:rPr>
              <a:t>    }</a:t>
            </a:r>
          </a:p>
          <a:p>
            <a:pPr algn="just">
              <a:lnSpc>
                <a:spcPct val="115000"/>
              </a:lnSpc>
            </a:pPr>
            <a:r>
              <a:rPr lang="en-US" sz="1400" dirty="0">
                <a:latin typeface="Consolas" panose="020B0609020204030204" pitchFamily="49" charset="0"/>
              </a:rPr>
              <a:t>}</a:t>
            </a:r>
          </a:p>
        </p:txBody>
      </p:sp>
      <p:graphicFrame>
        <p:nvGraphicFramePr>
          <p:cNvPr id="5" name="Table 4">
            <a:extLst>
              <a:ext uri="{FF2B5EF4-FFF2-40B4-BE49-F238E27FC236}">
                <a16:creationId xmlns:a16="http://schemas.microsoft.com/office/drawing/2014/main" id="{2231A6C3-BDA2-4ADE-9F01-3E1F5BE21FA8}"/>
              </a:ex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3989064608"/>
              </p:ext>
            </p:extLst>
          </p:nvPr>
        </p:nvGraphicFramePr>
        <p:xfrm>
          <a:off x="2036930" y="1870250"/>
          <a:ext cx="361742" cy="3693553"/>
        </p:xfrm>
        <a:graphic>
          <a:graphicData uri="http://schemas.openxmlformats.org/drawingml/2006/table">
            <a:tbl>
              <a:tblPr>
                <a:tableStyleId>{5C22544A-7EE6-4342-B048-85BDC9FD1C3A}</a:tableStyleId>
              </a:tblPr>
              <a:tblGrid>
                <a:gridCol w="361742">
                  <a:extLst>
                    <a:ext uri="{9D8B030D-6E8A-4147-A177-3AD203B41FA5}">
                      <a16:colId xmlns:a16="http://schemas.microsoft.com/office/drawing/2014/main" val="2652359085"/>
                    </a:ext>
                  </a:extLst>
                </a:gridCol>
              </a:tblGrid>
              <a:tr h="3693553">
                <a:tc>
                  <a:txBody>
                    <a:bodyPr/>
                    <a:lstStyle/>
                    <a:p>
                      <a:pPr marL="0" marR="0" algn="just">
                        <a:lnSpc>
                          <a:spcPct val="115000"/>
                        </a:lnSpc>
                        <a:spcBef>
                          <a:spcPts val="0"/>
                        </a:spcBef>
                        <a:spcAft>
                          <a:spcPts val="0"/>
                        </a:spcAft>
                        <a:tabLst>
                          <a:tab pos="571500" algn="l"/>
                        </a:tabLst>
                      </a:pPr>
                      <a:r>
                        <a:rPr lang="en-US" sz="1400" baseline="0" dirty="0">
                          <a:solidFill>
                            <a:schemeClr val="tx1"/>
                          </a:solidFill>
                          <a:effectLst/>
                          <a:latin typeface="Consolas" panose="020B0609020204030204" pitchFamily="49" charset="0"/>
                        </a:rPr>
                        <a:t>01</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02</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03</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04</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05</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06</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07</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08</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09</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10</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11</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12</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13</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14</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15</a:t>
                      </a:r>
                    </a:p>
                  </a:txBody>
                  <a:tcPr marL="68580" marR="68580" marT="0" marB="0">
                    <a:solidFill>
                      <a:srgbClr val="000060"/>
                    </a:solidFill>
                  </a:tcPr>
                </a:tc>
                <a:extLst>
                  <a:ext uri="{0D108BD9-81ED-4DB2-BD59-A6C34878D82A}">
                    <a16:rowId xmlns:a16="http://schemas.microsoft.com/office/drawing/2014/main" val="1362061028"/>
                  </a:ext>
                </a:extLst>
              </a:tr>
            </a:tbl>
          </a:graphicData>
        </a:graphic>
      </p:graphicFrame>
      <p:pic>
        <p:nvPicPr>
          <p:cNvPr id="13" name="Picture 12">
            <a:extLst>
              <a:ext uri="{FF2B5EF4-FFF2-40B4-BE49-F238E27FC236}">
                <a16:creationId xmlns:a16="http://schemas.microsoft.com/office/drawing/2014/main" id="{BF691B7A-B0EF-446F-B6BA-180650BF03C9}"/>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3154241" y="2750136"/>
            <a:ext cx="2333769" cy="309401"/>
          </a:xfrm>
          <a:prstGeom prst="rect">
            <a:avLst/>
          </a:prstGeom>
        </p:spPr>
      </p:pic>
      <p:pic>
        <p:nvPicPr>
          <p:cNvPr id="14" name="Picture 13">
            <a:extLst>
              <a:ext uri="{FF2B5EF4-FFF2-40B4-BE49-F238E27FC236}">
                <a16:creationId xmlns:a16="http://schemas.microsoft.com/office/drawing/2014/main" id="{25D34520-1C80-4ED4-B5A9-39A5FF80607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157461" y="3012675"/>
            <a:ext cx="2510570" cy="318241"/>
          </a:xfrm>
          <a:prstGeom prst="rect">
            <a:avLst/>
          </a:prstGeom>
        </p:spPr>
      </p:pic>
      <p:pic>
        <p:nvPicPr>
          <p:cNvPr id="17" name="Picture 16">
            <a:extLst>
              <a:ext uri="{FF2B5EF4-FFF2-40B4-BE49-F238E27FC236}">
                <a16:creationId xmlns:a16="http://schemas.microsoft.com/office/drawing/2014/main" id="{66399D95-D5D3-430A-A233-D3E4275C7AFC}"/>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3157461" y="3791821"/>
            <a:ext cx="274041" cy="282881"/>
          </a:xfrm>
          <a:prstGeom prst="rect">
            <a:avLst/>
          </a:prstGeom>
        </p:spPr>
      </p:pic>
      <p:pic>
        <p:nvPicPr>
          <p:cNvPr id="18" name="Picture 17">
            <a:extLst>
              <a:ext uri="{FF2B5EF4-FFF2-40B4-BE49-F238E27FC236}">
                <a16:creationId xmlns:a16="http://schemas.microsoft.com/office/drawing/2014/main" id="{7903AB7A-ACDF-48BE-ABF6-6CD42D630A85}"/>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2679771" y="1818496"/>
            <a:ext cx="4941580" cy="3969176"/>
          </a:xfrm>
          <a:prstGeom prst="rect">
            <a:avLst/>
          </a:prstGeom>
        </p:spPr>
      </p:pic>
      <p:pic>
        <p:nvPicPr>
          <p:cNvPr id="8" name="Picture 7">
            <a:extLst>
              <a:ext uri="{FF2B5EF4-FFF2-40B4-BE49-F238E27FC236}">
                <a16:creationId xmlns:a16="http://schemas.microsoft.com/office/drawing/2014/main" id="{6E7FD39F-AA68-49EC-9BD5-F72331EA6FC8}"/>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3155557" y="4031679"/>
            <a:ext cx="6218021" cy="800604"/>
          </a:xfrm>
          <a:prstGeom prst="rect">
            <a:avLst/>
          </a:prstGeom>
        </p:spPr>
      </p:pic>
      <p:pic>
        <p:nvPicPr>
          <p:cNvPr id="9" name="Picture 8">
            <a:extLst>
              <a:ext uri="{FF2B5EF4-FFF2-40B4-BE49-F238E27FC236}">
                <a16:creationId xmlns:a16="http://schemas.microsoft.com/office/drawing/2014/main" id="{93B55F95-04D1-490E-9553-5787D065184E}"/>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3154696" y="4748992"/>
            <a:ext cx="7436718" cy="649379"/>
          </a:xfrm>
          <a:prstGeom prst="rect">
            <a:avLst/>
          </a:prstGeom>
        </p:spPr>
      </p:pic>
      <p:sp>
        <p:nvSpPr>
          <p:cNvPr id="2" name="Title 1">
            <a:extLst>
              <a:ext uri="{FF2B5EF4-FFF2-40B4-BE49-F238E27FC236}">
                <a16:creationId xmlns:a16="http://schemas.microsoft.com/office/drawing/2014/main" id="{B60AB81B-69C1-4485-8148-1F08C7F6437E}"/>
              </a:ext>
            </a:extLst>
          </p:cNvPr>
          <p:cNvSpPr>
            <a:spLocks noGrp="1"/>
          </p:cNvSpPr>
          <p:nvPr>
            <p:ph type="title"/>
          </p:nvPr>
        </p:nvSpPr>
        <p:spPr>
          <a:xfrm>
            <a:off x="913795" y="200394"/>
            <a:ext cx="10353761" cy="1326321"/>
          </a:xfrm>
        </p:spPr>
        <p:txBody>
          <a:bodyPr/>
          <a:lstStyle/>
          <a:p>
            <a:r>
              <a:rPr lang="en-US" dirty="0"/>
              <a:t>Floating Point Comparison</a:t>
            </a:r>
          </a:p>
        </p:txBody>
      </p:sp>
      <p:sp>
        <p:nvSpPr>
          <p:cNvPr id="3" name="Content Placeholder 2">
            <a:extLst>
              <a:ext uri="{FF2B5EF4-FFF2-40B4-BE49-F238E27FC236}">
                <a16:creationId xmlns:a16="http://schemas.microsoft.com/office/drawing/2014/main" id="{582C2EC7-7A47-44CA-88E1-4A6D02280329}"/>
              </a:ext>
            </a:extLst>
          </p:cNvPr>
          <p:cNvSpPr>
            <a:spLocks noGrp="1"/>
          </p:cNvSpPr>
          <p:nvPr>
            <p:ph idx="1"/>
          </p:nvPr>
        </p:nvSpPr>
        <p:spPr>
          <a:xfrm>
            <a:off x="913795" y="1262413"/>
            <a:ext cx="10353762" cy="528603"/>
          </a:xfrm>
        </p:spPr>
        <p:txBody>
          <a:bodyPr>
            <a:normAutofit/>
          </a:bodyPr>
          <a:lstStyle/>
          <a:p>
            <a:pPr marL="0" indent="0" algn="ctr">
              <a:buNone/>
            </a:pPr>
            <a:r>
              <a:rPr lang="en-US" dirty="0"/>
              <a:t>To catch edge cases, define a </a:t>
            </a:r>
            <a:r>
              <a:rPr lang="en-US" b="1" dirty="0">
                <a:solidFill>
                  <a:srgbClr val="FFC000"/>
                </a:solidFill>
              </a:rPr>
              <a:t>delta value</a:t>
            </a:r>
            <a:r>
              <a:rPr lang="en-US" dirty="0"/>
              <a:t> (buffer) for comparisons:</a:t>
            </a:r>
          </a:p>
        </p:txBody>
      </p:sp>
      <p:sp>
        <p:nvSpPr>
          <p:cNvPr id="6" name="TextBox 5">
            <a:extLst>
              <a:ext uri="{FF2B5EF4-FFF2-40B4-BE49-F238E27FC236}">
                <a16:creationId xmlns:a16="http://schemas.microsoft.com/office/drawing/2014/main" id="{A7B5099F-65D6-498D-B6C1-7B258BAEFBC1}"/>
              </a:ext>
            </a:extLst>
          </p:cNvPr>
          <p:cNvSpPr txBox="1"/>
          <p:nvPr/>
        </p:nvSpPr>
        <p:spPr>
          <a:xfrm>
            <a:off x="2036929" y="6114161"/>
            <a:ext cx="8123071" cy="309244"/>
          </a:xfrm>
          <a:prstGeom prst="rect">
            <a:avLst/>
          </a:prstGeom>
          <a:solidFill>
            <a:srgbClr val="000060"/>
          </a:solidFill>
          <a:ln>
            <a:solidFill>
              <a:schemeClr val="tx1"/>
            </a:solidFill>
          </a:ln>
        </p:spPr>
        <p:txBody>
          <a:bodyPr wrap="square" lIns="73152" tIns="0" rIns="73152" bIns="0" rtlCol="0">
            <a:noAutofit/>
          </a:bodyPr>
          <a:lstStyle/>
          <a:p>
            <a:pPr algn="just">
              <a:lnSpc>
                <a:spcPct val="115000"/>
              </a:lnSpc>
            </a:pPr>
            <a:r>
              <a:rPr lang="en-US" sz="1400" dirty="0">
                <a:latin typeface="Consolas" panose="020B0609020204030204" pitchFamily="49" charset="0"/>
              </a:rPr>
              <a:t>SOMEONE TOOK ALL THE THINGS!</a:t>
            </a:r>
          </a:p>
        </p:txBody>
      </p:sp>
      <p:sp>
        <p:nvSpPr>
          <p:cNvPr id="7" name="Rectangle 1">
            <a:extLst>
              <a:ext uri="{FF2B5EF4-FFF2-40B4-BE49-F238E27FC236}">
                <a16:creationId xmlns:a16="http://schemas.microsoft.com/office/drawing/2014/main" id="{2F1D335F-1B8C-46E9-B379-0B1653EF5954}"/>
              </a:ext>
              <a:ext uri="{C183D7F6-B498-43B3-948B-1728B52AA6E4}">
                <adec:decorative xmlns:adec="http://schemas.microsoft.com/office/drawing/2017/decorative" val="1"/>
              </a:ext>
            </a:extLst>
          </p:cNvPr>
          <p:cNvSpPr>
            <a:spLocks noChangeArrowheads="1"/>
          </p:cNvSpPr>
          <p:nvPr/>
        </p:nvSpPr>
        <p:spPr bwMode="auto">
          <a:xfrm>
            <a:off x="1951567" y="5805127"/>
            <a:ext cx="11798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71500" algn="l"/>
              </a:tabLst>
              <a:defRPr>
                <a:solidFill>
                  <a:schemeClr val="tx1"/>
                </a:solidFill>
                <a:latin typeface="Arial" panose="020B0604020202020204" pitchFamily="34" charset="0"/>
              </a:defRPr>
            </a:lvl1pPr>
            <a:lvl2pPr eaLnBrk="0" fontAlgn="base" hangingPunct="0">
              <a:spcBef>
                <a:spcPct val="0"/>
              </a:spcBef>
              <a:spcAft>
                <a:spcPct val="0"/>
              </a:spcAft>
              <a:tabLst>
                <a:tab pos="571500" algn="l"/>
              </a:tabLst>
              <a:defRPr>
                <a:solidFill>
                  <a:schemeClr val="tx1"/>
                </a:solidFill>
                <a:latin typeface="Arial" panose="020B0604020202020204" pitchFamily="34" charset="0"/>
              </a:defRPr>
            </a:lvl2pPr>
            <a:lvl3pPr eaLnBrk="0" fontAlgn="base" hangingPunct="0">
              <a:spcBef>
                <a:spcPct val="0"/>
              </a:spcBef>
              <a:spcAft>
                <a:spcPct val="0"/>
              </a:spcAft>
              <a:tabLst>
                <a:tab pos="571500" algn="l"/>
              </a:tabLst>
              <a:defRPr>
                <a:solidFill>
                  <a:schemeClr val="tx1"/>
                </a:solidFill>
                <a:latin typeface="Arial" panose="020B0604020202020204" pitchFamily="34" charset="0"/>
              </a:defRPr>
            </a:lvl3pPr>
            <a:lvl4pPr eaLnBrk="0" fontAlgn="base" hangingPunct="0">
              <a:spcBef>
                <a:spcPct val="0"/>
              </a:spcBef>
              <a:spcAft>
                <a:spcPct val="0"/>
              </a:spcAft>
              <a:tabLst>
                <a:tab pos="571500" algn="l"/>
              </a:tabLst>
              <a:defRPr>
                <a:solidFill>
                  <a:schemeClr val="tx1"/>
                </a:solidFill>
                <a:latin typeface="Arial" panose="020B0604020202020204" pitchFamily="34" charset="0"/>
              </a:defRPr>
            </a:lvl4pPr>
            <a:lvl5pPr eaLnBrk="0" fontAlgn="base" hangingPunct="0">
              <a:spcBef>
                <a:spcPct val="0"/>
              </a:spcBef>
              <a:spcAft>
                <a:spcPct val="0"/>
              </a:spcAft>
              <a:tabLst>
                <a:tab pos="571500" algn="l"/>
              </a:tabLst>
              <a:defRPr>
                <a:solidFill>
                  <a:schemeClr val="tx1"/>
                </a:solidFill>
                <a:latin typeface="Arial" panose="020B0604020202020204" pitchFamily="34" charset="0"/>
              </a:defRPr>
            </a:lvl5pPr>
            <a:lvl6pPr eaLnBrk="0" fontAlgn="base" hangingPunct="0">
              <a:spcBef>
                <a:spcPct val="0"/>
              </a:spcBef>
              <a:spcAft>
                <a:spcPct val="0"/>
              </a:spcAft>
              <a:tabLst>
                <a:tab pos="571500" algn="l"/>
              </a:tabLst>
              <a:defRPr>
                <a:solidFill>
                  <a:schemeClr val="tx1"/>
                </a:solidFill>
                <a:latin typeface="Arial" panose="020B0604020202020204" pitchFamily="34" charset="0"/>
              </a:defRPr>
            </a:lvl6pPr>
            <a:lvl7pPr eaLnBrk="0" fontAlgn="base" hangingPunct="0">
              <a:spcBef>
                <a:spcPct val="0"/>
              </a:spcBef>
              <a:spcAft>
                <a:spcPct val="0"/>
              </a:spcAft>
              <a:tabLst>
                <a:tab pos="571500" algn="l"/>
              </a:tabLst>
              <a:defRPr>
                <a:solidFill>
                  <a:schemeClr val="tx1"/>
                </a:solidFill>
                <a:latin typeface="Arial" panose="020B0604020202020204" pitchFamily="34" charset="0"/>
              </a:defRPr>
            </a:lvl7pPr>
            <a:lvl8pPr eaLnBrk="0" fontAlgn="base" hangingPunct="0">
              <a:spcBef>
                <a:spcPct val="0"/>
              </a:spcBef>
              <a:spcAft>
                <a:spcPct val="0"/>
              </a:spcAft>
              <a:tabLst>
                <a:tab pos="571500" algn="l"/>
              </a:tabLst>
              <a:defRPr>
                <a:solidFill>
                  <a:schemeClr val="tx1"/>
                </a:solidFill>
                <a:latin typeface="Arial" panose="020B0604020202020204" pitchFamily="34" charset="0"/>
              </a:defRPr>
            </a:lvl8pPr>
            <a:lvl9pPr eaLnBrk="0" fontAlgn="base" hangingPunct="0">
              <a:spcBef>
                <a:spcPct val="0"/>
              </a:spcBef>
              <a:spcAft>
                <a:spcPct val="0"/>
              </a:spcAft>
              <a:tabLst>
                <a:tab pos="5715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altLang="ja-JP" sz="1600" b="1" i="0" u="none" strike="noStrike" cap="none" normalizeH="0" baseline="0" dirty="0">
                <a:ln>
                  <a:noFill/>
                </a:ln>
                <a:solidFill>
                  <a:schemeClr val="tx1"/>
                </a:solidFill>
                <a:effectLst/>
                <a:latin typeface="Arial" panose="020B0604020202020204" pitchFamily="34" charset="0"/>
                <a:ea typeface="MS Mincho" panose="02020609040205080304" pitchFamily="49" charset="-128"/>
                <a:cs typeface="Arial" panose="020B0604020202020204" pitchFamily="34" charset="0"/>
              </a:rPr>
              <a:t>OUTPUT:</a:t>
            </a:r>
            <a:endParaRPr kumimoji="0" lang="en-US" altLang="ja-JP" sz="1600" b="0" i="0" u="none" strike="noStrike" cap="none" normalizeH="0" baseline="0" dirty="0">
              <a:ln>
                <a:noFill/>
              </a:ln>
              <a:solidFill>
                <a:schemeClr val="tx1"/>
              </a:solidFill>
              <a:effectLst/>
            </a:endParaRPr>
          </a:p>
        </p:txBody>
      </p:sp>
      <p:cxnSp>
        <p:nvCxnSpPr>
          <p:cNvPr id="10" name="Straight Arrow Connector 9">
            <a:extLst>
              <a:ext uri="{FF2B5EF4-FFF2-40B4-BE49-F238E27FC236}">
                <a16:creationId xmlns:a16="http://schemas.microsoft.com/office/drawing/2014/main" id="{0096DDA8-B17F-4296-9716-552AF8685AF2}"/>
              </a:ext>
              <a:ext uri="{C183D7F6-B498-43B3-948B-1728B52AA6E4}">
                <adec:decorative xmlns:adec="http://schemas.microsoft.com/office/drawing/2017/decorative" val="1"/>
              </a:ext>
            </a:extLst>
          </p:cNvPr>
          <p:cNvCxnSpPr>
            <a:cxnSpLocks/>
          </p:cNvCxnSpPr>
          <p:nvPr/>
        </p:nvCxnSpPr>
        <p:spPr>
          <a:xfrm flipV="1">
            <a:off x="5512415" y="3164419"/>
            <a:ext cx="2650603" cy="1077376"/>
          </a:xfrm>
          <a:prstGeom prst="straightConnector1">
            <a:avLst/>
          </a:prstGeom>
          <a:ln>
            <a:solidFill>
              <a:srgbClr val="00FF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2424A7C-2557-44A2-A25E-D73A5BA7FA08}"/>
              </a:ext>
              <a:ext uri="{C183D7F6-B498-43B3-948B-1728B52AA6E4}">
                <adec:decorative xmlns:adec="http://schemas.microsoft.com/office/drawing/2017/decorative" val="1"/>
              </a:ext>
            </a:extLst>
          </p:cNvPr>
          <p:cNvSpPr txBox="1"/>
          <p:nvPr/>
        </p:nvSpPr>
        <p:spPr>
          <a:xfrm>
            <a:off x="8171727" y="2977724"/>
            <a:ext cx="1834038" cy="338554"/>
          </a:xfrm>
          <a:prstGeom prst="rect">
            <a:avLst/>
          </a:prstGeom>
          <a:solidFill>
            <a:schemeClr val="tx2">
              <a:lumMod val="25000"/>
            </a:schemeClr>
          </a:solidFill>
          <a:ln>
            <a:solidFill>
              <a:schemeClr val="tx1"/>
            </a:solidFill>
          </a:ln>
        </p:spPr>
        <p:txBody>
          <a:bodyPr wrap="square" rtlCol="0">
            <a:spAutoFit/>
          </a:bodyPr>
          <a:lstStyle/>
          <a:p>
            <a:pPr algn="ctr"/>
            <a:r>
              <a:rPr lang="en-US" sz="1600" dirty="0"/>
              <a:t>Delta value</a:t>
            </a:r>
          </a:p>
        </p:txBody>
      </p:sp>
      <p:sp>
        <p:nvSpPr>
          <p:cNvPr id="12" name="Rectangle: Rounded Corners 11">
            <a:extLst>
              <a:ext uri="{FF2B5EF4-FFF2-40B4-BE49-F238E27FC236}">
                <a16:creationId xmlns:a16="http://schemas.microsoft.com/office/drawing/2014/main" id="{064A3E3C-1489-4553-B4E9-AFE2850AD70F}"/>
              </a:ext>
              <a:ext uri="{C183D7F6-B498-43B3-948B-1728B52AA6E4}">
                <adec:decorative xmlns:adec="http://schemas.microsoft.com/office/drawing/2017/decorative" val="1"/>
              </a:ext>
            </a:extLst>
          </p:cNvPr>
          <p:cNvSpPr/>
          <p:nvPr/>
        </p:nvSpPr>
        <p:spPr>
          <a:xfrm>
            <a:off x="3206025" y="4097451"/>
            <a:ext cx="2315099" cy="236434"/>
          </a:xfrm>
          <a:prstGeom prst="roundRect">
            <a:avLst/>
          </a:prstGeom>
          <a:noFill/>
          <a:ln>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AD953325-3319-49E7-8275-17A1B6021ADA}"/>
              </a:ext>
              <a:ext uri="{C183D7F6-B498-43B3-948B-1728B52AA6E4}">
                <adec:decorative xmlns:adec="http://schemas.microsoft.com/office/drawing/2017/decorative" val="1"/>
              </a:ext>
            </a:extLst>
          </p:cNvPr>
          <p:cNvPicPr>
            <a:picLocks noChangeAspect="1"/>
          </p:cNvPicPr>
          <p:nvPr/>
        </p:nvPicPr>
        <p:blipFill>
          <a:blip r:embed="rId8"/>
          <a:stretch>
            <a:fillRect/>
          </a:stretch>
        </p:blipFill>
        <p:spPr>
          <a:xfrm>
            <a:off x="3154745" y="3268448"/>
            <a:ext cx="3748175" cy="309401"/>
          </a:xfrm>
          <a:prstGeom prst="rect">
            <a:avLst/>
          </a:prstGeom>
        </p:spPr>
      </p:pic>
      <p:pic>
        <p:nvPicPr>
          <p:cNvPr id="16" name="Picture 15">
            <a:extLst>
              <a:ext uri="{FF2B5EF4-FFF2-40B4-BE49-F238E27FC236}">
                <a16:creationId xmlns:a16="http://schemas.microsoft.com/office/drawing/2014/main" id="{E3CD305B-3126-4076-8470-74C9B1AE8125}"/>
              </a:ext>
              <a:ext uri="{C183D7F6-B498-43B3-948B-1728B52AA6E4}">
                <adec:decorative xmlns:adec="http://schemas.microsoft.com/office/drawing/2017/decorative" val="1"/>
              </a:ext>
            </a:extLst>
          </p:cNvPr>
          <p:cNvPicPr>
            <a:picLocks noChangeAspect="1"/>
          </p:cNvPicPr>
          <p:nvPr/>
        </p:nvPicPr>
        <p:blipFill>
          <a:blip r:embed="rId9"/>
          <a:stretch>
            <a:fillRect/>
          </a:stretch>
        </p:blipFill>
        <p:spPr>
          <a:xfrm>
            <a:off x="3160261" y="3530784"/>
            <a:ext cx="1741487" cy="309401"/>
          </a:xfrm>
          <a:prstGeom prst="rect">
            <a:avLst/>
          </a:prstGeom>
        </p:spPr>
      </p:pic>
    </p:spTree>
    <p:extLst>
      <p:ext uri="{BB962C8B-B14F-4D97-AF65-F5344CB8AC3E}">
        <p14:creationId xmlns:p14="http://schemas.microsoft.com/office/powerpoint/2010/main" val="1091401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par>
                                <p:cTn id="33" presetID="10" presetClass="entr" presetSubtype="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par>
                                <p:cTn id="36" presetID="10" presetClass="entr" presetSubtype="0" fill="hold"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par>
                                <p:cTn id="44" presetID="10" presetClass="entr" presetSubtype="0" fill="hold" nodeType="with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fade">
                                      <p:cBhvr>
                                        <p:cTn id="46" dur="500"/>
                                        <p:tgtEl>
                                          <p:spTgt spid="1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500"/>
                                        <p:tgtEl>
                                          <p:spTgt spid="11"/>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6">
                                            <p:txEl>
                                              <p:pRg st="0" end="0"/>
                                            </p:txEl>
                                          </p:spTgt>
                                        </p:tgtEl>
                                        <p:attrNameLst>
                                          <p:attrName>style.visibility</p:attrName>
                                        </p:attrNameLst>
                                      </p:cBhvr>
                                      <p:to>
                                        <p:strVal val="visible"/>
                                      </p:to>
                                    </p:set>
                                    <p:animEffect transition="in" filter="fade">
                                      <p:cBhvr>
                                        <p:cTn id="54" dur="500"/>
                                        <p:tgtEl>
                                          <p:spTgt spid="6">
                                            <p:txEl>
                                              <p:pRg st="0" end="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5"/>
                                        </p:tgtEl>
                                        <p:attrNameLst>
                                          <p:attrName>style.visibility</p:attrName>
                                        </p:attrNameLst>
                                      </p:cBhvr>
                                      <p:to>
                                        <p:strVal val="visible"/>
                                      </p:to>
                                    </p:set>
                                    <p:animEffect transition="in" filter="fade">
                                      <p:cBhvr>
                                        <p:cTn id="59" dur="500"/>
                                        <p:tgtEl>
                                          <p:spTgt spid="5"/>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4"/>
                                        </p:tgtEl>
                                        <p:attrNameLst>
                                          <p:attrName>style.visibility</p:attrName>
                                        </p:attrNameLst>
                                      </p:cBhvr>
                                      <p:to>
                                        <p:strVal val="visible"/>
                                      </p:to>
                                    </p:set>
                                    <p:animEffect transition="in" filter="fade">
                                      <p:cBhvr>
                                        <p:cTn id="62" dur="500"/>
                                        <p:tgtEl>
                                          <p:spTgt spid="4"/>
                                        </p:tgtEl>
                                      </p:cBhvr>
                                    </p:animEffect>
                                  </p:childTnLst>
                                </p:cTn>
                              </p:par>
                              <p:par>
                                <p:cTn id="63" presetID="10" presetClass="exit" presetSubtype="0" fill="hold" nodeType="withEffect">
                                  <p:stCondLst>
                                    <p:cond delay="0"/>
                                  </p:stCondLst>
                                  <p:childTnLst>
                                    <p:animEffect transition="out" filter="fade">
                                      <p:cBhvr>
                                        <p:cTn id="64" dur="500"/>
                                        <p:tgtEl>
                                          <p:spTgt spid="13"/>
                                        </p:tgtEl>
                                      </p:cBhvr>
                                    </p:animEffect>
                                    <p:set>
                                      <p:cBhvr>
                                        <p:cTn id="65" dur="1" fill="hold">
                                          <p:stCondLst>
                                            <p:cond delay="499"/>
                                          </p:stCondLst>
                                        </p:cTn>
                                        <p:tgtEl>
                                          <p:spTgt spid="13"/>
                                        </p:tgtEl>
                                        <p:attrNameLst>
                                          <p:attrName>style.visibility</p:attrName>
                                        </p:attrNameLst>
                                      </p:cBhvr>
                                      <p:to>
                                        <p:strVal val="hidden"/>
                                      </p:to>
                                    </p:set>
                                  </p:childTnLst>
                                </p:cTn>
                              </p:par>
                              <p:par>
                                <p:cTn id="66" presetID="10" presetClass="exit" presetSubtype="0" fill="hold" nodeType="withEffect">
                                  <p:stCondLst>
                                    <p:cond delay="0"/>
                                  </p:stCondLst>
                                  <p:childTnLst>
                                    <p:animEffect transition="out" filter="fade">
                                      <p:cBhvr>
                                        <p:cTn id="67" dur="500"/>
                                        <p:tgtEl>
                                          <p:spTgt spid="14"/>
                                        </p:tgtEl>
                                      </p:cBhvr>
                                    </p:animEffect>
                                    <p:set>
                                      <p:cBhvr>
                                        <p:cTn id="68" dur="1" fill="hold">
                                          <p:stCondLst>
                                            <p:cond delay="499"/>
                                          </p:stCondLst>
                                        </p:cTn>
                                        <p:tgtEl>
                                          <p:spTgt spid="14"/>
                                        </p:tgtEl>
                                        <p:attrNameLst>
                                          <p:attrName>style.visibility</p:attrName>
                                        </p:attrNameLst>
                                      </p:cBhvr>
                                      <p:to>
                                        <p:strVal val="hidden"/>
                                      </p:to>
                                    </p:set>
                                  </p:childTnLst>
                                </p:cTn>
                              </p:par>
                              <p:par>
                                <p:cTn id="69" presetID="10" presetClass="exit" presetSubtype="0" fill="hold" nodeType="withEffect">
                                  <p:stCondLst>
                                    <p:cond delay="0"/>
                                  </p:stCondLst>
                                  <p:childTnLst>
                                    <p:animEffect transition="out" filter="fade">
                                      <p:cBhvr>
                                        <p:cTn id="70" dur="500"/>
                                        <p:tgtEl>
                                          <p:spTgt spid="15"/>
                                        </p:tgtEl>
                                      </p:cBhvr>
                                    </p:animEffect>
                                    <p:set>
                                      <p:cBhvr>
                                        <p:cTn id="71" dur="1" fill="hold">
                                          <p:stCondLst>
                                            <p:cond delay="499"/>
                                          </p:stCondLst>
                                        </p:cTn>
                                        <p:tgtEl>
                                          <p:spTgt spid="15"/>
                                        </p:tgtEl>
                                        <p:attrNameLst>
                                          <p:attrName>style.visibility</p:attrName>
                                        </p:attrNameLst>
                                      </p:cBhvr>
                                      <p:to>
                                        <p:strVal val="hidden"/>
                                      </p:to>
                                    </p:set>
                                  </p:childTnLst>
                                </p:cTn>
                              </p:par>
                              <p:par>
                                <p:cTn id="72" presetID="10" presetClass="exit" presetSubtype="0" fill="hold" nodeType="withEffect">
                                  <p:stCondLst>
                                    <p:cond delay="0"/>
                                  </p:stCondLst>
                                  <p:childTnLst>
                                    <p:animEffect transition="out" filter="fade">
                                      <p:cBhvr>
                                        <p:cTn id="73" dur="500"/>
                                        <p:tgtEl>
                                          <p:spTgt spid="16"/>
                                        </p:tgtEl>
                                      </p:cBhvr>
                                    </p:animEffect>
                                    <p:set>
                                      <p:cBhvr>
                                        <p:cTn id="74" dur="1" fill="hold">
                                          <p:stCondLst>
                                            <p:cond delay="499"/>
                                          </p:stCondLst>
                                        </p:cTn>
                                        <p:tgtEl>
                                          <p:spTgt spid="16"/>
                                        </p:tgtEl>
                                        <p:attrNameLst>
                                          <p:attrName>style.visibility</p:attrName>
                                        </p:attrNameLst>
                                      </p:cBhvr>
                                      <p:to>
                                        <p:strVal val="hidden"/>
                                      </p:to>
                                    </p:set>
                                  </p:childTnLst>
                                </p:cTn>
                              </p:par>
                              <p:par>
                                <p:cTn id="75" presetID="10" presetClass="exit" presetSubtype="0" fill="hold" nodeType="withEffect">
                                  <p:stCondLst>
                                    <p:cond delay="0"/>
                                  </p:stCondLst>
                                  <p:childTnLst>
                                    <p:animEffect transition="out" filter="fade">
                                      <p:cBhvr>
                                        <p:cTn id="76" dur="500"/>
                                        <p:tgtEl>
                                          <p:spTgt spid="17"/>
                                        </p:tgtEl>
                                      </p:cBhvr>
                                    </p:animEffect>
                                    <p:set>
                                      <p:cBhvr>
                                        <p:cTn id="77" dur="1" fill="hold">
                                          <p:stCondLst>
                                            <p:cond delay="499"/>
                                          </p:stCondLst>
                                        </p:cTn>
                                        <p:tgtEl>
                                          <p:spTgt spid="17"/>
                                        </p:tgtEl>
                                        <p:attrNameLst>
                                          <p:attrName>style.visibility</p:attrName>
                                        </p:attrNameLst>
                                      </p:cBhvr>
                                      <p:to>
                                        <p:strVal val="hidden"/>
                                      </p:to>
                                    </p:set>
                                  </p:childTnLst>
                                </p:cTn>
                              </p:par>
                              <p:par>
                                <p:cTn id="78" presetID="10" presetClass="exit" presetSubtype="0" fill="hold" nodeType="withEffect">
                                  <p:stCondLst>
                                    <p:cond delay="0"/>
                                  </p:stCondLst>
                                  <p:childTnLst>
                                    <p:animEffect transition="out" filter="fade">
                                      <p:cBhvr>
                                        <p:cTn id="79" dur="500"/>
                                        <p:tgtEl>
                                          <p:spTgt spid="18"/>
                                        </p:tgtEl>
                                      </p:cBhvr>
                                    </p:animEffect>
                                    <p:set>
                                      <p:cBhvr>
                                        <p:cTn id="80" dur="1" fill="hold">
                                          <p:stCondLst>
                                            <p:cond delay="499"/>
                                          </p:stCondLst>
                                        </p:cTn>
                                        <p:tgtEl>
                                          <p:spTgt spid="18"/>
                                        </p:tgtEl>
                                        <p:attrNameLst>
                                          <p:attrName>style.visibility</p:attrName>
                                        </p:attrNameLst>
                                      </p:cBhvr>
                                      <p:to>
                                        <p:strVal val="hidden"/>
                                      </p:to>
                                    </p:set>
                                  </p:childTnLst>
                                </p:cTn>
                              </p:par>
                              <p:par>
                                <p:cTn id="81" presetID="10" presetClass="exit" presetSubtype="0" fill="hold" nodeType="withEffect">
                                  <p:stCondLst>
                                    <p:cond delay="0"/>
                                  </p:stCondLst>
                                  <p:childTnLst>
                                    <p:animEffect transition="out" filter="fade">
                                      <p:cBhvr>
                                        <p:cTn id="82" dur="500"/>
                                        <p:tgtEl>
                                          <p:spTgt spid="8"/>
                                        </p:tgtEl>
                                      </p:cBhvr>
                                    </p:animEffect>
                                    <p:set>
                                      <p:cBhvr>
                                        <p:cTn id="83" dur="1" fill="hold">
                                          <p:stCondLst>
                                            <p:cond delay="499"/>
                                          </p:stCondLst>
                                        </p:cTn>
                                        <p:tgtEl>
                                          <p:spTgt spid="8"/>
                                        </p:tgtEl>
                                        <p:attrNameLst>
                                          <p:attrName>style.visibility</p:attrName>
                                        </p:attrNameLst>
                                      </p:cBhvr>
                                      <p:to>
                                        <p:strVal val="hidden"/>
                                      </p:to>
                                    </p:set>
                                  </p:childTnLst>
                                </p:cTn>
                              </p:par>
                              <p:par>
                                <p:cTn id="84" presetID="10" presetClass="exit" presetSubtype="0" fill="hold" nodeType="withEffect">
                                  <p:stCondLst>
                                    <p:cond delay="0"/>
                                  </p:stCondLst>
                                  <p:childTnLst>
                                    <p:animEffect transition="out" filter="fade">
                                      <p:cBhvr>
                                        <p:cTn id="85" dur="500"/>
                                        <p:tgtEl>
                                          <p:spTgt spid="9"/>
                                        </p:tgtEl>
                                      </p:cBhvr>
                                    </p:animEffect>
                                    <p:set>
                                      <p:cBhvr>
                                        <p:cTn id="86"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43E03-0B3D-3042-8067-C49EE75666F3}"/>
              </a:ext>
            </a:extLst>
          </p:cNvPr>
          <p:cNvSpPr>
            <a:spLocks noGrp="1"/>
          </p:cNvSpPr>
          <p:nvPr>
            <p:ph type="title"/>
          </p:nvPr>
        </p:nvSpPr>
        <p:spPr>
          <a:xfrm>
            <a:off x="913795" y="-19666"/>
            <a:ext cx="10353761" cy="1326321"/>
          </a:xfrm>
        </p:spPr>
        <p:txBody>
          <a:bodyPr/>
          <a:lstStyle/>
          <a:p>
            <a:r>
              <a:rPr lang="en-US" dirty="0"/>
              <a:t>Primitive Data Types: Boolean</a:t>
            </a:r>
          </a:p>
        </p:txBody>
      </p:sp>
      <p:graphicFrame>
        <p:nvGraphicFramePr>
          <p:cNvPr id="5" name="Table 4">
            <a:extLst>
              <a:ext uri="{FF2B5EF4-FFF2-40B4-BE49-F238E27FC236}">
                <a16:creationId xmlns:a16="http://schemas.microsoft.com/office/drawing/2014/main" id="{108A2378-F659-EF4E-9A73-6A6210A55E76}"/>
              </a:ext>
            </a:extLst>
          </p:cNvPr>
          <p:cNvGraphicFramePr>
            <a:graphicFrameLocks noGrp="1"/>
          </p:cNvGraphicFramePr>
          <p:nvPr>
            <p:extLst>
              <p:ext uri="{D42A27DB-BD31-4B8C-83A1-F6EECF244321}">
                <p14:modId xmlns:p14="http://schemas.microsoft.com/office/powerpoint/2010/main" val="1091842181"/>
              </p:ext>
            </p:extLst>
          </p:nvPr>
        </p:nvGraphicFramePr>
        <p:xfrm>
          <a:off x="1800383" y="1159948"/>
          <a:ext cx="8591234" cy="741680"/>
        </p:xfrm>
        <a:graphic>
          <a:graphicData uri="http://schemas.openxmlformats.org/drawingml/2006/table">
            <a:tbl>
              <a:tblPr firstRow="1" bandRow="1">
                <a:tableStyleId>{F5AB1C69-6EDB-4FF4-983F-18BD219EF322}</a:tableStyleId>
              </a:tblPr>
              <a:tblGrid>
                <a:gridCol w="1186181">
                  <a:extLst>
                    <a:ext uri="{9D8B030D-6E8A-4147-A177-3AD203B41FA5}">
                      <a16:colId xmlns:a16="http://schemas.microsoft.com/office/drawing/2014/main" val="1205517001"/>
                    </a:ext>
                  </a:extLst>
                </a:gridCol>
                <a:gridCol w="676593">
                  <a:extLst>
                    <a:ext uri="{9D8B030D-6E8A-4147-A177-3AD203B41FA5}">
                      <a16:colId xmlns:a16="http://schemas.microsoft.com/office/drawing/2014/main" val="3959053931"/>
                    </a:ext>
                  </a:extLst>
                </a:gridCol>
                <a:gridCol w="2524442">
                  <a:extLst>
                    <a:ext uri="{9D8B030D-6E8A-4147-A177-3AD203B41FA5}">
                      <a16:colId xmlns:a16="http://schemas.microsoft.com/office/drawing/2014/main" val="1925621192"/>
                    </a:ext>
                  </a:extLst>
                </a:gridCol>
                <a:gridCol w="4204018">
                  <a:extLst>
                    <a:ext uri="{9D8B030D-6E8A-4147-A177-3AD203B41FA5}">
                      <a16:colId xmlns:a16="http://schemas.microsoft.com/office/drawing/2014/main" val="3945866699"/>
                    </a:ext>
                  </a:extLst>
                </a:gridCol>
              </a:tblGrid>
              <a:tr h="370840">
                <a:tc>
                  <a:txBody>
                    <a:bodyPr/>
                    <a:lstStyle/>
                    <a:p>
                      <a:r>
                        <a:rPr lang="en-US" dirty="0"/>
                        <a:t>Type</a:t>
                      </a:r>
                    </a:p>
                  </a:txBody>
                  <a:tcPr/>
                </a:tc>
                <a:tc>
                  <a:txBody>
                    <a:bodyPr/>
                    <a:lstStyle/>
                    <a:p>
                      <a:pPr algn="ctr"/>
                      <a:r>
                        <a:rPr lang="en-US" dirty="0"/>
                        <a:t>Bits</a:t>
                      </a:r>
                    </a:p>
                  </a:txBody>
                  <a:tcPr/>
                </a:tc>
                <a:tc>
                  <a:txBody>
                    <a:bodyPr/>
                    <a:lstStyle/>
                    <a:p>
                      <a:r>
                        <a:rPr lang="en-US" dirty="0"/>
                        <a:t>Description</a:t>
                      </a:r>
                    </a:p>
                  </a:txBody>
                  <a:tcPr/>
                </a:tc>
                <a:tc>
                  <a:txBody>
                    <a:bodyPr/>
                    <a:lstStyle/>
                    <a:p>
                      <a:r>
                        <a:rPr lang="en-US" dirty="0"/>
                        <a:t>Precision / Range</a:t>
                      </a:r>
                    </a:p>
                  </a:txBody>
                  <a:tcPr/>
                </a:tc>
                <a:extLst>
                  <a:ext uri="{0D108BD9-81ED-4DB2-BD59-A6C34878D82A}">
                    <a16:rowId xmlns:a16="http://schemas.microsoft.com/office/drawing/2014/main" val="1838184517"/>
                  </a:ext>
                </a:extLst>
              </a:tr>
              <a:tr h="370840">
                <a:tc>
                  <a:txBody>
                    <a:bodyPr/>
                    <a:lstStyle/>
                    <a:p>
                      <a:r>
                        <a:rPr lang="en-US" dirty="0" err="1">
                          <a:latin typeface="Consolas" panose="020B0609020204030204" pitchFamily="49" charset="0"/>
                        </a:rPr>
                        <a:t>boolean</a:t>
                      </a:r>
                      <a:endParaRPr lang="en-US" dirty="0">
                        <a:latin typeface="Consolas" panose="020B0609020204030204" pitchFamily="49" charset="0"/>
                      </a:endParaRPr>
                    </a:p>
                  </a:txBody>
                  <a:tcPr/>
                </a:tc>
                <a:tc>
                  <a:txBody>
                    <a:bodyPr/>
                    <a:lstStyle/>
                    <a:p>
                      <a:pPr algn="ctr"/>
                      <a:r>
                        <a:rPr lang="en-US" dirty="0">
                          <a:latin typeface="Consolas" panose="020B0609020204030204" pitchFamily="49" charset="0"/>
                        </a:rPr>
                        <a:t>1</a:t>
                      </a:r>
                    </a:p>
                  </a:txBody>
                  <a:tcPr/>
                </a:tc>
                <a:tc>
                  <a:txBody>
                    <a:bodyPr/>
                    <a:lstStyle/>
                    <a:p>
                      <a:r>
                        <a:rPr lang="en-US" dirty="0"/>
                        <a:t>truth value</a:t>
                      </a:r>
                    </a:p>
                  </a:txBody>
                  <a:tcPr/>
                </a:tc>
                <a:tc>
                  <a:txBody>
                    <a:bodyPr/>
                    <a:lstStyle/>
                    <a:p>
                      <a:r>
                        <a:rPr lang="en-US" b="1" dirty="0">
                          <a:latin typeface="Consolas" panose="020B0609020204030204" pitchFamily="49" charset="0"/>
                        </a:rPr>
                        <a:t>true</a:t>
                      </a:r>
                      <a:r>
                        <a:rPr lang="en-US" dirty="0">
                          <a:latin typeface="Consolas" panose="020B0609020204030204" pitchFamily="49" charset="0"/>
                        </a:rPr>
                        <a:t>, </a:t>
                      </a:r>
                      <a:r>
                        <a:rPr lang="en-US" b="1" dirty="0">
                          <a:latin typeface="Consolas" panose="020B0609020204030204" pitchFamily="49" charset="0"/>
                        </a:rPr>
                        <a:t>false</a:t>
                      </a:r>
                    </a:p>
                  </a:txBody>
                  <a:tcPr/>
                </a:tc>
                <a:extLst>
                  <a:ext uri="{0D108BD9-81ED-4DB2-BD59-A6C34878D82A}">
                    <a16:rowId xmlns:a16="http://schemas.microsoft.com/office/drawing/2014/main" val="2150634477"/>
                  </a:ext>
                </a:extLst>
              </a:tr>
            </a:tbl>
          </a:graphicData>
        </a:graphic>
      </p:graphicFrame>
      <p:graphicFrame>
        <p:nvGraphicFramePr>
          <p:cNvPr id="17" name="Table 16">
            <a:extLst>
              <a:ext uri="{FF2B5EF4-FFF2-40B4-BE49-F238E27FC236}">
                <a16:creationId xmlns:a16="http://schemas.microsoft.com/office/drawing/2014/main" id="{B47E9FD6-C622-2748-A908-67FFE148F36A}"/>
              </a:ext>
            </a:extLst>
          </p:cNvPr>
          <p:cNvGraphicFramePr>
            <a:graphicFrameLocks noGrp="1"/>
          </p:cNvGraphicFramePr>
          <p:nvPr>
            <p:extLst>
              <p:ext uri="{D42A27DB-BD31-4B8C-83A1-F6EECF244321}">
                <p14:modId xmlns:p14="http://schemas.microsoft.com/office/powerpoint/2010/main" val="4100885542"/>
              </p:ext>
            </p:extLst>
          </p:nvPr>
        </p:nvGraphicFramePr>
        <p:xfrm>
          <a:off x="2112059" y="2245234"/>
          <a:ext cx="7957232" cy="2595880"/>
        </p:xfrm>
        <a:graphic>
          <a:graphicData uri="http://schemas.openxmlformats.org/drawingml/2006/table">
            <a:tbl>
              <a:tblPr firstRow="1" bandRow="1">
                <a:tableStyleId>{F5AB1C69-6EDB-4FF4-983F-18BD219EF322}</a:tableStyleId>
              </a:tblPr>
              <a:tblGrid>
                <a:gridCol w="3696622">
                  <a:extLst>
                    <a:ext uri="{9D8B030D-6E8A-4147-A177-3AD203B41FA5}">
                      <a16:colId xmlns:a16="http://schemas.microsoft.com/office/drawing/2014/main" val="2760218567"/>
                    </a:ext>
                  </a:extLst>
                </a:gridCol>
                <a:gridCol w="701864">
                  <a:extLst>
                    <a:ext uri="{9D8B030D-6E8A-4147-A177-3AD203B41FA5}">
                      <a16:colId xmlns:a16="http://schemas.microsoft.com/office/drawing/2014/main" val="2461847906"/>
                    </a:ext>
                  </a:extLst>
                </a:gridCol>
                <a:gridCol w="2510893">
                  <a:extLst>
                    <a:ext uri="{9D8B030D-6E8A-4147-A177-3AD203B41FA5}">
                      <a16:colId xmlns:a16="http://schemas.microsoft.com/office/drawing/2014/main" val="1178217579"/>
                    </a:ext>
                  </a:extLst>
                </a:gridCol>
                <a:gridCol w="1047853">
                  <a:extLst>
                    <a:ext uri="{9D8B030D-6E8A-4147-A177-3AD203B41FA5}">
                      <a16:colId xmlns:a16="http://schemas.microsoft.com/office/drawing/2014/main" val="216650441"/>
                    </a:ext>
                  </a:extLst>
                </a:gridCol>
              </a:tblGrid>
              <a:tr h="370840">
                <a:tc>
                  <a:txBody>
                    <a:bodyPr/>
                    <a:lstStyle/>
                    <a:p>
                      <a:r>
                        <a:rPr lang="en-US" dirty="0"/>
                        <a:t>Name</a:t>
                      </a:r>
                    </a:p>
                  </a:txBody>
                  <a:tcPr/>
                </a:tc>
                <a:tc>
                  <a:txBody>
                    <a:bodyPr/>
                    <a:lstStyle/>
                    <a:p>
                      <a:r>
                        <a:rPr lang="en-US" dirty="0"/>
                        <a:t>Op</a:t>
                      </a:r>
                    </a:p>
                  </a:txBody>
                  <a:tcPr/>
                </a:tc>
                <a:tc>
                  <a:txBody>
                    <a:bodyPr/>
                    <a:lstStyle/>
                    <a:p>
                      <a:r>
                        <a:rPr lang="en-US" dirty="0"/>
                        <a:t>Example</a:t>
                      </a:r>
                    </a:p>
                  </a:txBody>
                  <a:tcPr/>
                </a:tc>
                <a:tc>
                  <a:txBody>
                    <a:bodyPr/>
                    <a:lstStyle/>
                    <a:p>
                      <a:pPr algn="ctr"/>
                      <a:r>
                        <a:rPr lang="en-US" dirty="0"/>
                        <a:t>Value</a:t>
                      </a:r>
                    </a:p>
                  </a:txBody>
                  <a:tcPr/>
                </a:tc>
                <a:extLst>
                  <a:ext uri="{0D108BD9-81ED-4DB2-BD59-A6C34878D82A}">
                    <a16:rowId xmlns:a16="http://schemas.microsoft.com/office/drawing/2014/main" val="3190025853"/>
                  </a:ext>
                </a:extLst>
              </a:tr>
              <a:tr h="370840">
                <a:tc>
                  <a:txBody>
                    <a:bodyPr/>
                    <a:lstStyle/>
                    <a:p>
                      <a:r>
                        <a:rPr lang="en-US" i="0" dirty="0"/>
                        <a:t>Less than</a:t>
                      </a:r>
                      <a:endParaRPr lang="en-US" dirty="0"/>
                    </a:p>
                  </a:txBody>
                  <a:tcPr/>
                </a:tc>
                <a:tc>
                  <a:txBody>
                    <a:bodyPr/>
                    <a:lstStyle/>
                    <a:p>
                      <a:pPr algn="ctr"/>
                      <a:r>
                        <a:rPr lang="en-US" b="1" dirty="0">
                          <a:latin typeface="Courier New" panose="02070309020205020404" pitchFamily="49" charset="0"/>
                          <a:cs typeface="Courier New" panose="02070309020205020404" pitchFamily="49" charset="0"/>
                        </a:rPr>
                        <a:t>&lt;</a:t>
                      </a:r>
                    </a:p>
                  </a:txBody>
                  <a:tcPr/>
                </a:tc>
                <a:tc>
                  <a:txBody>
                    <a:bodyPr/>
                    <a:lstStyle/>
                    <a:p>
                      <a:r>
                        <a:rPr lang="en-US" dirty="0">
                          <a:latin typeface="Courier New" panose="02070309020205020404" pitchFamily="49" charset="0"/>
                          <a:cs typeface="Courier New" panose="02070309020205020404" pitchFamily="49" charset="0"/>
                        </a:rPr>
                        <a:t>5 &lt; 5</a:t>
                      </a:r>
                    </a:p>
                  </a:txBody>
                  <a:tcPr/>
                </a:tc>
                <a:tc>
                  <a:txBody>
                    <a:bodyPr/>
                    <a:lstStyle/>
                    <a:p>
                      <a:pPr algn="ctr"/>
                      <a:r>
                        <a:rPr lang="en-US" dirty="0">
                          <a:latin typeface="Courier New" panose="02070309020205020404" pitchFamily="49" charset="0"/>
                          <a:cs typeface="Courier New" panose="02070309020205020404" pitchFamily="49" charset="0"/>
                        </a:rPr>
                        <a:t>false</a:t>
                      </a:r>
                    </a:p>
                  </a:txBody>
                  <a:tcPr/>
                </a:tc>
                <a:extLst>
                  <a:ext uri="{0D108BD9-81ED-4DB2-BD59-A6C34878D82A}">
                    <a16:rowId xmlns:a16="http://schemas.microsoft.com/office/drawing/2014/main" val="396767383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Greater than</a:t>
                      </a:r>
                    </a:p>
                  </a:txBody>
                  <a:tcPr/>
                </a:tc>
                <a:tc>
                  <a:txBody>
                    <a:bodyPr/>
                    <a:lstStyle/>
                    <a:p>
                      <a:pPr algn="ctr"/>
                      <a:r>
                        <a:rPr lang="en-US" b="1" dirty="0">
                          <a:latin typeface="Courier New" panose="02070309020205020404" pitchFamily="49" charset="0"/>
                          <a:cs typeface="Courier New" panose="02070309020205020404" pitchFamily="49" charset="0"/>
                        </a:rPr>
                        <a:t>&gt;</a:t>
                      </a:r>
                    </a:p>
                  </a:txBody>
                  <a:tcPr/>
                </a:tc>
                <a:tc>
                  <a:txBody>
                    <a:bodyPr/>
                    <a:lstStyle/>
                    <a:p>
                      <a:r>
                        <a:rPr lang="en-US" dirty="0">
                          <a:latin typeface="Courier New" panose="02070309020205020404" pitchFamily="49" charset="0"/>
                          <a:cs typeface="Courier New" panose="02070309020205020404" pitchFamily="49" charset="0"/>
                        </a:rPr>
                        <a:t>6 &gt; 3</a:t>
                      </a:r>
                    </a:p>
                  </a:txBody>
                  <a:tcPr/>
                </a:tc>
                <a:tc>
                  <a:txBody>
                    <a:bodyPr/>
                    <a:lstStyle/>
                    <a:p>
                      <a:pPr algn="ctr"/>
                      <a:r>
                        <a:rPr lang="en-US" dirty="0">
                          <a:latin typeface="Courier New" panose="02070309020205020404" pitchFamily="49" charset="0"/>
                          <a:cs typeface="Courier New" panose="02070309020205020404" pitchFamily="49" charset="0"/>
                        </a:rPr>
                        <a:t>true</a:t>
                      </a:r>
                    </a:p>
                  </a:txBody>
                  <a:tcPr/>
                </a:tc>
                <a:extLst>
                  <a:ext uri="{0D108BD9-81ED-4DB2-BD59-A6C34878D82A}">
                    <a16:rowId xmlns:a16="http://schemas.microsoft.com/office/drawing/2014/main" val="338084757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Less than or equal to</a:t>
                      </a:r>
                    </a:p>
                  </a:txBody>
                  <a:tcPr/>
                </a:tc>
                <a:tc>
                  <a:txBody>
                    <a:bodyPr/>
                    <a:lstStyle/>
                    <a:p>
                      <a:pPr algn="ctr"/>
                      <a:r>
                        <a:rPr lang="en-US" b="1" dirty="0">
                          <a:latin typeface="Courier New" panose="02070309020205020404" pitchFamily="49" charset="0"/>
                          <a:cs typeface="Courier New" panose="02070309020205020404" pitchFamily="49" charset="0"/>
                        </a:rPr>
                        <a:t>&lt;=</a:t>
                      </a:r>
                    </a:p>
                  </a:txBody>
                  <a:tcPr/>
                </a:tc>
                <a:tc>
                  <a:txBody>
                    <a:bodyPr/>
                    <a:lstStyle/>
                    <a:p>
                      <a:r>
                        <a:rPr lang="en-US" dirty="0">
                          <a:latin typeface="Courier New" panose="02070309020205020404" pitchFamily="49" charset="0"/>
                          <a:cs typeface="Courier New" panose="02070309020205020404" pitchFamily="49" charset="0"/>
                        </a:rPr>
                        <a:t>3 &lt;= 3</a:t>
                      </a:r>
                    </a:p>
                  </a:txBody>
                  <a:tcPr/>
                </a:tc>
                <a:tc>
                  <a:txBody>
                    <a:bodyPr/>
                    <a:lstStyle/>
                    <a:p>
                      <a:pPr algn="ctr"/>
                      <a:r>
                        <a:rPr lang="en-US" dirty="0">
                          <a:latin typeface="Courier New" panose="02070309020205020404" pitchFamily="49" charset="0"/>
                          <a:cs typeface="Courier New" panose="02070309020205020404" pitchFamily="49" charset="0"/>
                        </a:rPr>
                        <a:t>true</a:t>
                      </a:r>
                    </a:p>
                  </a:txBody>
                  <a:tcPr/>
                </a:tc>
                <a:extLst>
                  <a:ext uri="{0D108BD9-81ED-4DB2-BD59-A6C34878D82A}">
                    <a16:rowId xmlns:a16="http://schemas.microsoft.com/office/drawing/2014/main" val="33095477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Greater than or equal to</a:t>
                      </a:r>
                    </a:p>
                  </a:txBody>
                  <a:tcPr/>
                </a:tc>
                <a:tc>
                  <a:txBody>
                    <a:bodyPr/>
                    <a:lstStyle/>
                    <a:p>
                      <a:pPr algn="ctr"/>
                      <a:r>
                        <a:rPr lang="en-US" b="1" dirty="0">
                          <a:latin typeface="Courier New" panose="02070309020205020404" pitchFamily="49" charset="0"/>
                          <a:cs typeface="Courier New" panose="02070309020205020404" pitchFamily="49" charset="0"/>
                        </a:rPr>
                        <a:t>&gt;=</a:t>
                      </a:r>
                    </a:p>
                  </a:txBody>
                  <a:tcPr/>
                </a:tc>
                <a:tc>
                  <a:txBody>
                    <a:bodyPr/>
                    <a:lstStyle/>
                    <a:p>
                      <a:r>
                        <a:rPr lang="en-US" dirty="0">
                          <a:latin typeface="Courier New" panose="02070309020205020404" pitchFamily="49" charset="0"/>
                          <a:cs typeface="Courier New" panose="02070309020205020404" pitchFamily="49" charset="0"/>
                        </a:rPr>
                        <a:t>6 &gt;= 7</a:t>
                      </a:r>
                      <a:endParaRPr lang="en-US" b="1" dirty="0">
                        <a:solidFill>
                          <a:schemeClr val="accent5">
                            <a:lumMod val="75000"/>
                          </a:schemeClr>
                        </a:solidFill>
                        <a:latin typeface="Courier New" panose="02070309020205020404" pitchFamily="49" charset="0"/>
                        <a:cs typeface="Courier New" panose="02070309020205020404" pitchFamily="49" charset="0"/>
                      </a:endParaRPr>
                    </a:p>
                  </a:txBody>
                  <a:tcPr/>
                </a:tc>
                <a:tc>
                  <a:txBody>
                    <a:bodyPr/>
                    <a:lstStyle/>
                    <a:p>
                      <a:pPr algn="ctr"/>
                      <a:r>
                        <a:rPr lang="en-US" dirty="0">
                          <a:latin typeface="Courier New" panose="02070309020205020404" pitchFamily="49" charset="0"/>
                          <a:cs typeface="Courier New" panose="02070309020205020404" pitchFamily="49" charset="0"/>
                        </a:rPr>
                        <a:t>false</a:t>
                      </a:r>
                    </a:p>
                  </a:txBody>
                  <a:tcPr/>
                </a:tc>
                <a:extLst>
                  <a:ext uri="{0D108BD9-81ED-4DB2-BD59-A6C34878D82A}">
                    <a16:rowId xmlns:a16="http://schemas.microsoft.com/office/drawing/2014/main" val="484667481"/>
                  </a:ext>
                </a:extLst>
              </a:tr>
              <a:tr h="370840">
                <a:tc>
                  <a:txBody>
                    <a:bodyPr/>
                    <a:lstStyle/>
                    <a:p>
                      <a:r>
                        <a:rPr lang="en-US" i="0" dirty="0"/>
                        <a:t>Equal to</a:t>
                      </a:r>
                    </a:p>
                  </a:txBody>
                  <a:tcPr/>
                </a:tc>
                <a:tc>
                  <a:txBody>
                    <a:bodyPr/>
                    <a:lstStyle/>
                    <a:p>
                      <a:pPr algn="ctr"/>
                      <a:r>
                        <a:rPr lang="en-US" b="1" dirty="0">
                          <a:latin typeface="Courier New" panose="02070309020205020404" pitchFamily="49" charset="0"/>
                          <a:cs typeface="Courier New" panose="02070309020205020404" pitchFamily="49" charset="0"/>
                        </a:rPr>
                        <a:t>==</a:t>
                      </a:r>
                    </a:p>
                  </a:txBody>
                  <a:tcPr/>
                </a:tc>
                <a:tc>
                  <a:txBody>
                    <a:bodyPr/>
                    <a:lstStyle/>
                    <a:p>
                      <a:r>
                        <a:rPr lang="en-US" dirty="0">
                          <a:latin typeface="Courier New" panose="02070309020205020404" pitchFamily="49" charset="0"/>
                          <a:cs typeface="Courier New" panose="02070309020205020404" pitchFamily="49" charset="0"/>
                        </a:rPr>
                        <a:t>10 == 10</a:t>
                      </a:r>
                    </a:p>
                  </a:txBody>
                  <a:tcPr/>
                </a:tc>
                <a:tc>
                  <a:txBody>
                    <a:bodyPr/>
                    <a:lstStyle/>
                    <a:p>
                      <a:pPr algn="ctr"/>
                      <a:r>
                        <a:rPr lang="en-US" dirty="0">
                          <a:latin typeface="Courier New" panose="02070309020205020404" pitchFamily="49" charset="0"/>
                          <a:cs typeface="Courier New" panose="02070309020205020404" pitchFamily="49" charset="0"/>
                        </a:rPr>
                        <a:t>true</a:t>
                      </a:r>
                    </a:p>
                  </a:txBody>
                  <a:tcPr/>
                </a:tc>
                <a:extLst>
                  <a:ext uri="{0D108BD9-81ED-4DB2-BD59-A6C34878D82A}">
                    <a16:rowId xmlns:a16="http://schemas.microsoft.com/office/drawing/2014/main" val="350460365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 Equal to</a:t>
                      </a:r>
                    </a:p>
                  </a:txBody>
                  <a:tcPr/>
                </a:tc>
                <a:tc>
                  <a:txBody>
                    <a:bodyPr/>
                    <a:lstStyle/>
                    <a:p>
                      <a:pPr algn="ctr"/>
                      <a:r>
                        <a:rPr lang="en-US" b="1" dirty="0">
                          <a:latin typeface="Courier New" panose="02070309020205020404" pitchFamily="49" charset="0"/>
                          <a:cs typeface="Courier New" panose="02070309020205020404" pitchFamily="49" charset="0"/>
                        </a:rPr>
                        <a:t>!=</a:t>
                      </a:r>
                    </a:p>
                  </a:txBody>
                  <a:tcPr/>
                </a:tc>
                <a:tc>
                  <a:txBody>
                    <a:bodyPr/>
                    <a:lstStyle/>
                    <a:p>
                      <a:r>
                        <a:rPr lang="en-US" dirty="0">
                          <a:latin typeface="Courier New" panose="02070309020205020404" pitchFamily="49" charset="0"/>
                          <a:cs typeface="Courier New" panose="02070309020205020404" pitchFamily="49" charset="0"/>
                        </a:rPr>
                        <a:t>10 != 9</a:t>
                      </a:r>
                    </a:p>
                  </a:txBody>
                  <a:tcPr/>
                </a:tc>
                <a:tc>
                  <a:txBody>
                    <a:bodyPr/>
                    <a:lstStyle/>
                    <a:p>
                      <a:pPr algn="ctr"/>
                      <a:r>
                        <a:rPr lang="en-US" dirty="0">
                          <a:latin typeface="Courier New" panose="02070309020205020404" pitchFamily="49" charset="0"/>
                          <a:cs typeface="Courier New" panose="02070309020205020404" pitchFamily="49" charset="0"/>
                        </a:rPr>
                        <a:t>true</a:t>
                      </a:r>
                    </a:p>
                  </a:txBody>
                  <a:tcPr/>
                </a:tc>
                <a:extLst>
                  <a:ext uri="{0D108BD9-81ED-4DB2-BD59-A6C34878D82A}">
                    <a16:rowId xmlns:a16="http://schemas.microsoft.com/office/drawing/2014/main" val="1605203287"/>
                  </a:ext>
                </a:extLst>
              </a:tr>
            </a:tbl>
          </a:graphicData>
        </a:graphic>
      </p:graphicFrame>
      <p:graphicFrame>
        <p:nvGraphicFramePr>
          <p:cNvPr id="18" name="Table 17">
            <a:extLst>
              <a:ext uri="{FF2B5EF4-FFF2-40B4-BE49-F238E27FC236}">
                <a16:creationId xmlns:a16="http://schemas.microsoft.com/office/drawing/2014/main" id="{56534CCD-CEB6-BB4A-B038-240849E584CA}"/>
              </a:ext>
            </a:extLst>
          </p:cNvPr>
          <p:cNvGraphicFramePr>
            <a:graphicFrameLocks noGrp="1"/>
          </p:cNvGraphicFramePr>
          <p:nvPr>
            <p:extLst>
              <p:ext uri="{D42A27DB-BD31-4B8C-83A1-F6EECF244321}">
                <p14:modId xmlns:p14="http://schemas.microsoft.com/office/powerpoint/2010/main" val="2729770450"/>
              </p:ext>
            </p:extLst>
          </p:nvPr>
        </p:nvGraphicFramePr>
        <p:xfrm>
          <a:off x="1800383" y="5184720"/>
          <a:ext cx="8648689" cy="1483360"/>
        </p:xfrm>
        <a:graphic>
          <a:graphicData uri="http://schemas.openxmlformats.org/drawingml/2006/table">
            <a:tbl>
              <a:tblPr firstRow="1" bandRow="1">
                <a:tableStyleId>{F5AB1C69-6EDB-4FF4-983F-18BD219EF322}</a:tableStyleId>
              </a:tblPr>
              <a:tblGrid>
                <a:gridCol w="1038543">
                  <a:extLst>
                    <a:ext uri="{9D8B030D-6E8A-4147-A177-3AD203B41FA5}">
                      <a16:colId xmlns:a16="http://schemas.microsoft.com/office/drawing/2014/main" val="2760218567"/>
                    </a:ext>
                  </a:extLst>
                </a:gridCol>
                <a:gridCol w="564948">
                  <a:extLst>
                    <a:ext uri="{9D8B030D-6E8A-4147-A177-3AD203B41FA5}">
                      <a16:colId xmlns:a16="http://schemas.microsoft.com/office/drawing/2014/main" val="2461847906"/>
                    </a:ext>
                  </a:extLst>
                </a:gridCol>
                <a:gridCol w="3812413">
                  <a:extLst>
                    <a:ext uri="{9D8B030D-6E8A-4147-A177-3AD203B41FA5}">
                      <a16:colId xmlns:a16="http://schemas.microsoft.com/office/drawing/2014/main" val="416620077"/>
                    </a:ext>
                  </a:extLst>
                </a:gridCol>
                <a:gridCol w="2230755">
                  <a:extLst>
                    <a:ext uri="{9D8B030D-6E8A-4147-A177-3AD203B41FA5}">
                      <a16:colId xmlns:a16="http://schemas.microsoft.com/office/drawing/2014/main" val="1178217579"/>
                    </a:ext>
                  </a:extLst>
                </a:gridCol>
                <a:gridCol w="1002030">
                  <a:extLst>
                    <a:ext uri="{9D8B030D-6E8A-4147-A177-3AD203B41FA5}">
                      <a16:colId xmlns:a16="http://schemas.microsoft.com/office/drawing/2014/main" val="216650441"/>
                    </a:ext>
                  </a:extLst>
                </a:gridCol>
              </a:tblGrid>
              <a:tr h="370840">
                <a:tc>
                  <a:txBody>
                    <a:bodyPr/>
                    <a:lstStyle/>
                    <a:p>
                      <a:r>
                        <a:rPr lang="en-US" dirty="0"/>
                        <a:t>Name</a:t>
                      </a:r>
                    </a:p>
                  </a:txBody>
                  <a:tcPr/>
                </a:tc>
                <a:tc>
                  <a:txBody>
                    <a:bodyPr/>
                    <a:lstStyle/>
                    <a:p>
                      <a:r>
                        <a:rPr lang="en-US" dirty="0"/>
                        <a:t>Op</a:t>
                      </a:r>
                    </a:p>
                  </a:txBody>
                  <a:tcPr/>
                </a:tc>
                <a:tc>
                  <a:txBody>
                    <a:bodyPr/>
                    <a:lstStyle/>
                    <a:p>
                      <a:r>
                        <a:rPr lang="en-US" dirty="0"/>
                        <a:t>Function</a:t>
                      </a:r>
                    </a:p>
                  </a:txBody>
                  <a:tcPr/>
                </a:tc>
                <a:tc>
                  <a:txBody>
                    <a:bodyPr/>
                    <a:lstStyle/>
                    <a:p>
                      <a:r>
                        <a:rPr lang="en-US" dirty="0"/>
                        <a:t>Example</a:t>
                      </a:r>
                    </a:p>
                  </a:txBody>
                  <a:tcPr/>
                </a:tc>
                <a:tc>
                  <a:txBody>
                    <a:bodyPr/>
                    <a:lstStyle/>
                    <a:p>
                      <a:pPr algn="ctr"/>
                      <a:r>
                        <a:rPr lang="en-US" dirty="0"/>
                        <a:t>Value</a:t>
                      </a:r>
                    </a:p>
                  </a:txBody>
                  <a:tcPr/>
                </a:tc>
                <a:extLst>
                  <a:ext uri="{0D108BD9-81ED-4DB2-BD59-A6C34878D82A}">
                    <a16:rowId xmlns:a16="http://schemas.microsoft.com/office/drawing/2014/main" val="3190025853"/>
                  </a:ext>
                </a:extLst>
              </a:tr>
              <a:tr h="370840">
                <a:tc>
                  <a:txBody>
                    <a:bodyPr/>
                    <a:lstStyle/>
                    <a:p>
                      <a:r>
                        <a:rPr lang="en-US" dirty="0"/>
                        <a:t>NOT</a:t>
                      </a:r>
                      <a:endParaRPr lang="en-US" i="1" dirty="0"/>
                    </a:p>
                  </a:txBody>
                  <a:tcPr/>
                </a:tc>
                <a:tc>
                  <a:txBody>
                    <a:bodyPr/>
                    <a:lstStyle/>
                    <a:p>
                      <a:pPr algn="ctr"/>
                      <a:r>
                        <a:rPr lang="en-US" b="1" dirty="0">
                          <a:latin typeface="Courier New" panose="02070309020205020404" pitchFamily="49" charset="0"/>
                          <a:cs typeface="Courier New" panose="02070309020205020404" pitchFamily="49" charset="0"/>
                        </a:rPr>
                        <a:t>!</a:t>
                      </a:r>
                    </a:p>
                  </a:txBody>
                  <a:tcPr/>
                </a:tc>
                <a:tc>
                  <a:txBody>
                    <a:bodyPr/>
                    <a:lstStyle/>
                    <a:p>
                      <a:r>
                        <a:rPr lang="en-US" dirty="0"/>
                        <a:t>Value is opposite operand’s value</a:t>
                      </a:r>
                    </a:p>
                  </a:txBody>
                  <a:tcPr/>
                </a:tc>
                <a:tc>
                  <a:txBody>
                    <a:bodyPr/>
                    <a:lstStyle/>
                    <a:p>
                      <a:r>
                        <a:rPr lang="en-US" dirty="0">
                          <a:latin typeface="Courier New" panose="02070309020205020404" pitchFamily="49" charset="0"/>
                          <a:cs typeface="Courier New" panose="02070309020205020404" pitchFamily="49" charset="0"/>
                        </a:rPr>
                        <a:t>!(3 &gt; 4)</a:t>
                      </a:r>
                    </a:p>
                  </a:txBody>
                  <a:tcPr/>
                </a:tc>
                <a:tc>
                  <a:txBody>
                    <a:bodyPr/>
                    <a:lstStyle/>
                    <a:p>
                      <a:pPr algn="ctr"/>
                      <a:r>
                        <a:rPr lang="en-US" dirty="0">
                          <a:latin typeface="Courier New" panose="02070309020205020404" pitchFamily="49" charset="0"/>
                          <a:cs typeface="Courier New" panose="02070309020205020404" pitchFamily="49" charset="0"/>
                        </a:rPr>
                        <a:t>true</a:t>
                      </a:r>
                    </a:p>
                  </a:txBody>
                  <a:tcPr/>
                </a:tc>
                <a:extLst>
                  <a:ext uri="{0D108BD9-81ED-4DB2-BD59-A6C34878D82A}">
                    <a16:rowId xmlns:a16="http://schemas.microsoft.com/office/drawing/2014/main" val="1304458986"/>
                  </a:ext>
                </a:extLst>
              </a:tr>
              <a:tr h="370840">
                <a:tc>
                  <a:txBody>
                    <a:bodyPr/>
                    <a:lstStyle/>
                    <a:p>
                      <a:r>
                        <a:rPr lang="en-US" i="0" dirty="0"/>
                        <a:t>AND</a:t>
                      </a:r>
                      <a:endParaRPr lang="en-US" b="0" dirty="0"/>
                    </a:p>
                  </a:txBody>
                  <a:tcPr/>
                </a:tc>
                <a:tc>
                  <a:txBody>
                    <a:bodyPr/>
                    <a:lstStyle/>
                    <a:p>
                      <a:pPr algn="ctr"/>
                      <a:r>
                        <a:rPr lang="en-US" b="1" dirty="0">
                          <a:latin typeface="Courier New" panose="02070309020205020404" pitchFamily="49" charset="0"/>
                          <a:cs typeface="Courier New" panose="02070309020205020404" pitchFamily="49" charset="0"/>
                        </a:rPr>
                        <a:t>&amp;&amp;</a:t>
                      </a:r>
                    </a:p>
                  </a:txBody>
                  <a:tcPr/>
                </a:tc>
                <a:tc>
                  <a:txBody>
                    <a:bodyPr/>
                    <a:lstStyle/>
                    <a:p>
                      <a:r>
                        <a:rPr lang="en-US" dirty="0"/>
                        <a:t>True if both sides are true</a:t>
                      </a:r>
                    </a:p>
                  </a:txBody>
                  <a:tcPr/>
                </a:tc>
                <a:tc>
                  <a:txBody>
                    <a:bodyPr/>
                    <a:lstStyle/>
                    <a:p>
                      <a:r>
                        <a:rPr lang="en-US" dirty="0">
                          <a:latin typeface="Courier New" panose="02070309020205020404" pitchFamily="49" charset="0"/>
                          <a:cs typeface="Courier New" panose="02070309020205020404" pitchFamily="49" charset="0"/>
                        </a:rPr>
                        <a:t>4 &gt; 3 &amp;&amp; 3 &gt; 2</a:t>
                      </a:r>
                    </a:p>
                  </a:txBody>
                  <a:tcPr/>
                </a:tc>
                <a:tc>
                  <a:txBody>
                    <a:bodyPr/>
                    <a:lstStyle/>
                    <a:p>
                      <a:pPr algn="ctr"/>
                      <a:r>
                        <a:rPr lang="en-US" dirty="0">
                          <a:latin typeface="Courier New" panose="02070309020205020404" pitchFamily="49" charset="0"/>
                          <a:cs typeface="Courier New" panose="02070309020205020404" pitchFamily="49" charset="0"/>
                        </a:rPr>
                        <a:t>true</a:t>
                      </a:r>
                    </a:p>
                  </a:txBody>
                  <a:tcPr/>
                </a:tc>
                <a:extLst>
                  <a:ext uri="{0D108BD9-81ED-4DB2-BD59-A6C34878D82A}">
                    <a16:rowId xmlns:a16="http://schemas.microsoft.com/office/drawing/2014/main" val="396767383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a:t>OR</a:t>
                      </a:r>
                      <a:endParaRPr lang="en-US" b="0" i="0" dirty="0"/>
                    </a:p>
                  </a:txBody>
                  <a:tcPr/>
                </a:tc>
                <a:tc>
                  <a:txBody>
                    <a:bodyPr/>
                    <a:lstStyle/>
                    <a:p>
                      <a:pPr algn="ctr"/>
                      <a:r>
                        <a:rPr lang="en-US" b="1" dirty="0">
                          <a:latin typeface="Courier New" panose="02070309020205020404" pitchFamily="49" charset="0"/>
                          <a:cs typeface="Courier New" panose="02070309020205020404" pitchFamily="49" charset="0"/>
                        </a:rPr>
                        <a:t>||</a:t>
                      </a:r>
                    </a:p>
                  </a:txBody>
                  <a:tcPr/>
                </a:tc>
                <a:tc>
                  <a:txBody>
                    <a:bodyPr/>
                    <a:lstStyle/>
                    <a:p>
                      <a:r>
                        <a:rPr lang="en-US" dirty="0"/>
                        <a:t>True if either side is true (or both)</a:t>
                      </a:r>
                    </a:p>
                  </a:txBody>
                  <a:tcPr/>
                </a:tc>
                <a:tc>
                  <a:txBody>
                    <a:bodyPr/>
                    <a:lstStyle/>
                    <a:p>
                      <a:r>
                        <a:rPr lang="en-US" dirty="0">
                          <a:latin typeface="Courier New" panose="02070309020205020404" pitchFamily="49" charset="0"/>
                          <a:cs typeface="Courier New" panose="02070309020205020404" pitchFamily="49" charset="0"/>
                        </a:rPr>
                        <a:t>4 &gt; 3 || 2 &gt; 3</a:t>
                      </a:r>
                    </a:p>
                  </a:txBody>
                  <a:tcPr/>
                </a:tc>
                <a:tc>
                  <a:txBody>
                    <a:bodyPr/>
                    <a:lstStyle/>
                    <a:p>
                      <a:pPr algn="ctr"/>
                      <a:r>
                        <a:rPr lang="en-US" dirty="0">
                          <a:latin typeface="Courier New" panose="02070309020205020404" pitchFamily="49" charset="0"/>
                          <a:cs typeface="Courier New" panose="02070309020205020404" pitchFamily="49" charset="0"/>
                        </a:rPr>
                        <a:t>true</a:t>
                      </a:r>
                    </a:p>
                  </a:txBody>
                  <a:tcPr/>
                </a:tc>
                <a:extLst>
                  <a:ext uri="{0D108BD9-81ED-4DB2-BD59-A6C34878D82A}">
                    <a16:rowId xmlns:a16="http://schemas.microsoft.com/office/drawing/2014/main" val="3380847574"/>
                  </a:ext>
                </a:extLst>
              </a:tr>
            </a:tbl>
          </a:graphicData>
        </a:graphic>
      </p:graphicFrame>
    </p:spTree>
    <p:extLst>
      <p:ext uri="{BB962C8B-B14F-4D97-AF65-F5344CB8AC3E}">
        <p14:creationId xmlns:p14="http://schemas.microsoft.com/office/powerpoint/2010/main" val="3971505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8546</TotalTime>
  <Words>4241</Words>
  <Application>Microsoft Macintosh PowerPoint</Application>
  <PresentationFormat>Widescreen</PresentationFormat>
  <Paragraphs>876</Paragraphs>
  <Slides>40</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Bookman Old Style</vt:lpstr>
      <vt:lpstr>Calibri</vt:lpstr>
      <vt:lpstr>Consolas</vt:lpstr>
      <vt:lpstr>Courier New</vt:lpstr>
      <vt:lpstr>Rockwell</vt:lpstr>
      <vt:lpstr>Damask</vt:lpstr>
      <vt:lpstr>Data Types Summary</vt:lpstr>
      <vt:lpstr>Primitive Data Types: Integers</vt:lpstr>
      <vt:lpstr>Integer OverFlow / UnderFlow</vt:lpstr>
      <vt:lpstr>Primitive Data Types: Floating Point</vt:lpstr>
      <vt:lpstr>Floating Point Numbers</vt:lpstr>
      <vt:lpstr>Floating Point Issues</vt:lpstr>
      <vt:lpstr>Floating Point, Revisited</vt:lpstr>
      <vt:lpstr>Floating Point Comparison</vt:lpstr>
      <vt:lpstr>Primitive Data Types: Boolean</vt:lpstr>
      <vt:lpstr>Boolean Variables</vt:lpstr>
      <vt:lpstr>Character Data Type</vt:lpstr>
      <vt:lpstr>Primitive Data Types: Characters</vt:lpstr>
      <vt:lpstr>Character ASCII Encoding</vt:lpstr>
      <vt:lpstr>Character Operations</vt:lpstr>
      <vt:lpstr>Character Class Methods</vt:lpstr>
      <vt:lpstr>Practice</vt:lpstr>
      <vt:lpstr>Constants</vt:lpstr>
      <vt:lpstr>COnstants</vt:lpstr>
      <vt:lpstr>Constant Values</vt:lpstr>
      <vt:lpstr>Type Conversion</vt:lpstr>
      <vt:lpstr>Type Conversion - Implicit</vt:lpstr>
      <vt:lpstr>Examples of Implicit Type Conversion</vt:lpstr>
      <vt:lpstr>Examples of Implicit Type Conversion</vt:lpstr>
      <vt:lpstr>Explicit Type Conversion - Casting</vt:lpstr>
      <vt:lpstr>Type Conversion - Explicit</vt:lpstr>
      <vt:lpstr>Practice</vt:lpstr>
      <vt:lpstr>Introduction to Objects</vt:lpstr>
      <vt:lpstr>Introduction to Objects and String Class</vt:lpstr>
      <vt:lpstr>Objects in Real life</vt:lpstr>
      <vt:lpstr>Object Oriented Programming</vt:lpstr>
      <vt:lpstr>What is a “string”, anyway?</vt:lpstr>
      <vt:lpstr>Instance Methods</vt:lpstr>
      <vt:lpstr>Characters in a String</vt:lpstr>
      <vt:lpstr>Finding Characters and Substrings</vt:lpstr>
      <vt:lpstr>Static Methods</vt:lpstr>
      <vt:lpstr>Comparing Instance and Static Methods</vt:lpstr>
      <vt:lpstr>Practice</vt:lpstr>
      <vt:lpstr>Enumerations</vt:lpstr>
      <vt:lpstr>Enumerations</vt:lpstr>
      <vt:lpstr>Practice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04A - Data Types and 1-d Arrays</dc:title>
  <dc:subject/>
  <dc:creator>Fernando J. Rodríguez</dc:creator>
  <cp:keywords/>
  <dc:description/>
  <cp:lastModifiedBy>Rodriguez,Fernando J</cp:lastModifiedBy>
  <cp:revision>210</cp:revision>
  <dcterms:created xsi:type="dcterms:W3CDTF">2017-08-16T14:30:14Z</dcterms:created>
  <dcterms:modified xsi:type="dcterms:W3CDTF">2020-09-28T23:22:37Z</dcterms:modified>
  <cp:category/>
</cp:coreProperties>
</file>