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313" r:id="rId4"/>
    <p:sldId id="314" r:id="rId5"/>
    <p:sldId id="266" r:id="rId6"/>
    <p:sldId id="271" r:id="rId7"/>
    <p:sldId id="270" r:id="rId8"/>
    <p:sldId id="268" r:id="rId9"/>
    <p:sldId id="269" r:id="rId10"/>
    <p:sldId id="272" r:id="rId11"/>
    <p:sldId id="267" r:id="rId12"/>
    <p:sldId id="288" r:id="rId13"/>
    <p:sldId id="405" r:id="rId14"/>
    <p:sldId id="406" r:id="rId15"/>
    <p:sldId id="403" r:id="rId16"/>
    <p:sldId id="402" r:id="rId17"/>
    <p:sldId id="289" r:id="rId18"/>
    <p:sldId id="399" r:id="rId19"/>
    <p:sldId id="290" r:id="rId20"/>
    <p:sldId id="291" r:id="rId21"/>
    <p:sldId id="292" r:id="rId22"/>
    <p:sldId id="294" r:id="rId23"/>
    <p:sldId id="273" r:id="rId24"/>
    <p:sldId id="276" r:id="rId25"/>
    <p:sldId id="282" r:id="rId26"/>
    <p:sldId id="283" r:id="rId27"/>
    <p:sldId id="285" r:id="rId28"/>
    <p:sldId id="286" r:id="rId29"/>
    <p:sldId id="287" r:id="rId30"/>
    <p:sldId id="31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4000"/>
    <a:srgbClr val="002000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8A80DC-A55C-BE4F-B740-D335068EDBE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Arial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0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8A80DC-A55C-BE4F-B740-D335068EDBE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Arial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9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8A80DC-A55C-BE4F-B740-D335068EDBE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Arial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8A80DC-A55C-BE4F-B740-D335068EDBE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Arial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8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8A80DC-A55C-BE4F-B740-D335068EDBE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Arial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6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Main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Rectangle box = new Rectangle(12.0, 5.0);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("Contents of the box object: ");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("Length: " + </a:t>
            </a:r>
            <a:r>
              <a:rPr lang="en-US" dirty="0" err="1"/>
              <a:t>box.getLength</a:t>
            </a:r>
            <a:r>
              <a:rPr lang="en-US" dirty="0"/>
              <a:t>() +</a:t>
            </a:r>
          </a:p>
          <a:p>
            <a:r>
              <a:rPr lang="en-US" dirty="0"/>
              <a:t>					   " Width: " + </a:t>
            </a:r>
            <a:r>
              <a:rPr lang="en-US" dirty="0" err="1"/>
              <a:t>box.getWidth</a:t>
            </a:r>
            <a:r>
              <a:rPr lang="en-US" dirty="0"/>
              <a:t>());</a:t>
            </a:r>
          </a:p>
          <a:p>
            <a:r>
              <a:rPr lang="en-US" dirty="0"/>
              <a:t>        </a:t>
            </a:r>
            <a:r>
              <a:rPr lang="en-US" dirty="0" err="1"/>
              <a:t>changeRectangle</a:t>
            </a:r>
            <a:r>
              <a:rPr lang="en-US" dirty="0"/>
              <a:t>(box);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("Contents of the box object: ");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("Length: " + </a:t>
            </a:r>
            <a:r>
              <a:rPr lang="en-US" dirty="0" err="1"/>
              <a:t>box.getLength</a:t>
            </a:r>
            <a:r>
              <a:rPr lang="en-US" dirty="0"/>
              <a:t>() +</a:t>
            </a:r>
          </a:p>
          <a:p>
            <a:r>
              <a:rPr lang="en-US" dirty="0"/>
              <a:t>					    " Width: " + </a:t>
            </a:r>
            <a:r>
              <a:rPr lang="en-US" dirty="0" err="1"/>
              <a:t>box.getWidth</a:t>
            </a:r>
            <a:r>
              <a:rPr lang="en-US" dirty="0"/>
              <a:t>());    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    public static void </a:t>
            </a:r>
            <a:r>
              <a:rPr lang="en-US" dirty="0" err="1"/>
              <a:t>changeRectangle</a:t>
            </a:r>
            <a:r>
              <a:rPr lang="en-US" dirty="0"/>
              <a:t>(Rectangle r)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r.setLength</a:t>
            </a:r>
            <a:r>
              <a:rPr lang="en-US" dirty="0"/>
              <a:t>(0.0);</a:t>
            </a:r>
          </a:p>
          <a:p>
            <a:r>
              <a:rPr lang="en-US" dirty="0"/>
              <a:t>        </a:t>
            </a:r>
            <a:r>
              <a:rPr lang="en-US" dirty="0" err="1"/>
              <a:t>r.setWidth</a:t>
            </a:r>
            <a:r>
              <a:rPr lang="en-US" dirty="0"/>
              <a:t>(0.0);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Rectangle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double length, width;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Rectangle(double l, double w)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length=l;</a:t>
            </a:r>
          </a:p>
          <a:p>
            <a:r>
              <a:rPr lang="en-US" dirty="0"/>
              <a:t>        width=w;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double </a:t>
            </a:r>
            <a:r>
              <a:rPr lang="en-US" dirty="0" err="1"/>
              <a:t>getWidth</a:t>
            </a:r>
            <a:r>
              <a:rPr lang="en-US" dirty="0"/>
              <a:t>(){</a:t>
            </a:r>
          </a:p>
          <a:p>
            <a:r>
              <a:rPr lang="en-US" dirty="0"/>
              <a:t>        return width;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double </a:t>
            </a:r>
            <a:r>
              <a:rPr lang="en-US" dirty="0" err="1"/>
              <a:t>getLength</a:t>
            </a:r>
            <a:r>
              <a:rPr lang="en-US" dirty="0"/>
              <a:t>(){</a:t>
            </a:r>
          </a:p>
          <a:p>
            <a:r>
              <a:rPr lang="en-US" dirty="0"/>
              <a:t>        return length;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void </a:t>
            </a:r>
            <a:r>
              <a:rPr lang="en-US" dirty="0" err="1"/>
              <a:t>setLength</a:t>
            </a:r>
            <a:r>
              <a:rPr lang="en-US" dirty="0"/>
              <a:t>(double l){</a:t>
            </a:r>
          </a:p>
          <a:p>
            <a:r>
              <a:rPr lang="en-US" dirty="0"/>
              <a:t>        length=l;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void </a:t>
            </a:r>
            <a:r>
              <a:rPr lang="en-US" dirty="0" err="1"/>
              <a:t>setWidth</a:t>
            </a:r>
            <a:r>
              <a:rPr lang="en-US" dirty="0"/>
              <a:t>(double w){</a:t>
            </a:r>
          </a:p>
          <a:p>
            <a:r>
              <a:rPr lang="en-US" dirty="0"/>
              <a:t>        width=w;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99ECB-65E1-4E2F-9957-6862CF897F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40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5A3E8C-397E-764E-81A1-E2EB1175B0B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Arial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591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DD6E89-15C1-164B-90BD-5EE93B02A22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Arial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58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EA8D2-E050-704B-AD20-A9CB00FFA25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Arial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84" y="0"/>
            <a:ext cx="10809723" cy="1237673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9855" y="1565734"/>
            <a:ext cx="7965412" cy="188250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“Programs must be written for people to read, and only incidentally for machines to execute.”</a:t>
            </a:r>
          </a:p>
          <a:p>
            <a:endParaRPr lang="en-US" dirty="0"/>
          </a:p>
          <a:p>
            <a:r>
              <a:rPr lang="en-US" i="1" dirty="0"/>
              <a:t>– H. </a:t>
            </a:r>
            <a:r>
              <a:rPr lang="en-US" i="1" dirty="0" err="1"/>
              <a:t>Ableson</a:t>
            </a:r>
            <a:r>
              <a:rPr lang="en-US" i="1" dirty="0"/>
              <a:t> &amp; G. Sussman</a:t>
            </a:r>
            <a:br>
              <a:rPr lang="en-US" i="1" dirty="0"/>
            </a:br>
            <a:r>
              <a:rPr lang="en-US" i="1" dirty="0"/>
              <a:t>“The Structure and Interpretation of Computer Programs”</a:t>
            </a:r>
          </a:p>
        </p:txBody>
      </p:sp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A338-216B-48A3-8567-AB38CE0D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66848"/>
            <a:ext cx="10353761" cy="1326321"/>
          </a:xfrm>
        </p:spPr>
        <p:txBody>
          <a:bodyPr/>
          <a:lstStyle/>
          <a:p>
            <a:r>
              <a:rPr lang="en-US" dirty="0"/>
              <a:t>Self Reference (“This”)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F9E0-3911-4ED5-8C47-5DFC7675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90952"/>
            <a:ext cx="10353762" cy="56225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distinguish variables within the class with the </a:t>
            </a:r>
            <a:r>
              <a:rPr lang="en-US" b="1" dirty="0">
                <a:solidFill>
                  <a:srgbClr val="FFC000"/>
                </a:solidFill>
              </a:rPr>
              <a:t>this</a:t>
            </a:r>
            <a:r>
              <a:rPr lang="en-US" dirty="0"/>
              <a:t> identifier: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797FC-C9A0-4CA3-A255-4CE4E1E8D723}"/>
              </a:ext>
            </a:extLst>
          </p:cNvPr>
          <p:cNvSpPr txBox="1"/>
          <p:nvPr/>
        </p:nvSpPr>
        <p:spPr>
          <a:xfrm>
            <a:off x="4081733" y="2593024"/>
            <a:ext cx="4523207" cy="325219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package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monstermash.characters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Monster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String name;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 = 0;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Monster(String name,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.name = name;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level;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3BA61-4CF1-4BFB-94F3-23EBBE5D8C95}"/>
              </a:ext>
            </a:extLst>
          </p:cNvPr>
          <p:cNvGraphicFramePr>
            <a:graphicFrameLocks noGrp="1"/>
          </p:cNvGraphicFramePr>
          <p:nvPr/>
        </p:nvGraphicFramePr>
        <p:xfrm>
          <a:off x="3719990" y="2593024"/>
          <a:ext cx="361742" cy="32521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521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DFB68655-9D93-4ECE-81B5-794C08842AC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27312" y="4049842"/>
            <a:ext cx="325219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E25F8-A019-487F-BE80-CB0C05D59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32" y="2593023"/>
            <a:ext cx="3174745" cy="3209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24B846-B667-4480-9D31-2365D8985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914" y="4308874"/>
            <a:ext cx="4622568" cy="1308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71C93B-2479-428B-9259-20113E95F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212" y="4811822"/>
            <a:ext cx="1839977" cy="308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790347-E0CA-41DE-A8C7-772A377C7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051" y="5073042"/>
            <a:ext cx="2014742" cy="3052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150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4C21-18A1-4106-AC63-9E31A95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8579"/>
            <a:ext cx="10353761" cy="1326321"/>
          </a:xfrm>
        </p:spPr>
        <p:txBody>
          <a:bodyPr/>
          <a:lstStyle/>
          <a:p>
            <a:r>
              <a:rPr lang="en-US" dirty="0"/>
              <a:t>Class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859B-0EA3-4215-98DD-EA1A50253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170752"/>
            <a:ext cx="10353762" cy="4994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group classes together into </a:t>
            </a:r>
            <a:r>
              <a:rPr lang="en-US" b="1" dirty="0">
                <a:solidFill>
                  <a:srgbClr val="FFC000"/>
                </a:solidFill>
              </a:rPr>
              <a:t>packages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EC315-CC65-4FA2-8386-239E610494D9}"/>
              </a:ext>
            </a:extLst>
          </p:cNvPr>
          <p:cNvSpPr txBox="1"/>
          <p:nvPr/>
        </p:nvSpPr>
        <p:spPr>
          <a:xfrm>
            <a:off x="1687814" y="1818328"/>
            <a:ext cx="4308175" cy="201548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package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monstermash.characters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Monster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 = 0;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String name = “Some Monster";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477455-3A7E-46F6-B694-5A25860352D5}"/>
              </a:ext>
            </a:extLst>
          </p:cNvPr>
          <p:cNvGraphicFramePr>
            <a:graphicFrameLocks noGrp="1"/>
          </p:cNvGraphicFramePr>
          <p:nvPr/>
        </p:nvGraphicFramePr>
        <p:xfrm>
          <a:off x="1321310" y="1818324"/>
          <a:ext cx="361742" cy="2015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0154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AAFB07-2CB9-4740-904B-9312CB163667}"/>
              </a:ext>
            </a:extLst>
          </p:cNvPr>
          <p:cNvSpPr txBox="1"/>
          <p:nvPr/>
        </p:nvSpPr>
        <p:spPr>
          <a:xfrm>
            <a:off x="1680671" y="4116925"/>
            <a:ext cx="4315319" cy="249341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monstermash.characters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.*;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MyProgram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static void main(String[]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Player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ashley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new Player();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Monster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pika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new Monster();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0E5809-5658-4ADD-BF80-E21C317BCE63}"/>
              </a:ext>
            </a:extLst>
          </p:cNvPr>
          <p:cNvGraphicFramePr>
            <a:graphicFrameLocks noGrp="1"/>
          </p:cNvGraphicFramePr>
          <p:nvPr/>
        </p:nvGraphicFramePr>
        <p:xfrm>
          <a:off x="1318929" y="4116926"/>
          <a:ext cx="361742" cy="2493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4934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587276F6-BA18-44D3-ACDB-31F848D3F71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1911" y="2656791"/>
            <a:ext cx="201548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63DBECF-D157-41C7-832E-2D85EF860C9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97432" y="5194732"/>
            <a:ext cx="2494168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4169F-4A96-4487-90A2-C9C8B1718AA8}"/>
              </a:ext>
            </a:extLst>
          </p:cNvPr>
          <p:cNvSpPr txBox="1"/>
          <p:nvPr/>
        </p:nvSpPr>
        <p:spPr>
          <a:xfrm>
            <a:off x="6898017" y="1818324"/>
            <a:ext cx="4308175" cy="201548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package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monstermash.characters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Player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 = 0;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String name = "New Player";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5CC48AC-84B0-4537-8260-4DCA77738FD6}"/>
              </a:ext>
            </a:extLst>
          </p:cNvPr>
          <p:cNvGraphicFramePr>
            <a:graphicFrameLocks noGrp="1"/>
          </p:cNvGraphicFramePr>
          <p:nvPr/>
        </p:nvGraphicFramePr>
        <p:xfrm>
          <a:off x="6536275" y="1818327"/>
          <a:ext cx="361742" cy="2015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0154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02FD9EE5-6FC7-42A6-A87D-D73064246CC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56873" y="2656792"/>
            <a:ext cx="2015488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Player.java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774B1-55F1-4087-BC30-539479B09607}"/>
              </a:ext>
            </a:extLst>
          </p:cNvPr>
          <p:cNvSpPr/>
          <p:nvPr/>
        </p:nvSpPr>
        <p:spPr>
          <a:xfrm>
            <a:off x="6195340" y="4116925"/>
            <a:ext cx="5001326" cy="2493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B24BE-7721-4763-854D-93EB55ADDE4D}"/>
              </a:ext>
            </a:extLst>
          </p:cNvPr>
          <p:cNvSpPr txBox="1"/>
          <p:nvPr/>
        </p:nvSpPr>
        <p:spPr>
          <a:xfrm>
            <a:off x="6371816" y="4241241"/>
            <a:ext cx="50006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src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60500C-2DD4-43C3-ABAB-834CCF3BA474}"/>
              </a:ext>
            </a:extLst>
          </p:cNvPr>
          <p:cNvSpPr txBox="1"/>
          <p:nvPr/>
        </p:nvSpPr>
        <p:spPr>
          <a:xfrm>
            <a:off x="6955159" y="4462634"/>
            <a:ext cx="161448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monstermash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C3B6B0A-8BCE-4878-A99E-B077F2A4D68B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rot="16200000" flipH="1">
            <a:off x="6770140" y="4462280"/>
            <a:ext cx="36727" cy="33331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72318C-3C0F-408E-977B-FF22181A49E1}"/>
              </a:ext>
            </a:extLst>
          </p:cNvPr>
          <p:cNvSpPr txBox="1"/>
          <p:nvPr/>
        </p:nvSpPr>
        <p:spPr>
          <a:xfrm>
            <a:off x="7953035" y="4902220"/>
            <a:ext cx="940894" cy="2769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characters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248BA33-E749-4890-834E-14D9A8D816C7}"/>
              </a:ext>
            </a:extLst>
          </p:cNvPr>
          <p:cNvCxnSpPr>
            <a:cxnSpLocks/>
            <a:stCxn id="17" idx="2"/>
            <a:endCxn id="28" idx="1"/>
          </p:cNvCxnSpPr>
          <p:nvPr/>
        </p:nvCxnSpPr>
        <p:spPr>
          <a:xfrm rot="16200000" flipH="1">
            <a:off x="7753342" y="4841027"/>
            <a:ext cx="208754" cy="19063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400A12-B974-438E-862F-163640CFB1CC}"/>
              </a:ext>
            </a:extLst>
          </p:cNvPr>
          <p:cNvCxnSpPr>
            <a:cxnSpLocks/>
            <a:stCxn id="28" idx="2"/>
            <a:endCxn id="44" idx="1"/>
          </p:cNvCxnSpPr>
          <p:nvPr/>
        </p:nvCxnSpPr>
        <p:spPr>
          <a:xfrm rot="16200000" flipH="1">
            <a:off x="8408588" y="5194113"/>
            <a:ext cx="278715" cy="24892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D0C23F6-F9E8-4D4C-B279-A9A32294175B}"/>
              </a:ext>
            </a:extLst>
          </p:cNvPr>
          <p:cNvSpPr txBox="1"/>
          <p:nvPr/>
        </p:nvSpPr>
        <p:spPr>
          <a:xfrm>
            <a:off x="8672408" y="5327129"/>
            <a:ext cx="1025266" cy="2616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Monster.java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5816E8-56F9-43A1-8713-61E18271F562}"/>
              </a:ext>
            </a:extLst>
          </p:cNvPr>
          <p:cNvSpPr txBox="1"/>
          <p:nvPr/>
        </p:nvSpPr>
        <p:spPr>
          <a:xfrm>
            <a:off x="8672408" y="5687248"/>
            <a:ext cx="1034242" cy="2616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Player.java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719B98-CCA1-409C-8FAD-ADA7DF91CB42}"/>
              </a:ext>
            </a:extLst>
          </p:cNvPr>
          <p:cNvSpPr txBox="1"/>
          <p:nvPr/>
        </p:nvSpPr>
        <p:spPr>
          <a:xfrm>
            <a:off x="6948077" y="6112424"/>
            <a:ext cx="194585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MyProgram.java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3BD85C1-4238-45B0-8031-63EFF13BE7C2}"/>
              </a:ext>
            </a:extLst>
          </p:cNvPr>
          <p:cNvCxnSpPr>
            <a:cxnSpLocks/>
            <a:stCxn id="15" idx="2"/>
            <a:endCxn id="56" idx="1"/>
          </p:cNvCxnSpPr>
          <p:nvPr/>
        </p:nvCxnSpPr>
        <p:spPr>
          <a:xfrm rot="16200000" flipH="1">
            <a:off x="5941704" y="5290716"/>
            <a:ext cx="1686517" cy="32623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2504E5A-7C18-459E-B7E5-D7DDC41B4305}"/>
              </a:ext>
            </a:extLst>
          </p:cNvPr>
          <p:cNvCxnSpPr>
            <a:cxnSpLocks/>
            <a:stCxn id="28" idx="2"/>
            <a:endCxn id="45" idx="1"/>
          </p:cNvCxnSpPr>
          <p:nvPr/>
        </p:nvCxnSpPr>
        <p:spPr>
          <a:xfrm rot="16200000" flipH="1">
            <a:off x="8228528" y="5374173"/>
            <a:ext cx="638834" cy="24892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C0590A7-0D2E-4CD5-9138-503BC2C86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65" y="1855699"/>
            <a:ext cx="4389272" cy="2015482"/>
          </a:xfrm>
          <a:prstGeom prst="rect">
            <a:avLst/>
          </a:prstGeom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8C8CFAB-9CA2-4E1C-908E-A1A142E2EBAE}"/>
              </a:ext>
            </a:extLst>
          </p:cNvPr>
          <p:cNvSpPr/>
          <p:nvPr/>
        </p:nvSpPr>
        <p:spPr>
          <a:xfrm>
            <a:off x="1680671" y="1861641"/>
            <a:ext cx="3162791" cy="23649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C48F06-CE93-4B0D-8777-949A4BE4F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046" y="1846522"/>
            <a:ext cx="4183247" cy="2015483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EDBD00F-441C-4243-8D16-DF86B47A36E3}"/>
              </a:ext>
            </a:extLst>
          </p:cNvPr>
          <p:cNvSpPr/>
          <p:nvPr/>
        </p:nvSpPr>
        <p:spPr>
          <a:xfrm>
            <a:off x="6943392" y="1869035"/>
            <a:ext cx="3115007" cy="22909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AFCEF81-AD37-457E-BDC9-293499874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658" y="4121121"/>
            <a:ext cx="5047748" cy="2437471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5F82F7D-8030-4D1F-AE9C-4DF7C49B7D46}"/>
              </a:ext>
            </a:extLst>
          </p:cNvPr>
          <p:cNvSpPr/>
          <p:nvPr/>
        </p:nvSpPr>
        <p:spPr>
          <a:xfrm>
            <a:off x="1687814" y="4149182"/>
            <a:ext cx="3341386" cy="214999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44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7" grpId="0" animBg="1"/>
      <p:bldP spid="28" grpId="0" animBg="1"/>
      <p:bldP spid="44" grpId="0" animBg="1"/>
      <p:bldP spid="45" grpId="0" animBg="1"/>
      <p:bldP spid="56" grpId="0" animBg="1"/>
      <p:bldP spid="68" grpId="0" animBg="1"/>
      <p:bldP spid="69" grpId="0" animBg="1"/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0374" y="262759"/>
            <a:ext cx="10353761" cy="1326321"/>
          </a:xfrm>
        </p:spPr>
        <p:txBody>
          <a:bodyPr/>
          <a:lstStyle/>
          <a:p>
            <a:pPr eaLnBrk="1" hangingPunct="1"/>
            <a:r>
              <a:rPr lang="en-US" altLang="en-US" dirty="0"/>
              <a:t>Passing Objects as Arguments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705850" cy="58197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Monster obj = new Monster( );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   int a = 10;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200" dirty="0"/>
              <a:t>   </a:t>
            </a:r>
            <a:endParaRPr lang="en-US" altLang="en-US" sz="24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2F8C7B-6FB1-4B17-B159-5A5342FDE252}"/>
              </a:ext>
            </a:extLst>
          </p:cNvPr>
          <p:cNvGrpSpPr/>
          <p:nvPr/>
        </p:nvGrpSpPr>
        <p:grpSpPr>
          <a:xfrm>
            <a:off x="3086101" y="2719959"/>
            <a:ext cx="5197023" cy="1308050"/>
            <a:chOff x="3086101" y="2719959"/>
            <a:chExt cx="5197023" cy="130805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F8F73AD-3F94-4C1E-A562-9130AED2B5F0}"/>
                </a:ext>
              </a:extLst>
            </p:cNvPr>
            <p:cNvGrpSpPr/>
            <p:nvPr/>
          </p:nvGrpSpPr>
          <p:grpSpPr>
            <a:xfrm>
              <a:off x="3086101" y="2719959"/>
              <a:ext cx="5197023" cy="1308050"/>
              <a:chOff x="2075314" y="3771900"/>
              <a:chExt cx="5197023" cy="130805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EE0BE7-07F8-4F91-B3A7-F67B9CF5B00B}"/>
                  </a:ext>
                </a:extLst>
              </p:cNvPr>
              <p:cNvSpPr txBox="1"/>
              <p:nvPr/>
            </p:nvSpPr>
            <p:spPr>
              <a:xfrm>
                <a:off x="2075314" y="3771900"/>
                <a:ext cx="1934712" cy="130805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54F71">
                        <a:lumMod val="50000"/>
                      </a:srgbClr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Stack Memory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a=10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main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obj = #AF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737B1F-CA22-4B8D-AC90-4E694F73D751}"/>
                  </a:ext>
                </a:extLst>
              </p:cNvPr>
              <p:cNvSpPr txBox="1"/>
              <p:nvPr/>
            </p:nvSpPr>
            <p:spPr>
              <a:xfrm>
                <a:off x="5472112" y="3771900"/>
                <a:ext cx="1800225" cy="123110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54F71">
                        <a:lumMod val="50000"/>
                      </a:srgbClr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Heap Memory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C54F71">
                      <a:lumMod val="50000"/>
                    </a:srgbClr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  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#AF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BBAFCE-63BF-43C8-B673-A08B74A90A40}"/>
                  </a:ext>
                </a:extLst>
              </p:cNvPr>
              <p:cNvSpPr txBox="1"/>
              <p:nvPr/>
            </p:nvSpPr>
            <p:spPr>
              <a:xfrm>
                <a:off x="5999505" y="4256841"/>
                <a:ext cx="1123950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name =“”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level = 0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8C92567-765E-4734-A25A-16CBA6508D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5701" y="4324351"/>
                <a:ext cx="1933574" cy="45571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D59379-7378-439E-A492-D127D914E942}"/>
                </a:ext>
              </a:extLst>
            </p:cNvPr>
            <p:cNvSpPr txBox="1"/>
            <p:nvPr/>
          </p:nvSpPr>
          <p:spPr>
            <a:xfrm>
              <a:off x="3515863" y="3130933"/>
              <a:ext cx="1123950" cy="738664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2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0374" y="262759"/>
            <a:ext cx="10353761" cy="1326321"/>
          </a:xfrm>
        </p:spPr>
        <p:txBody>
          <a:bodyPr/>
          <a:lstStyle/>
          <a:p>
            <a:pPr eaLnBrk="1" hangingPunct="1"/>
            <a:r>
              <a:rPr lang="en-US" altLang="en-US" dirty="0"/>
              <a:t>Passing Objects as Arguments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1295399"/>
            <a:ext cx="10991850" cy="55626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The value of the reference variable is an address or reference to the object in memory.</a:t>
            </a:r>
          </a:p>
          <a:p>
            <a:pPr lvl="1"/>
            <a:r>
              <a:rPr lang="en-US" altLang="en-US" sz="2200" dirty="0"/>
              <a:t>A </a:t>
            </a:r>
            <a:r>
              <a:rPr lang="en-US" altLang="en-US" sz="2200" i="1" dirty="0"/>
              <a:t>copy</a:t>
            </a:r>
            <a:r>
              <a:rPr lang="en-US" altLang="en-US" sz="2200" dirty="0"/>
              <a:t> of the object is </a:t>
            </a:r>
            <a:r>
              <a:rPr lang="en-US" altLang="en-US" sz="2200" i="1" dirty="0"/>
              <a:t>not passed</a:t>
            </a:r>
            <a:r>
              <a:rPr lang="en-US" altLang="en-US" sz="2200" dirty="0"/>
              <a:t>, just a pointer to the object.</a:t>
            </a:r>
          </a:p>
          <a:p>
            <a:pPr marL="914400" lvl="2" indent="0">
              <a:buNone/>
            </a:pPr>
            <a:endParaRPr lang="en-US" altLang="en-US" sz="2000" dirty="0"/>
          </a:p>
          <a:p>
            <a:pPr marL="914400" lvl="2" indent="0">
              <a:buNone/>
            </a:pPr>
            <a:endParaRPr lang="en-US" altLang="en-US" sz="2000" dirty="0"/>
          </a:p>
          <a:p>
            <a:pPr marL="914400" lvl="2" indent="0">
              <a:buNone/>
            </a:pPr>
            <a:endParaRPr lang="en-US" altLang="en-US" sz="2000" dirty="0"/>
          </a:p>
          <a:p>
            <a:pPr marL="914400" lvl="2" indent="0">
              <a:buNone/>
            </a:pPr>
            <a:endParaRPr lang="en-US" altLang="en-US" sz="2000" dirty="0"/>
          </a:p>
          <a:p>
            <a:pPr lvl="1"/>
            <a:endParaRPr lang="en-US" altLang="en-US" sz="2200" dirty="0"/>
          </a:p>
          <a:p>
            <a:pPr lvl="1"/>
            <a:endParaRPr lang="en-US" altLang="en-US" sz="800" b="1" dirty="0"/>
          </a:p>
          <a:p>
            <a:pPr lvl="1"/>
            <a:endParaRPr lang="en-US" altLang="en-US" sz="2400" b="1" dirty="0"/>
          </a:p>
          <a:p>
            <a:pPr lvl="1"/>
            <a:endParaRPr lang="en-US" altLang="en-US" sz="2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6B94F2-345B-4F44-9106-75AE8B6E2038}"/>
              </a:ext>
            </a:extLst>
          </p:cNvPr>
          <p:cNvGrpSpPr/>
          <p:nvPr/>
        </p:nvGrpSpPr>
        <p:grpSpPr>
          <a:xfrm>
            <a:off x="7423710" y="2366168"/>
            <a:ext cx="4344843" cy="4229073"/>
            <a:chOff x="2295219" y="909432"/>
            <a:chExt cx="4344843" cy="422907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C7167A8-F3C0-46FA-8A00-A0225D71F7F7}"/>
                </a:ext>
              </a:extLst>
            </p:cNvPr>
            <p:cNvGrpSpPr/>
            <p:nvPr/>
          </p:nvGrpSpPr>
          <p:grpSpPr>
            <a:xfrm>
              <a:off x="2295219" y="909432"/>
              <a:ext cx="4344843" cy="4229073"/>
              <a:chOff x="1284432" y="1961373"/>
              <a:chExt cx="4344843" cy="422907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13B07-E74C-4060-A6FF-E06311FEC466}"/>
                  </a:ext>
                </a:extLst>
              </p:cNvPr>
              <p:cNvSpPr txBox="1"/>
              <p:nvPr/>
            </p:nvSpPr>
            <p:spPr>
              <a:xfrm>
                <a:off x="1284432" y="3543568"/>
                <a:ext cx="3740835" cy="264687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54F71">
                        <a:lumMod val="50000"/>
                      </a:srgbClr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Stack Memory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objP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someOtherMethod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aP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=10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someMethod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a=10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main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obj = #AF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0F864F-0D6B-40A1-9DE1-DD076F77003D}"/>
                  </a:ext>
                </a:extLst>
              </p:cNvPr>
              <p:cNvSpPr txBox="1"/>
              <p:nvPr/>
            </p:nvSpPr>
            <p:spPr>
              <a:xfrm>
                <a:off x="3829050" y="1961373"/>
                <a:ext cx="1800225" cy="123110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54F71">
                        <a:lumMod val="50000"/>
                      </a:srgbClr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Heap Memory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C54F71">
                      <a:lumMod val="50000"/>
                    </a:srgbClr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  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#AF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3BDBA2-D962-4B78-BA21-9A04C703176C}"/>
                  </a:ext>
                </a:extLst>
              </p:cNvPr>
              <p:cNvSpPr txBox="1"/>
              <p:nvPr/>
            </p:nvSpPr>
            <p:spPr>
              <a:xfrm>
                <a:off x="4369386" y="2450665"/>
                <a:ext cx="1123950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name =“”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level = 0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3F3D439-A53B-4D96-B12C-AEE2C1224B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3447" y="2623026"/>
                <a:ext cx="0" cy="32491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ECDE19-413E-48BA-834A-C1FBBE212FEB}"/>
                </a:ext>
              </a:extLst>
            </p:cNvPr>
            <p:cNvSpPr txBox="1"/>
            <p:nvPr/>
          </p:nvSpPr>
          <p:spPr>
            <a:xfrm>
              <a:off x="3634094" y="2853803"/>
              <a:ext cx="1123950" cy="523220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2C8DF62-835A-4ADB-9154-72F5392A9079}"/>
              </a:ext>
            </a:extLst>
          </p:cNvPr>
          <p:cNvSpPr/>
          <p:nvPr/>
        </p:nvSpPr>
        <p:spPr>
          <a:xfrm>
            <a:off x="1505364" y="2906747"/>
            <a:ext cx="76529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main()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BEA3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Monster obj = new Monster( 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BEA3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	int a = 10;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6DBD30-DBAE-4154-98CD-DD82CEFC8DD7}"/>
              </a:ext>
            </a:extLst>
          </p:cNvPr>
          <p:cNvSpPr txBox="1"/>
          <p:nvPr/>
        </p:nvSpPr>
        <p:spPr>
          <a:xfrm>
            <a:off x="8754770" y="4992934"/>
            <a:ext cx="1123950" cy="52322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BB5CC1-9A97-403F-B3B7-672EB9EFAD5C}"/>
              </a:ext>
            </a:extLst>
          </p:cNvPr>
          <p:cNvCxnSpPr>
            <a:cxnSpLocks/>
          </p:cNvCxnSpPr>
          <p:nvPr/>
        </p:nvCxnSpPr>
        <p:spPr>
          <a:xfrm>
            <a:off x="9886535" y="6276975"/>
            <a:ext cx="48619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336B65-FA5F-41ED-80C3-D5EA27226EF9}"/>
              </a:ext>
            </a:extLst>
          </p:cNvPr>
          <p:cNvCxnSpPr/>
          <p:nvPr/>
        </p:nvCxnSpPr>
        <p:spPr>
          <a:xfrm>
            <a:off x="9553990" y="4534049"/>
            <a:ext cx="828675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42585C-D820-4F13-9AD7-AF0F2CDB480C}"/>
              </a:ext>
            </a:extLst>
          </p:cNvPr>
          <p:cNvCxnSpPr/>
          <p:nvPr/>
        </p:nvCxnSpPr>
        <p:spPr>
          <a:xfrm>
            <a:off x="7423710" y="5582829"/>
            <a:ext cx="37408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A6C85AF-93C9-4413-912E-9528C0600FD0}"/>
              </a:ext>
            </a:extLst>
          </p:cNvPr>
          <p:cNvSpPr/>
          <p:nvPr/>
        </p:nvSpPr>
        <p:spPr>
          <a:xfrm>
            <a:off x="7423710" y="4239804"/>
            <a:ext cx="2939075" cy="13330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3DB3C8-901E-4CD8-954B-BC6B53D691EA}"/>
              </a:ext>
            </a:extLst>
          </p:cNvPr>
          <p:cNvCxnSpPr/>
          <p:nvPr/>
        </p:nvCxnSpPr>
        <p:spPr>
          <a:xfrm>
            <a:off x="7362825" y="4239804"/>
            <a:ext cx="37408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F918A2-98A0-459F-85BC-088FB6966929}"/>
              </a:ext>
            </a:extLst>
          </p:cNvPr>
          <p:cNvCxnSpPr/>
          <p:nvPr/>
        </p:nvCxnSpPr>
        <p:spPr>
          <a:xfrm>
            <a:off x="7423710" y="4914900"/>
            <a:ext cx="37408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4506C9-A9CD-43DA-97C7-BF46E2FF1B29}"/>
              </a:ext>
            </a:extLst>
          </p:cNvPr>
          <p:cNvSpPr txBox="1"/>
          <p:nvPr/>
        </p:nvSpPr>
        <p:spPr>
          <a:xfrm>
            <a:off x="8732151" y="5686365"/>
            <a:ext cx="1154377" cy="738664"/>
          </a:xfrm>
          <a:prstGeom prst="rect">
            <a:avLst/>
          </a:prstGeom>
          <a:solidFill>
            <a:srgbClr val="B9E5DA">
              <a:alpha val="50196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03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0374" y="262759"/>
            <a:ext cx="10353761" cy="1326321"/>
          </a:xfrm>
        </p:spPr>
        <p:txBody>
          <a:bodyPr/>
          <a:lstStyle/>
          <a:p>
            <a:pPr eaLnBrk="1" hangingPunct="1"/>
            <a:r>
              <a:rPr lang="en-US" altLang="en-US" dirty="0"/>
              <a:t>Passing Objects as Arguments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1295399"/>
            <a:ext cx="10991850" cy="55626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The value of the reference variable is an address or reference to the object in memory.</a:t>
            </a:r>
          </a:p>
          <a:p>
            <a:pPr lvl="1"/>
            <a:r>
              <a:rPr lang="en-US" altLang="en-US" sz="2200" dirty="0"/>
              <a:t>A </a:t>
            </a:r>
            <a:r>
              <a:rPr lang="en-US" altLang="en-US" sz="2200" i="1" dirty="0"/>
              <a:t>copy</a:t>
            </a:r>
            <a:r>
              <a:rPr lang="en-US" altLang="en-US" sz="2200" dirty="0"/>
              <a:t> of the object is </a:t>
            </a:r>
            <a:r>
              <a:rPr lang="en-US" altLang="en-US" sz="2200" i="1" dirty="0"/>
              <a:t>not passed</a:t>
            </a:r>
            <a:r>
              <a:rPr lang="en-US" altLang="en-US" sz="2200" dirty="0"/>
              <a:t>, just a pointer to the object.</a:t>
            </a:r>
          </a:p>
          <a:p>
            <a:pPr marL="914400" lvl="2" indent="0">
              <a:buNone/>
            </a:pPr>
            <a:endParaRPr lang="en-US" altLang="en-US" sz="2000" dirty="0"/>
          </a:p>
          <a:p>
            <a:pPr marL="914400" lvl="2" indent="0">
              <a:buNone/>
            </a:pPr>
            <a:endParaRPr lang="en-US" altLang="en-US" sz="2000" dirty="0"/>
          </a:p>
          <a:p>
            <a:pPr marL="914400" lvl="2" indent="0">
              <a:buNone/>
            </a:pPr>
            <a:endParaRPr lang="en-US" altLang="en-US" sz="2000" dirty="0"/>
          </a:p>
          <a:p>
            <a:pPr marL="914400" lvl="2" indent="0">
              <a:buNone/>
            </a:pPr>
            <a:endParaRPr lang="en-US" altLang="en-US" sz="2000" dirty="0"/>
          </a:p>
          <a:p>
            <a:pPr lvl="1"/>
            <a:endParaRPr lang="en-US" altLang="en-US" sz="2200" dirty="0"/>
          </a:p>
          <a:p>
            <a:pPr lvl="1"/>
            <a:endParaRPr lang="en-US" altLang="en-US" sz="800" b="1" dirty="0"/>
          </a:p>
          <a:p>
            <a:pPr lvl="1"/>
            <a:endParaRPr lang="en-US" altLang="en-US" sz="2400" b="1" dirty="0"/>
          </a:p>
          <a:p>
            <a:pPr marL="457200" lvl="1" indent="0">
              <a:buNone/>
            </a:pPr>
            <a:endParaRPr lang="en-US" altLang="en-US" sz="2400" b="1" dirty="0"/>
          </a:p>
          <a:p>
            <a:pPr lvl="1"/>
            <a:endParaRPr lang="en-US" altLang="en-US" sz="2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6B94F2-345B-4F44-9106-75AE8B6E2038}"/>
              </a:ext>
            </a:extLst>
          </p:cNvPr>
          <p:cNvGrpSpPr/>
          <p:nvPr/>
        </p:nvGrpSpPr>
        <p:grpSpPr>
          <a:xfrm>
            <a:off x="7423710" y="2366168"/>
            <a:ext cx="4344843" cy="4229073"/>
            <a:chOff x="2295219" y="909432"/>
            <a:chExt cx="4344843" cy="422907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C7167A8-F3C0-46FA-8A00-A0225D71F7F7}"/>
                </a:ext>
              </a:extLst>
            </p:cNvPr>
            <p:cNvGrpSpPr/>
            <p:nvPr/>
          </p:nvGrpSpPr>
          <p:grpSpPr>
            <a:xfrm>
              <a:off x="2295219" y="909432"/>
              <a:ext cx="4344843" cy="4229073"/>
              <a:chOff x="1284432" y="1961373"/>
              <a:chExt cx="4344843" cy="422907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13B07-E74C-4060-A6FF-E06311FEC466}"/>
                  </a:ext>
                </a:extLst>
              </p:cNvPr>
              <p:cNvSpPr txBox="1"/>
              <p:nvPr/>
            </p:nvSpPr>
            <p:spPr>
              <a:xfrm>
                <a:off x="1284432" y="3543568"/>
                <a:ext cx="3740835" cy="264687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54F71">
                        <a:lumMod val="50000"/>
                      </a:srgbClr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Stack Memory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objP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someOtherMethod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aP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=10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someMethod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a=10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main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obj = #AF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0F864F-0D6B-40A1-9DE1-DD076F77003D}"/>
                  </a:ext>
                </a:extLst>
              </p:cNvPr>
              <p:cNvSpPr txBox="1"/>
              <p:nvPr/>
            </p:nvSpPr>
            <p:spPr>
              <a:xfrm>
                <a:off x="3829050" y="1961373"/>
                <a:ext cx="1800225" cy="123110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54F71">
                        <a:lumMod val="50000"/>
                      </a:srgbClr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Heap Memory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C54F71">
                      <a:lumMod val="50000"/>
                    </a:srgbClr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  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#AF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3BDBA2-D962-4B78-BA21-9A04C703176C}"/>
                  </a:ext>
                </a:extLst>
              </p:cNvPr>
              <p:cNvSpPr txBox="1"/>
              <p:nvPr/>
            </p:nvSpPr>
            <p:spPr>
              <a:xfrm>
                <a:off x="4369386" y="2450665"/>
                <a:ext cx="1123950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name =“”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level = 0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3F3D439-A53B-4D96-B12C-AEE2C1224B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3447" y="2623026"/>
                <a:ext cx="0" cy="32491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ECDE19-413E-48BA-834A-C1FBBE212FEB}"/>
                </a:ext>
              </a:extLst>
            </p:cNvPr>
            <p:cNvSpPr txBox="1"/>
            <p:nvPr/>
          </p:nvSpPr>
          <p:spPr>
            <a:xfrm>
              <a:off x="3634094" y="2853803"/>
              <a:ext cx="1123950" cy="523220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2C8DF62-835A-4ADB-9154-72F5392A9079}"/>
              </a:ext>
            </a:extLst>
          </p:cNvPr>
          <p:cNvSpPr/>
          <p:nvPr/>
        </p:nvSpPr>
        <p:spPr>
          <a:xfrm>
            <a:off x="1505364" y="2906747"/>
            <a:ext cx="76529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main()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BEA3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Monster obj = new Monster( 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BEA3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	int a = 10;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	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A66CA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someMethod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A66CA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(a);  //primitive data type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A66CA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public void static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A66CA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someMethod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A66CA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(int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A66CA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aP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A66CA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){  …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6DBD30-DBAE-4154-98CD-DD82CEFC8DD7}"/>
              </a:ext>
            </a:extLst>
          </p:cNvPr>
          <p:cNvSpPr txBox="1"/>
          <p:nvPr/>
        </p:nvSpPr>
        <p:spPr>
          <a:xfrm>
            <a:off x="8754770" y="4992934"/>
            <a:ext cx="1123950" cy="523220"/>
          </a:xfrm>
          <a:prstGeom prst="rect">
            <a:avLst/>
          </a:prstGeom>
          <a:solidFill>
            <a:srgbClr val="D7C2EA">
              <a:alpha val="5098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BB5CC1-9A97-403F-B3B7-672EB9EFAD5C}"/>
              </a:ext>
            </a:extLst>
          </p:cNvPr>
          <p:cNvCxnSpPr>
            <a:cxnSpLocks/>
          </p:cNvCxnSpPr>
          <p:nvPr/>
        </p:nvCxnSpPr>
        <p:spPr>
          <a:xfrm>
            <a:off x="9968328" y="6276975"/>
            <a:ext cx="404397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336B65-FA5F-41ED-80C3-D5EA27226EF9}"/>
              </a:ext>
            </a:extLst>
          </p:cNvPr>
          <p:cNvCxnSpPr/>
          <p:nvPr/>
        </p:nvCxnSpPr>
        <p:spPr>
          <a:xfrm>
            <a:off x="9553990" y="4534049"/>
            <a:ext cx="828675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F918A2-98A0-459F-85BC-088FB6966929}"/>
              </a:ext>
            </a:extLst>
          </p:cNvPr>
          <p:cNvCxnSpPr/>
          <p:nvPr/>
        </p:nvCxnSpPr>
        <p:spPr>
          <a:xfrm>
            <a:off x="7423710" y="4914900"/>
            <a:ext cx="37408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42585C-D820-4F13-9AD7-AF0F2CDB480C}"/>
              </a:ext>
            </a:extLst>
          </p:cNvPr>
          <p:cNvCxnSpPr/>
          <p:nvPr/>
        </p:nvCxnSpPr>
        <p:spPr>
          <a:xfrm>
            <a:off x="7423710" y="5582829"/>
            <a:ext cx="37408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3DB3C8-901E-4CD8-954B-BC6B53D691EA}"/>
              </a:ext>
            </a:extLst>
          </p:cNvPr>
          <p:cNvCxnSpPr/>
          <p:nvPr/>
        </p:nvCxnSpPr>
        <p:spPr>
          <a:xfrm>
            <a:off x="7362825" y="4239804"/>
            <a:ext cx="37408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6404EF8-B19D-47B9-82F5-3C6FD2460A41}"/>
              </a:ext>
            </a:extLst>
          </p:cNvPr>
          <p:cNvSpPr/>
          <p:nvPr/>
        </p:nvSpPr>
        <p:spPr>
          <a:xfrm>
            <a:off x="7433235" y="4258854"/>
            <a:ext cx="2907792" cy="6346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0B2069-D218-4B8B-819B-F2D4167F79CC}"/>
              </a:ext>
            </a:extLst>
          </p:cNvPr>
          <p:cNvSpPr txBox="1"/>
          <p:nvPr/>
        </p:nvSpPr>
        <p:spPr>
          <a:xfrm>
            <a:off x="8732151" y="5686365"/>
            <a:ext cx="1154377" cy="738664"/>
          </a:xfrm>
          <a:prstGeom prst="rect">
            <a:avLst/>
          </a:prstGeom>
          <a:solidFill>
            <a:srgbClr val="B9E5DA">
              <a:alpha val="50196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47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0374" y="262759"/>
            <a:ext cx="10353761" cy="1326321"/>
          </a:xfrm>
        </p:spPr>
        <p:txBody>
          <a:bodyPr/>
          <a:lstStyle/>
          <a:p>
            <a:pPr eaLnBrk="1" hangingPunct="1"/>
            <a:r>
              <a:rPr lang="en-US" altLang="en-US" dirty="0"/>
              <a:t>Passing Objects as Arguments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1295399"/>
            <a:ext cx="10991850" cy="55626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The value of the reference variable is an address or reference to the object in memory.</a:t>
            </a:r>
          </a:p>
          <a:p>
            <a:pPr lvl="1"/>
            <a:r>
              <a:rPr lang="en-US" altLang="en-US" sz="2200" dirty="0"/>
              <a:t>A </a:t>
            </a:r>
            <a:r>
              <a:rPr lang="en-US" altLang="en-US" sz="2200" i="1" dirty="0"/>
              <a:t>copy</a:t>
            </a:r>
            <a:r>
              <a:rPr lang="en-US" altLang="en-US" sz="2200" dirty="0"/>
              <a:t> of the object is </a:t>
            </a:r>
            <a:r>
              <a:rPr lang="en-US" altLang="en-US" sz="2200" i="1" dirty="0"/>
              <a:t>not passed</a:t>
            </a:r>
            <a:r>
              <a:rPr lang="en-US" altLang="en-US" sz="2200" dirty="0"/>
              <a:t>, just a pointer to the object.</a:t>
            </a:r>
          </a:p>
          <a:p>
            <a:pPr marL="914400" lvl="2" indent="0">
              <a:buNone/>
            </a:pPr>
            <a:endParaRPr lang="en-US" altLang="en-US" sz="2000" dirty="0"/>
          </a:p>
          <a:p>
            <a:pPr marL="914400" lvl="2" indent="0">
              <a:buNone/>
            </a:pPr>
            <a:endParaRPr lang="en-US" altLang="en-US" sz="2000" dirty="0"/>
          </a:p>
          <a:p>
            <a:pPr marL="914400" lvl="2" indent="0">
              <a:buNone/>
            </a:pPr>
            <a:endParaRPr lang="en-US" altLang="en-US" sz="2000" dirty="0"/>
          </a:p>
          <a:p>
            <a:pPr marL="914400" lvl="2" indent="0">
              <a:buNone/>
            </a:pPr>
            <a:endParaRPr lang="en-US" altLang="en-US" sz="2000" dirty="0"/>
          </a:p>
          <a:p>
            <a:pPr lvl="1"/>
            <a:endParaRPr lang="en-US" altLang="en-US" sz="2200" dirty="0"/>
          </a:p>
          <a:p>
            <a:pPr lvl="1"/>
            <a:endParaRPr lang="en-US" altLang="en-US" sz="800" b="1" dirty="0"/>
          </a:p>
          <a:p>
            <a:pPr lvl="1"/>
            <a:endParaRPr lang="en-US" altLang="en-US" sz="2400" b="1" dirty="0"/>
          </a:p>
          <a:p>
            <a:pPr lvl="1"/>
            <a:endParaRPr lang="en-US" altLang="en-US" sz="1600" b="1" dirty="0"/>
          </a:p>
          <a:p>
            <a:pPr lvl="1"/>
            <a:r>
              <a:rPr lang="en-US" altLang="en-US" sz="2400" b="1" dirty="0"/>
              <a:t>Java passes all arguments </a:t>
            </a:r>
            <a:r>
              <a:rPr lang="en-US" altLang="en-US" sz="2400" b="1" i="1" dirty="0">
                <a:solidFill>
                  <a:srgbClr val="FF0000"/>
                </a:solidFill>
              </a:rPr>
              <a:t>by value</a:t>
            </a:r>
            <a:r>
              <a:rPr lang="en-US" altLang="en-US" sz="2400" b="1" dirty="0"/>
              <a:t>.</a:t>
            </a:r>
          </a:p>
          <a:p>
            <a:pPr lvl="1"/>
            <a:endParaRPr lang="en-US" altLang="en-US" sz="2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7167A8-F3C0-46FA-8A00-A0225D71F7F7}"/>
              </a:ext>
            </a:extLst>
          </p:cNvPr>
          <p:cNvGrpSpPr/>
          <p:nvPr/>
        </p:nvGrpSpPr>
        <p:grpSpPr>
          <a:xfrm>
            <a:off x="7423710" y="2366168"/>
            <a:ext cx="4344843" cy="4229073"/>
            <a:chOff x="1284432" y="1961373"/>
            <a:chExt cx="4344843" cy="4229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D13B07-E74C-4060-A6FF-E06311FEC466}"/>
                </a:ext>
              </a:extLst>
            </p:cNvPr>
            <p:cNvSpPr txBox="1"/>
            <p:nvPr/>
          </p:nvSpPr>
          <p:spPr>
            <a:xfrm>
              <a:off x="1284432" y="3543568"/>
              <a:ext cx="3740835" cy="264687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54F71">
                      <a:lumMod val="50000"/>
                    </a:srgbClr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rPr>
                <a:t>Stack Memory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rPr>
                <a:t>objP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rPr>
                <a:t> = #AF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rPr>
                <a:t>someOtherMethod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rPr>
                <a:t>aP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rPr>
                <a:t>=10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rPr>
                <a:t>someMethod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rPr>
                <a:t>a=10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rPr>
                <a:t>main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rPr>
                <a:t>obj = #AF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0F864F-0D6B-40A1-9DE1-DD076F77003D}"/>
                </a:ext>
              </a:extLst>
            </p:cNvPr>
            <p:cNvSpPr txBox="1"/>
            <p:nvPr/>
          </p:nvSpPr>
          <p:spPr>
            <a:xfrm>
              <a:off x="3829050" y="1961373"/>
              <a:ext cx="1800225" cy="12311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54F71">
                      <a:lumMod val="50000"/>
                    </a:srgbClr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rPr>
                <a:t>Heap Memory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4F71">
                    <a:lumMod val="5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rPr>
                <a:t>  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rPr>
                <a:t>#AF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3BDBA2-D962-4B78-BA21-9A04C703176C}"/>
                </a:ext>
              </a:extLst>
            </p:cNvPr>
            <p:cNvSpPr txBox="1"/>
            <p:nvPr/>
          </p:nvSpPr>
          <p:spPr>
            <a:xfrm>
              <a:off x="4369386" y="2450665"/>
              <a:ext cx="1123950" cy="52322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rPr>
                <a:t>name =“”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rPr>
                <a:t>level = 0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3F3D439-A53B-4D96-B12C-AEE2C1224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3447" y="2623026"/>
              <a:ext cx="0" cy="324915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2C8DF62-835A-4ADB-9154-72F5392A9079}"/>
              </a:ext>
            </a:extLst>
          </p:cNvPr>
          <p:cNvSpPr/>
          <p:nvPr/>
        </p:nvSpPr>
        <p:spPr>
          <a:xfrm>
            <a:off x="1381126" y="2906747"/>
            <a:ext cx="77200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main()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BEA3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Monster obj = new Monster( 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BEA3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	int a = 10;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A66CA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someMethod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A66CA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(a);  //primitive data type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someOtherMethod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(obj);   // reference data type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A66CA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public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A66CA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void static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A66CA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someMethod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A66CA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(int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A66CA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aP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A66CA">
                    <a:lumMod val="60000"/>
                    <a:lumOff val="4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){  …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public void static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someOtherMethod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(Monster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objP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){ … }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BB5CC1-9A97-403F-B3B7-672EB9EFAD5C}"/>
              </a:ext>
            </a:extLst>
          </p:cNvPr>
          <p:cNvCxnSpPr>
            <a:cxnSpLocks/>
          </p:cNvCxnSpPr>
          <p:nvPr/>
        </p:nvCxnSpPr>
        <p:spPr>
          <a:xfrm>
            <a:off x="9886535" y="6276975"/>
            <a:ext cx="48619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336B65-FA5F-41ED-80C3-D5EA27226EF9}"/>
              </a:ext>
            </a:extLst>
          </p:cNvPr>
          <p:cNvCxnSpPr>
            <a:cxnSpLocks/>
          </p:cNvCxnSpPr>
          <p:nvPr/>
        </p:nvCxnSpPr>
        <p:spPr>
          <a:xfrm>
            <a:off x="9968328" y="4534049"/>
            <a:ext cx="414337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F918A2-98A0-459F-85BC-088FB6966929}"/>
              </a:ext>
            </a:extLst>
          </p:cNvPr>
          <p:cNvCxnSpPr/>
          <p:nvPr/>
        </p:nvCxnSpPr>
        <p:spPr>
          <a:xfrm>
            <a:off x="7423710" y="4914900"/>
            <a:ext cx="37408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42585C-D820-4F13-9AD7-AF0F2CDB480C}"/>
              </a:ext>
            </a:extLst>
          </p:cNvPr>
          <p:cNvCxnSpPr/>
          <p:nvPr/>
        </p:nvCxnSpPr>
        <p:spPr>
          <a:xfrm>
            <a:off x="7423710" y="5582829"/>
            <a:ext cx="37408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3DB3C8-901E-4CD8-954B-BC6B53D691EA}"/>
              </a:ext>
            </a:extLst>
          </p:cNvPr>
          <p:cNvCxnSpPr>
            <a:cxnSpLocks/>
          </p:cNvCxnSpPr>
          <p:nvPr/>
        </p:nvCxnSpPr>
        <p:spPr>
          <a:xfrm>
            <a:off x="7362825" y="4239804"/>
            <a:ext cx="37408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F1EE14-98C3-479C-8F15-89FA5EDA1E65}"/>
              </a:ext>
            </a:extLst>
          </p:cNvPr>
          <p:cNvSpPr txBox="1"/>
          <p:nvPr/>
        </p:nvSpPr>
        <p:spPr>
          <a:xfrm>
            <a:off x="8754770" y="4992934"/>
            <a:ext cx="1123950" cy="523220"/>
          </a:xfrm>
          <a:prstGeom prst="rect">
            <a:avLst/>
          </a:prstGeom>
          <a:solidFill>
            <a:srgbClr val="D7C2EA">
              <a:alpha val="5098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B860D804-A8C5-45EC-8B0F-569311D6FA0F}"/>
              </a:ext>
            </a:extLst>
          </p:cNvPr>
          <p:cNvSpPr/>
          <p:nvPr/>
        </p:nvSpPr>
        <p:spPr>
          <a:xfrm>
            <a:off x="7962951" y="4885579"/>
            <a:ext cx="860951" cy="616108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03919-6124-409D-8327-381011BF2579}"/>
              </a:ext>
            </a:extLst>
          </p:cNvPr>
          <p:cNvSpPr txBox="1"/>
          <p:nvPr/>
        </p:nvSpPr>
        <p:spPr>
          <a:xfrm>
            <a:off x="8732152" y="5686365"/>
            <a:ext cx="1123950" cy="738664"/>
          </a:xfrm>
          <a:prstGeom prst="rect">
            <a:avLst/>
          </a:prstGeom>
          <a:solidFill>
            <a:srgbClr val="B9E5DA">
              <a:alpha val="50196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F7B6BD-5801-4C87-8E6B-CB94318196D9}"/>
              </a:ext>
            </a:extLst>
          </p:cNvPr>
          <p:cNvSpPr txBox="1"/>
          <p:nvPr/>
        </p:nvSpPr>
        <p:spPr>
          <a:xfrm>
            <a:off x="8677841" y="4310539"/>
            <a:ext cx="1280547" cy="52322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28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0374" y="262759"/>
            <a:ext cx="10353761" cy="1326321"/>
          </a:xfrm>
        </p:spPr>
        <p:txBody>
          <a:bodyPr/>
          <a:lstStyle/>
          <a:p>
            <a:pPr eaLnBrk="1" hangingPunct="1"/>
            <a:r>
              <a:rPr lang="en-US" altLang="en-US" dirty="0"/>
              <a:t>Passing Objects as Arguments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70585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The value of the reference variable is an address or reference to the object in memory.</a:t>
            </a:r>
          </a:p>
          <a:p>
            <a:pPr lvl="1"/>
            <a:r>
              <a:rPr lang="en-US" altLang="en-US" sz="2200" dirty="0"/>
              <a:t>A </a:t>
            </a:r>
            <a:r>
              <a:rPr lang="en-US" altLang="en-US" sz="2200" i="1" dirty="0"/>
              <a:t>copy</a:t>
            </a:r>
            <a:r>
              <a:rPr lang="en-US" altLang="en-US" sz="2200" dirty="0"/>
              <a:t> of the object is </a:t>
            </a:r>
            <a:r>
              <a:rPr lang="en-US" altLang="en-US" sz="2200" i="1" dirty="0"/>
              <a:t>not passed</a:t>
            </a:r>
            <a:r>
              <a:rPr lang="en-US" altLang="en-US" sz="2200" dirty="0"/>
              <a:t>, just a pointer to the object.</a:t>
            </a:r>
          </a:p>
          <a:p>
            <a:pPr lvl="1"/>
            <a:endParaRPr lang="en-US" altLang="en-US" sz="2200" dirty="0"/>
          </a:p>
          <a:p>
            <a:r>
              <a:rPr lang="en-US" altLang="en-US" sz="2400" dirty="0"/>
              <a:t>When a method receives a reference variable as an argument, it is possible for the method to modify the contents of the object referenced by the variable</a:t>
            </a:r>
            <a:r>
              <a:rPr lang="en-US" altLang="en-US" sz="2200" dirty="0"/>
              <a:t>.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6735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7C6E-7106-4384-8A48-0E5DE5EE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449"/>
            <a:ext cx="10353761" cy="1103437"/>
          </a:xfrm>
        </p:spPr>
        <p:txBody>
          <a:bodyPr/>
          <a:lstStyle/>
          <a:p>
            <a:r>
              <a:rPr lang="en-US" altLang="en-US" dirty="0"/>
              <a:t>Passing Objects as Arguments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0938C-A0C3-4EF2-AF0F-9EAF891EAE43}"/>
              </a:ext>
            </a:extLst>
          </p:cNvPr>
          <p:cNvSpPr txBox="1"/>
          <p:nvPr/>
        </p:nvSpPr>
        <p:spPr>
          <a:xfrm>
            <a:off x="659795" y="1309089"/>
            <a:ext cx="6109305" cy="494208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PassObject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static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main(String[]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args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Rectangle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box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new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Rectangle(12.0,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5.0)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("Contents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of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the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box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object: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("Length: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box.getLength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	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Width: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box.getWidth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changeRectangle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(box);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("Contents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of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the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box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object: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("Length: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box.getLength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	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Width: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box.getWidth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());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static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changeRectangle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Rectangle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r.setLength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(0.0)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r.setWidth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(0.0);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69231A-F031-493C-9868-265A258822F4}"/>
              </a:ext>
            </a:extLst>
          </p:cNvPr>
          <p:cNvGraphicFramePr>
            <a:graphicFrameLocks noGrp="1"/>
          </p:cNvGraphicFramePr>
          <p:nvPr/>
        </p:nvGraphicFramePr>
        <p:xfrm>
          <a:off x="298052" y="1309089"/>
          <a:ext cx="361742" cy="494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942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B8D4CC9-1A09-4119-AF29-60BFC8622FD7}"/>
              </a:ext>
            </a:extLst>
          </p:cNvPr>
          <p:cNvSpPr/>
          <p:nvPr/>
        </p:nvSpPr>
        <p:spPr>
          <a:xfrm>
            <a:off x="8035653" y="1620805"/>
            <a:ext cx="2454170" cy="1071890"/>
          </a:xfrm>
          <a:prstGeom prst="rect">
            <a:avLst/>
          </a:prstGeom>
          <a:solidFill>
            <a:srgbClr val="400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B6A16-C185-4931-B737-8F9279E2D4A7}"/>
              </a:ext>
            </a:extLst>
          </p:cNvPr>
          <p:cNvSpPr txBox="1"/>
          <p:nvPr/>
        </p:nvSpPr>
        <p:spPr>
          <a:xfrm>
            <a:off x="8157734" y="1773700"/>
            <a:ext cx="980339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length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06397-EAB8-454D-83D5-7B88788CAF39}"/>
              </a:ext>
            </a:extLst>
          </p:cNvPr>
          <p:cNvSpPr txBox="1"/>
          <p:nvPr/>
        </p:nvSpPr>
        <p:spPr>
          <a:xfrm>
            <a:off x="9138073" y="2142740"/>
            <a:ext cx="590477" cy="36933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E9193-516E-4EE1-BB1F-D78C4F30F025}"/>
              </a:ext>
            </a:extLst>
          </p:cNvPr>
          <p:cNvSpPr txBox="1"/>
          <p:nvPr/>
        </p:nvSpPr>
        <p:spPr>
          <a:xfrm>
            <a:off x="8157734" y="2143032"/>
            <a:ext cx="980339" cy="369039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width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00432F-7D9D-447C-AF1C-21941CFE138B}"/>
              </a:ext>
            </a:extLst>
          </p:cNvPr>
          <p:cNvCxnSpPr>
            <a:cxnSpLocks/>
          </p:cNvCxnSpPr>
          <p:nvPr/>
        </p:nvCxnSpPr>
        <p:spPr>
          <a:xfrm>
            <a:off x="7653751" y="1773700"/>
            <a:ext cx="50398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2EBA7D16-2325-46E8-8F5C-099907997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558" y="1592565"/>
            <a:ext cx="7276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box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CF815-1C62-4B8C-A468-4FAA0CA3E802}"/>
              </a:ext>
            </a:extLst>
          </p:cNvPr>
          <p:cNvSpPr txBox="1"/>
          <p:nvPr/>
        </p:nvSpPr>
        <p:spPr>
          <a:xfrm>
            <a:off x="9138073" y="1773700"/>
            <a:ext cx="590477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00432F-7D9D-447C-AF1C-21941CFE138B}"/>
              </a:ext>
            </a:extLst>
          </p:cNvPr>
          <p:cNvCxnSpPr>
            <a:cxnSpLocks/>
          </p:cNvCxnSpPr>
          <p:nvPr/>
        </p:nvCxnSpPr>
        <p:spPr>
          <a:xfrm flipV="1">
            <a:off x="7484080" y="2142740"/>
            <a:ext cx="673654" cy="119956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2EBA7D16-2325-46E8-8F5C-099907997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475" y="3167365"/>
            <a:ext cx="7276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4CF815-1C62-4B8C-A468-4FAA0CA3E802}"/>
              </a:ext>
            </a:extLst>
          </p:cNvPr>
          <p:cNvSpPr txBox="1"/>
          <p:nvPr/>
        </p:nvSpPr>
        <p:spPr>
          <a:xfrm>
            <a:off x="9144480" y="2147363"/>
            <a:ext cx="584069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4CF815-1C62-4B8C-A468-4FAA0CA3E802}"/>
              </a:ext>
            </a:extLst>
          </p:cNvPr>
          <p:cNvSpPr txBox="1"/>
          <p:nvPr/>
        </p:nvSpPr>
        <p:spPr>
          <a:xfrm>
            <a:off x="9138072" y="1782655"/>
            <a:ext cx="590477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63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7C6E-7106-4384-8A48-0E5DE5EE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449"/>
            <a:ext cx="10353761" cy="1103437"/>
          </a:xfrm>
        </p:spPr>
        <p:txBody>
          <a:bodyPr/>
          <a:lstStyle/>
          <a:p>
            <a:r>
              <a:rPr lang="en-US" altLang="en-US" dirty="0"/>
              <a:t>Passing Objects as Arguments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0938C-A0C3-4EF2-AF0F-9EAF891EAE43}"/>
              </a:ext>
            </a:extLst>
          </p:cNvPr>
          <p:cNvSpPr txBox="1"/>
          <p:nvPr/>
        </p:nvSpPr>
        <p:spPr>
          <a:xfrm>
            <a:off x="659795" y="1309089"/>
            <a:ext cx="6109305" cy="494208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PassObject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static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main(String[]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args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Rectangle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box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new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Rectangle(12.0,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5.0)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("Contents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of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the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box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object: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("Length: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box.getLength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	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Width: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box.getWidth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changeRectangle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(box);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("Contents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of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the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box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object: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("Length: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box.getLength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	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Width: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box.getWidth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());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static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changeRectangle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Rectangle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r.setLength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(0.0)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r.setWidth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(0.0);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69231A-F031-493C-9868-265A258822F4}"/>
              </a:ext>
            </a:extLst>
          </p:cNvPr>
          <p:cNvGraphicFramePr>
            <a:graphicFrameLocks noGrp="1"/>
          </p:cNvGraphicFramePr>
          <p:nvPr/>
        </p:nvGraphicFramePr>
        <p:xfrm>
          <a:off x="298052" y="1309089"/>
          <a:ext cx="361742" cy="494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942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B8D4CC9-1A09-4119-AF29-60BFC8622FD7}"/>
              </a:ext>
            </a:extLst>
          </p:cNvPr>
          <p:cNvSpPr/>
          <p:nvPr/>
        </p:nvSpPr>
        <p:spPr>
          <a:xfrm>
            <a:off x="8035653" y="1620805"/>
            <a:ext cx="2454170" cy="1071890"/>
          </a:xfrm>
          <a:prstGeom prst="rect">
            <a:avLst/>
          </a:prstGeom>
          <a:solidFill>
            <a:srgbClr val="400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B6A16-C185-4931-B737-8F9279E2D4A7}"/>
              </a:ext>
            </a:extLst>
          </p:cNvPr>
          <p:cNvSpPr txBox="1"/>
          <p:nvPr/>
        </p:nvSpPr>
        <p:spPr>
          <a:xfrm>
            <a:off x="8157734" y="1773700"/>
            <a:ext cx="980339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length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06397-EAB8-454D-83D5-7B88788CAF39}"/>
              </a:ext>
            </a:extLst>
          </p:cNvPr>
          <p:cNvSpPr txBox="1"/>
          <p:nvPr/>
        </p:nvSpPr>
        <p:spPr>
          <a:xfrm>
            <a:off x="9138073" y="2142740"/>
            <a:ext cx="590477" cy="36933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E9193-516E-4EE1-BB1F-D78C4F30F025}"/>
              </a:ext>
            </a:extLst>
          </p:cNvPr>
          <p:cNvSpPr txBox="1"/>
          <p:nvPr/>
        </p:nvSpPr>
        <p:spPr>
          <a:xfrm>
            <a:off x="8157734" y="2143032"/>
            <a:ext cx="980339" cy="369039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width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00432F-7D9D-447C-AF1C-21941CFE138B}"/>
              </a:ext>
            </a:extLst>
          </p:cNvPr>
          <p:cNvCxnSpPr>
            <a:cxnSpLocks/>
          </p:cNvCxnSpPr>
          <p:nvPr/>
        </p:nvCxnSpPr>
        <p:spPr>
          <a:xfrm>
            <a:off x="7653751" y="1773700"/>
            <a:ext cx="50398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2EBA7D16-2325-46E8-8F5C-099907997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558" y="1592565"/>
            <a:ext cx="7276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box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CF815-1C62-4B8C-A468-4FAA0CA3E802}"/>
              </a:ext>
            </a:extLst>
          </p:cNvPr>
          <p:cNvSpPr txBox="1"/>
          <p:nvPr/>
        </p:nvSpPr>
        <p:spPr>
          <a:xfrm>
            <a:off x="9138073" y="1773700"/>
            <a:ext cx="590477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00432F-7D9D-447C-AF1C-21941CFE138B}"/>
              </a:ext>
            </a:extLst>
          </p:cNvPr>
          <p:cNvCxnSpPr>
            <a:cxnSpLocks/>
          </p:cNvCxnSpPr>
          <p:nvPr/>
        </p:nvCxnSpPr>
        <p:spPr>
          <a:xfrm flipV="1">
            <a:off x="7484080" y="2142740"/>
            <a:ext cx="673654" cy="119956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2EBA7D16-2325-46E8-8F5C-099907997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475" y="3167365"/>
            <a:ext cx="7276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4CF815-1C62-4B8C-A468-4FAA0CA3E802}"/>
              </a:ext>
            </a:extLst>
          </p:cNvPr>
          <p:cNvSpPr txBox="1"/>
          <p:nvPr/>
        </p:nvSpPr>
        <p:spPr>
          <a:xfrm>
            <a:off x="9144480" y="2147363"/>
            <a:ext cx="584069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4CF815-1C62-4B8C-A468-4FAA0CA3E802}"/>
              </a:ext>
            </a:extLst>
          </p:cNvPr>
          <p:cNvSpPr txBox="1"/>
          <p:nvPr/>
        </p:nvSpPr>
        <p:spPr>
          <a:xfrm>
            <a:off x="9138072" y="1782655"/>
            <a:ext cx="590477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2F26-4603-4901-AA39-EC118689BADE}"/>
              </a:ext>
            </a:extLst>
          </p:cNvPr>
          <p:cNvSpPr txBox="1"/>
          <p:nvPr/>
        </p:nvSpPr>
        <p:spPr>
          <a:xfrm>
            <a:off x="7071270" y="3702681"/>
            <a:ext cx="523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Output: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Contents of the box object: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Length: 12.0 Width: 5.0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Contents of the box object: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Length: 0.0 Width: 0.0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90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7C6E-7106-4384-8A48-0E5DE5EE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449"/>
            <a:ext cx="10353761" cy="1103437"/>
          </a:xfrm>
        </p:spPr>
        <p:txBody>
          <a:bodyPr/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understanding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0938C-A0C3-4EF2-AF0F-9EAF891EAE43}"/>
              </a:ext>
            </a:extLst>
          </p:cNvPr>
          <p:cNvSpPr txBox="1"/>
          <p:nvPr/>
        </p:nvSpPr>
        <p:spPr>
          <a:xfrm>
            <a:off x="659795" y="1309090"/>
            <a:ext cx="5118705" cy="441655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PollQuestions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static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main(String[]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args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Walrus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walrus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new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Walrus(3500,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10.5);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9;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doStuff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(walrus,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x);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(walrus);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System.out.prtinln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(x);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static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doStuff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Walrus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x)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W.weight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W.weight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–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100;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–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5;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69231A-F031-493C-9868-265A258822F4}"/>
              </a:ext>
            </a:extLst>
          </p:cNvPr>
          <p:cNvGraphicFramePr>
            <a:graphicFrameLocks noGrp="1"/>
          </p:cNvGraphicFramePr>
          <p:nvPr/>
        </p:nvGraphicFramePr>
        <p:xfrm>
          <a:off x="298052" y="1309089"/>
          <a:ext cx="361742" cy="4400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2281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D173A0-CA0E-4EC5-834A-B487BDE6F198}"/>
              </a:ext>
            </a:extLst>
          </p:cNvPr>
          <p:cNvSpPr txBox="1"/>
          <p:nvPr/>
        </p:nvSpPr>
        <p:spPr>
          <a:xfrm>
            <a:off x="6299805" y="1680564"/>
            <a:ext cx="523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Does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the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call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to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doStuff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(walrus,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x)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have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effect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walrus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and/or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main’s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x?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Neither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will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change.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walrus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will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lose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100lbs,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but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main’s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will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not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change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walrus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will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not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change,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but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main’s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will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decrease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by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5.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Both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will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decrease.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842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5D2D-7942-437A-BC67-ABD66559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8665"/>
            <a:ext cx="10353761" cy="1002435"/>
          </a:xfrm>
        </p:spPr>
        <p:txBody>
          <a:bodyPr/>
          <a:lstStyle/>
          <a:p>
            <a:r>
              <a:rPr lang="en-US" dirty="0"/>
              <a:t>Basics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B7E2-6CDE-49D9-BB32-9C1FD932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03336"/>
            <a:ext cx="10353762" cy="5907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class</a:t>
            </a:r>
            <a:r>
              <a:rPr lang="en-US" dirty="0"/>
              <a:t> is a design for an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with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US" dirty="0"/>
              <a:t> (variables) and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dirty="0"/>
              <a:t> (functions):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16F21-34B8-4FF7-B3EE-D3274B1CE567}"/>
              </a:ext>
            </a:extLst>
          </p:cNvPr>
          <p:cNvSpPr txBox="1"/>
          <p:nvPr/>
        </p:nvSpPr>
        <p:spPr>
          <a:xfrm>
            <a:off x="2381264" y="1732602"/>
            <a:ext cx="4305672" cy="246094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String name = "Some Monster";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setLevel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newLevel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level = </a:t>
            </a:r>
            <a:r>
              <a:rPr lang="en-US" sz="1400" dirty="0" err="1">
                <a:latin typeface="Consolas" panose="020B0609020204030204" pitchFamily="49" charset="0"/>
              </a:rPr>
              <a:t>newLevel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A750E3-8E46-4E3C-A615-D772615EA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52939"/>
              </p:ext>
            </p:extLst>
          </p:nvPr>
        </p:nvGraphicFramePr>
        <p:xfrm>
          <a:off x="2019521" y="1732602"/>
          <a:ext cx="361742" cy="2460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4609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4E1EE6-2C00-4855-AEC6-15166CA7B5FB}"/>
              </a:ext>
            </a:extLst>
          </p:cNvPr>
          <p:cNvSpPr txBox="1"/>
          <p:nvPr/>
        </p:nvSpPr>
        <p:spPr>
          <a:xfrm>
            <a:off x="2381263" y="4416973"/>
            <a:ext cx="4299655" cy="220885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</a:rPr>
              <a:t> Monster();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pika.name = "</a:t>
            </a:r>
            <a:r>
              <a:rPr lang="en-US" sz="1400" dirty="0" err="1">
                <a:latin typeface="Consolas" panose="020B0609020204030204" pitchFamily="49" charset="0"/>
              </a:rPr>
              <a:t>ChuChu</a:t>
            </a:r>
            <a:r>
              <a:rPr lang="en-US" sz="1400" dirty="0">
                <a:latin typeface="Consolas" panose="020B0609020204030204" pitchFamily="49" charset="0"/>
              </a:rPr>
              <a:t>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pika.setLevel</a:t>
            </a:r>
            <a:r>
              <a:rPr lang="en-US" sz="1400" dirty="0">
                <a:latin typeface="Consolas" panose="020B0609020204030204" pitchFamily="49" charset="0"/>
              </a:rPr>
              <a:t>(10);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E2A221-53CC-469F-AABD-E7A79C57C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44333"/>
              </p:ext>
            </p:extLst>
          </p:nvPr>
        </p:nvGraphicFramePr>
        <p:xfrm>
          <a:off x="2019521" y="4416973"/>
          <a:ext cx="361742" cy="2208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2088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B44ACBD4-EC4E-46C6-8BC5-FB66DD3D951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20876" y="2792211"/>
            <a:ext cx="246412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65E0705-4E71-4F3D-8F8C-778D74C0629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45751" y="5351747"/>
            <a:ext cx="2209609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CD7B5-568C-496A-A605-90373DAB3302}"/>
              </a:ext>
            </a:extLst>
          </p:cNvPr>
          <p:cNvSpPr/>
          <p:nvPr/>
        </p:nvSpPr>
        <p:spPr>
          <a:xfrm>
            <a:off x="7579892" y="4585330"/>
            <a:ext cx="2871907" cy="1701945"/>
          </a:xfrm>
          <a:prstGeom prst="rect">
            <a:avLst/>
          </a:prstGeom>
          <a:solidFill>
            <a:srgbClr val="400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A3989-C5F9-4332-BA15-65226CB5C8E2}"/>
              </a:ext>
            </a:extLst>
          </p:cNvPr>
          <p:cNvSpPr txBox="1"/>
          <p:nvPr/>
        </p:nvSpPr>
        <p:spPr>
          <a:xfrm>
            <a:off x="7579893" y="2060658"/>
            <a:ext cx="2871906" cy="923330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MyProgram.main</a:t>
            </a:r>
            <a:r>
              <a:rPr lang="en-US" u="sng" dirty="0"/>
              <a:t>()</a:t>
            </a:r>
          </a:p>
          <a:p>
            <a:pPr algn="ctr"/>
            <a:r>
              <a:rPr lang="en-US" dirty="0" err="1"/>
              <a:t>args</a:t>
            </a:r>
            <a:endParaRPr lang="en-US" dirty="0"/>
          </a:p>
          <a:p>
            <a:pPr algn="ctr"/>
            <a:r>
              <a:rPr lang="en-US" dirty="0" err="1"/>
              <a:t>pika</a:t>
            </a:r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149AA38-74E5-463E-A148-1C153B099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893" y="1729426"/>
            <a:ext cx="28719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STACK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ED5A0B7-54EF-4539-B786-205AF947E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893" y="6287275"/>
            <a:ext cx="28719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HEAP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A956FF-26F2-4263-AF69-06E4FE194E62}"/>
              </a:ext>
            </a:extLst>
          </p:cNvPr>
          <p:cNvSpPr txBox="1"/>
          <p:nvPr/>
        </p:nvSpPr>
        <p:spPr>
          <a:xfrm>
            <a:off x="7733440" y="4743431"/>
            <a:ext cx="852989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level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DF042A-5D69-4B8E-925B-8E0165C509E5}"/>
              </a:ext>
            </a:extLst>
          </p:cNvPr>
          <p:cNvSpPr txBox="1"/>
          <p:nvPr/>
        </p:nvSpPr>
        <p:spPr>
          <a:xfrm>
            <a:off x="8586429" y="5116858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2A336B-D3EE-423C-88D8-341E06A6E705}"/>
              </a:ext>
            </a:extLst>
          </p:cNvPr>
          <p:cNvSpPr txBox="1"/>
          <p:nvPr/>
        </p:nvSpPr>
        <p:spPr>
          <a:xfrm>
            <a:off x="8586429" y="4743431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F07F3A-1FB2-4BB2-BF13-135FC20B522A}"/>
              </a:ext>
            </a:extLst>
          </p:cNvPr>
          <p:cNvSpPr txBox="1"/>
          <p:nvPr/>
        </p:nvSpPr>
        <p:spPr>
          <a:xfrm>
            <a:off x="7733440" y="5112763"/>
            <a:ext cx="852989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20B3F2-DDD3-4652-B1A6-96A17F83DEDE}"/>
              </a:ext>
            </a:extLst>
          </p:cNvPr>
          <p:cNvSpPr txBox="1"/>
          <p:nvPr/>
        </p:nvSpPr>
        <p:spPr>
          <a:xfrm>
            <a:off x="8586429" y="4743431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ABB11E-36AA-4BB4-8F8E-F67802E0F32B}"/>
              </a:ext>
            </a:extLst>
          </p:cNvPr>
          <p:cNvSpPr/>
          <p:nvPr/>
        </p:nvSpPr>
        <p:spPr>
          <a:xfrm>
            <a:off x="9343691" y="5112763"/>
            <a:ext cx="952667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ChuChu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A3B8B4-5782-4DBA-A401-08D969A3424D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839708" y="5297429"/>
            <a:ext cx="50398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21D5D72-010B-40C9-AF38-B41CFBB52783}"/>
              </a:ext>
            </a:extLst>
          </p:cNvPr>
          <p:cNvSpPr txBox="1"/>
          <p:nvPr/>
        </p:nvSpPr>
        <p:spPr>
          <a:xfrm>
            <a:off x="7579893" y="2983988"/>
            <a:ext cx="2871906" cy="646331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Monster.setLevel</a:t>
            </a:r>
            <a:r>
              <a:rPr lang="en-US" u="sng" dirty="0"/>
              <a:t>()</a:t>
            </a:r>
          </a:p>
          <a:p>
            <a:pPr algn="ctr"/>
            <a:r>
              <a:rPr lang="en-US" dirty="0" err="1"/>
              <a:t>newLevel</a:t>
            </a:r>
            <a:r>
              <a:rPr lang="en-US" dirty="0"/>
              <a:t>     10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48EF2072-0A89-4100-82B8-35EC716A4DAF}"/>
              </a:ext>
            </a:extLst>
          </p:cNvPr>
          <p:cNvSpPr/>
          <p:nvPr/>
        </p:nvSpPr>
        <p:spPr>
          <a:xfrm rot="16200000">
            <a:off x="6997056" y="3490808"/>
            <a:ext cx="3433172" cy="2038049"/>
          </a:xfrm>
          <a:prstGeom prst="arc">
            <a:avLst>
              <a:gd name="adj1" fmla="val 15085974"/>
              <a:gd name="adj2" fmla="val 93594"/>
            </a:avLst>
          </a:prstGeom>
          <a:ln w="25400">
            <a:solidFill>
              <a:srgbClr val="FFFF00"/>
            </a:solidFill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08869A-8BF1-4BBA-A885-F0785BE87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855" y="1729425"/>
            <a:ext cx="2514600" cy="2552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3770F6-B9EF-49CA-840F-32D9A731E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810" y="2212463"/>
            <a:ext cx="4429125" cy="619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70DCBE-7D9E-41D5-BCE3-47777F0E9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318" y="3056922"/>
            <a:ext cx="4419600" cy="10191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C376D9-E93F-488E-BF0B-C34273DF4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9021" y="2793247"/>
            <a:ext cx="295275" cy="314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1942EE-EBD2-4871-89B7-E9AF29E44D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917" y="3538534"/>
            <a:ext cx="1990725" cy="3333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543862-363B-4F62-AC4D-7E90CEE73B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6855" y="4416219"/>
            <a:ext cx="2724150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2970AD-D2D3-40BC-84D3-4C20ED1696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757" y="4908106"/>
            <a:ext cx="5048250" cy="1600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E00BAA1-4462-40FF-91AE-303FAF200E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1151" y="5404585"/>
            <a:ext cx="3495675" cy="3333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D5C19D6-1021-41FD-B3AD-7D740CE4E3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0932" y="5688353"/>
            <a:ext cx="2438400" cy="3333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72C494-74B6-4614-8AF8-0D9C9AB3AC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7081" y="5973810"/>
            <a:ext cx="2114550" cy="333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193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build="allAtOnce" animBg="1"/>
      <p:bldP spid="12" grpId="0"/>
      <p:bldP spid="13" grpId="0"/>
      <p:bldP spid="42" grpId="0" animBg="1"/>
      <p:bldP spid="42" grpId="1" animBg="1"/>
      <p:bldP spid="43" grpId="0" animBg="1"/>
      <p:bldP spid="43" grpId="1" animBg="1"/>
      <p:bldP spid="18" grpId="0" animBg="1"/>
      <p:bldP spid="18" grpId="1" animBg="1"/>
      <p:bldP spid="45" grpId="0" animBg="1"/>
      <p:bldP spid="45" grpId="1" animBg="1"/>
      <p:bldP spid="50" grpId="0" animBg="1"/>
      <p:bldP spid="50" grpId="1" animBg="1"/>
      <p:bldP spid="51" grpId="0" animBg="1"/>
      <p:bldP spid="51" grpId="1" animBg="1"/>
      <p:bldP spid="60" grpId="0" animBg="1"/>
      <p:bldP spid="60" grpId="1" build="allAtOnce" animBg="1"/>
      <p:bldP spid="62" grpId="0" animBg="1"/>
      <p:bldP spid="6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1809" y="1790700"/>
            <a:ext cx="10980780" cy="3810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>
                <a:latin typeface="Courier New" charset="0"/>
              </a:rPr>
              <a:t>toString</a:t>
            </a:r>
            <a:r>
              <a:rPr lang="en-US" altLang="en-US" sz="2400" dirty="0"/>
              <a:t> method of a class can be called </a:t>
            </a:r>
            <a:r>
              <a:rPr lang="en-US" altLang="en-US" sz="2400" i="1" dirty="0"/>
              <a:t>explicitly</a:t>
            </a:r>
            <a:r>
              <a:rPr lang="en-US" altLang="en-US" sz="2400" dirty="0"/>
              <a:t>:</a:t>
            </a:r>
            <a:br>
              <a:rPr lang="en-US" altLang="en-US" sz="2400" dirty="0"/>
            </a:br>
            <a:r>
              <a:rPr lang="en-US" altLang="en-US" sz="2000" dirty="0">
                <a:latin typeface="Courier New" charset="0"/>
              </a:rPr>
              <a:t> 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charset="0"/>
              </a:rPr>
              <a:t>Rectangle box = new Rectangle(12.0, 5.0);    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 err="1">
                <a:latin typeface="Courier New" charset="0"/>
              </a:rPr>
              <a:t>System.out.println</a:t>
            </a:r>
            <a:r>
              <a:rPr lang="en-US" altLang="en-US" sz="2000" dirty="0">
                <a:latin typeface="Courier New" charset="0"/>
              </a:rPr>
              <a:t>(</a:t>
            </a:r>
            <a:r>
              <a:rPr lang="en-US" altLang="en-US" sz="2000" dirty="0" err="1">
                <a:latin typeface="Courier New" charset="0"/>
              </a:rPr>
              <a:t>box.toString</a:t>
            </a:r>
            <a:r>
              <a:rPr lang="en-US" altLang="en-US" sz="2000" dirty="0">
                <a:latin typeface="Courier New" charset="0"/>
              </a:rPr>
              <a:t>());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16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However, the </a:t>
            </a:r>
            <a:r>
              <a:rPr lang="en-US" altLang="en-US" sz="2400" dirty="0" err="1">
                <a:latin typeface="Courier New" charset="0"/>
              </a:rPr>
              <a:t>toString</a:t>
            </a:r>
            <a:r>
              <a:rPr lang="en-US" altLang="en-US" sz="2400" dirty="0"/>
              <a:t> method does not have to be called explicitly but is called implicitly whenever you pass an object of the class to </a:t>
            </a:r>
            <a:r>
              <a:rPr lang="en-US" altLang="en-US" sz="2400" dirty="0" err="1">
                <a:latin typeface="Courier New" charset="0"/>
              </a:rPr>
              <a:t>println</a:t>
            </a:r>
            <a:r>
              <a:rPr lang="en-US" altLang="en-US" sz="2400" dirty="0"/>
              <a:t> or </a:t>
            </a:r>
            <a:r>
              <a:rPr lang="en-US" altLang="en-US" sz="2400" dirty="0">
                <a:latin typeface="Courier New" charset="0"/>
              </a:rPr>
              <a:t>print</a:t>
            </a:r>
            <a:r>
              <a:rPr lang="en-US" altLang="en-US" sz="2400" dirty="0"/>
              <a:t>.</a:t>
            </a:r>
            <a:br>
              <a:rPr lang="en-US" altLang="en-US" sz="2600" dirty="0"/>
            </a:br>
            <a:endParaRPr lang="en-US" altLang="en-US" sz="2600" dirty="0"/>
          </a:p>
          <a:p>
            <a:pPr>
              <a:lnSpc>
                <a:spcPct val="80000"/>
              </a:lnSpc>
              <a:buNone/>
            </a:pPr>
            <a:r>
              <a:rPr lang="en-US" altLang="en-US" sz="1600" dirty="0">
                <a:latin typeface="Courier New" charset="0"/>
              </a:rPr>
              <a:t>	</a:t>
            </a:r>
            <a:r>
              <a:rPr lang="en-US" altLang="en-US" dirty="0">
                <a:latin typeface="Courier New" charset="0"/>
              </a:rPr>
              <a:t>Rectangle box = new Rectangle(12.0, 5.0);        </a:t>
            </a:r>
            <a:r>
              <a:rPr lang="en-US" altLang="en-US" dirty="0" err="1">
                <a:latin typeface="Courier New" charset="0"/>
              </a:rPr>
              <a:t>System.out.println</a:t>
            </a:r>
            <a:r>
              <a:rPr lang="en-US" altLang="en-US" dirty="0">
                <a:latin typeface="Courier New" charset="0"/>
              </a:rPr>
              <a:t>(box);</a:t>
            </a:r>
            <a:endParaRPr lang="en-US" altLang="en-US" sz="1800" b="1" dirty="0">
              <a:latin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3500" y="4191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The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toString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Method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67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1700" y="1612900"/>
            <a:ext cx="10490200" cy="45593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charset="0"/>
              </a:rPr>
              <a:t>toString</a:t>
            </a:r>
            <a:r>
              <a:rPr lang="en-US" altLang="en-US" sz="2800" dirty="0"/>
              <a:t> method is also called implicitly whenever you concatenate an object of the class with a string.</a:t>
            </a:r>
            <a:br>
              <a:rPr lang="en-US" altLang="en-US" sz="1300" dirty="0"/>
            </a:br>
            <a:endParaRPr lang="en-US" altLang="en-US" sz="1300" dirty="0"/>
          </a:p>
          <a:p>
            <a:pPr>
              <a:buNone/>
            </a:pPr>
            <a:r>
              <a:rPr lang="en-US" altLang="en-US" dirty="0">
                <a:latin typeface="Courier New" charset="0"/>
              </a:rPr>
              <a:t>	Rectangle box = new Rectangle(12.0, 5.0);        </a:t>
            </a:r>
          </a:p>
          <a:p>
            <a:pPr>
              <a:buNone/>
            </a:pPr>
            <a:r>
              <a:rPr lang="en-US" altLang="en-US" dirty="0">
                <a:latin typeface="Courier New" charset="0"/>
              </a:rPr>
              <a:t>	</a:t>
            </a:r>
            <a:r>
              <a:rPr lang="en-US" altLang="en-US" dirty="0" err="1">
                <a:latin typeface="Courier New" charset="0"/>
              </a:rPr>
              <a:t>System.out.println</a:t>
            </a:r>
            <a:r>
              <a:rPr lang="en-US" altLang="en-US" dirty="0">
                <a:latin typeface="Courier New" charset="0"/>
              </a:rPr>
              <a:t>(“I am the box:” + box);</a:t>
            </a:r>
          </a:p>
          <a:p>
            <a:pPr>
              <a:buNone/>
            </a:pPr>
            <a:endParaRPr lang="en-US" altLang="en-US" sz="1800" b="1" dirty="0">
              <a:latin typeface="Courier New" charset="0"/>
            </a:endParaRPr>
          </a:p>
          <a:p>
            <a:r>
              <a:rPr lang="en-US" altLang="en-US" sz="2800" dirty="0"/>
              <a:t>All objects have a </a:t>
            </a:r>
            <a:r>
              <a:rPr lang="en-US" altLang="en-US" sz="2800" dirty="0" err="1"/>
              <a:t>toString</a:t>
            </a:r>
            <a:r>
              <a:rPr lang="en-US" altLang="en-US" sz="2800" dirty="0"/>
              <a:t> method that returns the class name and a hash of the memory address of the object.</a:t>
            </a:r>
          </a:p>
          <a:p>
            <a:pPr lvl="1"/>
            <a:r>
              <a:rPr lang="en-US" altLang="en-US" sz="2600" dirty="0"/>
              <a:t>We can override the default method with our own to print out more useful information.</a:t>
            </a:r>
          </a:p>
          <a:p>
            <a:pPr eaLnBrk="1" hangingPunct="1">
              <a:buFontTx/>
              <a:buNone/>
            </a:pPr>
            <a:endParaRPr lang="en-US" altLang="en-US" sz="1800" b="1" dirty="0">
              <a:latin typeface="Courier New" charset="0"/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0676" y="6096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The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toString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宋体" panose="02010600030101010101" pitchFamily="2" charset="-122"/>
                <a:cs typeface="+mn-cs"/>
              </a:rPr>
              <a:t>Method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43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charset="0"/>
              </a:rPr>
              <a:t>equals</a:t>
            </a:r>
            <a:r>
              <a:rPr lang="en-US" altLang="en-US" dirty="0"/>
              <a:t> Method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When the </a:t>
            </a:r>
            <a:r>
              <a:rPr lang="en-US" altLang="en-US" sz="2800" dirty="0">
                <a:latin typeface="Courier New" charset="0"/>
              </a:rPr>
              <a:t>==</a:t>
            </a:r>
            <a:r>
              <a:rPr lang="en-US" altLang="en-US" sz="2800" dirty="0"/>
              <a:t> operator is used with reference variables, the </a:t>
            </a:r>
            <a:r>
              <a:rPr lang="en-US" altLang="en-US" sz="2800" dirty="0">
                <a:solidFill>
                  <a:srgbClr val="FF0000"/>
                </a:solidFill>
              </a:rPr>
              <a:t>memory address </a:t>
            </a:r>
            <a:r>
              <a:rPr lang="en-US" altLang="en-US" sz="2800" dirty="0"/>
              <a:t>of the objects are compared.</a:t>
            </a:r>
          </a:p>
          <a:p>
            <a:pPr eaLnBrk="1" hangingPunct="1"/>
            <a:r>
              <a:rPr lang="en-US" altLang="en-US" sz="2800" dirty="0"/>
              <a:t>The contents of the objects are not compared.</a:t>
            </a:r>
          </a:p>
          <a:p>
            <a:pPr eaLnBrk="1" hangingPunct="1"/>
            <a:r>
              <a:rPr lang="en-US" altLang="en-US" sz="2800" dirty="0"/>
              <a:t>All objects have an </a:t>
            </a:r>
            <a:r>
              <a:rPr lang="en-US" altLang="en-US" sz="2800" dirty="0">
                <a:latin typeface="Courier New" charset="0"/>
              </a:rPr>
              <a:t>equals</a:t>
            </a:r>
            <a:r>
              <a:rPr lang="en-US" altLang="en-US" sz="2800" dirty="0"/>
              <a:t> method.</a:t>
            </a:r>
          </a:p>
          <a:p>
            <a:pPr eaLnBrk="1" hangingPunct="1"/>
            <a:r>
              <a:rPr lang="en-US" altLang="en-US" sz="2800" dirty="0"/>
              <a:t>The default operation of the </a:t>
            </a:r>
            <a:r>
              <a:rPr lang="en-US" altLang="en-US" sz="2800" dirty="0">
                <a:latin typeface="Courier New" charset="0"/>
              </a:rPr>
              <a:t>equals</a:t>
            </a:r>
            <a:r>
              <a:rPr lang="en-US" altLang="en-US" sz="2800" dirty="0"/>
              <a:t> method is to compare memory addresses of the objects (just like the </a:t>
            </a:r>
            <a:r>
              <a:rPr lang="en-US" altLang="en-US" sz="2800" dirty="0">
                <a:latin typeface="Courier New" charset="0"/>
              </a:rPr>
              <a:t>==</a:t>
            </a:r>
            <a:r>
              <a:rPr lang="en-US" altLang="en-US" sz="2800" dirty="0"/>
              <a:t> operator).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7C6E-7106-4384-8A48-0E5DE5EE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449"/>
            <a:ext cx="10353761" cy="1103437"/>
          </a:xfrm>
        </p:spPr>
        <p:txBody>
          <a:bodyPr/>
          <a:lstStyle/>
          <a:p>
            <a:r>
              <a:rPr lang="en-US" dirty="0"/>
              <a:t>Static Class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D7C3-D48F-4779-B4D7-DDDA6962A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81375"/>
            <a:ext cx="10353762" cy="51981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static variable</a:t>
            </a:r>
            <a:r>
              <a:rPr lang="en-US" dirty="0"/>
              <a:t> or </a:t>
            </a:r>
            <a:r>
              <a:rPr lang="en-US" b="1" dirty="0">
                <a:solidFill>
                  <a:srgbClr val="FFC000"/>
                </a:solidFill>
              </a:rPr>
              <a:t>static method </a:t>
            </a:r>
            <a:r>
              <a:rPr lang="en-US" dirty="0"/>
              <a:t>exists in a class and outside of any particular object: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0938C-A0C3-4EF2-AF0F-9EAF891EAE43}"/>
              </a:ext>
            </a:extLst>
          </p:cNvPr>
          <p:cNvSpPr txBox="1"/>
          <p:nvPr/>
        </p:nvSpPr>
        <p:spPr>
          <a:xfrm>
            <a:off x="4155038" y="1694070"/>
            <a:ext cx="4523207" cy="494208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Morty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static final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maxLevel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100;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static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mortyCount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String name;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 = 0;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Morty(String _name,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_level)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name = _name;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level = _level;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mortyCount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++;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static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getCount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return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mortyCount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69231A-F031-493C-9868-265A258822F4}"/>
              </a:ext>
            </a:extLst>
          </p:cNvPr>
          <p:cNvGraphicFramePr>
            <a:graphicFrameLocks noGrp="1"/>
          </p:cNvGraphicFramePr>
          <p:nvPr/>
        </p:nvGraphicFramePr>
        <p:xfrm>
          <a:off x="3793295" y="1694070"/>
          <a:ext cx="361742" cy="494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942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A9B0F02E-CBAD-49EE-A9AB-5F6B6B9559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155670" y="3995835"/>
            <a:ext cx="494208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0400" y="5486400"/>
            <a:ext cx="2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Countable.java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StaticDemo.java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39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02AE-105B-4B1E-B5E6-07975337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-41827"/>
            <a:ext cx="10353761" cy="1093441"/>
          </a:xfrm>
        </p:spPr>
        <p:txBody>
          <a:bodyPr/>
          <a:lstStyle/>
          <a:p>
            <a:r>
              <a:rPr lang="en-US" dirty="0"/>
              <a:t>Nested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AC1D-7159-4DE6-815D-14AF3233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00100"/>
            <a:ext cx="10353762" cy="77071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At times, it may be valuable to </a:t>
            </a:r>
            <a:r>
              <a:rPr lang="en-US" b="1" dirty="0">
                <a:solidFill>
                  <a:srgbClr val="FFC000"/>
                </a:solidFill>
              </a:rPr>
              <a:t>nest</a:t>
            </a:r>
            <a:r>
              <a:rPr lang="en-US" dirty="0"/>
              <a:t> one class inside of another.</a:t>
            </a:r>
          </a:p>
          <a:p>
            <a:pPr marL="0" indent="0" algn="ctr">
              <a:buNone/>
            </a:pPr>
            <a:r>
              <a:rPr lang="en-US"/>
              <a:t> Nested </a:t>
            </a:r>
            <a:r>
              <a:rPr lang="en-US" dirty="0"/>
              <a:t>class cannot access non-static members of the outer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7ECE5-FAB7-4971-BA01-432C80F4EC07}"/>
              </a:ext>
            </a:extLst>
          </p:cNvPr>
          <p:cNvSpPr txBox="1"/>
          <p:nvPr/>
        </p:nvSpPr>
        <p:spPr>
          <a:xfrm>
            <a:off x="915849" y="1637277"/>
            <a:ext cx="5085718" cy="469477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Monster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static class Attack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String name = "Some attack";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damage = 1;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public Attack(String name,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damage) {…}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public String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getName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{…}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public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getDamage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{…}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String name;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 = 0;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Attack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attack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new Attack();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Monster(String name,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level) {…}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Attack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getAttack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{…}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void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setAttack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(Attack _attack) {…}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01C1BD-0A28-4410-829C-3452786B6BAC}"/>
              </a:ext>
            </a:extLst>
          </p:cNvPr>
          <p:cNvGraphicFramePr>
            <a:graphicFrameLocks noGrp="1"/>
          </p:cNvGraphicFramePr>
          <p:nvPr/>
        </p:nvGraphicFramePr>
        <p:xfrm>
          <a:off x="554106" y="1641749"/>
          <a:ext cx="361742" cy="469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690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B371C58-F538-41E2-8131-71E287241CD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959865" y="3815386"/>
            <a:ext cx="46947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EA918-4D16-4CC6-85F9-D60B60361CE7}"/>
              </a:ext>
            </a:extLst>
          </p:cNvPr>
          <p:cNvSpPr txBox="1"/>
          <p:nvPr/>
        </p:nvSpPr>
        <p:spPr>
          <a:xfrm>
            <a:off x="6781639" y="1637274"/>
            <a:ext cx="5105560" cy="395912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MyProgram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static void main(String[]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Monster.Attack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crush;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crush = new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Monster.Attack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("Crush", 10);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Monster chu = new Monster("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Pika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2);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chu.setAttack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(crush);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String attack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chu.getAttack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getName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System.out.print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("New attack: ");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(attack);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FC0C82-932C-4607-A0BA-6F3EE860A193}"/>
              </a:ext>
            </a:extLst>
          </p:cNvPr>
          <p:cNvGraphicFramePr>
            <a:graphicFrameLocks noGrp="1"/>
          </p:cNvGraphicFramePr>
          <p:nvPr/>
        </p:nvGraphicFramePr>
        <p:xfrm>
          <a:off x="6419895" y="1637275"/>
          <a:ext cx="361742" cy="3959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9591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5069787-8618-4CDC-8E7B-4B1F4A88BBD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71054" y="3447562"/>
            <a:ext cx="3959128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AC9C-972D-4F66-BE16-491E09DD4730}"/>
              </a:ext>
            </a:extLst>
          </p:cNvPr>
          <p:cNvSpPr txBox="1"/>
          <p:nvPr/>
        </p:nvSpPr>
        <p:spPr>
          <a:xfrm>
            <a:off x="6081341" y="6021936"/>
            <a:ext cx="5805858" cy="31011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 Attack: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99CCF-BCF7-4DEE-8E40-E302986A82C9}"/>
              </a:ext>
            </a:extLst>
          </p:cNvPr>
          <p:cNvSpPr txBox="1"/>
          <p:nvPr/>
        </p:nvSpPr>
        <p:spPr>
          <a:xfrm>
            <a:off x="7074068" y="5988595"/>
            <a:ext cx="859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Crush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561E382-DEE1-4B4F-B51C-6D27AF9C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572" y="5698289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59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1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02AE-105B-4B1E-B5E6-07975337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715"/>
            <a:ext cx="10353761" cy="1093441"/>
          </a:xfrm>
        </p:spPr>
        <p:txBody>
          <a:bodyPr/>
          <a:lstStyle/>
          <a:p>
            <a:r>
              <a:rPr lang="en-US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AC1D-7159-4DE6-815D-14AF3233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43498"/>
            <a:ext cx="10353762" cy="4283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If we want nested classes tied to a particular object, we can use </a:t>
            </a:r>
            <a:r>
              <a:rPr lang="en-US" b="1" dirty="0">
                <a:solidFill>
                  <a:srgbClr val="FFC000"/>
                </a:solidFill>
              </a:rPr>
              <a:t>inner</a:t>
            </a:r>
            <a:r>
              <a:rPr lang="en-US" dirty="0"/>
              <a:t> classes: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7ECE5-FAB7-4971-BA01-432C80F4EC07}"/>
              </a:ext>
            </a:extLst>
          </p:cNvPr>
          <p:cNvSpPr txBox="1"/>
          <p:nvPr/>
        </p:nvSpPr>
        <p:spPr>
          <a:xfrm>
            <a:off x="1211485" y="1637277"/>
            <a:ext cx="5085718" cy="422955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Monster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class Attack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String name = "Some attack";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damage = 1;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public Attack(String name,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damage) {…}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public String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getParentName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return Monster.this.name;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String name;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 = 0;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Monster(String name,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level) {…}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01C1BD-0A28-4410-829C-3452786B6BAC}"/>
              </a:ext>
            </a:extLst>
          </p:cNvPr>
          <p:cNvGraphicFramePr>
            <a:graphicFrameLocks noGrp="1"/>
          </p:cNvGraphicFramePr>
          <p:nvPr/>
        </p:nvGraphicFramePr>
        <p:xfrm>
          <a:off x="849742" y="1641749"/>
          <a:ext cx="361742" cy="4225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225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B371C58-F538-41E2-8131-71E287241CD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431620" y="3582777"/>
            <a:ext cx="422955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EA918-4D16-4CC6-85F9-D60B60361CE7}"/>
              </a:ext>
            </a:extLst>
          </p:cNvPr>
          <p:cNvSpPr txBox="1"/>
          <p:nvPr/>
        </p:nvSpPr>
        <p:spPr>
          <a:xfrm>
            <a:off x="7077275" y="1637274"/>
            <a:ext cx="4610547" cy="367037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MyProgram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static void main(String[]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Monster chu = new Monster("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Pika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2);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Monster.Attack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crush;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crush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chu.new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Attack("Crush", 10);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String name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crush.getParentName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System.out.print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(“Parent Name: ");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(name);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FC0C82-932C-4607-A0BA-6F3EE860A193}"/>
              </a:ext>
            </a:extLst>
          </p:cNvPr>
          <p:cNvGraphicFramePr>
            <a:graphicFrameLocks noGrp="1"/>
          </p:cNvGraphicFramePr>
          <p:nvPr/>
        </p:nvGraphicFramePr>
        <p:xfrm>
          <a:off x="6715531" y="1637275"/>
          <a:ext cx="361742" cy="3680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6703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5069787-8618-4CDC-8E7B-4B1F4A88BBD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711069" y="3303183"/>
            <a:ext cx="367037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AC9C-972D-4F66-BE16-491E09DD4730}"/>
              </a:ext>
            </a:extLst>
          </p:cNvPr>
          <p:cNvSpPr txBox="1"/>
          <p:nvPr/>
        </p:nvSpPr>
        <p:spPr>
          <a:xfrm>
            <a:off x="6376977" y="5623174"/>
            <a:ext cx="5310845" cy="24365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 Name: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99CCF-BCF7-4DEE-8E40-E302986A82C9}"/>
              </a:ext>
            </a:extLst>
          </p:cNvPr>
          <p:cNvSpPr txBox="1"/>
          <p:nvPr/>
        </p:nvSpPr>
        <p:spPr>
          <a:xfrm>
            <a:off x="7452204" y="5589832"/>
            <a:ext cx="859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Pika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561E382-DEE1-4B4F-B51C-6D27AF9C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208" y="5299526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79CCAAE-A311-43B8-8C43-CD47C717CC4E}"/>
              </a:ext>
            </a:extLst>
          </p:cNvPr>
          <p:cNvSpPr txBox="1">
            <a:spLocks/>
          </p:cNvSpPr>
          <p:nvPr/>
        </p:nvSpPr>
        <p:spPr>
          <a:xfrm>
            <a:off x="913795" y="6111896"/>
            <a:ext cx="10353762" cy="42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Rockwell" panose="02060603020205020403"/>
                <a:ea typeface="+mn-ea"/>
                <a:cs typeface="+mn-cs"/>
              </a:rPr>
              <a:t>Inner class objects are tied to the parent object and can access their private elements.</a:t>
            </a:r>
          </a:p>
        </p:txBody>
      </p:sp>
    </p:spTree>
    <p:extLst>
      <p:ext uri="{BB962C8B-B14F-4D97-AF65-F5344CB8AC3E}">
        <p14:creationId xmlns:p14="http://schemas.microsoft.com/office/powerpoint/2010/main" val="416206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02AE-105B-4B1E-B5E6-07975337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7502"/>
            <a:ext cx="10353761" cy="756270"/>
          </a:xfrm>
        </p:spPr>
        <p:txBody>
          <a:bodyPr/>
          <a:lstStyle/>
          <a:p>
            <a:r>
              <a:rPr lang="en-US" dirty="0"/>
              <a:t>Private Nested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AC1D-7159-4DE6-815D-14AF3233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2866"/>
            <a:ext cx="10353762" cy="4283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If we want a class just for organization, we can use a </a:t>
            </a:r>
            <a:r>
              <a:rPr lang="en-US" b="1" dirty="0">
                <a:solidFill>
                  <a:srgbClr val="FFC000"/>
                </a:solidFill>
              </a:rPr>
              <a:t>private nested class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7ECE5-FAB7-4971-BA01-432C80F4EC07}"/>
              </a:ext>
            </a:extLst>
          </p:cNvPr>
          <p:cNvSpPr txBox="1"/>
          <p:nvPr/>
        </p:nvSpPr>
        <p:spPr>
          <a:xfrm>
            <a:off x="1080853" y="1417273"/>
            <a:ext cx="5381821" cy="492164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Monster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54F71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class Attack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String name = "Some attack";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damage = 1;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Attack(String name,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level) {…}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String name;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 = 0;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Attack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attack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null;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Monster(String name,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level) {…}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String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getAttack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 return attack.name;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void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newAttack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(String name,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damage)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attack = new Attack(name, damage);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01C1BD-0A28-4410-829C-3452786B6BAC}"/>
              </a:ext>
            </a:extLst>
          </p:cNvPr>
          <p:cNvGraphicFramePr>
            <a:graphicFrameLocks noGrp="1"/>
          </p:cNvGraphicFramePr>
          <p:nvPr/>
        </p:nvGraphicFramePr>
        <p:xfrm>
          <a:off x="719111" y="1421745"/>
          <a:ext cx="361742" cy="491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9171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B371C58-F538-41E2-8131-71E287241CD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908298" y="3708820"/>
            <a:ext cx="492165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EA918-4D16-4CC6-85F9-D60B60361CE7}"/>
              </a:ext>
            </a:extLst>
          </p:cNvPr>
          <p:cNvSpPr txBox="1"/>
          <p:nvPr/>
        </p:nvSpPr>
        <p:spPr>
          <a:xfrm>
            <a:off x="7228527" y="1417270"/>
            <a:ext cx="4610547" cy="349161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MyProgram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static void main(String[]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Monster chu = new Monster("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Pika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2);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chu.newAttack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("Crush", 10);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String name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chu.getAttack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System.out.print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("Attack Name: ");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(name);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FC0C82-932C-4607-A0BA-6F3EE860A193}"/>
              </a:ext>
            </a:extLst>
          </p:cNvPr>
          <p:cNvGraphicFramePr>
            <a:graphicFrameLocks noGrp="1"/>
          </p:cNvGraphicFramePr>
          <p:nvPr/>
        </p:nvGraphicFramePr>
        <p:xfrm>
          <a:off x="6866783" y="1417271"/>
          <a:ext cx="361742" cy="3491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916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5069787-8618-4CDC-8E7B-4B1F4A88BBD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51701" y="2993799"/>
            <a:ext cx="349161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AC9C-972D-4F66-BE16-491E09DD4730}"/>
              </a:ext>
            </a:extLst>
          </p:cNvPr>
          <p:cNvSpPr txBox="1"/>
          <p:nvPr/>
        </p:nvSpPr>
        <p:spPr>
          <a:xfrm>
            <a:off x="6528229" y="5664424"/>
            <a:ext cx="5310845" cy="67449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Attack Name: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99CCF-BCF7-4DEE-8E40-E302986A82C9}"/>
              </a:ext>
            </a:extLst>
          </p:cNvPr>
          <p:cNvSpPr txBox="1"/>
          <p:nvPr/>
        </p:nvSpPr>
        <p:spPr>
          <a:xfrm>
            <a:off x="7603456" y="5631083"/>
            <a:ext cx="859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Crush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561E382-DEE1-4B4F-B51C-6D27AF9C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460" y="5340777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27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1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02AE-105B-4B1E-B5E6-07975337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7501"/>
            <a:ext cx="10353761" cy="730489"/>
          </a:xfrm>
        </p:spPr>
        <p:txBody>
          <a:bodyPr/>
          <a:lstStyle/>
          <a:p>
            <a:r>
              <a:rPr lang="en-US" dirty="0"/>
              <a:t>Local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AC1D-7159-4DE6-815D-14AF3233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02861"/>
            <a:ext cx="10353762" cy="4283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If we need a class just within a particular method, we can create a </a:t>
            </a:r>
            <a:r>
              <a:rPr lang="en-US" b="1" dirty="0">
                <a:solidFill>
                  <a:srgbClr val="FFC000"/>
                </a:solidFill>
              </a:rPr>
              <a:t>local class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EA918-4D16-4CC6-85F9-D60B60361CE7}"/>
              </a:ext>
            </a:extLst>
          </p:cNvPr>
          <p:cNvSpPr txBox="1"/>
          <p:nvPr/>
        </p:nvSpPr>
        <p:spPr>
          <a:xfrm>
            <a:off x="2477765" y="1279766"/>
            <a:ext cx="7951895" cy="417913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MyProgram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static void main(String[]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class Monster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String name;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Monster(String name,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level) {…}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Monster chu = new Monster("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Pika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2);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Monster jig = new Monster("Puff", 5);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("Created " + chu.name + " with level " +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chu.level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("Created " + jig.name + " with level " +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jig.level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FC0C82-932C-4607-A0BA-6F3EE860A193}"/>
              </a:ext>
            </a:extLst>
          </p:cNvPr>
          <p:cNvGraphicFramePr>
            <a:graphicFrameLocks noGrp="1"/>
          </p:cNvGraphicFramePr>
          <p:nvPr/>
        </p:nvGraphicFramePr>
        <p:xfrm>
          <a:off x="2116022" y="1279766"/>
          <a:ext cx="361742" cy="41791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1791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5069787-8618-4CDC-8E7B-4B1F4A88BBD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42822" y="3200056"/>
            <a:ext cx="417913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AC9C-972D-4F66-BE16-491E09DD4730}"/>
              </a:ext>
            </a:extLst>
          </p:cNvPr>
          <p:cNvSpPr txBox="1"/>
          <p:nvPr/>
        </p:nvSpPr>
        <p:spPr>
          <a:xfrm>
            <a:off x="1777468" y="5870676"/>
            <a:ext cx="8652192" cy="49574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Created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Pika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level 2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Created Puff with level 5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561E382-DEE1-4B4F-B51C-6D27AF9C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699" y="5547029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4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9461-E19A-4242-8409-CB400FB1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0526"/>
            <a:ext cx="10353761" cy="1326321"/>
          </a:xfrm>
        </p:spPr>
        <p:txBody>
          <a:bodyPr/>
          <a:lstStyle/>
          <a:p>
            <a:r>
              <a:rPr lang="en-US" dirty="0"/>
              <a:t>Static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3DF4-4783-4D11-B1E1-897DC8D4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26847"/>
            <a:ext cx="10353762" cy="51077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execute code for a class – outside of a method – via </a:t>
            </a:r>
            <a:r>
              <a:rPr lang="en-US" b="1" dirty="0">
                <a:solidFill>
                  <a:srgbClr val="FFC000"/>
                </a:solidFill>
              </a:rPr>
              <a:t>static initialization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D4A5E-CEA9-401A-900D-B5DE7F5DBC90}"/>
              </a:ext>
            </a:extLst>
          </p:cNvPr>
          <p:cNvSpPr txBox="1"/>
          <p:nvPr/>
        </p:nvSpPr>
        <p:spPr>
          <a:xfrm>
            <a:off x="4028739" y="2164024"/>
            <a:ext cx="4684129" cy="34927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Monster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String name;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 = 0;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static final MAX_LEVEL;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static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MAX_LEVEL = 100;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Monster(String name,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level) {…}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attack(Character enemy) {…}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66B5D3-943B-4178-8782-449935877610}"/>
              </a:ext>
            </a:extLst>
          </p:cNvPr>
          <p:cNvGraphicFramePr>
            <a:graphicFrameLocks noGrp="1"/>
          </p:cNvGraphicFramePr>
          <p:nvPr/>
        </p:nvGraphicFramePr>
        <p:xfrm>
          <a:off x="3669691" y="2164025"/>
          <a:ext cx="359047" cy="3492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927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F90DBD7-5B78-4024-8F3F-D6C8176B3AB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54061" y="3741099"/>
            <a:ext cx="349270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025963-A8BF-421D-9213-39D4DE1DC81D}"/>
              </a:ext>
            </a:extLst>
          </p:cNvPr>
          <p:cNvSpPr txBox="1">
            <a:spLocks/>
          </p:cNvSpPr>
          <p:nvPr/>
        </p:nvSpPr>
        <p:spPr>
          <a:xfrm>
            <a:off x="913794" y="5832536"/>
            <a:ext cx="10353762" cy="51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Rockwell" panose="02060603020205020403"/>
                <a:ea typeface="+mn-ea"/>
                <a:cs typeface="+mn-cs"/>
              </a:rPr>
              <a:t>The static initialization block is run once when the class is first loaded.</a:t>
            </a:r>
          </a:p>
        </p:txBody>
      </p:sp>
    </p:spTree>
    <p:extLst>
      <p:ext uri="{BB962C8B-B14F-4D97-AF65-F5344CB8AC3E}">
        <p14:creationId xmlns:p14="http://schemas.microsoft.com/office/powerpoint/2010/main" val="5661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9461-E19A-4242-8409-CB400FB1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6568"/>
            <a:ext cx="10353761" cy="1326321"/>
          </a:xfrm>
        </p:spPr>
        <p:txBody>
          <a:bodyPr/>
          <a:lstStyle/>
          <a:p>
            <a:r>
              <a:rPr lang="en-US" dirty="0"/>
              <a:t>Instance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3DF4-4783-4D11-B1E1-897DC8D4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3035"/>
            <a:ext cx="10353762" cy="51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do the same for each object via </a:t>
            </a:r>
            <a:r>
              <a:rPr lang="en-US" b="1" dirty="0">
                <a:solidFill>
                  <a:srgbClr val="FFC000"/>
                </a:solidFill>
              </a:rPr>
              <a:t>instance initialization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C7A2D-A36D-4CE0-AA9A-3C6F4E0C3258}"/>
              </a:ext>
            </a:extLst>
          </p:cNvPr>
          <p:cNvSpPr txBox="1"/>
          <p:nvPr/>
        </p:nvSpPr>
        <p:spPr>
          <a:xfrm>
            <a:off x="4028739" y="2316423"/>
            <a:ext cx="4684129" cy="296142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Monster extends Character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String name;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 = 0;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name = "Some Monster";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Monster(String name,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level) {…}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attack(Character enemy) {…}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7BB3D2-D6FA-46BA-B1A6-2556FA134E9F}"/>
              </a:ext>
            </a:extLst>
          </p:cNvPr>
          <p:cNvGraphicFramePr>
            <a:graphicFrameLocks noGrp="1"/>
          </p:cNvGraphicFramePr>
          <p:nvPr/>
        </p:nvGraphicFramePr>
        <p:xfrm>
          <a:off x="3669691" y="2316424"/>
          <a:ext cx="359047" cy="2961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9614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CDD62BA-BFFE-4FD3-B744-31448DE89E5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019699" y="3627860"/>
            <a:ext cx="296143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68D944-36B6-4712-A9AE-D298B8053297}"/>
              </a:ext>
            </a:extLst>
          </p:cNvPr>
          <p:cNvSpPr txBox="1">
            <a:spLocks/>
          </p:cNvSpPr>
          <p:nvPr/>
        </p:nvSpPr>
        <p:spPr>
          <a:xfrm>
            <a:off x="913794" y="5832536"/>
            <a:ext cx="10353762" cy="51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Rockwell" panose="02060603020205020403"/>
                <a:ea typeface="+mn-ea"/>
                <a:cs typeface="+mn-cs"/>
              </a:rPr>
              <a:t>The instance initialization block is copied into every constructor by the compiler.</a:t>
            </a:r>
          </a:p>
        </p:txBody>
      </p:sp>
    </p:spTree>
    <p:extLst>
      <p:ext uri="{BB962C8B-B14F-4D97-AF65-F5344CB8AC3E}">
        <p14:creationId xmlns:p14="http://schemas.microsoft.com/office/powerpoint/2010/main" val="26265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5D2D-7942-437A-BC67-ABD66559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8665"/>
            <a:ext cx="10353761" cy="1002435"/>
          </a:xfrm>
        </p:spPr>
        <p:txBody>
          <a:bodyPr/>
          <a:lstStyle/>
          <a:p>
            <a:r>
              <a:rPr lang="en-US" dirty="0"/>
              <a:t>Basics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B7E2-6CDE-49D9-BB32-9C1FD932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03336"/>
            <a:ext cx="10353762" cy="5907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class</a:t>
            </a:r>
            <a:r>
              <a:rPr lang="en-US" dirty="0"/>
              <a:t> is a design for an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with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US" dirty="0"/>
              <a:t> (variables) and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dirty="0"/>
              <a:t> (functions):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16F21-34B8-4FF7-B3EE-D3274B1CE567}"/>
              </a:ext>
            </a:extLst>
          </p:cNvPr>
          <p:cNvSpPr txBox="1"/>
          <p:nvPr/>
        </p:nvSpPr>
        <p:spPr>
          <a:xfrm>
            <a:off x="2381264" y="1732602"/>
            <a:ext cx="4305672" cy="246094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String name = "Some Monster";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setLevel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newLevel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level = </a:t>
            </a:r>
            <a:r>
              <a:rPr lang="en-US" sz="1400" dirty="0" err="1">
                <a:latin typeface="Consolas" panose="020B0609020204030204" pitchFamily="49" charset="0"/>
              </a:rPr>
              <a:t>newLevel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A750E3-8E46-4E3C-A615-D772615EAEF7}"/>
              </a:ext>
            </a:extLst>
          </p:cNvPr>
          <p:cNvGraphicFramePr>
            <a:graphicFrameLocks noGrp="1"/>
          </p:cNvGraphicFramePr>
          <p:nvPr/>
        </p:nvGraphicFramePr>
        <p:xfrm>
          <a:off x="2019521" y="1732602"/>
          <a:ext cx="361742" cy="2460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4609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4E1EE6-2C00-4855-AEC6-15166CA7B5FB}"/>
              </a:ext>
            </a:extLst>
          </p:cNvPr>
          <p:cNvSpPr txBox="1"/>
          <p:nvPr/>
        </p:nvSpPr>
        <p:spPr>
          <a:xfrm>
            <a:off x="2381263" y="4416973"/>
            <a:ext cx="4299655" cy="220885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</a:rPr>
              <a:t> Monster();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pika.name = "</a:t>
            </a:r>
            <a:r>
              <a:rPr lang="en-US" sz="1400" dirty="0" err="1">
                <a:latin typeface="Consolas" panose="020B0609020204030204" pitchFamily="49" charset="0"/>
              </a:rPr>
              <a:t>ChuChu</a:t>
            </a:r>
            <a:r>
              <a:rPr lang="en-US" sz="1400" dirty="0">
                <a:latin typeface="Consolas" panose="020B0609020204030204" pitchFamily="49" charset="0"/>
              </a:rPr>
              <a:t>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pika.setLevel</a:t>
            </a:r>
            <a:r>
              <a:rPr lang="en-US" sz="1400" dirty="0">
                <a:latin typeface="Consolas" panose="020B0609020204030204" pitchFamily="49" charset="0"/>
              </a:rPr>
              <a:t>(10);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E2A221-53CC-469F-AABD-E7A79C57C367}"/>
              </a:ext>
            </a:extLst>
          </p:cNvPr>
          <p:cNvGraphicFramePr>
            <a:graphicFrameLocks noGrp="1"/>
          </p:cNvGraphicFramePr>
          <p:nvPr/>
        </p:nvGraphicFramePr>
        <p:xfrm>
          <a:off x="2019521" y="4416973"/>
          <a:ext cx="361742" cy="2208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2088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B44ACBD4-EC4E-46C6-8BC5-FB66DD3D951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20876" y="2792211"/>
            <a:ext cx="246412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65E0705-4E71-4F3D-8F8C-778D74C0629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45751" y="5351747"/>
            <a:ext cx="2209609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CD7B5-568C-496A-A605-90373DAB3302}"/>
              </a:ext>
            </a:extLst>
          </p:cNvPr>
          <p:cNvSpPr/>
          <p:nvPr/>
        </p:nvSpPr>
        <p:spPr>
          <a:xfrm>
            <a:off x="7579892" y="4585330"/>
            <a:ext cx="2871907" cy="1701945"/>
          </a:xfrm>
          <a:prstGeom prst="rect">
            <a:avLst/>
          </a:prstGeom>
          <a:solidFill>
            <a:srgbClr val="400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A3989-C5F9-4332-BA15-65226CB5C8E2}"/>
              </a:ext>
            </a:extLst>
          </p:cNvPr>
          <p:cNvSpPr txBox="1"/>
          <p:nvPr/>
        </p:nvSpPr>
        <p:spPr>
          <a:xfrm>
            <a:off x="7579893" y="2060658"/>
            <a:ext cx="2871906" cy="923330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MyProgram.main</a:t>
            </a:r>
            <a:r>
              <a:rPr lang="en-US" u="sng" dirty="0"/>
              <a:t>()</a:t>
            </a:r>
          </a:p>
          <a:p>
            <a:pPr algn="ctr"/>
            <a:r>
              <a:rPr lang="en-US" dirty="0" err="1"/>
              <a:t>args</a:t>
            </a:r>
            <a:endParaRPr lang="en-US" dirty="0"/>
          </a:p>
          <a:p>
            <a:pPr algn="ctr"/>
            <a:r>
              <a:rPr lang="en-US" dirty="0" err="1"/>
              <a:t>pika</a:t>
            </a:r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149AA38-74E5-463E-A148-1C153B099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893" y="1729426"/>
            <a:ext cx="28719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STACK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ED5A0B7-54EF-4539-B786-205AF947E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893" y="6287275"/>
            <a:ext cx="28719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HEAP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A956FF-26F2-4263-AF69-06E4FE194E62}"/>
              </a:ext>
            </a:extLst>
          </p:cNvPr>
          <p:cNvSpPr txBox="1"/>
          <p:nvPr/>
        </p:nvSpPr>
        <p:spPr>
          <a:xfrm>
            <a:off x="7733440" y="4743431"/>
            <a:ext cx="852989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level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DF042A-5D69-4B8E-925B-8E0165C509E5}"/>
              </a:ext>
            </a:extLst>
          </p:cNvPr>
          <p:cNvSpPr txBox="1"/>
          <p:nvPr/>
        </p:nvSpPr>
        <p:spPr>
          <a:xfrm>
            <a:off x="8586429" y="5116858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2A336B-D3EE-423C-88D8-341E06A6E705}"/>
              </a:ext>
            </a:extLst>
          </p:cNvPr>
          <p:cNvSpPr txBox="1"/>
          <p:nvPr/>
        </p:nvSpPr>
        <p:spPr>
          <a:xfrm>
            <a:off x="8586429" y="4743431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F07F3A-1FB2-4BB2-BF13-135FC20B522A}"/>
              </a:ext>
            </a:extLst>
          </p:cNvPr>
          <p:cNvSpPr txBox="1"/>
          <p:nvPr/>
        </p:nvSpPr>
        <p:spPr>
          <a:xfrm>
            <a:off x="7733440" y="5112763"/>
            <a:ext cx="852989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20B3F2-DDD3-4652-B1A6-96A17F83DEDE}"/>
              </a:ext>
            </a:extLst>
          </p:cNvPr>
          <p:cNvSpPr txBox="1"/>
          <p:nvPr/>
        </p:nvSpPr>
        <p:spPr>
          <a:xfrm>
            <a:off x="8586429" y="4743431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ABB11E-36AA-4BB4-8F8E-F67802E0F32B}"/>
              </a:ext>
            </a:extLst>
          </p:cNvPr>
          <p:cNvSpPr/>
          <p:nvPr/>
        </p:nvSpPr>
        <p:spPr>
          <a:xfrm>
            <a:off x="9343691" y="5112763"/>
            <a:ext cx="952667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ChuChu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A3B8B4-5782-4DBA-A401-08D969A3424D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839708" y="5297429"/>
            <a:ext cx="50398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21D5D72-010B-40C9-AF38-B41CFBB52783}"/>
              </a:ext>
            </a:extLst>
          </p:cNvPr>
          <p:cNvSpPr txBox="1"/>
          <p:nvPr/>
        </p:nvSpPr>
        <p:spPr>
          <a:xfrm>
            <a:off x="7579893" y="2983988"/>
            <a:ext cx="2871906" cy="646331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Monster.setLevel</a:t>
            </a:r>
            <a:r>
              <a:rPr lang="en-US" u="sng" dirty="0"/>
              <a:t>()</a:t>
            </a:r>
          </a:p>
          <a:p>
            <a:pPr algn="ctr"/>
            <a:r>
              <a:rPr lang="en-US" dirty="0" err="1"/>
              <a:t>newLevel</a:t>
            </a:r>
            <a:r>
              <a:rPr lang="en-US" dirty="0"/>
              <a:t>     10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48EF2072-0A89-4100-82B8-35EC716A4DAF}"/>
              </a:ext>
            </a:extLst>
          </p:cNvPr>
          <p:cNvSpPr/>
          <p:nvPr/>
        </p:nvSpPr>
        <p:spPr>
          <a:xfrm rot="16200000">
            <a:off x="6997056" y="3490808"/>
            <a:ext cx="3433172" cy="2038049"/>
          </a:xfrm>
          <a:prstGeom prst="arc">
            <a:avLst>
              <a:gd name="adj1" fmla="val 15085974"/>
              <a:gd name="adj2" fmla="val 93594"/>
            </a:avLst>
          </a:prstGeom>
          <a:ln w="25400">
            <a:solidFill>
              <a:srgbClr val="FFFF00"/>
            </a:solidFill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08869A-8BF1-4BBA-A885-F0785BE87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855" y="1729425"/>
            <a:ext cx="2514600" cy="2552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3770F6-B9EF-49CA-840F-32D9A731E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810" y="2212463"/>
            <a:ext cx="4429125" cy="619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70DCBE-7D9E-41D5-BCE3-47777F0E9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318" y="3056922"/>
            <a:ext cx="4419600" cy="10191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C376D9-E93F-488E-BF0B-C34273DF4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9021" y="2793247"/>
            <a:ext cx="295275" cy="314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1942EE-EBD2-4871-89B7-E9AF29E44D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917" y="3538534"/>
            <a:ext cx="1990725" cy="3333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543862-363B-4F62-AC4D-7E90CEE73B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6855" y="4416219"/>
            <a:ext cx="2724150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2970AD-D2D3-40BC-84D3-4C20ED1696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757" y="4908106"/>
            <a:ext cx="5048250" cy="1600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E00BAA1-4462-40FF-91AE-303FAF200E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1151" y="5404585"/>
            <a:ext cx="3495675" cy="3333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D5C19D6-1021-41FD-B3AD-7D740CE4E3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0932" y="5688353"/>
            <a:ext cx="2438400" cy="3333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72C494-74B6-4614-8AF8-0D9C9AB3AC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7081" y="5973810"/>
            <a:ext cx="2114550" cy="333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444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0" grpId="1" animBg="1"/>
      <p:bldP spid="11" grpId="0" animBg="1"/>
      <p:bldP spid="11" grpId="1" build="allAtOnce" animBg="1"/>
      <p:bldP spid="12" grpId="0"/>
      <p:bldP spid="13" grpId="0"/>
      <p:bldP spid="42" grpId="0" animBg="1"/>
      <p:bldP spid="42" grpId="1" animBg="1"/>
      <p:bldP spid="43" grpId="0" animBg="1"/>
      <p:bldP spid="43" grpId="1" animBg="1"/>
      <p:bldP spid="18" grpId="0" animBg="1"/>
      <p:bldP spid="18" grpId="1" animBg="1"/>
      <p:bldP spid="45" grpId="0" animBg="1"/>
      <p:bldP spid="45" grpId="1" animBg="1"/>
      <p:bldP spid="50" grpId="0" animBg="1"/>
      <p:bldP spid="50" grpId="1" animBg="1"/>
      <p:bldP spid="51" grpId="0" animBg="1"/>
      <p:bldP spid="51" grpId="1" animBg="1"/>
      <p:bldP spid="60" grpId="0" animBg="1"/>
      <p:bldP spid="60" grpId="1" build="allAtOnce" animBg="1"/>
      <p:bldP spid="62" grpId="0" animBg="1"/>
      <p:bldP spid="6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390C-692B-4627-9ACB-107C9677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38" y="2581922"/>
            <a:ext cx="10353761" cy="1326321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8684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5D2D-7942-437A-BC67-ABD66559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8665"/>
            <a:ext cx="10353761" cy="1002435"/>
          </a:xfrm>
        </p:spPr>
        <p:txBody>
          <a:bodyPr/>
          <a:lstStyle/>
          <a:p>
            <a:r>
              <a:rPr lang="en-US" dirty="0"/>
              <a:t>Basics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B7E2-6CDE-49D9-BB32-9C1FD932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03336"/>
            <a:ext cx="10353762" cy="5907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class</a:t>
            </a:r>
            <a:r>
              <a:rPr lang="en-US" dirty="0"/>
              <a:t> is a design for an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with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US" dirty="0"/>
              <a:t> (variables) and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dirty="0"/>
              <a:t> (functions):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16F21-34B8-4FF7-B3EE-D3274B1CE567}"/>
              </a:ext>
            </a:extLst>
          </p:cNvPr>
          <p:cNvSpPr txBox="1"/>
          <p:nvPr/>
        </p:nvSpPr>
        <p:spPr>
          <a:xfrm>
            <a:off x="2381264" y="1732602"/>
            <a:ext cx="4305672" cy="246094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String name = "Some Monster";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setLevel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newLevel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level = </a:t>
            </a:r>
            <a:r>
              <a:rPr lang="en-US" sz="1400" dirty="0" err="1">
                <a:latin typeface="Consolas" panose="020B0609020204030204" pitchFamily="49" charset="0"/>
              </a:rPr>
              <a:t>newLevel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A750E3-8E46-4E3C-A615-D772615EAEF7}"/>
              </a:ext>
            </a:extLst>
          </p:cNvPr>
          <p:cNvGraphicFramePr>
            <a:graphicFrameLocks noGrp="1"/>
          </p:cNvGraphicFramePr>
          <p:nvPr/>
        </p:nvGraphicFramePr>
        <p:xfrm>
          <a:off x="2019521" y="1732602"/>
          <a:ext cx="361742" cy="2460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4609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4E1EE6-2C00-4855-AEC6-15166CA7B5FB}"/>
              </a:ext>
            </a:extLst>
          </p:cNvPr>
          <p:cNvSpPr txBox="1"/>
          <p:nvPr/>
        </p:nvSpPr>
        <p:spPr>
          <a:xfrm>
            <a:off x="2381263" y="4416973"/>
            <a:ext cx="4299655" cy="220885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</a:rPr>
              <a:t> Monster();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pika.name = "</a:t>
            </a:r>
            <a:r>
              <a:rPr lang="en-US" sz="1400" dirty="0" err="1">
                <a:latin typeface="Consolas" panose="020B0609020204030204" pitchFamily="49" charset="0"/>
              </a:rPr>
              <a:t>ChuChu</a:t>
            </a:r>
            <a:r>
              <a:rPr lang="en-US" sz="1400" dirty="0">
                <a:latin typeface="Consolas" panose="020B0609020204030204" pitchFamily="49" charset="0"/>
              </a:rPr>
              <a:t>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pika.setLevel</a:t>
            </a:r>
            <a:r>
              <a:rPr lang="en-US" sz="1400" dirty="0">
                <a:latin typeface="Consolas" panose="020B0609020204030204" pitchFamily="49" charset="0"/>
              </a:rPr>
              <a:t>(10);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E2A221-53CC-469F-AABD-E7A79C57C367}"/>
              </a:ext>
            </a:extLst>
          </p:cNvPr>
          <p:cNvGraphicFramePr>
            <a:graphicFrameLocks noGrp="1"/>
          </p:cNvGraphicFramePr>
          <p:nvPr/>
        </p:nvGraphicFramePr>
        <p:xfrm>
          <a:off x="2019521" y="4416973"/>
          <a:ext cx="361742" cy="2208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2088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B44ACBD4-EC4E-46C6-8BC5-FB66DD3D951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20876" y="2792211"/>
            <a:ext cx="246412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65E0705-4E71-4F3D-8F8C-778D74C0629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45751" y="5351747"/>
            <a:ext cx="2209609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CD7B5-568C-496A-A605-90373DAB3302}"/>
              </a:ext>
            </a:extLst>
          </p:cNvPr>
          <p:cNvSpPr/>
          <p:nvPr/>
        </p:nvSpPr>
        <p:spPr>
          <a:xfrm>
            <a:off x="7579892" y="4585330"/>
            <a:ext cx="2871907" cy="1701945"/>
          </a:xfrm>
          <a:prstGeom prst="rect">
            <a:avLst/>
          </a:prstGeom>
          <a:solidFill>
            <a:srgbClr val="400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A3989-C5F9-4332-BA15-65226CB5C8E2}"/>
              </a:ext>
            </a:extLst>
          </p:cNvPr>
          <p:cNvSpPr txBox="1"/>
          <p:nvPr/>
        </p:nvSpPr>
        <p:spPr>
          <a:xfrm>
            <a:off x="7579893" y="2060658"/>
            <a:ext cx="2871906" cy="923330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MyProgram.main</a:t>
            </a:r>
            <a:r>
              <a:rPr lang="en-US" u="sng" dirty="0"/>
              <a:t>()</a:t>
            </a:r>
          </a:p>
          <a:p>
            <a:pPr algn="ctr"/>
            <a:r>
              <a:rPr lang="en-US" dirty="0" err="1"/>
              <a:t>args</a:t>
            </a:r>
            <a:endParaRPr lang="en-US" dirty="0"/>
          </a:p>
          <a:p>
            <a:pPr algn="ctr"/>
            <a:r>
              <a:rPr lang="en-US" dirty="0" err="1"/>
              <a:t>pika</a:t>
            </a:r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149AA38-74E5-463E-A148-1C153B099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893" y="1729426"/>
            <a:ext cx="28719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STACK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ED5A0B7-54EF-4539-B786-205AF947E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893" y="6287275"/>
            <a:ext cx="28719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HEAP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A956FF-26F2-4263-AF69-06E4FE194E62}"/>
              </a:ext>
            </a:extLst>
          </p:cNvPr>
          <p:cNvSpPr txBox="1"/>
          <p:nvPr/>
        </p:nvSpPr>
        <p:spPr>
          <a:xfrm>
            <a:off x="7733440" y="4743431"/>
            <a:ext cx="852989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level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DF042A-5D69-4B8E-925B-8E0165C509E5}"/>
              </a:ext>
            </a:extLst>
          </p:cNvPr>
          <p:cNvSpPr txBox="1"/>
          <p:nvPr/>
        </p:nvSpPr>
        <p:spPr>
          <a:xfrm>
            <a:off x="8586429" y="5116858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2A336B-D3EE-423C-88D8-341E06A6E705}"/>
              </a:ext>
            </a:extLst>
          </p:cNvPr>
          <p:cNvSpPr txBox="1"/>
          <p:nvPr/>
        </p:nvSpPr>
        <p:spPr>
          <a:xfrm>
            <a:off x="8586429" y="4743431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F07F3A-1FB2-4BB2-BF13-135FC20B522A}"/>
              </a:ext>
            </a:extLst>
          </p:cNvPr>
          <p:cNvSpPr txBox="1"/>
          <p:nvPr/>
        </p:nvSpPr>
        <p:spPr>
          <a:xfrm>
            <a:off x="7733440" y="5112763"/>
            <a:ext cx="852989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20B3F2-DDD3-4652-B1A6-96A17F83DEDE}"/>
              </a:ext>
            </a:extLst>
          </p:cNvPr>
          <p:cNvSpPr txBox="1"/>
          <p:nvPr/>
        </p:nvSpPr>
        <p:spPr>
          <a:xfrm>
            <a:off x="8586429" y="4743431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ABB11E-36AA-4BB4-8F8E-F67802E0F32B}"/>
              </a:ext>
            </a:extLst>
          </p:cNvPr>
          <p:cNvSpPr/>
          <p:nvPr/>
        </p:nvSpPr>
        <p:spPr>
          <a:xfrm>
            <a:off x="9343691" y="5112763"/>
            <a:ext cx="952667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ChuChu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A3B8B4-5782-4DBA-A401-08D969A3424D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839708" y="5297429"/>
            <a:ext cx="50398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21D5D72-010B-40C9-AF38-B41CFBB52783}"/>
              </a:ext>
            </a:extLst>
          </p:cNvPr>
          <p:cNvSpPr txBox="1"/>
          <p:nvPr/>
        </p:nvSpPr>
        <p:spPr>
          <a:xfrm>
            <a:off x="7579893" y="2983988"/>
            <a:ext cx="2871906" cy="646331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Monster.setLevel</a:t>
            </a:r>
            <a:r>
              <a:rPr lang="en-US" u="sng" dirty="0"/>
              <a:t>()</a:t>
            </a:r>
          </a:p>
          <a:p>
            <a:pPr algn="ctr"/>
            <a:r>
              <a:rPr lang="en-US" dirty="0" err="1"/>
              <a:t>newLevel</a:t>
            </a:r>
            <a:r>
              <a:rPr lang="en-US" dirty="0"/>
              <a:t>     10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48EF2072-0A89-4100-82B8-35EC716A4DAF}"/>
              </a:ext>
            </a:extLst>
          </p:cNvPr>
          <p:cNvSpPr/>
          <p:nvPr/>
        </p:nvSpPr>
        <p:spPr>
          <a:xfrm rot="16200000">
            <a:off x="6997056" y="3490808"/>
            <a:ext cx="3433172" cy="2038049"/>
          </a:xfrm>
          <a:prstGeom prst="arc">
            <a:avLst>
              <a:gd name="adj1" fmla="val 15085974"/>
              <a:gd name="adj2" fmla="val 93594"/>
            </a:avLst>
          </a:prstGeom>
          <a:ln w="25400">
            <a:solidFill>
              <a:srgbClr val="FFFF00"/>
            </a:solidFill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08869A-8BF1-4BBA-A885-F0785BE87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855" y="1729425"/>
            <a:ext cx="2514600" cy="2552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3770F6-B9EF-49CA-840F-32D9A731E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810" y="2212463"/>
            <a:ext cx="4429125" cy="619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70DCBE-7D9E-41D5-BCE3-47777F0E9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318" y="3056922"/>
            <a:ext cx="4419600" cy="10191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C376D9-E93F-488E-BF0B-C34273DF4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9021" y="2793247"/>
            <a:ext cx="295275" cy="314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1942EE-EBD2-4871-89B7-E9AF29E44D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917" y="3538534"/>
            <a:ext cx="1990725" cy="3333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543862-363B-4F62-AC4D-7E90CEE73B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6855" y="4416219"/>
            <a:ext cx="2724150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2970AD-D2D3-40BC-84D3-4C20ED1696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757" y="4908106"/>
            <a:ext cx="5048250" cy="1600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E00BAA1-4462-40FF-91AE-303FAF200E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1151" y="5404585"/>
            <a:ext cx="3495675" cy="3333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D5C19D6-1021-41FD-B3AD-7D740CE4E3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0932" y="5688353"/>
            <a:ext cx="2438400" cy="3333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72C494-74B6-4614-8AF8-0D9C9AB3AC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7081" y="5973810"/>
            <a:ext cx="2114550" cy="333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248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0" grpId="1" animBg="1"/>
      <p:bldP spid="11" grpId="0" animBg="1"/>
      <p:bldP spid="11" grpId="1" build="allAtOnce" animBg="1"/>
      <p:bldP spid="12" grpId="0"/>
      <p:bldP spid="13" grpId="0"/>
      <p:bldP spid="42" grpId="0" animBg="1"/>
      <p:bldP spid="42" grpId="1" animBg="1"/>
      <p:bldP spid="43" grpId="0" animBg="1"/>
      <p:bldP spid="43" grpId="1" animBg="1"/>
      <p:bldP spid="18" grpId="0" animBg="1"/>
      <p:bldP spid="18" grpId="1" animBg="1"/>
      <p:bldP spid="45" grpId="0" animBg="1"/>
      <p:bldP spid="45" grpId="1" animBg="1"/>
      <p:bldP spid="50" grpId="0" animBg="1"/>
      <p:bldP spid="50" grpId="1" animBg="1"/>
      <p:bldP spid="51" grpId="0" animBg="1"/>
      <p:bldP spid="51" grpId="1" animBg="1"/>
      <p:bldP spid="60" grpId="0" animBg="1"/>
      <p:bldP spid="60" grpId="1" build="allAtOnce" animBg="1"/>
      <p:bldP spid="62" grpId="0" animBg="1"/>
      <p:bldP spid="6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7423-141A-43B4-A4AE-B8067EEC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5748"/>
            <a:ext cx="10353761" cy="1326321"/>
          </a:xfrm>
        </p:spPr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2AF3-14F1-4D46-AA24-4E467345C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8131"/>
            <a:ext cx="10353762" cy="4709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set the </a:t>
            </a:r>
            <a:r>
              <a:rPr lang="en-US" b="1" dirty="0">
                <a:solidFill>
                  <a:srgbClr val="FFC000"/>
                </a:solidFill>
              </a:rPr>
              <a:t>access</a:t>
            </a:r>
            <a:r>
              <a:rPr lang="en-US" dirty="0"/>
              <a:t> level of classes, attributes, and methods in a declaration: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48C2F-806A-4372-92B5-A6446B4A38D1}"/>
              </a:ext>
            </a:extLst>
          </p:cNvPr>
          <p:cNvSpPr txBox="1"/>
          <p:nvPr/>
        </p:nvSpPr>
        <p:spPr>
          <a:xfrm>
            <a:off x="1687814" y="2437464"/>
            <a:ext cx="4130297" cy="178109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package </a:t>
            </a:r>
            <a:r>
              <a:rPr lang="en-US" sz="1400" dirty="0" err="1">
                <a:latin typeface="Consolas" panose="020B0609020204030204" pitchFamily="49" charset="0"/>
              </a:rPr>
              <a:t>monstermash.characters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String name = "Some Monster";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EBF1F8-18E3-438C-BF89-7DB95C1F1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73897"/>
              </p:ext>
            </p:extLst>
          </p:nvPr>
        </p:nvGraphicFramePr>
        <p:xfrm>
          <a:off x="1326072" y="2437464"/>
          <a:ext cx="361742" cy="1781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7810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830FB0-D135-4B52-80A3-2481B6484172}"/>
              </a:ext>
            </a:extLst>
          </p:cNvPr>
          <p:cNvSpPr txBox="1"/>
          <p:nvPr/>
        </p:nvSpPr>
        <p:spPr>
          <a:xfrm>
            <a:off x="6811049" y="2437463"/>
            <a:ext cx="4286873" cy="276714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monstermash.characters.Monster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 = new Monster();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pika.name = "</a:t>
            </a:r>
            <a:r>
              <a:rPr lang="en-US" sz="1400" dirty="0" err="1">
                <a:latin typeface="Consolas" panose="020B0609020204030204" pitchFamily="49" charset="0"/>
              </a:rPr>
              <a:t>ChuChu</a:t>
            </a:r>
            <a:r>
              <a:rPr lang="en-US" sz="1400" dirty="0">
                <a:latin typeface="Consolas" panose="020B0609020204030204" pitchFamily="49" charset="0"/>
              </a:rPr>
              <a:t>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pika.level</a:t>
            </a:r>
            <a:r>
              <a:rPr lang="en-US" sz="1400" dirty="0">
                <a:latin typeface="Consolas" panose="020B0609020204030204" pitchFamily="49" charset="0"/>
              </a:rPr>
              <a:t> = 10;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7985C2-AEA0-4133-9C1D-786C9BC46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13766"/>
              </p:ext>
            </p:extLst>
          </p:nvPr>
        </p:nvGraphicFramePr>
        <p:xfrm>
          <a:off x="6449307" y="2437464"/>
          <a:ext cx="361742" cy="2767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7671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58BEA793-3199-4137-8E8F-4DEFF345B56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8940" y="3158735"/>
            <a:ext cx="1781099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7BBCC0B-77E8-43A8-86AD-DF742C296D9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892481" y="3651756"/>
            <a:ext cx="276714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EB7FA09-A95F-469F-9466-9FD32D56E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01437"/>
              </p:ext>
            </p:extLst>
          </p:nvPr>
        </p:nvGraphicFramePr>
        <p:xfrm>
          <a:off x="1326071" y="4427290"/>
          <a:ext cx="449203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4633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3017406">
                  <a:extLst>
                    <a:ext uri="{9D8B030D-6E8A-4147-A177-3AD203B41FA5}">
                      <a16:colId xmlns:a16="http://schemas.microsoft.com/office/drawing/2014/main" val="1178217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Class-only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[none]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3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Subclass access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54110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41E1A34-1CCB-4E6F-A391-8B77335FF990}"/>
              </a:ext>
            </a:extLst>
          </p:cNvPr>
          <p:cNvSpPr/>
          <p:nvPr/>
        </p:nvSpPr>
        <p:spPr>
          <a:xfrm>
            <a:off x="6445329" y="5767011"/>
            <a:ext cx="4652593" cy="51447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not compile!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669A6C-292B-4341-B3A3-37042C146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824" y="2399537"/>
            <a:ext cx="3467100" cy="1857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3BE01D-CD72-4D44-B96F-80F3944D1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414" y="3441797"/>
            <a:ext cx="2924175" cy="333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B6C605-316C-4E9B-B0B6-31852C36F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690" y="3733608"/>
            <a:ext cx="4429125" cy="333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5EF568-F33E-496A-AB74-3EBF1E33D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5329" y="2375916"/>
            <a:ext cx="5286375" cy="2838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564F95-BBA7-4F45-9D2E-24C0501F9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0126" y="3901223"/>
            <a:ext cx="3495675" cy="333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4FF232-FE67-4A5D-A6C2-DFB4560266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1738" y="4194405"/>
            <a:ext cx="2438400" cy="333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844276-1EDC-4C9B-996C-7B44636D0F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0126" y="4478795"/>
            <a:ext cx="1905000" cy="33337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9793C6-B467-4499-B6BF-B4A2B695D27A}"/>
              </a:ext>
            </a:extLst>
          </p:cNvPr>
          <p:cNvSpPr/>
          <p:nvPr/>
        </p:nvSpPr>
        <p:spPr>
          <a:xfrm>
            <a:off x="6974666" y="4425345"/>
            <a:ext cx="2319166" cy="2992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F5193B-7FAC-4DE3-8B5F-036437DAD25E}"/>
              </a:ext>
            </a:extLst>
          </p:cNvPr>
          <p:cNvCxnSpPr>
            <a:cxnSpLocks/>
          </p:cNvCxnSpPr>
          <p:nvPr/>
        </p:nvCxnSpPr>
        <p:spPr>
          <a:xfrm flipV="1">
            <a:off x="7031421" y="4425345"/>
            <a:ext cx="2238602" cy="28953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20A2F9-65B2-44BE-975A-243A521BFFE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34249" y="4724640"/>
            <a:ext cx="0" cy="1042371"/>
          </a:xfrm>
          <a:prstGeom prst="line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108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2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5F9B-7256-4E2A-A611-728AB670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787"/>
            <a:ext cx="10353761" cy="1326321"/>
          </a:xfrm>
        </p:spPr>
        <p:txBody>
          <a:bodyPr/>
          <a:lstStyle/>
          <a:p>
            <a:r>
              <a:rPr lang="en-US" dirty="0"/>
              <a:t>Accessors and </a:t>
            </a:r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01B8-557E-4649-BEDC-47354601D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917" y="1107222"/>
            <a:ext cx="10771516" cy="4803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To encapsulate our functionality, we use </a:t>
            </a:r>
            <a:r>
              <a:rPr lang="en-US" b="1" dirty="0">
                <a:solidFill>
                  <a:srgbClr val="FFC000"/>
                </a:solidFill>
              </a:rPr>
              <a:t>accessors</a:t>
            </a:r>
            <a:r>
              <a:rPr lang="en-US" dirty="0"/>
              <a:t> (“getters”) and </a:t>
            </a:r>
            <a:r>
              <a:rPr lang="en-US" b="1" dirty="0" err="1">
                <a:solidFill>
                  <a:srgbClr val="FFC000"/>
                </a:solidFill>
              </a:rPr>
              <a:t>mutators</a:t>
            </a:r>
            <a:r>
              <a:rPr lang="en-US" dirty="0"/>
              <a:t> (“setters”):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FAE4C-0106-45E2-B290-3EDC5B3EBABB}"/>
              </a:ext>
            </a:extLst>
          </p:cNvPr>
          <p:cNvSpPr txBox="1"/>
          <p:nvPr/>
        </p:nvSpPr>
        <p:spPr>
          <a:xfrm>
            <a:off x="1474643" y="1746933"/>
            <a:ext cx="4232321" cy="44586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package </a:t>
            </a:r>
            <a:r>
              <a:rPr lang="en-US" sz="1400" dirty="0" err="1">
                <a:latin typeface="Consolas" panose="020B0609020204030204" pitchFamily="49" charset="0"/>
              </a:rPr>
              <a:t>monstermash.characters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String name = "Some Monster";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setLevel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newLevel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level = </a:t>
            </a:r>
            <a:r>
              <a:rPr lang="en-US" sz="1400" dirty="0" err="1">
                <a:latin typeface="Consolas" panose="020B0609020204030204" pitchFamily="49" charset="0"/>
              </a:rPr>
              <a:t>newLevel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getLevel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level;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D4D07E-C210-4F59-B1D0-D81FA7AC8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513793"/>
              </p:ext>
            </p:extLst>
          </p:nvPr>
        </p:nvGraphicFramePr>
        <p:xfrm>
          <a:off x="1108677" y="1753809"/>
          <a:ext cx="361742" cy="4458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4586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8E1B4BA-9521-4674-A67D-7D2EF7DC082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296734" y="3806959"/>
            <a:ext cx="445860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D964A-255C-4176-A529-A4CF43C62158}"/>
              </a:ext>
            </a:extLst>
          </p:cNvPr>
          <p:cNvSpPr txBox="1"/>
          <p:nvPr/>
        </p:nvSpPr>
        <p:spPr>
          <a:xfrm>
            <a:off x="6739724" y="1746933"/>
            <a:ext cx="4527832" cy="368708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monstermash.characters.Monster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 = new Monster();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("Start level: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pika.getLevel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pika.setLevel</a:t>
            </a:r>
            <a:r>
              <a:rPr lang="en-US" sz="1400" dirty="0">
                <a:latin typeface="Consolas" panose="020B0609020204030204" pitchFamily="49" charset="0"/>
              </a:rPr>
              <a:t>(10);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(“New level: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pika.getLevel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FC0067-A50E-401C-8B7B-BF01BAC97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94736"/>
              </p:ext>
            </p:extLst>
          </p:nvPr>
        </p:nvGraphicFramePr>
        <p:xfrm>
          <a:off x="6377982" y="1746933"/>
          <a:ext cx="361742" cy="3687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6870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CC0FDE89-B278-4732-9CF4-8FE02151223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65165" y="3421196"/>
            <a:ext cx="368708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BB852-5BEC-46D6-BFA7-4EAE72042955}"/>
              </a:ext>
            </a:extLst>
          </p:cNvPr>
          <p:cNvSpPr txBox="1"/>
          <p:nvPr/>
        </p:nvSpPr>
        <p:spPr>
          <a:xfrm>
            <a:off x="6039428" y="5805857"/>
            <a:ext cx="5228128" cy="4473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Start level: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New level: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2F8B90B-6A28-4FE3-AF40-7FE3742E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659" y="5500690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679AB-53B4-4B52-9478-38360BE286EC}"/>
              </a:ext>
            </a:extLst>
          </p:cNvPr>
          <p:cNvSpPr txBox="1"/>
          <p:nvPr/>
        </p:nvSpPr>
        <p:spPr>
          <a:xfrm>
            <a:off x="7114656" y="5772516"/>
            <a:ext cx="39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0513D-6E01-40E5-B520-A69308B7EE5A}"/>
              </a:ext>
            </a:extLst>
          </p:cNvPr>
          <p:cNvSpPr txBox="1"/>
          <p:nvPr/>
        </p:nvSpPr>
        <p:spPr>
          <a:xfrm>
            <a:off x="6945619" y="5985689"/>
            <a:ext cx="39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7C9E50-AA67-46AC-BF01-720778A8D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18" y="1743140"/>
            <a:ext cx="4604789" cy="41819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03EC59-13D9-4964-A6A0-B79CFE29B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825" y="3296979"/>
            <a:ext cx="4264716" cy="12408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FC6167-5D30-4134-8C85-92CBE27E5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326" y="4021032"/>
            <a:ext cx="1920963" cy="3216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59CA4A-6BF0-466D-B786-33E3F08BC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825" y="4492251"/>
            <a:ext cx="2702212" cy="12408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20B712-DD54-4F46-95ED-449095D55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3327" y="5219959"/>
            <a:ext cx="1479780" cy="3308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CE6464-53F2-40A3-8A55-714A859F55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1534" y="1739826"/>
            <a:ext cx="5007294" cy="37441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B5205C-03BE-4A2D-8076-BD40D86C46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4656" y="3185822"/>
            <a:ext cx="3311125" cy="3157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B5C8E0-A1A7-41FC-B89D-75479A078F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4605" y="3451107"/>
            <a:ext cx="3653966" cy="315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FAA2CF-B823-4E86-9841-A037203EE6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5106" y="3725432"/>
            <a:ext cx="3879520" cy="3157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BB0FEC7-3726-4073-87F9-CDFB6E87F7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14604" y="3997577"/>
            <a:ext cx="2002917" cy="5683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A33DEF3-C6A6-4945-9D5F-18B94F8247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17606" y="4517554"/>
            <a:ext cx="3446457" cy="3157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A7217B-BA0F-4441-916E-97069094A3A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20209" y="4786692"/>
            <a:ext cx="3879520" cy="315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654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1" grpId="0" animBg="1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157B-C75A-4444-8F42-11CB3AE7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1468"/>
            <a:ext cx="10353761" cy="1326321"/>
          </a:xfrm>
        </p:spPr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5E84-56A4-4D0C-B7D3-1C8734773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5669"/>
            <a:ext cx="10353762" cy="48611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initialize a new object using a </a:t>
            </a:r>
            <a:r>
              <a:rPr lang="en-US" b="1" dirty="0">
                <a:solidFill>
                  <a:srgbClr val="FFC000"/>
                </a:solidFill>
              </a:rPr>
              <a:t>constructor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C6F00-24E1-4613-9001-2B13A76C91C8}"/>
              </a:ext>
            </a:extLst>
          </p:cNvPr>
          <p:cNvSpPr txBox="1"/>
          <p:nvPr/>
        </p:nvSpPr>
        <p:spPr>
          <a:xfrm>
            <a:off x="1125591" y="2607595"/>
            <a:ext cx="4615218" cy="321013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package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monstermash.characters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Monster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String name = "Some Monster";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 = 0;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Monster(String _name,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_level)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name = _name;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level = _level;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0BF43C-5141-4B94-8765-C7D3B591A080}"/>
              </a:ext>
            </a:extLst>
          </p:cNvPr>
          <p:cNvGraphicFramePr>
            <a:graphicFrameLocks noGrp="1"/>
          </p:cNvGraphicFramePr>
          <p:nvPr/>
        </p:nvGraphicFramePr>
        <p:xfrm>
          <a:off x="763848" y="2607595"/>
          <a:ext cx="361742" cy="3210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10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F490CD-66C8-4397-A304-D620AA268777}"/>
              </a:ext>
            </a:extLst>
          </p:cNvPr>
          <p:cNvSpPr txBox="1"/>
          <p:nvPr/>
        </p:nvSpPr>
        <p:spPr>
          <a:xfrm>
            <a:off x="6875371" y="2607596"/>
            <a:ext cx="4681644" cy="247195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monstermash.characters.Monster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MyProgram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static void main(String[]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Monster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pika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new Monster("Chu", 10);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Monster puff = new Monster();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8828BE-6179-4162-9C3B-BDFB67671330}"/>
              </a:ext>
            </a:extLst>
          </p:cNvPr>
          <p:cNvGraphicFramePr>
            <a:graphicFrameLocks noGrp="1"/>
          </p:cNvGraphicFramePr>
          <p:nvPr/>
        </p:nvGraphicFramePr>
        <p:xfrm>
          <a:off x="6513629" y="2607596"/>
          <a:ext cx="361742" cy="247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471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9A20B07E-7A8F-429D-99DD-31EE77073B9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007805" y="4043387"/>
            <a:ext cx="321014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B5CFCC6-5EB2-4862-9ADE-AD36FF49F5E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04398" y="3674293"/>
            <a:ext cx="247195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6E63D9-7B10-439A-994B-5963115F96B1}"/>
              </a:ext>
            </a:extLst>
          </p:cNvPr>
          <p:cNvSpPr/>
          <p:nvPr/>
        </p:nvSpPr>
        <p:spPr>
          <a:xfrm>
            <a:off x="6171096" y="5379726"/>
            <a:ext cx="5385919" cy="4380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Does not compile!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11995C-A2D8-4777-8102-9274F7FF8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16" y="2601661"/>
            <a:ext cx="5033288" cy="32101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982655-B0BD-4471-9295-43B0E8A3B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844" y="4079842"/>
            <a:ext cx="4815208" cy="15440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323DC0-FF14-470F-B092-1C7D0B037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476" y="4803397"/>
            <a:ext cx="1639962" cy="5844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3D7361-4E61-468E-B728-9BB196385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8260" y="2611841"/>
            <a:ext cx="5110358" cy="24677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D7394F-0C28-44A9-97A1-C96DADA4B6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5122" y="4082503"/>
            <a:ext cx="4364522" cy="3222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64AF193-3CCC-4F38-9169-585571F8E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0442" y="4357516"/>
            <a:ext cx="3379282" cy="32227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874349-436B-4DD3-870C-3EF0AE36BA56}"/>
              </a:ext>
            </a:extLst>
          </p:cNvPr>
          <p:cNvSpPr/>
          <p:nvPr/>
        </p:nvSpPr>
        <p:spPr>
          <a:xfrm>
            <a:off x="7499758" y="4337483"/>
            <a:ext cx="3125611" cy="2698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DD6BE1-8509-429E-A295-A16AFD770577}"/>
              </a:ext>
            </a:extLst>
          </p:cNvPr>
          <p:cNvCxnSpPr>
            <a:cxnSpLocks/>
          </p:cNvCxnSpPr>
          <p:nvPr/>
        </p:nvCxnSpPr>
        <p:spPr>
          <a:xfrm flipV="1">
            <a:off x="7709641" y="4337484"/>
            <a:ext cx="2869721" cy="2698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795F54-1A05-4795-951D-35A6AFF4D8C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062563" y="4607328"/>
            <a:ext cx="1" cy="780523"/>
          </a:xfrm>
          <a:prstGeom prst="line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8892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2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157B-C75A-4444-8F42-11CB3AE7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500"/>
            <a:ext cx="10353761" cy="1326321"/>
          </a:xfrm>
        </p:spPr>
        <p:txBody>
          <a:bodyPr/>
          <a:lstStyle/>
          <a:p>
            <a:r>
              <a:rPr lang="en-US" dirty="0"/>
              <a:t>Overloaded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5E84-56A4-4D0C-B7D3-1C8734773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98" y="1359936"/>
            <a:ext cx="10353762" cy="486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</a:t>
            </a:r>
            <a:r>
              <a:rPr lang="en-US" b="1" dirty="0">
                <a:solidFill>
                  <a:srgbClr val="FFC000"/>
                </a:solidFill>
              </a:rPr>
              <a:t>overload</a:t>
            </a:r>
            <a:r>
              <a:rPr lang="en-US" dirty="0"/>
              <a:t> the constructor to provide multiple ways to create an object: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C6F00-24E1-4613-9001-2B13A76C91C8}"/>
              </a:ext>
            </a:extLst>
          </p:cNvPr>
          <p:cNvSpPr txBox="1"/>
          <p:nvPr/>
        </p:nvSpPr>
        <p:spPr>
          <a:xfrm>
            <a:off x="1200568" y="2006139"/>
            <a:ext cx="4523207" cy="444066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Monster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String name = "Some Monster";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 = 0;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Monster() {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Monster(String _name)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name = _name;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Monster(String _name,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_level)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name = _name;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level = _level;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0BF43C-5141-4B94-8765-C7D3B591A080}"/>
              </a:ext>
            </a:extLst>
          </p:cNvPr>
          <p:cNvGraphicFramePr>
            <a:graphicFrameLocks noGrp="1"/>
          </p:cNvGraphicFramePr>
          <p:nvPr/>
        </p:nvGraphicFramePr>
        <p:xfrm>
          <a:off x="838825" y="2006139"/>
          <a:ext cx="361742" cy="4440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4406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F490CD-66C8-4397-A304-D620AA268777}"/>
              </a:ext>
            </a:extLst>
          </p:cNvPr>
          <p:cNvSpPr txBox="1"/>
          <p:nvPr/>
        </p:nvSpPr>
        <p:spPr>
          <a:xfrm>
            <a:off x="6782951" y="2006137"/>
            <a:ext cx="4681644" cy="355501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MyProgram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static void main(String[]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// Default constructor (no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params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Monster rando = new Monster();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// One-parameter constructor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Monster puff = new Monster("Jiggle");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// Two-parameter constructor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Monster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pika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new Monster("Chu", 10);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8828BE-6179-4162-9C3B-BDFB67671330}"/>
              </a:ext>
            </a:extLst>
          </p:cNvPr>
          <p:cNvGraphicFramePr>
            <a:graphicFrameLocks noGrp="1"/>
          </p:cNvGraphicFramePr>
          <p:nvPr/>
        </p:nvGraphicFramePr>
        <p:xfrm>
          <a:off x="6421209" y="2006137"/>
          <a:ext cx="361742" cy="35550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5550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9A20B07E-7A8F-429D-99DD-31EE77073B9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548091" y="4057194"/>
            <a:ext cx="444066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B5CFCC6-5EB2-4862-9ADE-AD36FF49F5E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70444" y="3614369"/>
            <a:ext cx="3555019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FFFE10D-A28E-432A-9FE5-1A8216F91643}"/>
              </a:ext>
            </a:extLst>
          </p:cNvPr>
          <p:cNvSpPr txBox="1">
            <a:spLocks/>
          </p:cNvSpPr>
          <p:nvPr/>
        </p:nvSpPr>
        <p:spPr>
          <a:xfrm>
            <a:off x="6078676" y="5779387"/>
            <a:ext cx="5385919" cy="48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Rockwell" panose="02060603020205020403"/>
                <a:ea typeface="+mn-ea"/>
                <a:cs typeface="+mn-cs"/>
              </a:rPr>
              <a:t>Other methods can be overloaded too!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0C86CA-6579-4A76-A8E2-ECAA8CDC3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61" y="1998772"/>
            <a:ext cx="4253871" cy="4440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1526A2-EAF6-4A3E-A947-79EFFCDE0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268" y="2948443"/>
            <a:ext cx="2547228" cy="6368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3E042F-9B4B-41ED-BE06-86B130E7D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722" y="3546515"/>
            <a:ext cx="3345360" cy="1256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3371B3-571F-422C-B922-D2CA07AED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7268" y="4758567"/>
            <a:ext cx="4686900" cy="15028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CB05BD-2839-4BEC-9F05-7E950ADA34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2952" y="2006136"/>
            <a:ext cx="4926096" cy="34172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7C3925-5438-4582-BA32-0A9E917CC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5963" y="2917264"/>
            <a:ext cx="3523712" cy="5769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6DC228-1ECE-4AF5-95E9-BC805206A8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5963" y="3455182"/>
            <a:ext cx="4082890" cy="8165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2DA713-C8A3-4E3E-90B5-203D65AAB7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8898" y="4220762"/>
            <a:ext cx="4207152" cy="8254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884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390C-692B-4627-9ACB-107C9677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0276"/>
            <a:ext cx="10353761" cy="1326321"/>
          </a:xfrm>
        </p:spPr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38E3-9BBE-4753-A51C-E3C1A583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012553"/>
            <a:ext cx="10353762" cy="5137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Methods can be overloaded if the parameters are varied: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2698A-D34A-4C5F-9BAD-7F3D10D81760}"/>
              </a:ext>
            </a:extLst>
          </p:cNvPr>
          <p:cNvSpPr txBox="1"/>
          <p:nvPr/>
        </p:nvSpPr>
        <p:spPr>
          <a:xfrm>
            <a:off x="1005982" y="1435164"/>
            <a:ext cx="4523207" cy="516008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Monster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String name;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level = 0;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Monster(String _name,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_level)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name = _name;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level = _level;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void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increaseLevel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amount)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level += amount;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void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increaseLevel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increaseLevel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(1);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E5F664-D5BB-4AA3-AE1E-DFC79A2DF28F}"/>
              </a:ext>
            </a:extLst>
          </p:cNvPr>
          <p:cNvGraphicFramePr>
            <a:graphicFrameLocks noGrp="1"/>
          </p:cNvGraphicFramePr>
          <p:nvPr/>
        </p:nvGraphicFramePr>
        <p:xfrm>
          <a:off x="644239" y="1435164"/>
          <a:ext cx="361742" cy="516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5160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F4930F-F888-43A9-91C9-4CEA58267D45}"/>
              </a:ext>
            </a:extLst>
          </p:cNvPr>
          <p:cNvSpPr txBox="1"/>
          <p:nvPr/>
        </p:nvSpPr>
        <p:spPr>
          <a:xfrm>
            <a:off x="6936342" y="1435162"/>
            <a:ext cx="4681644" cy="254031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MyProgram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 static void main(String[]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Monster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pika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new Monster("Chu", 10);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pika.increaseLevel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pika.increaseLevel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(10);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F0DA61-4104-4D5C-9285-5174B6290308}"/>
              </a:ext>
            </a:extLst>
          </p:cNvPr>
          <p:cNvGraphicFramePr>
            <a:graphicFrameLocks noGrp="1"/>
          </p:cNvGraphicFramePr>
          <p:nvPr/>
        </p:nvGraphicFramePr>
        <p:xfrm>
          <a:off x="6574600" y="1435162"/>
          <a:ext cx="361742" cy="2540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403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5FDD9FEF-78BF-46A8-9E74-C25E6DABCC6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2102387" y="3845930"/>
            <a:ext cx="516008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F8B683D-E350-4851-BD5C-1ECC7B845C6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35166" y="2536043"/>
            <a:ext cx="2540314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8D4CC9-1A09-4119-AF29-60BFC8622FD7}"/>
              </a:ext>
            </a:extLst>
          </p:cNvPr>
          <p:cNvSpPr/>
          <p:nvPr/>
        </p:nvSpPr>
        <p:spPr>
          <a:xfrm>
            <a:off x="8118487" y="4625500"/>
            <a:ext cx="2454170" cy="1071890"/>
          </a:xfrm>
          <a:prstGeom prst="rect">
            <a:avLst/>
          </a:prstGeom>
          <a:solidFill>
            <a:srgbClr val="400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8DA7704C-0907-4B28-97AB-FC3AE24F4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8487" y="5711142"/>
            <a:ext cx="2454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HEAP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6B6A16-C185-4931-B737-8F9279E2D4A7}"/>
              </a:ext>
            </a:extLst>
          </p:cNvPr>
          <p:cNvSpPr txBox="1"/>
          <p:nvPr/>
        </p:nvSpPr>
        <p:spPr>
          <a:xfrm>
            <a:off x="8272034" y="4783600"/>
            <a:ext cx="852989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806397-EAB8-454D-83D5-7B88788CAF39}"/>
              </a:ext>
            </a:extLst>
          </p:cNvPr>
          <p:cNvSpPr txBox="1"/>
          <p:nvPr/>
        </p:nvSpPr>
        <p:spPr>
          <a:xfrm>
            <a:off x="9125023" y="5152640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566FFE-3A63-42F6-94BB-9D1A00489C94}"/>
              </a:ext>
            </a:extLst>
          </p:cNvPr>
          <p:cNvSpPr txBox="1"/>
          <p:nvPr/>
        </p:nvSpPr>
        <p:spPr>
          <a:xfrm>
            <a:off x="9125023" y="4783600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0E9193-516E-4EE1-BB1F-D78C4F30F025}"/>
              </a:ext>
            </a:extLst>
          </p:cNvPr>
          <p:cNvSpPr txBox="1"/>
          <p:nvPr/>
        </p:nvSpPr>
        <p:spPr>
          <a:xfrm>
            <a:off x="8272034" y="5152932"/>
            <a:ext cx="852989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417E10-C079-4020-A0FA-6039FE62AFCC}"/>
              </a:ext>
            </a:extLst>
          </p:cNvPr>
          <p:cNvSpPr/>
          <p:nvPr/>
        </p:nvSpPr>
        <p:spPr>
          <a:xfrm>
            <a:off x="9882285" y="5152932"/>
            <a:ext cx="564443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8885DA-BA2D-4F85-907A-42DB91630741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378302" y="5337598"/>
            <a:ext cx="50398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00432F-7D9D-447C-AF1C-21941CFE138B}"/>
              </a:ext>
            </a:extLst>
          </p:cNvPr>
          <p:cNvCxnSpPr>
            <a:cxnSpLocks/>
          </p:cNvCxnSpPr>
          <p:nvPr/>
        </p:nvCxnSpPr>
        <p:spPr>
          <a:xfrm>
            <a:off x="7768051" y="4783600"/>
            <a:ext cx="50398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1">
            <a:extLst>
              <a:ext uri="{FF2B5EF4-FFF2-40B4-BE49-F238E27FC236}">
                <a16:creationId xmlns:a16="http://schemas.microsoft.com/office/drawing/2014/main" id="{2EBA7D16-2325-46E8-8F5C-099907997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858" y="4602465"/>
            <a:ext cx="7276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altLang="ja-JP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pika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DFA8FA-E95F-46D8-B538-ED2184E3D532}"/>
              </a:ext>
            </a:extLst>
          </p:cNvPr>
          <p:cNvSpPr txBox="1"/>
          <p:nvPr/>
        </p:nvSpPr>
        <p:spPr>
          <a:xfrm>
            <a:off x="9125023" y="4783600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6A95F2-8F7F-4F58-86E3-6AEF66236DA8}"/>
              </a:ext>
            </a:extLst>
          </p:cNvPr>
          <p:cNvSpPr txBox="1"/>
          <p:nvPr/>
        </p:nvSpPr>
        <p:spPr>
          <a:xfrm>
            <a:off x="9125023" y="4784510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4CF815-1C62-4B8C-A468-4FAA0CA3E802}"/>
              </a:ext>
            </a:extLst>
          </p:cNvPr>
          <p:cNvSpPr txBox="1"/>
          <p:nvPr/>
        </p:nvSpPr>
        <p:spPr>
          <a:xfrm>
            <a:off x="9125023" y="4784864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20BAB3-BE41-4A17-B063-7E869AD06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69" y="1435162"/>
            <a:ext cx="5223455" cy="51600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FAE5A3-3A14-4725-8E26-1DABA4225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44" y="3983226"/>
            <a:ext cx="4499230" cy="1222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107CAE-4654-4005-9547-011158B70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343" y="5168138"/>
            <a:ext cx="3268053" cy="1222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226F54-938B-432F-8DE5-BA612DA6A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5081" y="1435112"/>
            <a:ext cx="5136431" cy="24802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2BE90-0971-49E9-BB58-5BAB8C5F22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452" y="2394918"/>
            <a:ext cx="4386795" cy="3239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2E1690-B3BF-426F-9F13-146B7060D8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7044" y="2674260"/>
            <a:ext cx="2350728" cy="573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961625-957C-41A6-A82F-BFE39B81B2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2672" y="3202679"/>
            <a:ext cx="2582101" cy="3239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1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30" grpId="0" animBg="1"/>
      <p:bldP spid="33" grpId="0"/>
      <p:bldP spid="35" grpId="0" animBg="1"/>
      <p:bldP spid="36" grpId="0" animBg="1"/>
      <p:bldP spid="37" grpId="0" animBg="1"/>
      <p:bldP spid="38" grpId="0" animBg="1"/>
      <p:bldP spid="41" grpId="0" animBg="1"/>
      <p:bldP spid="47" grpId="0"/>
      <p:bldP spid="48" grpId="0" animBg="1"/>
      <p:bldP spid="40" grpId="0" animBg="1"/>
      <p:bldP spid="4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3.1|4.9|66.6|68.9|19.4|102.3|1.5|0.5|0.5|0.7|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52.9|1.2|41.8|0.9|94.7|1.9|4.9|3.4|6.8|5|70.5|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1.3|1.6|1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4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9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5|15.8|29|1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1|5.3|3.9|3.5|13.1|121.8|116.1|66.2|3.1|16.4|4.4|9.2|0.9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.5|10.5|0.4|12.3|15.6|9.4|4.1|3.3|48.1|12.5|2.4|11.3|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5|0|0|0|0|0|0|0|0|0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.5|0.5|0|0|0|0|0|0|0|0.3|0.3|0.4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|38.7|55.1|32.6|2.6|7.1|74|16.1|1.3|2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9|2.7|9.4|3.3|51|11.9|3.8|2.3|1.8|33.5|50.1|5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|0.8|5.9|40.9|11.5|3.2|4|7.6|0.9|3.6|0.9|0.6|10.1|4.2|40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|4.9|7.2|46.6|3.5|199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13627</TotalTime>
  <Words>4237</Words>
  <Application>Microsoft Office PowerPoint</Application>
  <PresentationFormat>Widescreen</PresentationFormat>
  <Paragraphs>1304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Bookman Old Style</vt:lpstr>
      <vt:lpstr>Calibri</vt:lpstr>
      <vt:lpstr>Consolas</vt:lpstr>
      <vt:lpstr>Courier New</vt:lpstr>
      <vt:lpstr>Rockwell</vt:lpstr>
      <vt:lpstr>Times New Roman</vt:lpstr>
      <vt:lpstr>Damask</vt:lpstr>
      <vt:lpstr>Classes</vt:lpstr>
      <vt:lpstr>Basics of Classes</vt:lpstr>
      <vt:lpstr>Basics of Classes</vt:lpstr>
      <vt:lpstr>Basics of Classes</vt:lpstr>
      <vt:lpstr>Access Modifiers</vt:lpstr>
      <vt:lpstr>Accessors and Mutators</vt:lpstr>
      <vt:lpstr>Constructors</vt:lpstr>
      <vt:lpstr>Overloaded Constructors</vt:lpstr>
      <vt:lpstr>Overloading Methods</vt:lpstr>
      <vt:lpstr>Self Reference (“This”)</vt:lpstr>
      <vt:lpstr>Class Packages</vt:lpstr>
      <vt:lpstr>Passing Objects as Arguments</vt:lpstr>
      <vt:lpstr>Passing Objects as Arguments</vt:lpstr>
      <vt:lpstr>Passing Objects as Arguments</vt:lpstr>
      <vt:lpstr>Passing Objects as Arguments</vt:lpstr>
      <vt:lpstr>Passing Objects as Arguments</vt:lpstr>
      <vt:lpstr>Passing Objects as Arguments</vt:lpstr>
      <vt:lpstr>Passing Objects as Arguments</vt:lpstr>
      <vt:lpstr>Test your understanding</vt:lpstr>
      <vt:lpstr>PowerPoint Presentation</vt:lpstr>
      <vt:lpstr>PowerPoint Presentation</vt:lpstr>
      <vt:lpstr>The equals Method</vt:lpstr>
      <vt:lpstr>Static Class Members</vt:lpstr>
      <vt:lpstr>Nested Classes</vt:lpstr>
      <vt:lpstr>Inner Classes</vt:lpstr>
      <vt:lpstr>Private Nested Classes</vt:lpstr>
      <vt:lpstr>Local Classes</vt:lpstr>
      <vt:lpstr>Static Initialization</vt:lpstr>
      <vt:lpstr>Instance Initialization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amanpreet kapoor</cp:lastModifiedBy>
  <cp:revision>313</cp:revision>
  <dcterms:created xsi:type="dcterms:W3CDTF">2017-08-16T14:30:14Z</dcterms:created>
  <dcterms:modified xsi:type="dcterms:W3CDTF">2020-10-25T16:32:02Z</dcterms:modified>
</cp:coreProperties>
</file>