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20" r:id="rId3"/>
    <p:sldId id="298" r:id="rId4"/>
    <p:sldId id="307" r:id="rId5"/>
    <p:sldId id="287" r:id="rId6"/>
    <p:sldId id="288" r:id="rId7"/>
    <p:sldId id="299" r:id="rId8"/>
    <p:sldId id="300" r:id="rId9"/>
    <p:sldId id="302" r:id="rId10"/>
    <p:sldId id="319" r:id="rId11"/>
    <p:sldId id="309" r:id="rId12"/>
    <p:sldId id="310" r:id="rId13"/>
    <p:sldId id="275" r:id="rId14"/>
    <p:sldId id="303" r:id="rId15"/>
    <p:sldId id="304" r:id="rId16"/>
    <p:sldId id="321" r:id="rId17"/>
    <p:sldId id="306" r:id="rId18"/>
    <p:sldId id="297" r:id="rId19"/>
    <p:sldId id="292" r:id="rId20"/>
    <p:sldId id="315" r:id="rId21"/>
    <p:sldId id="293" r:id="rId22"/>
    <p:sldId id="290" r:id="rId23"/>
    <p:sldId id="318" r:id="rId24"/>
    <p:sldId id="31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2000"/>
    <a:srgbClr val="660066"/>
    <a:srgbClr val="004000"/>
    <a:srgbClr val="0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1" autoAdjust="0"/>
    <p:restoredTop sz="95646"/>
  </p:normalViewPr>
  <p:slideViewPr>
    <p:cSldViewPr snapToGrid="0">
      <p:cViewPr varScale="1">
        <p:scale>
          <a:sx n="99" d="100"/>
          <a:sy n="99" d="100"/>
        </p:scale>
        <p:origin x="496" y="184"/>
      </p:cViewPr>
      <p:guideLst/>
    </p:cSldViewPr>
  </p:slideViewPr>
  <p:outlineViewPr>
    <p:cViewPr>
      <p:scale>
        <a:sx n="33" d="100"/>
        <a:sy n="33" d="100"/>
      </p:scale>
      <p:origin x="0" y="-11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2T20:49:41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24839 2510 24575,'0'0'0</inkml:trace>
  <inkml:trace contextRef="#ctx0" brushRef="#br0" timeOffset="1481">23528 6738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55DF-22C0-4ED8-A88F-3C780402F07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99ECB-65E1-4E2F-9957-6862CF89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50C3748-AE4C-7A4E-AE57-F567C178D2DE}" type="slidenum">
              <a:rPr kumimoji="0" lang="en-US" altLang="en-US">
                <a:ea typeface="Arial" charset="0"/>
                <a:cs typeface="Arial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2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99ECB-65E1-4E2F-9957-6862CF897F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4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FFFA1-0EA9-492B-8E6A-BDC333E3D85D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70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99ECB-65E1-4E2F-9957-6862CF897F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4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99ECB-65E1-4E2F-9957-6862CF897F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05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99ECB-65E1-4E2F-9957-6862CF897F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9938C8AC-CFCC-4941-8660-D427CEA784F0}" type="slidenum">
              <a:rPr kumimoji="0" lang="en-US" altLang="en-US">
                <a:ea typeface="Arial" charset="0"/>
                <a:cs typeface="Arial" charset="0"/>
              </a:rPr>
              <a:pPr>
                <a:spcBef>
                  <a:spcPct val="0"/>
                </a:spcBef>
              </a:pPr>
              <a:t>20</a:t>
            </a:fld>
            <a:endParaRPr kumimoji="0" lang="en-US" alt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57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99ECB-65E1-4E2F-9957-6862CF897F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2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84" y="0"/>
            <a:ext cx="10809723" cy="1237673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654" y="1565735"/>
            <a:ext cx="9585434" cy="1547956"/>
          </a:xfrm>
        </p:spPr>
        <p:txBody>
          <a:bodyPr>
            <a:normAutofit/>
          </a:bodyPr>
          <a:lstStyle/>
          <a:p>
            <a:r>
              <a:rPr lang="en-US" dirty="0"/>
              <a:t>“The origin of each of us stems from codes of genetic inheritance.”</a:t>
            </a:r>
          </a:p>
          <a:p>
            <a:r>
              <a:rPr lang="en-US" i="1" dirty="0"/>
              <a:t>– John Eccles, Neurophysiologist &amp; Nobel Laureate</a:t>
            </a:r>
          </a:p>
        </p:txBody>
      </p:sp>
    </p:spTree>
    <p:extLst>
      <p:ext uri="{BB962C8B-B14F-4D97-AF65-F5344CB8AC3E}">
        <p14:creationId xmlns:p14="http://schemas.microsoft.com/office/powerpoint/2010/main" val="411856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Default Initialization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044700" y="1784232"/>
            <a:ext cx="8534400" cy="4572000"/>
          </a:xfrm>
        </p:spPr>
        <p:txBody>
          <a:bodyPr/>
          <a:lstStyle/>
          <a:p>
            <a:pPr eaLnBrk="1" hangingPunct="1"/>
            <a:r>
              <a:rPr lang="en-US" dirty="0"/>
              <a:t>If a derived class constructor does not invoke a base class constructor explicitly, the base class </a:t>
            </a:r>
            <a:r>
              <a:rPr lang="en-US" dirty="0">
                <a:solidFill>
                  <a:srgbClr val="FF0000"/>
                </a:solidFill>
              </a:rPr>
              <a:t>default </a:t>
            </a:r>
            <a:r>
              <a:rPr lang="en-US" dirty="0"/>
              <a:t>constructor will be used automatically </a:t>
            </a:r>
          </a:p>
          <a:p>
            <a:pPr eaLnBrk="1" hangingPunct="1"/>
            <a:r>
              <a:rPr lang="en-US" dirty="0"/>
              <a:t>If class B is derived from class A and class C</a:t>
            </a:r>
            <a:br>
              <a:rPr lang="en-US" dirty="0"/>
            </a:br>
            <a:r>
              <a:rPr lang="en-US" dirty="0"/>
              <a:t>is derived from class B</a:t>
            </a:r>
          </a:p>
          <a:p>
            <a:pPr lvl="1" eaLnBrk="1" hangingPunct="1"/>
            <a:r>
              <a:rPr lang="en-US" dirty="0"/>
              <a:t>When a object of class C is created </a:t>
            </a:r>
          </a:p>
          <a:p>
            <a:pPr lvl="2" eaLnBrk="1" hangingPunct="1"/>
            <a:r>
              <a:rPr lang="en-US" dirty="0"/>
              <a:t>The base class A's constructor is the first invoked</a:t>
            </a:r>
          </a:p>
          <a:p>
            <a:pPr lvl="2" eaLnBrk="1" hangingPunct="1"/>
            <a:r>
              <a:rPr lang="en-US" dirty="0"/>
              <a:t>Class B's constructor is invoked next</a:t>
            </a:r>
          </a:p>
          <a:p>
            <a:pPr lvl="2" eaLnBrk="1" hangingPunct="1"/>
            <a:r>
              <a:rPr lang="en-US" dirty="0"/>
              <a:t>C's constructor completes execution</a:t>
            </a:r>
          </a:p>
        </p:txBody>
      </p:sp>
    </p:spTree>
    <p:extLst>
      <p:ext uri="{BB962C8B-B14F-4D97-AF65-F5344CB8AC3E}">
        <p14:creationId xmlns:p14="http://schemas.microsoft.com/office/powerpoint/2010/main" val="211936261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C0885-6644-44EC-A407-B105A2C211BB}"/>
              </a:ext>
            </a:extLst>
          </p:cNvPr>
          <p:cNvSpPr txBox="1"/>
          <p:nvPr/>
        </p:nvSpPr>
        <p:spPr>
          <a:xfrm>
            <a:off x="556737" y="4214851"/>
            <a:ext cx="5000541" cy="183047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Tester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	Dog dog = new Dog();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6C0885-6644-44EC-A407-B105A2C211BB}"/>
              </a:ext>
            </a:extLst>
          </p:cNvPr>
          <p:cNvSpPr txBox="1"/>
          <p:nvPr/>
        </p:nvSpPr>
        <p:spPr>
          <a:xfrm>
            <a:off x="556737" y="2184873"/>
            <a:ext cx="5238945" cy="178102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Animal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Animal()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("Animal Constructor");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C0885-6644-44EC-A407-B105A2C211BB}"/>
              </a:ext>
            </a:extLst>
          </p:cNvPr>
          <p:cNvSpPr txBox="1"/>
          <p:nvPr/>
        </p:nvSpPr>
        <p:spPr>
          <a:xfrm>
            <a:off x="6267015" y="2184873"/>
            <a:ext cx="5458820" cy="178102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Dog extends Animal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Dog()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 ("Dog Constructor");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0462" y="4214851"/>
            <a:ext cx="4545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the output of the program.</a:t>
            </a:r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r>
              <a:rPr lang="en-US" dirty="0"/>
              <a:t>Dog Constructor</a:t>
            </a:r>
          </a:p>
          <a:p>
            <a:pPr marL="342900" indent="-342900">
              <a:buAutoNum type="alphaLcPeriod"/>
            </a:pPr>
            <a:r>
              <a:rPr lang="en-US" dirty="0"/>
              <a:t>Animal Constructor</a:t>
            </a:r>
          </a:p>
          <a:p>
            <a:pPr marL="342900" indent="-342900">
              <a:buAutoNum type="alphaLcPeriod"/>
            </a:pPr>
            <a:r>
              <a:rPr lang="en-US" dirty="0"/>
              <a:t>Animal Constructor</a:t>
            </a:r>
          </a:p>
          <a:p>
            <a:r>
              <a:rPr lang="en-US" dirty="0"/>
              <a:t>      Dog Constructor</a:t>
            </a:r>
          </a:p>
          <a:p>
            <a:r>
              <a:rPr lang="en-US" dirty="0"/>
              <a:t>d.   Error</a:t>
            </a:r>
          </a:p>
        </p:txBody>
      </p:sp>
    </p:spTree>
    <p:extLst>
      <p:ext uri="{BB962C8B-B14F-4D97-AF65-F5344CB8AC3E}">
        <p14:creationId xmlns:p14="http://schemas.microsoft.com/office/powerpoint/2010/main" val="102859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19" y="0"/>
            <a:ext cx="10353761" cy="1326321"/>
          </a:xfrm>
        </p:spPr>
        <p:txBody>
          <a:bodyPr/>
          <a:lstStyle/>
          <a:p>
            <a:r>
              <a:rPr lang="en-US" dirty="0"/>
              <a:t>Test your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C0885-6644-44EC-A407-B105A2C211BB}"/>
              </a:ext>
            </a:extLst>
          </p:cNvPr>
          <p:cNvSpPr txBox="1"/>
          <p:nvPr/>
        </p:nvSpPr>
        <p:spPr>
          <a:xfrm>
            <a:off x="6803974" y="1216685"/>
            <a:ext cx="5000541" cy="178102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Tester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	Dog dog = new Dog("Husky");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6C0885-6644-44EC-A407-B105A2C211BB}"/>
              </a:ext>
            </a:extLst>
          </p:cNvPr>
          <p:cNvSpPr txBox="1"/>
          <p:nvPr/>
        </p:nvSpPr>
        <p:spPr>
          <a:xfrm>
            <a:off x="318333" y="1216685"/>
            <a:ext cx="6096600" cy="178102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Animal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Animal()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("Animal Constructor");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C0885-6644-44EC-A407-B105A2C211BB}"/>
              </a:ext>
            </a:extLst>
          </p:cNvPr>
          <p:cNvSpPr txBox="1"/>
          <p:nvPr/>
        </p:nvSpPr>
        <p:spPr>
          <a:xfrm>
            <a:off x="318333" y="3173506"/>
            <a:ext cx="6096600" cy="368449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Dog extends Animal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String breed;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Dog()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 ("Dog Constructor");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Dog(String breed)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</a:rPr>
              <a:t>this.breed</a:t>
            </a:r>
            <a:r>
              <a:rPr lang="en-US" sz="1400" dirty="0">
                <a:latin typeface="Consolas" panose="020B0609020204030204" pitchFamily="49" charset="0"/>
              </a:rPr>
              <a:t> = breed;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 ("Dog Constructor with breed");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03974" y="3703863"/>
            <a:ext cx="4545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the output of the program.</a:t>
            </a:r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r>
              <a:rPr lang="en-US" dirty="0"/>
              <a:t>Dog Constructor</a:t>
            </a:r>
          </a:p>
          <a:p>
            <a:pPr marL="342900" indent="-342900">
              <a:buAutoNum type="alphaLcPeriod"/>
            </a:pPr>
            <a:r>
              <a:rPr lang="en-US" dirty="0"/>
              <a:t>Dog Constructor with breed</a:t>
            </a:r>
          </a:p>
          <a:p>
            <a:pPr marL="342900" indent="-342900">
              <a:buAutoNum type="alphaLcPeriod"/>
            </a:pPr>
            <a:r>
              <a:rPr lang="en-US" dirty="0"/>
              <a:t>Animal Constructor</a:t>
            </a:r>
          </a:p>
          <a:p>
            <a:r>
              <a:rPr lang="en-US" dirty="0"/>
              <a:t>      Dog Constructor</a:t>
            </a:r>
          </a:p>
          <a:p>
            <a:pPr marL="342900" indent="-342900">
              <a:buAutoNum type="alphaLcPeriod" startAt="4"/>
            </a:pPr>
            <a:r>
              <a:rPr lang="en-US" dirty="0"/>
              <a:t>Animal Constructor</a:t>
            </a:r>
          </a:p>
          <a:p>
            <a:r>
              <a:rPr lang="en-US" dirty="0"/>
              <a:t>      Dog Constructor with breed</a:t>
            </a:r>
          </a:p>
        </p:txBody>
      </p:sp>
    </p:spTree>
    <p:extLst>
      <p:ext uri="{BB962C8B-B14F-4D97-AF65-F5344CB8AC3E}">
        <p14:creationId xmlns:p14="http://schemas.microsoft.com/office/powerpoint/2010/main" val="88018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4A8D-246F-4D4C-9B18-202D12FF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58" y="209076"/>
            <a:ext cx="10353761" cy="1326321"/>
          </a:xfrm>
        </p:spPr>
        <p:txBody>
          <a:bodyPr/>
          <a:lstStyle/>
          <a:p>
            <a:r>
              <a:rPr lang="en-US" dirty="0"/>
              <a:t>The Object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38C5-24D3-41E6-B983-E6071F2E1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70728"/>
            <a:ext cx="10353762" cy="4580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All classes in Java are derived from (inherit from) the 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Object</a:t>
            </a:r>
            <a:r>
              <a:rPr lang="en-US" dirty="0"/>
              <a:t> class: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EEBC7-346A-4636-836F-9D5641CF4AC7}"/>
              </a:ext>
            </a:extLst>
          </p:cNvPr>
          <p:cNvSpPr txBox="1"/>
          <p:nvPr/>
        </p:nvSpPr>
        <p:spPr>
          <a:xfrm>
            <a:off x="3005295" y="1894696"/>
            <a:ext cx="6806186" cy="348368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AccountTester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BankAccount</a:t>
            </a:r>
            <a:r>
              <a:rPr lang="en-US" sz="1400" dirty="0">
                <a:latin typeface="Consolas" panose="020B0609020204030204" pitchFamily="49" charset="0"/>
              </a:rPr>
              <a:t> account = new </a:t>
            </a:r>
            <a:r>
              <a:rPr lang="en-US" sz="1400" dirty="0" err="1">
                <a:latin typeface="Consolas" panose="020B0609020204030204" pitchFamily="49" charset="0"/>
              </a:rPr>
              <a:t>BankAccount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if (account </a:t>
            </a:r>
            <a:r>
              <a:rPr lang="en-US" sz="1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instanceof</a:t>
            </a:r>
            <a:r>
              <a:rPr lang="en-US" sz="1400" dirty="0">
                <a:latin typeface="Consolas" panose="020B0609020204030204" pitchFamily="49" charset="0"/>
              </a:rPr>
              <a:t> Object)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("account is an object.");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("Do not objectify the account!");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42C5D9-CBAE-4C34-BED5-5E8750BC59B4}"/>
              </a:ext>
            </a:extLst>
          </p:cNvPr>
          <p:cNvGraphicFramePr>
            <a:graphicFrameLocks noGrp="1"/>
          </p:cNvGraphicFramePr>
          <p:nvPr/>
        </p:nvGraphicFramePr>
        <p:xfrm>
          <a:off x="2643552" y="1894696"/>
          <a:ext cx="361742" cy="3483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4836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1E2C9B86-C5BA-400E-8DC2-C4A3524D0AF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32432" y="3467261"/>
            <a:ext cx="348368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AccountTester.java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4C904-8500-4476-9B8A-1C2BE1C29F34}"/>
              </a:ext>
            </a:extLst>
          </p:cNvPr>
          <p:cNvSpPr txBox="1"/>
          <p:nvPr/>
        </p:nvSpPr>
        <p:spPr>
          <a:xfrm>
            <a:off x="2304997" y="5720986"/>
            <a:ext cx="7506484" cy="29013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account is an object.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7DD9404-73A4-4FCB-9026-94BB51ABD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0228" y="5415818"/>
            <a:ext cx="124432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ED8198-ACC0-4DF1-A171-280636AA1689}"/>
              </a:ext>
            </a:extLst>
          </p:cNvPr>
          <p:cNvSpPr txBox="1">
            <a:spLocks/>
          </p:cNvSpPr>
          <p:nvPr/>
        </p:nvSpPr>
        <p:spPr>
          <a:xfrm>
            <a:off x="913794" y="6096977"/>
            <a:ext cx="10353762" cy="45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We can check an object for class membership using the </a:t>
            </a:r>
            <a:r>
              <a:rPr lang="en-US" b="1" dirty="0" err="1">
                <a:solidFill>
                  <a:srgbClr val="FFC000"/>
                </a:solidFill>
              </a:rPr>
              <a:t>instanceof</a:t>
            </a:r>
            <a:r>
              <a:rPr lang="en-US" dirty="0"/>
              <a:t> keyword.</a:t>
            </a:r>
          </a:p>
        </p:txBody>
      </p:sp>
    </p:spTree>
    <p:extLst>
      <p:ext uri="{BB962C8B-B14F-4D97-AF65-F5344CB8AC3E}">
        <p14:creationId xmlns:p14="http://schemas.microsoft.com/office/powerpoint/2010/main" val="338927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94329"/>
            <a:ext cx="10353762" cy="5163671"/>
          </a:xfrm>
        </p:spPr>
        <p:txBody>
          <a:bodyPr>
            <a:normAutofit/>
          </a:bodyPr>
          <a:lstStyle/>
          <a:p>
            <a:r>
              <a:rPr lang="en-US" dirty="0"/>
              <a:t>Subclass references can be converted to superclass references</a:t>
            </a:r>
          </a:p>
          <a:p>
            <a:pPr lvl="1"/>
            <a:r>
              <a:rPr lang="en-US" dirty="0"/>
              <a:t>E.g.  </a:t>
            </a:r>
            <a:r>
              <a:rPr lang="en-US" dirty="0" err="1"/>
              <a:t>SavingsAccount</a:t>
            </a:r>
            <a:r>
              <a:rPr lang="en-US" dirty="0"/>
              <a:t> </a:t>
            </a:r>
            <a:r>
              <a:rPr lang="en-US" dirty="0" err="1"/>
              <a:t>collegeFund</a:t>
            </a:r>
            <a:r>
              <a:rPr lang="en-US" dirty="0"/>
              <a:t> = new </a:t>
            </a:r>
            <a:r>
              <a:rPr lang="en-US" dirty="0" err="1"/>
              <a:t>SavingsAccount</a:t>
            </a:r>
            <a:r>
              <a:rPr lang="en-US" dirty="0"/>
              <a:t>(0.5);</a:t>
            </a:r>
          </a:p>
          <a:p>
            <a:pPr marL="914400" lvl="2" indent="0">
              <a:buNone/>
            </a:pPr>
            <a:r>
              <a:rPr lang="en-US" dirty="0"/>
              <a:t>      </a:t>
            </a:r>
            <a:r>
              <a:rPr lang="en-US" dirty="0" err="1"/>
              <a:t>BankAccount</a:t>
            </a:r>
            <a:r>
              <a:rPr lang="en-US" dirty="0"/>
              <a:t> </a:t>
            </a:r>
            <a:r>
              <a:rPr lang="en-US" dirty="0" err="1"/>
              <a:t>anAccount</a:t>
            </a:r>
            <a:r>
              <a:rPr lang="en-US" dirty="0"/>
              <a:t> = </a:t>
            </a:r>
            <a:r>
              <a:rPr lang="en-US" dirty="0" err="1"/>
              <a:t>collegeFund</a:t>
            </a:r>
            <a:r>
              <a:rPr lang="en-US" dirty="0"/>
              <a:t>; 	// OK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Further more, all references can be converted to the type Object</a:t>
            </a:r>
          </a:p>
          <a:p>
            <a:pPr lvl="1"/>
            <a:r>
              <a:rPr lang="en-US" dirty="0"/>
              <a:t>E.g. Object </a:t>
            </a:r>
            <a:r>
              <a:rPr lang="en-US" dirty="0" err="1"/>
              <a:t>anObject</a:t>
            </a:r>
            <a:r>
              <a:rPr lang="en-US" dirty="0"/>
              <a:t> = </a:t>
            </a:r>
            <a:r>
              <a:rPr lang="en-US" dirty="0" err="1"/>
              <a:t>collegeFund</a:t>
            </a:r>
            <a:r>
              <a:rPr lang="en-US" dirty="0"/>
              <a:t>; 		// OK</a:t>
            </a:r>
          </a:p>
          <a:p>
            <a:pPr lvl="1"/>
            <a:endParaRPr lang="en-US" dirty="0"/>
          </a:p>
          <a:p>
            <a:r>
              <a:rPr lang="en-US" dirty="0"/>
              <a:t>For the opposite conversion from a superclass type to a subclass type, we can use a </a:t>
            </a:r>
            <a:r>
              <a:rPr lang="en-US" dirty="0">
                <a:solidFill>
                  <a:srgbClr val="FF0000"/>
                </a:solidFill>
              </a:rPr>
              <a:t>cast</a:t>
            </a:r>
            <a:r>
              <a:rPr lang="en-US" dirty="0"/>
              <a:t> to convert the type</a:t>
            </a:r>
          </a:p>
          <a:p>
            <a:pPr lvl="1"/>
            <a:r>
              <a:rPr lang="en-US" dirty="0" err="1"/>
              <a:t>SavingsAccount</a:t>
            </a:r>
            <a:r>
              <a:rPr lang="en-US" dirty="0"/>
              <a:t> </a:t>
            </a:r>
            <a:r>
              <a:rPr lang="en-US" dirty="0" err="1"/>
              <a:t>anAccount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SavingsAccount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 err="1"/>
              <a:t>anObject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To avoid bad cast, use </a:t>
            </a:r>
            <a:r>
              <a:rPr lang="en-US" dirty="0" err="1">
                <a:solidFill>
                  <a:srgbClr val="FF0000"/>
                </a:solidFill>
              </a:rPr>
              <a:t>instanceof</a:t>
            </a:r>
            <a:r>
              <a:rPr lang="en-US" dirty="0"/>
              <a:t> operator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1596DD-A5C9-4FD7-9C7F-FCCD5B72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18" y="179413"/>
            <a:ext cx="10353761" cy="1326321"/>
          </a:xfrm>
        </p:spPr>
        <p:txBody>
          <a:bodyPr/>
          <a:lstStyle/>
          <a:p>
            <a:r>
              <a:rPr lang="en-US" dirty="0"/>
              <a:t>Converting between superclass and subclass types</a:t>
            </a:r>
          </a:p>
        </p:txBody>
      </p:sp>
    </p:spTree>
    <p:extLst>
      <p:ext uri="{BB962C8B-B14F-4D97-AF65-F5344CB8AC3E}">
        <p14:creationId xmlns:p14="http://schemas.microsoft.com/office/powerpoint/2010/main" val="11736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6140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Polymorphism is the ability to treat objects with differences in behavior in uniform way. </a:t>
            </a:r>
          </a:p>
          <a:p>
            <a:pPr lvl="1"/>
            <a:r>
              <a:rPr lang="en-US" sz="2000" u="sng" dirty="0"/>
              <a:t>Inheritance</a:t>
            </a:r>
          </a:p>
          <a:p>
            <a:pPr lvl="1"/>
            <a:r>
              <a:rPr lang="en-US" sz="2000" dirty="0"/>
              <a:t>Method </a:t>
            </a:r>
            <a:r>
              <a:rPr lang="en-US" sz="2000" dirty="0">
                <a:solidFill>
                  <a:srgbClr val="FF0000"/>
                </a:solidFill>
              </a:rPr>
              <a:t>Overriding</a:t>
            </a:r>
          </a:p>
          <a:p>
            <a:pPr lvl="1"/>
            <a:r>
              <a:rPr lang="en-US" sz="2000" dirty="0"/>
              <a:t>Superclass reference variable points to an object of subclass (i.e. compile-time type is different from run-time type)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Java use </a:t>
            </a:r>
            <a:r>
              <a:rPr lang="en-US" sz="2400" i="1" dirty="0">
                <a:solidFill>
                  <a:srgbClr val="FF0000"/>
                </a:solidFill>
              </a:rPr>
              <a:t>dynamic method lookup </a:t>
            </a:r>
            <a:r>
              <a:rPr lang="en-US" sz="2400" dirty="0"/>
              <a:t>to determine which method to invoke</a:t>
            </a:r>
          </a:p>
          <a:p>
            <a:pPr marL="0" indent="0">
              <a:buNone/>
            </a:pPr>
            <a:r>
              <a:rPr lang="en-US" dirty="0"/>
              <a:t>The method to be called is determined by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FF00"/>
                </a:solidFill>
              </a:rPr>
              <a:t>actual</a:t>
            </a:r>
            <a:r>
              <a:rPr lang="en-US" dirty="0"/>
              <a:t> object, also known as </a:t>
            </a:r>
            <a:r>
              <a:rPr lang="en-US" dirty="0">
                <a:solidFill>
                  <a:srgbClr val="FF0000"/>
                </a:solidFill>
              </a:rPr>
              <a:t>run-time type</a:t>
            </a:r>
            <a:r>
              <a:rPr lang="en-US" dirty="0"/>
              <a:t> of variable.</a:t>
            </a:r>
          </a:p>
          <a:p>
            <a:r>
              <a:rPr lang="en-US" dirty="0"/>
              <a:t>NOT the type of the reference variable (a.k.a. </a:t>
            </a:r>
            <a:r>
              <a:rPr lang="en-US" dirty="0">
                <a:solidFill>
                  <a:srgbClr val="FF0000"/>
                </a:solidFill>
              </a:rPr>
              <a:t>compile-time type</a:t>
            </a:r>
            <a:r>
              <a:rPr lang="en-US" dirty="0"/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1596DD-A5C9-4FD7-9C7F-FCCD5B729A17}"/>
              </a:ext>
            </a:extLst>
          </p:cNvPr>
          <p:cNvSpPr txBox="1">
            <a:spLocks/>
          </p:cNvSpPr>
          <p:nvPr/>
        </p:nvSpPr>
        <p:spPr>
          <a:xfrm>
            <a:off x="913795" y="449457"/>
            <a:ext cx="10353761" cy="1218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RunTime Polymorphism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7DDA3E-FACC-44EA-99B7-884C867CE9C3}"/>
              </a:ext>
            </a:extLst>
          </p:cNvPr>
          <p:cNvSpPr txBox="1">
            <a:spLocks/>
          </p:cNvSpPr>
          <p:nvPr/>
        </p:nvSpPr>
        <p:spPr>
          <a:xfrm>
            <a:off x="913795" y="1383227"/>
            <a:ext cx="10353762" cy="498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Many languages (including Java) support </a:t>
            </a:r>
            <a:r>
              <a:rPr lang="en-US" b="1">
                <a:solidFill>
                  <a:srgbClr val="FFC000"/>
                </a:solidFill>
              </a:rPr>
              <a:t>runtime polymorphism</a:t>
            </a:r>
            <a:r>
              <a:rPr lang="en-US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8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19" y="0"/>
            <a:ext cx="10353761" cy="1326321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C0885-6644-44EC-A407-B105A2C211BB}"/>
              </a:ext>
            </a:extLst>
          </p:cNvPr>
          <p:cNvSpPr txBox="1"/>
          <p:nvPr/>
        </p:nvSpPr>
        <p:spPr>
          <a:xfrm>
            <a:off x="5989177" y="1257265"/>
            <a:ext cx="5222092" cy="178102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Dog extends Animal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move()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(”Dog can move and run");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      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6C0885-6644-44EC-A407-B105A2C211BB}"/>
              </a:ext>
            </a:extLst>
          </p:cNvPr>
          <p:cNvSpPr txBox="1"/>
          <p:nvPr/>
        </p:nvSpPr>
        <p:spPr>
          <a:xfrm>
            <a:off x="318333" y="1216685"/>
            <a:ext cx="4980498" cy="178102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Animal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move()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("Animal can move");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C0885-6644-44EC-A407-B105A2C211BB}"/>
              </a:ext>
            </a:extLst>
          </p:cNvPr>
          <p:cNvSpPr txBox="1"/>
          <p:nvPr/>
        </p:nvSpPr>
        <p:spPr>
          <a:xfrm>
            <a:off x="1090246" y="3173505"/>
            <a:ext cx="4980498" cy="246780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TestDog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	    Animal a = new Animal();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latin typeface="Consolas" panose="020B0609020204030204" pitchFamily="49" charset="0"/>
              </a:rPr>
              <a:t>a.move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		Animal b = new Dog();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    </a:t>
            </a:r>
            <a:r>
              <a:rPr lang="en-US" sz="1400" dirty="0" err="1">
                <a:latin typeface="Consolas" panose="020B0609020204030204" pitchFamily="49" charset="0"/>
              </a:rPr>
              <a:t>b.move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}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03974" y="3173506"/>
            <a:ext cx="45451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the output of the program.</a:t>
            </a:r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r>
              <a:rPr lang="en-US" dirty="0"/>
              <a:t>Animal can move</a:t>
            </a:r>
          </a:p>
          <a:p>
            <a:r>
              <a:rPr lang="en-US" dirty="0"/>
              <a:t>      Animal can move</a:t>
            </a:r>
          </a:p>
          <a:p>
            <a:r>
              <a:rPr lang="en-US" dirty="0"/>
              <a:t>b.   Animal can move</a:t>
            </a:r>
          </a:p>
          <a:p>
            <a:r>
              <a:rPr lang="en-US" dirty="0"/>
              <a:t>      Dog can move and run</a:t>
            </a:r>
          </a:p>
          <a:p>
            <a:pPr marL="342900" indent="-342900">
              <a:buAutoNum type="alphaLcPeriod" startAt="3"/>
            </a:pPr>
            <a:r>
              <a:rPr lang="en-US" dirty="0"/>
              <a:t>Dog can move and run</a:t>
            </a:r>
          </a:p>
          <a:p>
            <a:r>
              <a:rPr lang="en-US" dirty="0"/>
              <a:t>      Dog can move and run</a:t>
            </a:r>
          </a:p>
          <a:p>
            <a:pPr marL="342900" indent="-342900">
              <a:buAutoNum type="alphaLcPeriod" startAt="4"/>
            </a:pPr>
            <a:r>
              <a:rPr lang="en-US" dirty="0"/>
              <a:t>Dog can move and run</a:t>
            </a:r>
          </a:p>
          <a:p>
            <a:r>
              <a:rPr lang="en-US" dirty="0"/>
              <a:t>      Animal can move</a:t>
            </a:r>
          </a:p>
          <a:p>
            <a:r>
              <a:rPr lang="en-US" dirty="0"/>
              <a:t>e.   Error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BC785-DCCC-E74A-B32F-46F7327C3410}"/>
              </a:ext>
            </a:extLst>
          </p:cNvPr>
          <p:cNvSpPr txBox="1"/>
          <p:nvPr/>
        </p:nvSpPr>
        <p:spPr>
          <a:xfrm>
            <a:off x="318333" y="5544963"/>
            <a:ext cx="5984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rules: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Compiler allows calls based on compile-time type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Overridden non-static methods are selected at run time based on run-time type</a:t>
            </a:r>
            <a:r>
              <a:rPr lang="en-US" dirty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B9C4B-E450-8744-AD10-F748EF1DD307}"/>
              </a:ext>
            </a:extLst>
          </p:cNvPr>
          <p:cNvSpPr txBox="1"/>
          <p:nvPr/>
        </p:nvSpPr>
        <p:spPr>
          <a:xfrm>
            <a:off x="102123" y="4006774"/>
            <a:ext cx="1243016" cy="4154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Compile-time type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65E470-84C0-D24C-BF76-F1B970552A5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345139" y="4083879"/>
            <a:ext cx="671230" cy="13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71DA23-6BF4-9F48-8FC4-5FB8D717911D}"/>
              </a:ext>
            </a:extLst>
          </p:cNvPr>
          <p:cNvCxnSpPr>
            <a:cxnSpLocks/>
          </p:cNvCxnSpPr>
          <p:nvPr/>
        </p:nvCxnSpPr>
        <p:spPr>
          <a:xfrm>
            <a:off x="1293893" y="4341354"/>
            <a:ext cx="784476" cy="30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8044F5-1140-624F-8A43-33704A129016}"/>
              </a:ext>
            </a:extLst>
          </p:cNvPr>
          <p:cNvSpPr txBox="1"/>
          <p:nvPr/>
        </p:nvSpPr>
        <p:spPr>
          <a:xfrm>
            <a:off x="4798235" y="4171873"/>
            <a:ext cx="1243016" cy="2539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Run-time type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80BE1E-300D-3740-9DC8-F1E90DFDBFDA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703043" y="4116885"/>
            <a:ext cx="1095192" cy="18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D6EDA7-CCDB-7148-8A64-4164452588DF}"/>
              </a:ext>
            </a:extLst>
          </p:cNvPr>
          <p:cNvCxnSpPr>
            <a:cxnSpLocks/>
          </p:cNvCxnSpPr>
          <p:nvPr/>
        </p:nvCxnSpPr>
        <p:spPr>
          <a:xfrm flipH="1">
            <a:off x="3703043" y="4341354"/>
            <a:ext cx="1095194" cy="41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47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17" grpId="0" animBg="1"/>
      <p:bldP spid="17" grpId="1" animBg="1"/>
      <p:bldP spid="17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1596DD-A5C9-4FD7-9C7F-FCCD5B72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18" y="-23126"/>
            <a:ext cx="10353761" cy="1326321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B6A16-C185-4931-B737-8F9279E2D4A7}"/>
              </a:ext>
            </a:extLst>
          </p:cNvPr>
          <p:cNvSpPr txBox="1"/>
          <p:nvPr/>
        </p:nvSpPr>
        <p:spPr>
          <a:xfrm>
            <a:off x="10114618" y="2394104"/>
            <a:ext cx="163739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B6A16-C185-4931-B737-8F9279E2D4A7}"/>
              </a:ext>
            </a:extLst>
          </p:cNvPr>
          <p:cNvSpPr txBox="1"/>
          <p:nvPr/>
        </p:nvSpPr>
        <p:spPr>
          <a:xfrm>
            <a:off x="10114618" y="3297699"/>
            <a:ext cx="1637391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Dog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B6A16-C185-4931-B737-8F9279E2D4A7}"/>
              </a:ext>
            </a:extLst>
          </p:cNvPr>
          <p:cNvSpPr txBox="1"/>
          <p:nvPr/>
        </p:nvSpPr>
        <p:spPr>
          <a:xfrm>
            <a:off x="10114618" y="4478293"/>
            <a:ext cx="1637391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ShowDog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</a:p>
        </p:txBody>
      </p: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>
          <a:xfrm flipV="1">
            <a:off x="10933314" y="2763436"/>
            <a:ext cx="0" cy="53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0939371" y="3944030"/>
            <a:ext cx="0" cy="53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30418" y="5006641"/>
            <a:ext cx="6589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call to bark, decide </a:t>
            </a:r>
          </a:p>
          <a:p>
            <a:r>
              <a:rPr lang="en-US" dirty="0"/>
              <a:t>whether: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8830" y="1192998"/>
            <a:ext cx="5085896" cy="3139321"/>
          </a:xfrm>
          <a:prstGeom prst="rect">
            <a:avLst/>
          </a:prstGeom>
          <a:solidFill>
            <a:schemeClr val="bg1"/>
          </a:solidFill>
          <a:ln>
            <a:solidFill>
              <a:srgbClr val="002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Object o2 = new </a:t>
            </a:r>
            <a:r>
              <a:rPr lang="en-US" dirty="0" err="1"/>
              <a:t>ShowDog</a:t>
            </a:r>
            <a:r>
              <a:rPr lang="en-US" dirty="0"/>
              <a:t>(“Brad”);</a:t>
            </a:r>
          </a:p>
          <a:p>
            <a:endParaRPr lang="en-US" dirty="0"/>
          </a:p>
          <a:p>
            <a:r>
              <a:rPr lang="en-US" dirty="0" err="1"/>
              <a:t>ShowDog</a:t>
            </a:r>
            <a:r>
              <a:rPr lang="en-US" dirty="0"/>
              <a:t> </a:t>
            </a:r>
            <a:r>
              <a:rPr lang="en-US" dirty="0" err="1"/>
              <a:t>sdx</a:t>
            </a:r>
            <a:r>
              <a:rPr lang="en-US" dirty="0"/>
              <a:t> = ((</a:t>
            </a:r>
            <a:r>
              <a:rPr lang="en-US" dirty="0" err="1"/>
              <a:t>ShowDog</a:t>
            </a:r>
            <a:r>
              <a:rPr lang="en-US" dirty="0"/>
              <a:t>) o2);</a:t>
            </a:r>
          </a:p>
          <a:p>
            <a:r>
              <a:rPr lang="en-US" dirty="0" err="1"/>
              <a:t>sdx.bark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Dog dx = ((Dog) o2);</a:t>
            </a:r>
          </a:p>
          <a:p>
            <a:r>
              <a:rPr lang="en-US" dirty="0" err="1"/>
              <a:t>dx.bark</a:t>
            </a:r>
            <a:r>
              <a:rPr lang="en-US" dirty="0"/>
              <a:t>();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Object o3 = (Dog) o2;</a:t>
            </a:r>
          </a:p>
          <a:p>
            <a:r>
              <a:rPr lang="en-US" dirty="0"/>
              <a:t>o3.bark();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42676" y="5751638"/>
            <a:ext cx="3307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a.bark</a:t>
            </a:r>
            <a:r>
              <a:rPr lang="en-US" dirty="0"/>
              <a:t>() in Dog is called</a:t>
            </a:r>
          </a:p>
          <a:p>
            <a:r>
              <a:rPr lang="en-US" dirty="0"/>
              <a:t>b. bark() is </a:t>
            </a:r>
            <a:r>
              <a:rPr lang="en-US" dirty="0" err="1"/>
              <a:t>ShowDog</a:t>
            </a:r>
            <a:r>
              <a:rPr lang="en-US" dirty="0"/>
              <a:t> is called</a:t>
            </a:r>
          </a:p>
          <a:p>
            <a:r>
              <a:rPr lang="en-US" dirty="0"/>
              <a:t>c. A syntax error results.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5759" y="4597476"/>
            <a:ext cx="5984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rules: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Compiler allows calls based on compile-time type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Overridden non-static methods are selected at run time based on run-time type</a:t>
            </a:r>
            <a:r>
              <a:rPr lang="en-US" dirty="0"/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Everything else is based on compile-time type, including </a:t>
            </a:r>
            <a:r>
              <a:rPr lang="en-US" b="1" u="sng" dirty="0"/>
              <a:t>overloaded methods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980CB-068E-D549-8A47-88D739FF3314}"/>
              </a:ext>
            </a:extLst>
          </p:cNvPr>
          <p:cNvSpPr txBox="1"/>
          <p:nvPr/>
        </p:nvSpPr>
        <p:spPr>
          <a:xfrm>
            <a:off x="-2707" y="1004035"/>
            <a:ext cx="166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Compile-time type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886A33-37F3-FE40-AAC6-8581BE4B672A}"/>
              </a:ext>
            </a:extLst>
          </p:cNvPr>
          <p:cNvSpPr/>
          <p:nvPr/>
        </p:nvSpPr>
        <p:spPr>
          <a:xfrm>
            <a:off x="345157" y="1581723"/>
            <a:ext cx="937846" cy="5040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Object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8BBC5B-9CE7-C741-B608-9FDD398D038F}"/>
              </a:ext>
            </a:extLst>
          </p:cNvPr>
          <p:cNvSpPr/>
          <p:nvPr/>
        </p:nvSpPr>
        <p:spPr>
          <a:xfrm>
            <a:off x="1582544" y="1581723"/>
            <a:ext cx="458883" cy="4891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A7D32-1E17-5C44-923B-1929ADE3BD58}"/>
              </a:ext>
            </a:extLst>
          </p:cNvPr>
          <p:cNvSpPr txBox="1"/>
          <p:nvPr/>
        </p:nvSpPr>
        <p:spPr>
          <a:xfrm>
            <a:off x="2791516" y="1030236"/>
            <a:ext cx="166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Run-time type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258DE7-70DF-BA42-82CC-E55A647327C2}"/>
              </a:ext>
            </a:extLst>
          </p:cNvPr>
          <p:cNvSpPr/>
          <p:nvPr/>
        </p:nvSpPr>
        <p:spPr>
          <a:xfrm>
            <a:off x="2753308" y="1695068"/>
            <a:ext cx="1717508" cy="5040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ShowDog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name “Brad”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8AFCDF-599B-4C49-A003-21365162A22F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2041427" y="1826287"/>
            <a:ext cx="711881" cy="12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54907A7-1361-8B4A-93BD-C27A7A7A935F}"/>
              </a:ext>
            </a:extLst>
          </p:cNvPr>
          <p:cNvSpPr/>
          <p:nvPr/>
        </p:nvSpPr>
        <p:spPr>
          <a:xfrm>
            <a:off x="317980" y="2364343"/>
            <a:ext cx="937846" cy="5040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ShowDog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CEDA6E-CA09-F742-92ED-FB7FFBE5356B}"/>
              </a:ext>
            </a:extLst>
          </p:cNvPr>
          <p:cNvSpPr/>
          <p:nvPr/>
        </p:nvSpPr>
        <p:spPr>
          <a:xfrm>
            <a:off x="292021" y="3175258"/>
            <a:ext cx="937846" cy="5040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D31A47-F838-DD4E-9F06-3C343B20B440}"/>
              </a:ext>
            </a:extLst>
          </p:cNvPr>
          <p:cNvSpPr/>
          <p:nvPr/>
        </p:nvSpPr>
        <p:spPr>
          <a:xfrm>
            <a:off x="1530373" y="2401616"/>
            <a:ext cx="711880" cy="4891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sdx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C9E94C-1A8B-824B-9BB6-E9989910383F}"/>
              </a:ext>
            </a:extLst>
          </p:cNvPr>
          <p:cNvCxnSpPr>
            <a:cxnSpLocks/>
          </p:cNvCxnSpPr>
          <p:nvPr/>
        </p:nvCxnSpPr>
        <p:spPr>
          <a:xfrm flipV="1">
            <a:off x="2221746" y="2096983"/>
            <a:ext cx="511055" cy="62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00934FE-5797-F148-8A0C-2AC4B0D1DC77}"/>
              </a:ext>
            </a:extLst>
          </p:cNvPr>
          <p:cNvSpPr/>
          <p:nvPr/>
        </p:nvSpPr>
        <p:spPr>
          <a:xfrm>
            <a:off x="1507101" y="3212383"/>
            <a:ext cx="711880" cy="4891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3A6D08-E617-6143-BFA1-0C2CE130699C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2218981" y="2199161"/>
            <a:ext cx="671834" cy="125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8ACF59C-3F27-9149-BB08-956D02C77067}"/>
              </a:ext>
            </a:extLst>
          </p:cNvPr>
          <p:cNvSpPr/>
          <p:nvPr/>
        </p:nvSpPr>
        <p:spPr>
          <a:xfrm>
            <a:off x="322101" y="3989566"/>
            <a:ext cx="937846" cy="5040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Object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ADA83F-BF1D-FF40-AF46-7F1D29A5BE64}"/>
              </a:ext>
            </a:extLst>
          </p:cNvPr>
          <p:cNvSpPr/>
          <p:nvPr/>
        </p:nvSpPr>
        <p:spPr>
          <a:xfrm>
            <a:off x="1530373" y="3991300"/>
            <a:ext cx="458883" cy="4891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95AABD-F175-B642-B6B7-9C70B754744D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1989256" y="2199160"/>
            <a:ext cx="1218588" cy="203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4BDF9B9-9870-B04C-B5A5-72605B267763}"/>
              </a:ext>
            </a:extLst>
          </p:cNvPr>
          <p:cNvSpPr txBox="1"/>
          <p:nvPr/>
        </p:nvSpPr>
        <p:spPr>
          <a:xfrm>
            <a:off x="1441046" y="1030237"/>
            <a:ext cx="166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 variables</a:t>
            </a:r>
          </a:p>
        </p:txBody>
      </p:sp>
    </p:spTree>
    <p:extLst>
      <p:ext uri="{BB962C8B-B14F-4D97-AF65-F5344CB8AC3E}">
        <p14:creationId xmlns:p14="http://schemas.microsoft.com/office/powerpoint/2010/main" val="38494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0" grpId="0" animBg="1"/>
      <p:bldP spid="23" grpId="0" animBg="1"/>
      <p:bldP spid="28" grpId="0" animBg="1"/>
      <p:bldP spid="29" grpId="0" animBg="1"/>
      <p:bldP spid="34" grpId="0" animBg="1"/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9461-E19A-4242-8409-CB400FB1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6568"/>
            <a:ext cx="10353761" cy="1326321"/>
          </a:xfrm>
        </p:spPr>
        <p:txBody>
          <a:bodyPr/>
          <a:lstStyle/>
          <a:p>
            <a:r>
              <a:rPr lang="en-US" dirty="0"/>
              <a:t>Final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13DF4-4783-4D11-B1E1-897DC8D41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3035"/>
            <a:ext cx="10353762" cy="51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also define </a:t>
            </a:r>
            <a:r>
              <a:rPr lang="en-US" b="1" dirty="0">
                <a:solidFill>
                  <a:srgbClr val="FFC000"/>
                </a:solidFill>
              </a:rPr>
              <a:t>final methods</a:t>
            </a:r>
            <a:r>
              <a:rPr lang="en-US" dirty="0"/>
              <a:t> - which cannot be overridden: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C7A2D-A36D-4CE0-AA9A-3C6F4E0C3258}"/>
              </a:ext>
            </a:extLst>
          </p:cNvPr>
          <p:cNvSpPr txBox="1"/>
          <p:nvPr/>
        </p:nvSpPr>
        <p:spPr>
          <a:xfrm>
            <a:off x="4028739" y="2316423"/>
            <a:ext cx="4684129" cy="321008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 extends Character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String name = </a:t>
            </a:r>
            <a:r>
              <a:rPr lang="en-US" sz="1400" dirty="0" err="1">
                <a:latin typeface="Consolas" panose="020B0609020204030204" pitchFamily="49" charset="0"/>
              </a:rPr>
              <a:t>defaultMonsterName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final</a:t>
            </a:r>
            <a:r>
              <a:rPr lang="en-US" sz="1400" dirty="0"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latin typeface="Consolas" panose="020B0609020204030204" pitchFamily="49" charset="0"/>
              </a:rPr>
              <a:t>defaultMonsterName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"Some Monster";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Monster(String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level) {…}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attack(Character enemy) {…}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7BB3D2-D6FA-46BA-B1A6-2556FA134E9F}"/>
              </a:ext>
            </a:extLst>
          </p:cNvPr>
          <p:cNvGraphicFramePr>
            <a:graphicFrameLocks noGrp="1"/>
          </p:cNvGraphicFramePr>
          <p:nvPr/>
        </p:nvGraphicFramePr>
        <p:xfrm>
          <a:off x="3669691" y="2316424"/>
          <a:ext cx="359047" cy="321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2100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CDD62BA-BFFE-4FD3-B744-31448DE89E5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895373" y="3752186"/>
            <a:ext cx="321008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2BCD7C6-9E2E-5D45-835A-2E0BF378E56C}"/>
                  </a:ext>
                </a:extLst>
              </p14:cNvPr>
              <p14:cNvContentPartPr/>
              <p14:nvPr/>
            </p14:nvContentPartPr>
            <p14:xfrm>
              <a:off x="8470080" y="903600"/>
              <a:ext cx="472320" cy="1522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2BCD7C6-9E2E-5D45-835A-2E0BF378E5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60720" y="894240"/>
                <a:ext cx="491040" cy="154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5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04EC-D69F-49DC-ACCC-3CC0608D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570"/>
            <a:ext cx="10353761" cy="785237"/>
          </a:xfrm>
        </p:spPr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30736-F498-4366-9B86-9B0859BA6EA0}"/>
              </a:ext>
            </a:extLst>
          </p:cNvPr>
          <p:cNvSpPr txBox="1"/>
          <p:nvPr/>
        </p:nvSpPr>
        <p:spPr>
          <a:xfrm>
            <a:off x="1030871" y="1225560"/>
            <a:ext cx="4879223" cy="226875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latin typeface="Consolas" panose="020B0609020204030204" pitchFamily="49" charset="0"/>
              </a:rPr>
              <a:t> class Character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protected String name = "Some Character";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protected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</a:rPr>
              <a:t>() { return name;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getLevel</a:t>
            </a:r>
            <a:r>
              <a:rPr lang="en-US" sz="1400" dirty="0">
                <a:latin typeface="Consolas" panose="020B0609020204030204" pitchFamily="49" charset="0"/>
              </a:rPr>
              <a:t>() { return level;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attack(Character enemy);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CD199-B5F7-42FD-A4DD-635351171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17304"/>
              </p:ext>
            </p:extLst>
          </p:nvPr>
        </p:nvGraphicFramePr>
        <p:xfrm>
          <a:off x="669129" y="1225559"/>
          <a:ext cx="361740" cy="2268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0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2687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1EEDD39-9338-424E-83CD-EF34B9B4314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631829" y="2190657"/>
            <a:ext cx="226875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Character</a:t>
            </a: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AF432-9A4F-46F1-AF14-431C46D725CC}"/>
              </a:ext>
            </a:extLst>
          </p:cNvPr>
          <p:cNvSpPr txBox="1"/>
          <p:nvPr/>
        </p:nvSpPr>
        <p:spPr>
          <a:xfrm>
            <a:off x="6860171" y="1225558"/>
            <a:ext cx="4684129" cy="244020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 extends Character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Monster(String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level) {…}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attack(Character enemy)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diff = level – </a:t>
            </a:r>
            <a:r>
              <a:rPr lang="en-US" sz="1400" dirty="0" err="1">
                <a:latin typeface="Consolas" panose="020B0609020204030204" pitchFamily="49" charset="0"/>
              </a:rPr>
              <a:t>enemy.level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</a:rPr>
              <a:t>Math.pow</a:t>
            </a:r>
            <a:r>
              <a:rPr lang="en-US" sz="1400" dirty="0">
                <a:latin typeface="Consolas" panose="020B0609020204030204" pitchFamily="49" charset="0"/>
              </a:rPr>
              <a:t>(2, diff) * 100;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2D9BFC-C974-4EF0-8BF6-5B8AA78D2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64838"/>
              </p:ext>
            </p:extLst>
          </p:nvPr>
        </p:nvGraphicFramePr>
        <p:xfrm>
          <a:off x="6501123" y="1225558"/>
          <a:ext cx="359047" cy="2440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4402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5ED53015-7C86-43E7-A1DE-15F373FA76E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111744" y="2276381"/>
            <a:ext cx="244020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E501E-705E-46A3-ACE9-BF126148717A}"/>
              </a:ext>
            </a:extLst>
          </p:cNvPr>
          <p:cNvSpPr txBox="1"/>
          <p:nvPr/>
        </p:nvSpPr>
        <p:spPr>
          <a:xfrm>
            <a:off x="6860171" y="3740150"/>
            <a:ext cx="4684129" cy="246470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Player extends Character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Player(String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level) {…}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attack(Character enemy)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diff = level – </a:t>
            </a:r>
            <a:r>
              <a:rPr lang="en-US" sz="1400" dirty="0" err="1">
                <a:latin typeface="Consolas" panose="020B0609020204030204" pitchFamily="49" charset="0"/>
              </a:rPr>
              <a:t>enemy.level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</a:rPr>
              <a:t>Math.pow</a:t>
            </a:r>
            <a:r>
              <a:rPr lang="en-US" sz="1400" dirty="0">
                <a:latin typeface="Consolas" panose="020B0609020204030204" pitchFamily="49" charset="0"/>
              </a:rPr>
              <a:t>(3, diff) * 100;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611BDFF-E558-4DBD-A7C0-56ADB3F03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65037"/>
              </p:ext>
            </p:extLst>
          </p:nvPr>
        </p:nvGraphicFramePr>
        <p:xfrm>
          <a:off x="6498429" y="3740153"/>
          <a:ext cx="361740" cy="24647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0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4647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BE2B23C2-DA0B-4228-A469-CD4F189B4C1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099495" y="4803227"/>
            <a:ext cx="2464704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Player.java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896502-0316-4233-90A3-64E35F45D530}"/>
              </a:ext>
            </a:extLst>
          </p:cNvPr>
          <p:cNvSpPr txBox="1"/>
          <p:nvPr/>
        </p:nvSpPr>
        <p:spPr>
          <a:xfrm>
            <a:off x="1030873" y="3568701"/>
            <a:ext cx="4879221" cy="245653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MyProgram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Character</a:t>
            </a:r>
            <a:r>
              <a:rPr lang="en-US" sz="1400" dirty="0">
                <a:latin typeface="Consolas" panose="020B0609020204030204" pitchFamily="49" charset="0"/>
              </a:rPr>
              <a:t> chu = new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Monster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Pika</a:t>
            </a:r>
            <a:r>
              <a:rPr lang="en-US" sz="1400" dirty="0">
                <a:latin typeface="Consolas" panose="020B0609020204030204" pitchFamily="49" charset="0"/>
              </a:rPr>
              <a:t>", 10);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Character</a:t>
            </a:r>
            <a:r>
              <a:rPr lang="en-US" sz="1400" dirty="0">
                <a:latin typeface="Consolas" panose="020B0609020204030204" pitchFamily="49" charset="0"/>
              </a:rPr>
              <a:t> p1 = new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Player</a:t>
            </a:r>
            <a:r>
              <a:rPr lang="en-US" sz="1400" dirty="0">
                <a:latin typeface="Consolas" panose="020B0609020204030204" pitchFamily="49" charset="0"/>
              </a:rPr>
              <a:t>("Ash", 12);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(p1.attack(chu));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chu.attack</a:t>
            </a:r>
            <a:r>
              <a:rPr lang="en-US" sz="1400" dirty="0">
                <a:latin typeface="Consolas" panose="020B0609020204030204" pitchFamily="49" charset="0"/>
              </a:rPr>
              <a:t>(p1));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F38EC9B-EA57-41EE-A585-87D388A5D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661768"/>
              </p:ext>
            </p:extLst>
          </p:nvPr>
        </p:nvGraphicFramePr>
        <p:xfrm>
          <a:off x="671825" y="3568700"/>
          <a:ext cx="359047" cy="24565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4565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24212A03-1B3A-4A12-92C1-B5E926E0AEC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725721" y="4627692"/>
            <a:ext cx="2456538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A12FC-144A-4F91-97D2-A4A57F08BB1C}"/>
              </a:ext>
            </a:extLst>
          </p:cNvPr>
          <p:cNvSpPr txBox="1"/>
          <p:nvPr/>
        </p:nvSpPr>
        <p:spPr>
          <a:xfrm>
            <a:off x="333269" y="6319136"/>
            <a:ext cx="5576825" cy="42455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900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A64F691D-9F2E-4DF8-B8E1-93F0A8106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79" y="6027415"/>
            <a:ext cx="9067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F451FA-CD10-0442-A4B2-2EE283A9D28B}"/>
              </a:ext>
            </a:extLst>
          </p:cNvPr>
          <p:cNvSpPr/>
          <p:nvPr/>
        </p:nvSpPr>
        <p:spPr>
          <a:xfrm>
            <a:off x="4279067" y="683907"/>
            <a:ext cx="3633865" cy="495039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Character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gameChar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new Character();</a:t>
            </a: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676B6319-798E-1442-AB69-753EB59FAB5A}"/>
              </a:ext>
            </a:extLst>
          </p:cNvPr>
          <p:cNvSpPr/>
          <p:nvPr/>
        </p:nvSpPr>
        <p:spPr>
          <a:xfrm rot="2861945">
            <a:off x="5686546" y="486532"/>
            <a:ext cx="818905" cy="799207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085C-5C1B-6E4A-B6C5-DC2555B3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876" y="26087"/>
            <a:ext cx="10353761" cy="1326321"/>
          </a:xfrm>
        </p:spPr>
        <p:txBody>
          <a:bodyPr/>
          <a:lstStyle/>
          <a:p>
            <a:r>
              <a:rPr lang="en-US" dirty="0"/>
              <a:t>Code duplicate without inheritance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91A58-54A6-174B-B084-DA48724D3D3A}"/>
              </a:ext>
            </a:extLst>
          </p:cNvPr>
          <p:cNvSpPr txBox="1"/>
          <p:nvPr/>
        </p:nvSpPr>
        <p:spPr>
          <a:xfrm>
            <a:off x="2793461" y="4071742"/>
            <a:ext cx="1961938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interest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balance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3C4DF-DA22-8149-BC49-9EB7E1AF88AD}"/>
              </a:ext>
            </a:extLst>
          </p:cNvPr>
          <p:cNvSpPr txBox="1"/>
          <p:nvPr/>
        </p:nvSpPr>
        <p:spPr>
          <a:xfrm>
            <a:off x="7041143" y="4115926"/>
            <a:ext cx="2357395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transactionCount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balance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62083-F603-5B49-9DD5-3299718EA8F9}"/>
              </a:ext>
            </a:extLst>
          </p:cNvPr>
          <p:cNvSpPr txBox="1"/>
          <p:nvPr/>
        </p:nvSpPr>
        <p:spPr>
          <a:xfrm>
            <a:off x="2793461" y="4704135"/>
            <a:ext cx="1961938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addInterest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deposit()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withdraw()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getBalance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EEE9F-6D10-2644-8ED4-019E3B6BC51A}"/>
              </a:ext>
            </a:extLst>
          </p:cNvPr>
          <p:cNvSpPr txBox="1"/>
          <p:nvPr/>
        </p:nvSpPr>
        <p:spPr>
          <a:xfrm>
            <a:off x="7041144" y="4762257"/>
            <a:ext cx="2357394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deductFees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deposit()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withdraw()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getBlanace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E117C1-BBC6-D34B-BABA-9AEF16A79ECB}"/>
              </a:ext>
            </a:extLst>
          </p:cNvPr>
          <p:cNvSpPr txBox="1"/>
          <p:nvPr/>
        </p:nvSpPr>
        <p:spPr>
          <a:xfrm>
            <a:off x="2793461" y="3697685"/>
            <a:ext cx="196193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SavingsAccount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AB9057-EFCC-E84A-8D2C-E287076053E0}"/>
              </a:ext>
            </a:extLst>
          </p:cNvPr>
          <p:cNvSpPr txBox="1"/>
          <p:nvPr/>
        </p:nvSpPr>
        <p:spPr>
          <a:xfrm>
            <a:off x="7041144" y="3746594"/>
            <a:ext cx="235739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CheckingAccount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C71A4D-C7BD-2B41-97F3-B0D17A52DB4C}"/>
              </a:ext>
            </a:extLst>
          </p:cNvPr>
          <p:cNvSpPr txBox="1"/>
          <p:nvPr/>
        </p:nvSpPr>
        <p:spPr>
          <a:xfrm>
            <a:off x="2448554" y="1306241"/>
            <a:ext cx="6502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Encapsulation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0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3795" y="165847"/>
            <a:ext cx="10353761" cy="1326321"/>
          </a:xfrm>
        </p:spPr>
        <p:txBody>
          <a:bodyPr/>
          <a:lstStyle/>
          <a:p>
            <a:pPr eaLnBrk="1" hangingPunct="1"/>
            <a:r>
              <a:rPr lang="en-US" altLang="en-US" dirty="0"/>
              <a:t>Interfaces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765" y="1371600"/>
            <a:ext cx="10542493" cy="467957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An </a:t>
            </a:r>
            <a:r>
              <a:rPr lang="en-US" altLang="en-US" sz="2400" i="1" dirty="0"/>
              <a:t>interface </a:t>
            </a:r>
            <a:r>
              <a:rPr lang="en-US" altLang="en-US" sz="2400" dirty="0"/>
              <a:t>is similar to an abstract class that has </a:t>
            </a:r>
            <a:r>
              <a:rPr lang="en-US" altLang="en-US" sz="2400" dirty="0">
                <a:solidFill>
                  <a:srgbClr val="FF0000"/>
                </a:solidFill>
              </a:rPr>
              <a:t>all abstract methods</a:t>
            </a:r>
            <a:r>
              <a:rPr lang="en-US" altLang="en-US" sz="24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It cannot be instantiated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purpose of an interface is to specify behavior for other classes.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It is often said that an interface is like a “</a:t>
            </a:r>
            <a:r>
              <a:rPr lang="en-US" altLang="en-US" sz="2200" dirty="0">
                <a:solidFill>
                  <a:srgbClr val="FF0000"/>
                </a:solidFill>
              </a:rPr>
              <a:t>contract,</a:t>
            </a:r>
            <a:r>
              <a:rPr lang="en-US" altLang="en-US" sz="2200" dirty="0"/>
              <a:t>” and when a class implements an interface it must adhere to the contract. 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 marL="228600" lvl="1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dirty="0"/>
              <a:t>All fields in an interface are treated as </a:t>
            </a:r>
            <a:r>
              <a:rPr lang="en-US" altLang="en-US" sz="2400" dirty="0">
                <a:latin typeface="Courier New" charset="0"/>
              </a:rPr>
              <a:t>final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charset="0"/>
              </a:rPr>
              <a:t>static</a:t>
            </a:r>
            <a:r>
              <a:rPr lang="en-US" altLang="en-US" sz="20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Because they automatically become </a:t>
            </a:r>
            <a:r>
              <a:rPr lang="en-US" altLang="en-US" sz="2200" dirty="0">
                <a:latin typeface="Courier New" charset="0"/>
              </a:rPr>
              <a:t>final</a:t>
            </a:r>
            <a:r>
              <a:rPr lang="en-US" altLang="en-US" sz="2200" dirty="0"/>
              <a:t>, you must provide an initialization value</a:t>
            </a:r>
          </a:p>
        </p:txBody>
      </p:sp>
    </p:spTree>
    <p:extLst>
      <p:ext uri="{BB962C8B-B14F-4D97-AF65-F5344CB8AC3E}">
        <p14:creationId xmlns:p14="http://schemas.microsoft.com/office/powerpoint/2010/main" val="1495933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B750-643D-471B-82EE-0C2B64CF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7908"/>
            <a:ext cx="10353761" cy="1326321"/>
          </a:xfrm>
        </p:spPr>
        <p:txBody>
          <a:bodyPr/>
          <a:lstStyle/>
          <a:p>
            <a:r>
              <a:rPr lang="en-US" dirty="0"/>
              <a:t>Interfaces &amp; Default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CECB-1940-42C7-9E86-BADC3AAA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36788"/>
            <a:ext cx="10353762" cy="4103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An </a:t>
            </a:r>
            <a:r>
              <a:rPr lang="en-US" b="1" dirty="0">
                <a:solidFill>
                  <a:srgbClr val="FFC000"/>
                </a:solidFill>
              </a:rPr>
              <a:t>interface</a:t>
            </a:r>
            <a:r>
              <a:rPr lang="en-US" dirty="0"/>
              <a:t> defines a design contract for objects that implement it: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6E12D-1826-4755-975B-3C68322E3026}"/>
              </a:ext>
            </a:extLst>
          </p:cNvPr>
          <p:cNvSpPr txBox="1"/>
          <p:nvPr/>
        </p:nvSpPr>
        <p:spPr>
          <a:xfrm>
            <a:off x="1194161" y="1784836"/>
            <a:ext cx="5060574" cy="293508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latin typeface="Consolas" panose="020B0609020204030204" pitchFamily="49" charset="0"/>
              </a:rPr>
              <a:t> Character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String </a:t>
            </a:r>
            <a:r>
              <a:rPr lang="en-US" sz="1400" dirty="0" err="1">
                <a:latin typeface="Consolas" panose="020B0609020204030204" pitchFamily="49" charset="0"/>
              </a:rPr>
              <a:t>defaultName</a:t>
            </a:r>
            <a:r>
              <a:rPr lang="en-US" sz="1400" dirty="0">
                <a:latin typeface="Consolas" panose="020B0609020204030204" pitchFamily="49" charset="0"/>
              </a:rPr>
              <a:t> = "Some Name";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getLevel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attack(Character enemy)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diff = </a:t>
            </a:r>
            <a:r>
              <a:rPr lang="en-US" sz="1400" dirty="0" err="1">
                <a:latin typeface="Consolas" panose="020B0609020204030204" pitchFamily="49" charset="0"/>
              </a:rPr>
              <a:t>getLevel</a:t>
            </a:r>
            <a:r>
              <a:rPr lang="en-US" sz="1400" dirty="0">
                <a:latin typeface="Consolas" panose="020B0609020204030204" pitchFamily="49" charset="0"/>
              </a:rPr>
              <a:t>() – </a:t>
            </a:r>
            <a:r>
              <a:rPr lang="en-US" sz="1400" dirty="0" err="1">
                <a:latin typeface="Consolas" panose="020B0609020204030204" pitchFamily="49" charset="0"/>
              </a:rPr>
              <a:t>enemy.getLevel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</a:rPr>
              <a:t>Math.pow</a:t>
            </a:r>
            <a:r>
              <a:rPr lang="en-US" sz="1400" dirty="0">
                <a:latin typeface="Consolas" panose="020B0609020204030204" pitchFamily="49" charset="0"/>
              </a:rPr>
              <a:t>(2, diff) * 100;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E22578-EB28-40AA-8E00-BD4DDDBF2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23204"/>
              </p:ext>
            </p:extLst>
          </p:nvPr>
        </p:nvGraphicFramePr>
        <p:xfrm>
          <a:off x="832419" y="1784837"/>
          <a:ext cx="341250" cy="2935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250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935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080910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11B7995-9D78-4F15-8102-6C695F0D1A9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838614" y="3083101"/>
            <a:ext cx="293508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Character</a:t>
            </a: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FF21B-8EF6-4C7B-B7AF-C3B7FD638BEA}"/>
              </a:ext>
            </a:extLst>
          </p:cNvPr>
          <p:cNvSpPr txBox="1"/>
          <p:nvPr/>
        </p:nvSpPr>
        <p:spPr>
          <a:xfrm>
            <a:off x="7023461" y="1784834"/>
            <a:ext cx="4684129" cy="377173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 implements Character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String name;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Monster(String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level) {…}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</a:rPr>
              <a:t>() 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     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	return name; 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 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getLevel</a:t>
            </a:r>
            <a:r>
              <a:rPr lang="en-US" sz="1400" dirty="0">
                <a:latin typeface="Consolas" panose="020B0609020204030204" pitchFamily="49" charset="0"/>
              </a:rPr>
              <a:t>() 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     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	return level; 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7AE8E2-F0A4-4B84-B078-FDB00A64B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1453"/>
              </p:ext>
            </p:extLst>
          </p:nvPr>
        </p:nvGraphicFramePr>
        <p:xfrm>
          <a:off x="6664413" y="1792999"/>
          <a:ext cx="359047" cy="3763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7635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CE30CBB0-EBED-4751-B814-28BCE78B3C2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09269" y="3501423"/>
            <a:ext cx="377173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138166-D0AA-4C2F-A9EB-36EE97E1E237}"/>
              </a:ext>
            </a:extLst>
          </p:cNvPr>
          <p:cNvSpPr/>
          <p:nvPr/>
        </p:nvSpPr>
        <p:spPr>
          <a:xfrm>
            <a:off x="1616529" y="2315935"/>
            <a:ext cx="693964" cy="195943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D616B7-E0D0-4BC6-8FB5-1C5370D7521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963511" y="2511878"/>
            <a:ext cx="873818" cy="3020727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8E5321-73B1-4581-9D0F-148A18BF3A87}"/>
              </a:ext>
            </a:extLst>
          </p:cNvPr>
          <p:cNvSpPr txBox="1">
            <a:spLocks/>
          </p:cNvSpPr>
          <p:nvPr/>
        </p:nvSpPr>
        <p:spPr>
          <a:xfrm>
            <a:off x="2310494" y="5532605"/>
            <a:ext cx="2139008" cy="89620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Always public!</a:t>
            </a:r>
          </a:p>
          <a:p>
            <a:pPr marL="0" indent="0">
              <a:buNone/>
            </a:pPr>
            <a:r>
              <a:rPr lang="en-US" dirty="0"/>
              <a:t>Always static!, final</a:t>
            </a:r>
          </a:p>
        </p:txBody>
      </p:sp>
    </p:spTree>
    <p:extLst>
      <p:ext uri="{BB962C8B-B14F-4D97-AF65-F5344CB8AC3E}">
        <p14:creationId xmlns:p14="http://schemas.microsoft.com/office/powerpoint/2010/main" val="28267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1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96DD-A5C9-4FD7-9C7F-FCCD5B72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11580"/>
            <a:ext cx="10353761" cy="980281"/>
          </a:xfrm>
        </p:spPr>
        <p:txBody>
          <a:bodyPr/>
          <a:lstStyle/>
          <a:p>
            <a:r>
              <a:rPr lang="en-US" dirty="0"/>
              <a:t>“Is-A” vs “Has-A”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DA3E-FACC-44EA-99B7-884C867CE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847" y="1034711"/>
            <a:ext cx="8033658" cy="81317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In object oriented programming, it is important to distinguish between </a:t>
            </a:r>
            <a:r>
              <a:rPr lang="en-US" b="1" dirty="0">
                <a:solidFill>
                  <a:srgbClr val="FFC000"/>
                </a:solidFill>
              </a:rPr>
              <a:t>membership</a:t>
            </a:r>
            <a:r>
              <a:rPr lang="en-US" dirty="0"/>
              <a:t> (“</a:t>
            </a:r>
            <a:r>
              <a:rPr lang="en-US" b="1" dirty="0">
                <a:solidFill>
                  <a:srgbClr val="FFC000"/>
                </a:solidFill>
              </a:rPr>
              <a:t>is-a</a:t>
            </a:r>
            <a:r>
              <a:rPr lang="en-US" dirty="0"/>
              <a:t>”) and </a:t>
            </a:r>
            <a:r>
              <a:rPr lang="en-US" b="1" dirty="0">
                <a:solidFill>
                  <a:srgbClr val="FFC000"/>
                </a:solidFill>
              </a:rPr>
              <a:t>ownership</a:t>
            </a:r>
            <a:r>
              <a:rPr lang="en-US" dirty="0"/>
              <a:t> (“</a:t>
            </a:r>
            <a:r>
              <a:rPr lang="en-US" b="1" dirty="0">
                <a:solidFill>
                  <a:srgbClr val="FFC000"/>
                </a:solidFill>
              </a:rPr>
              <a:t>has-a</a:t>
            </a:r>
            <a:r>
              <a:rPr lang="en-US" dirty="0"/>
              <a:t>”) relationships: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4BE94-C41E-4AC5-8892-56790A1D43CB}"/>
              </a:ext>
            </a:extLst>
          </p:cNvPr>
          <p:cNvSpPr txBox="1"/>
          <p:nvPr/>
        </p:nvSpPr>
        <p:spPr>
          <a:xfrm>
            <a:off x="2550287" y="1880539"/>
            <a:ext cx="4879223" cy="226875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latin typeface="Consolas" panose="020B0609020204030204" pitchFamily="49" charset="0"/>
              </a:rPr>
              <a:t> class Character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protected String name = "Some Character";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protected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</a:rPr>
              <a:t>() { return name;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getLevel</a:t>
            </a:r>
            <a:r>
              <a:rPr lang="en-US" sz="1400" dirty="0">
                <a:latin typeface="Consolas" panose="020B0609020204030204" pitchFamily="49" charset="0"/>
              </a:rPr>
              <a:t>() { return level;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attack(Character enemy);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22B0D-9575-4768-BABE-F092BCF23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14559"/>
              </p:ext>
            </p:extLst>
          </p:nvPr>
        </p:nvGraphicFramePr>
        <p:xfrm>
          <a:off x="2188545" y="1880538"/>
          <a:ext cx="361740" cy="2268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0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2687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F48E6E2-294B-4FD9-9CBD-345D918D9F9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87587" y="2845636"/>
            <a:ext cx="226875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Character</a:t>
            </a: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B3837-F195-4831-B57B-0FBD122CE3B2}"/>
              </a:ext>
            </a:extLst>
          </p:cNvPr>
          <p:cNvSpPr txBox="1"/>
          <p:nvPr/>
        </p:nvSpPr>
        <p:spPr>
          <a:xfrm>
            <a:off x="2550288" y="4206440"/>
            <a:ext cx="4879222" cy="2251508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 extends Character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Monster(String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level) {…}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attack(Character enemy)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</a:rPr>
              <a:t>Math.pow</a:t>
            </a:r>
            <a:r>
              <a:rPr lang="en-US" sz="1400" dirty="0">
                <a:latin typeface="Consolas" panose="020B0609020204030204" pitchFamily="49" charset="0"/>
              </a:rPr>
              <a:t>(2, level – </a:t>
            </a:r>
            <a:r>
              <a:rPr lang="en-US" sz="1400" dirty="0" err="1">
                <a:latin typeface="Consolas" panose="020B0609020204030204" pitchFamily="49" charset="0"/>
              </a:rPr>
              <a:t>enemy.level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109048-C9B5-4F93-986A-9D6FE9D39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378804"/>
              </p:ext>
            </p:extLst>
          </p:nvPr>
        </p:nvGraphicFramePr>
        <p:xfrm>
          <a:off x="2191240" y="4206441"/>
          <a:ext cx="359047" cy="22515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2515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EF81BD6A-CB35-4B83-97CF-4924085E1A5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96207" y="5162917"/>
            <a:ext cx="225151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18BE25-B360-43D3-8182-054BE3EBA176}"/>
              </a:ext>
            </a:extLst>
          </p:cNvPr>
          <p:cNvSpPr txBox="1">
            <a:spLocks/>
          </p:cNvSpPr>
          <p:nvPr/>
        </p:nvSpPr>
        <p:spPr>
          <a:xfrm>
            <a:off x="7600949" y="4200105"/>
            <a:ext cx="2735036" cy="95247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 </a:t>
            </a:r>
            <a:r>
              <a:rPr lang="en-US" u="sng" dirty="0"/>
              <a:t>Monster</a:t>
            </a:r>
            <a:r>
              <a:rPr lang="en-US" dirty="0"/>
              <a:t> object </a:t>
            </a:r>
            <a:r>
              <a:rPr lang="en-US" dirty="0">
                <a:solidFill>
                  <a:srgbClr val="FFC000"/>
                </a:solidFill>
              </a:rPr>
              <a:t>is a</a:t>
            </a:r>
            <a:r>
              <a:rPr lang="en-US" dirty="0"/>
              <a:t> </a:t>
            </a:r>
            <a:r>
              <a:rPr lang="en-US" u="sng" dirty="0"/>
              <a:t>Character</a:t>
            </a:r>
            <a:r>
              <a:rPr lang="en-US" dirty="0"/>
              <a:t> object.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E3EA18-92C7-4089-B00D-0862EF2627F1}"/>
              </a:ext>
            </a:extLst>
          </p:cNvPr>
          <p:cNvSpPr txBox="1">
            <a:spLocks/>
          </p:cNvSpPr>
          <p:nvPr/>
        </p:nvSpPr>
        <p:spPr>
          <a:xfrm>
            <a:off x="7600949" y="1880536"/>
            <a:ext cx="2735036" cy="95247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 </a:t>
            </a:r>
            <a:r>
              <a:rPr lang="en-US" u="sng" dirty="0"/>
              <a:t>Character</a:t>
            </a:r>
            <a:r>
              <a:rPr lang="en-US" dirty="0"/>
              <a:t> object </a:t>
            </a:r>
            <a:r>
              <a:rPr lang="en-US" dirty="0">
                <a:solidFill>
                  <a:srgbClr val="FFC000"/>
                </a:solidFill>
              </a:rPr>
              <a:t>has a</a:t>
            </a:r>
            <a:r>
              <a:rPr lang="en-US" dirty="0"/>
              <a:t> </a:t>
            </a:r>
            <a:r>
              <a:rPr lang="en-US" u="sng" dirty="0"/>
              <a:t>String</a:t>
            </a:r>
            <a:r>
              <a:rPr lang="en-US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3020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Anonymous Inner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An inner class is a class that is defined </a:t>
            </a:r>
            <a:r>
              <a:rPr lang="en-US" sz="2400" dirty="0">
                <a:solidFill>
                  <a:srgbClr val="FF0000"/>
                </a:solidFill>
              </a:rPr>
              <a:t>inside </a:t>
            </a:r>
            <a:r>
              <a:rPr lang="en-US" sz="2400" dirty="0"/>
              <a:t>another class. </a:t>
            </a:r>
          </a:p>
          <a:p>
            <a:pPr>
              <a:defRPr/>
            </a:pPr>
            <a:r>
              <a:rPr lang="en-US" sz="2400" dirty="0"/>
              <a:t>An anonymous inner class is an inner class that has no name. </a:t>
            </a:r>
          </a:p>
          <a:p>
            <a:pPr>
              <a:defRPr/>
            </a:pPr>
            <a:r>
              <a:rPr lang="en-US" sz="2400" dirty="0"/>
              <a:t>An anonymous inner class </a:t>
            </a:r>
            <a:r>
              <a:rPr lang="en-US" sz="2400" b="1" i="1" u="sng" dirty="0"/>
              <a:t>must implement an interface, or extend another class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/>
              <a:t>Useful when you need a class that is simple, and to be instantiated only once in your code. </a:t>
            </a:r>
          </a:p>
          <a:p>
            <a:pPr>
              <a:defRPr/>
            </a:pPr>
            <a:endParaRPr lang="en-US" sz="2400" dirty="0"/>
          </a:p>
          <a:p>
            <a:pPr marL="457200" lvl="1" indent="0"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7813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02AE-105B-4B1E-B5E6-07975337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7501"/>
            <a:ext cx="10353761" cy="1012899"/>
          </a:xfrm>
        </p:spPr>
        <p:txBody>
          <a:bodyPr/>
          <a:lstStyle/>
          <a:p>
            <a:r>
              <a:rPr lang="en-US" dirty="0"/>
              <a:t>Anonymous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FAC1D-7159-4DE6-815D-14AF3233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57244"/>
            <a:ext cx="10353762" cy="4283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If we need a class just once, we can use an </a:t>
            </a:r>
            <a:r>
              <a:rPr lang="en-US" b="1" dirty="0">
                <a:solidFill>
                  <a:srgbClr val="FFC000"/>
                </a:solidFill>
              </a:rPr>
              <a:t>anonymous class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EA918-4D16-4CC6-85F9-D60B60361CE7}"/>
              </a:ext>
            </a:extLst>
          </p:cNvPr>
          <p:cNvSpPr txBox="1"/>
          <p:nvPr/>
        </p:nvSpPr>
        <p:spPr>
          <a:xfrm>
            <a:off x="6553736" y="1633981"/>
            <a:ext cx="5184972" cy="396183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MyProgram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mega = new Monster("</a:t>
            </a:r>
            <a:r>
              <a:rPr lang="en-US" sz="1400" dirty="0" err="1">
                <a:latin typeface="Consolas" panose="020B0609020204030204" pitchFamily="49" charset="0"/>
              </a:rPr>
              <a:t>Zard</a:t>
            </a:r>
            <a:r>
              <a:rPr lang="en-US" sz="1400" dirty="0">
                <a:latin typeface="Consolas" panose="020B0609020204030204" pitchFamily="49" charset="0"/>
              </a:rPr>
              <a:t>", 20)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monsterAttack</a:t>
            </a:r>
            <a:r>
              <a:rPr lang="en-US" sz="1400" dirty="0">
                <a:latin typeface="Consolas" panose="020B0609020204030204" pitchFamily="49" charset="0"/>
              </a:rPr>
              <a:t>(Monster enemy)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diff = level – </a:t>
            </a:r>
            <a:r>
              <a:rPr lang="en-US" sz="1400" dirty="0" err="1">
                <a:latin typeface="Consolas" panose="020B0609020204030204" pitchFamily="49" charset="0"/>
              </a:rPr>
              <a:t>enemy.level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    return </a:t>
            </a:r>
            <a:r>
              <a:rPr lang="en-US" sz="1400" dirty="0" err="1">
                <a:latin typeface="Consolas" panose="020B0609020204030204" pitchFamily="49" charset="0"/>
              </a:rPr>
              <a:t>Math.pow</a:t>
            </a:r>
            <a:r>
              <a:rPr lang="en-US" sz="1400" dirty="0">
                <a:latin typeface="Consolas" panose="020B0609020204030204" pitchFamily="49" charset="0"/>
              </a:rPr>
              <a:t>(diff,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</a:t>
            </a:r>
            <a:r>
              <a:rPr lang="en-US" sz="1400" dirty="0" err="1">
                <a:latin typeface="Consolas" panose="020B0609020204030204" pitchFamily="49" charset="0"/>
              </a:rPr>
              <a:t>oth</a:t>
            </a:r>
            <a:r>
              <a:rPr lang="en-US" sz="1400" dirty="0">
                <a:latin typeface="Consolas" panose="020B0609020204030204" pitchFamily="49" charset="0"/>
              </a:rPr>
              <a:t> = new Monster("Joe", 16);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mega.monsterAttack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oth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FC0C82-932C-4607-A0BA-6F3EE860A193}"/>
              </a:ext>
            </a:extLst>
          </p:cNvPr>
          <p:cNvGraphicFramePr>
            <a:graphicFrameLocks noGrp="1"/>
          </p:cNvGraphicFramePr>
          <p:nvPr/>
        </p:nvGraphicFramePr>
        <p:xfrm>
          <a:off x="6191992" y="1633981"/>
          <a:ext cx="361742" cy="3961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9618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5069787-8618-4CDC-8E7B-4B1F4A88BBD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041798" y="3445621"/>
            <a:ext cx="396183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6AC9C-972D-4F66-BE16-491E09DD4730}"/>
              </a:ext>
            </a:extLst>
          </p:cNvPr>
          <p:cNvSpPr txBox="1"/>
          <p:nvPr/>
        </p:nvSpPr>
        <p:spPr>
          <a:xfrm>
            <a:off x="446947" y="5274681"/>
            <a:ext cx="5356178" cy="32113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Created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561E382-DEE1-4B4F-B51C-6D27AF9C7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79" y="4978607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8DC5AA-AC0A-4AF6-AA20-0DFDDF0B1576}"/>
              </a:ext>
            </a:extLst>
          </p:cNvPr>
          <p:cNvSpPr txBox="1"/>
          <p:nvPr/>
        </p:nvSpPr>
        <p:spPr>
          <a:xfrm>
            <a:off x="1144551" y="1633598"/>
            <a:ext cx="4658574" cy="321259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protected String name = "Some Character";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protected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Monster(String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{…}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monsterAttack</a:t>
            </a:r>
            <a:r>
              <a:rPr lang="en-US" sz="1400" dirty="0">
                <a:latin typeface="Consolas" panose="020B0609020204030204" pitchFamily="49" charset="0"/>
              </a:rPr>
              <a:t>(Character enemy)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diff = level – </a:t>
            </a:r>
            <a:r>
              <a:rPr lang="en-US" sz="1400" dirty="0" err="1">
                <a:latin typeface="Consolas" panose="020B0609020204030204" pitchFamily="49" charset="0"/>
              </a:rPr>
              <a:t>enemy.level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</a:rPr>
              <a:t>Math.pow</a:t>
            </a:r>
            <a:r>
              <a:rPr lang="en-US" sz="1400" dirty="0">
                <a:latin typeface="Consolas" panose="020B0609020204030204" pitchFamily="49" charset="0"/>
              </a:rPr>
              <a:t>(diff, 2);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1EB8F17-C4BA-4710-B567-0AE0C40DAA58}"/>
              </a:ext>
            </a:extLst>
          </p:cNvPr>
          <p:cNvGraphicFramePr>
            <a:graphicFrameLocks noGrp="1"/>
          </p:cNvGraphicFramePr>
          <p:nvPr/>
        </p:nvGraphicFramePr>
        <p:xfrm>
          <a:off x="785502" y="1633598"/>
          <a:ext cx="359047" cy="32125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2125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7" name="Rectangle 1">
            <a:extLst>
              <a:ext uri="{FF2B5EF4-FFF2-40B4-BE49-F238E27FC236}">
                <a16:creationId xmlns:a16="http://schemas.microsoft.com/office/drawing/2014/main" id="{FF088A57-61E8-49B0-9702-169E0D514D3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990073" y="3070616"/>
            <a:ext cx="321259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32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3" grpId="0"/>
      <p:bldP spid="12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240268"/>
            <a:ext cx="10353761" cy="1326321"/>
          </a:xfrm>
        </p:spPr>
        <p:txBody>
          <a:bodyPr/>
          <a:lstStyle/>
          <a:p>
            <a:r>
              <a:rPr lang="en-US" altLang="zh-CN" dirty="0"/>
              <a:t>Inheritance</a:t>
            </a:r>
            <a:r>
              <a:rPr lang="zh-CN" altLang="en-US" dirty="0"/>
              <a:t> </a:t>
            </a:r>
            <a:r>
              <a:rPr lang="en-US" altLang="zh-CN" dirty="0"/>
              <a:t>Hierarchies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 txBox="1">
            <a:spLocks/>
          </p:cNvSpPr>
          <p:nvPr/>
        </p:nvSpPr>
        <p:spPr>
          <a:xfrm>
            <a:off x="1354162" y="1348577"/>
            <a:ext cx="9585434" cy="1547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Superclass: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more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general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holds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behaviors.</a:t>
            </a:r>
          </a:p>
          <a:p>
            <a:r>
              <a:rPr lang="en-US" altLang="zh-CN" dirty="0"/>
              <a:t>Subclass: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more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specialized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inherits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superclass.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6B6A16-C185-4931-B737-8F9279E2D4A7}"/>
              </a:ext>
            </a:extLst>
          </p:cNvPr>
          <p:cNvSpPr txBox="1"/>
          <p:nvPr/>
        </p:nvSpPr>
        <p:spPr>
          <a:xfrm>
            <a:off x="5277304" y="2910713"/>
            <a:ext cx="163739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BankAccount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598895" y="4559671"/>
            <a:ext cx="1067040" cy="46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6442049" y="4540953"/>
            <a:ext cx="1541366" cy="53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6B6A16-C185-4931-B737-8F9279E2D4A7}"/>
              </a:ext>
            </a:extLst>
          </p:cNvPr>
          <p:cNvSpPr txBox="1"/>
          <p:nvPr/>
        </p:nvSpPr>
        <p:spPr>
          <a:xfrm>
            <a:off x="2970479" y="5400482"/>
            <a:ext cx="196193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interest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B6A16-C185-4931-B737-8F9279E2D4A7}"/>
              </a:ext>
            </a:extLst>
          </p:cNvPr>
          <p:cNvSpPr txBox="1"/>
          <p:nvPr/>
        </p:nvSpPr>
        <p:spPr>
          <a:xfrm>
            <a:off x="7218161" y="5444666"/>
            <a:ext cx="237131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transactionCount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6B6A16-C185-4931-B737-8F9279E2D4A7}"/>
              </a:ext>
            </a:extLst>
          </p:cNvPr>
          <p:cNvSpPr txBox="1"/>
          <p:nvPr/>
        </p:nvSpPr>
        <p:spPr>
          <a:xfrm>
            <a:off x="5277304" y="3617621"/>
            <a:ext cx="1637391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deposit()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withdraw()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getBalance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6B6A16-C185-4931-B737-8F9279E2D4A7}"/>
              </a:ext>
            </a:extLst>
          </p:cNvPr>
          <p:cNvSpPr txBox="1"/>
          <p:nvPr/>
        </p:nvSpPr>
        <p:spPr>
          <a:xfrm>
            <a:off x="2970479" y="5769814"/>
            <a:ext cx="1961938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addInterest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6B6A16-C185-4931-B737-8F9279E2D4A7}"/>
              </a:ext>
            </a:extLst>
          </p:cNvPr>
          <p:cNvSpPr txBox="1"/>
          <p:nvPr/>
        </p:nvSpPr>
        <p:spPr>
          <a:xfrm>
            <a:off x="7218162" y="5813998"/>
            <a:ext cx="2371314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deductFees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deposit()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withdraw()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47580-F458-EF4D-83CC-149FC9093B20}"/>
              </a:ext>
            </a:extLst>
          </p:cNvPr>
          <p:cNvSpPr txBox="1"/>
          <p:nvPr/>
        </p:nvSpPr>
        <p:spPr>
          <a:xfrm>
            <a:off x="5277304" y="3276818"/>
            <a:ext cx="163739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balance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52A3A-E08F-BE48-9261-43A6BC109801}"/>
              </a:ext>
            </a:extLst>
          </p:cNvPr>
          <p:cNvSpPr txBox="1"/>
          <p:nvPr/>
        </p:nvSpPr>
        <p:spPr>
          <a:xfrm>
            <a:off x="2970479" y="5026425"/>
            <a:ext cx="196193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SavingsAccount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429021-A7C9-6243-9886-B62405A7556E}"/>
              </a:ext>
            </a:extLst>
          </p:cNvPr>
          <p:cNvSpPr txBox="1"/>
          <p:nvPr/>
        </p:nvSpPr>
        <p:spPr>
          <a:xfrm>
            <a:off x="7218162" y="5075334"/>
            <a:ext cx="237131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CheckingAccount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2" grpId="0" animBg="1"/>
      <p:bldP spid="23" grpId="0" animBg="1"/>
      <p:bldP spid="26" grpId="0" animBg="1"/>
      <p:bldP spid="29" grpId="0" animBg="1"/>
      <p:bldP spid="13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“is a” Relationship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relationship between a superclass and an inherited class is called an “</a:t>
            </a:r>
            <a:r>
              <a:rPr lang="en-US" altLang="en-US" sz="2800" dirty="0">
                <a:solidFill>
                  <a:srgbClr val="C00000"/>
                </a:solidFill>
              </a:rPr>
              <a:t>is a</a:t>
            </a:r>
            <a:r>
              <a:rPr lang="en-US" altLang="en-US" sz="2800" dirty="0"/>
              <a:t>” relationship.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 grasshopper “is a” insect.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 poodle “is a” dog.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 car “is a” vehicle.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specialized object has: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all of the characteristics of the general object, plus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additional characteristics that make it special.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 object-oriented programming, </a:t>
            </a:r>
            <a:r>
              <a:rPr lang="en-US" altLang="en-US" sz="2800" i="1" dirty="0">
                <a:solidFill>
                  <a:srgbClr val="C00000"/>
                </a:solidFill>
              </a:rPr>
              <a:t>inheritance</a:t>
            </a:r>
            <a:r>
              <a:rPr lang="en-US" altLang="en-US" sz="2800" i="1" dirty="0"/>
              <a:t> </a:t>
            </a:r>
            <a:r>
              <a:rPr lang="en-US" altLang="en-US" sz="2800" dirty="0"/>
              <a:t>is used to create an “is a” relationship among classes.</a:t>
            </a:r>
          </a:p>
        </p:txBody>
      </p:sp>
    </p:spTree>
    <p:extLst>
      <p:ext uri="{BB962C8B-B14F-4D97-AF65-F5344CB8AC3E}">
        <p14:creationId xmlns:p14="http://schemas.microsoft.com/office/powerpoint/2010/main" val="202999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F3B4-E930-49AF-BFF5-EEFED761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263" y="43332"/>
            <a:ext cx="10353761" cy="990949"/>
          </a:xfrm>
        </p:spPr>
        <p:txBody>
          <a:bodyPr/>
          <a:lstStyle/>
          <a:p>
            <a:r>
              <a:rPr lang="en-US" dirty="0"/>
              <a:t>Derived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71C1-1698-4510-9EE1-1481B7182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693" y="989060"/>
            <a:ext cx="10353762" cy="52889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can build on another class by </a:t>
            </a:r>
            <a:r>
              <a:rPr lang="en-US" b="1" dirty="0">
                <a:solidFill>
                  <a:srgbClr val="FFC000"/>
                </a:solidFill>
              </a:rPr>
              <a:t>deriving</a:t>
            </a:r>
            <a:r>
              <a:rPr lang="en-US" dirty="0"/>
              <a:t> a new class to </a:t>
            </a:r>
            <a:r>
              <a:rPr lang="en-US" b="1" dirty="0">
                <a:solidFill>
                  <a:srgbClr val="FFC000"/>
                </a:solidFill>
              </a:rPr>
              <a:t>inherit</a:t>
            </a:r>
            <a:r>
              <a:rPr lang="en-US" dirty="0"/>
              <a:t> from it: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C0885-6644-44EC-A407-B105A2C211BB}"/>
              </a:ext>
            </a:extLst>
          </p:cNvPr>
          <p:cNvSpPr txBox="1"/>
          <p:nvPr/>
        </p:nvSpPr>
        <p:spPr>
          <a:xfrm>
            <a:off x="5218189" y="1577093"/>
            <a:ext cx="5000541" cy="201983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BankAccount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double balance;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BankAccount</a:t>
            </a:r>
            <a:r>
              <a:rPr lang="en-US" sz="1400" dirty="0">
                <a:latin typeface="Consolas" panose="020B0609020204030204" pitchFamily="49" charset="0"/>
              </a:rPr>
              <a:t>()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deposit(double amount)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withdraw(double amount)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double </a:t>
            </a:r>
            <a:r>
              <a:rPr lang="en-US" sz="1400" dirty="0" err="1">
                <a:latin typeface="Consolas" panose="020B0609020204030204" pitchFamily="49" charset="0"/>
              </a:rPr>
              <a:t>getBalance</a:t>
            </a:r>
            <a:r>
              <a:rPr lang="en-US" sz="1400" dirty="0">
                <a:latin typeface="Consolas" panose="020B0609020204030204" pitchFamily="49" charset="0"/>
              </a:rPr>
              <a:t>()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1E1949-84A4-4979-B6B9-F19683EF6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15749"/>
              </p:ext>
            </p:extLst>
          </p:nvPr>
        </p:nvGraphicFramePr>
        <p:xfrm>
          <a:off x="4856448" y="1577092"/>
          <a:ext cx="361740" cy="2019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0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0198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D8A1BE73-89AA-44AB-9174-7D2B80C3AE3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79949" y="2417731"/>
            <a:ext cx="2019834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 err="1">
                <a:ea typeface="MS Mincho" panose="02020609040205080304" pitchFamily="49" charset="-128"/>
                <a:cs typeface="Arial" panose="020B0604020202020204" pitchFamily="34" charset="0"/>
              </a:rPr>
              <a:t>BankAccount.java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001B0-44BF-4013-89EF-EB69E5D28313}"/>
              </a:ext>
            </a:extLst>
          </p:cNvPr>
          <p:cNvSpPr txBox="1"/>
          <p:nvPr/>
        </p:nvSpPr>
        <p:spPr>
          <a:xfrm>
            <a:off x="5218190" y="3729377"/>
            <a:ext cx="5000540" cy="296611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SavingsAccount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BankAccount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private double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interestRate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SavingsAccount</a:t>
            </a:r>
            <a:r>
              <a:rPr lang="en-US" sz="1400" dirty="0">
                <a:latin typeface="Consolas" panose="020B0609020204030204" pitchFamily="49" charset="0"/>
              </a:rPr>
              <a:t> (double rate) { …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addInterest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     double interest =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getBalance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() *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						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interestRate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/ 100;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     deposit(interest);     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C14044-4A8C-4617-BA30-E44A5EBFC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61281"/>
              </p:ext>
            </p:extLst>
          </p:nvPr>
        </p:nvGraphicFramePr>
        <p:xfrm>
          <a:off x="4859142" y="3729377"/>
          <a:ext cx="359047" cy="2966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9661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958F885B-E73F-42DF-9626-9ECF26CBC0E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06809" y="5043155"/>
            <a:ext cx="296611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SavingsAccount.java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0FE9368-DD0C-4D76-A03E-E969811889C8}"/>
              </a:ext>
            </a:extLst>
          </p:cNvPr>
          <p:cNvSpPr txBox="1">
            <a:spLocks/>
          </p:cNvSpPr>
          <p:nvPr/>
        </p:nvSpPr>
        <p:spPr>
          <a:xfrm>
            <a:off x="1890553" y="1577091"/>
            <a:ext cx="2462105" cy="508103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Inherits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Methods</a:t>
            </a:r>
          </a:p>
          <a:p>
            <a:r>
              <a:rPr lang="en-US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Not constructors!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Can Access</a:t>
            </a:r>
          </a:p>
          <a:p>
            <a:r>
              <a:rPr lang="en-US" dirty="0"/>
              <a:t>protected</a:t>
            </a:r>
          </a:p>
          <a:p>
            <a:r>
              <a:rPr lang="en-US" dirty="0"/>
              <a:t>package </a:t>
            </a:r>
          </a:p>
          <a:p>
            <a:r>
              <a:rPr lang="en-US" dirty="0"/>
              <a:t>public</a:t>
            </a:r>
          </a:p>
          <a:p>
            <a:r>
              <a:rPr lang="en-US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Not private!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63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41EE-A8D8-4AA2-9C0A-9175A6CB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8696"/>
            <a:ext cx="10353761" cy="1077848"/>
          </a:xfrm>
        </p:spPr>
        <p:txBody>
          <a:bodyPr/>
          <a:lstStyle/>
          <a:p>
            <a:r>
              <a:rPr lang="en-US" dirty="0"/>
              <a:t>Overriding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5DAD-472C-4758-AA22-31A197BC6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761" y="1515342"/>
            <a:ext cx="11349827" cy="54746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We can override methods so that a </a:t>
            </a:r>
            <a:r>
              <a:rPr lang="en-US" b="1" dirty="0">
                <a:solidFill>
                  <a:srgbClr val="FFC000"/>
                </a:solidFill>
              </a:rPr>
              <a:t>subclass</a:t>
            </a:r>
            <a:r>
              <a:rPr lang="en-US" dirty="0"/>
              <a:t> (derived) to act differently from its </a:t>
            </a:r>
            <a:r>
              <a:rPr lang="en-US" b="1" dirty="0">
                <a:solidFill>
                  <a:srgbClr val="FFC000"/>
                </a:solidFill>
              </a:rPr>
              <a:t>superclass</a:t>
            </a:r>
            <a:r>
              <a:rPr lang="en-US" dirty="0"/>
              <a:t> (parent):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87DBF-389C-471F-A1B9-865AADC3A61D}"/>
              </a:ext>
            </a:extLst>
          </p:cNvPr>
          <p:cNvSpPr txBox="1"/>
          <p:nvPr/>
        </p:nvSpPr>
        <p:spPr>
          <a:xfrm>
            <a:off x="1014543" y="2131799"/>
            <a:ext cx="4879223" cy="440347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BankAccount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double balance;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BankAccount</a:t>
            </a:r>
            <a:r>
              <a:rPr lang="en-US" sz="1400" dirty="0">
                <a:latin typeface="Consolas" panose="020B0609020204030204" pitchFamily="49" charset="0"/>
              </a:rPr>
              <a:t>()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BankAccount</a:t>
            </a:r>
            <a:r>
              <a:rPr lang="en-US" sz="1400" dirty="0">
                <a:latin typeface="Consolas" panose="020B0609020204030204" pitchFamily="49" charset="0"/>
              </a:rPr>
              <a:t>(double amount) { …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    public void deposit(double amount)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    {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	    balance = balance + amount;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public void withdraw(double amount)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	    balance = balance – amount;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double </a:t>
            </a:r>
            <a:r>
              <a:rPr lang="en-US" sz="1400" dirty="0" err="1">
                <a:latin typeface="Consolas" panose="020B0609020204030204" pitchFamily="49" charset="0"/>
              </a:rPr>
              <a:t>getBalance</a:t>
            </a:r>
            <a:r>
              <a:rPr lang="en-US" sz="1400" dirty="0">
                <a:latin typeface="Consolas" panose="020B0609020204030204" pitchFamily="49" charset="0"/>
              </a:rPr>
              <a:t>()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setBalance</a:t>
            </a:r>
            <a:r>
              <a:rPr lang="en-US" sz="1400" dirty="0">
                <a:latin typeface="Consolas" panose="020B0609020204030204" pitchFamily="49" charset="0"/>
              </a:rPr>
              <a:t>(double amount)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C46C0-E109-4D43-B376-E30680329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479507"/>
              </p:ext>
            </p:extLst>
          </p:nvPr>
        </p:nvGraphicFramePr>
        <p:xfrm>
          <a:off x="652801" y="2131799"/>
          <a:ext cx="361740" cy="4403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0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4034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1718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BC9875E-3FA8-482A-8D37-8FC6E7F7290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727113" y="4164257"/>
            <a:ext cx="440347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 err="1">
                <a:ea typeface="MS Mincho" panose="02020609040205080304" pitchFamily="49" charset="-128"/>
                <a:cs typeface="Arial" panose="020B0604020202020204" pitchFamily="34" charset="0"/>
              </a:rPr>
              <a:t>BankAccount.java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58A10-674C-43E5-AC05-A52F7633F4DF}"/>
              </a:ext>
            </a:extLst>
          </p:cNvPr>
          <p:cNvSpPr txBox="1"/>
          <p:nvPr/>
        </p:nvSpPr>
        <p:spPr>
          <a:xfrm>
            <a:off x="6678153" y="2131798"/>
            <a:ext cx="5183140" cy="441655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CheckingAccount</a:t>
            </a:r>
            <a:r>
              <a:rPr lang="en-US" sz="1400" dirty="0">
                <a:latin typeface="Consolas" panose="020B0609020204030204" pitchFamily="49" charset="0"/>
              </a:rPr>
              <a:t> extends </a:t>
            </a:r>
            <a:r>
              <a:rPr lang="en-US" sz="1400" dirty="0" err="1">
                <a:latin typeface="Consolas" panose="020B0609020204030204" pitchFamily="49" charset="0"/>
              </a:rPr>
              <a:t>BankAccount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transactionCount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CheckingsAccount</a:t>
            </a:r>
            <a:r>
              <a:rPr lang="en-US" sz="1400" dirty="0">
                <a:latin typeface="Consolas" panose="020B0609020204030204" pitchFamily="49" charset="0"/>
              </a:rPr>
              <a:t>(double amount)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@Override	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public void deposit(double amount)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	   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transactionCount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++;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	   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setBalance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getBlanace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() + amount);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public void withdraw(double amount)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	   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transactionCount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++;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	   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setBalance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getBlanace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() - amount);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C727A0-E001-43F4-ABF6-BB512BBC8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6237"/>
              </p:ext>
            </p:extLst>
          </p:nvPr>
        </p:nvGraphicFramePr>
        <p:xfrm>
          <a:off x="6319105" y="2131799"/>
          <a:ext cx="359047" cy="44009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4932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4D8C4CD0-AABC-4ABB-BA85-AAB6DE42194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948091" y="4164257"/>
            <a:ext cx="440347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CheckingAccount.java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473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687DBF-389C-471F-A1B9-865AADC3A61D}"/>
              </a:ext>
            </a:extLst>
          </p:cNvPr>
          <p:cNvSpPr txBox="1"/>
          <p:nvPr/>
        </p:nvSpPr>
        <p:spPr>
          <a:xfrm>
            <a:off x="1014543" y="2131799"/>
            <a:ext cx="4879223" cy="440347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BankAccount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double balance;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BankAccount</a:t>
            </a:r>
            <a:r>
              <a:rPr lang="en-US" sz="1400" dirty="0">
                <a:latin typeface="Consolas" panose="020B0609020204030204" pitchFamily="49" charset="0"/>
              </a:rPr>
              <a:t>()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BankAccount</a:t>
            </a:r>
            <a:r>
              <a:rPr lang="en-US" sz="1400" dirty="0">
                <a:latin typeface="Consolas" panose="020B0609020204030204" pitchFamily="49" charset="0"/>
              </a:rPr>
              <a:t>(double amount) { …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deposit(double amount)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    balance = balance + amount;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withdraw(double amount)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    balance = balance – amount;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double </a:t>
            </a:r>
            <a:r>
              <a:rPr lang="en-US" sz="1400" dirty="0" err="1">
                <a:latin typeface="Consolas" panose="020B0609020204030204" pitchFamily="49" charset="0"/>
              </a:rPr>
              <a:t>getBalance</a:t>
            </a:r>
            <a:r>
              <a:rPr lang="en-US" sz="1400" dirty="0">
                <a:latin typeface="Consolas" panose="020B0609020204030204" pitchFamily="49" charset="0"/>
              </a:rPr>
              <a:t>()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setBalance</a:t>
            </a:r>
            <a:r>
              <a:rPr lang="en-US" sz="1400" dirty="0">
                <a:latin typeface="Consolas" panose="020B0609020204030204" pitchFamily="49" charset="0"/>
              </a:rPr>
              <a:t>(double amount)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C46C0-E109-4D43-B376-E306803299AA}"/>
              </a:ext>
            </a:extLst>
          </p:cNvPr>
          <p:cNvGraphicFramePr>
            <a:graphicFrameLocks noGrp="1"/>
          </p:cNvGraphicFramePr>
          <p:nvPr/>
        </p:nvGraphicFramePr>
        <p:xfrm>
          <a:off x="652801" y="2131799"/>
          <a:ext cx="361740" cy="4403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0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4034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1718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BC9875E-3FA8-482A-8D37-8FC6E7F7290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727113" y="4164257"/>
            <a:ext cx="440347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 err="1">
                <a:ea typeface="MS Mincho" panose="02020609040205080304" pitchFamily="49" charset="-128"/>
                <a:cs typeface="Arial" panose="020B0604020202020204" pitchFamily="34" charset="0"/>
              </a:rPr>
              <a:t>BankAccount.java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58A10-674C-43E5-AC05-A52F7633F4DF}"/>
              </a:ext>
            </a:extLst>
          </p:cNvPr>
          <p:cNvSpPr txBox="1"/>
          <p:nvPr/>
        </p:nvSpPr>
        <p:spPr>
          <a:xfrm>
            <a:off x="6683194" y="1970312"/>
            <a:ext cx="5183140" cy="466191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CheckingAccount</a:t>
            </a:r>
            <a:r>
              <a:rPr lang="en-US" sz="1400" dirty="0">
                <a:latin typeface="Consolas" panose="020B0609020204030204" pitchFamily="49" charset="0"/>
              </a:rPr>
              <a:t> extends </a:t>
            </a:r>
            <a:r>
              <a:rPr lang="en-US" sz="1400" dirty="0" err="1">
                <a:latin typeface="Consolas" panose="020B0609020204030204" pitchFamily="49" charset="0"/>
              </a:rPr>
              <a:t>BankAccount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transactionCount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CheckingsAccount</a:t>
            </a:r>
            <a:r>
              <a:rPr lang="en-US" sz="1400" dirty="0">
                <a:latin typeface="Consolas" panose="020B0609020204030204" pitchFamily="49" charset="0"/>
              </a:rPr>
              <a:t>(double amount)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deposit(double amount)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    </a:t>
            </a:r>
            <a:r>
              <a:rPr lang="en-US" sz="1400" dirty="0" err="1">
                <a:latin typeface="Consolas" panose="020B0609020204030204" pitchFamily="49" charset="0"/>
              </a:rPr>
              <a:t>transactionCount</a:t>
            </a:r>
            <a:r>
              <a:rPr lang="en-US" sz="1400" dirty="0">
                <a:latin typeface="Consolas" panose="020B0609020204030204" pitchFamily="49" charset="0"/>
              </a:rPr>
              <a:t>++;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    </a:t>
            </a:r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setBalance</a:t>
            </a:r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getBlanace</a:t>
            </a:r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 + amount);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    </a:t>
            </a:r>
            <a:r>
              <a:rPr lang="en-US" sz="1400" dirty="0" err="1">
                <a:solidFill>
                  <a:srgbClr val="00FF00"/>
                </a:solidFill>
                <a:latin typeface="Consolas" panose="020B0609020204030204" pitchFamily="49" charset="0"/>
              </a:rPr>
              <a:t>super</a:t>
            </a:r>
            <a:r>
              <a:rPr lang="en-US" sz="1400" dirty="0" err="1">
                <a:latin typeface="Consolas" panose="020B0609020204030204" pitchFamily="49" charset="0"/>
              </a:rPr>
              <a:t>.deposit</a:t>
            </a:r>
            <a:r>
              <a:rPr lang="en-US" sz="1400" dirty="0">
                <a:latin typeface="Consolas" panose="020B0609020204030204" pitchFamily="49" charset="0"/>
              </a:rPr>
              <a:t>(amount);</a:t>
            </a:r>
            <a:endParaRPr lang="en-US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withdraw(double amount)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    </a:t>
            </a:r>
            <a:r>
              <a:rPr lang="en-US" sz="1400" dirty="0" err="1">
                <a:latin typeface="Consolas" panose="020B0609020204030204" pitchFamily="49" charset="0"/>
              </a:rPr>
              <a:t>transactionCount</a:t>
            </a:r>
            <a:r>
              <a:rPr lang="en-US" sz="1400" dirty="0">
                <a:latin typeface="Consolas" panose="020B0609020204030204" pitchFamily="49" charset="0"/>
              </a:rPr>
              <a:t>++;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    </a:t>
            </a:r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setBalance</a:t>
            </a:r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getBlanace</a:t>
            </a:r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 - amount);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FF00"/>
                </a:solidFill>
                <a:latin typeface="Consolas" panose="020B0609020204030204" pitchFamily="49" charset="0"/>
              </a:rPr>
              <a:t>super</a:t>
            </a:r>
            <a:r>
              <a:rPr lang="en-US" sz="1400" dirty="0" err="1">
                <a:latin typeface="Consolas" panose="020B0609020204030204" pitchFamily="49" charset="0"/>
              </a:rPr>
              <a:t>.withdraw</a:t>
            </a:r>
            <a:r>
              <a:rPr lang="en-US" sz="1400" dirty="0">
                <a:latin typeface="Consolas" panose="020B0609020204030204" pitchFamily="49" charset="0"/>
              </a:rPr>
              <a:t>(amount);</a:t>
            </a:r>
            <a:endParaRPr lang="en-US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C727A0-E001-43F4-ABF6-BB512BBC8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78280"/>
              </p:ext>
            </p:extLst>
          </p:nvPr>
        </p:nvGraphicFramePr>
        <p:xfrm>
          <a:off x="6324146" y="1970313"/>
          <a:ext cx="359047" cy="4646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4932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4D8C4CD0-AABC-4ABB-BA85-AAB6DE42194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823909" y="4131992"/>
            <a:ext cx="4661919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CheckingAccount.java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56441EE-A8D8-4AA2-9C0A-9175A6CB9657}"/>
              </a:ext>
            </a:extLst>
          </p:cNvPr>
          <p:cNvSpPr txBox="1">
            <a:spLocks/>
          </p:cNvSpPr>
          <p:nvPr/>
        </p:nvSpPr>
        <p:spPr>
          <a:xfrm>
            <a:off x="1014541" y="206722"/>
            <a:ext cx="10353761" cy="1077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Accessing Superclass Members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505DAD-472C-4758-AA22-31A197BC6B47}"/>
              </a:ext>
            </a:extLst>
          </p:cNvPr>
          <p:cNvSpPr txBox="1">
            <a:spLocks/>
          </p:cNvSpPr>
          <p:nvPr/>
        </p:nvSpPr>
        <p:spPr>
          <a:xfrm>
            <a:off x="516507" y="1353710"/>
            <a:ext cx="11349827" cy="547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We access </a:t>
            </a:r>
            <a:r>
              <a:rPr lang="en-US" b="1" dirty="0">
                <a:solidFill>
                  <a:srgbClr val="FFC000"/>
                </a:solidFill>
              </a:rPr>
              <a:t>shadowed</a:t>
            </a:r>
            <a:r>
              <a:rPr lang="en-US" dirty="0"/>
              <a:t> attributes and methods of the superclass using the </a:t>
            </a:r>
            <a:r>
              <a:rPr lang="en-US" b="1" dirty="0">
                <a:solidFill>
                  <a:srgbClr val="FFC000"/>
                </a:solidFill>
              </a:rPr>
              <a:t>super</a:t>
            </a:r>
            <a:r>
              <a:rPr lang="en-US" dirty="0"/>
              <a:t> keyword:</a:t>
            </a:r>
          </a:p>
        </p:txBody>
      </p:sp>
    </p:spTree>
    <p:extLst>
      <p:ext uri="{BB962C8B-B14F-4D97-AF65-F5344CB8AC3E}">
        <p14:creationId xmlns:p14="http://schemas.microsoft.com/office/powerpoint/2010/main" val="113909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US" dirty="0"/>
              <a:t>Method overriding vs.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6" y="125841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a subclass has a method with the </a:t>
            </a:r>
            <a:r>
              <a:rPr lang="en-US" dirty="0">
                <a:solidFill>
                  <a:srgbClr val="00FF00"/>
                </a:solidFill>
              </a:rPr>
              <a:t>exact same signature </a:t>
            </a:r>
            <a:r>
              <a:rPr lang="en-US" dirty="0"/>
              <a:t>as in the superclass, we say the subclass </a:t>
            </a:r>
            <a:r>
              <a:rPr lang="en-US" b="1" dirty="0">
                <a:solidFill>
                  <a:srgbClr val="FF0000"/>
                </a:solidFill>
              </a:rPr>
              <a:t>overrides</a:t>
            </a:r>
            <a:r>
              <a:rPr lang="en-US" dirty="0"/>
              <a:t> the method</a:t>
            </a:r>
          </a:p>
          <a:p>
            <a:r>
              <a:rPr lang="en-US" dirty="0"/>
              <a:t>Animal’s subclass Pig overrides the </a:t>
            </a:r>
            <a:r>
              <a:rPr lang="en-US" dirty="0" err="1"/>
              <a:t>makeNoise</a:t>
            </a:r>
            <a:r>
              <a:rPr lang="en-US" dirty="0"/>
              <a:t>() method.</a:t>
            </a:r>
          </a:p>
          <a:p>
            <a:r>
              <a:rPr lang="en-US" dirty="0"/>
              <a:t>Methods with the same name but different signatures are </a:t>
            </a:r>
            <a:r>
              <a:rPr lang="en-US" b="1" dirty="0">
                <a:solidFill>
                  <a:srgbClr val="FF0000"/>
                </a:solidFill>
              </a:rPr>
              <a:t>overloaded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C0885-6644-44EC-A407-B105A2C211BB}"/>
              </a:ext>
            </a:extLst>
          </p:cNvPr>
          <p:cNvSpPr txBox="1"/>
          <p:nvPr/>
        </p:nvSpPr>
        <p:spPr>
          <a:xfrm>
            <a:off x="3590405" y="3145336"/>
            <a:ext cx="5000541" cy="104522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Animal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makeNoise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C0885-6644-44EC-A407-B105A2C211BB}"/>
              </a:ext>
            </a:extLst>
          </p:cNvPr>
          <p:cNvSpPr txBox="1"/>
          <p:nvPr/>
        </p:nvSpPr>
        <p:spPr>
          <a:xfrm>
            <a:off x="543289" y="4430934"/>
            <a:ext cx="5000541" cy="178102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Pig extends Animal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makeNoise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("oink");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C0885-6644-44EC-A407-B105A2C211BB}"/>
              </a:ext>
            </a:extLst>
          </p:cNvPr>
          <p:cNvSpPr txBox="1"/>
          <p:nvPr/>
        </p:nvSpPr>
        <p:spPr>
          <a:xfrm>
            <a:off x="6513782" y="4430933"/>
            <a:ext cx="5000541" cy="178102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Dog extends Animal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makeNoise</a:t>
            </a:r>
            <a:r>
              <a:rPr lang="en-US" sz="1400" dirty="0">
                <a:latin typeface="Consolas" panose="020B0609020204030204" pitchFamily="49" charset="0"/>
              </a:rPr>
              <a:t>(Dog x) {}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. . 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4901" y="6333565"/>
            <a:ext cx="420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Pig </a:t>
            </a:r>
            <a:r>
              <a:rPr lang="en-US" dirty="0">
                <a:solidFill>
                  <a:srgbClr val="C00000"/>
                </a:solidFill>
              </a:rPr>
              <a:t>overrides</a:t>
            </a:r>
            <a:r>
              <a:rPr lang="en-US" dirty="0"/>
              <a:t> </a:t>
            </a:r>
            <a:r>
              <a:rPr lang="en-US" dirty="0" err="1"/>
              <a:t>makeNoise</a:t>
            </a:r>
            <a:r>
              <a:rPr lang="en-US" dirty="0"/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84141" y="6306671"/>
            <a:ext cx="403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makeNoise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overloaded</a:t>
            </a:r>
          </a:p>
        </p:txBody>
      </p:sp>
    </p:spTree>
    <p:extLst>
      <p:ext uri="{BB962C8B-B14F-4D97-AF65-F5344CB8AC3E}">
        <p14:creationId xmlns:p14="http://schemas.microsoft.com/office/powerpoint/2010/main" val="422622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41EE-A8D8-4AA2-9C0A-9175A6CB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8696"/>
            <a:ext cx="10353761" cy="1077848"/>
          </a:xfrm>
        </p:spPr>
        <p:txBody>
          <a:bodyPr/>
          <a:lstStyle/>
          <a:p>
            <a:r>
              <a:rPr lang="en-US" dirty="0"/>
              <a:t>Subclass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5DAD-472C-4758-AA22-31A197BC6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24" y="1317487"/>
            <a:ext cx="11619357" cy="9733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When the reserved word </a:t>
            </a:r>
            <a:r>
              <a:rPr lang="en-US" b="1" dirty="0">
                <a:solidFill>
                  <a:srgbClr val="C00000"/>
                </a:solidFill>
              </a:rPr>
              <a:t>super </a:t>
            </a:r>
            <a:r>
              <a:rPr lang="en-US" dirty="0"/>
              <a:t>is immediately followed by a parenthesis, it indicates a class to the superclass constructor</a:t>
            </a:r>
          </a:p>
          <a:p>
            <a:pPr marL="0" indent="0">
              <a:buNone/>
            </a:pPr>
            <a:r>
              <a:rPr lang="en-US" dirty="0"/>
              <a:t>When used in this way, the constructor call must be the </a:t>
            </a:r>
            <a:r>
              <a:rPr lang="en-US" dirty="0">
                <a:solidFill>
                  <a:srgbClr val="00FF00"/>
                </a:solidFill>
              </a:rPr>
              <a:t>first statement</a:t>
            </a:r>
            <a:r>
              <a:rPr lang="en-US" dirty="0"/>
              <a:t> of the subclass constructor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87DBF-389C-471F-A1B9-865AADC3A61D}"/>
              </a:ext>
            </a:extLst>
          </p:cNvPr>
          <p:cNvSpPr txBox="1"/>
          <p:nvPr/>
        </p:nvSpPr>
        <p:spPr>
          <a:xfrm>
            <a:off x="978468" y="2779976"/>
            <a:ext cx="4798225" cy="345120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BankAccount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double balance;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BankAccount</a:t>
            </a:r>
            <a:r>
              <a:rPr lang="en-US" sz="1400" dirty="0">
                <a:latin typeface="Consolas" panose="020B0609020204030204" pitchFamily="49" charset="0"/>
              </a:rPr>
              <a:t>()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BankAccount</a:t>
            </a:r>
            <a:r>
              <a:rPr lang="en-US" sz="1400" dirty="0">
                <a:latin typeface="Consolas" panose="020B0609020204030204" pitchFamily="49" charset="0"/>
              </a:rPr>
              <a:t>(double amount) { …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deposit(double amount)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withdraw(double amount)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double </a:t>
            </a:r>
            <a:r>
              <a:rPr lang="en-US" sz="1400" dirty="0" err="1">
                <a:latin typeface="Consolas" panose="020B0609020204030204" pitchFamily="49" charset="0"/>
              </a:rPr>
              <a:t>getBalance</a:t>
            </a:r>
            <a:r>
              <a:rPr lang="en-US" sz="1400" dirty="0">
                <a:latin typeface="Consolas" panose="020B0609020204030204" pitchFamily="49" charset="0"/>
              </a:rPr>
              <a:t>()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setBalance</a:t>
            </a:r>
            <a:r>
              <a:rPr lang="en-US" sz="1400" dirty="0">
                <a:latin typeface="Consolas" panose="020B0609020204030204" pitchFamily="49" charset="0"/>
              </a:rPr>
              <a:t>(double amount)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BC9875E-3FA8-482A-8D37-8FC6E7F7290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291974" y="4330030"/>
            <a:ext cx="346374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 err="1">
                <a:ea typeface="MS Mincho" panose="02020609040205080304" pitchFamily="49" charset="-128"/>
                <a:cs typeface="Arial" panose="020B0604020202020204" pitchFamily="34" charset="0"/>
              </a:rPr>
              <a:t>BankAccount.java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58A10-674C-43E5-AC05-A52F7633F4DF}"/>
              </a:ext>
            </a:extLst>
          </p:cNvPr>
          <p:cNvSpPr txBox="1"/>
          <p:nvPr/>
        </p:nvSpPr>
        <p:spPr>
          <a:xfrm>
            <a:off x="6785729" y="2767436"/>
            <a:ext cx="5183140" cy="343509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CheckingAccount</a:t>
            </a:r>
            <a:r>
              <a:rPr lang="en-US" sz="1400" dirty="0">
                <a:latin typeface="Consolas" panose="020B0609020204030204" pitchFamily="49" charset="0"/>
              </a:rPr>
              <a:t> extends </a:t>
            </a:r>
            <a:r>
              <a:rPr lang="en-US" sz="1400" dirty="0" err="1">
                <a:latin typeface="Consolas" panose="020B0609020204030204" pitchFamily="49" charset="0"/>
              </a:rPr>
              <a:t>BankAccount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transactionCount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CheckingsAccount</a:t>
            </a:r>
            <a:r>
              <a:rPr lang="en-US" sz="1400" dirty="0">
                <a:latin typeface="Consolas" panose="020B0609020204030204" pitchFamily="49" charset="0"/>
              </a:rPr>
              <a:t>(double amount)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super(amount);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</a:rPr>
              <a:t>transactionCount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deposit(double amount)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withdraw(double amount)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deductFees</a:t>
            </a:r>
            <a:r>
              <a:rPr lang="en-US" sz="1400" dirty="0">
                <a:latin typeface="Consolas" panose="020B0609020204030204" pitchFamily="49" charset="0"/>
              </a:rPr>
              <a:t>()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C727A0-E001-43F4-ABF6-BB512BBC8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69458"/>
              </p:ext>
            </p:extLst>
          </p:nvPr>
        </p:nvGraphicFramePr>
        <p:xfrm>
          <a:off x="6426681" y="2767436"/>
          <a:ext cx="359048" cy="3419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2470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4D8C4CD0-AABC-4ABB-BA85-AAB6DE42194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539856" y="4315705"/>
            <a:ext cx="3435097" cy="338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CheckingAccount.java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5C727A0-E001-43F4-ABF6-BB512BBC8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01857"/>
              </p:ext>
            </p:extLst>
          </p:nvPr>
        </p:nvGraphicFramePr>
        <p:xfrm>
          <a:off x="619420" y="2796084"/>
          <a:ext cx="359048" cy="3419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2470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03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26438</TotalTime>
  <Words>3130</Words>
  <Application>Microsoft Macintosh PowerPoint</Application>
  <PresentationFormat>Widescreen</PresentationFormat>
  <Paragraphs>857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Bookman Old Style</vt:lpstr>
      <vt:lpstr>Calibri</vt:lpstr>
      <vt:lpstr>Consolas</vt:lpstr>
      <vt:lpstr>Courier New</vt:lpstr>
      <vt:lpstr>Rockwell</vt:lpstr>
      <vt:lpstr>Times New Roman</vt:lpstr>
      <vt:lpstr>Damask</vt:lpstr>
      <vt:lpstr>Inheritance</vt:lpstr>
      <vt:lpstr>Code duplicate without inheritance</vt:lpstr>
      <vt:lpstr>Inheritance Hierarchies</vt:lpstr>
      <vt:lpstr>The “is a” Relationship</vt:lpstr>
      <vt:lpstr>Derived Classes</vt:lpstr>
      <vt:lpstr>Overriding Methods</vt:lpstr>
      <vt:lpstr>PowerPoint Presentation</vt:lpstr>
      <vt:lpstr>Method overriding vs. overloading</vt:lpstr>
      <vt:lpstr>Subclass construction</vt:lpstr>
      <vt:lpstr>Default Initialization</vt:lpstr>
      <vt:lpstr>Test your understanding</vt:lpstr>
      <vt:lpstr>Test your understanding</vt:lpstr>
      <vt:lpstr>The Object Class</vt:lpstr>
      <vt:lpstr>Converting between superclass and subclass types</vt:lpstr>
      <vt:lpstr>PowerPoint Presentation</vt:lpstr>
      <vt:lpstr>Example</vt:lpstr>
      <vt:lpstr>Example</vt:lpstr>
      <vt:lpstr>Final Methods</vt:lpstr>
      <vt:lpstr>Abstract Classes</vt:lpstr>
      <vt:lpstr>Interfaces</vt:lpstr>
      <vt:lpstr>Interfaces &amp; Default Methods</vt:lpstr>
      <vt:lpstr>“Is-A” vs “Has-A” Relationships</vt:lpstr>
      <vt:lpstr>Anonymous Inner Classes</vt:lpstr>
      <vt:lpstr>Anonymous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Blanchard, Jeremiah J</dc:creator>
  <cp:lastModifiedBy>Zhou,Lisha</cp:lastModifiedBy>
  <cp:revision>456</cp:revision>
  <dcterms:created xsi:type="dcterms:W3CDTF">2017-08-16T14:30:14Z</dcterms:created>
  <dcterms:modified xsi:type="dcterms:W3CDTF">2020-03-23T12:02:21Z</dcterms:modified>
</cp:coreProperties>
</file>