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315" r:id="rId2"/>
    <p:sldId id="328" r:id="rId3"/>
    <p:sldId id="312" r:id="rId4"/>
    <p:sldId id="318" r:id="rId5"/>
    <p:sldId id="323" r:id="rId6"/>
    <p:sldId id="320" r:id="rId7"/>
    <p:sldId id="321" r:id="rId8"/>
    <p:sldId id="322" r:id="rId9"/>
    <p:sldId id="324" r:id="rId10"/>
    <p:sldId id="319" r:id="rId11"/>
    <p:sldId id="329" r:id="rId12"/>
    <p:sldId id="317" r:id="rId13"/>
    <p:sldId id="316" r:id="rId14"/>
    <p:sldId id="331" r:id="rId15"/>
    <p:sldId id="332" r:id="rId16"/>
    <p:sldId id="310" r:id="rId17"/>
    <p:sldId id="313" r:id="rId18"/>
    <p:sldId id="333" r:id="rId19"/>
    <p:sldId id="334" r:id="rId20"/>
    <p:sldId id="335" r:id="rId21"/>
    <p:sldId id="336" r:id="rId22"/>
    <p:sldId id="337" r:id="rId23"/>
    <p:sldId id="338" r:id="rId24"/>
    <p:sldId id="339" r:id="rId25"/>
    <p:sldId id="327" r:id="rId26"/>
    <p:sldId id="340" r:id="rId27"/>
    <p:sldId id="330" r:id="rId28"/>
    <p:sldId id="341" r:id="rId29"/>
    <p:sldId id="342" r:id="rId30"/>
    <p:sldId id="343" r:id="rId31"/>
    <p:sldId id="344" r:id="rId32"/>
    <p:sldId id="325" r:id="rId33"/>
    <p:sldId id="326" r:id="rId34"/>
    <p:sldId id="309" r:id="rId35"/>
    <p:sldId id="34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FF"/>
    <a:srgbClr val="00FFFF"/>
    <a:srgbClr val="000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83" autoAdjust="0"/>
    <p:restoredTop sz="88766"/>
  </p:normalViewPr>
  <p:slideViewPr>
    <p:cSldViewPr snapToGrid="0">
      <p:cViewPr varScale="1">
        <p:scale>
          <a:sx n="76" d="100"/>
          <a:sy n="76" d="100"/>
        </p:scale>
        <p:origin x="696"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55DF-22C0-4ED8-A88F-3C780402F07E}" type="datetimeFigureOut">
              <a:rPr lang="en-US" smtClean="0"/>
              <a:t>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99ECB-65E1-4E2F-9957-6862CF897F1E}" type="slidenum">
              <a:rPr lang="en-US" smtClean="0"/>
              <a:t>‹#›</a:t>
            </a:fld>
            <a:endParaRPr lang="en-US"/>
          </a:p>
        </p:txBody>
      </p:sp>
    </p:spTree>
    <p:extLst>
      <p:ext uri="{BB962C8B-B14F-4D97-AF65-F5344CB8AC3E}">
        <p14:creationId xmlns:p14="http://schemas.microsoft.com/office/powerpoint/2010/main" val="42993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B48C11F2-30D0-7F4C-9585-1D7A7EC8893E}" type="slidenum">
              <a:rPr kumimoji="0" lang="en-US" altLang="en-US">
                <a:ea typeface="Arial" charset="0"/>
                <a:cs typeface="Arial" charset="0"/>
              </a:rPr>
              <a:pPr>
                <a:spcBef>
                  <a:spcPct val="0"/>
                </a:spcBef>
              </a:pPr>
              <a:t>3</a:t>
            </a:fld>
            <a:endParaRPr kumimoji="0" lang="en-US" altLang="en-US">
              <a:ea typeface="Arial" charset="0"/>
              <a:cs typeface="Arial" charset="0"/>
            </a:endParaRPr>
          </a:p>
        </p:txBody>
      </p:sp>
    </p:spTree>
    <p:extLst>
      <p:ext uri="{BB962C8B-B14F-4D97-AF65-F5344CB8AC3E}">
        <p14:creationId xmlns:p14="http://schemas.microsoft.com/office/powerpoint/2010/main" val="766420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fld id="{BE726F02-CBCA-5B46-BF05-13E33167FB19}" type="slidenum">
              <a:rPr kumimoji="0" lang="en-US" altLang="en-US" sz="1200" b="0" i="0" u="none" strike="noStrike" kern="1200" cap="none" spc="0" normalizeH="0" baseline="0" noProof="0">
                <a:ln>
                  <a:noFill/>
                </a:ln>
                <a:solidFill>
                  <a:prstClr val="black"/>
                </a:solidFill>
                <a:effectLst/>
                <a:uLnTx/>
                <a:uFillTx/>
                <a:latin typeface="Times New Roman" charset="0"/>
                <a:ea typeface="Arial" charset="0"/>
                <a:cs typeface="Arial" charset="0"/>
              </a:rPr>
              <a:pPr marL="0" marR="0" lvl="0" indent="0" algn="r" defTabSz="457200" rtl="0" eaLnBrk="1" fontAlgn="auto" latinLnBrk="0" hangingPunct="1">
                <a:lnSpc>
                  <a:spcPct val="100000"/>
                </a:lnSpc>
                <a:spcBef>
                  <a:spcPct val="0"/>
                </a:spcBef>
                <a:spcAft>
                  <a:spcPts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Times New Roman" charset="0"/>
              <a:ea typeface="Arial" charset="0"/>
              <a:cs typeface="Arial" charset="0"/>
            </a:endParaRPr>
          </a:p>
        </p:txBody>
      </p:sp>
    </p:spTree>
    <p:extLst>
      <p:ext uri="{BB962C8B-B14F-4D97-AF65-F5344CB8AC3E}">
        <p14:creationId xmlns:p14="http://schemas.microsoft.com/office/powerpoint/2010/main" val="112813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fld id="{BE726F02-CBCA-5B46-BF05-13E33167FB19}" type="slidenum">
              <a:rPr kumimoji="0" lang="en-US" altLang="en-US" sz="1200" b="0" i="0" u="none" strike="noStrike" kern="1200" cap="none" spc="0" normalizeH="0" baseline="0" noProof="0">
                <a:ln>
                  <a:noFill/>
                </a:ln>
                <a:solidFill>
                  <a:prstClr val="black"/>
                </a:solidFill>
                <a:effectLst/>
                <a:uLnTx/>
                <a:uFillTx/>
                <a:latin typeface="Times New Roman" charset="0"/>
                <a:ea typeface="Arial" charset="0"/>
                <a:cs typeface="Arial" charset="0"/>
              </a:rPr>
              <a:pPr marL="0" marR="0" lvl="0" indent="0" algn="r" defTabSz="457200" rtl="0" eaLnBrk="1" fontAlgn="auto" latinLnBrk="0" hangingPunct="1">
                <a:lnSpc>
                  <a:spcPct val="100000"/>
                </a:lnSpc>
                <a:spcBef>
                  <a:spcPct val="0"/>
                </a:spcBef>
                <a:spcAft>
                  <a:spcPts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Times New Roman" charset="0"/>
              <a:ea typeface="Arial" charset="0"/>
              <a:cs typeface="Arial" charset="0"/>
            </a:endParaRPr>
          </a:p>
        </p:txBody>
      </p:sp>
    </p:spTree>
    <p:extLst>
      <p:ext uri="{BB962C8B-B14F-4D97-AF65-F5344CB8AC3E}">
        <p14:creationId xmlns:p14="http://schemas.microsoft.com/office/powerpoint/2010/main" val="1831745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solved so many </a:t>
            </a:r>
            <a:r>
              <a:rPr lang="en-US" dirty="0" err="1"/>
              <a:t>fifferent</a:t>
            </a:r>
            <a:r>
              <a:rPr lang="en-US" dirty="0"/>
              <a:t> pro</a:t>
            </a:r>
          </a:p>
        </p:txBody>
      </p:sp>
      <p:sp>
        <p:nvSpPr>
          <p:cNvPr id="4" name="Slide Number Placeholder 3"/>
          <p:cNvSpPr>
            <a:spLocks noGrp="1"/>
          </p:cNvSpPr>
          <p:nvPr>
            <p:ph type="sldNum" sz="quarter" idx="5"/>
          </p:nvPr>
        </p:nvSpPr>
        <p:spPr/>
        <p:txBody>
          <a:bodyPr/>
          <a:lstStyle/>
          <a:p>
            <a:fld id="{6AA99ECB-65E1-4E2F-9957-6862CF897F1E}" type="slidenum">
              <a:rPr lang="en-US" smtClean="0"/>
              <a:t>19</a:t>
            </a:fld>
            <a:endParaRPr lang="en-US"/>
          </a:p>
        </p:txBody>
      </p:sp>
    </p:spTree>
    <p:extLst>
      <p:ext uri="{BB962C8B-B14F-4D97-AF65-F5344CB8AC3E}">
        <p14:creationId xmlns:p14="http://schemas.microsoft.com/office/powerpoint/2010/main" val="2856085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a:t>
            </a:r>
            <a:r>
              <a:rPr lang="zh-CN" altLang="en-US" dirty="0"/>
              <a:t> </a:t>
            </a:r>
            <a:r>
              <a:rPr lang="en-US" altLang="zh-CN" dirty="0"/>
              <a:t>think</a:t>
            </a:r>
            <a:r>
              <a:rPr lang="zh-CN" altLang="en-US" dirty="0"/>
              <a:t> </a:t>
            </a:r>
            <a:r>
              <a:rPr lang="en-US" altLang="zh-CN" dirty="0"/>
              <a:t>about</a:t>
            </a:r>
            <a:r>
              <a:rPr lang="zh-CN" altLang="en-US" dirty="0"/>
              <a:t> </a:t>
            </a:r>
            <a:r>
              <a:rPr lang="en-US" altLang="zh-CN" dirty="0"/>
              <a:t>how</a:t>
            </a:r>
            <a:r>
              <a:rPr lang="zh-CN" altLang="en-US" dirty="0"/>
              <a:t> </a:t>
            </a:r>
            <a:r>
              <a:rPr lang="en-US" altLang="zh-CN" dirty="0"/>
              <a:t>does</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operations</a:t>
            </a:r>
            <a:r>
              <a:rPr lang="zh-CN" altLang="en-US" dirty="0"/>
              <a:t> </a:t>
            </a:r>
            <a:r>
              <a:rPr lang="en-US" altLang="zh-CN" dirty="0"/>
              <a:t>change</a:t>
            </a:r>
            <a:r>
              <a:rPr lang="zh-CN" altLang="en-US" dirty="0"/>
              <a:t> </a:t>
            </a:r>
            <a:r>
              <a:rPr lang="en-US" altLang="zh-CN" dirty="0"/>
              <a:t>as</a:t>
            </a:r>
            <a:r>
              <a:rPr lang="zh-CN" altLang="en-US" dirty="0"/>
              <a:t> </a:t>
            </a:r>
            <a:r>
              <a:rPr lang="en-US" altLang="zh-CN" dirty="0"/>
              <a:t>the</a:t>
            </a:r>
            <a:r>
              <a:rPr lang="zh-CN" altLang="en-US" dirty="0"/>
              <a:t> </a:t>
            </a:r>
            <a:r>
              <a:rPr lang="en-US" altLang="zh-CN" dirty="0"/>
              <a:t>input</a:t>
            </a:r>
            <a:r>
              <a:rPr lang="zh-CN" altLang="en-US" dirty="0"/>
              <a:t> </a:t>
            </a:r>
            <a:r>
              <a:rPr lang="en-US" altLang="zh-CN" dirty="0"/>
              <a:t>size</a:t>
            </a:r>
            <a:r>
              <a:rPr lang="zh-CN" altLang="en-US" dirty="0"/>
              <a:t> </a:t>
            </a:r>
            <a:r>
              <a:rPr lang="en-US" altLang="zh-CN" dirty="0"/>
              <a:t>grows.</a:t>
            </a:r>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22</a:t>
            </a:fld>
            <a:endParaRPr lang="en-US"/>
          </a:p>
        </p:txBody>
      </p:sp>
    </p:spTree>
    <p:extLst>
      <p:ext uri="{BB962C8B-B14F-4D97-AF65-F5344CB8AC3E}">
        <p14:creationId xmlns:p14="http://schemas.microsoft.com/office/powerpoint/2010/main" val="85361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23</a:t>
            </a:fld>
            <a:endParaRPr lang="en-US"/>
          </a:p>
        </p:txBody>
      </p:sp>
    </p:spTree>
    <p:extLst>
      <p:ext uri="{BB962C8B-B14F-4D97-AF65-F5344CB8AC3E}">
        <p14:creationId xmlns:p14="http://schemas.microsoft.com/office/powerpoint/2010/main" val="175817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25</a:t>
            </a:fld>
            <a:endParaRPr lang="en-US"/>
          </a:p>
        </p:txBody>
      </p:sp>
    </p:spTree>
    <p:extLst>
      <p:ext uri="{BB962C8B-B14F-4D97-AF65-F5344CB8AC3E}">
        <p14:creationId xmlns:p14="http://schemas.microsoft.com/office/powerpoint/2010/main" val="1220323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26</a:t>
            </a:fld>
            <a:endParaRPr lang="en-US"/>
          </a:p>
        </p:txBody>
      </p:sp>
    </p:spTree>
    <p:extLst>
      <p:ext uri="{BB962C8B-B14F-4D97-AF65-F5344CB8AC3E}">
        <p14:creationId xmlns:p14="http://schemas.microsoft.com/office/powerpoint/2010/main" val="371523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27</a:t>
            </a:fld>
            <a:endParaRPr lang="en-US"/>
          </a:p>
        </p:txBody>
      </p:sp>
    </p:spTree>
    <p:extLst>
      <p:ext uri="{BB962C8B-B14F-4D97-AF65-F5344CB8AC3E}">
        <p14:creationId xmlns:p14="http://schemas.microsoft.com/office/powerpoint/2010/main" val="182537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Logarithms are valuable for describing algorithms that divide a problem into smaller ones, and join the solutions of the subproblems.</a:t>
            </a:r>
          </a:p>
          <a:p>
            <a:endParaRPr lang="en-US" dirty="0"/>
          </a:p>
          <a:p>
            <a:r>
              <a:rPr lang="en-US" dirty="0"/>
              <a:t>Ex: binary tree .. Make the decision to go one route you have already ignored the other half.</a:t>
            </a:r>
          </a:p>
          <a:p>
            <a:endParaRPr lang="en-US" dirty="0"/>
          </a:p>
          <a:p>
            <a:r>
              <a:rPr lang="en-US" dirty="0"/>
              <a:t>For example, to find a number in a sorted list, the binary search algorithm checks the middle entry and proceeds with the half before or after the middle entry if the number is still not found. This algorithm requires, on average, log2(N) comparisons, where N is the list's length. </a:t>
            </a:r>
          </a:p>
          <a:p>
            <a:endParaRPr lang="en-US" dirty="0"/>
          </a:p>
          <a:p>
            <a:r>
              <a:rPr lang="en-US" dirty="0"/>
              <a:t>Similarly, the merge sort algorithm sorts an unsorted list by dividing the list into halves and sorting these first before merging the results. Merge sort algorithms typically require a time approximately proportional to N · log(N). The base of the logarithm is not specified here, because the result only changes by a constant factor when another base is used. A constant factor is usually disregarded in the analysis of algorithms under the standard uniform cost model.</a:t>
            </a:r>
          </a:p>
        </p:txBody>
      </p:sp>
      <p:sp>
        <p:nvSpPr>
          <p:cNvPr id="4" name="Slide Number Placeholder 3"/>
          <p:cNvSpPr>
            <a:spLocks noGrp="1"/>
          </p:cNvSpPr>
          <p:nvPr>
            <p:ph type="sldNum" sz="quarter" idx="5"/>
          </p:nvPr>
        </p:nvSpPr>
        <p:spPr/>
        <p:txBody>
          <a:bodyPr/>
          <a:lstStyle/>
          <a:p>
            <a:fld id="{6AA99ECB-65E1-4E2F-9957-6862CF897F1E}" type="slidenum">
              <a:rPr lang="en-US" smtClean="0"/>
              <a:t>28</a:t>
            </a:fld>
            <a:endParaRPr lang="en-US"/>
          </a:p>
        </p:txBody>
      </p:sp>
    </p:spTree>
    <p:extLst>
      <p:ext uri="{BB962C8B-B14F-4D97-AF65-F5344CB8AC3E}">
        <p14:creationId xmlns:p14="http://schemas.microsoft.com/office/powerpoint/2010/main" val="11237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cs typeface="宋体" charset="-122"/>
              </a:rPr>
              <a:t>Several</a:t>
            </a:r>
            <a:r>
              <a:rPr lang="zh-CN" altLang="en-US" dirty="0">
                <a:cs typeface="宋体" charset="-122"/>
              </a:rPr>
              <a:t> </a:t>
            </a:r>
            <a:r>
              <a:rPr lang="en-US" altLang="zh-CN" dirty="0">
                <a:cs typeface="宋体" charset="-122"/>
              </a:rPr>
              <a:t>mathematical</a:t>
            </a:r>
            <a:r>
              <a:rPr lang="zh-CN" altLang="en-US" dirty="0">
                <a:cs typeface="宋体" charset="-122"/>
              </a:rPr>
              <a:t> </a:t>
            </a:r>
            <a:r>
              <a:rPr lang="en-US" altLang="zh-CN" dirty="0">
                <a:cs typeface="宋体" charset="-122"/>
              </a:rPr>
              <a:t>properties</a:t>
            </a:r>
            <a:r>
              <a:rPr lang="zh-CN" altLang="en-US" dirty="0">
                <a:cs typeface="宋体" charset="-122"/>
              </a:rPr>
              <a:t> </a:t>
            </a:r>
            <a:r>
              <a:rPr lang="en-US" altLang="zh-CN" dirty="0">
                <a:cs typeface="宋体" charset="-122"/>
              </a:rPr>
              <a:t>of</a:t>
            </a:r>
            <a:r>
              <a:rPr lang="zh-CN" altLang="en-US" dirty="0">
                <a:cs typeface="宋体" charset="-122"/>
              </a:rPr>
              <a:t> </a:t>
            </a:r>
            <a:r>
              <a:rPr lang="en-US" altLang="zh-CN" dirty="0">
                <a:cs typeface="宋体" charset="-122"/>
              </a:rPr>
              <a:t>big</a:t>
            </a:r>
            <a:r>
              <a:rPr lang="zh-CN" altLang="en-US" dirty="0">
                <a:cs typeface="宋体" charset="-122"/>
              </a:rPr>
              <a:t> </a:t>
            </a:r>
            <a:r>
              <a:rPr lang="en-US" altLang="zh-CN" dirty="0">
                <a:cs typeface="宋体" charset="-122"/>
              </a:rPr>
              <a:t>o</a:t>
            </a:r>
            <a:r>
              <a:rPr lang="zh-CN" altLang="en-US" dirty="0">
                <a:cs typeface="宋体" charset="-122"/>
              </a:rPr>
              <a:t> </a:t>
            </a:r>
            <a:r>
              <a:rPr lang="en-US" altLang="zh-CN" dirty="0">
                <a:cs typeface="宋体" charset="-122"/>
              </a:rPr>
              <a:t>notation</a:t>
            </a:r>
            <a:r>
              <a:rPr lang="zh-CN" altLang="en-US" dirty="0">
                <a:cs typeface="宋体" charset="-122"/>
              </a:rPr>
              <a:t> </a:t>
            </a:r>
            <a:r>
              <a:rPr lang="en-US" altLang="zh-CN" dirty="0">
                <a:cs typeface="宋体" charset="-122"/>
              </a:rPr>
              <a:t>help</a:t>
            </a:r>
            <a:r>
              <a:rPr lang="zh-CN" altLang="en-US" dirty="0">
                <a:cs typeface="宋体" charset="-122"/>
              </a:rPr>
              <a:t> </a:t>
            </a:r>
            <a:r>
              <a:rPr lang="en-US" altLang="zh-CN" dirty="0">
                <a:cs typeface="宋体" charset="-122"/>
              </a:rPr>
              <a:t>to</a:t>
            </a:r>
            <a:r>
              <a:rPr lang="zh-CN" altLang="en-US" dirty="0">
                <a:cs typeface="宋体" charset="-122"/>
              </a:rPr>
              <a:t> </a:t>
            </a:r>
            <a:r>
              <a:rPr lang="en-US" altLang="zh-CN" dirty="0">
                <a:cs typeface="宋体" charset="-122"/>
              </a:rPr>
              <a:t>simplify</a:t>
            </a:r>
            <a:r>
              <a:rPr lang="zh-CN" altLang="en-US" dirty="0">
                <a:cs typeface="宋体" charset="-122"/>
              </a:rPr>
              <a:t> </a:t>
            </a:r>
            <a:r>
              <a:rPr lang="en-US" altLang="zh-CN" dirty="0">
                <a:cs typeface="宋体" charset="-122"/>
              </a:rPr>
              <a:t>the</a:t>
            </a:r>
            <a:r>
              <a:rPr lang="zh-CN" altLang="en-US" dirty="0">
                <a:cs typeface="宋体" charset="-122"/>
              </a:rPr>
              <a:t> </a:t>
            </a:r>
            <a:r>
              <a:rPr lang="en-US" altLang="zh-CN" dirty="0">
                <a:cs typeface="宋体" charset="-122"/>
              </a:rPr>
              <a:t>analysis</a:t>
            </a:r>
            <a:r>
              <a:rPr lang="zh-CN" altLang="en-US" dirty="0">
                <a:cs typeface="宋体" charset="-122"/>
              </a:rPr>
              <a:t> </a:t>
            </a:r>
            <a:r>
              <a:rPr lang="en-US" altLang="zh-CN" dirty="0">
                <a:cs typeface="宋体" charset="-122"/>
              </a:rPr>
              <a:t>of</a:t>
            </a:r>
            <a:r>
              <a:rPr lang="zh-CN" altLang="en-US" dirty="0">
                <a:cs typeface="宋体" charset="-122"/>
              </a:rPr>
              <a:t> </a:t>
            </a:r>
            <a:r>
              <a:rPr lang="en-US" altLang="zh-CN" dirty="0">
                <a:cs typeface="宋体" charset="-122"/>
              </a:rPr>
              <a:t>an</a:t>
            </a:r>
            <a:r>
              <a:rPr lang="zh-CN" altLang="en-US" dirty="0">
                <a:cs typeface="宋体" charset="-122"/>
              </a:rPr>
              <a:t> </a:t>
            </a:r>
            <a:r>
              <a:rPr lang="en-US" altLang="zh-CN" dirty="0">
                <a:cs typeface="宋体" charset="-122"/>
              </a:rPr>
              <a:t>algorithm</a:t>
            </a:r>
            <a:endParaRPr lang="en-US" altLang="en-US" dirty="0"/>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77976FAE-B84D-FF40-82C4-64D78DCC39D5}" type="slidenum">
              <a:rPr lang="en-US" altLang="en-US"/>
              <a:pPr/>
              <a:t>29</a:t>
            </a:fld>
            <a:endParaRPr lang="en-US" altLang="en-US"/>
          </a:p>
        </p:txBody>
      </p:sp>
    </p:spTree>
    <p:extLst>
      <p:ext uri="{BB962C8B-B14F-4D97-AF65-F5344CB8AC3E}">
        <p14:creationId xmlns:p14="http://schemas.microsoft.com/office/powerpoint/2010/main" val="126251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B48C11F2-30D0-7F4C-9585-1D7A7EC8893E}" type="slidenum">
              <a:rPr kumimoji="0" lang="en-US" altLang="en-US">
                <a:ea typeface="Arial" charset="0"/>
                <a:cs typeface="Arial" charset="0"/>
              </a:rPr>
              <a:pPr>
                <a:spcBef>
                  <a:spcPct val="0"/>
                </a:spcBef>
              </a:pPr>
              <a:t>4</a:t>
            </a:fld>
            <a:endParaRPr kumimoji="0" lang="en-US" altLang="en-US">
              <a:ea typeface="Arial" charset="0"/>
              <a:cs typeface="Arial" charset="0"/>
            </a:endParaRPr>
          </a:p>
        </p:txBody>
      </p:sp>
    </p:spTree>
    <p:extLst>
      <p:ext uri="{BB962C8B-B14F-4D97-AF65-F5344CB8AC3E}">
        <p14:creationId xmlns:p14="http://schemas.microsoft.com/office/powerpoint/2010/main" val="340001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loop is O(n) and the second loop is O(m). Since we don’t know which is bigger, we say this is O(</a:t>
            </a:r>
            <a:r>
              <a:rPr lang="en-US" sz="1200" b="0" i="0" kern="1200" dirty="0" err="1">
                <a:solidFill>
                  <a:schemeClr val="tx1"/>
                </a:solidFill>
                <a:effectLst/>
                <a:latin typeface="+mn-lt"/>
                <a:ea typeface="+mn-ea"/>
                <a:cs typeface="+mn-cs"/>
              </a:rPr>
              <a:t>n+m</a:t>
            </a:r>
            <a:r>
              <a:rPr lang="en-US" sz="1200" b="0" i="0" kern="1200" dirty="0">
                <a:solidFill>
                  <a:schemeClr val="tx1"/>
                </a:solidFill>
                <a:effectLst/>
                <a:latin typeface="+mn-lt"/>
                <a:ea typeface="+mn-ea"/>
                <a:cs typeface="+mn-cs"/>
              </a:rPr>
              <a:t>). This can also be written as O(max(n, m)). I</a:t>
            </a:r>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34</a:t>
            </a:fld>
            <a:endParaRPr lang="en-US"/>
          </a:p>
        </p:txBody>
      </p:sp>
    </p:spTree>
    <p:extLst>
      <p:ext uri="{BB962C8B-B14F-4D97-AF65-F5344CB8AC3E}">
        <p14:creationId xmlns:p14="http://schemas.microsoft.com/office/powerpoint/2010/main" val="4089785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a:solidFill>
                  <a:schemeClr val="tx1"/>
                </a:solidFill>
                <a:effectLst/>
                <a:latin typeface="+mn-lt"/>
                <a:ea typeface="+mn-ea"/>
                <a:cs typeface="+mn-cs"/>
              </a:rPr>
              <a:t>The above code runs total no of times</a:t>
            </a:r>
            <a:br>
              <a:rPr lang="pt-BR" dirty="0"/>
            </a:br>
            <a:r>
              <a:rPr lang="pt-BR" sz="1200" b="0" i="0" kern="1200" dirty="0">
                <a:solidFill>
                  <a:schemeClr val="tx1"/>
                </a:solidFill>
                <a:effectLst/>
                <a:latin typeface="+mn-lt"/>
                <a:ea typeface="+mn-ea"/>
                <a:cs typeface="+mn-cs"/>
              </a:rPr>
              <a:t>= N + (N – 1) + (N – 2) + … 1 + 0</a:t>
            </a:r>
            <a:br>
              <a:rPr lang="pt-BR" dirty="0"/>
            </a:br>
            <a:r>
              <a:rPr lang="pt-BR" sz="1200" b="0" i="0" kern="1200" dirty="0">
                <a:solidFill>
                  <a:schemeClr val="tx1"/>
                </a:solidFill>
                <a:effectLst/>
                <a:latin typeface="+mn-lt"/>
                <a:ea typeface="+mn-ea"/>
                <a:cs typeface="+mn-cs"/>
              </a:rPr>
              <a:t>= N * (N + 1) / 2</a:t>
            </a:r>
            <a:br>
              <a:rPr lang="pt-BR" dirty="0"/>
            </a:br>
            <a:r>
              <a:rPr lang="pt-BR" sz="1200" b="0" i="0" kern="1200" dirty="0">
                <a:solidFill>
                  <a:schemeClr val="tx1"/>
                </a:solidFill>
                <a:effectLst/>
                <a:latin typeface="+mn-lt"/>
                <a:ea typeface="+mn-ea"/>
                <a:cs typeface="+mn-cs"/>
              </a:rPr>
              <a:t>= 1/2 * N^2 + 1/2 * N</a:t>
            </a:r>
            <a:br>
              <a:rPr lang="pt-BR" dirty="0"/>
            </a:br>
            <a:r>
              <a:rPr lang="pt-BR" sz="1200" b="0" i="0" kern="1200" dirty="0">
                <a:solidFill>
                  <a:schemeClr val="tx1"/>
                </a:solidFill>
                <a:effectLst/>
                <a:latin typeface="+mn-lt"/>
                <a:ea typeface="+mn-ea"/>
                <a:cs typeface="+mn-cs"/>
              </a:rPr>
              <a:t>O(N^2) times.</a:t>
            </a:r>
            <a:endParaRPr lang="en-US" dirty="0"/>
          </a:p>
        </p:txBody>
      </p:sp>
      <p:sp>
        <p:nvSpPr>
          <p:cNvPr id="4" name="Slide Number Placeholder 3"/>
          <p:cNvSpPr>
            <a:spLocks noGrp="1"/>
          </p:cNvSpPr>
          <p:nvPr>
            <p:ph type="sldNum" sz="quarter" idx="5"/>
          </p:nvPr>
        </p:nvSpPr>
        <p:spPr/>
        <p:txBody>
          <a:bodyPr/>
          <a:lstStyle/>
          <a:p>
            <a:fld id="{6AA99ECB-65E1-4E2F-9957-6862CF897F1E}" type="slidenum">
              <a:rPr lang="en-US" smtClean="0"/>
              <a:t>35</a:t>
            </a:fld>
            <a:endParaRPr lang="en-US"/>
          </a:p>
        </p:txBody>
      </p:sp>
    </p:spTree>
    <p:extLst>
      <p:ext uri="{BB962C8B-B14F-4D97-AF65-F5344CB8AC3E}">
        <p14:creationId xmlns:p14="http://schemas.microsoft.com/office/powerpoint/2010/main" val="261152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B48C11F2-30D0-7F4C-9585-1D7A7EC8893E}" type="slidenum">
              <a:rPr kumimoji="0" lang="en-US" altLang="en-US">
                <a:ea typeface="Arial" charset="0"/>
                <a:cs typeface="Arial" charset="0"/>
              </a:rPr>
              <a:pPr>
                <a:spcBef>
                  <a:spcPct val="0"/>
                </a:spcBef>
              </a:pPr>
              <a:t>5</a:t>
            </a:fld>
            <a:endParaRPr kumimoji="0" lang="en-US" altLang="en-US">
              <a:ea typeface="Arial" charset="0"/>
              <a:cs typeface="Arial" charset="0"/>
            </a:endParaRPr>
          </a:p>
        </p:txBody>
      </p:sp>
    </p:spTree>
    <p:extLst>
      <p:ext uri="{BB962C8B-B14F-4D97-AF65-F5344CB8AC3E}">
        <p14:creationId xmlns:p14="http://schemas.microsoft.com/office/powerpoint/2010/main" val="413194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B48C11F2-30D0-7F4C-9585-1D7A7EC8893E}" type="slidenum">
              <a:rPr kumimoji="0" lang="en-US" altLang="en-US">
                <a:ea typeface="Arial" charset="0"/>
                <a:cs typeface="Arial" charset="0"/>
              </a:rPr>
              <a:pPr>
                <a:spcBef>
                  <a:spcPct val="0"/>
                </a:spcBef>
              </a:pPr>
              <a:t>6</a:t>
            </a:fld>
            <a:endParaRPr kumimoji="0" lang="en-US" altLang="en-US">
              <a:ea typeface="Arial" charset="0"/>
              <a:cs typeface="Arial" charset="0"/>
            </a:endParaRPr>
          </a:p>
        </p:txBody>
      </p:sp>
    </p:spTree>
    <p:extLst>
      <p:ext uri="{BB962C8B-B14F-4D97-AF65-F5344CB8AC3E}">
        <p14:creationId xmlns:p14="http://schemas.microsoft.com/office/powerpoint/2010/main" val="414845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B48C11F2-30D0-7F4C-9585-1D7A7EC8893E}" type="slidenum">
              <a:rPr kumimoji="0" lang="en-US" altLang="en-US">
                <a:ea typeface="Arial" charset="0"/>
                <a:cs typeface="Arial" charset="0"/>
              </a:rPr>
              <a:pPr>
                <a:spcBef>
                  <a:spcPct val="0"/>
                </a:spcBef>
              </a:pPr>
              <a:t>7</a:t>
            </a:fld>
            <a:endParaRPr kumimoji="0" lang="en-US" altLang="en-US">
              <a:ea typeface="Arial" charset="0"/>
              <a:cs typeface="Arial" charset="0"/>
            </a:endParaRPr>
          </a:p>
        </p:txBody>
      </p:sp>
    </p:spTree>
    <p:extLst>
      <p:ext uri="{BB962C8B-B14F-4D97-AF65-F5344CB8AC3E}">
        <p14:creationId xmlns:p14="http://schemas.microsoft.com/office/powerpoint/2010/main" val="337503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B48C11F2-30D0-7F4C-9585-1D7A7EC8893E}" type="slidenum">
              <a:rPr kumimoji="0" lang="en-US" altLang="en-US">
                <a:ea typeface="Arial" charset="0"/>
                <a:cs typeface="Arial" charset="0"/>
              </a:rPr>
              <a:pPr>
                <a:spcBef>
                  <a:spcPct val="0"/>
                </a:spcBef>
              </a:pPr>
              <a:t>8</a:t>
            </a:fld>
            <a:endParaRPr kumimoji="0" lang="en-US" altLang="en-US">
              <a:ea typeface="Arial" charset="0"/>
              <a:cs typeface="Arial" charset="0"/>
            </a:endParaRPr>
          </a:p>
        </p:txBody>
      </p:sp>
    </p:spTree>
    <p:extLst>
      <p:ext uri="{BB962C8B-B14F-4D97-AF65-F5344CB8AC3E}">
        <p14:creationId xmlns:p14="http://schemas.microsoft.com/office/powerpoint/2010/main" val="1755058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B48C11F2-30D0-7F4C-9585-1D7A7EC8893E}" type="slidenum">
              <a:rPr kumimoji="0" lang="en-US" altLang="en-US">
                <a:ea typeface="Arial" charset="0"/>
                <a:cs typeface="Arial" charset="0"/>
              </a:rPr>
              <a:pPr>
                <a:spcBef>
                  <a:spcPct val="0"/>
                </a:spcBef>
              </a:pPr>
              <a:t>9</a:t>
            </a:fld>
            <a:endParaRPr kumimoji="0" lang="en-US" altLang="en-US">
              <a:ea typeface="Arial" charset="0"/>
              <a:cs typeface="Arial" charset="0"/>
            </a:endParaRPr>
          </a:p>
        </p:txBody>
      </p:sp>
    </p:spTree>
    <p:extLst>
      <p:ext uri="{BB962C8B-B14F-4D97-AF65-F5344CB8AC3E}">
        <p14:creationId xmlns:p14="http://schemas.microsoft.com/office/powerpoint/2010/main" val="115085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B48C11F2-30D0-7F4C-9585-1D7A7EC8893E}" type="slidenum">
              <a:rPr kumimoji="0" lang="en-US" altLang="en-US">
                <a:ea typeface="Arial" charset="0"/>
                <a:cs typeface="Arial" charset="0"/>
              </a:rPr>
              <a:pPr>
                <a:spcBef>
                  <a:spcPct val="0"/>
                </a:spcBef>
              </a:pPr>
              <a:t>10</a:t>
            </a:fld>
            <a:endParaRPr kumimoji="0" lang="en-US" altLang="en-US">
              <a:ea typeface="Arial" charset="0"/>
              <a:cs typeface="Arial" charset="0"/>
            </a:endParaRPr>
          </a:p>
        </p:txBody>
      </p:sp>
    </p:spTree>
    <p:extLst>
      <p:ext uri="{BB962C8B-B14F-4D97-AF65-F5344CB8AC3E}">
        <p14:creationId xmlns:p14="http://schemas.microsoft.com/office/powerpoint/2010/main" val="299191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New Roman"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charset="0"/>
              </a:defRPr>
            </a:lvl1pPr>
            <a:lvl2pPr marL="742950" indent="-285750">
              <a:spcBef>
                <a:spcPct val="30000"/>
              </a:spcBef>
              <a:defRPr kumimoji="1" sz="1200">
                <a:solidFill>
                  <a:schemeClr val="tx1"/>
                </a:solidFill>
                <a:latin typeface="Times New Roman" charset="0"/>
              </a:defRPr>
            </a:lvl2pPr>
            <a:lvl3pPr marL="1143000" indent="-228600">
              <a:spcBef>
                <a:spcPct val="30000"/>
              </a:spcBef>
              <a:defRPr kumimoji="1" sz="1200">
                <a:solidFill>
                  <a:schemeClr val="tx1"/>
                </a:solidFill>
                <a:latin typeface="Times New Roman" charset="0"/>
              </a:defRPr>
            </a:lvl3pPr>
            <a:lvl4pPr marL="1600200" indent="-228600">
              <a:spcBef>
                <a:spcPct val="30000"/>
              </a:spcBef>
              <a:defRPr kumimoji="1" sz="1200">
                <a:solidFill>
                  <a:schemeClr val="tx1"/>
                </a:solidFill>
                <a:latin typeface="Times New Roman" charset="0"/>
              </a:defRPr>
            </a:lvl4pPr>
            <a:lvl5pPr marL="2057400" indent="-22860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a:spcBef>
                <a:spcPct val="0"/>
              </a:spcBef>
            </a:pPr>
            <a:fld id="{B48C11F2-30D0-7F4C-9585-1D7A7EC8893E}" type="slidenum">
              <a:rPr kumimoji="0" lang="en-US" altLang="en-US">
                <a:ea typeface="Arial" charset="0"/>
                <a:cs typeface="Arial" charset="0"/>
              </a:rPr>
              <a:pPr>
                <a:spcBef>
                  <a:spcPct val="0"/>
                </a:spcBef>
              </a:pPr>
              <a:t>13</a:t>
            </a:fld>
            <a:endParaRPr kumimoji="0" lang="en-US" altLang="en-US">
              <a:ea typeface="Arial" charset="0"/>
              <a:cs typeface="Arial" charset="0"/>
            </a:endParaRPr>
          </a:p>
        </p:txBody>
      </p:sp>
    </p:spTree>
    <p:extLst>
      <p:ext uri="{BB962C8B-B14F-4D97-AF65-F5344CB8AC3E}">
        <p14:creationId xmlns:p14="http://schemas.microsoft.com/office/powerpoint/2010/main" val="311699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677333" y="1816100"/>
            <a:ext cx="11260667" cy="4508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2"/>
          </p:nvPr>
        </p:nvSpPr>
        <p:spPr>
          <a:ln/>
        </p:spPr>
        <p:txBody>
          <a:bodyPr/>
          <a:lstStyle>
            <a:lvl1pPr>
              <a:defRPr/>
            </a:lvl1pPr>
          </a:lstStyle>
          <a:p>
            <a:pPr>
              <a:defRPr/>
            </a:pPr>
            <a:r>
              <a:rPr lang="en-US"/>
              <a:t>Data Structures and Problem Solving with C++: Walls and Mirrors, Frank Carrano, ©  2012</a:t>
            </a:r>
            <a:endParaRPr lang="en-US" dirty="0"/>
          </a:p>
        </p:txBody>
      </p:sp>
    </p:spTree>
    <p:extLst>
      <p:ext uri="{BB962C8B-B14F-4D97-AF65-F5344CB8AC3E}">
        <p14:creationId xmlns:p14="http://schemas.microsoft.com/office/powerpoint/2010/main" val="419209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xml"/><Relationship Id="rId5" Type="http://schemas.openxmlformats.org/officeDocument/2006/relationships/image" Target="NUL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br>
              <a:rPr lang="en-US" dirty="0"/>
            </a:br>
            <a:r>
              <a:rPr lang="en-US" dirty="0"/>
              <a:t>Search</a:t>
            </a:r>
          </a:p>
        </p:txBody>
      </p:sp>
    </p:spTree>
    <p:extLst>
      <p:ext uri="{BB962C8B-B14F-4D97-AF65-F5344CB8AC3E}">
        <p14:creationId xmlns:p14="http://schemas.microsoft.com/office/powerpoint/2010/main" val="30865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idx="4294967295"/>
          </p:nvPr>
        </p:nvSpPr>
        <p:spPr>
          <a:xfrm>
            <a:off x="942370" y="123825"/>
            <a:ext cx="10353761" cy="1326321"/>
          </a:xfrm>
        </p:spPr>
        <p:txBody>
          <a:bodyPr/>
          <a:lstStyle/>
          <a:p>
            <a:r>
              <a:rPr lang="en-US" altLang="en-US" sz="3600" dirty="0"/>
              <a:t>Function Signature FOR Search</a:t>
            </a:r>
          </a:p>
        </p:txBody>
      </p:sp>
      <p:sp>
        <p:nvSpPr>
          <p:cNvPr id="2" name="Rectangle 1">
            <a:extLst>
              <a:ext uri="{FF2B5EF4-FFF2-40B4-BE49-F238E27FC236}">
                <a16:creationId xmlns:a16="http://schemas.microsoft.com/office/drawing/2014/main" id="{92C7507F-8DD9-4C36-AE31-C39E9CDBA1AD}"/>
              </a:ext>
            </a:extLst>
          </p:cNvPr>
          <p:cNvSpPr/>
          <p:nvPr/>
        </p:nvSpPr>
        <p:spPr>
          <a:xfrm>
            <a:off x="464090" y="2599590"/>
            <a:ext cx="11110799" cy="3194721"/>
          </a:xfrm>
          <a:prstGeom prst="rect">
            <a:avLst/>
          </a:prstGeom>
        </p:spPr>
        <p:txBody>
          <a:bodyPr wrap="none">
            <a:spAutoFit/>
          </a:bodyPr>
          <a:lstStyle/>
          <a:p>
            <a:pPr lvl="1">
              <a:lnSpc>
                <a:spcPct val="90000"/>
              </a:lnSpc>
            </a:pPr>
            <a:r>
              <a:rPr lang="en-US" altLang="en-US" sz="2800" dirty="0"/>
              <a:t>public static </a:t>
            </a:r>
            <a:r>
              <a:rPr lang="en-US" altLang="en-US" sz="2800" dirty="0" err="1"/>
              <a:t>return_type</a:t>
            </a:r>
            <a:r>
              <a:rPr lang="en-US" altLang="en-US" sz="2800" dirty="0"/>
              <a:t> </a:t>
            </a:r>
            <a:r>
              <a:rPr lang="en-US" altLang="en-US" sz="2800" dirty="0" err="1"/>
              <a:t>searchFunction</a:t>
            </a:r>
            <a:r>
              <a:rPr lang="en-US" altLang="en-US" sz="2800" dirty="0"/>
              <a:t> (Collection c, T target) </a:t>
            </a:r>
          </a:p>
          <a:p>
            <a:pPr lvl="1">
              <a:lnSpc>
                <a:spcPct val="90000"/>
              </a:lnSpc>
            </a:pPr>
            <a:endParaRPr lang="en-US" altLang="en-US" sz="2800" dirty="0"/>
          </a:p>
          <a:p>
            <a:pPr lvl="1">
              <a:lnSpc>
                <a:spcPct val="90000"/>
              </a:lnSpc>
            </a:pPr>
            <a:r>
              <a:rPr lang="en-US" altLang="en-US" sz="2800" dirty="0"/>
              <a:t>{ </a:t>
            </a:r>
          </a:p>
          <a:p>
            <a:pPr lvl="1">
              <a:lnSpc>
                <a:spcPct val="90000"/>
              </a:lnSpc>
            </a:pPr>
            <a:endParaRPr lang="en-US" altLang="en-US" sz="2800" dirty="0"/>
          </a:p>
          <a:p>
            <a:pPr lvl="1">
              <a:lnSpc>
                <a:spcPct val="90000"/>
              </a:lnSpc>
            </a:pPr>
            <a:endParaRPr lang="en-US" altLang="en-US" sz="2800" dirty="0"/>
          </a:p>
          <a:p>
            <a:pPr lvl="1">
              <a:lnSpc>
                <a:spcPct val="90000"/>
              </a:lnSpc>
            </a:pPr>
            <a:endParaRPr lang="en-US" altLang="en-US" sz="2800" dirty="0"/>
          </a:p>
          <a:p>
            <a:pPr lvl="1">
              <a:lnSpc>
                <a:spcPct val="90000"/>
              </a:lnSpc>
            </a:pPr>
            <a:endParaRPr lang="en-US" altLang="en-US" sz="2800" dirty="0"/>
          </a:p>
          <a:p>
            <a:pPr lvl="1">
              <a:lnSpc>
                <a:spcPct val="90000"/>
              </a:lnSpc>
            </a:pPr>
            <a:r>
              <a:rPr lang="en-US" altLang="en-US" sz="2800" dirty="0"/>
              <a:t>}</a:t>
            </a:r>
          </a:p>
        </p:txBody>
      </p:sp>
    </p:spTree>
    <p:extLst>
      <p:ext uri="{BB962C8B-B14F-4D97-AF65-F5344CB8AC3E}">
        <p14:creationId xmlns:p14="http://schemas.microsoft.com/office/powerpoint/2010/main" val="146316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5E3465BE-A8AB-42DE-8D03-D62B2B87F8D6}"/>
              </a:ext>
            </a:extLst>
          </p:cNvPr>
          <p:cNvSpPr txBox="1">
            <a:spLocks noChangeArrowheads="1"/>
          </p:cNvSpPr>
          <p:nvPr/>
        </p:nvSpPr>
        <p:spPr>
          <a:xfrm>
            <a:off x="467508" y="255905"/>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ltLang="en-US" dirty="0"/>
              <a:t>Algorithms and Data</a:t>
            </a:r>
          </a:p>
        </p:txBody>
      </p:sp>
      <p:grpSp>
        <p:nvGrpSpPr>
          <p:cNvPr id="15" name="Group 14">
            <a:extLst>
              <a:ext uri="{FF2B5EF4-FFF2-40B4-BE49-F238E27FC236}">
                <a16:creationId xmlns:a16="http://schemas.microsoft.com/office/drawing/2014/main" id="{E4CE80E7-505E-451A-AC9C-21DDEE054238}"/>
              </a:ext>
            </a:extLst>
          </p:cNvPr>
          <p:cNvGrpSpPr/>
          <p:nvPr/>
        </p:nvGrpSpPr>
        <p:grpSpPr>
          <a:xfrm>
            <a:off x="420198" y="2448567"/>
            <a:ext cx="5227936" cy="2153008"/>
            <a:chOff x="771888" y="2448567"/>
            <a:chExt cx="5227936" cy="2153008"/>
          </a:xfrm>
        </p:grpSpPr>
        <p:grpSp>
          <p:nvGrpSpPr>
            <p:cNvPr id="2" name="Group 1">
              <a:extLst>
                <a:ext uri="{FF2B5EF4-FFF2-40B4-BE49-F238E27FC236}">
                  <a16:creationId xmlns:a16="http://schemas.microsoft.com/office/drawing/2014/main" id="{888C9CC8-9DAF-4C83-9EC9-B2308343F6B9}"/>
                </a:ext>
              </a:extLst>
            </p:cNvPr>
            <p:cNvGrpSpPr/>
            <p:nvPr/>
          </p:nvGrpSpPr>
          <p:grpSpPr>
            <a:xfrm>
              <a:off x="771888" y="3429000"/>
              <a:ext cx="5227936" cy="1172575"/>
              <a:chOff x="5825650" y="1642038"/>
              <a:chExt cx="5227936" cy="1172575"/>
            </a:xfrm>
          </p:grpSpPr>
          <p:sp>
            <p:nvSpPr>
              <p:cNvPr id="3" name="TextBox 2">
                <a:extLst>
                  <a:ext uri="{FF2B5EF4-FFF2-40B4-BE49-F238E27FC236}">
                    <a16:creationId xmlns:a16="http://schemas.microsoft.com/office/drawing/2014/main" id="{D70459D2-1A72-4F79-A962-A51F34FF17EE}"/>
                  </a:ext>
                </a:extLst>
              </p:cNvPr>
              <p:cNvSpPr txBox="1"/>
              <p:nvPr/>
            </p:nvSpPr>
            <p:spPr>
              <a:xfrm>
                <a:off x="5825650" y="1642040"/>
                <a:ext cx="74878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4" name="TextBox 3">
                <a:extLst>
                  <a:ext uri="{FF2B5EF4-FFF2-40B4-BE49-F238E27FC236}">
                    <a16:creationId xmlns:a16="http://schemas.microsoft.com/office/drawing/2014/main" id="{C5DDA1B0-E0DC-433B-8DF6-EDE811EB4957}"/>
                  </a:ext>
                </a:extLst>
              </p:cNvPr>
              <p:cNvSpPr txBox="1"/>
              <p:nvPr/>
            </p:nvSpPr>
            <p:spPr>
              <a:xfrm>
                <a:off x="7316750" y="1642039"/>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5" name="TextBox 4">
                <a:extLst>
                  <a:ext uri="{FF2B5EF4-FFF2-40B4-BE49-F238E27FC236}">
                    <a16:creationId xmlns:a16="http://schemas.microsoft.com/office/drawing/2014/main" id="{E17A21CB-81E1-4263-893B-2BEB2A7CAEF3}"/>
                  </a:ext>
                </a:extLst>
              </p:cNvPr>
              <p:cNvSpPr txBox="1"/>
              <p:nvPr/>
            </p:nvSpPr>
            <p:spPr>
              <a:xfrm>
                <a:off x="6567966" y="1642040"/>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6" name="TextBox 5">
                <a:extLst>
                  <a:ext uri="{FF2B5EF4-FFF2-40B4-BE49-F238E27FC236}">
                    <a16:creationId xmlns:a16="http://schemas.microsoft.com/office/drawing/2014/main" id="{5B5D6B69-FDD4-4DC8-BAA6-983C09D681F2}"/>
                  </a:ext>
                </a:extLst>
              </p:cNvPr>
              <p:cNvSpPr txBox="1"/>
              <p:nvPr/>
            </p:nvSpPr>
            <p:spPr>
              <a:xfrm>
                <a:off x="8065525" y="1642039"/>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7" name="TextBox 6">
                <a:extLst>
                  <a:ext uri="{FF2B5EF4-FFF2-40B4-BE49-F238E27FC236}">
                    <a16:creationId xmlns:a16="http://schemas.microsoft.com/office/drawing/2014/main" id="{729A3304-0647-43A7-810B-3332E06A2308}"/>
                  </a:ext>
                </a:extLst>
              </p:cNvPr>
              <p:cNvSpPr txBox="1"/>
              <p:nvPr/>
            </p:nvSpPr>
            <p:spPr>
              <a:xfrm>
                <a:off x="8814309" y="1642038"/>
                <a:ext cx="748775" cy="400110"/>
              </a:xfrm>
              <a:prstGeom prst="rect">
                <a:avLst/>
              </a:prstGeom>
              <a:noFill/>
              <a:ln>
                <a:solidFill>
                  <a:schemeClr val="tx1"/>
                </a:solidFill>
              </a:ln>
            </p:spPr>
            <p:txBody>
              <a:bodyPr wrap="square" rtlCol="0">
                <a:spAutoFit/>
              </a:bodyPr>
              <a:lstStyle/>
              <a:p>
                <a:pPr algn="ctr"/>
                <a:r>
                  <a:rPr lang="en-US" altLang="zh-CN" sz="2000">
                    <a:latin typeface="Consolas" panose="020B0609020204030204" pitchFamily="49" charset="0"/>
                  </a:rPr>
                  <a:t>11</a:t>
                </a:r>
                <a:endParaRPr lang="en-US" sz="2000" dirty="0">
                  <a:latin typeface="Consolas" panose="020B0609020204030204" pitchFamily="49" charset="0"/>
                </a:endParaRPr>
              </a:p>
            </p:txBody>
          </p:sp>
          <p:sp>
            <p:nvSpPr>
              <p:cNvPr id="8" name="TextBox 7">
                <a:extLst>
                  <a:ext uri="{FF2B5EF4-FFF2-40B4-BE49-F238E27FC236}">
                    <a16:creationId xmlns:a16="http://schemas.microsoft.com/office/drawing/2014/main" id="{5A0CE6A8-2E81-4CFA-9827-84EDEA15296D}"/>
                  </a:ext>
                </a:extLst>
              </p:cNvPr>
              <p:cNvSpPr txBox="1"/>
              <p:nvPr/>
            </p:nvSpPr>
            <p:spPr>
              <a:xfrm>
                <a:off x="9563093"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9" name="TextBox 8">
                <a:extLst>
                  <a:ext uri="{FF2B5EF4-FFF2-40B4-BE49-F238E27FC236}">
                    <a16:creationId xmlns:a16="http://schemas.microsoft.com/office/drawing/2014/main" id="{575E0E94-F0C6-4FD5-B08E-B81C37B49BE0}"/>
                  </a:ext>
                </a:extLst>
              </p:cNvPr>
              <p:cNvSpPr txBox="1"/>
              <p:nvPr/>
            </p:nvSpPr>
            <p:spPr>
              <a:xfrm>
                <a:off x="10304811"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000D8567-1AD5-4F47-83D7-DA10AC47D808}"/>
                  </a:ext>
                </a:extLst>
              </p:cNvPr>
              <p:cNvCxnSpPr>
                <a:cxnSpLocks/>
              </p:cNvCxnSpPr>
              <p:nvPr/>
            </p:nvCxnSpPr>
            <p:spPr>
              <a:xfrm flipV="1">
                <a:off x="6200041" y="2109420"/>
                <a:ext cx="1" cy="24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CE8284-FFE4-4C53-8894-23D3FC7E8535}"/>
                  </a:ext>
                </a:extLst>
              </p:cNvPr>
              <p:cNvSpPr txBox="1"/>
              <p:nvPr/>
            </p:nvSpPr>
            <p:spPr>
              <a:xfrm>
                <a:off x="5906995" y="2291393"/>
                <a:ext cx="3656082" cy="523220"/>
              </a:xfrm>
              <a:prstGeom prst="rect">
                <a:avLst/>
              </a:prstGeom>
              <a:noFill/>
            </p:spPr>
            <p:txBody>
              <a:bodyPr wrap="square" rtlCol="0">
                <a:spAutoFit/>
              </a:bodyPr>
              <a:lstStyle/>
              <a:p>
                <a:r>
                  <a:rPr lang="en-US" altLang="zh-CN" sz="2800" dirty="0"/>
                  <a:t>Start</a:t>
                </a:r>
                <a:endParaRPr lang="en-US" sz="2800" dirty="0"/>
              </a:p>
            </p:txBody>
          </p:sp>
        </p:grpSp>
        <p:sp>
          <p:nvSpPr>
            <p:cNvPr id="13" name="Rectangle 12">
              <a:extLst>
                <a:ext uri="{FF2B5EF4-FFF2-40B4-BE49-F238E27FC236}">
                  <a16:creationId xmlns:a16="http://schemas.microsoft.com/office/drawing/2014/main" id="{13F666BD-BD5E-41D3-B3B7-41BB16AF6497}"/>
                </a:ext>
              </a:extLst>
            </p:cNvPr>
            <p:cNvSpPr/>
            <p:nvPr/>
          </p:nvSpPr>
          <p:spPr>
            <a:xfrm>
              <a:off x="2370332" y="2448567"/>
              <a:ext cx="2031646" cy="523220"/>
            </a:xfrm>
            <a:prstGeom prst="rect">
              <a:avLst/>
            </a:prstGeom>
          </p:spPr>
          <p:txBody>
            <a:bodyPr wrap="none">
              <a:spAutoFit/>
            </a:bodyPr>
            <a:lstStyle/>
            <a:p>
              <a:r>
                <a:rPr lang="en-US" altLang="zh-CN" sz="2800" dirty="0"/>
                <a:t> Target =18</a:t>
              </a:r>
              <a:endParaRPr lang="en-US" sz="2800" dirty="0"/>
            </a:p>
          </p:txBody>
        </p:sp>
      </p:grpSp>
    </p:spTree>
    <p:extLst>
      <p:ext uri="{BB962C8B-B14F-4D97-AF65-F5344CB8AC3E}">
        <p14:creationId xmlns:p14="http://schemas.microsoft.com/office/powerpoint/2010/main" val="344320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5E3465BE-A8AB-42DE-8D03-D62B2B87F8D6}"/>
              </a:ext>
            </a:extLst>
          </p:cNvPr>
          <p:cNvSpPr txBox="1">
            <a:spLocks noChangeArrowheads="1"/>
          </p:cNvSpPr>
          <p:nvPr/>
        </p:nvSpPr>
        <p:spPr>
          <a:xfrm>
            <a:off x="467508" y="255905"/>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ltLang="en-US" dirty="0"/>
              <a:t>Algorithms and Data</a:t>
            </a:r>
          </a:p>
        </p:txBody>
      </p:sp>
      <p:grpSp>
        <p:nvGrpSpPr>
          <p:cNvPr id="15" name="Group 14">
            <a:extLst>
              <a:ext uri="{FF2B5EF4-FFF2-40B4-BE49-F238E27FC236}">
                <a16:creationId xmlns:a16="http://schemas.microsoft.com/office/drawing/2014/main" id="{E4CE80E7-505E-451A-AC9C-21DDEE054238}"/>
              </a:ext>
            </a:extLst>
          </p:cNvPr>
          <p:cNvGrpSpPr/>
          <p:nvPr/>
        </p:nvGrpSpPr>
        <p:grpSpPr>
          <a:xfrm>
            <a:off x="420198" y="2448567"/>
            <a:ext cx="5227936" cy="2153008"/>
            <a:chOff x="771888" y="2448567"/>
            <a:chExt cx="5227936" cy="2153008"/>
          </a:xfrm>
        </p:grpSpPr>
        <p:grpSp>
          <p:nvGrpSpPr>
            <p:cNvPr id="2" name="Group 1">
              <a:extLst>
                <a:ext uri="{FF2B5EF4-FFF2-40B4-BE49-F238E27FC236}">
                  <a16:creationId xmlns:a16="http://schemas.microsoft.com/office/drawing/2014/main" id="{888C9CC8-9DAF-4C83-9EC9-B2308343F6B9}"/>
                </a:ext>
              </a:extLst>
            </p:cNvPr>
            <p:cNvGrpSpPr/>
            <p:nvPr/>
          </p:nvGrpSpPr>
          <p:grpSpPr>
            <a:xfrm>
              <a:off x="771888" y="3429000"/>
              <a:ext cx="5227936" cy="1172575"/>
              <a:chOff x="5825650" y="1642038"/>
              <a:chExt cx="5227936" cy="1172575"/>
            </a:xfrm>
          </p:grpSpPr>
          <p:sp>
            <p:nvSpPr>
              <p:cNvPr id="3" name="TextBox 2">
                <a:extLst>
                  <a:ext uri="{FF2B5EF4-FFF2-40B4-BE49-F238E27FC236}">
                    <a16:creationId xmlns:a16="http://schemas.microsoft.com/office/drawing/2014/main" id="{D70459D2-1A72-4F79-A962-A51F34FF17EE}"/>
                  </a:ext>
                </a:extLst>
              </p:cNvPr>
              <p:cNvSpPr txBox="1"/>
              <p:nvPr/>
            </p:nvSpPr>
            <p:spPr>
              <a:xfrm>
                <a:off x="5825650" y="1642040"/>
                <a:ext cx="74878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4" name="TextBox 3">
                <a:extLst>
                  <a:ext uri="{FF2B5EF4-FFF2-40B4-BE49-F238E27FC236}">
                    <a16:creationId xmlns:a16="http://schemas.microsoft.com/office/drawing/2014/main" id="{C5DDA1B0-E0DC-433B-8DF6-EDE811EB4957}"/>
                  </a:ext>
                </a:extLst>
              </p:cNvPr>
              <p:cNvSpPr txBox="1"/>
              <p:nvPr/>
            </p:nvSpPr>
            <p:spPr>
              <a:xfrm>
                <a:off x="7316750" y="1642039"/>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5" name="TextBox 4">
                <a:extLst>
                  <a:ext uri="{FF2B5EF4-FFF2-40B4-BE49-F238E27FC236}">
                    <a16:creationId xmlns:a16="http://schemas.microsoft.com/office/drawing/2014/main" id="{E17A21CB-81E1-4263-893B-2BEB2A7CAEF3}"/>
                  </a:ext>
                </a:extLst>
              </p:cNvPr>
              <p:cNvSpPr txBox="1"/>
              <p:nvPr/>
            </p:nvSpPr>
            <p:spPr>
              <a:xfrm>
                <a:off x="6567966" y="1642040"/>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6" name="TextBox 5">
                <a:extLst>
                  <a:ext uri="{FF2B5EF4-FFF2-40B4-BE49-F238E27FC236}">
                    <a16:creationId xmlns:a16="http://schemas.microsoft.com/office/drawing/2014/main" id="{5B5D6B69-FDD4-4DC8-BAA6-983C09D681F2}"/>
                  </a:ext>
                </a:extLst>
              </p:cNvPr>
              <p:cNvSpPr txBox="1"/>
              <p:nvPr/>
            </p:nvSpPr>
            <p:spPr>
              <a:xfrm>
                <a:off x="8065525" y="1642039"/>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7" name="TextBox 6">
                <a:extLst>
                  <a:ext uri="{FF2B5EF4-FFF2-40B4-BE49-F238E27FC236}">
                    <a16:creationId xmlns:a16="http://schemas.microsoft.com/office/drawing/2014/main" id="{729A3304-0647-43A7-810B-3332E06A2308}"/>
                  </a:ext>
                </a:extLst>
              </p:cNvPr>
              <p:cNvSpPr txBox="1"/>
              <p:nvPr/>
            </p:nvSpPr>
            <p:spPr>
              <a:xfrm>
                <a:off x="8814309" y="1642038"/>
                <a:ext cx="748775" cy="400110"/>
              </a:xfrm>
              <a:prstGeom prst="rect">
                <a:avLst/>
              </a:prstGeom>
              <a:noFill/>
              <a:ln>
                <a:solidFill>
                  <a:schemeClr val="tx1"/>
                </a:solidFill>
              </a:ln>
            </p:spPr>
            <p:txBody>
              <a:bodyPr wrap="square" rtlCol="0">
                <a:spAutoFit/>
              </a:bodyPr>
              <a:lstStyle/>
              <a:p>
                <a:pPr algn="ctr"/>
                <a:r>
                  <a:rPr lang="en-US" altLang="zh-CN" sz="2000">
                    <a:latin typeface="Consolas" panose="020B0609020204030204" pitchFamily="49" charset="0"/>
                  </a:rPr>
                  <a:t>11</a:t>
                </a:r>
                <a:endParaRPr lang="en-US" sz="2000" dirty="0">
                  <a:latin typeface="Consolas" panose="020B0609020204030204" pitchFamily="49" charset="0"/>
                </a:endParaRPr>
              </a:p>
            </p:txBody>
          </p:sp>
          <p:sp>
            <p:nvSpPr>
              <p:cNvPr id="8" name="TextBox 7">
                <a:extLst>
                  <a:ext uri="{FF2B5EF4-FFF2-40B4-BE49-F238E27FC236}">
                    <a16:creationId xmlns:a16="http://schemas.microsoft.com/office/drawing/2014/main" id="{5A0CE6A8-2E81-4CFA-9827-84EDEA15296D}"/>
                  </a:ext>
                </a:extLst>
              </p:cNvPr>
              <p:cNvSpPr txBox="1"/>
              <p:nvPr/>
            </p:nvSpPr>
            <p:spPr>
              <a:xfrm>
                <a:off x="9563093"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9" name="TextBox 8">
                <a:extLst>
                  <a:ext uri="{FF2B5EF4-FFF2-40B4-BE49-F238E27FC236}">
                    <a16:creationId xmlns:a16="http://schemas.microsoft.com/office/drawing/2014/main" id="{575E0E94-F0C6-4FD5-B08E-B81C37B49BE0}"/>
                  </a:ext>
                </a:extLst>
              </p:cNvPr>
              <p:cNvSpPr txBox="1"/>
              <p:nvPr/>
            </p:nvSpPr>
            <p:spPr>
              <a:xfrm>
                <a:off x="10304811"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000D8567-1AD5-4F47-83D7-DA10AC47D808}"/>
                  </a:ext>
                </a:extLst>
              </p:cNvPr>
              <p:cNvCxnSpPr>
                <a:cxnSpLocks/>
              </p:cNvCxnSpPr>
              <p:nvPr/>
            </p:nvCxnSpPr>
            <p:spPr>
              <a:xfrm flipV="1">
                <a:off x="6200041" y="2109420"/>
                <a:ext cx="1" cy="24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CE8284-FFE4-4C53-8894-23D3FC7E8535}"/>
                  </a:ext>
                </a:extLst>
              </p:cNvPr>
              <p:cNvSpPr txBox="1"/>
              <p:nvPr/>
            </p:nvSpPr>
            <p:spPr>
              <a:xfrm>
                <a:off x="5906995" y="2291393"/>
                <a:ext cx="3656082" cy="523220"/>
              </a:xfrm>
              <a:prstGeom prst="rect">
                <a:avLst/>
              </a:prstGeom>
              <a:noFill/>
            </p:spPr>
            <p:txBody>
              <a:bodyPr wrap="square" rtlCol="0">
                <a:spAutoFit/>
              </a:bodyPr>
              <a:lstStyle/>
              <a:p>
                <a:r>
                  <a:rPr lang="en-US" altLang="zh-CN" sz="2800" dirty="0"/>
                  <a:t>Start</a:t>
                </a:r>
                <a:endParaRPr lang="en-US" sz="2800" dirty="0"/>
              </a:p>
            </p:txBody>
          </p:sp>
        </p:grpSp>
        <p:sp>
          <p:nvSpPr>
            <p:cNvPr id="13" name="Rectangle 12">
              <a:extLst>
                <a:ext uri="{FF2B5EF4-FFF2-40B4-BE49-F238E27FC236}">
                  <a16:creationId xmlns:a16="http://schemas.microsoft.com/office/drawing/2014/main" id="{13F666BD-BD5E-41D3-B3B7-41BB16AF6497}"/>
                </a:ext>
              </a:extLst>
            </p:cNvPr>
            <p:cNvSpPr/>
            <p:nvPr/>
          </p:nvSpPr>
          <p:spPr>
            <a:xfrm>
              <a:off x="2370332" y="2448567"/>
              <a:ext cx="2031646" cy="523220"/>
            </a:xfrm>
            <a:prstGeom prst="rect">
              <a:avLst/>
            </a:prstGeom>
          </p:spPr>
          <p:txBody>
            <a:bodyPr wrap="none">
              <a:spAutoFit/>
            </a:bodyPr>
            <a:lstStyle/>
            <a:p>
              <a:r>
                <a:rPr lang="en-US" altLang="zh-CN" sz="2800" dirty="0"/>
                <a:t> Target =18</a:t>
              </a:r>
              <a:endParaRPr lang="en-US" sz="2800" dirty="0"/>
            </a:p>
          </p:txBody>
        </p:sp>
      </p:grpSp>
      <p:sp>
        <p:nvSpPr>
          <p:cNvPr id="14" name="Rectangle 13">
            <a:extLst>
              <a:ext uri="{FF2B5EF4-FFF2-40B4-BE49-F238E27FC236}">
                <a16:creationId xmlns:a16="http://schemas.microsoft.com/office/drawing/2014/main" id="{44E79C5A-492D-432B-A5EA-51D6C190C055}"/>
              </a:ext>
            </a:extLst>
          </p:cNvPr>
          <p:cNvSpPr/>
          <p:nvPr/>
        </p:nvSpPr>
        <p:spPr>
          <a:xfrm>
            <a:off x="5775762" y="2120950"/>
            <a:ext cx="6654049" cy="3416320"/>
          </a:xfrm>
          <a:prstGeom prst="rect">
            <a:avLst/>
          </a:prstGeom>
        </p:spPr>
        <p:txBody>
          <a:bodyPr wrap="square">
            <a:spAutoFit/>
          </a:bodyPr>
          <a:lstStyle/>
          <a:p>
            <a:r>
              <a:rPr lang="en-US" sz="2400" dirty="0"/>
              <a:t>public static int </a:t>
            </a:r>
            <a:r>
              <a:rPr lang="en-US" sz="2400" dirty="0" err="1"/>
              <a:t>linearSearch</a:t>
            </a:r>
            <a:r>
              <a:rPr lang="en-US" sz="2400" dirty="0"/>
              <a:t> (int[] </a:t>
            </a:r>
            <a:r>
              <a:rPr lang="en-US" sz="2400" dirty="0" err="1"/>
              <a:t>arr</a:t>
            </a:r>
            <a:r>
              <a:rPr lang="en-US" sz="2400" dirty="0"/>
              <a:t>, int t)    </a:t>
            </a:r>
          </a:p>
          <a:p>
            <a:r>
              <a:rPr lang="en-US" sz="2400" dirty="0"/>
              <a:t>{        </a:t>
            </a:r>
          </a:p>
          <a:p>
            <a:pPr lvl="1"/>
            <a:r>
              <a:rPr lang="en-US" sz="2400" dirty="0"/>
              <a:t>for(int i=0; i&lt;</a:t>
            </a:r>
            <a:r>
              <a:rPr lang="en-US" sz="2400" dirty="0" err="1"/>
              <a:t>arr.length</a:t>
            </a:r>
            <a:r>
              <a:rPr lang="en-US" sz="2400" dirty="0"/>
              <a:t>; i++)        </a:t>
            </a:r>
          </a:p>
          <a:p>
            <a:pPr lvl="1"/>
            <a:r>
              <a:rPr lang="en-US" sz="2400" dirty="0"/>
              <a:t>{            </a:t>
            </a:r>
          </a:p>
          <a:p>
            <a:pPr lvl="2"/>
            <a:r>
              <a:rPr lang="en-US" sz="2400" dirty="0"/>
              <a:t>if(</a:t>
            </a:r>
            <a:r>
              <a:rPr lang="en-US" sz="2400" dirty="0" err="1"/>
              <a:t>arr</a:t>
            </a:r>
            <a:r>
              <a:rPr lang="en-US" sz="2400" dirty="0"/>
              <a:t>[i] == t)                </a:t>
            </a:r>
          </a:p>
          <a:p>
            <a:pPr lvl="2"/>
            <a:r>
              <a:rPr lang="en-US" sz="2400" dirty="0"/>
              <a:t>	return i;        </a:t>
            </a:r>
          </a:p>
          <a:p>
            <a:pPr lvl="1"/>
            <a:r>
              <a:rPr lang="en-US" sz="2400" dirty="0"/>
              <a:t>}        </a:t>
            </a:r>
          </a:p>
          <a:p>
            <a:pPr lvl="1"/>
            <a:r>
              <a:rPr lang="en-US" sz="2400" dirty="0"/>
              <a:t>return -1;    </a:t>
            </a:r>
          </a:p>
          <a:p>
            <a:r>
              <a:rPr lang="en-US" sz="2400" dirty="0"/>
              <a:t>}</a:t>
            </a:r>
          </a:p>
        </p:txBody>
      </p:sp>
    </p:spTree>
    <p:extLst>
      <p:ext uri="{BB962C8B-B14F-4D97-AF65-F5344CB8AC3E}">
        <p14:creationId xmlns:p14="http://schemas.microsoft.com/office/powerpoint/2010/main" val="50513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idx="4294967295"/>
          </p:nvPr>
        </p:nvSpPr>
        <p:spPr>
          <a:xfrm>
            <a:off x="942370" y="123825"/>
            <a:ext cx="10353761" cy="1326321"/>
          </a:xfrm>
        </p:spPr>
        <p:txBody>
          <a:bodyPr/>
          <a:lstStyle/>
          <a:p>
            <a:pPr eaLnBrk="1" hangingPunct="1"/>
            <a:r>
              <a:rPr lang="en-US" altLang="en-US"/>
              <a:t>Binary Search</a:t>
            </a:r>
          </a:p>
        </p:txBody>
      </p:sp>
      <p:sp>
        <p:nvSpPr>
          <p:cNvPr id="122884" name="Rectangle 3"/>
          <p:cNvSpPr>
            <a:spLocks noGrp="1" noChangeArrowheads="1"/>
          </p:cNvSpPr>
          <p:nvPr>
            <p:ph type="body" idx="4294967295"/>
          </p:nvPr>
        </p:nvSpPr>
        <p:spPr>
          <a:xfrm>
            <a:off x="265886" y="1576388"/>
            <a:ext cx="5591990" cy="4953000"/>
          </a:xfrm>
        </p:spPr>
        <p:txBody>
          <a:bodyPr>
            <a:normAutofit/>
          </a:bodyPr>
          <a:lstStyle/>
          <a:p>
            <a:pPr eaLnBrk="1" hangingPunct="1">
              <a:lnSpc>
                <a:spcPct val="90000"/>
              </a:lnSpc>
            </a:pPr>
            <a:r>
              <a:rPr lang="en-US" altLang="en-US" sz="2400" dirty="0"/>
              <a:t>A binary search:</a:t>
            </a:r>
          </a:p>
          <a:p>
            <a:pPr lvl="1" eaLnBrk="1" hangingPunct="1">
              <a:lnSpc>
                <a:spcPct val="90000"/>
              </a:lnSpc>
            </a:pPr>
            <a:r>
              <a:rPr lang="en-US" altLang="en-US" sz="2000" dirty="0"/>
              <a:t>requires a </a:t>
            </a:r>
            <a:r>
              <a:rPr lang="en-US" altLang="en-US" sz="2000"/>
              <a:t>sorted array</a:t>
            </a:r>
            <a:endParaRPr lang="en-US" altLang="en-US" sz="2000" dirty="0"/>
          </a:p>
          <a:p>
            <a:pPr lvl="1" eaLnBrk="1" hangingPunct="1">
              <a:lnSpc>
                <a:spcPct val="90000"/>
              </a:lnSpc>
            </a:pPr>
            <a:r>
              <a:rPr lang="en-US" altLang="en-US" sz="2000" dirty="0"/>
              <a:t>starts with the element in the middle of the array.</a:t>
            </a:r>
          </a:p>
          <a:p>
            <a:pPr lvl="1" eaLnBrk="1" hangingPunct="1">
              <a:lnSpc>
                <a:spcPct val="90000"/>
              </a:lnSpc>
            </a:pPr>
            <a:r>
              <a:rPr lang="en-US" altLang="en-US" sz="2000" dirty="0"/>
              <a:t>If that element is the desired value, the search is over.</a:t>
            </a:r>
          </a:p>
          <a:p>
            <a:pPr lvl="1" eaLnBrk="1" hangingPunct="1">
              <a:lnSpc>
                <a:spcPct val="90000"/>
              </a:lnSpc>
            </a:pPr>
            <a:r>
              <a:rPr lang="en-US" altLang="en-US" sz="2000" dirty="0"/>
              <a:t>Otherwise, the value in the middle element is either greater or less than the desired value</a:t>
            </a:r>
          </a:p>
          <a:p>
            <a:pPr lvl="2">
              <a:lnSpc>
                <a:spcPct val="90000"/>
              </a:lnSpc>
            </a:pPr>
            <a:r>
              <a:rPr lang="en-US" altLang="en-US" sz="1800" dirty="0"/>
              <a:t>If it is greater than the desired value, search in the first half of the array.</a:t>
            </a:r>
          </a:p>
          <a:p>
            <a:pPr lvl="2">
              <a:lnSpc>
                <a:spcPct val="90000"/>
              </a:lnSpc>
            </a:pPr>
            <a:r>
              <a:rPr lang="en-US" altLang="en-US" sz="1800" dirty="0"/>
              <a:t>Otherwise, search the last half of the array.</a:t>
            </a:r>
          </a:p>
          <a:p>
            <a:pPr lvl="1" eaLnBrk="1" hangingPunct="1">
              <a:lnSpc>
                <a:spcPct val="90000"/>
              </a:lnSpc>
            </a:pPr>
            <a:r>
              <a:rPr lang="en-US" altLang="en-US" sz="2000" dirty="0"/>
              <a:t>Repeat as needed while adjusting start and end points of the search.</a:t>
            </a:r>
          </a:p>
        </p:txBody>
      </p:sp>
      <p:sp>
        <p:nvSpPr>
          <p:cNvPr id="6" name="TextBox 5">
            <a:extLst>
              <a:ext uri="{FF2B5EF4-FFF2-40B4-BE49-F238E27FC236}">
                <a16:creationId xmlns:a16="http://schemas.microsoft.com/office/drawing/2014/main" id="{17329375-8813-4688-85E2-24C1A05D3076}"/>
              </a:ext>
            </a:extLst>
          </p:cNvPr>
          <p:cNvSpPr txBox="1"/>
          <p:nvPr/>
        </p:nvSpPr>
        <p:spPr>
          <a:xfrm>
            <a:off x="8180274" y="1993834"/>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7</a:t>
            </a:r>
            <a:endParaRPr lang="en-US" sz="1400" dirty="0">
              <a:latin typeface="Consolas" panose="020B0609020204030204" pitchFamily="49" charset="0"/>
            </a:endParaRPr>
          </a:p>
        </p:txBody>
      </p:sp>
      <p:sp>
        <p:nvSpPr>
          <p:cNvPr id="7" name="TextBox 6">
            <a:extLst>
              <a:ext uri="{FF2B5EF4-FFF2-40B4-BE49-F238E27FC236}">
                <a16:creationId xmlns:a16="http://schemas.microsoft.com/office/drawing/2014/main" id="{52133C5B-3E28-4FA8-979D-29C994886F02}"/>
              </a:ext>
            </a:extLst>
          </p:cNvPr>
          <p:cNvSpPr txBox="1"/>
          <p:nvPr/>
        </p:nvSpPr>
        <p:spPr>
          <a:xfrm>
            <a:off x="7431490" y="1993835"/>
            <a:ext cx="748784"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4</a:t>
            </a:r>
            <a:endParaRPr lang="en-US" sz="1400" dirty="0">
              <a:latin typeface="Consolas" panose="020B0609020204030204" pitchFamily="49" charset="0"/>
            </a:endParaRPr>
          </a:p>
        </p:txBody>
      </p:sp>
      <p:sp>
        <p:nvSpPr>
          <p:cNvPr id="8" name="TextBox 7">
            <a:extLst>
              <a:ext uri="{FF2B5EF4-FFF2-40B4-BE49-F238E27FC236}">
                <a16:creationId xmlns:a16="http://schemas.microsoft.com/office/drawing/2014/main" id="{77A6CB04-4E84-487A-A8D5-44043D219420}"/>
              </a:ext>
            </a:extLst>
          </p:cNvPr>
          <p:cNvSpPr txBox="1"/>
          <p:nvPr/>
        </p:nvSpPr>
        <p:spPr>
          <a:xfrm>
            <a:off x="6729366" y="1993835"/>
            <a:ext cx="74878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1</a:t>
            </a:r>
            <a:endParaRPr lang="en-US" sz="1400" dirty="0">
              <a:latin typeface="Consolas" panose="020B0609020204030204" pitchFamily="49" charset="0"/>
            </a:endParaRPr>
          </a:p>
        </p:txBody>
      </p:sp>
      <p:sp>
        <p:nvSpPr>
          <p:cNvPr id="9" name="TextBox 8">
            <a:extLst>
              <a:ext uri="{FF2B5EF4-FFF2-40B4-BE49-F238E27FC236}">
                <a16:creationId xmlns:a16="http://schemas.microsoft.com/office/drawing/2014/main" id="{E8EE4AB6-E720-47F5-B947-0B6C8A6627CE}"/>
              </a:ext>
            </a:extLst>
          </p:cNvPr>
          <p:cNvSpPr txBox="1"/>
          <p:nvPr/>
        </p:nvSpPr>
        <p:spPr>
          <a:xfrm>
            <a:off x="8929049" y="1993834"/>
            <a:ext cx="748784"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8</a:t>
            </a:r>
            <a:endParaRPr lang="en-US" sz="1400" dirty="0">
              <a:latin typeface="Consolas" panose="020B0609020204030204" pitchFamily="49" charset="0"/>
            </a:endParaRPr>
          </a:p>
        </p:txBody>
      </p:sp>
      <p:sp>
        <p:nvSpPr>
          <p:cNvPr id="10" name="TextBox 9">
            <a:extLst>
              <a:ext uri="{FF2B5EF4-FFF2-40B4-BE49-F238E27FC236}">
                <a16:creationId xmlns:a16="http://schemas.microsoft.com/office/drawing/2014/main" id="{17329375-8813-4688-85E2-24C1A05D3076}"/>
              </a:ext>
            </a:extLst>
          </p:cNvPr>
          <p:cNvSpPr txBox="1"/>
          <p:nvPr/>
        </p:nvSpPr>
        <p:spPr>
          <a:xfrm>
            <a:off x="9677833" y="1993833"/>
            <a:ext cx="748775" cy="307777"/>
          </a:xfrm>
          <a:prstGeom prst="rect">
            <a:avLst/>
          </a:prstGeom>
          <a:solidFill>
            <a:srgbClr val="00B050"/>
          </a:solidFill>
          <a:ln>
            <a:solidFill>
              <a:schemeClr val="tx1"/>
            </a:solidFill>
          </a:ln>
        </p:spPr>
        <p:txBody>
          <a:bodyPr wrap="square" rtlCol="0">
            <a:spAutoFit/>
          </a:bodyPr>
          <a:lstStyle/>
          <a:p>
            <a:pPr algn="ctr"/>
            <a:r>
              <a:rPr lang="en-US" altLang="zh-CN" sz="1400">
                <a:latin typeface="Consolas" panose="020B0609020204030204" pitchFamily="49" charset="0"/>
              </a:rPr>
              <a:t>11</a:t>
            </a:r>
            <a:endParaRPr lang="en-US" sz="1400" dirty="0">
              <a:latin typeface="Consolas" panose="020B0609020204030204" pitchFamily="49" charset="0"/>
            </a:endParaRPr>
          </a:p>
        </p:txBody>
      </p:sp>
      <p:sp>
        <p:nvSpPr>
          <p:cNvPr id="11" name="TextBox 10">
            <a:extLst>
              <a:ext uri="{FF2B5EF4-FFF2-40B4-BE49-F238E27FC236}">
                <a16:creationId xmlns:a16="http://schemas.microsoft.com/office/drawing/2014/main" id="{17329375-8813-4688-85E2-24C1A05D3076}"/>
              </a:ext>
            </a:extLst>
          </p:cNvPr>
          <p:cNvSpPr txBox="1"/>
          <p:nvPr/>
        </p:nvSpPr>
        <p:spPr>
          <a:xfrm>
            <a:off x="10426617" y="1993833"/>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19</a:t>
            </a:r>
            <a:endParaRPr lang="en-US" sz="1400" dirty="0">
              <a:latin typeface="Consolas" panose="020B0609020204030204" pitchFamily="49" charset="0"/>
            </a:endParaRPr>
          </a:p>
        </p:txBody>
      </p:sp>
      <p:sp>
        <p:nvSpPr>
          <p:cNvPr id="12" name="TextBox 11">
            <a:extLst>
              <a:ext uri="{FF2B5EF4-FFF2-40B4-BE49-F238E27FC236}">
                <a16:creationId xmlns:a16="http://schemas.microsoft.com/office/drawing/2014/main" id="{17329375-8813-4688-85E2-24C1A05D3076}"/>
              </a:ext>
            </a:extLst>
          </p:cNvPr>
          <p:cNvSpPr txBox="1"/>
          <p:nvPr/>
        </p:nvSpPr>
        <p:spPr>
          <a:xfrm>
            <a:off x="11168335" y="1993833"/>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24</a:t>
            </a:r>
            <a:endParaRPr lang="en-US" sz="1400" dirty="0">
              <a:latin typeface="Consolas" panose="020B0609020204030204" pitchFamily="49" charset="0"/>
            </a:endParaRPr>
          </a:p>
        </p:txBody>
      </p:sp>
      <p:cxnSp>
        <p:nvCxnSpPr>
          <p:cNvPr id="13" name="Straight Arrow Connector 12"/>
          <p:cNvCxnSpPr>
            <a:endCxn id="8" idx="2"/>
          </p:cNvCxnSpPr>
          <p:nvPr/>
        </p:nvCxnSpPr>
        <p:spPr>
          <a:xfrm flipV="1">
            <a:off x="7103758" y="2301612"/>
            <a:ext cx="1" cy="34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1552296" y="2344475"/>
            <a:ext cx="1" cy="34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70520" y="2643188"/>
            <a:ext cx="660970" cy="369332"/>
          </a:xfrm>
          <a:prstGeom prst="rect">
            <a:avLst/>
          </a:prstGeom>
          <a:noFill/>
        </p:spPr>
        <p:txBody>
          <a:bodyPr wrap="square" rtlCol="0">
            <a:spAutoFit/>
          </a:bodyPr>
          <a:lstStyle/>
          <a:p>
            <a:r>
              <a:rPr lang="en-US" altLang="zh-CN" dirty="0"/>
              <a:t>start</a:t>
            </a:r>
            <a:endParaRPr lang="en-US" dirty="0"/>
          </a:p>
        </p:txBody>
      </p:sp>
      <p:sp>
        <p:nvSpPr>
          <p:cNvPr id="20" name="TextBox 19"/>
          <p:cNvSpPr txBox="1"/>
          <p:nvPr/>
        </p:nvSpPr>
        <p:spPr>
          <a:xfrm>
            <a:off x="11221811" y="2660631"/>
            <a:ext cx="660970" cy="369332"/>
          </a:xfrm>
          <a:prstGeom prst="rect">
            <a:avLst/>
          </a:prstGeom>
          <a:noFill/>
        </p:spPr>
        <p:txBody>
          <a:bodyPr wrap="square" rtlCol="0">
            <a:spAutoFit/>
          </a:bodyPr>
          <a:lstStyle/>
          <a:p>
            <a:r>
              <a:rPr lang="en-US" altLang="zh-CN" dirty="0"/>
              <a:t>end</a:t>
            </a:r>
            <a:endParaRPr lang="en-US" dirty="0"/>
          </a:p>
        </p:txBody>
      </p:sp>
      <p:sp>
        <p:nvSpPr>
          <p:cNvPr id="22" name="TextBox 21"/>
          <p:cNvSpPr txBox="1"/>
          <p:nvPr/>
        </p:nvSpPr>
        <p:spPr>
          <a:xfrm>
            <a:off x="6314198" y="1285547"/>
            <a:ext cx="1972552" cy="369332"/>
          </a:xfrm>
          <a:prstGeom prst="rect">
            <a:avLst/>
          </a:prstGeom>
          <a:noFill/>
        </p:spPr>
        <p:txBody>
          <a:bodyPr wrap="square" rtlCol="0">
            <a:spAutoFit/>
          </a:bodyPr>
          <a:lstStyle/>
          <a:p>
            <a:r>
              <a:rPr lang="en-US" altLang="zh-CN" dirty="0"/>
              <a:t>Target</a:t>
            </a:r>
            <a:r>
              <a:rPr lang="zh-CN" altLang="en-US" dirty="0"/>
              <a:t> </a:t>
            </a:r>
            <a:r>
              <a:rPr lang="en-US" altLang="zh-CN" dirty="0"/>
              <a:t>=</a:t>
            </a:r>
            <a:r>
              <a:rPr lang="zh-CN" altLang="en-US" dirty="0"/>
              <a:t> </a:t>
            </a:r>
            <a:r>
              <a:rPr lang="en-US" altLang="zh-CN" dirty="0"/>
              <a:t>11</a:t>
            </a:r>
            <a:endParaRPr lang="en-US" dirty="0"/>
          </a:p>
        </p:txBody>
      </p:sp>
      <p:sp>
        <p:nvSpPr>
          <p:cNvPr id="23" name="TextBox 22">
            <a:extLst>
              <a:ext uri="{FF2B5EF4-FFF2-40B4-BE49-F238E27FC236}">
                <a16:creationId xmlns:a16="http://schemas.microsoft.com/office/drawing/2014/main" id="{17329375-8813-4688-85E2-24C1A05D3076}"/>
              </a:ext>
            </a:extLst>
          </p:cNvPr>
          <p:cNvSpPr txBox="1"/>
          <p:nvPr/>
        </p:nvSpPr>
        <p:spPr>
          <a:xfrm>
            <a:off x="8153769" y="3174786"/>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7</a:t>
            </a:r>
            <a:endParaRPr lang="en-US" sz="1400" dirty="0">
              <a:latin typeface="Consolas" panose="020B0609020204030204" pitchFamily="49" charset="0"/>
            </a:endParaRPr>
          </a:p>
        </p:txBody>
      </p:sp>
      <p:sp>
        <p:nvSpPr>
          <p:cNvPr id="24" name="TextBox 23">
            <a:extLst>
              <a:ext uri="{FF2B5EF4-FFF2-40B4-BE49-F238E27FC236}">
                <a16:creationId xmlns:a16="http://schemas.microsoft.com/office/drawing/2014/main" id="{52133C5B-3E28-4FA8-979D-29C994886F02}"/>
              </a:ext>
            </a:extLst>
          </p:cNvPr>
          <p:cNvSpPr txBox="1"/>
          <p:nvPr/>
        </p:nvSpPr>
        <p:spPr>
          <a:xfrm>
            <a:off x="7404985" y="3174787"/>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4</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77A6CB04-4E84-487A-A8D5-44043D219420}"/>
              </a:ext>
            </a:extLst>
          </p:cNvPr>
          <p:cNvSpPr txBox="1"/>
          <p:nvPr/>
        </p:nvSpPr>
        <p:spPr>
          <a:xfrm>
            <a:off x="6729366" y="3174785"/>
            <a:ext cx="665930"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1</a:t>
            </a:r>
            <a:endParaRPr lang="en-US" sz="1400" dirty="0">
              <a:latin typeface="Consolas" panose="020B0609020204030204" pitchFamily="49" charset="0"/>
            </a:endParaRPr>
          </a:p>
        </p:txBody>
      </p:sp>
      <p:sp>
        <p:nvSpPr>
          <p:cNvPr id="26" name="TextBox 25">
            <a:extLst>
              <a:ext uri="{FF2B5EF4-FFF2-40B4-BE49-F238E27FC236}">
                <a16:creationId xmlns:a16="http://schemas.microsoft.com/office/drawing/2014/main" id="{E8EE4AB6-E720-47F5-B947-0B6C8A6627CE}"/>
              </a:ext>
            </a:extLst>
          </p:cNvPr>
          <p:cNvSpPr txBox="1"/>
          <p:nvPr/>
        </p:nvSpPr>
        <p:spPr>
          <a:xfrm>
            <a:off x="8902544" y="3174786"/>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8</a:t>
            </a:r>
            <a:endParaRPr lang="en-US" sz="1400" dirty="0">
              <a:latin typeface="Consolas" panose="020B0609020204030204" pitchFamily="49" charset="0"/>
            </a:endParaRPr>
          </a:p>
        </p:txBody>
      </p:sp>
      <p:sp>
        <p:nvSpPr>
          <p:cNvPr id="27" name="TextBox 26">
            <a:extLst>
              <a:ext uri="{FF2B5EF4-FFF2-40B4-BE49-F238E27FC236}">
                <a16:creationId xmlns:a16="http://schemas.microsoft.com/office/drawing/2014/main" id="{17329375-8813-4688-85E2-24C1A05D3076}"/>
              </a:ext>
            </a:extLst>
          </p:cNvPr>
          <p:cNvSpPr txBox="1"/>
          <p:nvPr/>
        </p:nvSpPr>
        <p:spPr>
          <a:xfrm>
            <a:off x="9651328" y="3174785"/>
            <a:ext cx="748775" cy="307777"/>
          </a:xfrm>
          <a:prstGeom prst="rect">
            <a:avLst/>
          </a:prstGeom>
          <a:solidFill>
            <a:srgbClr val="00B050"/>
          </a:solidFill>
          <a:ln>
            <a:solidFill>
              <a:schemeClr val="tx1"/>
            </a:solidFill>
          </a:ln>
        </p:spPr>
        <p:txBody>
          <a:bodyPr wrap="square" rtlCol="0">
            <a:spAutoFit/>
          </a:bodyPr>
          <a:lstStyle/>
          <a:p>
            <a:pPr algn="ctr"/>
            <a:r>
              <a:rPr lang="en-US" altLang="zh-CN" sz="1400">
                <a:latin typeface="Consolas" panose="020B0609020204030204" pitchFamily="49" charset="0"/>
              </a:rPr>
              <a:t>11</a:t>
            </a:r>
            <a:endParaRPr lang="en-US" sz="1400" dirty="0">
              <a:latin typeface="Consolas" panose="020B0609020204030204" pitchFamily="49" charset="0"/>
            </a:endParaRPr>
          </a:p>
        </p:txBody>
      </p:sp>
      <p:sp>
        <p:nvSpPr>
          <p:cNvPr id="28" name="TextBox 27">
            <a:extLst>
              <a:ext uri="{FF2B5EF4-FFF2-40B4-BE49-F238E27FC236}">
                <a16:creationId xmlns:a16="http://schemas.microsoft.com/office/drawing/2014/main" id="{17329375-8813-4688-85E2-24C1A05D3076}"/>
              </a:ext>
            </a:extLst>
          </p:cNvPr>
          <p:cNvSpPr txBox="1"/>
          <p:nvPr/>
        </p:nvSpPr>
        <p:spPr>
          <a:xfrm>
            <a:off x="10400112" y="3174785"/>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19</a:t>
            </a:r>
            <a:endParaRPr lang="en-US" sz="1400" dirty="0">
              <a:latin typeface="Consolas" panose="020B0609020204030204" pitchFamily="49" charset="0"/>
            </a:endParaRPr>
          </a:p>
        </p:txBody>
      </p:sp>
      <p:sp>
        <p:nvSpPr>
          <p:cNvPr id="29" name="TextBox 28">
            <a:extLst>
              <a:ext uri="{FF2B5EF4-FFF2-40B4-BE49-F238E27FC236}">
                <a16:creationId xmlns:a16="http://schemas.microsoft.com/office/drawing/2014/main" id="{17329375-8813-4688-85E2-24C1A05D3076}"/>
              </a:ext>
            </a:extLst>
          </p:cNvPr>
          <p:cNvSpPr txBox="1"/>
          <p:nvPr/>
        </p:nvSpPr>
        <p:spPr>
          <a:xfrm>
            <a:off x="11141830" y="3174785"/>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24</a:t>
            </a:r>
            <a:endParaRPr lang="en-US" sz="1400" dirty="0">
              <a:latin typeface="Consolas" panose="020B0609020204030204" pitchFamily="49" charset="0"/>
            </a:endParaRPr>
          </a:p>
        </p:txBody>
      </p:sp>
      <p:cxnSp>
        <p:nvCxnSpPr>
          <p:cNvPr id="30" name="Straight Arrow Connector 29"/>
          <p:cNvCxnSpPr/>
          <p:nvPr/>
        </p:nvCxnSpPr>
        <p:spPr>
          <a:xfrm flipV="1">
            <a:off x="9984566" y="3532184"/>
            <a:ext cx="1" cy="34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1525791" y="3525427"/>
            <a:ext cx="1" cy="34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651328" y="3873760"/>
            <a:ext cx="660970" cy="369332"/>
          </a:xfrm>
          <a:prstGeom prst="rect">
            <a:avLst/>
          </a:prstGeom>
          <a:noFill/>
        </p:spPr>
        <p:txBody>
          <a:bodyPr wrap="square" rtlCol="0">
            <a:spAutoFit/>
          </a:bodyPr>
          <a:lstStyle/>
          <a:p>
            <a:r>
              <a:rPr lang="en-US" altLang="zh-CN" dirty="0"/>
              <a:t>start</a:t>
            </a:r>
            <a:endParaRPr lang="en-US" dirty="0"/>
          </a:p>
        </p:txBody>
      </p:sp>
      <p:sp>
        <p:nvSpPr>
          <p:cNvPr id="33" name="TextBox 32"/>
          <p:cNvSpPr txBox="1"/>
          <p:nvPr/>
        </p:nvSpPr>
        <p:spPr>
          <a:xfrm>
            <a:off x="11195306" y="3841583"/>
            <a:ext cx="660970" cy="369332"/>
          </a:xfrm>
          <a:prstGeom prst="rect">
            <a:avLst/>
          </a:prstGeom>
          <a:noFill/>
        </p:spPr>
        <p:txBody>
          <a:bodyPr wrap="square" rtlCol="0">
            <a:spAutoFit/>
          </a:bodyPr>
          <a:lstStyle/>
          <a:p>
            <a:r>
              <a:rPr lang="en-US" altLang="zh-CN" dirty="0"/>
              <a:t>end</a:t>
            </a:r>
            <a:endParaRPr lang="en-US" dirty="0"/>
          </a:p>
        </p:txBody>
      </p:sp>
      <p:cxnSp>
        <p:nvCxnSpPr>
          <p:cNvPr id="34" name="Straight Arrow Connector 33"/>
          <p:cNvCxnSpPr/>
          <p:nvPr/>
        </p:nvCxnSpPr>
        <p:spPr>
          <a:xfrm flipV="1">
            <a:off x="9298175" y="2318722"/>
            <a:ext cx="1" cy="34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967690" y="2634878"/>
            <a:ext cx="660970" cy="369332"/>
          </a:xfrm>
          <a:prstGeom prst="rect">
            <a:avLst/>
          </a:prstGeom>
          <a:noFill/>
        </p:spPr>
        <p:txBody>
          <a:bodyPr wrap="square" rtlCol="0">
            <a:spAutoFit/>
          </a:bodyPr>
          <a:lstStyle/>
          <a:p>
            <a:r>
              <a:rPr lang="en-US" altLang="zh-CN" dirty="0"/>
              <a:t>mid</a:t>
            </a:r>
            <a:endParaRPr lang="en-US" dirty="0"/>
          </a:p>
        </p:txBody>
      </p:sp>
      <p:cxnSp>
        <p:nvCxnSpPr>
          <p:cNvPr id="36" name="Straight Arrow Connector 35"/>
          <p:cNvCxnSpPr/>
          <p:nvPr/>
        </p:nvCxnSpPr>
        <p:spPr>
          <a:xfrm flipV="1">
            <a:off x="10765275" y="3557604"/>
            <a:ext cx="1" cy="34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434790" y="3873760"/>
            <a:ext cx="660970" cy="369332"/>
          </a:xfrm>
          <a:prstGeom prst="rect">
            <a:avLst/>
          </a:prstGeom>
          <a:noFill/>
        </p:spPr>
        <p:txBody>
          <a:bodyPr wrap="square" rtlCol="0">
            <a:spAutoFit/>
          </a:bodyPr>
          <a:lstStyle/>
          <a:p>
            <a:r>
              <a:rPr lang="en-US" altLang="zh-CN" dirty="0"/>
              <a:t>mid</a:t>
            </a:r>
            <a:endParaRPr lang="en-US" dirty="0"/>
          </a:p>
        </p:txBody>
      </p:sp>
      <p:sp>
        <p:nvSpPr>
          <p:cNvPr id="38" name="TextBox 37">
            <a:extLst>
              <a:ext uri="{FF2B5EF4-FFF2-40B4-BE49-F238E27FC236}">
                <a16:creationId xmlns:a16="http://schemas.microsoft.com/office/drawing/2014/main" id="{17329375-8813-4688-85E2-24C1A05D3076}"/>
              </a:ext>
            </a:extLst>
          </p:cNvPr>
          <p:cNvSpPr txBox="1"/>
          <p:nvPr/>
        </p:nvSpPr>
        <p:spPr>
          <a:xfrm>
            <a:off x="8119440" y="4525431"/>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7</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52133C5B-3E28-4FA8-979D-29C994886F02}"/>
              </a:ext>
            </a:extLst>
          </p:cNvPr>
          <p:cNvSpPr txBox="1"/>
          <p:nvPr/>
        </p:nvSpPr>
        <p:spPr>
          <a:xfrm>
            <a:off x="7370656" y="4525432"/>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4</a:t>
            </a:r>
            <a:endParaRPr lang="en-US" sz="1400" dirty="0">
              <a:latin typeface="Consolas" panose="020B0609020204030204" pitchFamily="49" charset="0"/>
            </a:endParaRPr>
          </a:p>
        </p:txBody>
      </p:sp>
      <p:sp>
        <p:nvSpPr>
          <p:cNvPr id="40" name="TextBox 39">
            <a:extLst>
              <a:ext uri="{FF2B5EF4-FFF2-40B4-BE49-F238E27FC236}">
                <a16:creationId xmlns:a16="http://schemas.microsoft.com/office/drawing/2014/main" id="{77A6CB04-4E84-487A-A8D5-44043D219420}"/>
              </a:ext>
            </a:extLst>
          </p:cNvPr>
          <p:cNvSpPr txBox="1"/>
          <p:nvPr/>
        </p:nvSpPr>
        <p:spPr>
          <a:xfrm>
            <a:off x="6695037" y="4525430"/>
            <a:ext cx="665930"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1</a:t>
            </a:r>
            <a:endParaRPr lang="en-US" sz="1400" dirty="0">
              <a:latin typeface="Consolas" panose="020B0609020204030204" pitchFamily="49" charset="0"/>
            </a:endParaRPr>
          </a:p>
        </p:txBody>
      </p:sp>
      <p:sp>
        <p:nvSpPr>
          <p:cNvPr id="41" name="TextBox 40">
            <a:extLst>
              <a:ext uri="{FF2B5EF4-FFF2-40B4-BE49-F238E27FC236}">
                <a16:creationId xmlns:a16="http://schemas.microsoft.com/office/drawing/2014/main" id="{E8EE4AB6-E720-47F5-B947-0B6C8A6627CE}"/>
              </a:ext>
            </a:extLst>
          </p:cNvPr>
          <p:cNvSpPr txBox="1"/>
          <p:nvPr/>
        </p:nvSpPr>
        <p:spPr>
          <a:xfrm>
            <a:off x="8868215" y="4525431"/>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8</a:t>
            </a:r>
            <a:endParaRPr lang="en-US" sz="1400" dirty="0">
              <a:latin typeface="Consolas" panose="020B0609020204030204" pitchFamily="49" charset="0"/>
            </a:endParaRPr>
          </a:p>
        </p:txBody>
      </p:sp>
      <p:sp>
        <p:nvSpPr>
          <p:cNvPr id="42" name="TextBox 41">
            <a:extLst>
              <a:ext uri="{FF2B5EF4-FFF2-40B4-BE49-F238E27FC236}">
                <a16:creationId xmlns:a16="http://schemas.microsoft.com/office/drawing/2014/main" id="{17329375-8813-4688-85E2-24C1A05D3076}"/>
              </a:ext>
            </a:extLst>
          </p:cNvPr>
          <p:cNvSpPr txBox="1"/>
          <p:nvPr/>
        </p:nvSpPr>
        <p:spPr>
          <a:xfrm>
            <a:off x="9616999" y="4525430"/>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11</a:t>
            </a:r>
            <a:endParaRPr lang="en-US" sz="1400" dirty="0">
              <a:latin typeface="Consolas" panose="020B0609020204030204" pitchFamily="49" charset="0"/>
            </a:endParaRPr>
          </a:p>
        </p:txBody>
      </p:sp>
      <p:sp>
        <p:nvSpPr>
          <p:cNvPr id="43" name="TextBox 42">
            <a:extLst>
              <a:ext uri="{FF2B5EF4-FFF2-40B4-BE49-F238E27FC236}">
                <a16:creationId xmlns:a16="http://schemas.microsoft.com/office/drawing/2014/main" id="{17329375-8813-4688-85E2-24C1A05D3076}"/>
              </a:ext>
            </a:extLst>
          </p:cNvPr>
          <p:cNvSpPr txBox="1"/>
          <p:nvPr/>
        </p:nvSpPr>
        <p:spPr>
          <a:xfrm>
            <a:off x="10365783" y="4525430"/>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19</a:t>
            </a:r>
            <a:endParaRPr lang="en-US" sz="1400" dirty="0">
              <a:latin typeface="Consolas" panose="020B0609020204030204" pitchFamily="49" charset="0"/>
            </a:endParaRPr>
          </a:p>
        </p:txBody>
      </p:sp>
      <p:sp>
        <p:nvSpPr>
          <p:cNvPr id="44" name="TextBox 43">
            <a:extLst>
              <a:ext uri="{FF2B5EF4-FFF2-40B4-BE49-F238E27FC236}">
                <a16:creationId xmlns:a16="http://schemas.microsoft.com/office/drawing/2014/main" id="{17329375-8813-4688-85E2-24C1A05D3076}"/>
              </a:ext>
            </a:extLst>
          </p:cNvPr>
          <p:cNvSpPr txBox="1"/>
          <p:nvPr/>
        </p:nvSpPr>
        <p:spPr>
          <a:xfrm>
            <a:off x="11107501" y="4525430"/>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24</a:t>
            </a:r>
            <a:endParaRPr lang="en-US" sz="1400" dirty="0">
              <a:latin typeface="Consolas" panose="020B0609020204030204" pitchFamily="49" charset="0"/>
            </a:endParaRPr>
          </a:p>
        </p:txBody>
      </p:sp>
      <p:cxnSp>
        <p:nvCxnSpPr>
          <p:cNvPr id="45" name="Straight Arrow Connector 44"/>
          <p:cNvCxnSpPr/>
          <p:nvPr/>
        </p:nvCxnSpPr>
        <p:spPr>
          <a:xfrm flipV="1">
            <a:off x="9950237" y="4882829"/>
            <a:ext cx="1" cy="34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616999" y="5224405"/>
            <a:ext cx="660970" cy="923330"/>
          </a:xfrm>
          <a:prstGeom prst="rect">
            <a:avLst/>
          </a:prstGeom>
          <a:noFill/>
        </p:spPr>
        <p:txBody>
          <a:bodyPr wrap="square" rtlCol="0">
            <a:spAutoFit/>
          </a:bodyPr>
          <a:lstStyle/>
          <a:p>
            <a:r>
              <a:rPr lang="en-US" altLang="zh-CN" dirty="0"/>
              <a:t>start</a:t>
            </a:r>
          </a:p>
          <a:p>
            <a:r>
              <a:rPr lang="en-US" altLang="zh-CN" dirty="0"/>
              <a:t>end</a:t>
            </a:r>
          </a:p>
          <a:p>
            <a:r>
              <a:rPr lang="en-US" altLang="zh-CN" dirty="0"/>
              <a:t>mid</a:t>
            </a:r>
          </a:p>
        </p:txBody>
      </p:sp>
    </p:spTree>
    <p:extLst>
      <p:ext uri="{BB962C8B-B14F-4D97-AF65-F5344CB8AC3E}">
        <p14:creationId xmlns:p14="http://schemas.microsoft.com/office/powerpoint/2010/main" val="146314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5E3465BE-A8AB-42DE-8D03-D62B2B87F8D6}"/>
              </a:ext>
            </a:extLst>
          </p:cNvPr>
          <p:cNvSpPr txBox="1">
            <a:spLocks noChangeArrowheads="1"/>
          </p:cNvSpPr>
          <p:nvPr/>
        </p:nvSpPr>
        <p:spPr>
          <a:xfrm>
            <a:off x="467508" y="255905"/>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ltLang="en-US" dirty="0"/>
              <a:t>Algorithms and Data</a:t>
            </a:r>
          </a:p>
        </p:txBody>
      </p:sp>
      <p:grpSp>
        <p:nvGrpSpPr>
          <p:cNvPr id="15" name="Group 14">
            <a:extLst>
              <a:ext uri="{FF2B5EF4-FFF2-40B4-BE49-F238E27FC236}">
                <a16:creationId xmlns:a16="http://schemas.microsoft.com/office/drawing/2014/main" id="{E4CE80E7-505E-451A-AC9C-21DDEE054238}"/>
              </a:ext>
            </a:extLst>
          </p:cNvPr>
          <p:cNvGrpSpPr/>
          <p:nvPr/>
        </p:nvGrpSpPr>
        <p:grpSpPr>
          <a:xfrm>
            <a:off x="879176" y="6158875"/>
            <a:ext cx="8649606" cy="545572"/>
            <a:chOff x="-361428" y="3349991"/>
            <a:chExt cx="8649606" cy="545572"/>
          </a:xfrm>
        </p:grpSpPr>
        <p:grpSp>
          <p:nvGrpSpPr>
            <p:cNvPr id="2" name="Group 1">
              <a:extLst>
                <a:ext uri="{FF2B5EF4-FFF2-40B4-BE49-F238E27FC236}">
                  <a16:creationId xmlns:a16="http://schemas.microsoft.com/office/drawing/2014/main" id="{888C9CC8-9DAF-4C83-9EC9-B2308343F6B9}"/>
                </a:ext>
              </a:extLst>
            </p:cNvPr>
            <p:cNvGrpSpPr/>
            <p:nvPr/>
          </p:nvGrpSpPr>
          <p:grpSpPr>
            <a:xfrm>
              <a:off x="-361428" y="3372343"/>
              <a:ext cx="6361252" cy="523220"/>
              <a:chOff x="4692334" y="1585381"/>
              <a:chExt cx="6361252" cy="523220"/>
            </a:xfrm>
          </p:grpSpPr>
          <p:sp>
            <p:nvSpPr>
              <p:cNvPr id="3" name="TextBox 2">
                <a:extLst>
                  <a:ext uri="{FF2B5EF4-FFF2-40B4-BE49-F238E27FC236}">
                    <a16:creationId xmlns:a16="http://schemas.microsoft.com/office/drawing/2014/main" id="{D70459D2-1A72-4F79-A962-A51F34FF17EE}"/>
                  </a:ext>
                </a:extLst>
              </p:cNvPr>
              <p:cNvSpPr txBox="1"/>
              <p:nvPr/>
            </p:nvSpPr>
            <p:spPr>
              <a:xfrm>
                <a:off x="5825650" y="1642040"/>
                <a:ext cx="74878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4" name="TextBox 3">
                <a:extLst>
                  <a:ext uri="{FF2B5EF4-FFF2-40B4-BE49-F238E27FC236}">
                    <a16:creationId xmlns:a16="http://schemas.microsoft.com/office/drawing/2014/main" id="{C5DDA1B0-E0DC-433B-8DF6-EDE811EB4957}"/>
                  </a:ext>
                </a:extLst>
              </p:cNvPr>
              <p:cNvSpPr txBox="1"/>
              <p:nvPr/>
            </p:nvSpPr>
            <p:spPr>
              <a:xfrm>
                <a:off x="7316750" y="1642039"/>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5" name="TextBox 4">
                <a:extLst>
                  <a:ext uri="{FF2B5EF4-FFF2-40B4-BE49-F238E27FC236}">
                    <a16:creationId xmlns:a16="http://schemas.microsoft.com/office/drawing/2014/main" id="{E17A21CB-81E1-4263-893B-2BEB2A7CAEF3}"/>
                  </a:ext>
                </a:extLst>
              </p:cNvPr>
              <p:cNvSpPr txBox="1"/>
              <p:nvPr/>
            </p:nvSpPr>
            <p:spPr>
              <a:xfrm>
                <a:off x="6567966" y="1642040"/>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6" name="TextBox 5">
                <a:extLst>
                  <a:ext uri="{FF2B5EF4-FFF2-40B4-BE49-F238E27FC236}">
                    <a16:creationId xmlns:a16="http://schemas.microsoft.com/office/drawing/2014/main" id="{5B5D6B69-FDD4-4DC8-BAA6-983C09D681F2}"/>
                  </a:ext>
                </a:extLst>
              </p:cNvPr>
              <p:cNvSpPr txBox="1"/>
              <p:nvPr/>
            </p:nvSpPr>
            <p:spPr>
              <a:xfrm>
                <a:off x="8065525" y="1642039"/>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7" name="TextBox 6">
                <a:extLst>
                  <a:ext uri="{FF2B5EF4-FFF2-40B4-BE49-F238E27FC236}">
                    <a16:creationId xmlns:a16="http://schemas.microsoft.com/office/drawing/2014/main" id="{729A3304-0647-43A7-810B-3332E06A2308}"/>
                  </a:ext>
                </a:extLst>
              </p:cNvPr>
              <p:cNvSpPr txBox="1"/>
              <p:nvPr/>
            </p:nvSpPr>
            <p:spPr>
              <a:xfrm>
                <a:off x="8814309" y="1642038"/>
                <a:ext cx="748775" cy="400110"/>
              </a:xfrm>
              <a:prstGeom prst="rect">
                <a:avLst/>
              </a:prstGeom>
              <a:noFill/>
              <a:ln>
                <a:solidFill>
                  <a:schemeClr val="tx1"/>
                </a:solidFill>
              </a:ln>
            </p:spPr>
            <p:txBody>
              <a:bodyPr wrap="square" rtlCol="0">
                <a:spAutoFit/>
              </a:bodyPr>
              <a:lstStyle/>
              <a:p>
                <a:pPr algn="ctr"/>
                <a:r>
                  <a:rPr lang="en-US" altLang="zh-CN" sz="2000">
                    <a:latin typeface="Consolas" panose="020B0609020204030204" pitchFamily="49" charset="0"/>
                  </a:rPr>
                  <a:t>11</a:t>
                </a:r>
                <a:endParaRPr lang="en-US" sz="2000" dirty="0">
                  <a:latin typeface="Consolas" panose="020B0609020204030204" pitchFamily="49" charset="0"/>
                </a:endParaRPr>
              </a:p>
            </p:txBody>
          </p:sp>
          <p:sp>
            <p:nvSpPr>
              <p:cNvPr id="8" name="TextBox 7">
                <a:extLst>
                  <a:ext uri="{FF2B5EF4-FFF2-40B4-BE49-F238E27FC236}">
                    <a16:creationId xmlns:a16="http://schemas.microsoft.com/office/drawing/2014/main" id="{5A0CE6A8-2E81-4CFA-9827-84EDEA15296D}"/>
                  </a:ext>
                </a:extLst>
              </p:cNvPr>
              <p:cNvSpPr txBox="1"/>
              <p:nvPr/>
            </p:nvSpPr>
            <p:spPr>
              <a:xfrm>
                <a:off x="9563093"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9" name="TextBox 8">
                <a:extLst>
                  <a:ext uri="{FF2B5EF4-FFF2-40B4-BE49-F238E27FC236}">
                    <a16:creationId xmlns:a16="http://schemas.microsoft.com/office/drawing/2014/main" id="{575E0E94-F0C6-4FD5-B08E-B81C37B49BE0}"/>
                  </a:ext>
                </a:extLst>
              </p:cNvPr>
              <p:cNvSpPr txBox="1"/>
              <p:nvPr/>
            </p:nvSpPr>
            <p:spPr>
              <a:xfrm>
                <a:off x="10304811"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000D8567-1AD5-4F47-83D7-DA10AC47D808}"/>
                  </a:ext>
                </a:extLst>
              </p:cNvPr>
              <p:cNvCxnSpPr>
                <a:cxnSpLocks/>
              </p:cNvCxnSpPr>
              <p:nvPr/>
            </p:nvCxnSpPr>
            <p:spPr>
              <a:xfrm>
                <a:off x="5568942" y="1842093"/>
                <a:ext cx="329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CE8284-FFE4-4C53-8894-23D3FC7E8535}"/>
                  </a:ext>
                </a:extLst>
              </p:cNvPr>
              <p:cNvSpPr txBox="1"/>
              <p:nvPr/>
            </p:nvSpPr>
            <p:spPr>
              <a:xfrm>
                <a:off x="4692334" y="1585381"/>
                <a:ext cx="3656082" cy="523220"/>
              </a:xfrm>
              <a:prstGeom prst="rect">
                <a:avLst/>
              </a:prstGeom>
              <a:noFill/>
            </p:spPr>
            <p:txBody>
              <a:bodyPr wrap="square" rtlCol="0">
                <a:spAutoFit/>
              </a:bodyPr>
              <a:lstStyle/>
              <a:p>
                <a:r>
                  <a:rPr lang="en-US" altLang="zh-CN" sz="2800" dirty="0"/>
                  <a:t>Start</a:t>
                </a:r>
                <a:endParaRPr lang="en-US" sz="2800" dirty="0"/>
              </a:p>
            </p:txBody>
          </p:sp>
        </p:grpSp>
        <p:sp>
          <p:nvSpPr>
            <p:cNvPr id="13" name="Rectangle 12">
              <a:extLst>
                <a:ext uri="{FF2B5EF4-FFF2-40B4-BE49-F238E27FC236}">
                  <a16:creationId xmlns:a16="http://schemas.microsoft.com/office/drawing/2014/main" id="{13F666BD-BD5E-41D3-B3B7-41BB16AF6497}"/>
                </a:ext>
              </a:extLst>
            </p:cNvPr>
            <p:cNvSpPr/>
            <p:nvPr/>
          </p:nvSpPr>
          <p:spPr>
            <a:xfrm>
              <a:off x="6256532" y="3349991"/>
              <a:ext cx="2031646" cy="523220"/>
            </a:xfrm>
            <a:prstGeom prst="rect">
              <a:avLst/>
            </a:prstGeom>
          </p:spPr>
          <p:txBody>
            <a:bodyPr wrap="none">
              <a:spAutoFit/>
            </a:bodyPr>
            <a:lstStyle/>
            <a:p>
              <a:r>
                <a:rPr lang="en-US" altLang="zh-CN" sz="2800" dirty="0"/>
                <a:t> Target =18</a:t>
              </a:r>
              <a:endParaRPr lang="en-US" sz="2800" dirty="0"/>
            </a:p>
          </p:txBody>
        </p:sp>
      </p:grpSp>
      <p:sp>
        <p:nvSpPr>
          <p:cNvPr id="14" name="Rectangle 13">
            <a:extLst>
              <a:ext uri="{FF2B5EF4-FFF2-40B4-BE49-F238E27FC236}">
                <a16:creationId xmlns:a16="http://schemas.microsoft.com/office/drawing/2014/main" id="{44E79C5A-492D-432B-A5EA-51D6C190C055}"/>
              </a:ext>
            </a:extLst>
          </p:cNvPr>
          <p:cNvSpPr/>
          <p:nvPr/>
        </p:nvSpPr>
        <p:spPr>
          <a:xfrm>
            <a:off x="459288" y="1449894"/>
            <a:ext cx="6654049" cy="2862322"/>
          </a:xfrm>
          <a:prstGeom prst="rect">
            <a:avLst/>
          </a:prstGeom>
        </p:spPr>
        <p:txBody>
          <a:bodyPr wrap="square">
            <a:spAutoFit/>
          </a:bodyPr>
          <a:lstStyle/>
          <a:p>
            <a:r>
              <a:rPr lang="en-US" sz="2000" dirty="0"/>
              <a:t>public static int </a:t>
            </a:r>
            <a:r>
              <a:rPr lang="en-US" sz="2000" dirty="0" err="1"/>
              <a:t>linearSearch</a:t>
            </a:r>
            <a:r>
              <a:rPr lang="en-US" sz="2000" dirty="0"/>
              <a:t> (int[] </a:t>
            </a:r>
            <a:r>
              <a:rPr lang="en-US" sz="2000" dirty="0" err="1"/>
              <a:t>arr</a:t>
            </a:r>
            <a:r>
              <a:rPr lang="en-US" sz="2000" dirty="0"/>
              <a:t>, int t)    </a:t>
            </a:r>
          </a:p>
          <a:p>
            <a:r>
              <a:rPr lang="en-US" sz="2000" dirty="0"/>
              <a:t>{        </a:t>
            </a:r>
          </a:p>
          <a:p>
            <a:pPr lvl="1"/>
            <a:r>
              <a:rPr lang="en-US" sz="2000" dirty="0"/>
              <a:t>for(int i=0; i&lt;</a:t>
            </a:r>
            <a:r>
              <a:rPr lang="en-US" sz="2000" dirty="0" err="1"/>
              <a:t>arr.length</a:t>
            </a:r>
            <a:r>
              <a:rPr lang="en-US" sz="2000" dirty="0"/>
              <a:t>; i++)        </a:t>
            </a:r>
          </a:p>
          <a:p>
            <a:pPr lvl="1"/>
            <a:r>
              <a:rPr lang="en-US" sz="2000" dirty="0"/>
              <a:t>{            </a:t>
            </a:r>
          </a:p>
          <a:p>
            <a:pPr lvl="2"/>
            <a:r>
              <a:rPr lang="en-US" sz="2000" dirty="0"/>
              <a:t>if(</a:t>
            </a:r>
            <a:r>
              <a:rPr lang="en-US" sz="2000" dirty="0" err="1"/>
              <a:t>arr</a:t>
            </a:r>
            <a:r>
              <a:rPr lang="en-US" sz="2000" dirty="0"/>
              <a:t>[i] == t)                </a:t>
            </a:r>
          </a:p>
          <a:p>
            <a:pPr lvl="2"/>
            <a:r>
              <a:rPr lang="en-US" sz="2000" dirty="0"/>
              <a:t>	return i;        </a:t>
            </a:r>
          </a:p>
          <a:p>
            <a:pPr lvl="1"/>
            <a:r>
              <a:rPr lang="en-US" sz="2000" dirty="0"/>
              <a:t>}        </a:t>
            </a:r>
          </a:p>
          <a:p>
            <a:pPr lvl="1"/>
            <a:r>
              <a:rPr lang="en-US" sz="2000" dirty="0"/>
              <a:t>return -1;    </a:t>
            </a:r>
          </a:p>
          <a:p>
            <a:r>
              <a:rPr lang="en-US" sz="2000" dirty="0"/>
              <a:t>}</a:t>
            </a:r>
          </a:p>
        </p:txBody>
      </p:sp>
      <p:sp>
        <p:nvSpPr>
          <p:cNvPr id="17" name="Rectangle 16">
            <a:extLst>
              <a:ext uri="{FF2B5EF4-FFF2-40B4-BE49-F238E27FC236}">
                <a16:creationId xmlns:a16="http://schemas.microsoft.com/office/drawing/2014/main" id="{FCA8D3AE-D8C7-4EB7-80C5-83C49A4372F8}"/>
              </a:ext>
            </a:extLst>
          </p:cNvPr>
          <p:cNvSpPr/>
          <p:nvPr/>
        </p:nvSpPr>
        <p:spPr>
          <a:xfrm>
            <a:off x="6221010" y="1368487"/>
            <a:ext cx="6096000" cy="4708981"/>
          </a:xfrm>
          <a:prstGeom prst="rect">
            <a:avLst/>
          </a:prstGeom>
        </p:spPr>
        <p:txBody>
          <a:bodyPr>
            <a:spAutoFit/>
          </a:bodyPr>
          <a:lstStyle/>
          <a:p>
            <a:r>
              <a:rPr lang="en-US" sz="2000" dirty="0"/>
              <a:t>public static int </a:t>
            </a:r>
            <a:r>
              <a:rPr lang="en-US" sz="2000" dirty="0" err="1"/>
              <a:t>binarySearch</a:t>
            </a:r>
            <a:r>
              <a:rPr lang="en-US" sz="2000" dirty="0"/>
              <a:t>(int[] </a:t>
            </a:r>
            <a:r>
              <a:rPr lang="en-US" sz="2000" dirty="0" err="1"/>
              <a:t>arr</a:t>
            </a:r>
            <a:r>
              <a:rPr lang="en-US" sz="2000" dirty="0"/>
              <a:t>, int t)    </a:t>
            </a:r>
          </a:p>
          <a:p>
            <a:r>
              <a:rPr lang="en-US" sz="2000" dirty="0"/>
              <a:t>{</a:t>
            </a:r>
          </a:p>
          <a:p>
            <a:pPr lvl="1"/>
            <a:r>
              <a:rPr lang="en-US" sz="2000" dirty="0"/>
              <a:t>int start=0, mid, end=arr.length-1;                while(start&lt;=end)        </a:t>
            </a:r>
          </a:p>
          <a:p>
            <a:pPr lvl="1"/>
            <a:r>
              <a:rPr lang="en-US" sz="2000" dirty="0"/>
              <a:t>{            </a:t>
            </a:r>
          </a:p>
          <a:p>
            <a:pPr lvl="1"/>
            <a:r>
              <a:rPr lang="en-US" sz="2000" dirty="0"/>
              <a:t>	mid=(</a:t>
            </a:r>
            <a:r>
              <a:rPr lang="en-US" sz="2000" dirty="0" err="1"/>
              <a:t>start+end</a:t>
            </a:r>
            <a:r>
              <a:rPr lang="en-US" sz="2000" dirty="0"/>
              <a:t>)/2;            </a:t>
            </a:r>
          </a:p>
          <a:p>
            <a:pPr lvl="1"/>
            <a:r>
              <a:rPr lang="en-US" sz="2000" dirty="0"/>
              <a:t>	if(</a:t>
            </a:r>
            <a:r>
              <a:rPr lang="en-US" sz="2000" dirty="0" err="1"/>
              <a:t>arr</a:t>
            </a:r>
            <a:r>
              <a:rPr lang="en-US" sz="2000" dirty="0"/>
              <a:t>[mid] == t)                </a:t>
            </a:r>
          </a:p>
          <a:p>
            <a:pPr lvl="1"/>
            <a:r>
              <a:rPr lang="en-US" sz="2000" dirty="0"/>
              <a:t>		return mid;                        </a:t>
            </a:r>
          </a:p>
          <a:p>
            <a:pPr lvl="1"/>
            <a:r>
              <a:rPr lang="en-US" sz="2000" dirty="0"/>
              <a:t>	else if(t&gt;</a:t>
            </a:r>
            <a:r>
              <a:rPr lang="en-US" sz="2000" dirty="0" err="1"/>
              <a:t>arr</a:t>
            </a:r>
            <a:r>
              <a:rPr lang="en-US" sz="2000" dirty="0"/>
              <a:t>[mid]) </a:t>
            </a:r>
          </a:p>
          <a:p>
            <a:pPr lvl="1"/>
            <a:r>
              <a:rPr lang="en-US" sz="2000" dirty="0"/>
              <a:t>		start=mid+1;            </a:t>
            </a:r>
          </a:p>
          <a:p>
            <a:pPr lvl="1"/>
            <a:r>
              <a:rPr lang="en-US" sz="2000" dirty="0"/>
              <a:t>	else                </a:t>
            </a:r>
          </a:p>
          <a:p>
            <a:pPr lvl="1"/>
            <a:r>
              <a:rPr lang="en-US" sz="2000" dirty="0"/>
              <a:t>		end=mid-1;        </a:t>
            </a:r>
          </a:p>
          <a:p>
            <a:pPr lvl="1"/>
            <a:r>
              <a:rPr lang="en-US" sz="2000" dirty="0"/>
              <a:t>}        </a:t>
            </a:r>
          </a:p>
          <a:p>
            <a:pPr lvl="1"/>
            <a:r>
              <a:rPr lang="en-US" sz="2000" dirty="0"/>
              <a:t>return -1;</a:t>
            </a:r>
          </a:p>
          <a:p>
            <a:pPr lvl="1"/>
            <a:r>
              <a:rPr lang="en-US" sz="2000" dirty="0"/>
              <a:t>}</a:t>
            </a:r>
          </a:p>
        </p:txBody>
      </p:sp>
    </p:spTree>
    <p:extLst>
      <p:ext uri="{BB962C8B-B14F-4D97-AF65-F5344CB8AC3E}">
        <p14:creationId xmlns:p14="http://schemas.microsoft.com/office/powerpoint/2010/main" val="397081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br>
              <a:rPr lang="en-US" dirty="0"/>
            </a:br>
            <a:r>
              <a:rPr lang="en-US" dirty="0"/>
              <a:t>Sorting algorithms</a:t>
            </a:r>
          </a:p>
        </p:txBody>
      </p:sp>
    </p:spTree>
    <p:extLst>
      <p:ext uri="{BB962C8B-B14F-4D97-AF65-F5344CB8AC3E}">
        <p14:creationId xmlns:p14="http://schemas.microsoft.com/office/powerpoint/2010/main" val="1058129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idx="4294967295"/>
          </p:nvPr>
        </p:nvSpPr>
        <p:spPr/>
        <p:txBody>
          <a:bodyPr/>
          <a:lstStyle/>
          <a:p>
            <a:pPr eaLnBrk="1" hangingPunct="1"/>
            <a:r>
              <a:rPr lang="en-US" altLang="en-US"/>
              <a:t>Selection Sort</a:t>
            </a:r>
          </a:p>
        </p:txBody>
      </p:sp>
      <p:sp>
        <p:nvSpPr>
          <p:cNvPr id="120836" name="Rectangle 3"/>
          <p:cNvSpPr>
            <a:spLocks noGrp="1" noChangeArrowheads="1"/>
          </p:cNvSpPr>
          <p:nvPr>
            <p:ph type="body" idx="4294967295"/>
          </p:nvPr>
        </p:nvSpPr>
        <p:spPr>
          <a:xfrm>
            <a:off x="70734" y="2038446"/>
            <a:ext cx="6066868" cy="3695136"/>
          </a:xfrm>
        </p:spPr>
        <p:txBody>
          <a:bodyPr>
            <a:normAutofit lnSpcReduction="10000"/>
          </a:bodyPr>
          <a:lstStyle/>
          <a:p>
            <a:pPr eaLnBrk="1" hangingPunct="1"/>
            <a:r>
              <a:rPr lang="en-US" altLang="en-US" sz="2800" dirty="0"/>
              <a:t>In a selection sort:</a:t>
            </a:r>
          </a:p>
          <a:p>
            <a:pPr lvl="1" eaLnBrk="1" hangingPunct="1"/>
            <a:r>
              <a:rPr lang="en-US" altLang="en-US" sz="2400" dirty="0"/>
              <a:t>The smallest value in the array is located and moved to element 0.</a:t>
            </a:r>
          </a:p>
          <a:p>
            <a:pPr lvl="1" eaLnBrk="1" hangingPunct="1"/>
            <a:r>
              <a:rPr lang="en-US" altLang="en-US" sz="2400" dirty="0"/>
              <a:t>Then the next smallest value is located and moved to element 1.</a:t>
            </a:r>
          </a:p>
          <a:p>
            <a:pPr lvl="1" eaLnBrk="1" hangingPunct="1"/>
            <a:r>
              <a:rPr lang="en-US" altLang="en-US" sz="2400" dirty="0"/>
              <a:t>This process continues until all of the elements have been placed in their proper order.</a:t>
            </a:r>
          </a:p>
        </p:txBody>
      </p:sp>
      <p:sp>
        <p:nvSpPr>
          <p:cNvPr id="5" name="TextBox 4">
            <a:extLst>
              <a:ext uri="{FF2B5EF4-FFF2-40B4-BE49-F238E27FC236}">
                <a16:creationId xmlns:a16="http://schemas.microsoft.com/office/drawing/2014/main" id="{17329375-8813-4688-85E2-24C1A05D3076}"/>
              </a:ext>
            </a:extLst>
          </p:cNvPr>
          <p:cNvSpPr txBox="1"/>
          <p:nvPr/>
        </p:nvSpPr>
        <p:spPr>
          <a:xfrm>
            <a:off x="9580449" y="2351021"/>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 name="TextBox 5">
            <a:extLst>
              <a:ext uri="{FF2B5EF4-FFF2-40B4-BE49-F238E27FC236}">
                <a16:creationId xmlns:a16="http://schemas.microsoft.com/office/drawing/2014/main" id="{52133C5B-3E28-4FA8-979D-29C994886F02}"/>
              </a:ext>
            </a:extLst>
          </p:cNvPr>
          <p:cNvSpPr txBox="1"/>
          <p:nvPr/>
        </p:nvSpPr>
        <p:spPr>
          <a:xfrm>
            <a:off x="8831665" y="2351022"/>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7A6CB04-4E84-487A-A8D5-44043D219420}"/>
              </a:ext>
            </a:extLst>
          </p:cNvPr>
          <p:cNvSpPr txBox="1"/>
          <p:nvPr/>
        </p:nvSpPr>
        <p:spPr>
          <a:xfrm>
            <a:off x="8129541" y="2351022"/>
            <a:ext cx="74878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 name="TextBox 7">
            <a:extLst>
              <a:ext uri="{FF2B5EF4-FFF2-40B4-BE49-F238E27FC236}">
                <a16:creationId xmlns:a16="http://schemas.microsoft.com/office/drawing/2014/main" id="{E8EE4AB6-E720-47F5-B947-0B6C8A6627CE}"/>
              </a:ext>
            </a:extLst>
          </p:cNvPr>
          <p:cNvSpPr txBox="1"/>
          <p:nvPr/>
        </p:nvSpPr>
        <p:spPr>
          <a:xfrm>
            <a:off x="10329224" y="2351021"/>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9" name="TextBox 8">
            <a:extLst>
              <a:ext uri="{FF2B5EF4-FFF2-40B4-BE49-F238E27FC236}">
                <a16:creationId xmlns:a16="http://schemas.microsoft.com/office/drawing/2014/main" id="{17329375-8813-4688-85E2-24C1A05D3076}"/>
              </a:ext>
            </a:extLst>
          </p:cNvPr>
          <p:cNvSpPr txBox="1"/>
          <p:nvPr/>
        </p:nvSpPr>
        <p:spPr>
          <a:xfrm>
            <a:off x="11078008" y="2351020"/>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0" name="TextBox 9">
            <a:extLst>
              <a:ext uri="{FF2B5EF4-FFF2-40B4-BE49-F238E27FC236}">
                <a16:creationId xmlns:a16="http://schemas.microsoft.com/office/drawing/2014/main" id="{17329375-8813-4688-85E2-24C1A05D3076}"/>
              </a:ext>
            </a:extLst>
          </p:cNvPr>
          <p:cNvSpPr txBox="1"/>
          <p:nvPr/>
        </p:nvSpPr>
        <p:spPr>
          <a:xfrm>
            <a:off x="9528638" y="3290194"/>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TextBox 10">
            <a:extLst>
              <a:ext uri="{FF2B5EF4-FFF2-40B4-BE49-F238E27FC236}">
                <a16:creationId xmlns:a16="http://schemas.microsoft.com/office/drawing/2014/main" id="{52133C5B-3E28-4FA8-979D-29C994886F02}"/>
              </a:ext>
            </a:extLst>
          </p:cNvPr>
          <p:cNvSpPr txBox="1"/>
          <p:nvPr/>
        </p:nvSpPr>
        <p:spPr>
          <a:xfrm>
            <a:off x="8779854" y="3290195"/>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2" name="TextBox 11">
            <a:extLst>
              <a:ext uri="{FF2B5EF4-FFF2-40B4-BE49-F238E27FC236}">
                <a16:creationId xmlns:a16="http://schemas.microsoft.com/office/drawing/2014/main" id="{77A6CB04-4E84-487A-A8D5-44043D219420}"/>
              </a:ext>
            </a:extLst>
          </p:cNvPr>
          <p:cNvSpPr txBox="1"/>
          <p:nvPr/>
        </p:nvSpPr>
        <p:spPr>
          <a:xfrm>
            <a:off x="8077730" y="3290195"/>
            <a:ext cx="74878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3" name="TextBox 12">
            <a:extLst>
              <a:ext uri="{FF2B5EF4-FFF2-40B4-BE49-F238E27FC236}">
                <a16:creationId xmlns:a16="http://schemas.microsoft.com/office/drawing/2014/main" id="{E8EE4AB6-E720-47F5-B947-0B6C8A6627CE}"/>
              </a:ext>
            </a:extLst>
          </p:cNvPr>
          <p:cNvSpPr txBox="1"/>
          <p:nvPr/>
        </p:nvSpPr>
        <p:spPr>
          <a:xfrm>
            <a:off x="10277413" y="3290194"/>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4" name="TextBox 13">
            <a:extLst>
              <a:ext uri="{FF2B5EF4-FFF2-40B4-BE49-F238E27FC236}">
                <a16:creationId xmlns:a16="http://schemas.microsoft.com/office/drawing/2014/main" id="{17329375-8813-4688-85E2-24C1A05D3076}"/>
              </a:ext>
            </a:extLst>
          </p:cNvPr>
          <p:cNvSpPr txBox="1"/>
          <p:nvPr/>
        </p:nvSpPr>
        <p:spPr>
          <a:xfrm>
            <a:off x="11026197" y="3290193"/>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17329375-8813-4688-85E2-24C1A05D3076}"/>
              </a:ext>
            </a:extLst>
          </p:cNvPr>
          <p:cNvSpPr txBox="1"/>
          <p:nvPr/>
        </p:nvSpPr>
        <p:spPr>
          <a:xfrm>
            <a:off x="9528638" y="4172296"/>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6" name="TextBox 15">
            <a:extLst>
              <a:ext uri="{FF2B5EF4-FFF2-40B4-BE49-F238E27FC236}">
                <a16:creationId xmlns:a16="http://schemas.microsoft.com/office/drawing/2014/main" id="{52133C5B-3E28-4FA8-979D-29C994886F02}"/>
              </a:ext>
            </a:extLst>
          </p:cNvPr>
          <p:cNvSpPr txBox="1"/>
          <p:nvPr/>
        </p:nvSpPr>
        <p:spPr>
          <a:xfrm>
            <a:off x="8779854" y="4172297"/>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77A6CB04-4E84-487A-A8D5-44043D219420}"/>
              </a:ext>
            </a:extLst>
          </p:cNvPr>
          <p:cNvSpPr txBox="1"/>
          <p:nvPr/>
        </p:nvSpPr>
        <p:spPr>
          <a:xfrm>
            <a:off x="8077730" y="4172297"/>
            <a:ext cx="74878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8" name="TextBox 17">
            <a:extLst>
              <a:ext uri="{FF2B5EF4-FFF2-40B4-BE49-F238E27FC236}">
                <a16:creationId xmlns:a16="http://schemas.microsoft.com/office/drawing/2014/main" id="{E8EE4AB6-E720-47F5-B947-0B6C8A6627CE}"/>
              </a:ext>
            </a:extLst>
          </p:cNvPr>
          <p:cNvSpPr txBox="1"/>
          <p:nvPr/>
        </p:nvSpPr>
        <p:spPr>
          <a:xfrm>
            <a:off x="10277413" y="4172296"/>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17329375-8813-4688-85E2-24C1A05D3076}"/>
              </a:ext>
            </a:extLst>
          </p:cNvPr>
          <p:cNvSpPr txBox="1"/>
          <p:nvPr/>
        </p:nvSpPr>
        <p:spPr>
          <a:xfrm>
            <a:off x="11026197" y="4172295"/>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0" name="TextBox 19">
            <a:extLst>
              <a:ext uri="{FF2B5EF4-FFF2-40B4-BE49-F238E27FC236}">
                <a16:creationId xmlns:a16="http://schemas.microsoft.com/office/drawing/2014/main" id="{17329375-8813-4688-85E2-24C1A05D3076}"/>
              </a:ext>
            </a:extLst>
          </p:cNvPr>
          <p:cNvSpPr txBox="1"/>
          <p:nvPr/>
        </p:nvSpPr>
        <p:spPr>
          <a:xfrm>
            <a:off x="9586799" y="5045674"/>
            <a:ext cx="74877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1" name="TextBox 20">
            <a:extLst>
              <a:ext uri="{FF2B5EF4-FFF2-40B4-BE49-F238E27FC236}">
                <a16:creationId xmlns:a16="http://schemas.microsoft.com/office/drawing/2014/main" id="{52133C5B-3E28-4FA8-979D-29C994886F02}"/>
              </a:ext>
            </a:extLst>
          </p:cNvPr>
          <p:cNvSpPr txBox="1"/>
          <p:nvPr/>
        </p:nvSpPr>
        <p:spPr>
          <a:xfrm>
            <a:off x="8838015" y="5045675"/>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2" name="TextBox 21">
            <a:extLst>
              <a:ext uri="{FF2B5EF4-FFF2-40B4-BE49-F238E27FC236}">
                <a16:creationId xmlns:a16="http://schemas.microsoft.com/office/drawing/2014/main" id="{77A6CB04-4E84-487A-A8D5-44043D219420}"/>
              </a:ext>
            </a:extLst>
          </p:cNvPr>
          <p:cNvSpPr txBox="1"/>
          <p:nvPr/>
        </p:nvSpPr>
        <p:spPr>
          <a:xfrm>
            <a:off x="8135891" y="5045675"/>
            <a:ext cx="74878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3" name="TextBox 22">
            <a:extLst>
              <a:ext uri="{FF2B5EF4-FFF2-40B4-BE49-F238E27FC236}">
                <a16:creationId xmlns:a16="http://schemas.microsoft.com/office/drawing/2014/main" id="{E8EE4AB6-E720-47F5-B947-0B6C8A6627CE}"/>
              </a:ext>
            </a:extLst>
          </p:cNvPr>
          <p:cNvSpPr txBox="1"/>
          <p:nvPr/>
        </p:nvSpPr>
        <p:spPr>
          <a:xfrm>
            <a:off x="10335574" y="5045674"/>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4" name="TextBox 23">
            <a:extLst>
              <a:ext uri="{FF2B5EF4-FFF2-40B4-BE49-F238E27FC236}">
                <a16:creationId xmlns:a16="http://schemas.microsoft.com/office/drawing/2014/main" id="{17329375-8813-4688-85E2-24C1A05D3076}"/>
              </a:ext>
            </a:extLst>
          </p:cNvPr>
          <p:cNvSpPr txBox="1"/>
          <p:nvPr/>
        </p:nvSpPr>
        <p:spPr>
          <a:xfrm>
            <a:off x="11084358" y="5045673"/>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5" name="TextBox 24">
            <a:extLst>
              <a:ext uri="{FF2B5EF4-FFF2-40B4-BE49-F238E27FC236}">
                <a16:creationId xmlns:a16="http://schemas.microsoft.com/office/drawing/2014/main" id="{17329375-8813-4688-85E2-24C1A05D3076}"/>
              </a:ext>
            </a:extLst>
          </p:cNvPr>
          <p:cNvSpPr txBox="1"/>
          <p:nvPr/>
        </p:nvSpPr>
        <p:spPr>
          <a:xfrm>
            <a:off x="9580440" y="5974843"/>
            <a:ext cx="74877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6" name="TextBox 25">
            <a:extLst>
              <a:ext uri="{FF2B5EF4-FFF2-40B4-BE49-F238E27FC236}">
                <a16:creationId xmlns:a16="http://schemas.microsoft.com/office/drawing/2014/main" id="{52133C5B-3E28-4FA8-979D-29C994886F02}"/>
              </a:ext>
            </a:extLst>
          </p:cNvPr>
          <p:cNvSpPr txBox="1"/>
          <p:nvPr/>
        </p:nvSpPr>
        <p:spPr>
          <a:xfrm>
            <a:off x="8831656" y="5974844"/>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7" name="TextBox 26">
            <a:extLst>
              <a:ext uri="{FF2B5EF4-FFF2-40B4-BE49-F238E27FC236}">
                <a16:creationId xmlns:a16="http://schemas.microsoft.com/office/drawing/2014/main" id="{77A6CB04-4E84-487A-A8D5-44043D219420}"/>
              </a:ext>
            </a:extLst>
          </p:cNvPr>
          <p:cNvSpPr txBox="1"/>
          <p:nvPr/>
        </p:nvSpPr>
        <p:spPr>
          <a:xfrm>
            <a:off x="8129532" y="5974844"/>
            <a:ext cx="74878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E8EE4AB6-E720-47F5-B947-0B6C8A6627CE}"/>
              </a:ext>
            </a:extLst>
          </p:cNvPr>
          <p:cNvSpPr txBox="1"/>
          <p:nvPr/>
        </p:nvSpPr>
        <p:spPr>
          <a:xfrm>
            <a:off x="10329215" y="5974843"/>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9" name="TextBox 28">
            <a:extLst>
              <a:ext uri="{FF2B5EF4-FFF2-40B4-BE49-F238E27FC236}">
                <a16:creationId xmlns:a16="http://schemas.microsoft.com/office/drawing/2014/main" id="{17329375-8813-4688-85E2-24C1A05D3076}"/>
              </a:ext>
            </a:extLst>
          </p:cNvPr>
          <p:cNvSpPr txBox="1"/>
          <p:nvPr/>
        </p:nvSpPr>
        <p:spPr>
          <a:xfrm>
            <a:off x="11077999" y="5974842"/>
            <a:ext cx="74877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 name="TextBox 1"/>
          <p:cNvSpPr txBox="1"/>
          <p:nvPr/>
        </p:nvSpPr>
        <p:spPr>
          <a:xfrm>
            <a:off x="6047679" y="1660016"/>
            <a:ext cx="614432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Green</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elements</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comprise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the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sorted</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portion</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of</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the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array</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 name="TextBox 2"/>
          <p:cNvSpPr txBox="1"/>
          <p:nvPr/>
        </p:nvSpPr>
        <p:spPr>
          <a:xfrm>
            <a:off x="6396590" y="2284975"/>
            <a:ext cx="13969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Initial</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array</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2" name="TextBox 31"/>
          <p:cNvSpPr txBox="1"/>
          <p:nvPr/>
        </p:nvSpPr>
        <p:spPr>
          <a:xfrm>
            <a:off x="6411840" y="3240342"/>
            <a:ext cx="136668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1</a:t>
            </a:r>
            <a:r>
              <a:rPr kumimoji="0" lang="en-US" altLang="zh-CN" sz="1800" b="0" i="0" u="none" strike="noStrike" kern="1200" cap="none" spc="0" normalizeH="0" baseline="30000" noProof="0" dirty="0">
                <a:ln>
                  <a:noFill/>
                </a:ln>
                <a:solidFill>
                  <a:prstClr val="white"/>
                </a:solidFill>
                <a:effectLst/>
                <a:uLnTx/>
                <a:uFillTx/>
                <a:latin typeface="Rockwell" panose="02060603020205020403"/>
                <a:ea typeface="宋体" panose="02010600030101010101" pitchFamily="2" charset="-122"/>
                <a:cs typeface="+mn-cs"/>
              </a:rPr>
              <a:t>st</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swap</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3" name="TextBox 32"/>
          <p:cNvSpPr txBox="1"/>
          <p:nvPr/>
        </p:nvSpPr>
        <p:spPr>
          <a:xfrm>
            <a:off x="6409215" y="4109480"/>
            <a:ext cx="13969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2</a:t>
            </a:r>
            <a:r>
              <a:rPr kumimoji="0" lang="en-US" altLang="zh-CN" sz="1800" b="0" i="0" u="none" strike="noStrike" kern="1200" cap="none" spc="0" normalizeH="0" baseline="30000" noProof="0" dirty="0">
                <a:ln>
                  <a:noFill/>
                </a:ln>
                <a:solidFill>
                  <a:prstClr val="white"/>
                </a:solidFill>
                <a:effectLst/>
                <a:uLnTx/>
                <a:uFillTx/>
                <a:latin typeface="Rockwell" panose="02060603020205020403"/>
                <a:ea typeface="宋体" panose="02010600030101010101" pitchFamily="2" charset="-122"/>
                <a:cs typeface="+mn-cs"/>
              </a:rPr>
              <a:t>nd</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swap</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4" name="TextBox 33"/>
          <p:cNvSpPr txBox="1"/>
          <p:nvPr/>
        </p:nvSpPr>
        <p:spPr>
          <a:xfrm>
            <a:off x="6364597" y="5007522"/>
            <a:ext cx="13969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3</a:t>
            </a:r>
            <a:r>
              <a:rPr kumimoji="0" lang="en-US" altLang="zh-CN" sz="1800" b="0" i="0" u="none" strike="noStrike" kern="1200" cap="none" spc="0" normalizeH="0" baseline="30000" noProof="0" dirty="0">
                <a:ln>
                  <a:noFill/>
                </a:ln>
                <a:solidFill>
                  <a:prstClr val="white"/>
                </a:solidFill>
                <a:effectLst/>
                <a:uLnTx/>
                <a:uFillTx/>
                <a:latin typeface="Rockwell" panose="02060603020205020403"/>
                <a:ea typeface="宋体" panose="02010600030101010101" pitchFamily="2" charset="-122"/>
                <a:cs typeface="+mn-cs"/>
              </a:rPr>
              <a:t>rd</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swap</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5" name="TextBox 34"/>
          <p:cNvSpPr txBox="1"/>
          <p:nvPr/>
        </p:nvSpPr>
        <p:spPr>
          <a:xfrm>
            <a:off x="6362048" y="5910574"/>
            <a:ext cx="133523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4</a:t>
            </a:r>
            <a:r>
              <a:rPr kumimoji="0" lang="en-US" altLang="zh-CN" sz="1800" b="0" i="0" u="none" strike="noStrike" kern="1200" cap="none" spc="0" normalizeH="0" baseline="30000" noProof="0" dirty="0">
                <a:ln>
                  <a:noFill/>
                </a:ln>
                <a:solidFill>
                  <a:prstClr val="white"/>
                </a:solidFill>
                <a:effectLst/>
                <a:uLnTx/>
                <a:uFillTx/>
                <a:latin typeface="Rockwell" panose="02060603020205020403"/>
                <a:ea typeface="宋体" panose="02010600030101010101" pitchFamily="2" charset="-122"/>
                <a:cs typeface="+mn-cs"/>
              </a:rPr>
              <a:t>th</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swap</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4" name="Oval 3"/>
          <p:cNvSpPr/>
          <p:nvPr/>
        </p:nvSpPr>
        <p:spPr>
          <a:xfrm>
            <a:off x="8831665" y="2193174"/>
            <a:ext cx="748775" cy="6308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6" name="Oval 35"/>
          <p:cNvSpPr/>
          <p:nvPr/>
        </p:nvSpPr>
        <p:spPr>
          <a:xfrm>
            <a:off x="11026197" y="3180336"/>
            <a:ext cx="748775" cy="6308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Rockwell" panose="02060603020205020403"/>
              <a:ea typeface="+mn-ea"/>
              <a:cs typeface="+mn-cs"/>
            </a:endParaRPr>
          </a:p>
        </p:txBody>
      </p:sp>
      <p:cxnSp>
        <p:nvCxnSpPr>
          <p:cNvPr id="38" name="Elbow Connector 37"/>
          <p:cNvCxnSpPr>
            <a:stCxn id="6" idx="0"/>
            <a:endCxn id="7" idx="0"/>
          </p:cNvCxnSpPr>
          <p:nvPr/>
        </p:nvCxnSpPr>
        <p:spPr>
          <a:xfrm rot="16200000" flipV="1">
            <a:off x="8854996" y="1999960"/>
            <a:ext cx="12700" cy="702123"/>
          </a:xfrm>
          <a:prstGeom prst="bentConnector3">
            <a:avLst>
              <a:gd name="adj1" fmla="val 18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4" idx="0"/>
            <a:endCxn id="11" idx="0"/>
          </p:cNvCxnSpPr>
          <p:nvPr/>
        </p:nvCxnSpPr>
        <p:spPr>
          <a:xfrm rot="16200000" flipH="1" flipV="1">
            <a:off x="10277415" y="2167024"/>
            <a:ext cx="2" cy="2246339"/>
          </a:xfrm>
          <a:prstGeom prst="bentConnector3">
            <a:avLst>
              <a:gd name="adj1" fmla="val -114300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9528638" y="4010738"/>
            <a:ext cx="748775" cy="6308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52" name="Oval 51"/>
          <p:cNvSpPr/>
          <p:nvPr/>
        </p:nvSpPr>
        <p:spPr>
          <a:xfrm>
            <a:off x="11067386" y="4841141"/>
            <a:ext cx="748775" cy="6308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Rockwell" panose="02060603020205020403"/>
              <a:ea typeface="+mn-ea"/>
              <a:cs typeface="+mn-cs"/>
            </a:endParaRPr>
          </a:p>
        </p:txBody>
      </p:sp>
      <p:cxnSp>
        <p:nvCxnSpPr>
          <p:cNvPr id="53" name="Elbow Connector 52"/>
          <p:cNvCxnSpPr>
            <a:stCxn id="51" idx="7"/>
            <a:endCxn id="51" idx="1"/>
          </p:cNvCxnSpPr>
          <p:nvPr/>
        </p:nvCxnSpPr>
        <p:spPr>
          <a:xfrm rot="16200000" flipV="1">
            <a:off x="9903026" y="3838398"/>
            <a:ext cx="12700" cy="529463"/>
          </a:xfrm>
          <a:prstGeom prst="bentConnector3">
            <a:avLst>
              <a:gd name="adj1" fmla="val 2527496"/>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6200000" flipV="1">
            <a:off x="11116174" y="4679535"/>
            <a:ext cx="12700" cy="702123"/>
          </a:xfrm>
          <a:prstGeom prst="bentConnector3">
            <a:avLst>
              <a:gd name="adj1" fmla="val 18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2738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52"/>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5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2" grpId="0"/>
      <p:bldP spid="33" grpId="0"/>
      <p:bldP spid="34" grpId="0"/>
      <p:bldP spid="35" grpId="0"/>
      <p:bldP spid="4" grpId="0" animBg="1"/>
      <p:bldP spid="4" grpId="1" animBg="1"/>
      <p:bldP spid="36" grpId="0" animBg="1"/>
      <p:bldP spid="36" grpId="1" animBg="1"/>
      <p:bldP spid="51" grpId="0" animBg="1"/>
      <p:bldP spid="51" grpId="1" animBg="1"/>
      <p:bldP spid="52" grpId="0" animBg="1"/>
      <p:bldP spid="5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idx="4294967295"/>
          </p:nvPr>
        </p:nvSpPr>
        <p:spPr>
          <a:xfrm>
            <a:off x="724247" y="-73440"/>
            <a:ext cx="10353761" cy="1326321"/>
          </a:xfrm>
        </p:spPr>
        <p:txBody>
          <a:bodyPr/>
          <a:lstStyle/>
          <a:p>
            <a:pPr eaLnBrk="1" hangingPunct="1"/>
            <a:r>
              <a:rPr lang="en-US" altLang="en-US" dirty="0"/>
              <a:t>Bubble Sort</a:t>
            </a:r>
          </a:p>
        </p:txBody>
      </p:sp>
      <p:sp>
        <p:nvSpPr>
          <p:cNvPr id="5" name="TextBox 4">
            <a:extLst>
              <a:ext uri="{FF2B5EF4-FFF2-40B4-BE49-F238E27FC236}">
                <a16:creationId xmlns:a16="http://schemas.microsoft.com/office/drawing/2014/main" id="{17329375-8813-4688-85E2-24C1A05D3076}"/>
              </a:ext>
            </a:extLst>
          </p:cNvPr>
          <p:cNvSpPr txBox="1"/>
          <p:nvPr/>
        </p:nvSpPr>
        <p:spPr>
          <a:xfrm>
            <a:off x="9580449" y="2351021"/>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 name="TextBox 5">
            <a:extLst>
              <a:ext uri="{FF2B5EF4-FFF2-40B4-BE49-F238E27FC236}">
                <a16:creationId xmlns:a16="http://schemas.microsoft.com/office/drawing/2014/main" id="{52133C5B-3E28-4FA8-979D-29C994886F02}"/>
              </a:ext>
            </a:extLst>
          </p:cNvPr>
          <p:cNvSpPr txBox="1"/>
          <p:nvPr/>
        </p:nvSpPr>
        <p:spPr>
          <a:xfrm>
            <a:off x="8831665" y="2351022"/>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7A6CB04-4E84-487A-A8D5-44043D219420}"/>
              </a:ext>
            </a:extLst>
          </p:cNvPr>
          <p:cNvSpPr txBox="1"/>
          <p:nvPr/>
        </p:nvSpPr>
        <p:spPr>
          <a:xfrm>
            <a:off x="8129541" y="2351022"/>
            <a:ext cx="74878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 name="TextBox 7">
            <a:extLst>
              <a:ext uri="{FF2B5EF4-FFF2-40B4-BE49-F238E27FC236}">
                <a16:creationId xmlns:a16="http://schemas.microsoft.com/office/drawing/2014/main" id="{E8EE4AB6-E720-47F5-B947-0B6C8A6627CE}"/>
              </a:ext>
            </a:extLst>
          </p:cNvPr>
          <p:cNvSpPr txBox="1"/>
          <p:nvPr/>
        </p:nvSpPr>
        <p:spPr>
          <a:xfrm>
            <a:off x="10329224" y="2351021"/>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9" name="TextBox 8">
            <a:extLst>
              <a:ext uri="{FF2B5EF4-FFF2-40B4-BE49-F238E27FC236}">
                <a16:creationId xmlns:a16="http://schemas.microsoft.com/office/drawing/2014/main" id="{17329375-8813-4688-85E2-24C1A05D3076}"/>
              </a:ext>
            </a:extLst>
          </p:cNvPr>
          <p:cNvSpPr txBox="1"/>
          <p:nvPr/>
        </p:nvSpPr>
        <p:spPr>
          <a:xfrm>
            <a:off x="11078008" y="2351020"/>
            <a:ext cx="74877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0" name="TextBox 9">
            <a:extLst>
              <a:ext uri="{FF2B5EF4-FFF2-40B4-BE49-F238E27FC236}">
                <a16:creationId xmlns:a16="http://schemas.microsoft.com/office/drawing/2014/main" id="{17329375-8813-4688-85E2-24C1A05D3076}"/>
              </a:ext>
            </a:extLst>
          </p:cNvPr>
          <p:cNvSpPr txBox="1"/>
          <p:nvPr/>
        </p:nvSpPr>
        <p:spPr>
          <a:xfrm>
            <a:off x="9580449" y="3123252"/>
            <a:ext cx="748775" cy="307777"/>
          </a:xfrm>
          <a:prstGeom prst="rect">
            <a:avLst/>
          </a:prstGeom>
          <a:solidFill>
            <a:srgbClr val="00B050"/>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TextBox 10">
            <a:extLst>
              <a:ext uri="{FF2B5EF4-FFF2-40B4-BE49-F238E27FC236}">
                <a16:creationId xmlns:a16="http://schemas.microsoft.com/office/drawing/2014/main" id="{52133C5B-3E28-4FA8-979D-29C994886F02}"/>
              </a:ext>
            </a:extLst>
          </p:cNvPr>
          <p:cNvSpPr txBox="1"/>
          <p:nvPr/>
        </p:nvSpPr>
        <p:spPr>
          <a:xfrm>
            <a:off x="8831665" y="3123253"/>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2" name="TextBox 11">
            <a:extLst>
              <a:ext uri="{FF2B5EF4-FFF2-40B4-BE49-F238E27FC236}">
                <a16:creationId xmlns:a16="http://schemas.microsoft.com/office/drawing/2014/main" id="{77A6CB04-4E84-487A-A8D5-44043D219420}"/>
              </a:ext>
            </a:extLst>
          </p:cNvPr>
          <p:cNvSpPr txBox="1"/>
          <p:nvPr/>
        </p:nvSpPr>
        <p:spPr>
          <a:xfrm>
            <a:off x="8129541" y="3123253"/>
            <a:ext cx="748785"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3" name="TextBox 12">
            <a:extLst>
              <a:ext uri="{FF2B5EF4-FFF2-40B4-BE49-F238E27FC236}">
                <a16:creationId xmlns:a16="http://schemas.microsoft.com/office/drawing/2014/main" id="{E8EE4AB6-E720-47F5-B947-0B6C8A6627CE}"/>
              </a:ext>
            </a:extLst>
          </p:cNvPr>
          <p:cNvSpPr txBox="1"/>
          <p:nvPr/>
        </p:nvSpPr>
        <p:spPr>
          <a:xfrm>
            <a:off x="10329224" y="3123252"/>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4" name="TextBox 13">
            <a:extLst>
              <a:ext uri="{FF2B5EF4-FFF2-40B4-BE49-F238E27FC236}">
                <a16:creationId xmlns:a16="http://schemas.microsoft.com/office/drawing/2014/main" id="{17329375-8813-4688-85E2-24C1A05D3076}"/>
              </a:ext>
            </a:extLst>
          </p:cNvPr>
          <p:cNvSpPr txBox="1"/>
          <p:nvPr/>
        </p:nvSpPr>
        <p:spPr>
          <a:xfrm>
            <a:off x="11078008" y="3123251"/>
            <a:ext cx="74877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TextBox 2"/>
          <p:cNvSpPr txBox="1"/>
          <p:nvPr/>
        </p:nvSpPr>
        <p:spPr>
          <a:xfrm>
            <a:off x="6396590" y="2284975"/>
            <a:ext cx="13969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Pass 2</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4" name="TextBox 3"/>
          <p:cNvSpPr txBox="1"/>
          <p:nvPr/>
        </p:nvSpPr>
        <p:spPr>
          <a:xfrm>
            <a:off x="1008086" y="883550"/>
            <a:ext cx="10444309" cy="738664"/>
          </a:xfrm>
          <a:prstGeom prst="rect">
            <a:avLst/>
          </a:prstGeom>
          <a:noFill/>
        </p:spPr>
        <p:txBody>
          <a:bodyPr wrap="square" rtlCol="0">
            <a:sp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Rockwell" panose="02060603020205020403"/>
                <a:ea typeface="+mn-ea"/>
                <a:cs typeface="+mn-cs"/>
              </a:rPr>
              <a:t>Compares </a:t>
            </a:r>
            <a:r>
              <a:rPr kumimoji="0" lang="en-US" altLang="en-US" sz="2400" b="0" i="0" u="none" strike="noStrike" kern="1200" cap="none" spc="0" normalizeH="0" baseline="0" noProof="0" dirty="0">
                <a:ln>
                  <a:noFill/>
                </a:ln>
                <a:solidFill>
                  <a:srgbClr val="FF0000"/>
                </a:solidFill>
                <a:effectLst/>
                <a:uLnTx/>
                <a:uFillTx/>
                <a:latin typeface="Rockwell" panose="02060603020205020403"/>
                <a:ea typeface="+mn-ea"/>
                <a:cs typeface="+mn-cs"/>
              </a:rPr>
              <a:t>adjacent items </a:t>
            </a:r>
            <a:r>
              <a:rPr kumimoji="0" lang="en-US" altLang="en-US" sz="2400" b="0" i="0" u="none" strike="noStrike" kern="1200" cap="none" spc="0" normalizeH="0" baseline="0" noProof="0" dirty="0">
                <a:ln>
                  <a:noFill/>
                </a:ln>
                <a:solidFill>
                  <a:prstClr val="white"/>
                </a:solidFill>
                <a:effectLst/>
                <a:uLnTx/>
                <a:uFillTx/>
                <a:latin typeface="Rockwell" panose="02060603020205020403"/>
                <a:ea typeface="+mn-ea"/>
                <a:cs typeface="+mn-cs"/>
              </a:rPr>
              <a:t>and exchanges them if they are out of order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6" name="TextBox 35">
            <a:extLst>
              <a:ext uri="{FF2B5EF4-FFF2-40B4-BE49-F238E27FC236}">
                <a16:creationId xmlns:a16="http://schemas.microsoft.com/office/drawing/2014/main" id="{17329375-8813-4688-85E2-24C1A05D3076}"/>
              </a:ext>
            </a:extLst>
          </p:cNvPr>
          <p:cNvSpPr txBox="1"/>
          <p:nvPr/>
        </p:nvSpPr>
        <p:spPr>
          <a:xfrm>
            <a:off x="3682770" y="2351021"/>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7" name="TextBox 36">
            <a:extLst>
              <a:ext uri="{FF2B5EF4-FFF2-40B4-BE49-F238E27FC236}">
                <a16:creationId xmlns:a16="http://schemas.microsoft.com/office/drawing/2014/main" id="{52133C5B-3E28-4FA8-979D-29C994886F02}"/>
              </a:ext>
            </a:extLst>
          </p:cNvPr>
          <p:cNvSpPr txBox="1"/>
          <p:nvPr/>
        </p:nvSpPr>
        <p:spPr>
          <a:xfrm>
            <a:off x="2933986" y="2351022"/>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8" name="TextBox 37">
            <a:extLst>
              <a:ext uri="{FF2B5EF4-FFF2-40B4-BE49-F238E27FC236}">
                <a16:creationId xmlns:a16="http://schemas.microsoft.com/office/drawing/2014/main" id="{77A6CB04-4E84-487A-A8D5-44043D219420}"/>
              </a:ext>
            </a:extLst>
          </p:cNvPr>
          <p:cNvSpPr txBox="1"/>
          <p:nvPr/>
        </p:nvSpPr>
        <p:spPr>
          <a:xfrm>
            <a:off x="2231862" y="2351022"/>
            <a:ext cx="74878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E8EE4AB6-E720-47F5-B947-0B6C8A6627CE}"/>
              </a:ext>
            </a:extLst>
          </p:cNvPr>
          <p:cNvSpPr txBox="1"/>
          <p:nvPr/>
        </p:nvSpPr>
        <p:spPr>
          <a:xfrm>
            <a:off x="4431545" y="2351021"/>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40" name="TextBox 39">
            <a:extLst>
              <a:ext uri="{FF2B5EF4-FFF2-40B4-BE49-F238E27FC236}">
                <a16:creationId xmlns:a16="http://schemas.microsoft.com/office/drawing/2014/main" id="{17329375-8813-4688-85E2-24C1A05D3076}"/>
              </a:ext>
            </a:extLst>
          </p:cNvPr>
          <p:cNvSpPr txBox="1"/>
          <p:nvPr/>
        </p:nvSpPr>
        <p:spPr>
          <a:xfrm>
            <a:off x="5180329" y="2351020"/>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0" name="TextBox 49"/>
          <p:cNvSpPr txBox="1"/>
          <p:nvPr/>
        </p:nvSpPr>
        <p:spPr>
          <a:xfrm>
            <a:off x="3932728" y="1571169"/>
            <a:ext cx="89554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Purple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elements</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comprise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the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sorted</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portion</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of</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the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array</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51" name="TextBox 50"/>
          <p:cNvSpPr txBox="1"/>
          <p:nvPr/>
        </p:nvSpPr>
        <p:spPr>
          <a:xfrm>
            <a:off x="498911" y="2284975"/>
            <a:ext cx="13969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Initial</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array</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cxnSp>
        <p:nvCxnSpPr>
          <p:cNvPr id="56" name="Elbow Connector 55"/>
          <p:cNvCxnSpPr/>
          <p:nvPr/>
        </p:nvCxnSpPr>
        <p:spPr>
          <a:xfrm rot="16200000" flipV="1">
            <a:off x="2974296" y="1999958"/>
            <a:ext cx="12700" cy="702123"/>
          </a:xfrm>
          <a:prstGeom prst="bentConnector3">
            <a:avLst>
              <a:gd name="adj1" fmla="val 18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7329375-8813-4688-85E2-24C1A05D3076}"/>
              </a:ext>
            </a:extLst>
          </p:cNvPr>
          <p:cNvSpPr txBox="1"/>
          <p:nvPr/>
        </p:nvSpPr>
        <p:spPr>
          <a:xfrm>
            <a:off x="3682770" y="3086697"/>
            <a:ext cx="74877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8" name="TextBox 57">
            <a:extLst>
              <a:ext uri="{FF2B5EF4-FFF2-40B4-BE49-F238E27FC236}">
                <a16:creationId xmlns:a16="http://schemas.microsoft.com/office/drawing/2014/main" id="{52133C5B-3E28-4FA8-979D-29C994886F02}"/>
              </a:ext>
            </a:extLst>
          </p:cNvPr>
          <p:cNvSpPr txBox="1"/>
          <p:nvPr/>
        </p:nvSpPr>
        <p:spPr>
          <a:xfrm>
            <a:off x="2933986" y="3086698"/>
            <a:ext cx="748784" cy="307777"/>
          </a:xfrm>
          <a:prstGeom prst="rect">
            <a:avLst/>
          </a:prstGeom>
          <a:solidFill>
            <a:srgbClr val="00B050"/>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9" name="TextBox 58">
            <a:extLst>
              <a:ext uri="{FF2B5EF4-FFF2-40B4-BE49-F238E27FC236}">
                <a16:creationId xmlns:a16="http://schemas.microsoft.com/office/drawing/2014/main" id="{77A6CB04-4E84-487A-A8D5-44043D219420}"/>
              </a:ext>
            </a:extLst>
          </p:cNvPr>
          <p:cNvSpPr txBox="1"/>
          <p:nvPr/>
        </p:nvSpPr>
        <p:spPr>
          <a:xfrm>
            <a:off x="2231108" y="3086696"/>
            <a:ext cx="707745"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0" name="TextBox 59">
            <a:extLst>
              <a:ext uri="{FF2B5EF4-FFF2-40B4-BE49-F238E27FC236}">
                <a16:creationId xmlns:a16="http://schemas.microsoft.com/office/drawing/2014/main" id="{E8EE4AB6-E720-47F5-B947-0B6C8A6627CE}"/>
              </a:ext>
            </a:extLst>
          </p:cNvPr>
          <p:cNvSpPr txBox="1"/>
          <p:nvPr/>
        </p:nvSpPr>
        <p:spPr>
          <a:xfrm>
            <a:off x="4431545" y="3086697"/>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1" name="TextBox 60">
            <a:extLst>
              <a:ext uri="{FF2B5EF4-FFF2-40B4-BE49-F238E27FC236}">
                <a16:creationId xmlns:a16="http://schemas.microsoft.com/office/drawing/2014/main" id="{17329375-8813-4688-85E2-24C1A05D3076}"/>
              </a:ext>
            </a:extLst>
          </p:cNvPr>
          <p:cNvSpPr txBox="1"/>
          <p:nvPr/>
        </p:nvSpPr>
        <p:spPr>
          <a:xfrm>
            <a:off x="5180329" y="3086696"/>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2" name="TextBox 61">
            <a:extLst>
              <a:ext uri="{FF2B5EF4-FFF2-40B4-BE49-F238E27FC236}">
                <a16:creationId xmlns:a16="http://schemas.microsoft.com/office/drawing/2014/main" id="{17329375-8813-4688-85E2-24C1A05D3076}"/>
              </a:ext>
            </a:extLst>
          </p:cNvPr>
          <p:cNvSpPr txBox="1"/>
          <p:nvPr/>
        </p:nvSpPr>
        <p:spPr>
          <a:xfrm>
            <a:off x="3704527" y="3867809"/>
            <a:ext cx="74877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3" name="TextBox 62">
            <a:extLst>
              <a:ext uri="{FF2B5EF4-FFF2-40B4-BE49-F238E27FC236}">
                <a16:creationId xmlns:a16="http://schemas.microsoft.com/office/drawing/2014/main" id="{52133C5B-3E28-4FA8-979D-29C994886F02}"/>
              </a:ext>
            </a:extLst>
          </p:cNvPr>
          <p:cNvSpPr txBox="1"/>
          <p:nvPr/>
        </p:nvSpPr>
        <p:spPr>
          <a:xfrm>
            <a:off x="2955743" y="3867810"/>
            <a:ext cx="748784"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4" name="TextBox 63">
            <a:extLst>
              <a:ext uri="{FF2B5EF4-FFF2-40B4-BE49-F238E27FC236}">
                <a16:creationId xmlns:a16="http://schemas.microsoft.com/office/drawing/2014/main" id="{77A6CB04-4E84-487A-A8D5-44043D219420}"/>
              </a:ext>
            </a:extLst>
          </p:cNvPr>
          <p:cNvSpPr txBox="1"/>
          <p:nvPr/>
        </p:nvSpPr>
        <p:spPr>
          <a:xfrm>
            <a:off x="2252865" y="3867808"/>
            <a:ext cx="707745"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5" name="TextBox 64">
            <a:extLst>
              <a:ext uri="{FF2B5EF4-FFF2-40B4-BE49-F238E27FC236}">
                <a16:creationId xmlns:a16="http://schemas.microsoft.com/office/drawing/2014/main" id="{E8EE4AB6-E720-47F5-B947-0B6C8A6627CE}"/>
              </a:ext>
            </a:extLst>
          </p:cNvPr>
          <p:cNvSpPr txBox="1"/>
          <p:nvPr/>
        </p:nvSpPr>
        <p:spPr>
          <a:xfrm>
            <a:off x="4453302" y="3867809"/>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6" name="TextBox 65">
            <a:extLst>
              <a:ext uri="{FF2B5EF4-FFF2-40B4-BE49-F238E27FC236}">
                <a16:creationId xmlns:a16="http://schemas.microsoft.com/office/drawing/2014/main" id="{17329375-8813-4688-85E2-24C1A05D3076}"/>
              </a:ext>
            </a:extLst>
          </p:cNvPr>
          <p:cNvSpPr txBox="1"/>
          <p:nvPr/>
        </p:nvSpPr>
        <p:spPr>
          <a:xfrm>
            <a:off x="5202086" y="3867808"/>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7" name="TextBox 66">
            <a:extLst>
              <a:ext uri="{FF2B5EF4-FFF2-40B4-BE49-F238E27FC236}">
                <a16:creationId xmlns:a16="http://schemas.microsoft.com/office/drawing/2014/main" id="{17329375-8813-4688-85E2-24C1A05D3076}"/>
              </a:ext>
            </a:extLst>
          </p:cNvPr>
          <p:cNvSpPr txBox="1"/>
          <p:nvPr/>
        </p:nvSpPr>
        <p:spPr>
          <a:xfrm>
            <a:off x="3706100" y="4827747"/>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8" name="TextBox 67">
            <a:extLst>
              <a:ext uri="{FF2B5EF4-FFF2-40B4-BE49-F238E27FC236}">
                <a16:creationId xmlns:a16="http://schemas.microsoft.com/office/drawing/2014/main" id="{52133C5B-3E28-4FA8-979D-29C994886F02}"/>
              </a:ext>
            </a:extLst>
          </p:cNvPr>
          <p:cNvSpPr txBox="1"/>
          <p:nvPr/>
        </p:nvSpPr>
        <p:spPr>
          <a:xfrm>
            <a:off x="2957316" y="4827748"/>
            <a:ext cx="748784"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14</a:t>
            </a:r>
          </a:p>
        </p:txBody>
      </p:sp>
      <p:sp>
        <p:nvSpPr>
          <p:cNvPr id="69" name="TextBox 68">
            <a:extLst>
              <a:ext uri="{FF2B5EF4-FFF2-40B4-BE49-F238E27FC236}">
                <a16:creationId xmlns:a16="http://schemas.microsoft.com/office/drawing/2014/main" id="{77A6CB04-4E84-487A-A8D5-44043D219420}"/>
              </a:ext>
            </a:extLst>
          </p:cNvPr>
          <p:cNvSpPr txBox="1"/>
          <p:nvPr/>
        </p:nvSpPr>
        <p:spPr>
          <a:xfrm>
            <a:off x="2254438" y="4827746"/>
            <a:ext cx="707745"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0" name="TextBox 69">
            <a:extLst>
              <a:ext uri="{FF2B5EF4-FFF2-40B4-BE49-F238E27FC236}">
                <a16:creationId xmlns:a16="http://schemas.microsoft.com/office/drawing/2014/main" id="{E8EE4AB6-E720-47F5-B947-0B6C8A6627CE}"/>
              </a:ext>
            </a:extLst>
          </p:cNvPr>
          <p:cNvSpPr txBox="1"/>
          <p:nvPr/>
        </p:nvSpPr>
        <p:spPr>
          <a:xfrm>
            <a:off x="4454875" y="4827747"/>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1" name="TextBox 70">
            <a:extLst>
              <a:ext uri="{FF2B5EF4-FFF2-40B4-BE49-F238E27FC236}">
                <a16:creationId xmlns:a16="http://schemas.microsoft.com/office/drawing/2014/main" id="{17329375-8813-4688-85E2-24C1A05D3076}"/>
              </a:ext>
            </a:extLst>
          </p:cNvPr>
          <p:cNvSpPr txBox="1"/>
          <p:nvPr/>
        </p:nvSpPr>
        <p:spPr>
          <a:xfrm>
            <a:off x="5203659" y="4827746"/>
            <a:ext cx="74877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2" name="TextBox 71">
            <a:extLst>
              <a:ext uri="{FF2B5EF4-FFF2-40B4-BE49-F238E27FC236}">
                <a16:creationId xmlns:a16="http://schemas.microsoft.com/office/drawing/2014/main" id="{17329375-8813-4688-85E2-24C1A05D3076}"/>
              </a:ext>
            </a:extLst>
          </p:cNvPr>
          <p:cNvSpPr txBox="1"/>
          <p:nvPr/>
        </p:nvSpPr>
        <p:spPr>
          <a:xfrm>
            <a:off x="3759923" y="5860155"/>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3" name="TextBox 72">
            <a:extLst>
              <a:ext uri="{FF2B5EF4-FFF2-40B4-BE49-F238E27FC236}">
                <a16:creationId xmlns:a16="http://schemas.microsoft.com/office/drawing/2014/main" id="{52133C5B-3E28-4FA8-979D-29C994886F02}"/>
              </a:ext>
            </a:extLst>
          </p:cNvPr>
          <p:cNvSpPr txBox="1"/>
          <p:nvPr/>
        </p:nvSpPr>
        <p:spPr>
          <a:xfrm>
            <a:off x="3011139" y="5860156"/>
            <a:ext cx="748784"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4" name="TextBox 73">
            <a:extLst>
              <a:ext uri="{FF2B5EF4-FFF2-40B4-BE49-F238E27FC236}">
                <a16:creationId xmlns:a16="http://schemas.microsoft.com/office/drawing/2014/main" id="{77A6CB04-4E84-487A-A8D5-44043D219420}"/>
              </a:ext>
            </a:extLst>
          </p:cNvPr>
          <p:cNvSpPr txBox="1"/>
          <p:nvPr/>
        </p:nvSpPr>
        <p:spPr>
          <a:xfrm>
            <a:off x="2308261" y="5860154"/>
            <a:ext cx="707745"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5" name="TextBox 74">
            <a:extLst>
              <a:ext uri="{FF2B5EF4-FFF2-40B4-BE49-F238E27FC236}">
                <a16:creationId xmlns:a16="http://schemas.microsoft.com/office/drawing/2014/main" id="{E8EE4AB6-E720-47F5-B947-0B6C8A6627CE}"/>
              </a:ext>
            </a:extLst>
          </p:cNvPr>
          <p:cNvSpPr txBox="1"/>
          <p:nvPr/>
        </p:nvSpPr>
        <p:spPr>
          <a:xfrm>
            <a:off x="4508698" y="5860155"/>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6" name="TextBox 75">
            <a:extLst>
              <a:ext uri="{FF2B5EF4-FFF2-40B4-BE49-F238E27FC236}">
                <a16:creationId xmlns:a16="http://schemas.microsoft.com/office/drawing/2014/main" id="{17329375-8813-4688-85E2-24C1A05D3076}"/>
              </a:ext>
            </a:extLst>
          </p:cNvPr>
          <p:cNvSpPr txBox="1"/>
          <p:nvPr/>
        </p:nvSpPr>
        <p:spPr>
          <a:xfrm>
            <a:off x="5257482" y="5860154"/>
            <a:ext cx="74877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37</a:t>
            </a:r>
          </a:p>
        </p:txBody>
      </p:sp>
      <p:cxnSp>
        <p:nvCxnSpPr>
          <p:cNvPr id="77" name="Elbow Connector 76"/>
          <p:cNvCxnSpPr/>
          <p:nvPr/>
        </p:nvCxnSpPr>
        <p:spPr>
          <a:xfrm rot="16200000" flipV="1">
            <a:off x="3699745" y="2737183"/>
            <a:ext cx="12700" cy="702123"/>
          </a:xfrm>
          <a:prstGeom prst="bentConnector3">
            <a:avLst>
              <a:gd name="adj1" fmla="val 18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6200000" flipV="1">
            <a:off x="5243742" y="4460001"/>
            <a:ext cx="12700" cy="702123"/>
          </a:xfrm>
          <a:prstGeom prst="bentConnector3">
            <a:avLst>
              <a:gd name="adj1" fmla="val 18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5247" y="6373504"/>
            <a:ext cx="65445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First Pass: largest element bubbled to its correct position </a:t>
            </a:r>
          </a:p>
        </p:txBody>
      </p:sp>
      <p:sp>
        <p:nvSpPr>
          <p:cNvPr id="81" name="TextBox 80">
            <a:extLst>
              <a:ext uri="{FF2B5EF4-FFF2-40B4-BE49-F238E27FC236}">
                <a16:creationId xmlns:a16="http://schemas.microsoft.com/office/drawing/2014/main" id="{17329375-8813-4688-85E2-24C1A05D3076}"/>
              </a:ext>
            </a:extLst>
          </p:cNvPr>
          <p:cNvSpPr txBox="1"/>
          <p:nvPr/>
        </p:nvSpPr>
        <p:spPr>
          <a:xfrm>
            <a:off x="9580448" y="3909244"/>
            <a:ext cx="74877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2" name="TextBox 81">
            <a:extLst>
              <a:ext uri="{FF2B5EF4-FFF2-40B4-BE49-F238E27FC236}">
                <a16:creationId xmlns:a16="http://schemas.microsoft.com/office/drawing/2014/main" id="{52133C5B-3E28-4FA8-979D-29C994886F02}"/>
              </a:ext>
            </a:extLst>
          </p:cNvPr>
          <p:cNvSpPr txBox="1"/>
          <p:nvPr/>
        </p:nvSpPr>
        <p:spPr>
          <a:xfrm>
            <a:off x="8831664" y="3909245"/>
            <a:ext cx="748784"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3" name="TextBox 82">
            <a:extLst>
              <a:ext uri="{FF2B5EF4-FFF2-40B4-BE49-F238E27FC236}">
                <a16:creationId xmlns:a16="http://schemas.microsoft.com/office/drawing/2014/main" id="{77A6CB04-4E84-487A-A8D5-44043D219420}"/>
              </a:ext>
            </a:extLst>
          </p:cNvPr>
          <p:cNvSpPr txBox="1"/>
          <p:nvPr/>
        </p:nvSpPr>
        <p:spPr>
          <a:xfrm>
            <a:off x="8128786" y="3909243"/>
            <a:ext cx="707745"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4" name="TextBox 83">
            <a:extLst>
              <a:ext uri="{FF2B5EF4-FFF2-40B4-BE49-F238E27FC236}">
                <a16:creationId xmlns:a16="http://schemas.microsoft.com/office/drawing/2014/main" id="{E8EE4AB6-E720-47F5-B947-0B6C8A6627CE}"/>
              </a:ext>
            </a:extLst>
          </p:cNvPr>
          <p:cNvSpPr txBox="1"/>
          <p:nvPr/>
        </p:nvSpPr>
        <p:spPr>
          <a:xfrm>
            <a:off x="10329223" y="3909244"/>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5" name="TextBox 84">
            <a:extLst>
              <a:ext uri="{FF2B5EF4-FFF2-40B4-BE49-F238E27FC236}">
                <a16:creationId xmlns:a16="http://schemas.microsoft.com/office/drawing/2014/main" id="{17329375-8813-4688-85E2-24C1A05D3076}"/>
              </a:ext>
            </a:extLst>
          </p:cNvPr>
          <p:cNvSpPr txBox="1"/>
          <p:nvPr/>
        </p:nvSpPr>
        <p:spPr>
          <a:xfrm>
            <a:off x="11078007" y="3909243"/>
            <a:ext cx="74877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37</a:t>
            </a:r>
          </a:p>
        </p:txBody>
      </p:sp>
      <p:cxnSp>
        <p:nvCxnSpPr>
          <p:cNvPr id="86" name="Elbow Connector 85"/>
          <p:cNvCxnSpPr/>
          <p:nvPr/>
        </p:nvCxnSpPr>
        <p:spPr>
          <a:xfrm rot="16200000" flipV="1">
            <a:off x="10299547" y="3545483"/>
            <a:ext cx="12700" cy="702123"/>
          </a:xfrm>
          <a:prstGeom prst="bentConnector3">
            <a:avLst>
              <a:gd name="adj1" fmla="val 18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7329375-8813-4688-85E2-24C1A05D3076}"/>
              </a:ext>
            </a:extLst>
          </p:cNvPr>
          <p:cNvSpPr txBox="1"/>
          <p:nvPr/>
        </p:nvSpPr>
        <p:spPr>
          <a:xfrm>
            <a:off x="9606054" y="4836772"/>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8" name="TextBox 87">
            <a:extLst>
              <a:ext uri="{FF2B5EF4-FFF2-40B4-BE49-F238E27FC236}">
                <a16:creationId xmlns:a16="http://schemas.microsoft.com/office/drawing/2014/main" id="{52133C5B-3E28-4FA8-979D-29C994886F02}"/>
              </a:ext>
            </a:extLst>
          </p:cNvPr>
          <p:cNvSpPr txBox="1"/>
          <p:nvPr/>
        </p:nvSpPr>
        <p:spPr>
          <a:xfrm>
            <a:off x="8857270" y="4836773"/>
            <a:ext cx="748784"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9" name="TextBox 88">
            <a:extLst>
              <a:ext uri="{FF2B5EF4-FFF2-40B4-BE49-F238E27FC236}">
                <a16:creationId xmlns:a16="http://schemas.microsoft.com/office/drawing/2014/main" id="{77A6CB04-4E84-487A-A8D5-44043D219420}"/>
              </a:ext>
            </a:extLst>
          </p:cNvPr>
          <p:cNvSpPr txBox="1"/>
          <p:nvPr/>
        </p:nvSpPr>
        <p:spPr>
          <a:xfrm>
            <a:off x="8154392" y="4836771"/>
            <a:ext cx="707745" cy="307777"/>
          </a:xfrm>
          <a:prstGeom prst="rect">
            <a:avLst/>
          </a:prstGeom>
          <a:solidFill>
            <a:schemeClr val="tx2">
              <a:lumMod val="25000"/>
            </a:schemeClr>
          </a:solidFill>
          <a:ln>
            <a:solidFill>
              <a:schemeClr val="tx1"/>
            </a:solidFill>
          </a:ln>
        </p:spPr>
        <p:txBody>
          <a:bodyPr wrap="square" rtlCol="0">
            <a:spAutoFit/>
          </a:bodyPr>
          <a:lstStyle>
            <a:defPPr>
              <a:defRPr lang="en-US"/>
            </a:defPPr>
            <a:lvl1pPr algn="ctr">
              <a:defRPr sz="1400">
                <a:latin typeface="Consolas" panose="020B0609020204030204" pitchFamily="49"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90" name="TextBox 89">
            <a:extLst>
              <a:ext uri="{FF2B5EF4-FFF2-40B4-BE49-F238E27FC236}">
                <a16:creationId xmlns:a16="http://schemas.microsoft.com/office/drawing/2014/main" id="{E8EE4AB6-E720-47F5-B947-0B6C8A6627CE}"/>
              </a:ext>
            </a:extLst>
          </p:cNvPr>
          <p:cNvSpPr txBox="1"/>
          <p:nvPr/>
        </p:nvSpPr>
        <p:spPr>
          <a:xfrm>
            <a:off x="10354829" y="4836772"/>
            <a:ext cx="748784"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onsolas" panose="020B0609020204030204" pitchFamily="49" charset="0"/>
                <a:ea typeface="+mn-ea"/>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91" name="TextBox 90">
            <a:extLst>
              <a:ext uri="{FF2B5EF4-FFF2-40B4-BE49-F238E27FC236}">
                <a16:creationId xmlns:a16="http://schemas.microsoft.com/office/drawing/2014/main" id="{17329375-8813-4688-85E2-24C1A05D3076}"/>
              </a:ext>
            </a:extLst>
          </p:cNvPr>
          <p:cNvSpPr txBox="1"/>
          <p:nvPr/>
        </p:nvSpPr>
        <p:spPr>
          <a:xfrm>
            <a:off x="11103613" y="4836771"/>
            <a:ext cx="74877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37</a:t>
            </a:r>
          </a:p>
        </p:txBody>
      </p:sp>
      <p:cxnSp>
        <p:nvCxnSpPr>
          <p:cNvPr id="92" name="Elbow Connector 91"/>
          <p:cNvCxnSpPr/>
          <p:nvPr/>
        </p:nvCxnSpPr>
        <p:spPr>
          <a:xfrm rot="16200000" flipV="1">
            <a:off x="16145678" y="2522100"/>
            <a:ext cx="12700" cy="702123"/>
          </a:xfrm>
          <a:prstGeom prst="bentConnector3">
            <a:avLst>
              <a:gd name="adj1" fmla="val 18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961315" y="5521600"/>
            <a:ext cx="549300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Second Pass</a:t>
            </a: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 second to largest </a:t>
            </a: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element bubbled to its correct position </a:t>
            </a:r>
          </a:p>
        </p:txBody>
      </p:sp>
      <p:sp>
        <p:nvSpPr>
          <p:cNvPr id="94" name="TextBox 93"/>
          <p:cNvSpPr txBox="1"/>
          <p:nvPr/>
        </p:nvSpPr>
        <p:spPr>
          <a:xfrm>
            <a:off x="674765" y="3119143"/>
            <a:ext cx="139690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Pass 1</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Tree>
    <p:custDataLst>
      <p:tags r:id="rId1"/>
    </p:custDataLst>
    <p:extLst>
      <p:ext uri="{BB962C8B-B14F-4D97-AF65-F5344CB8AC3E}">
        <p14:creationId xmlns:p14="http://schemas.microsoft.com/office/powerpoint/2010/main" val="138504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8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31" grpId="0"/>
      <p:bldP spid="81" grpId="0" animBg="1"/>
      <p:bldP spid="82" grpId="0" animBg="1"/>
      <p:bldP spid="83" grpId="0" animBg="1"/>
      <p:bldP spid="84" grpId="0" animBg="1"/>
      <p:bldP spid="85" grpId="0" animBg="1"/>
      <p:bldP spid="87" grpId="0" animBg="1"/>
      <p:bldP spid="88" grpId="0" animBg="1"/>
      <p:bldP spid="89" grpId="0" animBg="1"/>
      <p:bldP spid="90" grpId="0" animBg="1"/>
      <p:bldP spid="91" grpId="0" animBg="1"/>
      <p:bldP spid="93" grpId="0"/>
      <p:bldP spid="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4355" y="-92530"/>
            <a:ext cx="10353761"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3400" b="1" i="0" u="none" strike="noStrike" kern="1200" cap="all" spc="0" normalizeH="0" baseline="0" noProof="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j-ea"/>
                <a:cs typeface="+mj-cs"/>
              </a:rPr>
              <a:t>Insertion Sort</a:t>
            </a:r>
            <a:endParaRPr kumimoji="0" lang="en-US" altLang="en-US" sz="34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j-ea"/>
              <a:cs typeface="+mj-cs"/>
            </a:endParaRPr>
          </a:p>
        </p:txBody>
      </p:sp>
      <p:sp>
        <p:nvSpPr>
          <p:cNvPr id="3" name="TextBox 2"/>
          <p:cNvSpPr txBox="1"/>
          <p:nvPr/>
        </p:nvSpPr>
        <p:spPr>
          <a:xfrm>
            <a:off x="1957532" y="821793"/>
            <a:ext cx="895293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Take each item from unsorted region, insert into its correct order </a:t>
            </a: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in sorted region</a:t>
            </a:r>
          </a:p>
        </p:txBody>
      </p:sp>
      <p:sp>
        <p:nvSpPr>
          <p:cNvPr id="4" name="TextBox 3">
            <a:extLst>
              <a:ext uri="{FF2B5EF4-FFF2-40B4-BE49-F238E27FC236}">
                <a16:creationId xmlns:a16="http://schemas.microsoft.com/office/drawing/2014/main" id="{17329375-8813-4688-85E2-24C1A05D3076}"/>
              </a:ext>
            </a:extLst>
          </p:cNvPr>
          <p:cNvSpPr txBox="1"/>
          <p:nvPr/>
        </p:nvSpPr>
        <p:spPr>
          <a:xfrm>
            <a:off x="2285263" y="1409324"/>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52133C5B-3E28-4FA8-979D-29C994886F02}"/>
              </a:ext>
            </a:extLst>
          </p:cNvPr>
          <p:cNvSpPr txBox="1"/>
          <p:nvPr/>
        </p:nvSpPr>
        <p:spPr>
          <a:xfrm>
            <a:off x="1536479" y="1409325"/>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6" name="TextBox 5">
            <a:extLst>
              <a:ext uri="{FF2B5EF4-FFF2-40B4-BE49-F238E27FC236}">
                <a16:creationId xmlns:a16="http://schemas.microsoft.com/office/drawing/2014/main" id="{77A6CB04-4E84-487A-A8D5-44043D219420}"/>
              </a:ext>
            </a:extLst>
          </p:cNvPr>
          <p:cNvSpPr txBox="1"/>
          <p:nvPr/>
        </p:nvSpPr>
        <p:spPr>
          <a:xfrm>
            <a:off x="834355" y="1409325"/>
            <a:ext cx="74878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E8EE4AB6-E720-47F5-B947-0B6C8A6627CE}"/>
              </a:ext>
            </a:extLst>
          </p:cNvPr>
          <p:cNvSpPr txBox="1"/>
          <p:nvPr/>
        </p:nvSpPr>
        <p:spPr>
          <a:xfrm>
            <a:off x="3034038" y="1409324"/>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8" name="TextBox 7">
            <a:extLst>
              <a:ext uri="{FF2B5EF4-FFF2-40B4-BE49-F238E27FC236}">
                <a16:creationId xmlns:a16="http://schemas.microsoft.com/office/drawing/2014/main" id="{17329375-8813-4688-85E2-24C1A05D3076}"/>
              </a:ext>
            </a:extLst>
          </p:cNvPr>
          <p:cNvSpPr txBox="1"/>
          <p:nvPr/>
        </p:nvSpPr>
        <p:spPr>
          <a:xfrm>
            <a:off x="3782822" y="1409323"/>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9" name="TextBox 8">
            <a:extLst>
              <a:ext uri="{FF2B5EF4-FFF2-40B4-BE49-F238E27FC236}">
                <a16:creationId xmlns:a16="http://schemas.microsoft.com/office/drawing/2014/main" id="{17329375-8813-4688-85E2-24C1A05D3076}"/>
              </a:ext>
            </a:extLst>
          </p:cNvPr>
          <p:cNvSpPr txBox="1"/>
          <p:nvPr/>
        </p:nvSpPr>
        <p:spPr>
          <a:xfrm>
            <a:off x="2285263" y="2103353"/>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0" name="TextBox 9">
            <a:extLst>
              <a:ext uri="{FF2B5EF4-FFF2-40B4-BE49-F238E27FC236}">
                <a16:creationId xmlns:a16="http://schemas.microsoft.com/office/drawing/2014/main" id="{52133C5B-3E28-4FA8-979D-29C994886F02}"/>
              </a:ext>
            </a:extLst>
          </p:cNvPr>
          <p:cNvSpPr txBox="1"/>
          <p:nvPr/>
        </p:nvSpPr>
        <p:spPr>
          <a:xfrm>
            <a:off x="1536479" y="2103354"/>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TextBox 10">
            <a:extLst>
              <a:ext uri="{FF2B5EF4-FFF2-40B4-BE49-F238E27FC236}">
                <a16:creationId xmlns:a16="http://schemas.microsoft.com/office/drawing/2014/main" id="{77A6CB04-4E84-487A-A8D5-44043D219420}"/>
              </a:ext>
            </a:extLst>
          </p:cNvPr>
          <p:cNvSpPr txBox="1"/>
          <p:nvPr/>
        </p:nvSpPr>
        <p:spPr>
          <a:xfrm>
            <a:off x="834355" y="2103354"/>
            <a:ext cx="74878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2" name="TextBox 11">
            <a:extLst>
              <a:ext uri="{FF2B5EF4-FFF2-40B4-BE49-F238E27FC236}">
                <a16:creationId xmlns:a16="http://schemas.microsoft.com/office/drawing/2014/main" id="{E8EE4AB6-E720-47F5-B947-0B6C8A6627CE}"/>
              </a:ext>
            </a:extLst>
          </p:cNvPr>
          <p:cNvSpPr txBox="1"/>
          <p:nvPr/>
        </p:nvSpPr>
        <p:spPr>
          <a:xfrm>
            <a:off x="3034038" y="2103353"/>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3" name="TextBox 12">
            <a:extLst>
              <a:ext uri="{FF2B5EF4-FFF2-40B4-BE49-F238E27FC236}">
                <a16:creationId xmlns:a16="http://schemas.microsoft.com/office/drawing/2014/main" id="{17329375-8813-4688-85E2-24C1A05D3076}"/>
              </a:ext>
            </a:extLst>
          </p:cNvPr>
          <p:cNvSpPr txBox="1"/>
          <p:nvPr/>
        </p:nvSpPr>
        <p:spPr>
          <a:xfrm>
            <a:off x="3782822" y="2103352"/>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4" name="TextBox 13">
            <a:extLst>
              <a:ext uri="{FF2B5EF4-FFF2-40B4-BE49-F238E27FC236}">
                <a16:creationId xmlns:a16="http://schemas.microsoft.com/office/drawing/2014/main" id="{17329375-8813-4688-85E2-24C1A05D3076}"/>
              </a:ext>
            </a:extLst>
          </p:cNvPr>
          <p:cNvSpPr txBox="1"/>
          <p:nvPr/>
        </p:nvSpPr>
        <p:spPr>
          <a:xfrm>
            <a:off x="2285263" y="2797379"/>
            <a:ext cx="748775"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52133C5B-3E28-4FA8-979D-29C994886F02}"/>
              </a:ext>
            </a:extLst>
          </p:cNvPr>
          <p:cNvSpPr txBox="1"/>
          <p:nvPr/>
        </p:nvSpPr>
        <p:spPr>
          <a:xfrm>
            <a:off x="1536479" y="2797380"/>
            <a:ext cx="748784"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6" name="TextBox 15">
            <a:extLst>
              <a:ext uri="{FF2B5EF4-FFF2-40B4-BE49-F238E27FC236}">
                <a16:creationId xmlns:a16="http://schemas.microsoft.com/office/drawing/2014/main" id="{77A6CB04-4E84-487A-A8D5-44043D219420}"/>
              </a:ext>
            </a:extLst>
          </p:cNvPr>
          <p:cNvSpPr txBox="1"/>
          <p:nvPr/>
        </p:nvSpPr>
        <p:spPr>
          <a:xfrm>
            <a:off x="834355" y="2797380"/>
            <a:ext cx="74878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E8EE4AB6-E720-47F5-B947-0B6C8A6627CE}"/>
              </a:ext>
            </a:extLst>
          </p:cNvPr>
          <p:cNvSpPr txBox="1"/>
          <p:nvPr/>
        </p:nvSpPr>
        <p:spPr>
          <a:xfrm>
            <a:off x="3034038" y="2797379"/>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8" name="TextBox 17">
            <a:extLst>
              <a:ext uri="{FF2B5EF4-FFF2-40B4-BE49-F238E27FC236}">
                <a16:creationId xmlns:a16="http://schemas.microsoft.com/office/drawing/2014/main" id="{17329375-8813-4688-85E2-24C1A05D3076}"/>
              </a:ext>
            </a:extLst>
          </p:cNvPr>
          <p:cNvSpPr txBox="1"/>
          <p:nvPr/>
        </p:nvSpPr>
        <p:spPr>
          <a:xfrm>
            <a:off x="3782822" y="2797378"/>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17329375-8813-4688-85E2-24C1A05D3076}"/>
              </a:ext>
            </a:extLst>
          </p:cNvPr>
          <p:cNvSpPr txBox="1"/>
          <p:nvPr/>
        </p:nvSpPr>
        <p:spPr>
          <a:xfrm>
            <a:off x="2285263" y="3491403"/>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0" name="TextBox 19">
            <a:extLst>
              <a:ext uri="{FF2B5EF4-FFF2-40B4-BE49-F238E27FC236}">
                <a16:creationId xmlns:a16="http://schemas.microsoft.com/office/drawing/2014/main" id="{52133C5B-3E28-4FA8-979D-29C994886F02}"/>
              </a:ext>
            </a:extLst>
          </p:cNvPr>
          <p:cNvSpPr txBox="1"/>
          <p:nvPr/>
        </p:nvSpPr>
        <p:spPr>
          <a:xfrm>
            <a:off x="1536479" y="3491404"/>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1" name="TextBox 20">
            <a:extLst>
              <a:ext uri="{FF2B5EF4-FFF2-40B4-BE49-F238E27FC236}">
                <a16:creationId xmlns:a16="http://schemas.microsoft.com/office/drawing/2014/main" id="{77A6CB04-4E84-487A-A8D5-44043D219420}"/>
              </a:ext>
            </a:extLst>
          </p:cNvPr>
          <p:cNvSpPr txBox="1"/>
          <p:nvPr/>
        </p:nvSpPr>
        <p:spPr>
          <a:xfrm>
            <a:off x="834355" y="3491404"/>
            <a:ext cx="74878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2" name="TextBox 21">
            <a:extLst>
              <a:ext uri="{FF2B5EF4-FFF2-40B4-BE49-F238E27FC236}">
                <a16:creationId xmlns:a16="http://schemas.microsoft.com/office/drawing/2014/main" id="{E8EE4AB6-E720-47F5-B947-0B6C8A6627CE}"/>
              </a:ext>
            </a:extLst>
          </p:cNvPr>
          <p:cNvSpPr txBox="1"/>
          <p:nvPr/>
        </p:nvSpPr>
        <p:spPr>
          <a:xfrm>
            <a:off x="3034038" y="3491403"/>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3" name="TextBox 22">
            <a:extLst>
              <a:ext uri="{FF2B5EF4-FFF2-40B4-BE49-F238E27FC236}">
                <a16:creationId xmlns:a16="http://schemas.microsoft.com/office/drawing/2014/main" id="{17329375-8813-4688-85E2-24C1A05D3076}"/>
              </a:ext>
            </a:extLst>
          </p:cNvPr>
          <p:cNvSpPr txBox="1"/>
          <p:nvPr/>
        </p:nvSpPr>
        <p:spPr>
          <a:xfrm>
            <a:off x="3782822" y="3491402"/>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4" name="TextBox 23">
            <a:extLst>
              <a:ext uri="{FF2B5EF4-FFF2-40B4-BE49-F238E27FC236}">
                <a16:creationId xmlns:a16="http://schemas.microsoft.com/office/drawing/2014/main" id="{17329375-8813-4688-85E2-24C1A05D3076}"/>
              </a:ext>
            </a:extLst>
          </p:cNvPr>
          <p:cNvSpPr txBox="1"/>
          <p:nvPr/>
        </p:nvSpPr>
        <p:spPr>
          <a:xfrm>
            <a:off x="2285263" y="4185426"/>
            <a:ext cx="74877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5" name="TextBox 24">
            <a:extLst>
              <a:ext uri="{FF2B5EF4-FFF2-40B4-BE49-F238E27FC236}">
                <a16:creationId xmlns:a16="http://schemas.microsoft.com/office/drawing/2014/main" id="{52133C5B-3E28-4FA8-979D-29C994886F02}"/>
              </a:ext>
            </a:extLst>
          </p:cNvPr>
          <p:cNvSpPr txBox="1"/>
          <p:nvPr/>
        </p:nvSpPr>
        <p:spPr>
          <a:xfrm>
            <a:off x="1536479" y="4185427"/>
            <a:ext cx="748784"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6" name="TextBox 25">
            <a:extLst>
              <a:ext uri="{FF2B5EF4-FFF2-40B4-BE49-F238E27FC236}">
                <a16:creationId xmlns:a16="http://schemas.microsoft.com/office/drawing/2014/main" id="{77A6CB04-4E84-487A-A8D5-44043D219420}"/>
              </a:ext>
            </a:extLst>
          </p:cNvPr>
          <p:cNvSpPr txBox="1"/>
          <p:nvPr/>
        </p:nvSpPr>
        <p:spPr>
          <a:xfrm>
            <a:off x="834355" y="4185427"/>
            <a:ext cx="74878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7" name="TextBox 26">
            <a:extLst>
              <a:ext uri="{FF2B5EF4-FFF2-40B4-BE49-F238E27FC236}">
                <a16:creationId xmlns:a16="http://schemas.microsoft.com/office/drawing/2014/main" id="{E8EE4AB6-E720-47F5-B947-0B6C8A6627CE}"/>
              </a:ext>
            </a:extLst>
          </p:cNvPr>
          <p:cNvSpPr txBox="1"/>
          <p:nvPr/>
        </p:nvSpPr>
        <p:spPr>
          <a:xfrm>
            <a:off x="3034038" y="4185426"/>
            <a:ext cx="748784" cy="307777"/>
          </a:xfrm>
          <a:prstGeom prst="rect">
            <a:avLst/>
          </a:prstGeom>
          <a:solidFill>
            <a:srgbClr val="00B05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8" name="TextBox 27">
            <a:extLst>
              <a:ext uri="{FF2B5EF4-FFF2-40B4-BE49-F238E27FC236}">
                <a16:creationId xmlns:a16="http://schemas.microsoft.com/office/drawing/2014/main" id="{17329375-8813-4688-85E2-24C1A05D3076}"/>
              </a:ext>
            </a:extLst>
          </p:cNvPr>
          <p:cNvSpPr txBox="1"/>
          <p:nvPr/>
        </p:nvSpPr>
        <p:spPr>
          <a:xfrm>
            <a:off x="3782822" y="4185425"/>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29" name="TextBox 28">
            <a:extLst>
              <a:ext uri="{FF2B5EF4-FFF2-40B4-BE49-F238E27FC236}">
                <a16:creationId xmlns:a16="http://schemas.microsoft.com/office/drawing/2014/main" id="{17329375-8813-4688-85E2-24C1A05D3076}"/>
              </a:ext>
            </a:extLst>
          </p:cNvPr>
          <p:cNvSpPr txBox="1"/>
          <p:nvPr/>
        </p:nvSpPr>
        <p:spPr>
          <a:xfrm>
            <a:off x="2285263" y="4879448"/>
            <a:ext cx="74877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0" name="TextBox 29">
            <a:extLst>
              <a:ext uri="{FF2B5EF4-FFF2-40B4-BE49-F238E27FC236}">
                <a16:creationId xmlns:a16="http://schemas.microsoft.com/office/drawing/2014/main" id="{52133C5B-3E28-4FA8-979D-29C994886F02}"/>
              </a:ext>
            </a:extLst>
          </p:cNvPr>
          <p:cNvSpPr txBox="1"/>
          <p:nvPr/>
        </p:nvSpPr>
        <p:spPr>
          <a:xfrm>
            <a:off x="1536479" y="4879449"/>
            <a:ext cx="748784"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1" name="TextBox 30">
            <a:extLst>
              <a:ext uri="{FF2B5EF4-FFF2-40B4-BE49-F238E27FC236}">
                <a16:creationId xmlns:a16="http://schemas.microsoft.com/office/drawing/2014/main" id="{77A6CB04-4E84-487A-A8D5-44043D219420}"/>
              </a:ext>
            </a:extLst>
          </p:cNvPr>
          <p:cNvSpPr txBox="1"/>
          <p:nvPr/>
        </p:nvSpPr>
        <p:spPr>
          <a:xfrm>
            <a:off x="834355" y="4879449"/>
            <a:ext cx="74878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10</a:t>
            </a:r>
          </a:p>
        </p:txBody>
      </p:sp>
      <p:sp>
        <p:nvSpPr>
          <p:cNvPr id="32" name="TextBox 31">
            <a:extLst>
              <a:ext uri="{FF2B5EF4-FFF2-40B4-BE49-F238E27FC236}">
                <a16:creationId xmlns:a16="http://schemas.microsoft.com/office/drawing/2014/main" id="{E8EE4AB6-E720-47F5-B947-0B6C8A6627CE}"/>
              </a:ext>
            </a:extLst>
          </p:cNvPr>
          <p:cNvSpPr txBox="1"/>
          <p:nvPr/>
        </p:nvSpPr>
        <p:spPr>
          <a:xfrm>
            <a:off x="3034038" y="4879448"/>
            <a:ext cx="748784"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3" name="TextBox 32">
            <a:extLst>
              <a:ext uri="{FF2B5EF4-FFF2-40B4-BE49-F238E27FC236}">
                <a16:creationId xmlns:a16="http://schemas.microsoft.com/office/drawing/2014/main" id="{17329375-8813-4688-85E2-24C1A05D3076}"/>
              </a:ext>
            </a:extLst>
          </p:cNvPr>
          <p:cNvSpPr txBox="1"/>
          <p:nvPr/>
        </p:nvSpPr>
        <p:spPr>
          <a:xfrm>
            <a:off x="3782822" y="4879447"/>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4" name="TextBox 33">
            <a:extLst>
              <a:ext uri="{FF2B5EF4-FFF2-40B4-BE49-F238E27FC236}">
                <a16:creationId xmlns:a16="http://schemas.microsoft.com/office/drawing/2014/main" id="{17329375-8813-4688-85E2-24C1A05D3076}"/>
              </a:ext>
            </a:extLst>
          </p:cNvPr>
          <p:cNvSpPr txBox="1"/>
          <p:nvPr/>
        </p:nvSpPr>
        <p:spPr>
          <a:xfrm>
            <a:off x="2285263" y="5573469"/>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5" name="TextBox 34">
            <a:extLst>
              <a:ext uri="{FF2B5EF4-FFF2-40B4-BE49-F238E27FC236}">
                <a16:creationId xmlns:a16="http://schemas.microsoft.com/office/drawing/2014/main" id="{52133C5B-3E28-4FA8-979D-29C994886F02}"/>
              </a:ext>
            </a:extLst>
          </p:cNvPr>
          <p:cNvSpPr txBox="1"/>
          <p:nvPr/>
        </p:nvSpPr>
        <p:spPr>
          <a:xfrm>
            <a:off x="1536479" y="5573470"/>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6" name="TextBox 35">
            <a:extLst>
              <a:ext uri="{FF2B5EF4-FFF2-40B4-BE49-F238E27FC236}">
                <a16:creationId xmlns:a16="http://schemas.microsoft.com/office/drawing/2014/main" id="{77A6CB04-4E84-487A-A8D5-44043D219420}"/>
              </a:ext>
            </a:extLst>
          </p:cNvPr>
          <p:cNvSpPr txBox="1"/>
          <p:nvPr/>
        </p:nvSpPr>
        <p:spPr>
          <a:xfrm>
            <a:off x="834355" y="5573470"/>
            <a:ext cx="74878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7" name="TextBox 36">
            <a:extLst>
              <a:ext uri="{FF2B5EF4-FFF2-40B4-BE49-F238E27FC236}">
                <a16:creationId xmlns:a16="http://schemas.microsoft.com/office/drawing/2014/main" id="{E8EE4AB6-E720-47F5-B947-0B6C8A6627CE}"/>
              </a:ext>
            </a:extLst>
          </p:cNvPr>
          <p:cNvSpPr txBox="1"/>
          <p:nvPr/>
        </p:nvSpPr>
        <p:spPr>
          <a:xfrm>
            <a:off x="3034038" y="5573469"/>
            <a:ext cx="748784"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8" name="TextBox 37">
            <a:extLst>
              <a:ext uri="{FF2B5EF4-FFF2-40B4-BE49-F238E27FC236}">
                <a16:creationId xmlns:a16="http://schemas.microsoft.com/office/drawing/2014/main" id="{17329375-8813-4688-85E2-24C1A05D3076}"/>
              </a:ext>
            </a:extLst>
          </p:cNvPr>
          <p:cNvSpPr txBox="1"/>
          <p:nvPr/>
        </p:nvSpPr>
        <p:spPr>
          <a:xfrm>
            <a:off x="3782822" y="5573468"/>
            <a:ext cx="748775" cy="307777"/>
          </a:xfrm>
          <a:prstGeom prst="rect">
            <a:avLst/>
          </a:prstGeom>
          <a:solidFill>
            <a:schemeClr val="tx2">
              <a:lumMod val="2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17329375-8813-4688-85E2-24C1A05D3076}"/>
              </a:ext>
            </a:extLst>
          </p:cNvPr>
          <p:cNvSpPr txBox="1"/>
          <p:nvPr/>
        </p:nvSpPr>
        <p:spPr>
          <a:xfrm>
            <a:off x="2285263" y="6350792"/>
            <a:ext cx="74877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14</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40" name="TextBox 39">
            <a:extLst>
              <a:ext uri="{FF2B5EF4-FFF2-40B4-BE49-F238E27FC236}">
                <a16:creationId xmlns:a16="http://schemas.microsoft.com/office/drawing/2014/main" id="{52133C5B-3E28-4FA8-979D-29C994886F02}"/>
              </a:ext>
            </a:extLst>
          </p:cNvPr>
          <p:cNvSpPr txBox="1"/>
          <p:nvPr/>
        </p:nvSpPr>
        <p:spPr>
          <a:xfrm>
            <a:off x="1536479" y="6350793"/>
            <a:ext cx="748784"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13</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41" name="TextBox 40">
            <a:extLst>
              <a:ext uri="{FF2B5EF4-FFF2-40B4-BE49-F238E27FC236}">
                <a16:creationId xmlns:a16="http://schemas.microsoft.com/office/drawing/2014/main" id="{77A6CB04-4E84-487A-A8D5-44043D219420}"/>
              </a:ext>
            </a:extLst>
          </p:cNvPr>
          <p:cNvSpPr txBox="1"/>
          <p:nvPr/>
        </p:nvSpPr>
        <p:spPr>
          <a:xfrm>
            <a:off x="834355" y="6350793"/>
            <a:ext cx="74878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10</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42" name="TextBox 41">
            <a:extLst>
              <a:ext uri="{FF2B5EF4-FFF2-40B4-BE49-F238E27FC236}">
                <a16:creationId xmlns:a16="http://schemas.microsoft.com/office/drawing/2014/main" id="{E8EE4AB6-E720-47F5-B947-0B6C8A6627CE}"/>
              </a:ext>
            </a:extLst>
          </p:cNvPr>
          <p:cNvSpPr txBox="1"/>
          <p:nvPr/>
        </p:nvSpPr>
        <p:spPr>
          <a:xfrm>
            <a:off x="3034038" y="6350792"/>
            <a:ext cx="748784"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29</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17329375-8813-4688-85E2-24C1A05D3076}"/>
              </a:ext>
            </a:extLst>
          </p:cNvPr>
          <p:cNvSpPr txBox="1"/>
          <p:nvPr/>
        </p:nvSpPr>
        <p:spPr>
          <a:xfrm>
            <a:off x="3782822" y="6350791"/>
            <a:ext cx="748775" cy="307777"/>
          </a:xfrm>
          <a:prstGeom prst="rect">
            <a:avLst/>
          </a:prstGeom>
          <a:solidFill>
            <a:srgbClr val="7030A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Consolas" panose="020B0609020204030204" pitchFamily="49" charset="0"/>
                <a:ea typeface="宋体" panose="02010600030101010101" pitchFamily="2" charset="-122"/>
                <a:cs typeface="+mn-cs"/>
              </a:rPr>
              <a:t>37</a:t>
            </a:r>
            <a:endPar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cxnSp>
        <p:nvCxnSpPr>
          <p:cNvPr id="45" name="Straight Arrow Connector 44"/>
          <p:cNvCxnSpPr>
            <a:stCxn id="6" idx="2"/>
          </p:cNvCxnSpPr>
          <p:nvPr/>
        </p:nvCxnSpPr>
        <p:spPr>
          <a:xfrm>
            <a:off x="1208748" y="1717102"/>
            <a:ext cx="592756" cy="386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14928" y="3108323"/>
            <a:ext cx="592756" cy="386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383340" y="5187217"/>
            <a:ext cx="592756" cy="386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693947" y="5187217"/>
            <a:ext cx="592756" cy="386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945163" y="5187217"/>
            <a:ext cx="592756" cy="386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914775" y="1406156"/>
            <a:ext cx="208281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Copy 10</a:t>
            </a:r>
          </a:p>
        </p:txBody>
      </p:sp>
      <p:sp>
        <p:nvSpPr>
          <p:cNvPr id="51" name="TextBox 50"/>
          <p:cNvSpPr txBox="1"/>
          <p:nvPr/>
        </p:nvSpPr>
        <p:spPr>
          <a:xfrm>
            <a:off x="5914774" y="2106737"/>
            <a:ext cx="208281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Shift 29</a:t>
            </a:r>
          </a:p>
        </p:txBody>
      </p:sp>
      <p:sp>
        <p:nvSpPr>
          <p:cNvPr id="52" name="TextBox 51"/>
          <p:cNvSpPr txBox="1"/>
          <p:nvPr/>
        </p:nvSpPr>
        <p:spPr>
          <a:xfrm>
            <a:off x="5914774" y="2810566"/>
            <a:ext cx="208281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Insert 10; copy 14</a:t>
            </a:r>
          </a:p>
        </p:txBody>
      </p:sp>
      <p:sp>
        <p:nvSpPr>
          <p:cNvPr id="53" name="TextBox 52"/>
          <p:cNvSpPr txBox="1"/>
          <p:nvPr/>
        </p:nvSpPr>
        <p:spPr>
          <a:xfrm>
            <a:off x="5914773" y="3429847"/>
            <a:ext cx="208281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Shift 29</a:t>
            </a:r>
          </a:p>
        </p:txBody>
      </p:sp>
      <p:sp>
        <p:nvSpPr>
          <p:cNvPr id="54" name="TextBox 53"/>
          <p:cNvSpPr txBox="1"/>
          <p:nvPr/>
        </p:nvSpPr>
        <p:spPr>
          <a:xfrm>
            <a:off x="5875619" y="4206736"/>
            <a:ext cx="521603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rPr>
              <a:t>Insert 14, copy 37, insert 37 on top of itself</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55" name="TextBox 54"/>
          <p:cNvSpPr txBox="1"/>
          <p:nvPr/>
        </p:nvSpPr>
        <p:spPr>
          <a:xfrm>
            <a:off x="5875619" y="4863754"/>
            <a:ext cx="208281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Copy 13</a:t>
            </a:r>
          </a:p>
        </p:txBody>
      </p:sp>
      <p:sp>
        <p:nvSpPr>
          <p:cNvPr id="56" name="TextBox 55"/>
          <p:cNvSpPr txBox="1"/>
          <p:nvPr/>
        </p:nvSpPr>
        <p:spPr>
          <a:xfrm>
            <a:off x="5875618" y="5542690"/>
            <a:ext cx="208281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Shift 37, 29, 14</a:t>
            </a:r>
          </a:p>
        </p:txBody>
      </p:sp>
      <p:sp>
        <p:nvSpPr>
          <p:cNvPr id="57" name="TextBox 56"/>
          <p:cNvSpPr txBox="1"/>
          <p:nvPr/>
        </p:nvSpPr>
        <p:spPr>
          <a:xfrm>
            <a:off x="5875617" y="6274278"/>
            <a:ext cx="208281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Insert 13</a:t>
            </a:r>
          </a:p>
        </p:txBody>
      </p:sp>
      <p:sp>
        <p:nvSpPr>
          <p:cNvPr id="59" name="TextBox 58"/>
          <p:cNvSpPr txBox="1"/>
          <p:nvPr/>
        </p:nvSpPr>
        <p:spPr>
          <a:xfrm>
            <a:off x="7896093" y="1335431"/>
            <a:ext cx="459007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Purple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elements</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comprise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the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sorted</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portion</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of</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the</a:t>
            </a:r>
            <a:r>
              <a:rPr kumimoji="0" lang="zh-CN" altLang="en-US"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Rockwell" panose="02060603020205020403"/>
                <a:ea typeface="宋体" panose="02010600030101010101" pitchFamily="2" charset="-122"/>
                <a:cs typeface="+mn-cs"/>
              </a:rPr>
              <a:t>array</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8906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br>
              <a:rPr lang="en-US" dirty="0"/>
            </a:br>
            <a:r>
              <a:rPr lang="en-US" dirty="0"/>
              <a:t>algorithmic complexity</a:t>
            </a:r>
          </a:p>
        </p:txBody>
      </p:sp>
    </p:spTree>
    <p:extLst>
      <p:ext uri="{BB962C8B-B14F-4D97-AF65-F5344CB8AC3E}">
        <p14:creationId xmlns:p14="http://schemas.microsoft.com/office/powerpoint/2010/main" val="114776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9778-198C-4D06-A4DA-563E843C9FB7}"/>
              </a:ext>
            </a:extLst>
          </p:cNvPr>
          <p:cNvSpPr>
            <a:spLocks noGrp="1"/>
          </p:cNvSpPr>
          <p:nvPr>
            <p:ph type="title"/>
          </p:nvPr>
        </p:nvSpPr>
        <p:spPr/>
        <p:txBody>
          <a:bodyPr/>
          <a:lstStyle/>
          <a:p>
            <a:r>
              <a:rPr lang="en-US" dirty="0"/>
              <a:t>Module 8</a:t>
            </a:r>
          </a:p>
        </p:txBody>
      </p:sp>
      <p:sp>
        <p:nvSpPr>
          <p:cNvPr id="3" name="Content Placeholder 2">
            <a:extLst>
              <a:ext uri="{FF2B5EF4-FFF2-40B4-BE49-F238E27FC236}">
                <a16:creationId xmlns:a16="http://schemas.microsoft.com/office/drawing/2014/main" id="{5E2EABB0-AB7D-45F1-BA36-3BB3419FC257}"/>
              </a:ext>
            </a:extLst>
          </p:cNvPr>
          <p:cNvSpPr>
            <a:spLocks noGrp="1"/>
          </p:cNvSpPr>
          <p:nvPr>
            <p:ph idx="1"/>
          </p:nvPr>
        </p:nvSpPr>
        <p:spPr>
          <a:xfrm>
            <a:off x="1320799" y="2096064"/>
            <a:ext cx="9946757" cy="3695136"/>
          </a:xfrm>
        </p:spPr>
        <p:txBody>
          <a:bodyPr/>
          <a:lstStyle/>
          <a:p>
            <a:r>
              <a:rPr lang="en-US" dirty="0"/>
              <a:t>Searching</a:t>
            </a:r>
          </a:p>
          <a:p>
            <a:r>
              <a:rPr lang="en-US" dirty="0"/>
              <a:t>Sorting</a:t>
            </a:r>
          </a:p>
          <a:p>
            <a:r>
              <a:rPr lang="en-US" dirty="0"/>
              <a:t>Algorithmic Complexity</a:t>
            </a:r>
          </a:p>
        </p:txBody>
      </p:sp>
    </p:spTree>
    <p:extLst>
      <p:ext uri="{BB962C8B-B14F-4D97-AF65-F5344CB8AC3E}">
        <p14:creationId xmlns:p14="http://schemas.microsoft.com/office/powerpoint/2010/main" val="3839704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062454" y="894192"/>
            <a:ext cx="10372724" cy="487363"/>
          </a:xfrm>
        </p:spPr>
        <p:txBody>
          <a:bodyPr>
            <a:normAutofit fontScale="90000"/>
          </a:bodyPr>
          <a:lstStyle/>
          <a:p>
            <a:r>
              <a:rPr lang="en-US" altLang="en-US"/>
              <a:t>Measuring Efficiency of Algorithms</a:t>
            </a:r>
          </a:p>
        </p:txBody>
      </p:sp>
      <p:sp>
        <p:nvSpPr>
          <p:cNvPr id="20482" name="Text Placeholder 2"/>
          <p:cNvSpPr>
            <a:spLocks noGrp="1"/>
          </p:cNvSpPr>
          <p:nvPr>
            <p:ph type="body" sz="quarter" idx="11"/>
          </p:nvPr>
        </p:nvSpPr>
        <p:spPr>
          <a:xfrm>
            <a:off x="1808928" y="2592888"/>
            <a:ext cx="7124308" cy="3958529"/>
          </a:xfrm>
        </p:spPr>
        <p:txBody>
          <a:bodyPr/>
          <a:lstStyle/>
          <a:p>
            <a:r>
              <a:rPr lang="en-US" altLang="en-US" dirty="0"/>
              <a:t>How can we measure the performance of an algorithm?</a:t>
            </a:r>
          </a:p>
          <a:p>
            <a:pPr lvl="1"/>
            <a:r>
              <a:rPr lang="en-US" altLang="en-US" dirty="0"/>
              <a:t>How are the algorithms coded?</a:t>
            </a:r>
          </a:p>
          <a:p>
            <a:pPr lvl="1"/>
            <a:r>
              <a:rPr lang="en-US" altLang="en-US" dirty="0"/>
              <a:t>What computer should you use?</a:t>
            </a:r>
          </a:p>
          <a:p>
            <a:pPr lvl="1"/>
            <a:r>
              <a:rPr lang="en-US" altLang="en-US" dirty="0"/>
              <a:t>What data should the programs use?</a:t>
            </a:r>
          </a:p>
          <a:p>
            <a:pPr lvl="1"/>
            <a:endParaRPr lang="en-US" alt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9884" y="3304875"/>
            <a:ext cx="1615294" cy="1703540"/>
          </a:xfrm>
          <a:prstGeom prst="rect">
            <a:avLst/>
          </a:prstGeom>
        </p:spPr>
      </p:pic>
    </p:spTree>
    <p:extLst>
      <p:ext uri="{BB962C8B-B14F-4D97-AF65-F5344CB8AC3E}">
        <p14:creationId xmlns:p14="http://schemas.microsoft.com/office/powerpoint/2010/main" val="1334614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065" y="317501"/>
            <a:ext cx="10353761" cy="1326321"/>
          </a:xfrm>
        </p:spPr>
        <p:txBody>
          <a:bodyPr/>
          <a:lstStyle/>
          <a:p>
            <a:r>
              <a:rPr lang="en-US" dirty="0"/>
              <a:t>Counting operations</a:t>
            </a:r>
          </a:p>
        </p:txBody>
      </p:sp>
      <p:sp>
        <p:nvSpPr>
          <p:cNvPr id="4" name="TextBox 3">
            <a:extLst>
              <a:ext uri="{FF2B5EF4-FFF2-40B4-BE49-F238E27FC236}">
                <a16:creationId xmlns:a16="http://schemas.microsoft.com/office/drawing/2014/main" id="{17329375-8813-4688-85E2-24C1A05D3076}"/>
              </a:ext>
            </a:extLst>
          </p:cNvPr>
          <p:cNvSpPr txBox="1"/>
          <p:nvPr/>
        </p:nvSpPr>
        <p:spPr>
          <a:xfrm>
            <a:off x="9567197" y="1508322"/>
            <a:ext cx="748775" cy="307777"/>
          </a:xfrm>
          <a:prstGeom prst="rect">
            <a:avLst/>
          </a:prstGeom>
          <a:solidFill>
            <a:schemeClr val="tx2">
              <a:lumMod val="25000"/>
            </a:schemeClr>
          </a:solidFill>
          <a:ln>
            <a:solidFill>
              <a:schemeClr val="tx1"/>
            </a:solidFill>
          </a:ln>
        </p:spPr>
        <p:txBody>
          <a:bodyPr wrap="square" rtlCol="0">
            <a:spAutoFit/>
          </a:bodyPr>
          <a:lstStyle/>
          <a:p>
            <a:pPr algn="ctr"/>
            <a:r>
              <a:rPr lang="en-US" altLang="zh-CN" sz="1400" dirty="0">
                <a:latin typeface="Consolas" panose="020B0609020204030204" pitchFamily="49" charset="0"/>
              </a:rPr>
              <a:t>2</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52133C5B-3E28-4FA8-979D-29C994886F02}"/>
              </a:ext>
            </a:extLst>
          </p:cNvPr>
          <p:cNvSpPr txBox="1"/>
          <p:nvPr/>
        </p:nvSpPr>
        <p:spPr>
          <a:xfrm>
            <a:off x="8818413" y="1508323"/>
            <a:ext cx="748784" cy="307777"/>
          </a:xfrm>
          <a:prstGeom prst="rect">
            <a:avLst/>
          </a:prstGeom>
          <a:solidFill>
            <a:schemeClr val="tx2">
              <a:lumMod val="25000"/>
            </a:schemeClr>
          </a:solidFill>
          <a:ln>
            <a:solidFill>
              <a:schemeClr val="tx1"/>
            </a:solidFill>
          </a:ln>
        </p:spPr>
        <p:txBody>
          <a:bodyPr wrap="square" rtlCol="0">
            <a:spAutoFit/>
          </a:bodyPr>
          <a:lstStyle/>
          <a:p>
            <a:pPr algn="ctr"/>
            <a:r>
              <a:rPr lang="en-US" altLang="zh-CN" sz="1400" dirty="0">
                <a:latin typeface="Consolas" panose="020B0609020204030204" pitchFamily="49" charset="0"/>
              </a:rPr>
              <a:t>1</a:t>
            </a:r>
            <a:endParaRPr lang="en-US" sz="1400" dirty="0">
              <a:latin typeface="Consolas" panose="020B0609020204030204" pitchFamily="49" charset="0"/>
            </a:endParaRPr>
          </a:p>
        </p:txBody>
      </p:sp>
      <p:sp>
        <p:nvSpPr>
          <p:cNvPr id="6" name="TextBox 5">
            <a:extLst>
              <a:ext uri="{FF2B5EF4-FFF2-40B4-BE49-F238E27FC236}">
                <a16:creationId xmlns:a16="http://schemas.microsoft.com/office/drawing/2014/main" id="{77A6CB04-4E84-487A-A8D5-44043D219420}"/>
              </a:ext>
            </a:extLst>
          </p:cNvPr>
          <p:cNvSpPr txBox="1"/>
          <p:nvPr/>
        </p:nvSpPr>
        <p:spPr>
          <a:xfrm>
            <a:off x="8116289" y="1508323"/>
            <a:ext cx="748785" cy="307777"/>
          </a:xfrm>
          <a:prstGeom prst="rect">
            <a:avLst/>
          </a:prstGeom>
          <a:solidFill>
            <a:schemeClr val="tx2">
              <a:lumMod val="25000"/>
            </a:schemeClr>
          </a:solidFill>
          <a:ln>
            <a:solidFill>
              <a:schemeClr val="tx1"/>
            </a:solidFill>
          </a:ln>
        </p:spPr>
        <p:txBody>
          <a:bodyPr wrap="square" rtlCol="0">
            <a:spAutoFit/>
          </a:bodyPr>
          <a:lstStyle/>
          <a:p>
            <a:pPr algn="ctr"/>
            <a:r>
              <a:rPr lang="en-US" sz="1400" dirty="0">
                <a:latin typeface="Consolas" panose="020B0609020204030204" pitchFamily="49" charset="0"/>
              </a:rPr>
              <a:t>0</a:t>
            </a:r>
          </a:p>
        </p:txBody>
      </p:sp>
      <p:sp>
        <p:nvSpPr>
          <p:cNvPr id="7" name="TextBox 6">
            <a:extLst>
              <a:ext uri="{FF2B5EF4-FFF2-40B4-BE49-F238E27FC236}">
                <a16:creationId xmlns:a16="http://schemas.microsoft.com/office/drawing/2014/main" id="{E8EE4AB6-E720-47F5-B947-0B6C8A6627CE}"/>
              </a:ext>
            </a:extLst>
          </p:cNvPr>
          <p:cNvSpPr txBox="1"/>
          <p:nvPr/>
        </p:nvSpPr>
        <p:spPr>
          <a:xfrm>
            <a:off x="10315972" y="1508322"/>
            <a:ext cx="748784" cy="307777"/>
          </a:xfrm>
          <a:prstGeom prst="rect">
            <a:avLst/>
          </a:prstGeom>
          <a:solidFill>
            <a:schemeClr val="tx2">
              <a:lumMod val="25000"/>
            </a:schemeClr>
          </a:solidFill>
          <a:ln>
            <a:solidFill>
              <a:schemeClr val="tx1"/>
            </a:solidFill>
          </a:ln>
        </p:spPr>
        <p:txBody>
          <a:bodyPr wrap="square" rtlCol="0">
            <a:spAutoFit/>
          </a:bodyPr>
          <a:lstStyle/>
          <a:p>
            <a:pPr algn="ctr"/>
            <a:r>
              <a:rPr lang="en-US" altLang="zh-CN" sz="1400" dirty="0">
                <a:latin typeface="Consolas" panose="020B0609020204030204" pitchFamily="49" charset="0"/>
              </a:rPr>
              <a:t>3</a:t>
            </a:r>
            <a:endParaRPr lang="en-US" sz="1400" dirty="0">
              <a:latin typeface="Consolas" panose="020B0609020204030204" pitchFamily="49" charset="0"/>
            </a:endParaRPr>
          </a:p>
        </p:txBody>
      </p:sp>
      <p:sp>
        <p:nvSpPr>
          <p:cNvPr id="8" name="TextBox 7">
            <a:extLst>
              <a:ext uri="{FF2B5EF4-FFF2-40B4-BE49-F238E27FC236}">
                <a16:creationId xmlns:a16="http://schemas.microsoft.com/office/drawing/2014/main" id="{17329375-8813-4688-85E2-24C1A05D3076}"/>
              </a:ext>
            </a:extLst>
          </p:cNvPr>
          <p:cNvSpPr txBox="1"/>
          <p:nvPr/>
        </p:nvSpPr>
        <p:spPr>
          <a:xfrm>
            <a:off x="11064756" y="1508321"/>
            <a:ext cx="748775" cy="307777"/>
          </a:xfrm>
          <a:prstGeom prst="rect">
            <a:avLst/>
          </a:prstGeom>
          <a:solidFill>
            <a:schemeClr val="tx2">
              <a:lumMod val="25000"/>
            </a:schemeClr>
          </a:solidFill>
          <a:ln>
            <a:solidFill>
              <a:schemeClr val="tx1"/>
            </a:solidFill>
          </a:ln>
        </p:spPr>
        <p:txBody>
          <a:bodyPr wrap="square" rtlCol="0">
            <a:spAutoFit/>
          </a:bodyPr>
          <a:lstStyle/>
          <a:p>
            <a:pPr algn="ctr"/>
            <a:r>
              <a:rPr lang="en-US" altLang="zh-CN" sz="1400" dirty="0">
                <a:latin typeface="Consolas" panose="020B0609020204030204" pitchFamily="49" charset="0"/>
              </a:rPr>
              <a:t>4</a:t>
            </a:r>
            <a:endParaRPr lang="en-US" sz="1400" dirty="0">
              <a:latin typeface="Consolas" panose="020B0609020204030204" pitchFamily="49" charset="0"/>
            </a:endParaRPr>
          </a:p>
        </p:txBody>
      </p:sp>
      <p:sp>
        <p:nvSpPr>
          <p:cNvPr id="10" name="TextBox 9">
            <a:extLst>
              <a:ext uri="{FF2B5EF4-FFF2-40B4-BE49-F238E27FC236}">
                <a16:creationId xmlns:a16="http://schemas.microsoft.com/office/drawing/2014/main" id="{A32EEBC7-346A-4636-836F-9D5641CF4AC7}"/>
              </a:ext>
            </a:extLst>
          </p:cNvPr>
          <p:cNvSpPr txBox="1"/>
          <p:nvPr/>
        </p:nvSpPr>
        <p:spPr>
          <a:xfrm>
            <a:off x="1033065" y="2306981"/>
            <a:ext cx="5911074" cy="2742097"/>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static </a:t>
            </a:r>
            <a:r>
              <a:rPr lang="en-US" sz="1400" dirty="0" err="1">
                <a:latin typeface="Consolas" panose="020B0609020204030204" pitchFamily="49" charset="0"/>
              </a:rPr>
              <a:t>boolean</a:t>
            </a:r>
            <a:r>
              <a:rPr lang="en-US" sz="1400" dirty="0">
                <a:latin typeface="Consolas" panose="020B0609020204030204" pitchFamily="49" charset="0"/>
              </a:rPr>
              <a:t> </a:t>
            </a:r>
            <a:r>
              <a:rPr lang="en-US" sz="1400" dirty="0" err="1">
                <a:latin typeface="Consolas" panose="020B0609020204030204" pitchFamily="49" charset="0"/>
              </a:rPr>
              <a:t>hasInt</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num</a:t>
            </a: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target)</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for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num.length</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if (</a:t>
            </a:r>
            <a:r>
              <a:rPr lang="en-US" sz="1400" dirty="0" err="1">
                <a:latin typeface="Consolas" panose="020B0609020204030204" pitchFamily="49" charset="0"/>
              </a:rPr>
              <a:t>num</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target)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return true;</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return false;</a:t>
            </a:r>
          </a:p>
          <a:p>
            <a:pPr algn="just">
              <a:lnSpc>
                <a:spcPct val="115000"/>
              </a:lnSpc>
            </a:pPr>
            <a:r>
              <a:rPr lang="en-US" sz="1400" dirty="0">
                <a:latin typeface="Consolas" panose="020B0609020204030204" pitchFamily="49" charset="0"/>
              </a:rPr>
              <a:t>}</a:t>
            </a:r>
          </a:p>
        </p:txBody>
      </p:sp>
      <p:graphicFrame>
        <p:nvGraphicFramePr>
          <p:cNvPr id="11" name="Table 10">
            <a:extLst>
              <a:ext uri="{FF2B5EF4-FFF2-40B4-BE49-F238E27FC236}">
                <a16:creationId xmlns:a16="http://schemas.microsoft.com/office/drawing/2014/main" id="{D842C5D9-CBAE-4C34-BED5-5E8750BC59B4}"/>
              </a:ext>
            </a:extLst>
          </p:cNvPr>
          <p:cNvGraphicFramePr>
            <a:graphicFrameLocks noGrp="1"/>
          </p:cNvGraphicFramePr>
          <p:nvPr/>
        </p:nvGraphicFramePr>
        <p:xfrm>
          <a:off x="671322" y="2306981"/>
          <a:ext cx="361742" cy="2742097"/>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2742097">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12" name="TextBox 11"/>
          <p:cNvSpPr txBox="1"/>
          <p:nvPr/>
        </p:nvSpPr>
        <p:spPr>
          <a:xfrm>
            <a:off x="8202223" y="2583698"/>
            <a:ext cx="2266122" cy="369332"/>
          </a:xfrm>
          <a:prstGeom prst="rect">
            <a:avLst/>
          </a:prstGeom>
          <a:noFill/>
        </p:spPr>
        <p:txBody>
          <a:bodyPr wrap="square" rtlCol="0">
            <a:spAutoFit/>
          </a:bodyPr>
          <a:lstStyle/>
          <a:p>
            <a:r>
              <a:rPr lang="en-US" dirty="0"/>
              <a:t>target: 10</a:t>
            </a:r>
          </a:p>
        </p:txBody>
      </p:sp>
      <p:sp>
        <p:nvSpPr>
          <p:cNvPr id="13" name="Rectangle 12"/>
          <p:cNvSpPr/>
          <p:nvPr/>
        </p:nvSpPr>
        <p:spPr>
          <a:xfrm>
            <a:off x="8202223" y="2583698"/>
            <a:ext cx="136497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27583" y="2809461"/>
            <a:ext cx="927652" cy="225287"/>
          </a:xfrm>
          <a:prstGeom prst="rect">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8116289" y="3405809"/>
            <a:ext cx="1783085" cy="369332"/>
          </a:xfrm>
          <a:prstGeom prst="rect">
            <a:avLst/>
          </a:prstGeom>
          <a:solidFill>
            <a:srgbClr val="00B050"/>
          </a:solidFill>
          <a:ln>
            <a:solidFill>
              <a:schemeClr val="tx1"/>
            </a:solidFill>
          </a:ln>
        </p:spPr>
        <p:txBody>
          <a:bodyPr wrap="square" rtlCol="0">
            <a:spAutoFit/>
          </a:bodyPr>
          <a:lstStyle/>
          <a:p>
            <a:r>
              <a:rPr lang="en-US" dirty="0"/>
              <a:t>Total so far : 1</a:t>
            </a:r>
          </a:p>
        </p:txBody>
      </p:sp>
      <p:sp>
        <p:nvSpPr>
          <p:cNvPr id="16" name="TextBox 15">
            <a:extLst>
              <a:ext uri="{FF2B5EF4-FFF2-40B4-BE49-F238E27FC236}">
                <a16:creationId xmlns:a16="http://schemas.microsoft.com/office/drawing/2014/main" id="{17329375-8813-4688-85E2-24C1A05D3076}"/>
              </a:ext>
            </a:extLst>
          </p:cNvPr>
          <p:cNvSpPr txBox="1"/>
          <p:nvPr/>
        </p:nvSpPr>
        <p:spPr>
          <a:xfrm>
            <a:off x="9567197" y="1816097"/>
            <a:ext cx="748775" cy="307777"/>
          </a:xfrm>
          <a:prstGeom prst="rect">
            <a:avLst/>
          </a:prstGeom>
          <a:solidFill>
            <a:schemeClr val="tx2">
              <a:lumMod val="25000"/>
            </a:schemeClr>
          </a:solidFill>
          <a:ln>
            <a:solidFill>
              <a:schemeClr val="tx1"/>
            </a:solidFill>
          </a:ln>
        </p:spPr>
        <p:txBody>
          <a:bodyPr wrap="square" rtlCol="0">
            <a:spAutoFit/>
          </a:bodyPr>
          <a:lstStyle/>
          <a:p>
            <a:pPr algn="ctr"/>
            <a:r>
              <a:rPr lang="en-US" altLang="zh-CN" sz="1400" dirty="0">
                <a:latin typeface="Consolas" panose="020B0609020204030204" pitchFamily="49" charset="0"/>
              </a:rPr>
              <a:t>14</a:t>
            </a:r>
            <a:endParaRPr lang="en-US" sz="1400" dirty="0">
              <a:latin typeface="Consolas" panose="020B0609020204030204" pitchFamily="49" charset="0"/>
            </a:endParaRPr>
          </a:p>
        </p:txBody>
      </p:sp>
      <p:sp>
        <p:nvSpPr>
          <p:cNvPr id="17" name="TextBox 16">
            <a:extLst>
              <a:ext uri="{FF2B5EF4-FFF2-40B4-BE49-F238E27FC236}">
                <a16:creationId xmlns:a16="http://schemas.microsoft.com/office/drawing/2014/main" id="{52133C5B-3E28-4FA8-979D-29C994886F02}"/>
              </a:ext>
            </a:extLst>
          </p:cNvPr>
          <p:cNvSpPr txBox="1"/>
          <p:nvPr/>
        </p:nvSpPr>
        <p:spPr>
          <a:xfrm>
            <a:off x="8818413" y="1816098"/>
            <a:ext cx="748784" cy="307777"/>
          </a:xfrm>
          <a:prstGeom prst="rect">
            <a:avLst/>
          </a:prstGeom>
          <a:solidFill>
            <a:schemeClr val="tx2">
              <a:lumMod val="25000"/>
            </a:schemeClr>
          </a:solidFill>
          <a:ln>
            <a:solidFill>
              <a:schemeClr val="tx1"/>
            </a:solidFill>
          </a:ln>
        </p:spPr>
        <p:txBody>
          <a:bodyPr wrap="square" rtlCol="0">
            <a:spAutoFit/>
          </a:bodyPr>
          <a:lstStyle/>
          <a:p>
            <a:pPr algn="ctr"/>
            <a:r>
              <a:rPr lang="en-US" altLang="zh-CN" sz="1400" dirty="0">
                <a:latin typeface="Consolas" panose="020B0609020204030204" pitchFamily="49" charset="0"/>
              </a:rPr>
              <a:t>10</a:t>
            </a:r>
            <a:endParaRPr lang="en-US" sz="1400" dirty="0">
              <a:latin typeface="Consolas" panose="020B0609020204030204" pitchFamily="49" charset="0"/>
            </a:endParaRPr>
          </a:p>
        </p:txBody>
      </p:sp>
      <p:sp>
        <p:nvSpPr>
          <p:cNvPr id="18" name="TextBox 17">
            <a:extLst>
              <a:ext uri="{FF2B5EF4-FFF2-40B4-BE49-F238E27FC236}">
                <a16:creationId xmlns:a16="http://schemas.microsoft.com/office/drawing/2014/main" id="{77A6CB04-4E84-487A-A8D5-44043D219420}"/>
              </a:ext>
            </a:extLst>
          </p:cNvPr>
          <p:cNvSpPr txBox="1"/>
          <p:nvPr/>
        </p:nvSpPr>
        <p:spPr>
          <a:xfrm>
            <a:off x="8116289" y="1816098"/>
            <a:ext cx="748785" cy="307777"/>
          </a:xfrm>
          <a:prstGeom prst="rect">
            <a:avLst/>
          </a:prstGeom>
          <a:solidFill>
            <a:schemeClr val="tx2">
              <a:lumMod val="25000"/>
            </a:schemeClr>
          </a:solidFill>
          <a:ln>
            <a:solidFill>
              <a:schemeClr val="tx1"/>
            </a:solidFill>
          </a:ln>
        </p:spPr>
        <p:txBody>
          <a:bodyPr wrap="square" rtlCol="0">
            <a:spAutoFit/>
          </a:bodyPr>
          <a:lstStyle/>
          <a:p>
            <a:pPr algn="ctr"/>
            <a:r>
              <a:rPr lang="en-US" altLang="zh-CN" sz="1400" dirty="0">
                <a:latin typeface="Consolas" panose="020B0609020204030204" pitchFamily="49" charset="0"/>
              </a:rPr>
              <a:t>29</a:t>
            </a:r>
            <a:endParaRPr lang="en-US" sz="1400" dirty="0">
              <a:latin typeface="Consolas" panose="020B0609020204030204" pitchFamily="49" charset="0"/>
            </a:endParaRPr>
          </a:p>
        </p:txBody>
      </p:sp>
      <p:sp>
        <p:nvSpPr>
          <p:cNvPr id="19" name="TextBox 18">
            <a:extLst>
              <a:ext uri="{FF2B5EF4-FFF2-40B4-BE49-F238E27FC236}">
                <a16:creationId xmlns:a16="http://schemas.microsoft.com/office/drawing/2014/main" id="{E8EE4AB6-E720-47F5-B947-0B6C8A6627CE}"/>
              </a:ext>
            </a:extLst>
          </p:cNvPr>
          <p:cNvSpPr txBox="1"/>
          <p:nvPr/>
        </p:nvSpPr>
        <p:spPr>
          <a:xfrm>
            <a:off x="10315972" y="1816097"/>
            <a:ext cx="748784" cy="307777"/>
          </a:xfrm>
          <a:prstGeom prst="rect">
            <a:avLst/>
          </a:prstGeom>
          <a:solidFill>
            <a:schemeClr val="tx2">
              <a:lumMod val="25000"/>
            </a:schemeClr>
          </a:solidFill>
          <a:ln>
            <a:solidFill>
              <a:schemeClr val="tx1"/>
            </a:solidFill>
          </a:ln>
        </p:spPr>
        <p:txBody>
          <a:bodyPr wrap="square" rtlCol="0">
            <a:spAutoFit/>
          </a:bodyPr>
          <a:lstStyle/>
          <a:p>
            <a:pPr algn="ctr"/>
            <a:r>
              <a:rPr lang="en-US" altLang="zh-CN" sz="1400" dirty="0">
                <a:latin typeface="Consolas" panose="020B0609020204030204" pitchFamily="49" charset="0"/>
              </a:rPr>
              <a:t>37</a:t>
            </a:r>
            <a:endParaRPr lang="en-US" sz="1400" dirty="0">
              <a:latin typeface="Consolas" panose="020B0609020204030204" pitchFamily="49" charset="0"/>
            </a:endParaRPr>
          </a:p>
        </p:txBody>
      </p:sp>
      <p:sp>
        <p:nvSpPr>
          <p:cNvPr id="20" name="TextBox 19">
            <a:extLst>
              <a:ext uri="{FF2B5EF4-FFF2-40B4-BE49-F238E27FC236}">
                <a16:creationId xmlns:a16="http://schemas.microsoft.com/office/drawing/2014/main" id="{17329375-8813-4688-85E2-24C1A05D3076}"/>
              </a:ext>
            </a:extLst>
          </p:cNvPr>
          <p:cNvSpPr txBox="1"/>
          <p:nvPr/>
        </p:nvSpPr>
        <p:spPr>
          <a:xfrm>
            <a:off x="11064756" y="1816096"/>
            <a:ext cx="748775" cy="307777"/>
          </a:xfrm>
          <a:prstGeom prst="rect">
            <a:avLst/>
          </a:prstGeom>
          <a:solidFill>
            <a:schemeClr val="tx2">
              <a:lumMod val="25000"/>
            </a:schemeClr>
          </a:solidFill>
          <a:ln>
            <a:solidFill>
              <a:schemeClr val="tx1"/>
            </a:solidFill>
          </a:ln>
        </p:spPr>
        <p:txBody>
          <a:bodyPr wrap="square" rtlCol="0">
            <a:spAutoFit/>
          </a:bodyPr>
          <a:lstStyle/>
          <a:p>
            <a:pPr algn="ctr"/>
            <a:r>
              <a:rPr lang="en-US" altLang="zh-CN" sz="1400" dirty="0">
                <a:latin typeface="Consolas" panose="020B0609020204030204" pitchFamily="49" charset="0"/>
              </a:rPr>
              <a:t>13</a:t>
            </a:r>
            <a:endParaRPr lang="en-US" sz="1400" dirty="0">
              <a:latin typeface="Consolas" panose="020B0609020204030204" pitchFamily="49" charset="0"/>
            </a:endParaRPr>
          </a:p>
        </p:txBody>
      </p:sp>
      <p:sp>
        <p:nvSpPr>
          <p:cNvPr id="21" name="Rectangle 20"/>
          <p:cNvSpPr/>
          <p:nvPr/>
        </p:nvSpPr>
        <p:spPr>
          <a:xfrm>
            <a:off x="3077484" y="2809460"/>
            <a:ext cx="1479018" cy="225288"/>
          </a:xfrm>
          <a:prstGeom prst="rect">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8116288" y="3405808"/>
            <a:ext cx="1783085" cy="369332"/>
          </a:xfrm>
          <a:prstGeom prst="rect">
            <a:avLst/>
          </a:prstGeom>
          <a:solidFill>
            <a:srgbClr val="00B050"/>
          </a:solidFill>
          <a:ln>
            <a:solidFill>
              <a:schemeClr val="tx1"/>
            </a:solidFill>
          </a:ln>
        </p:spPr>
        <p:txBody>
          <a:bodyPr wrap="square" rtlCol="0">
            <a:spAutoFit/>
          </a:bodyPr>
          <a:lstStyle/>
          <a:p>
            <a:r>
              <a:rPr lang="en-US" dirty="0"/>
              <a:t>Total so far : 2</a:t>
            </a:r>
          </a:p>
        </p:txBody>
      </p:sp>
      <p:sp>
        <p:nvSpPr>
          <p:cNvPr id="23" name="Rectangle 22"/>
          <p:cNvSpPr/>
          <p:nvPr/>
        </p:nvSpPr>
        <p:spPr>
          <a:xfrm>
            <a:off x="2371241" y="3254645"/>
            <a:ext cx="1599186" cy="282582"/>
          </a:xfrm>
          <a:prstGeom prst="rect">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8116288" y="3419282"/>
            <a:ext cx="1783085" cy="369332"/>
          </a:xfrm>
          <a:prstGeom prst="rect">
            <a:avLst/>
          </a:prstGeom>
          <a:solidFill>
            <a:srgbClr val="00B050"/>
          </a:solidFill>
          <a:ln>
            <a:solidFill>
              <a:schemeClr val="tx1"/>
            </a:solidFill>
          </a:ln>
        </p:spPr>
        <p:txBody>
          <a:bodyPr wrap="square" rtlCol="0">
            <a:spAutoFit/>
          </a:bodyPr>
          <a:lstStyle/>
          <a:p>
            <a:r>
              <a:rPr lang="en-US" dirty="0"/>
              <a:t>Total so far : 3</a:t>
            </a:r>
          </a:p>
        </p:txBody>
      </p:sp>
      <p:sp>
        <p:nvSpPr>
          <p:cNvPr id="26" name="Rectangle 25"/>
          <p:cNvSpPr/>
          <p:nvPr/>
        </p:nvSpPr>
        <p:spPr>
          <a:xfrm>
            <a:off x="4629353" y="2809461"/>
            <a:ext cx="370301" cy="225287"/>
          </a:xfrm>
          <a:prstGeom prst="rect">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p:cNvSpPr txBox="1"/>
          <p:nvPr/>
        </p:nvSpPr>
        <p:spPr>
          <a:xfrm>
            <a:off x="8116287" y="3419281"/>
            <a:ext cx="1783085" cy="369332"/>
          </a:xfrm>
          <a:prstGeom prst="rect">
            <a:avLst/>
          </a:prstGeom>
          <a:solidFill>
            <a:srgbClr val="00B050"/>
          </a:solidFill>
          <a:ln>
            <a:solidFill>
              <a:schemeClr val="tx1"/>
            </a:solidFill>
          </a:ln>
        </p:spPr>
        <p:txBody>
          <a:bodyPr wrap="square" rtlCol="0">
            <a:spAutoFit/>
          </a:bodyPr>
          <a:lstStyle/>
          <a:p>
            <a:r>
              <a:rPr lang="en-US" dirty="0"/>
              <a:t>Total so far </a:t>
            </a:r>
            <a:r>
              <a:rPr lang="en-US"/>
              <a:t>: 4</a:t>
            </a:r>
            <a:endParaRPr lang="en-US" dirty="0"/>
          </a:p>
        </p:txBody>
      </p:sp>
      <p:sp>
        <p:nvSpPr>
          <p:cNvPr id="29" name="TextBox 28"/>
          <p:cNvSpPr txBox="1"/>
          <p:nvPr/>
        </p:nvSpPr>
        <p:spPr>
          <a:xfrm>
            <a:off x="8116287" y="3416466"/>
            <a:ext cx="1783085" cy="369332"/>
          </a:xfrm>
          <a:prstGeom prst="rect">
            <a:avLst/>
          </a:prstGeom>
          <a:solidFill>
            <a:srgbClr val="00B050"/>
          </a:solidFill>
          <a:ln>
            <a:solidFill>
              <a:schemeClr val="tx1"/>
            </a:solidFill>
          </a:ln>
        </p:spPr>
        <p:txBody>
          <a:bodyPr wrap="square" rtlCol="0">
            <a:spAutoFit/>
          </a:bodyPr>
          <a:lstStyle/>
          <a:p>
            <a:r>
              <a:rPr lang="en-US" dirty="0"/>
              <a:t>Total so far </a:t>
            </a:r>
            <a:r>
              <a:rPr lang="en-US"/>
              <a:t>: 5</a:t>
            </a:r>
            <a:endParaRPr lang="en-US" dirty="0"/>
          </a:p>
        </p:txBody>
      </p:sp>
      <p:sp>
        <p:nvSpPr>
          <p:cNvPr id="30" name="TextBox 29"/>
          <p:cNvSpPr txBox="1"/>
          <p:nvPr/>
        </p:nvSpPr>
        <p:spPr>
          <a:xfrm>
            <a:off x="8120468" y="3412853"/>
            <a:ext cx="1783085" cy="369332"/>
          </a:xfrm>
          <a:prstGeom prst="rect">
            <a:avLst/>
          </a:prstGeom>
          <a:solidFill>
            <a:srgbClr val="00B050"/>
          </a:solidFill>
          <a:ln>
            <a:solidFill>
              <a:schemeClr val="tx1"/>
            </a:solidFill>
          </a:ln>
        </p:spPr>
        <p:txBody>
          <a:bodyPr wrap="square" rtlCol="0">
            <a:spAutoFit/>
          </a:bodyPr>
          <a:lstStyle/>
          <a:p>
            <a:r>
              <a:rPr lang="en-US" dirty="0"/>
              <a:t>Total so far : 6</a:t>
            </a:r>
          </a:p>
        </p:txBody>
      </p:sp>
      <p:sp>
        <p:nvSpPr>
          <p:cNvPr id="31" name="Rectangle 30"/>
          <p:cNvSpPr/>
          <p:nvPr/>
        </p:nvSpPr>
        <p:spPr>
          <a:xfrm>
            <a:off x="2371158" y="3782185"/>
            <a:ext cx="1479018" cy="225288"/>
          </a:xfrm>
          <a:prstGeom prst="rect">
            <a:avLst/>
          </a:prstGeom>
          <a:noFill/>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p:cNvSpPr txBox="1"/>
          <p:nvPr/>
        </p:nvSpPr>
        <p:spPr>
          <a:xfrm>
            <a:off x="8124647" y="3411137"/>
            <a:ext cx="1783085" cy="369332"/>
          </a:xfrm>
          <a:prstGeom prst="rect">
            <a:avLst/>
          </a:prstGeom>
          <a:solidFill>
            <a:srgbClr val="00B050"/>
          </a:solidFill>
          <a:ln>
            <a:solidFill>
              <a:schemeClr val="tx1"/>
            </a:solidFill>
          </a:ln>
        </p:spPr>
        <p:txBody>
          <a:bodyPr wrap="square" rtlCol="0">
            <a:spAutoFit/>
          </a:bodyPr>
          <a:lstStyle/>
          <a:p>
            <a:r>
              <a:rPr lang="en-US" dirty="0"/>
              <a:t>Total so far </a:t>
            </a:r>
            <a:r>
              <a:rPr lang="en-US"/>
              <a:t>: 7</a:t>
            </a:r>
            <a:endParaRPr lang="en-US" dirty="0"/>
          </a:p>
        </p:txBody>
      </p:sp>
      <p:sp>
        <p:nvSpPr>
          <p:cNvPr id="34" name="TextBox 33"/>
          <p:cNvSpPr txBox="1"/>
          <p:nvPr/>
        </p:nvSpPr>
        <p:spPr>
          <a:xfrm>
            <a:off x="2955235" y="5780868"/>
            <a:ext cx="7360737" cy="369332"/>
          </a:xfrm>
          <a:prstGeom prst="rect">
            <a:avLst/>
          </a:prstGeom>
          <a:noFill/>
        </p:spPr>
        <p:txBody>
          <a:bodyPr wrap="square" rtlCol="0">
            <a:spAutoFit/>
          </a:bodyPr>
          <a:lstStyle/>
          <a:p>
            <a:r>
              <a:rPr lang="en-US" dirty="0"/>
              <a:t>Is the number of operations </a:t>
            </a:r>
            <a:r>
              <a:rPr lang="en-US"/>
              <a:t>the same every time we run? </a:t>
            </a:r>
          </a:p>
        </p:txBody>
      </p:sp>
      <p:sp>
        <p:nvSpPr>
          <p:cNvPr id="35" name="Rectangle 34"/>
          <p:cNvSpPr/>
          <p:nvPr/>
        </p:nvSpPr>
        <p:spPr>
          <a:xfrm>
            <a:off x="7879068" y="4609740"/>
            <a:ext cx="4101121" cy="927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operations get executed for a </a:t>
            </a:r>
            <a:r>
              <a:rPr lang="en-US"/>
              <a:t>single iteration?</a:t>
            </a:r>
          </a:p>
        </p:txBody>
      </p:sp>
      <p:sp>
        <p:nvSpPr>
          <p:cNvPr id="37" name="Rectangle 36"/>
          <p:cNvSpPr/>
          <p:nvPr/>
        </p:nvSpPr>
        <p:spPr>
          <a:xfrm>
            <a:off x="10315972" y="5703864"/>
            <a:ext cx="1364974" cy="36933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9" name="Right Arrow 38"/>
          <p:cNvSpPr/>
          <p:nvPr/>
        </p:nvSpPr>
        <p:spPr>
          <a:xfrm flipV="1">
            <a:off x="9763932" y="2643654"/>
            <a:ext cx="552040" cy="2159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468345" y="2592187"/>
            <a:ext cx="1364974"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12</a:t>
            </a:r>
          </a:p>
        </p:txBody>
      </p:sp>
      <p:sp>
        <p:nvSpPr>
          <p:cNvPr id="41" name="TextBox 40"/>
          <p:cNvSpPr txBox="1"/>
          <p:nvPr/>
        </p:nvSpPr>
        <p:spPr>
          <a:xfrm>
            <a:off x="9567197" y="2306981"/>
            <a:ext cx="1258084" cy="369332"/>
          </a:xfrm>
          <a:prstGeom prst="rect">
            <a:avLst/>
          </a:prstGeom>
          <a:noFill/>
        </p:spPr>
        <p:txBody>
          <a:bodyPr wrap="square" rtlCol="0">
            <a:spAutoFit/>
          </a:bodyPr>
          <a:lstStyle/>
          <a:p>
            <a:r>
              <a:rPr lang="en-US" dirty="0"/>
              <a:t>What if</a:t>
            </a:r>
          </a:p>
        </p:txBody>
      </p:sp>
      <p:sp>
        <p:nvSpPr>
          <p:cNvPr id="3" name="TextBox 2">
            <a:extLst>
              <a:ext uri="{FF2B5EF4-FFF2-40B4-BE49-F238E27FC236}">
                <a16:creationId xmlns:a16="http://schemas.microsoft.com/office/drawing/2014/main" id="{AB3212F1-5711-614A-870A-B39B9BC29D4E}"/>
              </a:ext>
            </a:extLst>
          </p:cNvPr>
          <p:cNvSpPr txBox="1"/>
          <p:nvPr/>
        </p:nvSpPr>
        <p:spPr>
          <a:xfrm>
            <a:off x="395610" y="1419628"/>
            <a:ext cx="6863654" cy="646331"/>
          </a:xfrm>
          <a:prstGeom prst="rect">
            <a:avLst/>
          </a:prstGeom>
          <a:noFill/>
        </p:spPr>
        <p:txBody>
          <a:bodyPr wrap="square" rtlCol="0">
            <a:spAutoFit/>
          </a:bodyPr>
          <a:lstStyle/>
          <a:p>
            <a:r>
              <a:rPr lang="en-US" altLang="zh-CN" dirty="0"/>
              <a:t>A</a:t>
            </a:r>
            <a:r>
              <a:rPr lang="en-US" dirty="0"/>
              <a:t>n </a:t>
            </a:r>
            <a:r>
              <a:rPr lang="en-US" dirty="0">
                <a:solidFill>
                  <a:srgbClr val="FF0000"/>
                </a:solidFill>
              </a:rPr>
              <a:t>operation</a:t>
            </a:r>
            <a:r>
              <a:rPr lang="en-US" dirty="0"/>
              <a:t> is a basic unit of execution that doesn’t change as the input changes</a:t>
            </a:r>
          </a:p>
        </p:txBody>
      </p:sp>
    </p:spTree>
    <p:custDataLst>
      <p:tags r:id="rId1"/>
    </p:custDataLst>
    <p:extLst>
      <p:ext uri="{BB962C8B-B14F-4D97-AF65-F5344CB8AC3E}">
        <p14:creationId xmlns:p14="http://schemas.microsoft.com/office/powerpoint/2010/main" val="268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2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2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3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4" nodeType="clickEffect">
                                  <p:stCondLst>
                                    <p:cond delay="0"/>
                                  </p:stCondLst>
                                  <p:childTnLst>
                                    <p:set>
                                      <p:cBhvr>
                                        <p:cTn id="98" dur="1" fill="hold">
                                          <p:stCondLst>
                                            <p:cond delay="0"/>
                                          </p:stCondLst>
                                        </p:cTn>
                                        <p:tgtEl>
                                          <p:spTgt spid="21"/>
                                        </p:tgtEl>
                                        <p:attrNameLst>
                                          <p:attrName>style.visibility</p:attrName>
                                        </p:attrNameLst>
                                      </p:cBhvr>
                                      <p:to>
                                        <p:strVal val="visible"/>
                                      </p:to>
                                    </p:set>
                                  </p:childTnLst>
                                </p:cTn>
                              </p:par>
                              <p:par>
                                <p:cTn id="99" presetID="1" presetClass="entr" presetSubtype="0" fill="hold" grpId="2" nodeType="with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par>
                                <p:cTn id="101" presetID="1" presetClass="entr" presetSubtype="0" fill="hold" grpId="4" nodeType="with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21" grpId="0" animBg="1"/>
      <p:bldP spid="21" grpId="1" animBg="1"/>
      <p:bldP spid="21" grpId="2" animBg="1"/>
      <p:bldP spid="21" grpId="3" animBg="1"/>
      <p:bldP spid="21" grpId="4" animBg="1"/>
      <p:bldP spid="22" grpId="0" animBg="1"/>
      <p:bldP spid="23" grpId="0" animBg="1"/>
      <p:bldP spid="23" grpId="1" animBg="1"/>
      <p:bldP spid="23" grpId="2" animBg="1"/>
      <p:bldP spid="23" grpId="3" animBg="1"/>
      <p:bldP spid="23" grpId="4" animBg="1"/>
      <p:bldP spid="25" grpId="0" animBg="1"/>
      <p:bldP spid="26" grpId="0" animBg="1"/>
      <p:bldP spid="26" grpId="1" animBg="1"/>
      <p:bldP spid="26" grpId="2" animBg="1"/>
      <p:bldP spid="28" grpId="0" animBg="1"/>
      <p:bldP spid="29" grpId="0" animBg="1"/>
      <p:bldP spid="30" grpId="0" animBg="1"/>
      <p:bldP spid="31" grpId="0" animBg="1"/>
      <p:bldP spid="31" grpId="1" animBg="1"/>
      <p:bldP spid="33" grpId="0" animBg="1"/>
      <p:bldP spid="34" grpId="0"/>
      <p:bldP spid="35" grpId="0" animBg="1"/>
      <p:bldP spid="37" grpId="0" animBg="1"/>
      <p:bldP spid="39" grpId="0" animBg="1"/>
      <p:bldP spid="40" grpId="0"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how performance scales</a:t>
            </a:r>
          </a:p>
        </p:txBody>
      </p:sp>
      <p:sp>
        <p:nvSpPr>
          <p:cNvPr id="3" name="Text Placeholder 2"/>
          <p:cNvSpPr>
            <a:spLocks noGrp="1"/>
          </p:cNvSpPr>
          <p:nvPr>
            <p:ph type="body" sz="quarter" idx="11"/>
          </p:nvPr>
        </p:nvSpPr>
        <p:spPr/>
        <p:txBody>
          <a:bodyPr/>
          <a:lstStyle/>
          <a:p>
            <a:pPr marL="0" indent="0">
              <a:buNone/>
            </a:pPr>
            <a:endParaRPr lang="en-US" dirty="0"/>
          </a:p>
        </p:txBody>
      </p:sp>
      <p:sp>
        <p:nvSpPr>
          <p:cNvPr id="4" name="TextBox 3">
            <a:extLst>
              <a:ext uri="{FF2B5EF4-FFF2-40B4-BE49-F238E27FC236}">
                <a16:creationId xmlns:a16="http://schemas.microsoft.com/office/drawing/2014/main" id="{A32EEBC7-346A-4636-836F-9D5641CF4AC7}"/>
              </a:ext>
            </a:extLst>
          </p:cNvPr>
          <p:cNvSpPr txBox="1"/>
          <p:nvPr/>
        </p:nvSpPr>
        <p:spPr>
          <a:xfrm>
            <a:off x="677333" y="2983946"/>
            <a:ext cx="4456664" cy="1350620"/>
          </a:xfrm>
          <a:prstGeom prst="rect">
            <a:avLst/>
          </a:prstGeom>
          <a:solidFill>
            <a:srgbClr val="000060"/>
          </a:solidFill>
          <a:ln>
            <a:solidFill>
              <a:schemeClr val="tx1"/>
            </a:solidFill>
          </a:ln>
        </p:spPr>
        <p:txBody>
          <a:bodyPr wrap="square" lIns="73152" tIns="0" rIns="73152" bIns="0" rtlCol="0">
            <a:noAutofit/>
          </a:bodyPr>
          <a:lstStyle/>
          <a:p>
            <a:pPr>
              <a:lnSpc>
                <a:spcPct val="115000"/>
              </a:lnSpc>
            </a:pPr>
            <a:r>
              <a:rPr lang="en-US" sz="1400" dirty="0">
                <a:latin typeface="Consolas" panose="020B0609020204030204" pitchFamily="49" charset="0"/>
              </a:rPr>
              <a:t>		if (</a:t>
            </a:r>
            <a:r>
              <a:rPr lang="en-US" sz="1400" dirty="0" err="1">
                <a:latin typeface="Consolas" panose="020B0609020204030204" pitchFamily="49" charset="0"/>
              </a:rPr>
              <a:t>num</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target)</a:t>
            </a:r>
          </a:p>
          <a:p>
            <a:pPr>
              <a:lnSpc>
                <a:spcPct val="115000"/>
              </a:lnSpc>
            </a:pPr>
            <a:r>
              <a:rPr lang="en-US" sz="1400" dirty="0">
                <a:latin typeface="Consolas" panose="020B0609020204030204" pitchFamily="49" charset="0"/>
              </a:rPr>
              <a:t>		{</a:t>
            </a:r>
          </a:p>
          <a:p>
            <a:pPr>
              <a:lnSpc>
                <a:spcPct val="115000"/>
              </a:lnSpc>
            </a:pPr>
            <a:r>
              <a:rPr lang="en-US" sz="1400" dirty="0">
                <a:latin typeface="Consolas" panose="020B0609020204030204" pitchFamily="49" charset="0"/>
              </a:rPr>
              <a:t>			return true;</a:t>
            </a:r>
          </a:p>
          <a:p>
            <a:pPr>
              <a:lnSpc>
                <a:spcPct val="115000"/>
              </a:lnSpc>
            </a:pPr>
            <a:r>
              <a:rPr lang="en-US" sz="1400" dirty="0">
                <a:latin typeface="Consolas" panose="020B0609020204030204" pitchFamily="49" charset="0"/>
              </a:rPr>
              <a:t>		}</a:t>
            </a:r>
          </a:p>
          <a:p>
            <a:pPr>
              <a:lnSpc>
                <a:spcPct val="115000"/>
              </a:lnSpc>
            </a:pPr>
            <a:r>
              <a:rPr lang="en-US" sz="1400" dirty="0">
                <a:latin typeface="Consolas" panose="020B0609020204030204" pitchFamily="49" charset="0"/>
              </a:rPr>
              <a:t>     </a:t>
            </a:r>
          </a:p>
        </p:txBody>
      </p:sp>
      <p:sp>
        <p:nvSpPr>
          <p:cNvPr id="6" name="Oval 5"/>
          <p:cNvSpPr/>
          <p:nvPr/>
        </p:nvSpPr>
        <p:spPr>
          <a:xfrm>
            <a:off x="2040836" y="2875722"/>
            <a:ext cx="304800" cy="437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9" idx="1"/>
          </p:cNvCxnSpPr>
          <p:nvPr/>
        </p:nvCxnSpPr>
        <p:spPr>
          <a:xfrm flipH="1">
            <a:off x="2345636" y="2459933"/>
            <a:ext cx="596347" cy="4193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41983" y="2275267"/>
            <a:ext cx="1245704" cy="369332"/>
          </a:xfrm>
          <a:prstGeom prst="rect">
            <a:avLst/>
          </a:prstGeom>
          <a:noFill/>
          <a:ln>
            <a:solidFill>
              <a:schemeClr val="tx1"/>
            </a:solidFill>
          </a:ln>
        </p:spPr>
        <p:txBody>
          <a:bodyPr wrap="square" rtlCol="0">
            <a:spAutoFit/>
          </a:bodyPr>
          <a:lstStyle/>
          <a:p>
            <a:pPr algn="ctr"/>
            <a:r>
              <a:rPr lang="en-US" dirty="0"/>
              <a:t>INPUT</a:t>
            </a:r>
          </a:p>
        </p:txBody>
      </p:sp>
      <p:sp>
        <p:nvSpPr>
          <p:cNvPr id="12" name="TextBox 11"/>
          <p:cNvSpPr txBox="1"/>
          <p:nvPr/>
        </p:nvSpPr>
        <p:spPr>
          <a:xfrm>
            <a:off x="2020957" y="4960251"/>
            <a:ext cx="1245704" cy="646331"/>
          </a:xfrm>
          <a:prstGeom prst="rect">
            <a:avLst/>
          </a:prstGeom>
          <a:solidFill>
            <a:srgbClr val="00B050"/>
          </a:solidFill>
          <a:ln>
            <a:solidFill>
              <a:schemeClr val="tx1"/>
            </a:solidFill>
          </a:ln>
        </p:spPr>
        <p:txBody>
          <a:bodyPr wrap="square" rtlCol="0">
            <a:spAutoFit/>
          </a:bodyPr>
          <a:lstStyle/>
          <a:p>
            <a:pPr algn="ctr"/>
            <a:r>
              <a:rPr lang="en-US" dirty="0"/>
              <a:t>Constant Time</a:t>
            </a:r>
          </a:p>
        </p:txBody>
      </p:sp>
      <p:sp>
        <p:nvSpPr>
          <p:cNvPr id="13" name="TextBox 12">
            <a:extLst>
              <a:ext uri="{FF2B5EF4-FFF2-40B4-BE49-F238E27FC236}">
                <a16:creationId xmlns:a16="http://schemas.microsoft.com/office/drawing/2014/main" id="{A32EEBC7-346A-4636-836F-9D5641CF4AC7}"/>
              </a:ext>
            </a:extLst>
          </p:cNvPr>
          <p:cNvSpPr txBox="1"/>
          <p:nvPr/>
        </p:nvSpPr>
        <p:spPr>
          <a:xfrm>
            <a:off x="6497500" y="2982323"/>
            <a:ext cx="4456664" cy="1350620"/>
          </a:xfrm>
          <a:prstGeom prst="rect">
            <a:avLst/>
          </a:prstGeom>
          <a:solidFill>
            <a:srgbClr val="000060"/>
          </a:solidFill>
          <a:ln>
            <a:solidFill>
              <a:schemeClr val="tx1"/>
            </a:solidFill>
          </a:ln>
        </p:spPr>
        <p:txBody>
          <a:bodyPr wrap="square" lIns="73152" tIns="0" rIns="73152" bIns="0" rtlCol="0">
            <a:noAutofit/>
          </a:bodyPr>
          <a:lstStyle/>
          <a:p>
            <a:pPr>
              <a:lnSpc>
                <a:spcPct val="115000"/>
              </a:lnSpc>
            </a:pPr>
            <a:r>
              <a:rPr lang="en-US" sz="1400" dirty="0" err="1">
                <a:latin typeface="Consolas" panose="020B0609020204030204" pitchFamily="49" charset="0"/>
              </a:rPr>
              <a:t>int</a:t>
            </a:r>
            <a:r>
              <a:rPr lang="en-US" sz="1400" dirty="0">
                <a:latin typeface="Consolas" panose="020B0609020204030204" pitchFamily="49" charset="0"/>
              </a:rPr>
              <a:t> count = 0;	</a:t>
            </a:r>
          </a:p>
          <a:p>
            <a:pPr>
              <a:lnSpc>
                <a:spcPct val="115000"/>
              </a:lnSpc>
            </a:pPr>
            <a:r>
              <a:rPr lang="en-US" sz="1400" dirty="0">
                <a:latin typeface="Consolas" panose="020B0609020204030204" pitchFamily="49" charset="0"/>
              </a:rPr>
              <a:t>for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nums.length</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a:lnSpc>
                <a:spcPct val="115000"/>
              </a:lnSpc>
            </a:pPr>
            <a:r>
              <a:rPr lang="en-US" sz="1400" dirty="0">
                <a:latin typeface="Consolas" panose="020B0609020204030204" pitchFamily="49" charset="0"/>
              </a:rPr>
              <a:t>{</a:t>
            </a:r>
          </a:p>
          <a:p>
            <a:pPr>
              <a:lnSpc>
                <a:spcPct val="115000"/>
              </a:lnSpc>
            </a:pPr>
            <a:r>
              <a:rPr lang="en-US" sz="1400" dirty="0">
                <a:latin typeface="Consolas" panose="020B0609020204030204" pitchFamily="49" charset="0"/>
              </a:rPr>
              <a:t>    count++;</a:t>
            </a:r>
          </a:p>
          <a:p>
            <a:pPr>
              <a:lnSpc>
                <a:spcPct val="115000"/>
              </a:lnSpc>
            </a:pPr>
            <a:r>
              <a:rPr lang="en-US" sz="1400" dirty="0">
                <a:latin typeface="Consolas" panose="020B0609020204030204" pitchFamily="49" charset="0"/>
              </a:rPr>
              <a:t>}</a:t>
            </a:r>
          </a:p>
          <a:p>
            <a:pPr>
              <a:lnSpc>
                <a:spcPct val="115000"/>
              </a:lnSpc>
            </a:pPr>
            <a:r>
              <a:rPr lang="en-US" sz="1400" dirty="0">
                <a:latin typeface="Consolas" panose="020B0609020204030204" pitchFamily="49" charset="0"/>
              </a:rPr>
              <a:t>     </a:t>
            </a:r>
          </a:p>
        </p:txBody>
      </p:sp>
      <p:sp>
        <p:nvSpPr>
          <p:cNvPr id="14" name="TextBox 13"/>
          <p:cNvSpPr txBox="1"/>
          <p:nvPr/>
        </p:nvSpPr>
        <p:spPr>
          <a:xfrm>
            <a:off x="9170504" y="3511825"/>
            <a:ext cx="576469" cy="369332"/>
          </a:xfrm>
          <a:prstGeom prst="rect">
            <a:avLst/>
          </a:prstGeom>
          <a:noFill/>
          <a:ln>
            <a:solidFill>
              <a:schemeClr val="tx1"/>
            </a:solidFill>
          </a:ln>
        </p:spPr>
        <p:txBody>
          <a:bodyPr wrap="square" rtlCol="0">
            <a:spAutoFit/>
          </a:bodyPr>
          <a:lstStyle/>
          <a:p>
            <a:pPr algn="ctr"/>
            <a:r>
              <a:rPr lang="en-US"/>
              <a:t>1</a:t>
            </a:r>
            <a:endParaRPr lang="en-US" dirty="0"/>
          </a:p>
        </p:txBody>
      </p:sp>
      <p:sp>
        <p:nvSpPr>
          <p:cNvPr id="15" name="TextBox 14"/>
          <p:cNvSpPr txBox="1"/>
          <p:nvPr/>
        </p:nvSpPr>
        <p:spPr>
          <a:xfrm>
            <a:off x="9950656" y="3511825"/>
            <a:ext cx="576469" cy="369332"/>
          </a:xfrm>
          <a:prstGeom prst="rect">
            <a:avLst/>
          </a:prstGeom>
          <a:noFill/>
          <a:ln>
            <a:solidFill>
              <a:schemeClr val="tx1"/>
            </a:solidFill>
          </a:ln>
        </p:spPr>
        <p:txBody>
          <a:bodyPr wrap="square" rtlCol="0">
            <a:spAutoFit/>
          </a:bodyPr>
          <a:lstStyle/>
          <a:p>
            <a:pPr algn="ctr"/>
            <a:r>
              <a:rPr lang="en-US"/>
              <a:t>1</a:t>
            </a:r>
            <a:endParaRPr lang="en-US" dirty="0"/>
          </a:p>
        </p:txBody>
      </p:sp>
      <p:sp>
        <p:nvSpPr>
          <p:cNvPr id="16" name="TextBox 15"/>
          <p:cNvSpPr txBox="1"/>
          <p:nvPr/>
        </p:nvSpPr>
        <p:spPr>
          <a:xfrm>
            <a:off x="7807001" y="3760928"/>
            <a:ext cx="576469" cy="369332"/>
          </a:xfrm>
          <a:prstGeom prst="rect">
            <a:avLst/>
          </a:prstGeom>
          <a:noFill/>
          <a:ln>
            <a:solidFill>
              <a:schemeClr val="tx1"/>
            </a:solidFill>
          </a:ln>
        </p:spPr>
        <p:txBody>
          <a:bodyPr wrap="square" rtlCol="0">
            <a:spAutoFit/>
          </a:bodyPr>
          <a:lstStyle/>
          <a:p>
            <a:pPr algn="ctr"/>
            <a:r>
              <a:rPr lang="en-US"/>
              <a:t>1</a:t>
            </a:r>
            <a:endParaRPr lang="en-US" dirty="0"/>
          </a:p>
        </p:txBody>
      </p:sp>
      <p:sp>
        <p:nvSpPr>
          <p:cNvPr id="17" name="TextBox 16"/>
          <p:cNvSpPr txBox="1"/>
          <p:nvPr/>
        </p:nvSpPr>
        <p:spPr>
          <a:xfrm>
            <a:off x="10212386" y="2345871"/>
            <a:ext cx="1245704" cy="369332"/>
          </a:xfrm>
          <a:prstGeom prst="rect">
            <a:avLst/>
          </a:prstGeom>
          <a:noFill/>
          <a:ln>
            <a:solidFill>
              <a:schemeClr val="tx1"/>
            </a:solidFill>
          </a:ln>
        </p:spPr>
        <p:txBody>
          <a:bodyPr wrap="square" rtlCol="0">
            <a:spAutoFit/>
          </a:bodyPr>
          <a:lstStyle/>
          <a:p>
            <a:pPr algn="ctr"/>
            <a:r>
              <a:rPr lang="en-US" dirty="0"/>
              <a:t>n times</a:t>
            </a:r>
          </a:p>
        </p:txBody>
      </p:sp>
      <p:sp>
        <p:nvSpPr>
          <p:cNvPr id="18" name="Oval 17"/>
          <p:cNvSpPr/>
          <p:nvPr/>
        </p:nvSpPr>
        <p:spPr>
          <a:xfrm>
            <a:off x="8472187" y="3074504"/>
            <a:ext cx="1175396" cy="437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20" idx="2"/>
          </p:cNvCxnSpPr>
          <p:nvPr/>
        </p:nvCxnSpPr>
        <p:spPr>
          <a:xfrm flipH="1">
            <a:off x="8966682" y="2858945"/>
            <a:ext cx="39640" cy="2155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83470" y="2212614"/>
            <a:ext cx="1245704" cy="646331"/>
          </a:xfrm>
          <a:prstGeom prst="rect">
            <a:avLst/>
          </a:prstGeom>
          <a:noFill/>
          <a:ln>
            <a:solidFill>
              <a:schemeClr val="tx1"/>
            </a:solidFill>
          </a:ln>
        </p:spPr>
        <p:txBody>
          <a:bodyPr wrap="square" rtlCol="0">
            <a:spAutoFit/>
          </a:bodyPr>
          <a:lstStyle/>
          <a:p>
            <a:pPr algn="ctr"/>
            <a:r>
              <a:rPr lang="en-US" dirty="0"/>
              <a:t>Input size of n </a:t>
            </a:r>
          </a:p>
        </p:txBody>
      </p:sp>
      <p:sp>
        <p:nvSpPr>
          <p:cNvPr id="25" name="TextBox 24"/>
          <p:cNvSpPr txBox="1"/>
          <p:nvPr/>
        </p:nvSpPr>
        <p:spPr>
          <a:xfrm>
            <a:off x="7688711" y="5087657"/>
            <a:ext cx="2555942" cy="369332"/>
          </a:xfrm>
          <a:prstGeom prst="rect">
            <a:avLst/>
          </a:prstGeom>
          <a:solidFill>
            <a:srgbClr val="00B050"/>
          </a:solidFill>
          <a:ln>
            <a:solidFill>
              <a:schemeClr val="tx1"/>
            </a:solidFill>
          </a:ln>
        </p:spPr>
        <p:txBody>
          <a:bodyPr wrap="square" rtlCol="0">
            <a:spAutoFit/>
          </a:bodyPr>
          <a:lstStyle/>
          <a:p>
            <a:pPr algn="ctr"/>
            <a:r>
              <a:rPr lang="en-US" dirty="0"/>
              <a:t>1 + (1+ 3n + 1)</a:t>
            </a:r>
          </a:p>
        </p:txBody>
      </p:sp>
      <p:sp>
        <p:nvSpPr>
          <p:cNvPr id="27" name="TextBox 26"/>
          <p:cNvSpPr txBox="1"/>
          <p:nvPr/>
        </p:nvSpPr>
        <p:spPr>
          <a:xfrm>
            <a:off x="7688711" y="5076372"/>
            <a:ext cx="2555942" cy="369332"/>
          </a:xfrm>
          <a:prstGeom prst="rect">
            <a:avLst/>
          </a:prstGeom>
          <a:solidFill>
            <a:srgbClr val="00B050"/>
          </a:solidFill>
          <a:ln>
            <a:solidFill>
              <a:schemeClr val="tx1"/>
            </a:solidFill>
          </a:ln>
        </p:spPr>
        <p:txBody>
          <a:bodyPr wrap="square" rtlCol="0">
            <a:spAutoFit/>
          </a:bodyPr>
          <a:lstStyle/>
          <a:p>
            <a:pPr algn="ctr"/>
            <a:r>
              <a:rPr lang="en-US" dirty="0"/>
              <a:t>3 n + 3</a:t>
            </a:r>
          </a:p>
        </p:txBody>
      </p:sp>
      <p:sp>
        <p:nvSpPr>
          <p:cNvPr id="28" name="TextBox 27"/>
          <p:cNvSpPr txBox="1"/>
          <p:nvPr/>
        </p:nvSpPr>
        <p:spPr>
          <a:xfrm>
            <a:off x="8194841" y="5801647"/>
            <a:ext cx="1245704" cy="646331"/>
          </a:xfrm>
          <a:prstGeom prst="rect">
            <a:avLst/>
          </a:prstGeom>
          <a:solidFill>
            <a:srgbClr val="00B050"/>
          </a:solidFill>
          <a:ln>
            <a:solidFill>
              <a:schemeClr val="tx1"/>
            </a:solidFill>
          </a:ln>
        </p:spPr>
        <p:txBody>
          <a:bodyPr wrap="square" rtlCol="0">
            <a:spAutoFit/>
          </a:bodyPr>
          <a:lstStyle/>
          <a:p>
            <a:pPr algn="ctr"/>
            <a:r>
              <a:rPr lang="en-US" dirty="0"/>
              <a:t>Linear Time</a:t>
            </a:r>
          </a:p>
        </p:txBody>
      </p:sp>
    </p:spTree>
    <p:custDataLst>
      <p:tags r:id="rId1"/>
    </p:custDataLst>
    <p:extLst>
      <p:ext uri="{BB962C8B-B14F-4D97-AF65-F5344CB8AC3E}">
        <p14:creationId xmlns:p14="http://schemas.microsoft.com/office/powerpoint/2010/main" val="191433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4" grpId="0" animBg="1"/>
      <p:bldP spid="15" grpId="0" animBg="1"/>
      <p:bldP spid="16" grpId="0" animBg="1"/>
      <p:bldP spid="17" grpId="0" animBg="1"/>
      <p:bldP spid="18" grpId="0" animBg="1"/>
      <p:bldP spid="20" grpId="0" animBg="1"/>
      <p:bldP spid="25"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828800" y="511370"/>
            <a:ext cx="8534400" cy="1507067"/>
          </a:xfrm>
        </p:spPr>
        <p:txBody>
          <a:bodyPr vert="horz" lIns="91440" tIns="45720" rIns="91440" bIns="45720" rtlCol="0" anchor="ctr">
            <a:normAutofit/>
          </a:bodyPr>
          <a:lstStyle/>
          <a:p>
            <a:r>
              <a:rPr lang="en-US" altLang="en-US" dirty="0"/>
              <a:t>Big O Notation</a:t>
            </a:r>
          </a:p>
        </p:txBody>
      </p:sp>
      <p:sp>
        <p:nvSpPr>
          <p:cNvPr id="23554" name="Text Placeholder 4"/>
          <p:cNvSpPr>
            <a:spLocks noGrp="1"/>
          </p:cNvSpPr>
          <p:nvPr>
            <p:ph type="body" sz="quarter" idx="11"/>
          </p:nvPr>
        </p:nvSpPr>
        <p:spPr>
          <a:xfrm>
            <a:off x="693266" y="1621366"/>
            <a:ext cx="9916279" cy="3615267"/>
          </a:xfrm>
        </p:spPr>
        <p:txBody>
          <a:bodyPr vert="horz" lIns="91440" tIns="45720" rIns="91440" bIns="45720" rtlCol="0" anchor="ctr">
            <a:normAutofit/>
          </a:bodyPr>
          <a:lstStyle/>
          <a:p>
            <a:pPr marL="0" indent="0" algn="ctr">
              <a:buNone/>
            </a:pPr>
            <a:r>
              <a:rPr lang="en-US" sz="2400" b="1" dirty="0">
                <a:solidFill>
                  <a:schemeClr val="tx1"/>
                </a:solidFill>
              </a:rPr>
              <a:t>Big O notation</a:t>
            </a:r>
            <a:r>
              <a:rPr lang="en-US" sz="2400" dirty="0">
                <a:solidFill>
                  <a:schemeClr val="tx1"/>
                </a:solidFill>
              </a:rPr>
              <a:t> is used in Computer Science to describe the performance or complexity of an algorithm. </a:t>
            </a:r>
            <a:r>
              <a:rPr lang="en-US" sz="2400" b="1" dirty="0">
                <a:solidFill>
                  <a:schemeClr val="tx1"/>
                </a:solidFill>
              </a:rPr>
              <a:t>Big O</a:t>
            </a:r>
            <a:r>
              <a:rPr lang="en-US" sz="2400" dirty="0">
                <a:solidFill>
                  <a:schemeClr val="tx1"/>
                </a:solidFill>
              </a:rPr>
              <a:t> specifically describes the worst-case scenario, and can be used to describe the execution time required or the space used (e.g. in memory or on disk) by an algorithm.</a:t>
            </a:r>
            <a:endParaRPr lang="en-US" altLang="zh-CN" sz="2400" b="1" dirty="0">
              <a:solidFill>
                <a:schemeClr val="tx1"/>
              </a:solidFill>
            </a:endParaRPr>
          </a:p>
        </p:txBody>
      </p:sp>
    </p:spTree>
    <p:extLst>
      <p:ext uri="{BB962C8B-B14F-4D97-AF65-F5344CB8AC3E}">
        <p14:creationId xmlns:p14="http://schemas.microsoft.com/office/powerpoint/2010/main" val="2526709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981200" y="274639"/>
            <a:ext cx="8229600" cy="693737"/>
          </a:xfrm>
        </p:spPr>
        <p:txBody>
          <a:bodyPr/>
          <a:lstStyle/>
          <a:p>
            <a:r>
              <a:rPr lang="en-US" altLang="en-US"/>
              <a:t>Analysis and Big O Notation</a:t>
            </a:r>
          </a:p>
        </p:txBody>
      </p:sp>
      <p:sp>
        <p:nvSpPr>
          <p:cNvPr id="23554" name="Text Placeholder 4"/>
          <p:cNvSpPr>
            <a:spLocks noGrp="1"/>
          </p:cNvSpPr>
          <p:nvPr>
            <p:ph type="body" sz="quarter" idx="11"/>
          </p:nvPr>
        </p:nvSpPr>
        <p:spPr>
          <a:xfrm>
            <a:off x="1348353" y="1658320"/>
            <a:ext cx="9195661" cy="4370522"/>
          </a:xfrm>
        </p:spPr>
        <p:txBody>
          <a:bodyPr>
            <a:normAutofit/>
          </a:bodyPr>
          <a:lstStyle/>
          <a:p>
            <a:r>
              <a:rPr lang="en-US" altLang="zh-CN" sz="2400" dirty="0"/>
              <a:t>If</a:t>
            </a:r>
            <a:r>
              <a:rPr lang="zh-CN" altLang="en-US" sz="2400" dirty="0"/>
              <a:t> </a:t>
            </a:r>
            <a:endParaRPr lang="en-US" altLang="zh-CN" sz="2400" dirty="0"/>
          </a:p>
          <a:p>
            <a:pPr lvl="1"/>
            <a:r>
              <a:rPr lang="en-US" altLang="zh-CN" sz="2000" i="1" dirty="0"/>
              <a:t>Algorithm</a:t>
            </a:r>
            <a:r>
              <a:rPr lang="zh-CN" altLang="en-US" sz="2000" i="1" dirty="0"/>
              <a:t> </a:t>
            </a:r>
            <a:r>
              <a:rPr lang="en-US" altLang="zh-CN" sz="2000" i="1" dirty="0"/>
              <a:t>A</a:t>
            </a:r>
            <a:r>
              <a:rPr lang="zh-CN" altLang="en-US" sz="2000" i="1" dirty="0"/>
              <a:t> </a:t>
            </a:r>
            <a:r>
              <a:rPr lang="en-US" altLang="zh-CN" sz="2000" i="1" dirty="0"/>
              <a:t>requires</a:t>
            </a:r>
            <a:r>
              <a:rPr lang="zh-CN" altLang="en-US" sz="2000" i="1" dirty="0"/>
              <a:t> </a:t>
            </a:r>
            <a:r>
              <a:rPr lang="en-US" altLang="zh-CN" sz="2000" i="1" dirty="0"/>
              <a:t>time</a:t>
            </a:r>
            <a:r>
              <a:rPr lang="zh-CN" altLang="en-US" sz="2000" i="1" dirty="0"/>
              <a:t> </a:t>
            </a:r>
            <a:r>
              <a:rPr lang="en-US" altLang="zh-CN" sz="2000" i="1" dirty="0"/>
              <a:t>proportional</a:t>
            </a:r>
            <a:r>
              <a:rPr lang="zh-CN" altLang="en-US" sz="2000" i="1" dirty="0"/>
              <a:t> </a:t>
            </a:r>
            <a:r>
              <a:rPr lang="en-US" altLang="zh-CN" sz="2000" i="1" dirty="0"/>
              <a:t>to</a:t>
            </a:r>
            <a:r>
              <a:rPr lang="zh-CN" altLang="en-US" sz="2000" i="1" dirty="0"/>
              <a:t> </a:t>
            </a:r>
            <a:r>
              <a:rPr lang="en-US" altLang="zh-CN" sz="2000" i="1" dirty="0"/>
              <a:t>f(n)</a:t>
            </a:r>
            <a:endParaRPr lang="en-US" altLang="en-US" sz="2000" i="1" dirty="0"/>
          </a:p>
          <a:p>
            <a:r>
              <a:rPr lang="en-US" altLang="zh-CN" sz="2400" dirty="0"/>
              <a:t>Algorithm</a:t>
            </a:r>
            <a:r>
              <a:rPr lang="zh-CN" altLang="en-US" sz="2400" dirty="0"/>
              <a:t> </a:t>
            </a:r>
            <a:r>
              <a:rPr lang="en-US" altLang="zh-CN" sz="2400" dirty="0"/>
              <a:t>A</a:t>
            </a:r>
            <a:r>
              <a:rPr lang="zh-CN" altLang="en-US" sz="2400" dirty="0"/>
              <a:t> </a:t>
            </a:r>
            <a:r>
              <a:rPr lang="en-US" altLang="zh-CN" sz="2400" dirty="0"/>
              <a:t>is</a:t>
            </a:r>
            <a:r>
              <a:rPr lang="zh-CN" altLang="en-US" sz="2400" dirty="0"/>
              <a:t> </a:t>
            </a:r>
            <a:r>
              <a:rPr lang="en-US" altLang="zh-CN" sz="2400" dirty="0"/>
              <a:t>said</a:t>
            </a:r>
            <a:r>
              <a:rPr lang="zh-CN" altLang="en-US" sz="2400" dirty="0"/>
              <a:t> </a:t>
            </a:r>
            <a:r>
              <a:rPr lang="en-US" altLang="zh-CN" sz="2400" dirty="0"/>
              <a:t>to</a:t>
            </a:r>
            <a:r>
              <a:rPr lang="zh-CN" altLang="en-US" sz="2400" dirty="0"/>
              <a:t> </a:t>
            </a:r>
            <a:r>
              <a:rPr lang="en-US" altLang="zh-CN" sz="2400" dirty="0"/>
              <a:t>be</a:t>
            </a:r>
            <a:r>
              <a:rPr lang="zh-CN" altLang="en-US" sz="2400" dirty="0"/>
              <a:t> </a:t>
            </a:r>
            <a:r>
              <a:rPr lang="en-US" altLang="zh-CN" sz="2400" dirty="0"/>
              <a:t>order</a:t>
            </a:r>
            <a:r>
              <a:rPr lang="zh-CN" altLang="en-US" sz="2400" dirty="0"/>
              <a:t> </a:t>
            </a:r>
            <a:r>
              <a:rPr lang="en-US" altLang="zh-CN" sz="2400" dirty="0"/>
              <a:t>f(n),</a:t>
            </a:r>
            <a:r>
              <a:rPr lang="zh-CN" altLang="en-US" sz="2400" dirty="0"/>
              <a:t> </a:t>
            </a:r>
            <a:r>
              <a:rPr lang="en-US" altLang="zh-CN" sz="2400" dirty="0"/>
              <a:t>which</a:t>
            </a:r>
            <a:r>
              <a:rPr lang="zh-CN" altLang="en-US" sz="2400" dirty="0"/>
              <a:t> </a:t>
            </a:r>
            <a:r>
              <a:rPr lang="en-US" altLang="zh-CN" sz="2400" dirty="0"/>
              <a:t>is</a:t>
            </a:r>
            <a:r>
              <a:rPr lang="zh-CN" altLang="en-US" sz="2400" dirty="0"/>
              <a:t> </a:t>
            </a:r>
            <a:r>
              <a:rPr lang="en-US" altLang="zh-CN" sz="2400" dirty="0"/>
              <a:t>denoted</a:t>
            </a:r>
            <a:r>
              <a:rPr lang="zh-CN" altLang="en-US" sz="2400" dirty="0"/>
              <a:t> </a:t>
            </a:r>
            <a:r>
              <a:rPr lang="en-US" altLang="zh-CN" sz="2400" dirty="0"/>
              <a:t>as</a:t>
            </a:r>
            <a:r>
              <a:rPr lang="zh-CN" altLang="en-US" sz="2400" dirty="0"/>
              <a:t> </a:t>
            </a:r>
            <a:r>
              <a:rPr lang="en-US" altLang="zh-CN" sz="2400" b="1" dirty="0"/>
              <a:t>O(f(n))</a:t>
            </a:r>
            <a:endParaRPr lang="en-US" altLang="zh-CN" sz="2400" dirty="0"/>
          </a:p>
          <a:p>
            <a:r>
              <a:rPr lang="en-US" altLang="zh-CN" sz="2400" dirty="0"/>
              <a:t>The</a:t>
            </a:r>
            <a:r>
              <a:rPr lang="zh-CN" altLang="en-US" sz="2400" dirty="0"/>
              <a:t> </a:t>
            </a:r>
            <a:r>
              <a:rPr lang="en-US" altLang="zh-CN" sz="2400" dirty="0"/>
              <a:t>function</a:t>
            </a:r>
            <a:r>
              <a:rPr lang="zh-CN" altLang="en-US" sz="2400" dirty="0"/>
              <a:t> </a:t>
            </a:r>
            <a:r>
              <a:rPr lang="en-US" altLang="zh-CN" sz="2400" dirty="0"/>
              <a:t>f(n)</a:t>
            </a:r>
            <a:r>
              <a:rPr lang="zh-CN" altLang="en-US" sz="2400" dirty="0"/>
              <a:t> </a:t>
            </a:r>
            <a:r>
              <a:rPr lang="en-US" altLang="zh-CN" sz="2400" dirty="0"/>
              <a:t>is</a:t>
            </a:r>
            <a:r>
              <a:rPr lang="zh-CN" altLang="en-US" sz="2400" dirty="0"/>
              <a:t> </a:t>
            </a:r>
            <a:r>
              <a:rPr lang="en-US" altLang="zh-CN" sz="2400" dirty="0"/>
              <a:t>called</a:t>
            </a:r>
            <a:r>
              <a:rPr lang="zh-CN" altLang="en-US" sz="2400" dirty="0"/>
              <a:t> </a:t>
            </a:r>
            <a:r>
              <a:rPr lang="en-US" altLang="zh-CN" sz="2400" dirty="0"/>
              <a:t>the</a:t>
            </a:r>
            <a:r>
              <a:rPr lang="zh-CN" altLang="en-US" sz="2400" dirty="0"/>
              <a:t> </a:t>
            </a:r>
            <a:r>
              <a:rPr lang="en-US" altLang="zh-CN" sz="2400" dirty="0"/>
              <a:t>algorithm’s</a:t>
            </a:r>
            <a:r>
              <a:rPr lang="zh-CN" altLang="en-US" sz="2400" dirty="0"/>
              <a:t> </a:t>
            </a:r>
            <a:r>
              <a:rPr lang="en-US" altLang="zh-CN" sz="2400" b="1" dirty="0"/>
              <a:t>growth-rate</a:t>
            </a:r>
            <a:r>
              <a:rPr lang="zh-CN" altLang="en-US" sz="2400" b="1" dirty="0"/>
              <a:t> </a:t>
            </a:r>
            <a:r>
              <a:rPr lang="en-US" altLang="zh-CN" sz="2400" b="1" dirty="0"/>
              <a:t>function</a:t>
            </a:r>
            <a:endParaRPr lang="en-US" altLang="zh-CN" sz="2400" dirty="0"/>
          </a:p>
          <a:p>
            <a:r>
              <a:rPr lang="en-US" altLang="zh-CN" sz="2400" dirty="0"/>
              <a:t>The</a:t>
            </a:r>
            <a:r>
              <a:rPr lang="zh-CN" altLang="en-US" sz="2400" dirty="0"/>
              <a:t> </a:t>
            </a:r>
            <a:r>
              <a:rPr lang="en-US" altLang="zh-CN" sz="2400" dirty="0"/>
              <a:t>notation</a:t>
            </a:r>
            <a:r>
              <a:rPr lang="zh-CN" altLang="en-US" sz="2400" dirty="0"/>
              <a:t> </a:t>
            </a:r>
            <a:r>
              <a:rPr lang="en-US" altLang="zh-CN" sz="2400" dirty="0"/>
              <a:t>uses</a:t>
            </a:r>
            <a:r>
              <a:rPr lang="zh-CN" altLang="en-US" sz="2400" dirty="0"/>
              <a:t> </a:t>
            </a:r>
            <a:r>
              <a:rPr lang="en-US" altLang="zh-CN" sz="2400" dirty="0"/>
              <a:t>the</a:t>
            </a:r>
            <a:r>
              <a:rPr lang="zh-CN" altLang="en-US" sz="2400" dirty="0"/>
              <a:t> </a:t>
            </a:r>
            <a:r>
              <a:rPr lang="en-US" altLang="zh-CN" sz="2400" dirty="0"/>
              <a:t>capital</a:t>
            </a:r>
            <a:r>
              <a:rPr lang="zh-CN" altLang="en-US" sz="2400" dirty="0"/>
              <a:t> </a:t>
            </a:r>
            <a:r>
              <a:rPr lang="en-US" altLang="zh-CN" sz="2400" dirty="0"/>
              <a:t>letter</a:t>
            </a:r>
            <a:r>
              <a:rPr lang="zh-CN" altLang="en-US" sz="2400" dirty="0"/>
              <a:t> </a:t>
            </a:r>
            <a:r>
              <a:rPr lang="en-US" altLang="zh-CN" sz="2400" dirty="0"/>
              <a:t>O</a:t>
            </a:r>
            <a:r>
              <a:rPr lang="zh-CN" altLang="en-US" sz="2400" dirty="0"/>
              <a:t> </a:t>
            </a:r>
            <a:r>
              <a:rPr lang="en-US" altLang="zh-CN" sz="2400" dirty="0"/>
              <a:t>to</a:t>
            </a:r>
            <a:r>
              <a:rPr lang="zh-CN" altLang="en-US" sz="2400" dirty="0"/>
              <a:t> </a:t>
            </a:r>
            <a:r>
              <a:rPr lang="en-US" altLang="zh-CN" sz="2400" dirty="0"/>
              <a:t>denote</a:t>
            </a:r>
            <a:r>
              <a:rPr lang="zh-CN" altLang="en-US" sz="2400" dirty="0"/>
              <a:t> </a:t>
            </a:r>
            <a:r>
              <a:rPr lang="en-US" altLang="zh-CN" sz="2400" dirty="0"/>
              <a:t>order,</a:t>
            </a:r>
            <a:r>
              <a:rPr lang="zh-CN" altLang="en-US" sz="2400" dirty="0"/>
              <a:t> </a:t>
            </a:r>
            <a:r>
              <a:rPr lang="en-US" altLang="zh-CN" sz="2400" dirty="0"/>
              <a:t>it</a:t>
            </a:r>
            <a:r>
              <a:rPr lang="zh-CN" altLang="en-US" sz="2400" dirty="0"/>
              <a:t> </a:t>
            </a:r>
            <a:r>
              <a:rPr lang="en-US" altLang="zh-CN" sz="2400" dirty="0"/>
              <a:t>is</a:t>
            </a:r>
            <a:r>
              <a:rPr lang="zh-CN" altLang="en-US" sz="2400" dirty="0"/>
              <a:t> </a:t>
            </a:r>
            <a:r>
              <a:rPr lang="en-US" altLang="zh-CN" sz="2400" dirty="0"/>
              <a:t>called</a:t>
            </a:r>
            <a:r>
              <a:rPr lang="zh-CN" altLang="en-US" sz="2400" dirty="0"/>
              <a:t> </a:t>
            </a:r>
            <a:r>
              <a:rPr lang="en-US" altLang="zh-CN" sz="2400" dirty="0"/>
              <a:t>the</a:t>
            </a:r>
            <a:r>
              <a:rPr lang="zh-CN" altLang="en-US" sz="2400" dirty="0"/>
              <a:t> </a:t>
            </a:r>
            <a:r>
              <a:rPr lang="en-US" altLang="zh-CN" sz="2400" b="1" dirty="0"/>
              <a:t>Big</a:t>
            </a:r>
            <a:r>
              <a:rPr lang="zh-CN" altLang="en-US" sz="2400" b="1" dirty="0"/>
              <a:t> </a:t>
            </a:r>
            <a:r>
              <a:rPr lang="en-US" altLang="zh-CN" sz="2400" b="1" dirty="0"/>
              <a:t>O</a:t>
            </a:r>
            <a:r>
              <a:rPr lang="zh-CN" altLang="en-US" sz="2400" b="1" dirty="0"/>
              <a:t> </a:t>
            </a:r>
            <a:r>
              <a:rPr lang="en-US" altLang="zh-CN" sz="2400" b="1" dirty="0"/>
              <a:t>notation</a:t>
            </a:r>
          </a:p>
        </p:txBody>
      </p:sp>
    </p:spTree>
    <p:extLst>
      <p:ext uri="{BB962C8B-B14F-4D97-AF65-F5344CB8AC3E}">
        <p14:creationId xmlns:p14="http://schemas.microsoft.com/office/powerpoint/2010/main" val="1025288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4800"/>
            <a:ext cx="10353761" cy="1326321"/>
          </a:xfrm>
        </p:spPr>
        <p:txBody>
          <a:bodyPr/>
          <a:lstStyle/>
          <a:p>
            <a:r>
              <a:rPr lang="en-US"/>
              <a:t>O(1)</a:t>
            </a:r>
            <a:endParaRPr lang="en-US" dirty="0"/>
          </a:p>
        </p:txBody>
      </p:sp>
      <p:sp>
        <p:nvSpPr>
          <p:cNvPr id="18" name="TextBox 17">
            <a:extLst>
              <a:ext uri="{FF2B5EF4-FFF2-40B4-BE49-F238E27FC236}">
                <a16:creationId xmlns:a16="http://schemas.microsoft.com/office/drawing/2014/main" id="{B238C60E-8B7C-49BF-BEA3-C2DD4B2D1864}"/>
              </a:ext>
            </a:extLst>
          </p:cNvPr>
          <p:cNvSpPr txBox="1"/>
          <p:nvPr/>
        </p:nvSpPr>
        <p:spPr>
          <a:xfrm>
            <a:off x="913795" y="2101441"/>
            <a:ext cx="9821011" cy="1107996"/>
          </a:xfrm>
          <a:prstGeom prst="rect">
            <a:avLst/>
          </a:prstGeom>
          <a:noFill/>
        </p:spPr>
        <p:txBody>
          <a:bodyPr wrap="square" rtlCol="0">
            <a:spAutoFit/>
          </a:bodyPr>
          <a:lstStyle/>
          <a:p>
            <a:r>
              <a:rPr lang="en-US" sz="2400" dirty="0"/>
              <a:t>O(1) describes an algorithm that will always execute in the same time regardless of the size of the input data set.</a:t>
            </a:r>
            <a:endParaRPr lang="en-US" sz="2400" u="sng" dirty="0">
              <a:solidFill>
                <a:srgbClr val="FF0000"/>
              </a:solidFill>
            </a:endParaRPr>
          </a:p>
          <a:p>
            <a:endParaRPr lang="en-US" dirty="0"/>
          </a:p>
        </p:txBody>
      </p:sp>
      <p:sp>
        <p:nvSpPr>
          <p:cNvPr id="38" name="TextBox 37">
            <a:extLst>
              <a:ext uri="{FF2B5EF4-FFF2-40B4-BE49-F238E27FC236}">
                <a16:creationId xmlns:a16="http://schemas.microsoft.com/office/drawing/2014/main" id="{57418066-4765-4181-ADE1-AEC38D48C072}"/>
              </a:ext>
            </a:extLst>
          </p:cNvPr>
          <p:cNvSpPr txBox="1"/>
          <p:nvPr/>
        </p:nvSpPr>
        <p:spPr>
          <a:xfrm>
            <a:off x="1057472" y="3561080"/>
            <a:ext cx="5238945" cy="1243208"/>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endParaRPr lang="pt-BR" sz="1400" dirty="0">
              <a:latin typeface="Consolas" panose="020B0609020204030204" pitchFamily="49" charset="0"/>
            </a:endParaRPr>
          </a:p>
          <a:p>
            <a:pPr algn="just">
              <a:lnSpc>
                <a:spcPct val="115000"/>
              </a:lnSpc>
            </a:pPr>
            <a:endParaRPr lang="pt-BR" dirty="0">
              <a:latin typeface="Consolas" panose="020B0609020204030204" pitchFamily="49" charset="0"/>
            </a:endParaRPr>
          </a:p>
          <a:p>
            <a:pPr algn="just">
              <a:lnSpc>
                <a:spcPct val="115000"/>
              </a:lnSpc>
            </a:pPr>
            <a:r>
              <a:rPr lang="pt-BR" dirty="0">
                <a:latin typeface="Consolas" panose="020B0609020204030204" pitchFamily="49" charset="0"/>
              </a:rPr>
              <a:t>int a = 0; </a:t>
            </a:r>
          </a:p>
          <a:p>
            <a:pPr algn="just">
              <a:lnSpc>
                <a:spcPct val="115000"/>
              </a:lnSpc>
            </a:pPr>
            <a:endParaRPr lang="en-US" sz="1400" dirty="0">
              <a:latin typeface="Consolas" panose="020B0609020204030204" pitchFamily="49" charset="0"/>
            </a:endParaRPr>
          </a:p>
        </p:txBody>
      </p:sp>
    </p:spTree>
    <p:extLst>
      <p:ext uri="{BB962C8B-B14F-4D97-AF65-F5344CB8AC3E}">
        <p14:creationId xmlns:p14="http://schemas.microsoft.com/office/powerpoint/2010/main" val="3878661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4800"/>
            <a:ext cx="10353761" cy="1326321"/>
          </a:xfrm>
        </p:spPr>
        <p:txBody>
          <a:bodyPr/>
          <a:lstStyle/>
          <a:p>
            <a:r>
              <a:rPr lang="en-US" dirty="0"/>
              <a:t>O(n)</a:t>
            </a:r>
          </a:p>
        </p:txBody>
      </p:sp>
      <p:sp>
        <p:nvSpPr>
          <p:cNvPr id="18" name="TextBox 17">
            <a:extLst>
              <a:ext uri="{FF2B5EF4-FFF2-40B4-BE49-F238E27FC236}">
                <a16:creationId xmlns:a16="http://schemas.microsoft.com/office/drawing/2014/main" id="{B238C60E-8B7C-49BF-BEA3-C2DD4B2D1864}"/>
              </a:ext>
            </a:extLst>
          </p:cNvPr>
          <p:cNvSpPr txBox="1"/>
          <p:nvPr/>
        </p:nvSpPr>
        <p:spPr>
          <a:xfrm>
            <a:off x="913795" y="2314384"/>
            <a:ext cx="9821011" cy="830997"/>
          </a:xfrm>
          <a:prstGeom prst="rect">
            <a:avLst/>
          </a:prstGeom>
          <a:noFill/>
        </p:spPr>
        <p:txBody>
          <a:bodyPr wrap="square" rtlCol="0">
            <a:spAutoFit/>
          </a:bodyPr>
          <a:lstStyle/>
          <a:p>
            <a:r>
              <a:rPr lang="en-US" sz="2400" dirty="0"/>
              <a:t>O(n) describes an algorithm whose performance will grow linearly and in direct proportion to the size of the input data set.</a:t>
            </a:r>
          </a:p>
        </p:txBody>
      </p:sp>
    </p:spTree>
    <p:extLst>
      <p:ext uri="{BB962C8B-B14F-4D97-AF65-F5344CB8AC3E}">
        <p14:creationId xmlns:p14="http://schemas.microsoft.com/office/powerpoint/2010/main" val="3248544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4800"/>
            <a:ext cx="10353761" cy="1326321"/>
          </a:xfrm>
        </p:spPr>
        <p:txBody>
          <a:bodyPr/>
          <a:lstStyle/>
          <a:p>
            <a:r>
              <a:rPr lang="en-US" dirty="0"/>
              <a:t>O(N</a:t>
            </a:r>
            <a:r>
              <a:rPr lang="en-US" baseline="30000" dirty="0"/>
              <a:t>2</a:t>
            </a:r>
            <a:r>
              <a:rPr lang="en-US" dirty="0"/>
              <a:t>)</a:t>
            </a:r>
            <a:br>
              <a:rPr lang="en-US" dirty="0"/>
            </a:br>
            <a:endParaRPr lang="en-US" dirty="0"/>
          </a:p>
        </p:txBody>
      </p:sp>
      <p:sp>
        <p:nvSpPr>
          <p:cNvPr id="18" name="TextBox 17">
            <a:extLst>
              <a:ext uri="{FF2B5EF4-FFF2-40B4-BE49-F238E27FC236}">
                <a16:creationId xmlns:a16="http://schemas.microsoft.com/office/drawing/2014/main" id="{B238C60E-8B7C-49BF-BEA3-C2DD4B2D1864}"/>
              </a:ext>
            </a:extLst>
          </p:cNvPr>
          <p:cNvSpPr txBox="1"/>
          <p:nvPr/>
        </p:nvSpPr>
        <p:spPr>
          <a:xfrm>
            <a:off x="913795" y="2331615"/>
            <a:ext cx="9821011" cy="1569660"/>
          </a:xfrm>
          <a:prstGeom prst="rect">
            <a:avLst/>
          </a:prstGeom>
          <a:noFill/>
        </p:spPr>
        <p:txBody>
          <a:bodyPr wrap="square" rtlCol="0">
            <a:spAutoFit/>
          </a:bodyPr>
          <a:lstStyle/>
          <a:p>
            <a:r>
              <a:rPr lang="en-US" sz="2400" dirty="0"/>
              <a:t>O(n</a:t>
            </a:r>
            <a:r>
              <a:rPr lang="en-US" sz="2400" baseline="30000" dirty="0"/>
              <a:t>2</a:t>
            </a:r>
            <a:r>
              <a:rPr lang="en-US" sz="2400" dirty="0"/>
              <a:t>) represents an algorithm whose performance is directly proportional to the square of the size of the input data set. This is common with algorithms that involve nested iterations over the data set. Deeper nested iterations will result in O(N</a:t>
            </a:r>
            <a:r>
              <a:rPr lang="en-US" sz="2400" baseline="30000" dirty="0"/>
              <a:t>3</a:t>
            </a:r>
            <a:r>
              <a:rPr lang="en-US" sz="2400" dirty="0"/>
              <a:t>), O(N</a:t>
            </a:r>
            <a:r>
              <a:rPr lang="en-US" sz="2400" baseline="30000" dirty="0"/>
              <a:t>4</a:t>
            </a:r>
            <a:r>
              <a:rPr lang="en-US" sz="2400" dirty="0"/>
              <a:t>) etc.</a:t>
            </a:r>
          </a:p>
        </p:txBody>
      </p:sp>
    </p:spTree>
    <p:extLst>
      <p:ext uri="{BB962C8B-B14F-4D97-AF65-F5344CB8AC3E}">
        <p14:creationId xmlns:p14="http://schemas.microsoft.com/office/powerpoint/2010/main" val="3346643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4800"/>
            <a:ext cx="10353761" cy="1326321"/>
          </a:xfrm>
        </p:spPr>
        <p:txBody>
          <a:bodyPr/>
          <a:lstStyle/>
          <a:p>
            <a:r>
              <a:rPr lang="en-US" dirty="0"/>
              <a:t>O(log N)</a:t>
            </a:r>
          </a:p>
        </p:txBody>
      </p:sp>
      <p:sp>
        <p:nvSpPr>
          <p:cNvPr id="18" name="TextBox 17">
            <a:extLst>
              <a:ext uri="{FF2B5EF4-FFF2-40B4-BE49-F238E27FC236}">
                <a16:creationId xmlns:a16="http://schemas.microsoft.com/office/drawing/2014/main" id="{B238C60E-8B7C-49BF-BEA3-C2DD4B2D1864}"/>
              </a:ext>
            </a:extLst>
          </p:cNvPr>
          <p:cNvSpPr txBox="1"/>
          <p:nvPr/>
        </p:nvSpPr>
        <p:spPr>
          <a:xfrm>
            <a:off x="913795" y="2811792"/>
            <a:ext cx="9821011" cy="1200329"/>
          </a:xfrm>
          <a:prstGeom prst="rect">
            <a:avLst/>
          </a:prstGeom>
          <a:noFill/>
        </p:spPr>
        <p:txBody>
          <a:bodyPr wrap="square" rtlCol="0">
            <a:spAutoFit/>
          </a:bodyPr>
          <a:lstStyle/>
          <a:p>
            <a:r>
              <a:rPr lang="en-US" sz="2400" dirty="0"/>
              <a:t>O(log N) is valuable for describing algorithms that divide a problem into smaller ones, and join the solutions of the subproblems.</a:t>
            </a:r>
          </a:p>
          <a:p>
            <a:endParaRPr lang="en-US" sz="2400" dirty="0"/>
          </a:p>
        </p:txBody>
      </p:sp>
    </p:spTree>
    <p:extLst>
      <p:ext uri="{BB962C8B-B14F-4D97-AF65-F5344CB8AC3E}">
        <p14:creationId xmlns:p14="http://schemas.microsoft.com/office/powerpoint/2010/main" val="571279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981200" y="274638"/>
            <a:ext cx="8229600" cy="1289050"/>
          </a:xfrm>
        </p:spPr>
        <p:txBody>
          <a:bodyPr/>
          <a:lstStyle/>
          <a:p>
            <a:r>
              <a:rPr lang="en-US" altLang="en-US"/>
              <a:t>Properties of Growth-Rate Functions</a:t>
            </a:r>
          </a:p>
        </p:txBody>
      </p:sp>
      <p:sp>
        <p:nvSpPr>
          <p:cNvPr id="28674" name="Text Placeholder 2"/>
          <p:cNvSpPr>
            <a:spLocks noGrp="1"/>
          </p:cNvSpPr>
          <p:nvPr>
            <p:ph type="body" sz="quarter" idx="11"/>
          </p:nvPr>
        </p:nvSpPr>
        <p:spPr/>
        <p:txBody>
          <a:bodyPr>
            <a:normAutofit/>
          </a:bodyPr>
          <a:lstStyle/>
          <a:p>
            <a:r>
              <a:rPr lang="en-US" altLang="en-US" sz="2400" dirty="0"/>
              <a:t>Ignore low-order terms: O(c) + O(log n) + O(n) = O(n)</a:t>
            </a:r>
          </a:p>
          <a:p>
            <a:r>
              <a:rPr lang="en-US" altLang="en-US" sz="2400" dirty="0"/>
              <a:t>Ignore a multiplicative constant in the high-order term</a:t>
            </a:r>
          </a:p>
          <a:p>
            <a:r>
              <a:rPr lang="en-US" altLang="zh-CN" sz="2400" dirty="0"/>
              <a:t>You</a:t>
            </a:r>
            <a:r>
              <a:rPr lang="zh-CN" altLang="en-US" sz="2400" dirty="0"/>
              <a:t> </a:t>
            </a:r>
            <a:r>
              <a:rPr lang="en-US" altLang="zh-CN" sz="2400" dirty="0"/>
              <a:t>can</a:t>
            </a:r>
            <a:r>
              <a:rPr lang="zh-CN" altLang="en-US" sz="2400" dirty="0"/>
              <a:t> </a:t>
            </a:r>
            <a:r>
              <a:rPr lang="en-US" altLang="zh-CN" sz="2400" dirty="0"/>
              <a:t>combine</a:t>
            </a:r>
            <a:r>
              <a:rPr lang="zh-CN" altLang="en-US" sz="2400" dirty="0"/>
              <a:t> </a:t>
            </a:r>
            <a:r>
              <a:rPr lang="en-US" altLang="zh-CN" sz="2400" dirty="0"/>
              <a:t>growth-rate</a:t>
            </a:r>
            <a:r>
              <a:rPr lang="zh-CN" altLang="en-US" sz="2400" dirty="0"/>
              <a:t> </a:t>
            </a:r>
            <a:r>
              <a:rPr lang="en-US" altLang="zh-CN" sz="2400" dirty="0"/>
              <a:t>functions:</a:t>
            </a:r>
            <a:r>
              <a:rPr lang="zh-CN" altLang="en-US" sz="2400" dirty="0"/>
              <a:t> </a:t>
            </a:r>
            <a:r>
              <a:rPr lang="en-US" altLang="en-US" sz="2400" dirty="0"/>
              <a:t>O(f(n)) + O(g(n)) = O(f(n) + g(n))</a:t>
            </a:r>
          </a:p>
          <a:p>
            <a:r>
              <a:rPr lang="en-US" altLang="zh-CN" sz="2400" dirty="0"/>
              <a:t>These</a:t>
            </a:r>
            <a:r>
              <a:rPr lang="zh-CN" altLang="en-US" sz="2400" dirty="0"/>
              <a:t> </a:t>
            </a:r>
            <a:r>
              <a:rPr lang="en-US" altLang="zh-CN" sz="2400" dirty="0"/>
              <a:t>properties</a:t>
            </a:r>
            <a:r>
              <a:rPr lang="zh-CN" altLang="en-US" sz="2400" dirty="0"/>
              <a:t> </a:t>
            </a:r>
            <a:r>
              <a:rPr lang="en-US" altLang="zh-CN" sz="2400" dirty="0"/>
              <a:t>imply</a:t>
            </a:r>
            <a:r>
              <a:rPr lang="zh-CN" altLang="en-US" sz="2400" dirty="0"/>
              <a:t> </a:t>
            </a:r>
            <a:r>
              <a:rPr lang="en-US" altLang="zh-CN" sz="2400" dirty="0"/>
              <a:t>that</a:t>
            </a:r>
            <a:r>
              <a:rPr lang="zh-CN" altLang="en-US" sz="2400" dirty="0"/>
              <a:t> </a:t>
            </a:r>
            <a:r>
              <a:rPr lang="en-US" altLang="zh-CN" sz="2400" dirty="0"/>
              <a:t>you</a:t>
            </a:r>
            <a:r>
              <a:rPr lang="zh-CN" altLang="en-US" sz="2400" dirty="0"/>
              <a:t> </a:t>
            </a:r>
            <a:r>
              <a:rPr lang="en-US" altLang="zh-CN" sz="2400" dirty="0"/>
              <a:t>need</a:t>
            </a:r>
            <a:r>
              <a:rPr lang="zh-CN" altLang="en-US" sz="2400" dirty="0"/>
              <a:t> </a:t>
            </a:r>
            <a:r>
              <a:rPr lang="en-US" altLang="zh-CN" sz="2400" dirty="0"/>
              <a:t>only</a:t>
            </a:r>
            <a:r>
              <a:rPr lang="zh-CN" altLang="en-US" sz="2400" dirty="0"/>
              <a:t> </a:t>
            </a:r>
            <a:r>
              <a:rPr lang="en-US" altLang="zh-CN" sz="2400" dirty="0"/>
              <a:t>an</a:t>
            </a:r>
            <a:r>
              <a:rPr lang="zh-CN" altLang="en-US" sz="2400" dirty="0"/>
              <a:t> </a:t>
            </a:r>
            <a:r>
              <a:rPr lang="en-US" altLang="zh-CN" sz="2400" dirty="0"/>
              <a:t>estimate</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time</a:t>
            </a:r>
            <a:r>
              <a:rPr lang="zh-CN" altLang="en-US" sz="2400" dirty="0"/>
              <a:t> </a:t>
            </a:r>
            <a:r>
              <a:rPr lang="en-US" altLang="zh-CN" sz="2400" dirty="0"/>
              <a:t>requirement</a:t>
            </a:r>
            <a:r>
              <a:rPr lang="zh-CN" altLang="en-US" sz="2400" dirty="0"/>
              <a:t> </a:t>
            </a:r>
            <a:r>
              <a:rPr lang="en-US" altLang="zh-CN" sz="2400" dirty="0"/>
              <a:t>to</a:t>
            </a:r>
            <a:r>
              <a:rPr lang="zh-CN" altLang="en-US" sz="2400" dirty="0"/>
              <a:t> </a:t>
            </a:r>
            <a:r>
              <a:rPr lang="en-US" altLang="zh-CN" sz="2400" dirty="0"/>
              <a:t>obtain</a:t>
            </a:r>
            <a:r>
              <a:rPr lang="zh-CN" altLang="en-US" sz="2400" dirty="0"/>
              <a:t> </a:t>
            </a:r>
            <a:r>
              <a:rPr lang="en-US" altLang="zh-CN" sz="2400" dirty="0"/>
              <a:t>an</a:t>
            </a:r>
            <a:r>
              <a:rPr lang="zh-CN" altLang="en-US" sz="2400" dirty="0"/>
              <a:t> </a:t>
            </a:r>
            <a:r>
              <a:rPr lang="en-US" altLang="zh-CN" sz="2400" dirty="0"/>
              <a:t>algorithm’s</a:t>
            </a:r>
            <a:r>
              <a:rPr lang="zh-CN" altLang="en-US" sz="2400" dirty="0"/>
              <a:t> </a:t>
            </a:r>
            <a:r>
              <a:rPr lang="en-US" altLang="zh-CN" sz="2400" dirty="0"/>
              <a:t>growth</a:t>
            </a:r>
            <a:r>
              <a:rPr lang="zh-CN" altLang="en-US" sz="2400" dirty="0"/>
              <a:t> </a:t>
            </a:r>
            <a:r>
              <a:rPr lang="en-US" altLang="zh-CN" sz="2400" dirty="0"/>
              <a:t>rate</a:t>
            </a:r>
            <a:endParaRPr lang="en-US" altLang="en-US" sz="2400" dirty="0"/>
          </a:p>
        </p:txBody>
      </p:sp>
    </p:spTree>
    <p:extLst>
      <p:ext uri="{BB962C8B-B14F-4D97-AF65-F5344CB8AC3E}">
        <p14:creationId xmlns:p14="http://schemas.microsoft.com/office/powerpoint/2010/main" val="22501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idx="4294967295"/>
          </p:nvPr>
        </p:nvSpPr>
        <p:spPr>
          <a:xfrm>
            <a:off x="942370" y="123825"/>
            <a:ext cx="10353761" cy="1326321"/>
          </a:xfrm>
        </p:spPr>
        <p:txBody>
          <a:bodyPr/>
          <a:lstStyle/>
          <a:p>
            <a:pPr eaLnBrk="1" hangingPunct="1"/>
            <a:r>
              <a:rPr lang="en-US" altLang="en-US" dirty="0"/>
              <a:t>LINEAR Search</a:t>
            </a:r>
          </a:p>
        </p:txBody>
      </p:sp>
      <p:sp>
        <p:nvSpPr>
          <p:cNvPr id="6" name="TextBox 5">
            <a:extLst>
              <a:ext uri="{FF2B5EF4-FFF2-40B4-BE49-F238E27FC236}">
                <a16:creationId xmlns:a16="http://schemas.microsoft.com/office/drawing/2014/main" id="{17329375-8813-4688-85E2-24C1A05D3076}"/>
              </a:ext>
            </a:extLst>
          </p:cNvPr>
          <p:cNvSpPr txBox="1"/>
          <p:nvPr/>
        </p:nvSpPr>
        <p:spPr>
          <a:xfrm>
            <a:off x="4659275" y="2737414"/>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7" name="TextBox 6">
            <a:extLst>
              <a:ext uri="{FF2B5EF4-FFF2-40B4-BE49-F238E27FC236}">
                <a16:creationId xmlns:a16="http://schemas.microsoft.com/office/drawing/2014/main" id="{52133C5B-3E28-4FA8-979D-29C994886F02}"/>
              </a:ext>
            </a:extLst>
          </p:cNvPr>
          <p:cNvSpPr txBox="1"/>
          <p:nvPr/>
        </p:nvSpPr>
        <p:spPr>
          <a:xfrm>
            <a:off x="3910491" y="2737415"/>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8" name="TextBox 7">
            <a:extLst>
              <a:ext uri="{FF2B5EF4-FFF2-40B4-BE49-F238E27FC236}">
                <a16:creationId xmlns:a16="http://schemas.microsoft.com/office/drawing/2014/main" id="{77A6CB04-4E84-487A-A8D5-44043D219420}"/>
              </a:ext>
            </a:extLst>
          </p:cNvPr>
          <p:cNvSpPr txBox="1"/>
          <p:nvPr/>
        </p:nvSpPr>
        <p:spPr>
          <a:xfrm>
            <a:off x="3168175" y="2737415"/>
            <a:ext cx="74878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9" name="TextBox 8">
            <a:extLst>
              <a:ext uri="{FF2B5EF4-FFF2-40B4-BE49-F238E27FC236}">
                <a16:creationId xmlns:a16="http://schemas.microsoft.com/office/drawing/2014/main" id="{E8EE4AB6-E720-47F5-B947-0B6C8A6627CE}"/>
              </a:ext>
            </a:extLst>
          </p:cNvPr>
          <p:cNvSpPr txBox="1"/>
          <p:nvPr/>
        </p:nvSpPr>
        <p:spPr>
          <a:xfrm>
            <a:off x="5408050" y="2737414"/>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10" name="TextBox 9">
            <a:extLst>
              <a:ext uri="{FF2B5EF4-FFF2-40B4-BE49-F238E27FC236}">
                <a16:creationId xmlns:a16="http://schemas.microsoft.com/office/drawing/2014/main" id="{17329375-8813-4688-85E2-24C1A05D3076}"/>
              </a:ext>
            </a:extLst>
          </p:cNvPr>
          <p:cNvSpPr txBox="1"/>
          <p:nvPr/>
        </p:nvSpPr>
        <p:spPr>
          <a:xfrm>
            <a:off x="6156834" y="2737413"/>
            <a:ext cx="748775" cy="400110"/>
          </a:xfrm>
          <a:prstGeom prst="rect">
            <a:avLst/>
          </a:prstGeom>
          <a:noFill/>
          <a:ln>
            <a:solidFill>
              <a:schemeClr val="tx1"/>
            </a:solidFill>
          </a:ln>
        </p:spPr>
        <p:txBody>
          <a:bodyPr wrap="square" rtlCol="0">
            <a:spAutoFit/>
          </a:bodyPr>
          <a:lstStyle/>
          <a:p>
            <a:pPr algn="ctr"/>
            <a:r>
              <a:rPr lang="en-US" altLang="zh-CN" sz="2000">
                <a:latin typeface="Consolas" panose="020B0609020204030204" pitchFamily="49" charset="0"/>
              </a:rPr>
              <a:t>11</a:t>
            </a:r>
            <a:endParaRPr lang="en-US" sz="2000" dirty="0">
              <a:latin typeface="Consolas" panose="020B0609020204030204" pitchFamily="49" charset="0"/>
            </a:endParaRPr>
          </a:p>
        </p:txBody>
      </p:sp>
      <p:sp>
        <p:nvSpPr>
          <p:cNvPr id="11" name="TextBox 10">
            <a:extLst>
              <a:ext uri="{FF2B5EF4-FFF2-40B4-BE49-F238E27FC236}">
                <a16:creationId xmlns:a16="http://schemas.microsoft.com/office/drawing/2014/main" id="{17329375-8813-4688-85E2-24C1A05D3076}"/>
              </a:ext>
            </a:extLst>
          </p:cNvPr>
          <p:cNvSpPr txBox="1"/>
          <p:nvPr/>
        </p:nvSpPr>
        <p:spPr>
          <a:xfrm>
            <a:off x="6905618" y="2737413"/>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12" name="TextBox 11">
            <a:extLst>
              <a:ext uri="{FF2B5EF4-FFF2-40B4-BE49-F238E27FC236}">
                <a16:creationId xmlns:a16="http://schemas.microsoft.com/office/drawing/2014/main" id="{17329375-8813-4688-85E2-24C1A05D3076}"/>
              </a:ext>
            </a:extLst>
          </p:cNvPr>
          <p:cNvSpPr txBox="1"/>
          <p:nvPr/>
        </p:nvSpPr>
        <p:spPr>
          <a:xfrm>
            <a:off x="7647336" y="2737413"/>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cxnSp>
        <p:nvCxnSpPr>
          <p:cNvPr id="13" name="Straight Arrow Connector 12"/>
          <p:cNvCxnSpPr>
            <a:endCxn id="8" idx="2"/>
          </p:cNvCxnSpPr>
          <p:nvPr/>
        </p:nvCxnSpPr>
        <p:spPr>
          <a:xfrm flipV="1">
            <a:off x="3542567" y="3137525"/>
            <a:ext cx="1" cy="24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031297" y="3088055"/>
            <a:ext cx="1" cy="34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49520" y="3386768"/>
            <a:ext cx="1583735" cy="523220"/>
          </a:xfrm>
          <a:prstGeom prst="rect">
            <a:avLst/>
          </a:prstGeom>
          <a:noFill/>
        </p:spPr>
        <p:txBody>
          <a:bodyPr wrap="square" rtlCol="0">
            <a:spAutoFit/>
          </a:bodyPr>
          <a:lstStyle/>
          <a:p>
            <a:r>
              <a:rPr lang="en-US" altLang="zh-CN" sz="2800" dirty="0"/>
              <a:t>start</a:t>
            </a:r>
            <a:endParaRPr lang="en-US" sz="2800" dirty="0"/>
          </a:p>
        </p:txBody>
      </p:sp>
      <p:sp>
        <p:nvSpPr>
          <p:cNvPr id="20" name="TextBox 19"/>
          <p:cNvSpPr txBox="1"/>
          <p:nvPr/>
        </p:nvSpPr>
        <p:spPr>
          <a:xfrm>
            <a:off x="7700811" y="3404211"/>
            <a:ext cx="1925509" cy="523220"/>
          </a:xfrm>
          <a:prstGeom prst="rect">
            <a:avLst/>
          </a:prstGeom>
          <a:noFill/>
        </p:spPr>
        <p:txBody>
          <a:bodyPr wrap="square" rtlCol="0">
            <a:spAutoFit/>
          </a:bodyPr>
          <a:lstStyle/>
          <a:p>
            <a:r>
              <a:rPr lang="en-US" altLang="zh-CN" sz="2800" dirty="0"/>
              <a:t>end</a:t>
            </a:r>
            <a:endParaRPr lang="en-US" sz="2800" dirty="0"/>
          </a:p>
        </p:txBody>
      </p:sp>
      <p:sp>
        <p:nvSpPr>
          <p:cNvPr id="22" name="TextBox 21"/>
          <p:cNvSpPr txBox="1"/>
          <p:nvPr/>
        </p:nvSpPr>
        <p:spPr>
          <a:xfrm>
            <a:off x="1523411" y="1677319"/>
            <a:ext cx="3449417" cy="523220"/>
          </a:xfrm>
          <a:prstGeom prst="rect">
            <a:avLst/>
          </a:prstGeom>
          <a:noFill/>
        </p:spPr>
        <p:txBody>
          <a:bodyPr wrap="square" rtlCol="0">
            <a:spAutoFit/>
          </a:bodyPr>
          <a:lstStyle/>
          <a:p>
            <a:r>
              <a:rPr lang="en-US" altLang="zh-CN" sz="2800" dirty="0"/>
              <a:t>Target</a:t>
            </a:r>
            <a:r>
              <a:rPr lang="zh-CN" altLang="en-US" sz="2800" dirty="0"/>
              <a:t> </a:t>
            </a:r>
            <a:r>
              <a:rPr lang="en-US" altLang="zh-CN" sz="2800" dirty="0"/>
              <a:t>=</a:t>
            </a:r>
            <a:r>
              <a:rPr lang="zh-CN" altLang="en-US" sz="2800" dirty="0"/>
              <a:t> </a:t>
            </a:r>
            <a:r>
              <a:rPr lang="en-US" altLang="zh-CN" sz="2800" dirty="0"/>
              <a:t>11</a:t>
            </a:r>
            <a:endParaRPr lang="en-US" sz="2800" dirty="0"/>
          </a:p>
        </p:txBody>
      </p:sp>
      <p:sp>
        <p:nvSpPr>
          <p:cNvPr id="38" name="TextBox 37">
            <a:extLst>
              <a:ext uri="{FF2B5EF4-FFF2-40B4-BE49-F238E27FC236}">
                <a16:creationId xmlns:a16="http://schemas.microsoft.com/office/drawing/2014/main" id="{17329375-8813-4688-85E2-24C1A05D3076}"/>
              </a:ext>
            </a:extLst>
          </p:cNvPr>
          <p:cNvSpPr txBox="1"/>
          <p:nvPr/>
        </p:nvSpPr>
        <p:spPr>
          <a:xfrm>
            <a:off x="4598441" y="4846973"/>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39" name="TextBox 38">
            <a:extLst>
              <a:ext uri="{FF2B5EF4-FFF2-40B4-BE49-F238E27FC236}">
                <a16:creationId xmlns:a16="http://schemas.microsoft.com/office/drawing/2014/main" id="{52133C5B-3E28-4FA8-979D-29C994886F02}"/>
              </a:ext>
            </a:extLst>
          </p:cNvPr>
          <p:cNvSpPr txBox="1"/>
          <p:nvPr/>
        </p:nvSpPr>
        <p:spPr>
          <a:xfrm>
            <a:off x="3849657" y="4846974"/>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40" name="TextBox 39">
            <a:extLst>
              <a:ext uri="{FF2B5EF4-FFF2-40B4-BE49-F238E27FC236}">
                <a16:creationId xmlns:a16="http://schemas.microsoft.com/office/drawing/2014/main" id="{77A6CB04-4E84-487A-A8D5-44043D219420}"/>
              </a:ext>
            </a:extLst>
          </p:cNvPr>
          <p:cNvSpPr txBox="1"/>
          <p:nvPr/>
        </p:nvSpPr>
        <p:spPr>
          <a:xfrm>
            <a:off x="3174038" y="4846972"/>
            <a:ext cx="665930"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41" name="TextBox 40">
            <a:extLst>
              <a:ext uri="{FF2B5EF4-FFF2-40B4-BE49-F238E27FC236}">
                <a16:creationId xmlns:a16="http://schemas.microsoft.com/office/drawing/2014/main" id="{E8EE4AB6-E720-47F5-B947-0B6C8A6627CE}"/>
              </a:ext>
            </a:extLst>
          </p:cNvPr>
          <p:cNvSpPr txBox="1"/>
          <p:nvPr/>
        </p:nvSpPr>
        <p:spPr>
          <a:xfrm>
            <a:off x="5347216" y="4846973"/>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42" name="TextBox 41">
            <a:extLst>
              <a:ext uri="{FF2B5EF4-FFF2-40B4-BE49-F238E27FC236}">
                <a16:creationId xmlns:a16="http://schemas.microsoft.com/office/drawing/2014/main" id="{17329375-8813-4688-85E2-24C1A05D3076}"/>
              </a:ext>
            </a:extLst>
          </p:cNvPr>
          <p:cNvSpPr txBox="1"/>
          <p:nvPr/>
        </p:nvSpPr>
        <p:spPr>
          <a:xfrm>
            <a:off x="6096000" y="4846972"/>
            <a:ext cx="748775" cy="400110"/>
          </a:xfrm>
          <a:prstGeom prst="rect">
            <a:avLst/>
          </a:prstGeom>
          <a:solidFill>
            <a:srgbClr val="00B050"/>
          </a:solidFill>
          <a:ln>
            <a:solidFill>
              <a:schemeClr val="tx1"/>
            </a:solidFill>
          </a:ln>
        </p:spPr>
        <p:txBody>
          <a:bodyPr wrap="square" rtlCol="0">
            <a:spAutoFit/>
          </a:bodyPr>
          <a:lstStyle/>
          <a:p>
            <a:pPr algn="ctr"/>
            <a:r>
              <a:rPr lang="en-US" altLang="zh-CN" sz="2000" dirty="0">
                <a:latin typeface="Consolas" panose="020B0609020204030204" pitchFamily="49" charset="0"/>
              </a:rPr>
              <a:t>11</a:t>
            </a:r>
            <a:endParaRPr lang="en-US" sz="2000" dirty="0">
              <a:latin typeface="Consolas" panose="020B0609020204030204" pitchFamily="49" charset="0"/>
            </a:endParaRPr>
          </a:p>
        </p:txBody>
      </p:sp>
      <p:sp>
        <p:nvSpPr>
          <p:cNvPr id="43" name="TextBox 42">
            <a:extLst>
              <a:ext uri="{FF2B5EF4-FFF2-40B4-BE49-F238E27FC236}">
                <a16:creationId xmlns:a16="http://schemas.microsoft.com/office/drawing/2014/main" id="{17329375-8813-4688-85E2-24C1A05D3076}"/>
              </a:ext>
            </a:extLst>
          </p:cNvPr>
          <p:cNvSpPr txBox="1"/>
          <p:nvPr/>
        </p:nvSpPr>
        <p:spPr>
          <a:xfrm>
            <a:off x="6844784" y="4846972"/>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44" name="TextBox 43">
            <a:extLst>
              <a:ext uri="{FF2B5EF4-FFF2-40B4-BE49-F238E27FC236}">
                <a16:creationId xmlns:a16="http://schemas.microsoft.com/office/drawing/2014/main" id="{17329375-8813-4688-85E2-24C1A05D3076}"/>
              </a:ext>
            </a:extLst>
          </p:cNvPr>
          <p:cNvSpPr txBox="1"/>
          <p:nvPr/>
        </p:nvSpPr>
        <p:spPr>
          <a:xfrm>
            <a:off x="7586502" y="4846972"/>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cxnSp>
        <p:nvCxnSpPr>
          <p:cNvPr id="45" name="Straight Arrow Connector 44"/>
          <p:cNvCxnSpPr/>
          <p:nvPr/>
        </p:nvCxnSpPr>
        <p:spPr>
          <a:xfrm flipV="1">
            <a:off x="6429238" y="5204371"/>
            <a:ext cx="1" cy="341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044624" y="5545947"/>
            <a:ext cx="2998892" cy="523220"/>
          </a:xfrm>
          <a:prstGeom prst="rect">
            <a:avLst/>
          </a:prstGeom>
          <a:noFill/>
        </p:spPr>
        <p:txBody>
          <a:bodyPr wrap="square" rtlCol="0">
            <a:spAutoFit/>
          </a:bodyPr>
          <a:lstStyle/>
          <a:p>
            <a:r>
              <a:rPr lang="en-US" altLang="zh-CN" sz="2800" dirty="0"/>
              <a:t>target</a:t>
            </a:r>
          </a:p>
        </p:txBody>
      </p:sp>
    </p:spTree>
    <p:extLst>
      <p:ext uri="{BB962C8B-B14F-4D97-AF65-F5344CB8AC3E}">
        <p14:creationId xmlns:p14="http://schemas.microsoft.com/office/powerpoint/2010/main" val="220965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04800"/>
            <a:ext cx="10353761" cy="1326321"/>
          </a:xfrm>
        </p:spPr>
        <p:txBody>
          <a:bodyPr/>
          <a:lstStyle/>
          <a:p>
            <a:r>
              <a:rPr lang="en-US" dirty="0"/>
              <a:t>Compute Big o with </a:t>
            </a:r>
            <a:r>
              <a:rPr lang="en-US"/>
              <a:t>consecutive operations</a:t>
            </a:r>
          </a:p>
        </p:txBody>
      </p:sp>
      <p:sp>
        <p:nvSpPr>
          <p:cNvPr id="4" name="TextBox 3">
            <a:extLst>
              <a:ext uri="{FF2B5EF4-FFF2-40B4-BE49-F238E27FC236}">
                <a16:creationId xmlns:a16="http://schemas.microsoft.com/office/drawing/2014/main" id="{A32EEBC7-346A-4636-836F-9D5641CF4AC7}"/>
              </a:ext>
            </a:extLst>
          </p:cNvPr>
          <p:cNvSpPr txBox="1"/>
          <p:nvPr/>
        </p:nvSpPr>
        <p:spPr>
          <a:xfrm>
            <a:off x="1152334" y="1816100"/>
            <a:ext cx="5911074" cy="3925824"/>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static </a:t>
            </a:r>
            <a:r>
              <a:rPr lang="en-US" sz="1400" dirty="0" err="1">
                <a:latin typeface="Consolas" panose="020B0609020204030204" pitchFamily="49" charset="0"/>
              </a:rPr>
              <a:t>boolean</a:t>
            </a:r>
            <a:r>
              <a:rPr lang="en-US" sz="1400" dirty="0">
                <a:latin typeface="Consolas" panose="020B0609020204030204" pitchFamily="49" charset="0"/>
              </a:rPr>
              <a:t> reduce(</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vals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minIndex</a:t>
            </a:r>
            <a:r>
              <a:rPr lang="en-US" sz="1400" dirty="0">
                <a:latin typeface="Consolas" panose="020B0609020204030204" pitchFamily="49" charset="0"/>
              </a:rPr>
              <a:t> = 0;</a:t>
            </a:r>
          </a:p>
          <a:p>
            <a:pPr algn="just">
              <a:lnSpc>
                <a:spcPct val="115000"/>
              </a:lnSpc>
            </a:pPr>
            <a:r>
              <a:rPr lang="en-US" sz="1400" dirty="0">
                <a:latin typeface="Consolas" panose="020B0609020204030204" pitchFamily="49" charset="0"/>
              </a:rPr>
              <a:t>	for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vals.length</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if (</a:t>
            </a:r>
            <a:r>
              <a:rPr lang="en-US" sz="1400" dirty="0" err="1">
                <a:latin typeface="Consolas" panose="020B0609020204030204" pitchFamily="49" charset="0"/>
              </a:rPr>
              <a:t>vals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vals</a:t>
            </a:r>
            <a:r>
              <a:rPr lang="en-US" sz="1400" dirty="0">
                <a:latin typeface="Consolas" panose="020B0609020204030204" pitchFamily="49" charset="0"/>
              </a:rPr>
              <a:t>[</a:t>
            </a:r>
            <a:r>
              <a:rPr lang="en-US" sz="1400" dirty="0" err="1">
                <a:latin typeface="Consolas" panose="020B0609020204030204" pitchFamily="49" charset="0"/>
              </a:rPr>
              <a:t>minIndex</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minIndex</a:t>
            </a:r>
            <a:r>
              <a:rPr lang="en-US" sz="1400" dirty="0">
                <a:latin typeface="Consolas" panose="020B0609020204030204" pitchFamily="49" charset="0"/>
              </a:rPr>
              <a:t> = </a:t>
            </a:r>
            <a:r>
              <a:rPr lang="en-US" sz="1400" dirty="0" err="1">
                <a:latin typeface="Consolas" panose="020B0609020204030204" pitchFamily="49" charset="0"/>
              </a:rPr>
              <a:t>i</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minVal</a:t>
            </a:r>
            <a:r>
              <a:rPr lang="en-US" sz="1400" dirty="0">
                <a:latin typeface="Consolas" panose="020B0609020204030204" pitchFamily="49" charset="0"/>
              </a:rPr>
              <a:t> = </a:t>
            </a:r>
            <a:r>
              <a:rPr lang="en-US" sz="1400" dirty="0" err="1">
                <a:latin typeface="Consolas" panose="020B0609020204030204" pitchFamily="49" charset="0"/>
              </a:rPr>
              <a:t>vals</a:t>
            </a:r>
            <a:r>
              <a:rPr lang="en-US" sz="1400" dirty="0">
                <a:latin typeface="Consolas" panose="020B0609020204030204" pitchFamily="49" charset="0"/>
              </a:rPr>
              <a:t>[</a:t>
            </a:r>
            <a:r>
              <a:rPr lang="en-US" sz="1400" dirty="0" err="1">
                <a:latin typeface="Consolas" panose="020B0609020204030204" pitchFamily="49" charset="0"/>
              </a:rPr>
              <a:t>minIndex</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for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vals.length</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vals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vals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minVal</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p:txBody>
      </p:sp>
      <p:graphicFrame>
        <p:nvGraphicFramePr>
          <p:cNvPr id="5" name="Table 4">
            <a:extLst>
              <a:ext uri="{FF2B5EF4-FFF2-40B4-BE49-F238E27FC236}">
                <a16:creationId xmlns:a16="http://schemas.microsoft.com/office/drawing/2014/main" id="{D842C5D9-CBAE-4C34-BED5-5E8750BC59B4}"/>
              </a:ext>
            </a:extLst>
          </p:cNvPr>
          <p:cNvGraphicFramePr>
            <a:graphicFrameLocks noGrp="1"/>
          </p:cNvGraphicFramePr>
          <p:nvPr/>
        </p:nvGraphicFramePr>
        <p:xfrm>
          <a:off x="790591" y="1816100"/>
          <a:ext cx="361742" cy="3910203"/>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2742097">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16</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6" name="Rectangle 5"/>
          <p:cNvSpPr/>
          <p:nvPr/>
        </p:nvSpPr>
        <p:spPr>
          <a:xfrm>
            <a:off x="1537252" y="2292626"/>
            <a:ext cx="2186609"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37252" y="2597425"/>
            <a:ext cx="4055165" cy="17227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37252" y="4542049"/>
            <a:ext cx="4055165" cy="97803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49896" y="4251052"/>
            <a:ext cx="2842591" cy="29099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33251" y="1780402"/>
            <a:ext cx="4200939" cy="618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times are </a:t>
            </a:r>
            <a:r>
              <a:rPr lang="en-US" u="sng" dirty="0">
                <a:solidFill>
                  <a:srgbClr val="FF0000"/>
                </a:solidFill>
              </a:rPr>
              <a:t>independent</a:t>
            </a:r>
          </a:p>
        </p:txBody>
      </p:sp>
      <p:sp>
        <p:nvSpPr>
          <p:cNvPr id="11" name="TextBox 10"/>
          <p:cNvSpPr txBox="1"/>
          <p:nvPr/>
        </p:nvSpPr>
        <p:spPr>
          <a:xfrm>
            <a:off x="4492487" y="2190917"/>
            <a:ext cx="823432" cy="369332"/>
          </a:xfrm>
          <a:prstGeom prst="rect">
            <a:avLst/>
          </a:prstGeom>
          <a:noFill/>
          <a:ln>
            <a:solidFill>
              <a:schemeClr val="tx1"/>
            </a:solidFill>
          </a:ln>
        </p:spPr>
        <p:txBody>
          <a:bodyPr wrap="square" rtlCol="0">
            <a:spAutoFit/>
          </a:bodyPr>
          <a:lstStyle/>
          <a:p>
            <a:pPr algn="ctr"/>
            <a:r>
              <a:rPr lang="en-US"/>
              <a:t>O(1)</a:t>
            </a:r>
            <a:endParaRPr lang="en-US" dirty="0"/>
          </a:p>
        </p:txBody>
      </p:sp>
      <p:sp>
        <p:nvSpPr>
          <p:cNvPr id="12" name="TextBox 11"/>
          <p:cNvSpPr txBox="1"/>
          <p:nvPr/>
        </p:nvSpPr>
        <p:spPr>
          <a:xfrm>
            <a:off x="4768985" y="4236425"/>
            <a:ext cx="823432" cy="369332"/>
          </a:xfrm>
          <a:prstGeom prst="rect">
            <a:avLst/>
          </a:prstGeom>
          <a:noFill/>
          <a:ln>
            <a:solidFill>
              <a:schemeClr val="tx1"/>
            </a:solidFill>
          </a:ln>
        </p:spPr>
        <p:txBody>
          <a:bodyPr wrap="square" rtlCol="0">
            <a:spAutoFit/>
          </a:bodyPr>
          <a:lstStyle/>
          <a:p>
            <a:pPr algn="ctr"/>
            <a:r>
              <a:rPr lang="en-US"/>
              <a:t>O(1)</a:t>
            </a:r>
            <a:endParaRPr lang="en-US" dirty="0"/>
          </a:p>
        </p:txBody>
      </p:sp>
      <p:sp>
        <p:nvSpPr>
          <p:cNvPr id="13" name="TextBox 12"/>
          <p:cNvSpPr txBox="1"/>
          <p:nvPr/>
        </p:nvSpPr>
        <p:spPr>
          <a:xfrm>
            <a:off x="5807260" y="3153505"/>
            <a:ext cx="823432" cy="369332"/>
          </a:xfrm>
          <a:prstGeom prst="rect">
            <a:avLst/>
          </a:prstGeom>
          <a:noFill/>
          <a:ln>
            <a:solidFill>
              <a:schemeClr val="tx1"/>
            </a:solidFill>
          </a:ln>
        </p:spPr>
        <p:txBody>
          <a:bodyPr wrap="square" rtlCol="0">
            <a:spAutoFit/>
          </a:bodyPr>
          <a:lstStyle/>
          <a:p>
            <a:pPr algn="ctr"/>
            <a:r>
              <a:rPr lang="en-US"/>
              <a:t>O(n)</a:t>
            </a:r>
            <a:endParaRPr lang="en-US" dirty="0"/>
          </a:p>
        </p:txBody>
      </p:sp>
      <p:sp>
        <p:nvSpPr>
          <p:cNvPr id="14" name="TextBox 13"/>
          <p:cNvSpPr txBox="1"/>
          <p:nvPr/>
        </p:nvSpPr>
        <p:spPr>
          <a:xfrm>
            <a:off x="5791603" y="4925956"/>
            <a:ext cx="823432" cy="369332"/>
          </a:xfrm>
          <a:prstGeom prst="rect">
            <a:avLst/>
          </a:prstGeom>
          <a:noFill/>
          <a:ln>
            <a:solidFill>
              <a:schemeClr val="tx1"/>
            </a:solidFill>
          </a:ln>
        </p:spPr>
        <p:txBody>
          <a:bodyPr wrap="square" rtlCol="0">
            <a:spAutoFit/>
          </a:bodyPr>
          <a:lstStyle/>
          <a:p>
            <a:pPr algn="ctr"/>
            <a:r>
              <a:rPr lang="en-US"/>
              <a:t>O(n)</a:t>
            </a:r>
            <a:endParaRPr lang="en-US" dirty="0"/>
          </a:p>
        </p:txBody>
      </p:sp>
      <p:sp>
        <p:nvSpPr>
          <p:cNvPr id="15" name="Rectangle 14"/>
          <p:cNvSpPr/>
          <p:nvPr/>
        </p:nvSpPr>
        <p:spPr>
          <a:xfrm>
            <a:off x="7633250" y="3574720"/>
            <a:ext cx="4200939" cy="618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O(1 + n + 1 + n)</a:t>
            </a:r>
            <a:endParaRPr lang="en-US" u="sng" dirty="0">
              <a:solidFill>
                <a:srgbClr val="FF0000"/>
              </a:solidFill>
            </a:endParaRPr>
          </a:p>
        </p:txBody>
      </p:sp>
      <p:sp>
        <p:nvSpPr>
          <p:cNvPr id="17" name="Rectangle 16"/>
          <p:cNvSpPr/>
          <p:nvPr/>
        </p:nvSpPr>
        <p:spPr>
          <a:xfrm>
            <a:off x="7633249" y="3574720"/>
            <a:ext cx="4200939" cy="61824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a:t>
            </a:r>
            <a:r>
              <a:rPr lang="en-US"/>
              <a:t>:  O(n)</a:t>
            </a:r>
            <a:endParaRPr lang="en-US" u="sng" dirty="0">
              <a:solidFill>
                <a:srgbClr val="FF0000"/>
              </a:solidFill>
            </a:endParaRPr>
          </a:p>
        </p:txBody>
      </p:sp>
    </p:spTree>
    <p:custDataLst>
      <p:tags r:id="rId1"/>
    </p:custDataLst>
    <p:extLst>
      <p:ext uri="{BB962C8B-B14F-4D97-AF65-F5344CB8AC3E}">
        <p14:creationId xmlns:p14="http://schemas.microsoft.com/office/powerpoint/2010/main" val="168711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7" grpId="2" animBg="1"/>
      <p:bldP spid="8" grpId="0" animBg="1"/>
      <p:bldP spid="8" grpId="1" animBg="1"/>
      <p:bldP spid="8" grpId="2" animBg="1"/>
      <p:bldP spid="9" grpId="0" animBg="1"/>
      <p:bldP spid="10" grpId="0" animBg="1"/>
      <p:bldP spid="11" grpId="0" animBg="1"/>
      <p:bldP spid="12" grpId="0" animBg="1"/>
      <p:bldP spid="13" grpId="0" animBg="1"/>
      <p:bldP spid="14" grpId="0" animBg="1"/>
      <p:bldP spid="15"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91146"/>
            <a:ext cx="10353761" cy="1326321"/>
          </a:xfrm>
        </p:spPr>
        <p:txBody>
          <a:bodyPr/>
          <a:lstStyle/>
          <a:p>
            <a:r>
              <a:rPr lang="en-US" dirty="0"/>
              <a:t>Compute big o with </a:t>
            </a:r>
            <a:r>
              <a:rPr lang="en-US"/>
              <a:t>nested operations</a:t>
            </a:r>
          </a:p>
        </p:txBody>
      </p:sp>
      <p:sp>
        <p:nvSpPr>
          <p:cNvPr id="4" name="TextBox 3">
            <a:extLst>
              <a:ext uri="{FF2B5EF4-FFF2-40B4-BE49-F238E27FC236}">
                <a16:creationId xmlns:a16="http://schemas.microsoft.com/office/drawing/2014/main" id="{A32EEBC7-346A-4636-836F-9D5641CF4AC7}"/>
              </a:ext>
            </a:extLst>
          </p:cNvPr>
          <p:cNvSpPr txBox="1"/>
          <p:nvPr/>
        </p:nvSpPr>
        <p:spPr>
          <a:xfrm>
            <a:off x="1152334" y="1816099"/>
            <a:ext cx="5911074" cy="3680461"/>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static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maxDifference</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vals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max = 0;</a:t>
            </a:r>
          </a:p>
          <a:p>
            <a:pPr algn="just">
              <a:lnSpc>
                <a:spcPct val="115000"/>
              </a:lnSpc>
            </a:pPr>
            <a:r>
              <a:rPr lang="en-US" sz="1400" dirty="0">
                <a:latin typeface="Consolas" panose="020B0609020204030204" pitchFamily="49" charset="0"/>
              </a:rPr>
              <a:t>	for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vals.length</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for (</a:t>
            </a:r>
            <a:r>
              <a:rPr lang="en-US" sz="1400" dirty="0" err="1">
                <a:latin typeface="Consolas" panose="020B0609020204030204" pitchFamily="49" charset="0"/>
              </a:rPr>
              <a:t>int</a:t>
            </a:r>
            <a:r>
              <a:rPr lang="en-US" sz="1400" dirty="0">
                <a:latin typeface="Consolas" panose="020B0609020204030204" pitchFamily="49" charset="0"/>
              </a:rPr>
              <a:t> j = 0; j &lt; </a:t>
            </a:r>
            <a:r>
              <a:rPr lang="en-US" sz="1400" dirty="0" err="1">
                <a:latin typeface="Consolas" panose="020B0609020204030204" pitchFamily="49" charset="0"/>
              </a:rPr>
              <a:t>vals.length</a:t>
            </a:r>
            <a:r>
              <a:rPr lang="en-US" sz="1400" dirty="0">
                <a:latin typeface="Consolas" panose="020B0609020204030204" pitchFamily="49" charset="0"/>
              </a:rPr>
              <a:t>; j++) </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if (</a:t>
            </a:r>
            <a:r>
              <a:rPr lang="en-US" sz="1400" dirty="0" err="1">
                <a:latin typeface="Consolas" panose="020B0609020204030204" pitchFamily="49" charset="0"/>
              </a:rPr>
              <a:t>vals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vals</a:t>
            </a:r>
            <a:r>
              <a:rPr lang="en-US" sz="1400" dirty="0">
                <a:latin typeface="Consolas" panose="020B0609020204030204" pitchFamily="49" charset="0"/>
              </a:rPr>
              <a:t>[j] &gt; max)</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max = </a:t>
            </a:r>
            <a:r>
              <a:rPr lang="en-US" sz="1400" dirty="0" err="1">
                <a:latin typeface="Consolas" panose="020B0609020204030204" pitchFamily="49" charset="0"/>
              </a:rPr>
              <a:t>vals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vals</a:t>
            </a:r>
            <a:r>
              <a:rPr lang="en-US" sz="1400" dirty="0">
                <a:latin typeface="Consolas" panose="020B0609020204030204" pitchFamily="49" charset="0"/>
              </a:rPr>
              <a:t>[j];</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   </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return max;</a:t>
            </a:r>
          </a:p>
          <a:p>
            <a:pPr algn="just">
              <a:lnSpc>
                <a:spcPct val="115000"/>
              </a:lnSpc>
            </a:pP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p:txBody>
      </p:sp>
      <p:graphicFrame>
        <p:nvGraphicFramePr>
          <p:cNvPr id="5" name="Table 4">
            <a:extLst>
              <a:ext uri="{FF2B5EF4-FFF2-40B4-BE49-F238E27FC236}">
                <a16:creationId xmlns:a16="http://schemas.microsoft.com/office/drawing/2014/main" id="{D842C5D9-CBAE-4C34-BED5-5E8750BC59B4}"/>
              </a:ext>
            </a:extLst>
          </p:cNvPr>
          <p:cNvGraphicFramePr>
            <a:graphicFrameLocks noGrp="1"/>
          </p:cNvGraphicFramePr>
          <p:nvPr/>
        </p:nvGraphicFramePr>
        <p:xfrm>
          <a:off x="790591" y="1816100"/>
          <a:ext cx="361742" cy="3664839"/>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2742097">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15</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6" name="Rectangle 5"/>
          <p:cNvSpPr/>
          <p:nvPr/>
        </p:nvSpPr>
        <p:spPr>
          <a:xfrm>
            <a:off x="1470991" y="2270050"/>
            <a:ext cx="1696279" cy="2676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58957" y="2570920"/>
            <a:ext cx="4558747" cy="24006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70991" y="4971535"/>
            <a:ext cx="1696279" cy="3048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9931670">
            <a:off x="2149316" y="3449438"/>
            <a:ext cx="3056255" cy="369332"/>
          </a:xfrm>
          <a:prstGeom prst="rect">
            <a:avLst/>
          </a:prstGeom>
          <a:solidFill>
            <a:srgbClr val="00B050"/>
          </a:solidFill>
          <a:ln>
            <a:solidFill>
              <a:schemeClr val="tx1"/>
            </a:solidFill>
          </a:ln>
        </p:spPr>
        <p:txBody>
          <a:bodyPr wrap="square" rtlCol="0">
            <a:spAutoFit/>
          </a:bodyPr>
          <a:lstStyle/>
          <a:p>
            <a:pPr algn="ctr"/>
            <a:r>
              <a:rPr lang="en-US" dirty="0"/>
              <a:t>Count from the inside out</a:t>
            </a:r>
          </a:p>
        </p:txBody>
      </p:sp>
      <p:sp>
        <p:nvSpPr>
          <p:cNvPr id="11" name="TextBox 10"/>
          <p:cNvSpPr txBox="1"/>
          <p:nvPr/>
        </p:nvSpPr>
        <p:spPr>
          <a:xfrm>
            <a:off x="3378406" y="2201589"/>
            <a:ext cx="823432" cy="369332"/>
          </a:xfrm>
          <a:prstGeom prst="rect">
            <a:avLst/>
          </a:prstGeom>
          <a:noFill/>
          <a:ln>
            <a:solidFill>
              <a:schemeClr val="tx1"/>
            </a:solidFill>
          </a:ln>
        </p:spPr>
        <p:txBody>
          <a:bodyPr wrap="square" rtlCol="0">
            <a:spAutoFit/>
          </a:bodyPr>
          <a:lstStyle/>
          <a:p>
            <a:pPr algn="ctr"/>
            <a:r>
              <a:rPr lang="en-US" dirty="0"/>
              <a:t>O(1)</a:t>
            </a:r>
          </a:p>
        </p:txBody>
      </p:sp>
      <p:sp>
        <p:nvSpPr>
          <p:cNvPr id="12" name="TextBox 11"/>
          <p:cNvSpPr txBox="1"/>
          <p:nvPr/>
        </p:nvSpPr>
        <p:spPr>
          <a:xfrm>
            <a:off x="3467857" y="4969002"/>
            <a:ext cx="823432" cy="369332"/>
          </a:xfrm>
          <a:prstGeom prst="rect">
            <a:avLst/>
          </a:prstGeom>
          <a:noFill/>
          <a:ln>
            <a:solidFill>
              <a:schemeClr val="tx1"/>
            </a:solidFill>
          </a:ln>
        </p:spPr>
        <p:txBody>
          <a:bodyPr wrap="square" rtlCol="0">
            <a:spAutoFit/>
          </a:bodyPr>
          <a:lstStyle/>
          <a:p>
            <a:pPr algn="ctr"/>
            <a:r>
              <a:rPr lang="en-US"/>
              <a:t>O(1)</a:t>
            </a:r>
            <a:endParaRPr lang="en-US" dirty="0"/>
          </a:p>
        </p:txBody>
      </p:sp>
      <p:sp>
        <p:nvSpPr>
          <p:cNvPr id="13" name="Rounded Rectangle 12"/>
          <p:cNvSpPr/>
          <p:nvPr/>
        </p:nvSpPr>
        <p:spPr>
          <a:xfrm>
            <a:off x="2531165" y="3531703"/>
            <a:ext cx="2994992" cy="96078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201838" y="4277508"/>
            <a:ext cx="554707" cy="276999"/>
          </a:xfrm>
          <a:prstGeom prst="rect">
            <a:avLst/>
          </a:prstGeom>
          <a:solidFill>
            <a:srgbClr val="FFC000"/>
          </a:solidFill>
          <a:ln>
            <a:solidFill>
              <a:schemeClr val="tx1"/>
            </a:solidFill>
          </a:ln>
        </p:spPr>
        <p:txBody>
          <a:bodyPr wrap="square" rtlCol="0">
            <a:spAutoFit/>
          </a:bodyPr>
          <a:lstStyle/>
          <a:p>
            <a:pPr algn="ctr"/>
            <a:r>
              <a:rPr lang="en-US" sz="1200" dirty="0"/>
              <a:t>O(1)</a:t>
            </a:r>
          </a:p>
        </p:txBody>
      </p:sp>
      <p:sp>
        <p:nvSpPr>
          <p:cNvPr id="15" name="Rounded Rectangle 14"/>
          <p:cNvSpPr/>
          <p:nvPr/>
        </p:nvSpPr>
        <p:spPr>
          <a:xfrm>
            <a:off x="1941442" y="2955139"/>
            <a:ext cx="3876262" cy="179617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941441" y="3707723"/>
            <a:ext cx="554707" cy="276999"/>
          </a:xfrm>
          <a:prstGeom prst="rect">
            <a:avLst/>
          </a:prstGeom>
          <a:solidFill>
            <a:srgbClr val="FFC000"/>
          </a:solidFill>
          <a:ln>
            <a:solidFill>
              <a:schemeClr val="tx1"/>
            </a:solidFill>
          </a:ln>
        </p:spPr>
        <p:txBody>
          <a:bodyPr wrap="square" rtlCol="0">
            <a:spAutoFit/>
          </a:bodyPr>
          <a:lstStyle/>
          <a:p>
            <a:pPr algn="ctr"/>
            <a:r>
              <a:rPr lang="en-US" sz="1200" dirty="0"/>
              <a:t>O(n)</a:t>
            </a:r>
          </a:p>
        </p:txBody>
      </p:sp>
      <p:sp>
        <p:nvSpPr>
          <p:cNvPr id="17" name="TextBox 16"/>
          <p:cNvSpPr txBox="1"/>
          <p:nvPr/>
        </p:nvSpPr>
        <p:spPr>
          <a:xfrm>
            <a:off x="1297132" y="3551580"/>
            <a:ext cx="609292" cy="276999"/>
          </a:xfrm>
          <a:prstGeom prst="rect">
            <a:avLst/>
          </a:prstGeom>
          <a:solidFill>
            <a:srgbClr val="FFC000"/>
          </a:solidFill>
          <a:ln>
            <a:solidFill>
              <a:schemeClr val="tx1"/>
            </a:solidFill>
          </a:ln>
        </p:spPr>
        <p:txBody>
          <a:bodyPr wrap="square" rtlCol="0">
            <a:spAutoFit/>
          </a:bodyPr>
          <a:lstStyle/>
          <a:p>
            <a:pPr algn="ctr"/>
            <a:r>
              <a:rPr lang="en-US" sz="1200"/>
              <a:t>O(n</a:t>
            </a:r>
            <a:r>
              <a:rPr lang="en-US" sz="1200" baseline="30000"/>
              <a:t>2</a:t>
            </a:r>
            <a:r>
              <a:rPr lang="en-US" sz="1200"/>
              <a:t>)</a:t>
            </a:r>
            <a:endParaRPr lang="en-US" sz="1200" dirty="0"/>
          </a:p>
        </p:txBody>
      </p:sp>
      <p:sp>
        <p:nvSpPr>
          <p:cNvPr id="18" name="Rectangle 17"/>
          <p:cNvSpPr/>
          <p:nvPr/>
        </p:nvSpPr>
        <p:spPr>
          <a:xfrm>
            <a:off x="7633249" y="3574720"/>
            <a:ext cx="4200939" cy="618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O(2 + n</a:t>
            </a:r>
            <a:r>
              <a:rPr lang="en-US" baseline="30000" dirty="0"/>
              <a:t>2</a:t>
            </a:r>
            <a:r>
              <a:rPr lang="en-US" dirty="0"/>
              <a:t>)</a:t>
            </a:r>
            <a:endParaRPr lang="en-US" u="sng" dirty="0">
              <a:solidFill>
                <a:srgbClr val="FF0000"/>
              </a:solidFill>
            </a:endParaRPr>
          </a:p>
        </p:txBody>
      </p:sp>
      <p:sp>
        <p:nvSpPr>
          <p:cNvPr id="20" name="Rectangle 19"/>
          <p:cNvSpPr/>
          <p:nvPr/>
        </p:nvSpPr>
        <p:spPr>
          <a:xfrm>
            <a:off x="7633248" y="3588251"/>
            <a:ext cx="4200939" cy="61824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O(n</a:t>
            </a:r>
            <a:r>
              <a:rPr lang="en-US" baseline="30000" dirty="0"/>
              <a:t>2</a:t>
            </a:r>
            <a:r>
              <a:rPr lang="en-US" dirty="0"/>
              <a:t>)</a:t>
            </a:r>
            <a:endParaRPr lang="en-US" u="sng" dirty="0">
              <a:solidFill>
                <a:srgbClr val="FF0000"/>
              </a:solidFill>
            </a:endParaRPr>
          </a:p>
        </p:txBody>
      </p:sp>
    </p:spTree>
    <p:custDataLst>
      <p:tags r:id="rId1"/>
    </p:custDataLst>
    <p:extLst>
      <p:ext uri="{BB962C8B-B14F-4D97-AF65-F5344CB8AC3E}">
        <p14:creationId xmlns:p14="http://schemas.microsoft.com/office/powerpoint/2010/main" val="18315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0" grpId="1" animBg="1"/>
      <p:bldP spid="11" grpId="0" animBg="1"/>
      <p:bldP spid="12" grpId="0" animBg="1"/>
      <p:bldP spid="13" grpId="0" animBg="1"/>
      <p:bldP spid="14" grpId="0" animBg="1"/>
      <p:bldP spid="15" grpId="0" animBg="1"/>
      <p:bldP spid="16" grpId="0" animBg="1"/>
      <p:bldP spid="17" grpId="0" animBg="1"/>
      <p:bldP spid="18"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91" y="145774"/>
            <a:ext cx="10353761" cy="1326321"/>
          </a:xfrm>
        </p:spPr>
        <p:txBody>
          <a:bodyPr/>
          <a:lstStyle/>
          <a:p>
            <a:r>
              <a:rPr lang="en-US" dirty="0"/>
              <a:t>Analyze selection sort</a:t>
            </a:r>
          </a:p>
        </p:txBody>
      </p:sp>
      <p:sp>
        <p:nvSpPr>
          <p:cNvPr id="4" name="TextBox 3">
            <a:extLst>
              <a:ext uri="{FF2B5EF4-FFF2-40B4-BE49-F238E27FC236}">
                <a16:creationId xmlns:a16="http://schemas.microsoft.com/office/drawing/2014/main" id="{A32EEBC7-346A-4636-836F-9D5641CF4AC7}"/>
              </a:ext>
            </a:extLst>
          </p:cNvPr>
          <p:cNvSpPr txBox="1"/>
          <p:nvPr/>
        </p:nvSpPr>
        <p:spPr>
          <a:xfrm>
            <a:off x="1152334" y="1816098"/>
            <a:ext cx="5911074" cy="3925825"/>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public static void </a:t>
            </a:r>
            <a:r>
              <a:rPr lang="en-US" sz="1400" dirty="0" err="1">
                <a:latin typeface="Consolas" panose="020B0609020204030204" pitchFamily="49" charset="0"/>
              </a:rPr>
              <a:t>selectionSort</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vals</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indexMin</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for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a:t>
            </a:r>
            <a:r>
              <a:rPr lang="en-US" sz="1400" dirty="0" err="1">
                <a:latin typeface="Consolas" panose="020B0609020204030204" pitchFamily="49" charset="0"/>
              </a:rPr>
              <a:t>vals.length</a:t>
            </a:r>
            <a:r>
              <a:rPr lang="en-US" sz="1400" dirty="0">
                <a:latin typeface="Consolas" panose="020B0609020204030204" pitchFamily="49" charset="0"/>
              </a:rPr>
              <a:t> - 1; </a:t>
            </a:r>
            <a:r>
              <a:rPr lang="en-US" sz="1400" dirty="0" err="1">
                <a:latin typeface="Consolas" panose="020B0609020204030204" pitchFamily="49" charset="0"/>
              </a:rPr>
              <a:t>i</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indexMin</a:t>
            </a:r>
            <a:r>
              <a:rPr lang="en-US" sz="1400" dirty="0">
                <a:latin typeface="Consolas" panose="020B0609020204030204" pitchFamily="49" charset="0"/>
              </a:rPr>
              <a:t> = </a:t>
            </a:r>
            <a:r>
              <a:rPr lang="en-US" sz="1400" dirty="0" err="1">
                <a:latin typeface="Consolas" panose="020B0609020204030204" pitchFamily="49" charset="0"/>
              </a:rPr>
              <a:t>i</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for (</a:t>
            </a:r>
            <a:r>
              <a:rPr lang="en-US" sz="1400" dirty="0" err="1">
                <a:latin typeface="Consolas" panose="020B0609020204030204" pitchFamily="49" charset="0"/>
              </a:rPr>
              <a:t>int</a:t>
            </a:r>
            <a:r>
              <a:rPr lang="en-US" sz="1400" dirty="0">
                <a:latin typeface="Consolas" panose="020B0609020204030204" pitchFamily="49" charset="0"/>
              </a:rPr>
              <a:t> j = </a:t>
            </a:r>
            <a:r>
              <a:rPr lang="en-US" sz="1400" dirty="0" err="1">
                <a:latin typeface="Consolas" panose="020B0609020204030204" pitchFamily="49" charset="0"/>
              </a:rPr>
              <a:t>i</a:t>
            </a:r>
            <a:r>
              <a:rPr lang="en-US" sz="1400" dirty="0">
                <a:latin typeface="Consolas" panose="020B0609020204030204" pitchFamily="49" charset="0"/>
              </a:rPr>
              <a:t> + 1; j &lt; </a:t>
            </a:r>
            <a:r>
              <a:rPr lang="en-US" sz="1400" dirty="0" err="1">
                <a:latin typeface="Consolas" panose="020B0609020204030204" pitchFamily="49" charset="0"/>
              </a:rPr>
              <a:t>vals.length</a:t>
            </a:r>
            <a:r>
              <a:rPr lang="en-US" sz="1400" dirty="0">
                <a:latin typeface="Consolas" panose="020B0609020204030204" pitchFamily="49" charset="0"/>
              </a:rPr>
              <a:t>; j++) </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if (</a:t>
            </a:r>
            <a:r>
              <a:rPr lang="en-US" sz="1400" dirty="0" err="1">
                <a:latin typeface="Consolas" panose="020B0609020204030204" pitchFamily="49" charset="0"/>
              </a:rPr>
              <a:t>vals</a:t>
            </a:r>
            <a:r>
              <a:rPr lang="en-US" sz="1400" dirty="0">
                <a:latin typeface="Consolas" panose="020B0609020204030204" pitchFamily="49" charset="0"/>
              </a:rPr>
              <a:t>[j] &lt; </a:t>
            </a:r>
            <a:r>
              <a:rPr lang="en-US" sz="1400" dirty="0" err="1">
                <a:latin typeface="Consolas" panose="020B0609020204030204" pitchFamily="49" charset="0"/>
              </a:rPr>
              <a:t>vals</a:t>
            </a:r>
            <a:r>
              <a:rPr lang="en-US" sz="1400" dirty="0">
                <a:latin typeface="Consolas" panose="020B0609020204030204" pitchFamily="49" charset="0"/>
              </a:rPr>
              <a:t>[</a:t>
            </a:r>
            <a:r>
              <a:rPr lang="en-US" sz="1400" dirty="0" err="1">
                <a:latin typeface="Consolas" panose="020B0609020204030204" pitchFamily="49" charset="0"/>
              </a:rPr>
              <a:t>indexMin</a:t>
            </a:r>
            <a:r>
              <a:rPr lang="en-US" sz="1400" dirty="0">
                <a:latin typeface="Consolas" panose="020B0609020204030204" pitchFamily="49" charset="0"/>
              </a:rPr>
              <a:t>])</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r>
              <a:rPr lang="en-US" sz="1400" dirty="0" err="1">
                <a:latin typeface="Consolas" panose="020B0609020204030204" pitchFamily="49" charset="0"/>
              </a:rPr>
              <a:t>indexMin</a:t>
            </a:r>
            <a:r>
              <a:rPr lang="en-US" sz="1400" dirty="0">
                <a:latin typeface="Consolas" panose="020B0609020204030204" pitchFamily="49" charset="0"/>
              </a:rPr>
              <a:t> = j;</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 </a:t>
            </a:r>
          </a:p>
          <a:p>
            <a:pPr algn="just">
              <a:lnSpc>
                <a:spcPct val="115000"/>
              </a:lnSpc>
            </a:pPr>
            <a:r>
              <a:rPr lang="en-US" sz="1400" dirty="0">
                <a:latin typeface="Consolas" panose="020B0609020204030204" pitchFamily="49" charset="0"/>
              </a:rPr>
              <a:t>		swap(</a:t>
            </a:r>
            <a:r>
              <a:rPr lang="en-US" sz="1400" dirty="0" err="1">
                <a:latin typeface="Consolas" panose="020B0609020204030204" pitchFamily="49" charset="0"/>
              </a:rPr>
              <a:t>vals</a:t>
            </a:r>
            <a:r>
              <a:rPr lang="en-US" sz="1400" dirty="0">
                <a:latin typeface="Consolas" panose="020B0609020204030204" pitchFamily="49" charset="0"/>
              </a:rPr>
              <a:t>, </a:t>
            </a:r>
            <a:r>
              <a:rPr lang="en-US" sz="1400" dirty="0" err="1">
                <a:latin typeface="Consolas" panose="020B0609020204030204" pitchFamily="49" charset="0"/>
              </a:rPr>
              <a:t>indexMin</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	}</a:t>
            </a:r>
          </a:p>
          <a:p>
            <a:pPr algn="just">
              <a:lnSpc>
                <a:spcPct val="115000"/>
              </a:lnSpc>
            </a:pPr>
            <a:r>
              <a:rPr lang="en-US" sz="1400" dirty="0">
                <a:latin typeface="Consolas" panose="020B0609020204030204" pitchFamily="49" charset="0"/>
              </a:rPr>
              <a:t>}</a:t>
            </a:r>
          </a:p>
          <a:p>
            <a:pPr algn="just">
              <a:lnSpc>
                <a:spcPct val="115000"/>
              </a:lnSpc>
            </a:pPr>
            <a:endParaRPr lang="en-US" sz="1400" dirty="0">
              <a:latin typeface="Consolas" panose="020B0609020204030204" pitchFamily="49" charset="0"/>
            </a:endParaRPr>
          </a:p>
        </p:txBody>
      </p:sp>
      <p:graphicFrame>
        <p:nvGraphicFramePr>
          <p:cNvPr id="5" name="Table 4">
            <a:extLst>
              <a:ext uri="{FF2B5EF4-FFF2-40B4-BE49-F238E27FC236}">
                <a16:creationId xmlns:a16="http://schemas.microsoft.com/office/drawing/2014/main" id="{D842C5D9-CBAE-4C34-BED5-5E8750BC59B4}"/>
              </a:ext>
            </a:extLst>
          </p:cNvPr>
          <p:cNvGraphicFramePr>
            <a:graphicFrameLocks noGrp="1"/>
          </p:cNvGraphicFramePr>
          <p:nvPr/>
        </p:nvGraphicFramePr>
        <p:xfrm>
          <a:off x="790591" y="1816100"/>
          <a:ext cx="361742" cy="3910203"/>
        </p:xfrm>
        <a:graphic>
          <a:graphicData uri="http://schemas.openxmlformats.org/drawingml/2006/table">
            <a:tbl>
              <a:tblPr>
                <a:tableStyleId>{5C22544A-7EE6-4342-B048-85BDC9FD1C3A}</a:tableStyleId>
              </a:tblPr>
              <a:tblGrid>
                <a:gridCol w="361742">
                  <a:extLst>
                    <a:ext uri="{9D8B030D-6E8A-4147-A177-3AD203B41FA5}">
                      <a16:colId xmlns:a16="http://schemas.microsoft.com/office/drawing/2014/main" val="2652359085"/>
                    </a:ext>
                  </a:extLst>
                </a:gridCol>
              </a:tblGrid>
              <a:tr h="2742097">
                <a:tc>
                  <a:txBody>
                    <a:bodyPr/>
                    <a:lstStyle/>
                    <a:p>
                      <a:pPr marL="0" marR="0" algn="just">
                        <a:lnSpc>
                          <a:spcPct val="115000"/>
                        </a:lnSpc>
                        <a:spcBef>
                          <a:spcPts val="0"/>
                        </a:spcBef>
                        <a:spcAft>
                          <a:spcPts val="0"/>
                        </a:spcAft>
                        <a:tabLst>
                          <a:tab pos="571500" algn="l"/>
                        </a:tabLst>
                      </a:pPr>
                      <a:r>
                        <a:rPr lang="en-US" sz="1400" baseline="0" dirty="0">
                          <a:solidFill>
                            <a:schemeClr val="tx1"/>
                          </a:solidFill>
                          <a:effectLst/>
                          <a:latin typeface="Consolas" panose="020B0609020204030204" pitchFamily="49" charset="0"/>
                        </a:rPr>
                        <a:t>01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06</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07</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08</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09</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10</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11</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12</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13</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14</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15</a:t>
                      </a:r>
                    </a:p>
                    <a:p>
                      <a:pPr marL="0" marR="0" algn="just">
                        <a:lnSpc>
                          <a:spcPct val="115000"/>
                        </a:lnSpc>
                        <a:spcBef>
                          <a:spcPts val="0"/>
                        </a:spcBef>
                        <a:spcAft>
                          <a:spcPts val="0"/>
                        </a:spcAft>
                      </a:pPr>
                      <a:r>
                        <a:rPr lang="en-US" sz="1400" baseline="0" dirty="0">
                          <a:solidFill>
                            <a:schemeClr val="tx1"/>
                          </a:solidFill>
                          <a:effectLst/>
                          <a:latin typeface="Consolas" panose="020B0609020204030204" pitchFamily="49" charset="0"/>
                        </a:rPr>
                        <a:t>16</a:t>
                      </a:r>
                    </a:p>
                  </a:txBody>
                  <a:tcPr marL="68580" marR="68580" marT="0" marB="0">
                    <a:solidFill>
                      <a:srgbClr val="000060"/>
                    </a:solidFill>
                  </a:tcPr>
                </a:tc>
                <a:extLst>
                  <a:ext uri="{0D108BD9-81ED-4DB2-BD59-A6C34878D82A}">
                    <a16:rowId xmlns:a16="http://schemas.microsoft.com/office/drawing/2014/main" val="1362061028"/>
                  </a:ext>
                </a:extLst>
              </a:tr>
            </a:tbl>
          </a:graphicData>
        </a:graphic>
      </p:graphicFrame>
      <p:sp>
        <p:nvSpPr>
          <p:cNvPr id="6" name="Rounded Rectangle 5"/>
          <p:cNvSpPr/>
          <p:nvPr/>
        </p:nvSpPr>
        <p:spPr>
          <a:xfrm>
            <a:off x="2464904" y="3779010"/>
            <a:ext cx="3048000" cy="103152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86151" y="4294774"/>
            <a:ext cx="554707" cy="276999"/>
          </a:xfrm>
          <a:prstGeom prst="rect">
            <a:avLst/>
          </a:prstGeom>
          <a:solidFill>
            <a:srgbClr val="FFC000"/>
          </a:solidFill>
          <a:ln>
            <a:solidFill>
              <a:schemeClr val="tx1"/>
            </a:solidFill>
          </a:ln>
        </p:spPr>
        <p:txBody>
          <a:bodyPr wrap="square" rtlCol="0">
            <a:spAutoFit/>
          </a:bodyPr>
          <a:lstStyle/>
          <a:p>
            <a:pPr algn="ctr"/>
            <a:r>
              <a:rPr lang="en-US" sz="1200" dirty="0"/>
              <a:t>O(1)</a:t>
            </a:r>
          </a:p>
        </p:txBody>
      </p:sp>
      <p:sp>
        <p:nvSpPr>
          <p:cNvPr id="8" name="Rounded Rectangle 7"/>
          <p:cNvSpPr/>
          <p:nvPr/>
        </p:nvSpPr>
        <p:spPr>
          <a:xfrm>
            <a:off x="1928190" y="3273191"/>
            <a:ext cx="4658140" cy="179617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180512" y="4801451"/>
            <a:ext cx="1108248" cy="276999"/>
          </a:xfrm>
          <a:prstGeom prst="rect">
            <a:avLst/>
          </a:prstGeom>
          <a:solidFill>
            <a:srgbClr val="FFC000"/>
          </a:solidFill>
          <a:ln>
            <a:solidFill>
              <a:schemeClr val="tx1"/>
            </a:solidFill>
          </a:ln>
        </p:spPr>
        <p:txBody>
          <a:bodyPr wrap="square" rtlCol="0">
            <a:spAutoFit/>
          </a:bodyPr>
          <a:lstStyle/>
          <a:p>
            <a:pPr algn="ctr"/>
            <a:r>
              <a:rPr lang="en-US" sz="1200" dirty="0"/>
              <a:t>O(n – (</a:t>
            </a:r>
            <a:r>
              <a:rPr lang="en-US" sz="1200" dirty="0" err="1"/>
              <a:t>i</a:t>
            </a:r>
            <a:r>
              <a:rPr lang="en-US" sz="1200" dirty="0"/>
              <a:t> + 1))</a:t>
            </a:r>
          </a:p>
        </p:txBody>
      </p:sp>
      <p:sp>
        <p:nvSpPr>
          <p:cNvPr id="10" name="TextBox 9"/>
          <p:cNvSpPr txBox="1"/>
          <p:nvPr/>
        </p:nvSpPr>
        <p:spPr>
          <a:xfrm>
            <a:off x="3830517" y="2996191"/>
            <a:ext cx="554707" cy="276999"/>
          </a:xfrm>
          <a:prstGeom prst="rect">
            <a:avLst/>
          </a:prstGeom>
          <a:solidFill>
            <a:srgbClr val="FFC000"/>
          </a:solidFill>
          <a:ln>
            <a:solidFill>
              <a:schemeClr val="tx1"/>
            </a:solidFill>
          </a:ln>
        </p:spPr>
        <p:txBody>
          <a:bodyPr wrap="square" rtlCol="0">
            <a:spAutoFit/>
          </a:bodyPr>
          <a:lstStyle/>
          <a:p>
            <a:pPr algn="ctr"/>
            <a:r>
              <a:rPr lang="en-US" sz="1200" dirty="0"/>
              <a:t>O(1)</a:t>
            </a:r>
          </a:p>
        </p:txBody>
      </p:sp>
      <p:sp>
        <p:nvSpPr>
          <p:cNvPr id="11" name="TextBox 10"/>
          <p:cNvSpPr txBox="1"/>
          <p:nvPr/>
        </p:nvSpPr>
        <p:spPr>
          <a:xfrm>
            <a:off x="4586150" y="5087537"/>
            <a:ext cx="554707" cy="276999"/>
          </a:xfrm>
          <a:prstGeom prst="rect">
            <a:avLst/>
          </a:prstGeom>
          <a:solidFill>
            <a:srgbClr val="FFC000"/>
          </a:solidFill>
          <a:ln>
            <a:solidFill>
              <a:schemeClr val="tx1"/>
            </a:solidFill>
          </a:ln>
        </p:spPr>
        <p:txBody>
          <a:bodyPr wrap="square" rtlCol="0">
            <a:spAutoFit/>
          </a:bodyPr>
          <a:lstStyle/>
          <a:p>
            <a:pPr algn="ctr"/>
            <a:r>
              <a:rPr lang="en-US" sz="1200" dirty="0"/>
              <a:t>O(1)</a:t>
            </a:r>
          </a:p>
        </p:txBody>
      </p:sp>
      <p:sp>
        <p:nvSpPr>
          <p:cNvPr id="13" name="Rounded Rectangle 12"/>
          <p:cNvSpPr/>
          <p:nvPr/>
        </p:nvSpPr>
        <p:spPr>
          <a:xfrm>
            <a:off x="1524000" y="2996191"/>
            <a:ext cx="5539408" cy="236834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955160" y="5235124"/>
            <a:ext cx="1108248" cy="276999"/>
          </a:xfrm>
          <a:prstGeom prst="rect">
            <a:avLst/>
          </a:prstGeom>
          <a:solidFill>
            <a:srgbClr val="FFC000"/>
          </a:solidFill>
          <a:ln>
            <a:solidFill>
              <a:schemeClr val="tx1"/>
            </a:solidFill>
          </a:ln>
        </p:spPr>
        <p:txBody>
          <a:bodyPr wrap="square" rtlCol="0">
            <a:spAutoFit/>
          </a:bodyPr>
          <a:lstStyle/>
          <a:p>
            <a:pPr algn="ctr"/>
            <a:r>
              <a:rPr lang="en-US" sz="1200" dirty="0"/>
              <a:t>O(n – </a:t>
            </a:r>
            <a:r>
              <a:rPr lang="en-US" sz="1200" dirty="0" err="1"/>
              <a:t>i</a:t>
            </a:r>
            <a:r>
              <a:rPr lang="en-US" sz="1200" dirty="0"/>
              <a:t>)</a:t>
            </a:r>
          </a:p>
        </p:txBody>
      </p:sp>
      <p:sp>
        <p:nvSpPr>
          <p:cNvPr id="16" name="Rounded Rectangle 15"/>
          <p:cNvSpPr/>
          <p:nvPr/>
        </p:nvSpPr>
        <p:spPr>
          <a:xfrm>
            <a:off x="1245704" y="2557671"/>
            <a:ext cx="5970104" cy="295445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633251" y="1780402"/>
            <a:ext cx="4200939" cy="618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try to capture both loops in one series… </a:t>
            </a:r>
            <a:endParaRPr lang="en-US" u="sng" dirty="0">
              <a:solidFill>
                <a:srgbClr val="FF0000"/>
              </a:solidFill>
            </a:endParaRPr>
          </a:p>
        </p:txBody>
      </p:sp>
      <p:sp>
        <p:nvSpPr>
          <p:cNvPr id="20" name="Rectangle 19"/>
          <p:cNvSpPr/>
          <p:nvPr/>
        </p:nvSpPr>
        <p:spPr>
          <a:xfrm>
            <a:off x="7633248" y="3588251"/>
            <a:ext cx="4200939" cy="61824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 + (n - 1) + (n - 2) + … + 1</a:t>
            </a:r>
            <a:endParaRPr lang="en-US" u="sng" dirty="0">
              <a:solidFill>
                <a:srgbClr val="FF0000"/>
              </a:solidFill>
            </a:endParaRPr>
          </a:p>
        </p:txBody>
      </p:sp>
      <mc:AlternateContent xmlns:mc="http://schemas.openxmlformats.org/markup-compatibility/2006" xmlns:a14="http://schemas.microsoft.com/office/drawing/2010/main">
        <mc:Choice Requires="a14">
          <p:sp>
            <p:nvSpPr>
              <p:cNvPr id="21" name="Rectangle 20"/>
              <p:cNvSpPr/>
              <p:nvPr/>
            </p:nvSpPr>
            <p:spPr>
              <a:xfrm>
                <a:off x="7633248" y="3588251"/>
                <a:ext cx="4167813" cy="62733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𝑛</m:t>
                          </m:r>
                          <m:r>
                            <a:rPr lang="en-US">
                              <a:latin typeface="Cambria Math" panose="02040503050406030204" pitchFamily="18" charset="0"/>
                            </a:rPr>
                            <m:t> ∗(</m:t>
                          </m:r>
                          <m:r>
                            <a:rPr lang="en-US">
                              <a:latin typeface="Cambria Math" panose="02040503050406030204" pitchFamily="18" charset="0"/>
                            </a:rPr>
                            <m:t>𝑛</m:t>
                          </m:r>
                          <m:r>
                            <a:rPr lang="en-US">
                              <a:latin typeface="Cambria Math" panose="02040503050406030204" pitchFamily="18" charset="0"/>
                            </a:rPr>
                            <m:t>+1)</m:t>
                          </m:r>
                        </m:num>
                        <m:den>
                          <m:r>
                            <a:rPr lang="en-US">
                              <a:latin typeface="Cambria Math" panose="02040503050406030204" pitchFamily="18" charset="0"/>
                            </a:rPr>
                            <m:t>2</m:t>
                          </m:r>
                        </m:den>
                      </m:f>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7633248" y="3588251"/>
                <a:ext cx="4167813" cy="627330"/>
              </a:xfrm>
              <a:prstGeom prst="rect">
                <a:avLst/>
              </a:prstGeom>
              <a:blipFill rotWithShape="0">
                <a:blip r:embed="rId5"/>
                <a:stretch>
                  <a:fillRect/>
                </a:stretch>
              </a:blipFill>
              <a:ln>
                <a:solidFill>
                  <a:schemeClr val="tx1"/>
                </a:solidFill>
              </a:ln>
            </p:spPr>
            <p:txBody>
              <a:bodyPr/>
              <a:lstStyle/>
              <a:p>
                <a:r>
                  <a:rPr lang="en-US">
                    <a:noFill/>
                  </a:rPr>
                  <a:t> </a:t>
                </a:r>
              </a:p>
            </p:txBody>
          </p:sp>
        </mc:Fallback>
      </mc:AlternateContent>
      <p:sp>
        <p:nvSpPr>
          <p:cNvPr id="22" name="Rectangle 21"/>
          <p:cNvSpPr/>
          <p:nvPr/>
        </p:nvSpPr>
        <p:spPr>
          <a:xfrm>
            <a:off x="7649810" y="3591983"/>
            <a:ext cx="4167813" cy="62733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a:t>
            </a:r>
            <a:r>
              <a:rPr lang="en-US" baseline="30000" dirty="0">
                <a:solidFill>
                  <a:schemeClr val="tx1"/>
                </a:solidFill>
              </a:rPr>
              <a:t>2</a:t>
            </a:r>
            <a:r>
              <a:rPr lang="en-US" dirty="0">
                <a:solidFill>
                  <a:schemeClr val="tx1"/>
                </a:solidFill>
              </a:rPr>
              <a:t>)</a:t>
            </a:r>
          </a:p>
        </p:txBody>
      </p:sp>
    </p:spTree>
    <p:custDataLst>
      <p:tags r:id="rId1"/>
    </p:custDataLst>
    <p:extLst>
      <p:ext uri="{BB962C8B-B14F-4D97-AF65-F5344CB8AC3E}">
        <p14:creationId xmlns:p14="http://schemas.microsoft.com/office/powerpoint/2010/main" val="203636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5" grpId="0" animBg="1"/>
      <p:bldP spid="16" grpId="0" animBg="1"/>
      <p:bldP spid="19" grpId="0" animBg="1"/>
      <p:bldP spid="20" grpId="0" animBg="1"/>
      <p:bldP spid="21"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873" y="119028"/>
            <a:ext cx="10353761" cy="1326321"/>
          </a:xfrm>
        </p:spPr>
        <p:txBody>
          <a:bodyPr/>
          <a:lstStyle/>
          <a:p>
            <a:r>
              <a:rPr lang="en-US" dirty="0"/>
              <a:t>Analyze binary search</a:t>
            </a:r>
          </a:p>
        </p:txBody>
      </p:sp>
      <p:sp>
        <p:nvSpPr>
          <p:cNvPr id="4" name="TextBox 3">
            <a:extLst>
              <a:ext uri="{FF2B5EF4-FFF2-40B4-BE49-F238E27FC236}">
                <a16:creationId xmlns:a16="http://schemas.microsoft.com/office/drawing/2014/main" id="{A32EEBC7-346A-4636-836F-9D5641CF4AC7}"/>
              </a:ext>
            </a:extLst>
          </p:cNvPr>
          <p:cNvSpPr txBox="1"/>
          <p:nvPr/>
        </p:nvSpPr>
        <p:spPr>
          <a:xfrm>
            <a:off x="212034" y="2147403"/>
            <a:ext cx="4970170" cy="3392006"/>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r>
              <a:rPr lang="en-US" sz="1400" dirty="0">
                <a:latin typeface="Consolas" panose="020B0609020204030204" pitchFamily="49" charset="0"/>
              </a:rPr>
              <a:t>Initialize low = 0, high = length of list</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while low &lt;= high:</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	mid = (low + high) / 2</a:t>
            </a:r>
          </a:p>
          <a:p>
            <a:pPr algn="just">
              <a:lnSpc>
                <a:spcPct val="115000"/>
              </a:lnSpc>
            </a:pPr>
            <a:r>
              <a:rPr lang="en-US" sz="1400" dirty="0">
                <a:latin typeface="Consolas" panose="020B0609020204030204" pitchFamily="49" charset="0"/>
              </a:rPr>
              <a:t>	if </a:t>
            </a:r>
            <a:r>
              <a:rPr lang="en-US" sz="1400" dirty="0" err="1">
                <a:latin typeface="Consolas" panose="020B0609020204030204" pitchFamily="49" charset="0"/>
              </a:rPr>
              <a:t>toFind</a:t>
            </a:r>
            <a:r>
              <a:rPr lang="en-US" sz="1400" dirty="0">
                <a:latin typeface="Consolas" panose="020B0609020204030204" pitchFamily="49" charset="0"/>
              </a:rPr>
              <a:t> matches value at mid</a:t>
            </a:r>
          </a:p>
          <a:p>
            <a:pPr algn="just">
              <a:lnSpc>
                <a:spcPct val="115000"/>
              </a:lnSpc>
            </a:pPr>
            <a:r>
              <a:rPr lang="en-US" sz="1400" dirty="0">
                <a:latin typeface="Consolas" panose="020B0609020204030204" pitchFamily="49" charset="0"/>
              </a:rPr>
              <a:t>		return true</a:t>
            </a:r>
          </a:p>
          <a:p>
            <a:pPr algn="just">
              <a:lnSpc>
                <a:spcPct val="115000"/>
              </a:lnSpc>
            </a:pPr>
            <a:r>
              <a:rPr lang="en-US" sz="1400" dirty="0">
                <a:latin typeface="Consolas" panose="020B0609020204030204" pitchFamily="49" charset="0"/>
              </a:rPr>
              <a:t>	else if </a:t>
            </a:r>
            <a:r>
              <a:rPr lang="en-US" sz="1400" dirty="0" err="1">
                <a:latin typeface="Consolas" panose="020B0609020204030204" pitchFamily="49" charset="0"/>
              </a:rPr>
              <a:t>toFind</a:t>
            </a:r>
            <a:r>
              <a:rPr lang="en-US" sz="1400" dirty="0">
                <a:latin typeface="Consolas" panose="020B0609020204030204" pitchFamily="49" charset="0"/>
              </a:rPr>
              <a:t> &lt; value at mid</a:t>
            </a:r>
          </a:p>
          <a:p>
            <a:pPr algn="just">
              <a:lnSpc>
                <a:spcPct val="115000"/>
              </a:lnSpc>
            </a:pPr>
            <a:r>
              <a:rPr lang="en-US" sz="1400" dirty="0">
                <a:latin typeface="Consolas" panose="020B0609020204030204" pitchFamily="49" charset="0"/>
              </a:rPr>
              <a:t>		high = mid – 1</a:t>
            </a:r>
          </a:p>
          <a:p>
            <a:pPr algn="just">
              <a:lnSpc>
                <a:spcPct val="115000"/>
              </a:lnSpc>
            </a:pPr>
            <a:r>
              <a:rPr lang="en-US" sz="1400" dirty="0">
                <a:latin typeface="Consolas" panose="020B0609020204030204" pitchFamily="49" charset="0"/>
              </a:rPr>
              <a:t>	else</a:t>
            </a:r>
          </a:p>
          <a:p>
            <a:pPr algn="just">
              <a:lnSpc>
                <a:spcPct val="115000"/>
              </a:lnSpc>
            </a:pPr>
            <a:r>
              <a:rPr lang="en-US" sz="1400" dirty="0">
                <a:latin typeface="Consolas" panose="020B0609020204030204" pitchFamily="49" charset="0"/>
              </a:rPr>
              <a:t>		low = mid + 1</a:t>
            </a:r>
          </a:p>
          <a:p>
            <a:pPr algn="just">
              <a:lnSpc>
                <a:spcPct val="115000"/>
              </a:lnSpc>
            </a:pPr>
            <a:endParaRPr lang="en-US" sz="1400" dirty="0">
              <a:latin typeface="Consolas" panose="020B0609020204030204" pitchFamily="49" charset="0"/>
            </a:endParaRPr>
          </a:p>
          <a:p>
            <a:pPr algn="just">
              <a:lnSpc>
                <a:spcPct val="115000"/>
              </a:lnSpc>
            </a:pPr>
            <a:r>
              <a:rPr lang="en-US" sz="1400" dirty="0">
                <a:latin typeface="Consolas" panose="020B0609020204030204" pitchFamily="49" charset="0"/>
              </a:rPr>
              <a:t>return false</a:t>
            </a:r>
          </a:p>
          <a:p>
            <a:pPr algn="just">
              <a:lnSpc>
                <a:spcPct val="115000"/>
              </a:lnSpc>
            </a:pPr>
            <a:endParaRPr lang="en-US" sz="1400" dirty="0">
              <a:latin typeface="Consolas" panose="020B0609020204030204" pitchFamily="49" charset="0"/>
            </a:endParaRPr>
          </a:p>
        </p:txBody>
      </p:sp>
      <p:sp>
        <p:nvSpPr>
          <p:cNvPr id="5" name="Rectangle 4"/>
          <p:cNvSpPr/>
          <p:nvPr/>
        </p:nvSpPr>
        <p:spPr>
          <a:xfrm>
            <a:off x="212034" y="1430046"/>
            <a:ext cx="4200939" cy="280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Pseudocode</a:t>
            </a:r>
            <a:r>
              <a:rPr lang="en-US" dirty="0"/>
              <a:t> for binary search</a:t>
            </a:r>
            <a:endParaRPr lang="en-US" u="sng" dirty="0">
              <a:solidFill>
                <a:srgbClr val="FF0000"/>
              </a:solidFill>
            </a:endParaRPr>
          </a:p>
        </p:txBody>
      </p:sp>
      <p:sp>
        <p:nvSpPr>
          <p:cNvPr id="6" name="Rectangle 5"/>
          <p:cNvSpPr/>
          <p:nvPr/>
        </p:nvSpPr>
        <p:spPr>
          <a:xfrm>
            <a:off x="5599043" y="1826738"/>
            <a:ext cx="4220818" cy="45263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Worst case: do not find!</a:t>
            </a:r>
            <a:endParaRPr lang="en-US" u="sng" dirty="0">
              <a:solidFill>
                <a:srgbClr val="FF0000"/>
              </a:solidFill>
            </a:endParaRPr>
          </a:p>
        </p:txBody>
      </p:sp>
      <p:sp>
        <p:nvSpPr>
          <p:cNvPr id="8" name="Rounded Rectangle 7"/>
          <p:cNvSpPr/>
          <p:nvPr/>
        </p:nvSpPr>
        <p:spPr>
          <a:xfrm>
            <a:off x="583096" y="3856383"/>
            <a:ext cx="3485321" cy="111318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23723" y="4836336"/>
            <a:ext cx="4220818" cy="45263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times to half size? </a:t>
            </a:r>
            <a:endParaRPr lang="en-US" u="sng" dirty="0">
              <a:solidFill>
                <a:srgbClr val="FF0000"/>
              </a:solidFill>
            </a:endParaRPr>
          </a:p>
        </p:txBody>
      </p:sp>
      <p:sp>
        <p:nvSpPr>
          <p:cNvPr id="10" name="Rectangle 9"/>
          <p:cNvSpPr/>
          <p:nvPr/>
        </p:nvSpPr>
        <p:spPr>
          <a:xfrm>
            <a:off x="1923723" y="5308688"/>
            <a:ext cx="4220818" cy="78084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times can we divide by </a:t>
            </a:r>
            <a:r>
              <a:rPr lang="en-US"/>
              <a:t>2 before we get to 1 element?</a:t>
            </a:r>
            <a:endParaRPr lang="en-US" u="sng" dirty="0">
              <a:solidFill>
                <a:srgbClr val="FF0000"/>
              </a:solidFill>
            </a:endParaRPr>
          </a:p>
        </p:txBody>
      </p:sp>
      <p:sp>
        <p:nvSpPr>
          <p:cNvPr id="11" name="TextBox 10">
            <a:extLst>
              <a:ext uri="{FF2B5EF4-FFF2-40B4-BE49-F238E27FC236}">
                <a16:creationId xmlns:a16="http://schemas.microsoft.com/office/drawing/2014/main" id="{17329375-8813-4688-85E2-24C1A05D3076}"/>
              </a:ext>
            </a:extLst>
          </p:cNvPr>
          <p:cNvSpPr txBox="1"/>
          <p:nvPr/>
        </p:nvSpPr>
        <p:spPr>
          <a:xfrm>
            <a:off x="7106877" y="2623546"/>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7</a:t>
            </a:r>
            <a:endParaRPr lang="en-US" sz="1400" dirty="0">
              <a:latin typeface="Consolas" panose="020B0609020204030204" pitchFamily="49" charset="0"/>
            </a:endParaRPr>
          </a:p>
        </p:txBody>
      </p:sp>
      <p:sp>
        <p:nvSpPr>
          <p:cNvPr id="12" name="TextBox 11">
            <a:extLst>
              <a:ext uri="{FF2B5EF4-FFF2-40B4-BE49-F238E27FC236}">
                <a16:creationId xmlns:a16="http://schemas.microsoft.com/office/drawing/2014/main" id="{52133C5B-3E28-4FA8-979D-29C994886F02}"/>
              </a:ext>
            </a:extLst>
          </p:cNvPr>
          <p:cNvSpPr txBox="1"/>
          <p:nvPr/>
        </p:nvSpPr>
        <p:spPr>
          <a:xfrm>
            <a:off x="6358093" y="2623547"/>
            <a:ext cx="748784"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4</a:t>
            </a:r>
            <a:endParaRPr lang="en-US" sz="1400" dirty="0">
              <a:latin typeface="Consolas" panose="020B0609020204030204" pitchFamily="49" charset="0"/>
            </a:endParaRPr>
          </a:p>
        </p:txBody>
      </p:sp>
      <p:sp>
        <p:nvSpPr>
          <p:cNvPr id="13" name="TextBox 12">
            <a:extLst>
              <a:ext uri="{FF2B5EF4-FFF2-40B4-BE49-F238E27FC236}">
                <a16:creationId xmlns:a16="http://schemas.microsoft.com/office/drawing/2014/main" id="{77A6CB04-4E84-487A-A8D5-44043D219420}"/>
              </a:ext>
            </a:extLst>
          </p:cNvPr>
          <p:cNvSpPr txBox="1"/>
          <p:nvPr/>
        </p:nvSpPr>
        <p:spPr>
          <a:xfrm>
            <a:off x="5655969" y="2623547"/>
            <a:ext cx="74878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1</a:t>
            </a:r>
            <a:endParaRPr lang="en-US" sz="1400" dirty="0">
              <a:latin typeface="Consolas" panose="020B0609020204030204" pitchFamily="49" charset="0"/>
            </a:endParaRPr>
          </a:p>
        </p:txBody>
      </p:sp>
      <p:sp>
        <p:nvSpPr>
          <p:cNvPr id="14" name="TextBox 13">
            <a:extLst>
              <a:ext uri="{FF2B5EF4-FFF2-40B4-BE49-F238E27FC236}">
                <a16:creationId xmlns:a16="http://schemas.microsoft.com/office/drawing/2014/main" id="{E8EE4AB6-E720-47F5-B947-0B6C8A6627CE}"/>
              </a:ext>
            </a:extLst>
          </p:cNvPr>
          <p:cNvSpPr txBox="1"/>
          <p:nvPr/>
        </p:nvSpPr>
        <p:spPr>
          <a:xfrm>
            <a:off x="7855652" y="2623546"/>
            <a:ext cx="748784"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8</a:t>
            </a:r>
            <a:endParaRPr lang="en-US" sz="1400" dirty="0">
              <a:latin typeface="Consolas" panose="020B0609020204030204" pitchFamily="49" charset="0"/>
            </a:endParaRPr>
          </a:p>
        </p:txBody>
      </p:sp>
      <p:sp>
        <p:nvSpPr>
          <p:cNvPr id="15" name="TextBox 14">
            <a:extLst>
              <a:ext uri="{FF2B5EF4-FFF2-40B4-BE49-F238E27FC236}">
                <a16:creationId xmlns:a16="http://schemas.microsoft.com/office/drawing/2014/main" id="{17329375-8813-4688-85E2-24C1A05D3076}"/>
              </a:ext>
            </a:extLst>
          </p:cNvPr>
          <p:cNvSpPr txBox="1"/>
          <p:nvPr/>
        </p:nvSpPr>
        <p:spPr>
          <a:xfrm>
            <a:off x="8604436" y="2623545"/>
            <a:ext cx="748775" cy="307777"/>
          </a:xfrm>
          <a:prstGeom prst="rect">
            <a:avLst/>
          </a:prstGeom>
          <a:solidFill>
            <a:srgbClr val="00B050"/>
          </a:solidFill>
          <a:ln>
            <a:solidFill>
              <a:schemeClr val="tx1"/>
            </a:solidFill>
          </a:ln>
        </p:spPr>
        <p:txBody>
          <a:bodyPr wrap="square" rtlCol="0">
            <a:spAutoFit/>
          </a:bodyPr>
          <a:lstStyle/>
          <a:p>
            <a:pPr algn="ctr"/>
            <a:r>
              <a:rPr lang="en-US" altLang="zh-CN" sz="1400">
                <a:latin typeface="Consolas" panose="020B0609020204030204" pitchFamily="49" charset="0"/>
              </a:rPr>
              <a:t>11</a:t>
            </a:r>
            <a:endParaRPr lang="en-US" sz="1400" dirty="0">
              <a:latin typeface="Consolas" panose="020B0609020204030204" pitchFamily="49" charset="0"/>
            </a:endParaRPr>
          </a:p>
        </p:txBody>
      </p:sp>
      <p:sp>
        <p:nvSpPr>
          <p:cNvPr id="16" name="TextBox 15">
            <a:extLst>
              <a:ext uri="{FF2B5EF4-FFF2-40B4-BE49-F238E27FC236}">
                <a16:creationId xmlns:a16="http://schemas.microsoft.com/office/drawing/2014/main" id="{17329375-8813-4688-85E2-24C1A05D3076}"/>
              </a:ext>
            </a:extLst>
          </p:cNvPr>
          <p:cNvSpPr txBox="1"/>
          <p:nvPr/>
        </p:nvSpPr>
        <p:spPr>
          <a:xfrm>
            <a:off x="9353220" y="2623545"/>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19</a:t>
            </a:r>
            <a:endParaRPr lang="en-US" sz="1400" dirty="0">
              <a:latin typeface="Consolas" panose="020B0609020204030204" pitchFamily="49" charset="0"/>
            </a:endParaRPr>
          </a:p>
        </p:txBody>
      </p:sp>
      <p:sp>
        <p:nvSpPr>
          <p:cNvPr id="17" name="TextBox 16">
            <a:extLst>
              <a:ext uri="{FF2B5EF4-FFF2-40B4-BE49-F238E27FC236}">
                <a16:creationId xmlns:a16="http://schemas.microsoft.com/office/drawing/2014/main" id="{17329375-8813-4688-85E2-24C1A05D3076}"/>
              </a:ext>
            </a:extLst>
          </p:cNvPr>
          <p:cNvSpPr txBox="1"/>
          <p:nvPr/>
        </p:nvSpPr>
        <p:spPr>
          <a:xfrm>
            <a:off x="10094938" y="2623545"/>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24</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17329375-8813-4688-85E2-24C1A05D3076}"/>
              </a:ext>
            </a:extLst>
          </p:cNvPr>
          <p:cNvSpPr txBox="1"/>
          <p:nvPr/>
        </p:nvSpPr>
        <p:spPr>
          <a:xfrm>
            <a:off x="10854366" y="2623544"/>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27</a:t>
            </a:r>
            <a:endParaRPr lang="en-US" sz="1400" dirty="0">
              <a:latin typeface="Consolas" panose="020B0609020204030204" pitchFamily="49" charset="0"/>
            </a:endParaRPr>
          </a:p>
        </p:txBody>
      </p:sp>
      <p:sp>
        <p:nvSpPr>
          <p:cNvPr id="26" name="TextBox 25">
            <a:extLst>
              <a:ext uri="{FF2B5EF4-FFF2-40B4-BE49-F238E27FC236}">
                <a16:creationId xmlns:a16="http://schemas.microsoft.com/office/drawing/2014/main" id="{17329375-8813-4688-85E2-24C1A05D3076}"/>
              </a:ext>
            </a:extLst>
          </p:cNvPr>
          <p:cNvSpPr txBox="1"/>
          <p:nvPr/>
        </p:nvSpPr>
        <p:spPr>
          <a:xfrm>
            <a:off x="10118951" y="1859311"/>
            <a:ext cx="999623" cy="523220"/>
          </a:xfrm>
          <a:prstGeom prst="rect">
            <a:avLst/>
          </a:prstGeom>
          <a:solidFill>
            <a:schemeClr val="bg2"/>
          </a:solidFill>
          <a:ln>
            <a:solidFill>
              <a:schemeClr val="tx1"/>
            </a:solidFill>
          </a:ln>
        </p:spPr>
        <p:txBody>
          <a:bodyPr wrap="square" rtlCol="0">
            <a:spAutoFit/>
          </a:bodyPr>
          <a:lstStyle/>
          <a:p>
            <a:pPr algn="ctr"/>
            <a:r>
              <a:rPr lang="en-US" altLang="zh-CN" sz="1400" dirty="0">
                <a:latin typeface="Consolas" panose="020B0609020204030204" pitchFamily="49" charset="0"/>
              </a:rPr>
              <a:t>Target: 35</a:t>
            </a:r>
            <a:endParaRPr lang="en-US" sz="1400" dirty="0">
              <a:latin typeface="Consolas" panose="020B0609020204030204" pitchFamily="49" charset="0"/>
            </a:endParaRPr>
          </a:p>
        </p:txBody>
      </p:sp>
      <p:sp>
        <p:nvSpPr>
          <p:cNvPr id="27" name="TextBox 26">
            <a:extLst>
              <a:ext uri="{FF2B5EF4-FFF2-40B4-BE49-F238E27FC236}">
                <a16:creationId xmlns:a16="http://schemas.microsoft.com/office/drawing/2014/main" id="{17329375-8813-4688-85E2-24C1A05D3076}"/>
              </a:ext>
            </a:extLst>
          </p:cNvPr>
          <p:cNvSpPr txBox="1"/>
          <p:nvPr/>
        </p:nvSpPr>
        <p:spPr>
          <a:xfrm>
            <a:off x="7106877" y="3126298"/>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7</a:t>
            </a:r>
            <a:endParaRPr lang="en-US" sz="1400" dirty="0">
              <a:latin typeface="Consolas" panose="020B0609020204030204" pitchFamily="49" charset="0"/>
            </a:endParaRPr>
          </a:p>
        </p:txBody>
      </p:sp>
      <p:sp>
        <p:nvSpPr>
          <p:cNvPr id="28" name="TextBox 27">
            <a:extLst>
              <a:ext uri="{FF2B5EF4-FFF2-40B4-BE49-F238E27FC236}">
                <a16:creationId xmlns:a16="http://schemas.microsoft.com/office/drawing/2014/main" id="{52133C5B-3E28-4FA8-979D-29C994886F02}"/>
              </a:ext>
            </a:extLst>
          </p:cNvPr>
          <p:cNvSpPr txBox="1"/>
          <p:nvPr/>
        </p:nvSpPr>
        <p:spPr>
          <a:xfrm>
            <a:off x="6358093" y="3126299"/>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4</a:t>
            </a:r>
            <a:endParaRPr lang="en-US" sz="1400" dirty="0">
              <a:latin typeface="Consolas" panose="020B0609020204030204" pitchFamily="49" charset="0"/>
            </a:endParaRPr>
          </a:p>
        </p:txBody>
      </p:sp>
      <p:sp>
        <p:nvSpPr>
          <p:cNvPr id="29" name="TextBox 28">
            <a:extLst>
              <a:ext uri="{FF2B5EF4-FFF2-40B4-BE49-F238E27FC236}">
                <a16:creationId xmlns:a16="http://schemas.microsoft.com/office/drawing/2014/main" id="{77A6CB04-4E84-487A-A8D5-44043D219420}"/>
              </a:ext>
            </a:extLst>
          </p:cNvPr>
          <p:cNvSpPr txBox="1"/>
          <p:nvPr/>
        </p:nvSpPr>
        <p:spPr>
          <a:xfrm>
            <a:off x="5596699" y="3121609"/>
            <a:ext cx="74878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1</a:t>
            </a:r>
            <a:endParaRPr lang="en-US" sz="1400" dirty="0">
              <a:latin typeface="Consolas" panose="020B0609020204030204" pitchFamily="49" charset="0"/>
            </a:endParaRPr>
          </a:p>
        </p:txBody>
      </p:sp>
      <p:sp>
        <p:nvSpPr>
          <p:cNvPr id="30" name="TextBox 29">
            <a:extLst>
              <a:ext uri="{FF2B5EF4-FFF2-40B4-BE49-F238E27FC236}">
                <a16:creationId xmlns:a16="http://schemas.microsoft.com/office/drawing/2014/main" id="{E8EE4AB6-E720-47F5-B947-0B6C8A6627CE}"/>
              </a:ext>
            </a:extLst>
          </p:cNvPr>
          <p:cNvSpPr txBox="1"/>
          <p:nvPr/>
        </p:nvSpPr>
        <p:spPr>
          <a:xfrm>
            <a:off x="7855652" y="3126298"/>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8</a:t>
            </a:r>
            <a:endParaRPr lang="en-US" sz="1400" dirty="0">
              <a:latin typeface="Consolas" panose="020B0609020204030204" pitchFamily="49" charset="0"/>
            </a:endParaRPr>
          </a:p>
        </p:txBody>
      </p:sp>
      <p:sp>
        <p:nvSpPr>
          <p:cNvPr id="31" name="TextBox 30">
            <a:extLst>
              <a:ext uri="{FF2B5EF4-FFF2-40B4-BE49-F238E27FC236}">
                <a16:creationId xmlns:a16="http://schemas.microsoft.com/office/drawing/2014/main" id="{17329375-8813-4688-85E2-24C1A05D3076}"/>
              </a:ext>
            </a:extLst>
          </p:cNvPr>
          <p:cNvSpPr txBox="1"/>
          <p:nvPr/>
        </p:nvSpPr>
        <p:spPr>
          <a:xfrm>
            <a:off x="8604436" y="3126297"/>
            <a:ext cx="748775" cy="307777"/>
          </a:xfrm>
          <a:prstGeom prst="rect">
            <a:avLst/>
          </a:prstGeom>
          <a:solidFill>
            <a:srgbClr val="00B050"/>
          </a:solidFill>
          <a:ln>
            <a:solidFill>
              <a:schemeClr val="tx1"/>
            </a:solidFill>
          </a:ln>
        </p:spPr>
        <p:txBody>
          <a:bodyPr wrap="square" rtlCol="0">
            <a:spAutoFit/>
          </a:bodyPr>
          <a:lstStyle/>
          <a:p>
            <a:pPr algn="ctr"/>
            <a:r>
              <a:rPr lang="en-US" altLang="zh-CN" sz="1400">
                <a:latin typeface="Consolas" panose="020B0609020204030204" pitchFamily="49" charset="0"/>
              </a:rPr>
              <a:t>11</a:t>
            </a:r>
            <a:endParaRPr lang="en-US" sz="1400" dirty="0">
              <a:latin typeface="Consolas" panose="020B0609020204030204" pitchFamily="49" charset="0"/>
            </a:endParaRPr>
          </a:p>
        </p:txBody>
      </p:sp>
      <p:sp>
        <p:nvSpPr>
          <p:cNvPr id="32" name="TextBox 31">
            <a:extLst>
              <a:ext uri="{FF2B5EF4-FFF2-40B4-BE49-F238E27FC236}">
                <a16:creationId xmlns:a16="http://schemas.microsoft.com/office/drawing/2014/main" id="{17329375-8813-4688-85E2-24C1A05D3076}"/>
              </a:ext>
            </a:extLst>
          </p:cNvPr>
          <p:cNvSpPr txBox="1"/>
          <p:nvPr/>
        </p:nvSpPr>
        <p:spPr>
          <a:xfrm>
            <a:off x="9353220" y="3126297"/>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19</a:t>
            </a:r>
            <a:endParaRPr lang="en-US" sz="1400" dirty="0">
              <a:latin typeface="Consolas" panose="020B0609020204030204" pitchFamily="49" charset="0"/>
            </a:endParaRPr>
          </a:p>
        </p:txBody>
      </p:sp>
      <p:sp>
        <p:nvSpPr>
          <p:cNvPr id="33" name="TextBox 32">
            <a:extLst>
              <a:ext uri="{FF2B5EF4-FFF2-40B4-BE49-F238E27FC236}">
                <a16:creationId xmlns:a16="http://schemas.microsoft.com/office/drawing/2014/main" id="{17329375-8813-4688-85E2-24C1A05D3076}"/>
              </a:ext>
            </a:extLst>
          </p:cNvPr>
          <p:cNvSpPr txBox="1"/>
          <p:nvPr/>
        </p:nvSpPr>
        <p:spPr>
          <a:xfrm>
            <a:off x="10094938" y="3126297"/>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24</a:t>
            </a:r>
            <a:endParaRPr lang="en-US" sz="1400" dirty="0">
              <a:latin typeface="Consolas" panose="020B0609020204030204" pitchFamily="49" charset="0"/>
            </a:endParaRPr>
          </a:p>
        </p:txBody>
      </p:sp>
      <p:sp>
        <p:nvSpPr>
          <p:cNvPr id="34" name="TextBox 33">
            <a:extLst>
              <a:ext uri="{FF2B5EF4-FFF2-40B4-BE49-F238E27FC236}">
                <a16:creationId xmlns:a16="http://schemas.microsoft.com/office/drawing/2014/main" id="{17329375-8813-4688-85E2-24C1A05D3076}"/>
              </a:ext>
            </a:extLst>
          </p:cNvPr>
          <p:cNvSpPr txBox="1"/>
          <p:nvPr/>
        </p:nvSpPr>
        <p:spPr>
          <a:xfrm>
            <a:off x="10854366" y="3126296"/>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27</a:t>
            </a:r>
            <a:endParaRPr lang="en-US" sz="1400" dirty="0">
              <a:latin typeface="Consolas" panose="020B0609020204030204" pitchFamily="49" charset="0"/>
            </a:endParaRPr>
          </a:p>
        </p:txBody>
      </p:sp>
      <p:sp>
        <p:nvSpPr>
          <p:cNvPr id="35" name="TextBox 34">
            <a:extLst>
              <a:ext uri="{FF2B5EF4-FFF2-40B4-BE49-F238E27FC236}">
                <a16:creationId xmlns:a16="http://schemas.microsoft.com/office/drawing/2014/main" id="{17329375-8813-4688-85E2-24C1A05D3076}"/>
              </a:ext>
            </a:extLst>
          </p:cNvPr>
          <p:cNvSpPr txBox="1"/>
          <p:nvPr/>
        </p:nvSpPr>
        <p:spPr>
          <a:xfrm>
            <a:off x="7123833" y="3690343"/>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7</a:t>
            </a:r>
            <a:endParaRPr lang="en-US" sz="1400" dirty="0">
              <a:latin typeface="Consolas" panose="020B0609020204030204" pitchFamily="49" charset="0"/>
            </a:endParaRPr>
          </a:p>
        </p:txBody>
      </p:sp>
      <p:sp>
        <p:nvSpPr>
          <p:cNvPr id="36" name="TextBox 35">
            <a:extLst>
              <a:ext uri="{FF2B5EF4-FFF2-40B4-BE49-F238E27FC236}">
                <a16:creationId xmlns:a16="http://schemas.microsoft.com/office/drawing/2014/main" id="{52133C5B-3E28-4FA8-979D-29C994886F02}"/>
              </a:ext>
            </a:extLst>
          </p:cNvPr>
          <p:cNvSpPr txBox="1"/>
          <p:nvPr/>
        </p:nvSpPr>
        <p:spPr>
          <a:xfrm>
            <a:off x="6375049" y="3690344"/>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4</a:t>
            </a:r>
            <a:endParaRPr lang="en-US" sz="1400" dirty="0">
              <a:latin typeface="Consolas" panose="020B0609020204030204" pitchFamily="49" charset="0"/>
            </a:endParaRPr>
          </a:p>
        </p:txBody>
      </p:sp>
      <p:sp>
        <p:nvSpPr>
          <p:cNvPr id="37" name="TextBox 36">
            <a:extLst>
              <a:ext uri="{FF2B5EF4-FFF2-40B4-BE49-F238E27FC236}">
                <a16:creationId xmlns:a16="http://schemas.microsoft.com/office/drawing/2014/main" id="{77A6CB04-4E84-487A-A8D5-44043D219420}"/>
              </a:ext>
            </a:extLst>
          </p:cNvPr>
          <p:cNvSpPr txBox="1"/>
          <p:nvPr/>
        </p:nvSpPr>
        <p:spPr>
          <a:xfrm>
            <a:off x="5614844" y="3690341"/>
            <a:ext cx="74878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1</a:t>
            </a:r>
            <a:endParaRPr lang="en-US" sz="1400" dirty="0">
              <a:latin typeface="Consolas" panose="020B0609020204030204" pitchFamily="49" charset="0"/>
            </a:endParaRPr>
          </a:p>
        </p:txBody>
      </p:sp>
      <p:sp>
        <p:nvSpPr>
          <p:cNvPr id="38" name="TextBox 37">
            <a:extLst>
              <a:ext uri="{FF2B5EF4-FFF2-40B4-BE49-F238E27FC236}">
                <a16:creationId xmlns:a16="http://schemas.microsoft.com/office/drawing/2014/main" id="{E8EE4AB6-E720-47F5-B947-0B6C8A6627CE}"/>
              </a:ext>
            </a:extLst>
          </p:cNvPr>
          <p:cNvSpPr txBox="1"/>
          <p:nvPr/>
        </p:nvSpPr>
        <p:spPr>
          <a:xfrm>
            <a:off x="7872608" y="3690343"/>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8</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17329375-8813-4688-85E2-24C1A05D3076}"/>
              </a:ext>
            </a:extLst>
          </p:cNvPr>
          <p:cNvSpPr txBox="1"/>
          <p:nvPr/>
        </p:nvSpPr>
        <p:spPr>
          <a:xfrm>
            <a:off x="8621392" y="3690342"/>
            <a:ext cx="748775" cy="307777"/>
          </a:xfrm>
          <a:prstGeom prst="rect">
            <a:avLst/>
          </a:prstGeom>
          <a:noFill/>
          <a:ln>
            <a:solidFill>
              <a:schemeClr val="tx1"/>
            </a:solidFill>
          </a:ln>
        </p:spPr>
        <p:txBody>
          <a:bodyPr wrap="square" rtlCol="0">
            <a:spAutoFit/>
          </a:bodyPr>
          <a:lstStyle/>
          <a:p>
            <a:pPr algn="ctr"/>
            <a:r>
              <a:rPr lang="en-US" altLang="zh-CN" sz="1400">
                <a:latin typeface="Consolas" panose="020B0609020204030204" pitchFamily="49" charset="0"/>
              </a:rPr>
              <a:t>11</a:t>
            </a:r>
            <a:endParaRPr lang="en-US" sz="1400" dirty="0">
              <a:latin typeface="Consolas" panose="020B0609020204030204" pitchFamily="49" charset="0"/>
            </a:endParaRPr>
          </a:p>
        </p:txBody>
      </p:sp>
      <p:sp>
        <p:nvSpPr>
          <p:cNvPr id="40" name="TextBox 39">
            <a:extLst>
              <a:ext uri="{FF2B5EF4-FFF2-40B4-BE49-F238E27FC236}">
                <a16:creationId xmlns:a16="http://schemas.microsoft.com/office/drawing/2014/main" id="{17329375-8813-4688-85E2-24C1A05D3076}"/>
              </a:ext>
            </a:extLst>
          </p:cNvPr>
          <p:cNvSpPr txBox="1"/>
          <p:nvPr/>
        </p:nvSpPr>
        <p:spPr>
          <a:xfrm>
            <a:off x="9370176" y="3690342"/>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19</a:t>
            </a:r>
            <a:endParaRPr lang="en-US" sz="1400" dirty="0">
              <a:latin typeface="Consolas" panose="020B0609020204030204" pitchFamily="49" charset="0"/>
            </a:endParaRPr>
          </a:p>
        </p:txBody>
      </p:sp>
      <p:sp>
        <p:nvSpPr>
          <p:cNvPr id="41" name="TextBox 40">
            <a:extLst>
              <a:ext uri="{FF2B5EF4-FFF2-40B4-BE49-F238E27FC236}">
                <a16:creationId xmlns:a16="http://schemas.microsoft.com/office/drawing/2014/main" id="{17329375-8813-4688-85E2-24C1A05D3076}"/>
              </a:ext>
            </a:extLst>
          </p:cNvPr>
          <p:cNvSpPr txBox="1"/>
          <p:nvPr/>
        </p:nvSpPr>
        <p:spPr>
          <a:xfrm>
            <a:off x="10111894" y="3690342"/>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24</a:t>
            </a:r>
            <a:endParaRPr lang="en-US" sz="1400" dirty="0">
              <a:latin typeface="Consolas" panose="020B0609020204030204" pitchFamily="49" charset="0"/>
            </a:endParaRPr>
          </a:p>
        </p:txBody>
      </p:sp>
      <p:sp>
        <p:nvSpPr>
          <p:cNvPr id="42" name="TextBox 41">
            <a:extLst>
              <a:ext uri="{FF2B5EF4-FFF2-40B4-BE49-F238E27FC236}">
                <a16:creationId xmlns:a16="http://schemas.microsoft.com/office/drawing/2014/main" id="{17329375-8813-4688-85E2-24C1A05D3076}"/>
              </a:ext>
            </a:extLst>
          </p:cNvPr>
          <p:cNvSpPr txBox="1"/>
          <p:nvPr/>
        </p:nvSpPr>
        <p:spPr>
          <a:xfrm>
            <a:off x="10871322" y="3690341"/>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27</a:t>
            </a:r>
            <a:endParaRPr lang="en-US" sz="1400" dirty="0">
              <a:latin typeface="Consolas" panose="020B0609020204030204" pitchFamily="49" charset="0"/>
            </a:endParaRPr>
          </a:p>
        </p:txBody>
      </p:sp>
      <p:sp>
        <p:nvSpPr>
          <p:cNvPr id="43" name="TextBox 42">
            <a:extLst>
              <a:ext uri="{FF2B5EF4-FFF2-40B4-BE49-F238E27FC236}">
                <a16:creationId xmlns:a16="http://schemas.microsoft.com/office/drawing/2014/main" id="{17329375-8813-4688-85E2-24C1A05D3076}"/>
              </a:ext>
            </a:extLst>
          </p:cNvPr>
          <p:cNvSpPr txBox="1"/>
          <p:nvPr/>
        </p:nvSpPr>
        <p:spPr>
          <a:xfrm>
            <a:off x="7166528" y="4261998"/>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7</a:t>
            </a:r>
            <a:endParaRPr lang="en-US" sz="1400" dirty="0">
              <a:latin typeface="Consolas" panose="020B0609020204030204" pitchFamily="49" charset="0"/>
            </a:endParaRPr>
          </a:p>
        </p:txBody>
      </p:sp>
      <p:sp>
        <p:nvSpPr>
          <p:cNvPr id="44" name="TextBox 43">
            <a:extLst>
              <a:ext uri="{FF2B5EF4-FFF2-40B4-BE49-F238E27FC236}">
                <a16:creationId xmlns:a16="http://schemas.microsoft.com/office/drawing/2014/main" id="{52133C5B-3E28-4FA8-979D-29C994886F02}"/>
              </a:ext>
            </a:extLst>
          </p:cNvPr>
          <p:cNvSpPr txBox="1"/>
          <p:nvPr/>
        </p:nvSpPr>
        <p:spPr>
          <a:xfrm>
            <a:off x="6417744" y="4261999"/>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4</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77A6CB04-4E84-487A-A8D5-44043D219420}"/>
              </a:ext>
            </a:extLst>
          </p:cNvPr>
          <p:cNvSpPr txBox="1"/>
          <p:nvPr/>
        </p:nvSpPr>
        <p:spPr>
          <a:xfrm>
            <a:off x="5656350" y="4257309"/>
            <a:ext cx="74878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1</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E8EE4AB6-E720-47F5-B947-0B6C8A6627CE}"/>
              </a:ext>
            </a:extLst>
          </p:cNvPr>
          <p:cNvSpPr txBox="1"/>
          <p:nvPr/>
        </p:nvSpPr>
        <p:spPr>
          <a:xfrm>
            <a:off x="7915303" y="4261998"/>
            <a:ext cx="748784"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8</a:t>
            </a:r>
            <a:endParaRPr lang="en-US" sz="1400" dirty="0">
              <a:latin typeface="Consolas" panose="020B0609020204030204" pitchFamily="49" charset="0"/>
            </a:endParaRPr>
          </a:p>
        </p:txBody>
      </p:sp>
      <p:sp>
        <p:nvSpPr>
          <p:cNvPr id="47" name="TextBox 46">
            <a:extLst>
              <a:ext uri="{FF2B5EF4-FFF2-40B4-BE49-F238E27FC236}">
                <a16:creationId xmlns:a16="http://schemas.microsoft.com/office/drawing/2014/main" id="{17329375-8813-4688-85E2-24C1A05D3076}"/>
              </a:ext>
            </a:extLst>
          </p:cNvPr>
          <p:cNvSpPr txBox="1"/>
          <p:nvPr/>
        </p:nvSpPr>
        <p:spPr>
          <a:xfrm>
            <a:off x="8664087" y="4261997"/>
            <a:ext cx="748775" cy="307777"/>
          </a:xfrm>
          <a:prstGeom prst="rect">
            <a:avLst/>
          </a:prstGeom>
          <a:noFill/>
          <a:ln>
            <a:solidFill>
              <a:schemeClr val="tx1"/>
            </a:solidFill>
          </a:ln>
        </p:spPr>
        <p:txBody>
          <a:bodyPr wrap="square" rtlCol="0">
            <a:spAutoFit/>
          </a:bodyPr>
          <a:lstStyle/>
          <a:p>
            <a:pPr algn="ctr"/>
            <a:r>
              <a:rPr lang="en-US" altLang="zh-CN" sz="1400">
                <a:latin typeface="Consolas" panose="020B0609020204030204" pitchFamily="49" charset="0"/>
              </a:rPr>
              <a:t>11</a:t>
            </a:r>
            <a:endParaRPr lang="en-US" sz="1400" dirty="0">
              <a:latin typeface="Consolas" panose="020B0609020204030204" pitchFamily="49" charset="0"/>
            </a:endParaRPr>
          </a:p>
        </p:txBody>
      </p:sp>
      <p:sp>
        <p:nvSpPr>
          <p:cNvPr id="48" name="TextBox 47">
            <a:extLst>
              <a:ext uri="{FF2B5EF4-FFF2-40B4-BE49-F238E27FC236}">
                <a16:creationId xmlns:a16="http://schemas.microsoft.com/office/drawing/2014/main" id="{17329375-8813-4688-85E2-24C1A05D3076}"/>
              </a:ext>
            </a:extLst>
          </p:cNvPr>
          <p:cNvSpPr txBox="1"/>
          <p:nvPr/>
        </p:nvSpPr>
        <p:spPr>
          <a:xfrm>
            <a:off x="9412871" y="4261997"/>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19</a:t>
            </a:r>
            <a:endParaRPr lang="en-US" sz="1400" dirty="0">
              <a:latin typeface="Consolas" panose="020B0609020204030204" pitchFamily="49" charset="0"/>
            </a:endParaRPr>
          </a:p>
        </p:txBody>
      </p:sp>
      <p:sp>
        <p:nvSpPr>
          <p:cNvPr id="49" name="TextBox 48">
            <a:extLst>
              <a:ext uri="{FF2B5EF4-FFF2-40B4-BE49-F238E27FC236}">
                <a16:creationId xmlns:a16="http://schemas.microsoft.com/office/drawing/2014/main" id="{17329375-8813-4688-85E2-24C1A05D3076}"/>
              </a:ext>
            </a:extLst>
          </p:cNvPr>
          <p:cNvSpPr txBox="1"/>
          <p:nvPr/>
        </p:nvSpPr>
        <p:spPr>
          <a:xfrm>
            <a:off x="10154589" y="4261997"/>
            <a:ext cx="748775" cy="307777"/>
          </a:xfrm>
          <a:prstGeom prst="rect">
            <a:avLst/>
          </a:prstGeom>
          <a:noFill/>
          <a:ln>
            <a:solidFill>
              <a:schemeClr val="tx1"/>
            </a:solidFill>
          </a:ln>
        </p:spPr>
        <p:txBody>
          <a:bodyPr wrap="square" rtlCol="0">
            <a:spAutoFit/>
          </a:bodyPr>
          <a:lstStyle/>
          <a:p>
            <a:pPr algn="ctr"/>
            <a:r>
              <a:rPr lang="en-US" altLang="zh-CN" sz="1400" dirty="0">
                <a:latin typeface="Consolas" panose="020B0609020204030204" pitchFamily="49" charset="0"/>
              </a:rPr>
              <a:t>24</a:t>
            </a:r>
            <a:endParaRPr lang="en-US" sz="1400" dirty="0">
              <a:latin typeface="Consolas" panose="020B0609020204030204" pitchFamily="49" charset="0"/>
            </a:endParaRPr>
          </a:p>
        </p:txBody>
      </p:sp>
      <p:sp>
        <p:nvSpPr>
          <p:cNvPr id="50" name="TextBox 49">
            <a:extLst>
              <a:ext uri="{FF2B5EF4-FFF2-40B4-BE49-F238E27FC236}">
                <a16:creationId xmlns:a16="http://schemas.microsoft.com/office/drawing/2014/main" id="{17329375-8813-4688-85E2-24C1A05D3076}"/>
              </a:ext>
            </a:extLst>
          </p:cNvPr>
          <p:cNvSpPr txBox="1"/>
          <p:nvPr/>
        </p:nvSpPr>
        <p:spPr>
          <a:xfrm>
            <a:off x="10914017" y="4261996"/>
            <a:ext cx="748775" cy="307777"/>
          </a:xfrm>
          <a:prstGeom prst="rect">
            <a:avLst/>
          </a:prstGeom>
          <a:solidFill>
            <a:srgbClr val="00B050"/>
          </a:solidFill>
          <a:ln>
            <a:solidFill>
              <a:schemeClr val="tx1"/>
            </a:solidFill>
          </a:ln>
        </p:spPr>
        <p:txBody>
          <a:bodyPr wrap="square" rtlCol="0">
            <a:spAutoFit/>
          </a:bodyPr>
          <a:lstStyle/>
          <a:p>
            <a:pPr algn="ctr"/>
            <a:r>
              <a:rPr lang="en-US" altLang="zh-CN" sz="1400" dirty="0">
                <a:latin typeface="Consolas" panose="020B0609020204030204" pitchFamily="49" charset="0"/>
              </a:rPr>
              <a:t>27</a:t>
            </a:r>
            <a:endParaRPr lang="en-US" sz="1400" dirty="0">
              <a:latin typeface="Consolas" panose="020B0609020204030204" pitchFamily="49" charset="0"/>
            </a:endParaRPr>
          </a:p>
        </p:txBody>
      </p:sp>
      <p:sp>
        <p:nvSpPr>
          <p:cNvPr id="51" name="Rectangle 50"/>
          <p:cNvSpPr/>
          <p:nvPr/>
        </p:nvSpPr>
        <p:spPr>
          <a:xfrm>
            <a:off x="7007935" y="5079611"/>
            <a:ext cx="4220818" cy="101791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have 8 elements, we have to half </a:t>
            </a:r>
            <a:r>
              <a:rPr lang="en-US" dirty="0">
                <a:solidFill>
                  <a:srgbClr val="FF0000"/>
                </a:solidFill>
              </a:rPr>
              <a:t>3</a:t>
            </a:r>
            <a:r>
              <a:rPr lang="en-US" dirty="0"/>
              <a:t> times to find 35 is not in the array</a:t>
            </a:r>
          </a:p>
          <a:p>
            <a:pPr algn="ctr"/>
            <a:r>
              <a:rPr lang="en-US" dirty="0">
                <a:solidFill>
                  <a:srgbClr val="FF0000"/>
                </a:solidFill>
              </a:rPr>
              <a:t>n / 2</a:t>
            </a:r>
            <a:r>
              <a:rPr lang="en-US" baseline="30000" dirty="0">
                <a:solidFill>
                  <a:srgbClr val="FF0000"/>
                </a:solidFill>
              </a:rPr>
              <a:t>k</a:t>
            </a:r>
            <a:r>
              <a:rPr lang="en-US" dirty="0">
                <a:solidFill>
                  <a:srgbClr val="FF0000"/>
                </a:solidFill>
              </a:rPr>
              <a:t> = 1 =&gt; k = log n</a:t>
            </a:r>
          </a:p>
        </p:txBody>
      </p:sp>
      <p:sp>
        <p:nvSpPr>
          <p:cNvPr id="52" name="Rectangle 51"/>
          <p:cNvSpPr/>
          <p:nvPr/>
        </p:nvSpPr>
        <p:spPr>
          <a:xfrm>
            <a:off x="7075401" y="6230670"/>
            <a:ext cx="4167813" cy="62733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O(log n)</a:t>
            </a:r>
          </a:p>
        </p:txBody>
      </p:sp>
    </p:spTree>
    <p:custDataLst>
      <p:tags r:id="rId1"/>
    </p:custDataLst>
    <p:extLst>
      <p:ext uri="{BB962C8B-B14F-4D97-AF65-F5344CB8AC3E}">
        <p14:creationId xmlns:p14="http://schemas.microsoft.com/office/powerpoint/2010/main" val="20744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28854"/>
            <a:ext cx="10141356" cy="1507067"/>
          </a:xfrm>
        </p:spPr>
        <p:txBody>
          <a:bodyPr>
            <a:normAutofit/>
          </a:bodyPr>
          <a:lstStyle/>
          <a:p>
            <a:r>
              <a:rPr lang="en-US" sz="2000" dirty="0"/>
              <a:t>What is the time complexity of the following code?</a:t>
            </a:r>
          </a:p>
        </p:txBody>
      </p:sp>
      <p:sp>
        <p:nvSpPr>
          <p:cNvPr id="8" name="TextBox 7">
            <a:extLst>
              <a:ext uri="{FF2B5EF4-FFF2-40B4-BE49-F238E27FC236}">
                <a16:creationId xmlns:a16="http://schemas.microsoft.com/office/drawing/2014/main" id="{5A6C0885-6644-44EC-A407-B105A2C211BB}"/>
              </a:ext>
            </a:extLst>
          </p:cNvPr>
          <p:cNvSpPr txBox="1"/>
          <p:nvPr/>
        </p:nvSpPr>
        <p:spPr>
          <a:xfrm>
            <a:off x="857055" y="1851386"/>
            <a:ext cx="5238945" cy="2770717"/>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endParaRPr lang="pt-BR" dirty="0">
              <a:latin typeface="Consolas" panose="020B0609020204030204" pitchFamily="49" charset="0"/>
            </a:endParaRPr>
          </a:p>
          <a:p>
            <a:pPr algn="just">
              <a:lnSpc>
                <a:spcPct val="115000"/>
              </a:lnSpc>
            </a:pPr>
            <a:r>
              <a:rPr lang="pt-BR" dirty="0">
                <a:latin typeface="Consolas" panose="020B0609020204030204" pitchFamily="49" charset="0"/>
              </a:rPr>
              <a:t>int a = 0, b = 0; </a:t>
            </a:r>
          </a:p>
          <a:p>
            <a:pPr algn="just">
              <a:lnSpc>
                <a:spcPct val="115000"/>
              </a:lnSpc>
            </a:pPr>
            <a:r>
              <a:rPr lang="pt-BR" dirty="0">
                <a:latin typeface="Consolas" panose="020B0609020204030204" pitchFamily="49" charset="0"/>
              </a:rPr>
              <a:t>for (i = 0; i &lt; N; i++) { </a:t>
            </a:r>
          </a:p>
          <a:p>
            <a:pPr algn="just">
              <a:lnSpc>
                <a:spcPct val="115000"/>
              </a:lnSpc>
            </a:pPr>
            <a:r>
              <a:rPr lang="pt-BR" dirty="0">
                <a:latin typeface="Consolas" panose="020B0609020204030204" pitchFamily="49" charset="0"/>
              </a:rPr>
              <a:t>	a = a + rand(); </a:t>
            </a:r>
          </a:p>
          <a:p>
            <a:pPr algn="just">
              <a:lnSpc>
                <a:spcPct val="115000"/>
              </a:lnSpc>
            </a:pPr>
            <a:r>
              <a:rPr lang="pt-BR" dirty="0">
                <a:latin typeface="Consolas" panose="020B0609020204030204" pitchFamily="49" charset="0"/>
              </a:rPr>
              <a:t>} </a:t>
            </a:r>
          </a:p>
          <a:p>
            <a:pPr algn="just">
              <a:lnSpc>
                <a:spcPct val="115000"/>
              </a:lnSpc>
            </a:pPr>
            <a:r>
              <a:rPr lang="pt-BR" dirty="0">
                <a:latin typeface="Consolas" panose="020B0609020204030204" pitchFamily="49" charset="0"/>
              </a:rPr>
              <a:t>for (j = 0; j &lt; M; j++) { </a:t>
            </a:r>
          </a:p>
          <a:p>
            <a:pPr algn="just">
              <a:lnSpc>
                <a:spcPct val="115000"/>
              </a:lnSpc>
            </a:pPr>
            <a:r>
              <a:rPr lang="pt-BR" dirty="0">
                <a:latin typeface="Consolas" panose="020B0609020204030204" pitchFamily="49" charset="0"/>
              </a:rPr>
              <a:t>	b = b + rand(); </a:t>
            </a:r>
          </a:p>
          <a:p>
            <a:pPr algn="just">
              <a:lnSpc>
                <a:spcPct val="115000"/>
              </a:lnSpc>
            </a:pPr>
            <a:r>
              <a:rPr lang="pt-BR" dirty="0">
                <a:latin typeface="Consolas" panose="020B0609020204030204" pitchFamily="49" charset="0"/>
              </a:rPr>
              <a:t>} </a:t>
            </a:r>
          </a:p>
          <a:p>
            <a:pPr algn="just">
              <a:lnSpc>
                <a:spcPct val="115000"/>
              </a:lnSpc>
            </a:pPr>
            <a:endParaRPr lang="en-US" dirty="0">
              <a:latin typeface="Consolas" panose="020B0609020204030204" pitchFamily="49" charset="0"/>
            </a:endParaRPr>
          </a:p>
        </p:txBody>
      </p:sp>
      <p:sp>
        <p:nvSpPr>
          <p:cNvPr id="10" name="TextBox 9"/>
          <p:cNvSpPr txBox="1"/>
          <p:nvPr/>
        </p:nvSpPr>
        <p:spPr>
          <a:xfrm>
            <a:off x="857055" y="4814503"/>
            <a:ext cx="4545106" cy="1754326"/>
          </a:xfrm>
          <a:prstGeom prst="rect">
            <a:avLst/>
          </a:prstGeom>
          <a:noFill/>
        </p:spPr>
        <p:txBody>
          <a:bodyPr wrap="square" rtlCol="0">
            <a:spAutoFit/>
          </a:bodyPr>
          <a:lstStyle/>
          <a:p>
            <a:pPr marL="342900" indent="-342900">
              <a:buAutoNum type="alphaLcPeriod"/>
            </a:pPr>
            <a:endParaRPr lang="en-US" dirty="0"/>
          </a:p>
          <a:p>
            <a:pPr marL="342900" indent="-342900" fontAlgn="base">
              <a:buFont typeface="+mj-lt"/>
              <a:buAutoNum type="alphaUcPeriod"/>
            </a:pPr>
            <a:r>
              <a:rPr lang="pt-BR" dirty="0"/>
              <a:t>O(logn) </a:t>
            </a:r>
          </a:p>
          <a:p>
            <a:pPr marL="342900" indent="-342900" fontAlgn="base">
              <a:buFont typeface="+mj-lt"/>
              <a:buAutoNum type="alphaUcPeriod"/>
            </a:pPr>
            <a:r>
              <a:rPr lang="pt-BR" dirty="0"/>
              <a:t>O(n!) </a:t>
            </a:r>
          </a:p>
          <a:p>
            <a:pPr marL="342900" indent="-342900" fontAlgn="base">
              <a:buFont typeface="+mj-lt"/>
              <a:buAutoNum type="alphaUcPeriod"/>
            </a:pPr>
            <a:r>
              <a:rPr lang="pt-BR" dirty="0"/>
              <a:t>O(N + M) </a:t>
            </a:r>
          </a:p>
          <a:p>
            <a:pPr marL="342900" indent="-342900" fontAlgn="base">
              <a:buFont typeface="+mj-lt"/>
              <a:buAutoNum type="alphaUcPeriod"/>
            </a:pPr>
            <a:r>
              <a:rPr lang="pt-BR" dirty="0"/>
              <a:t>O(N * M) </a:t>
            </a:r>
          </a:p>
          <a:p>
            <a:pPr fontAlgn="base"/>
            <a:endParaRPr lang="pt-BR" dirty="0"/>
          </a:p>
        </p:txBody>
      </p:sp>
    </p:spTree>
    <p:custDataLst>
      <p:tags r:id="rId1"/>
    </p:custDataLst>
    <p:extLst>
      <p:ext uri="{BB962C8B-B14F-4D97-AF65-F5344CB8AC3E}">
        <p14:creationId xmlns:p14="http://schemas.microsoft.com/office/powerpoint/2010/main" val="303316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28854"/>
            <a:ext cx="10141356" cy="1507067"/>
          </a:xfrm>
        </p:spPr>
        <p:txBody>
          <a:bodyPr>
            <a:normAutofit/>
          </a:bodyPr>
          <a:lstStyle/>
          <a:p>
            <a:r>
              <a:rPr lang="en-US" sz="2000" dirty="0"/>
              <a:t>What is the time complexity of the following code?</a:t>
            </a:r>
          </a:p>
        </p:txBody>
      </p:sp>
      <p:sp>
        <p:nvSpPr>
          <p:cNvPr id="8" name="TextBox 7">
            <a:extLst>
              <a:ext uri="{FF2B5EF4-FFF2-40B4-BE49-F238E27FC236}">
                <a16:creationId xmlns:a16="http://schemas.microsoft.com/office/drawing/2014/main" id="{5A6C0885-6644-44EC-A407-B105A2C211BB}"/>
              </a:ext>
            </a:extLst>
          </p:cNvPr>
          <p:cNvSpPr txBox="1"/>
          <p:nvPr/>
        </p:nvSpPr>
        <p:spPr>
          <a:xfrm>
            <a:off x="857055" y="1851387"/>
            <a:ext cx="5238945" cy="2432514"/>
          </a:xfrm>
          <a:prstGeom prst="rect">
            <a:avLst/>
          </a:prstGeom>
          <a:solidFill>
            <a:srgbClr val="000060"/>
          </a:solidFill>
          <a:ln>
            <a:solidFill>
              <a:schemeClr val="tx1"/>
            </a:solidFill>
          </a:ln>
        </p:spPr>
        <p:txBody>
          <a:bodyPr wrap="square" lIns="73152" tIns="0" rIns="73152" bIns="0" rtlCol="0">
            <a:noAutofit/>
          </a:bodyPr>
          <a:lstStyle/>
          <a:p>
            <a:pPr algn="just">
              <a:lnSpc>
                <a:spcPct val="115000"/>
              </a:lnSpc>
            </a:pPr>
            <a:endParaRPr lang="pt-BR" sz="1400" dirty="0">
              <a:latin typeface="Consolas" panose="020B0609020204030204" pitchFamily="49" charset="0"/>
            </a:endParaRPr>
          </a:p>
          <a:p>
            <a:pPr algn="just">
              <a:lnSpc>
                <a:spcPct val="115000"/>
              </a:lnSpc>
            </a:pPr>
            <a:r>
              <a:rPr lang="pt-BR" dirty="0">
                <a:latin typeface="Consolas" panose="020B0609020204030204" pitchFamily="49" charset="0"/>
              </a:rPr>
              <a:t>int a = 0; </a:t>
            </a:r>
          </a:p>
          <a:p>
            <a:pPr algn="just">
              <a:lnSpc>
                <a:spcPct val="115000"/>
              </a:lnSpc>
            </a:pPr>
            <a:r>
              <a:rPr lang="pt-BR" dirty="0">
                <a:latin typeface="Consolas" panose="020B0609020204030204" pitchFamily="49" charset="0"/>
              </a:rPr>
              <a:t>for (i = 0; i &lt; N; i++) { </a:t>
            </a:r>
          </a:p>
          <a:p>
            <a:pPr algn="just">
              <a:lnSpc>
                <a:spcPct val="115000"/>
              </a:lnSpc>
            </a:pPr>
            <a:r>
              <a:rPr lang="pt-BR" dirty="0">
                <a:latin typeface="Consolas" panose="020B0609020204030204" pitchFamily="49" charset="0"/>
              </a:rPr>
              <a:t>	for (j = N; j &gt; i; j--) { </a:t>
            </a:r>
          </a:p>
          <a:p>
            <a:pPr algn="just">
              <a:lnSpc>
                <a:spcPct val="115000"/>
              </a:lnSpc>
            </a:pPr>
            <a:r>
              <a:rPr lang="pt-BR" dirty="0">
                <a:latin typeface="Consolas" panose="020B0609020204030204" pitchFamily="49" charset="0"/>
              </a:rPr>
              <a:t>		a = a + i + j; </a:t>
            </a:r>
          </a:p>
          <a:p>
            <a:pPr algn="just">
              <a:lnSpc>
                <a:spcPct val="115000"/>
              </a:lnSpc>
            </a:pPr>
            <a:r>
              <a:rPr lang="pt-BR" dirty="0">
                <a:latin typeface="Consolas" panose="020B0609020204030204" pitchFamily="49" charset="0"/>
              </a:rPr>
              <a:t>	} </a:t>
            </a:r>
          </a:p>
          <a:p>
            <a:pPr algn="just">
              <a:lnSpc>
                <a:spcPct val="115000"/>
              </a:lnSpc>
            </a:pPr>
            <a:r>
              <a:rPr lang="pt-BR" dirty="0">
                <a:latin typeface="Consolas" panose="020B0609020204030204" pitchFamily="49" charset="0"/>
              </a:rPr>
              <a:t>} </a:t>
            </a:r>
          </a:p>
          <a:p>
            <a:pPr algn="just">
              <a:lnSpc>
                <a:spcPct val="115000"/>
              </a:lnSpc>
            </a:pPr>
            <a:endParaRPr lang="pt-BR" sz="1400" dirty="0">
              <a:latin typeface="Consolas" panose="020B0609020204030204" pitchFamily="49" charset="0"/>
            </a:endParaRPr>
          </a:p>
          <a:p>
            <a:pPr algn="just">
              <a:lnSpc>
                <a:spcPct val="115000"/>
              </a:lnSpc>
            </a:pPr>
            <a:endParaRPr lang="en-US" sz="1400" dirty="0">
              <a:latin typeface="Consolas" panose="020B0609020204030204" pitchFamily="49" charset="0"/>
            </a:endParaRPr>
          </a:p>
        </p:txBody>
      </p:sp>
      <p:sp>
        <p:nvSpPr>
          <p:cNvPr id="10" name="TextBox 9"/>
          <p:cNvSpPr txBox="1"/>
          <p:nvPr/>
        </p:nvSpPr>
        <p:spPr>
          <a:xfrm>
            <a:off x="857055" y="4814503"/>
            <a:ext cx="4545106" cy="1477328"/>
          </a:xfrm>
          <a:prstGeom prst="rect">
            <a:avLst/>
          </a:prstGeom>
          <a:noFill/>
        </p:spPr>
        <p:txBody>
          <a:bodyPr wrap="square" rtlCol="0">
            <a:spAutoFit/>
          </a:bodyPr>
          <a:lstStyle/>
          <a:p>
            <a:pPr marL="342900" indent="-342900">
              <a:buAutoNum type="alphaLcPeriod"/>
            </a:pPr>
            <a:endParaRPr lang="en-US" dirty="0"/>
          </a:p>
          <a:p>
            <a:pPr marL="342900" indent="-342900" fontAlgn="base">
              <a:buFont typeface="+mj-lt"/>
              <a:buAutoNum type="alphaUcPeriod"/>
            </a:pPr>
            <a:r>
              <a:rPr lang="pt-BR" dirty="0"/>
              <a:t>O(N)</a:t>
            </a:r>
          </a:p>
          <a:p>
            <a:pPr marL="342900" indent="-342900" fontAlgn="base">
              <a:buFont typeface="+mj-lt"/>
              <a:buAutoNum type="alphaUcPeriod"/>
            </a:pPr>
            <a:r>
              <a:rPr lang="pt-BR" dirty="0"/>
              <a:t>O(N*log(N))</a:t>
            </a:r>
          </a:p>
          <a:p>
            <a:pPr marL="342900" indent="-342900" fontAlgn="base">
              <a:buFont typeface="+mj-lt"/>
              <a:buAutoNum type="alphaUcPeriod"/>
            </a:pPr>
            <a:r>
              <a:rPr lang="pt-BR" dirty="0"/>
              <a:t>O(N * Sqrt(N))</a:t>
            </a:r>
          </a:p>
          <a:p>
            <a:pPr marL="342900" indent="-342900" fontAlgn="base">
              <a:buFont typeface="+mj-lt"/>
              <a:buAutoNum type="alphaUcPeriod"/>
            </a:pPr>
            <a:r>
              <a:rPr lang="pt-BR" dirty="0"/>
              <a:t>O(N*N)</a:t>
            </a:r>
          </a:p>
        </p:txBody>
      </p:sp>
    </p:spTree>
    <p:extLst>
      <p:ext uri="{BB962C8B-B14F-4D97-AF65-F5344CB8AC3E}">
        <p14:creationId xmlns:p14="http://schemas.microsoft.com/office/powerpoint/2010/main" val="94197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3"/>
          <p:cNvSpPr>
            <a:spLocks noGrp="1" noChangeArrowheads="1"/>
          </p:cNvSpPr>
          <p:nvPr>
            <p:ph type="body" idx="4294967295"/>
          </p:nvPr>
        </p:nvSpPr>
        <p:spPr>
          <a:xfrm>
            <a:off x="433629" y="1642038"/>
            <a:ext cx="9878239" cy="4953000"/>
          </a:xfrm>
        </p:spPr>
        <p:txBody>
          <a:bodyPr>
            <a:normAutofit/>
          </a:bodyPr>
          <a:lstStyle/>
          <a:p>
            <a:pPr>
              <a:lnSpc>
                <a:spcPct val="90000"/>
              </a:lnSpc>
            </a:pPr>
            <a:r>
              <a:rPr lang="en-US" altLang="en-US" sz="2400" dirty="0"/>
              <a:t>A Linear Search Algorithm:</a:t>
            </a:r>
          </a:p>
          <a:p>
            <a:pPr lvl="1">
              <a:lnSpc>
                <a:spcPct val="90000"/>
              </a:lnSpc>
            </a:pPr>
            <a:endParaRPr lang="en-US" altLang="en-US" sz="2000" dirty="0"/>
          </a:p>
          <a:p>
            <a:pPr lvl="1">
              <a:lnSpc>
                <a:spcPct val="90000"/>
              </a:lnSpc>
            </a:pPr>
            <a:endParaRPr lang="en-US" altLang="en-US" sz="2000" dirty="0"/>
          </a:p>
          <a:p>
            <a:pPr lvl="1">
              <a:lnSpc>
                <a:spcPct val="90000"/>
              </a:lnSpc>
            </a:pPr>
            <a:r>
              <a:rPr lang="en-US" altLang="en-US" sz="2000" dirty="0"/>
              <a:t>Requires a Collection</a:t>
            </a:r>
          </a:p>
          <a:p>
            <a:pPr lvl="1">
              <a:lnSpc>
                <a:spcPct val="90000"/>
              </a:lnSpc>
            </a:pPr>
            <a:endParaRPr lang="en-US" altLang="en-US" sz="2000" dirty="0"/>
          </a:p>
          <a:p>
            <a:pPr lvl="1">
              <a:lnSpc>
                <a:spcPct val="90000"/>
              </a:lnSpc>
            </a:pPr>
            <a:r>
              <a:rPr lang="en-US" altLang="en-US" sz="2000" dirty="0"/>
              <a:t>Iterate over the Collection.</a:t>
            </a:r>
          </a:p>
          <a:p>
            <a:pPr lvl="1">
              <a:lnSpc>
                <a:spcPct val="90000"/>
              </a:lnSpc>
            </a:pPr>
            <a:endParaRPr lang="en-US" altLang="en-US" sz="2000" dirty="0"/>
          </a:p>
          <a:p>
            <a:pPr lvl="1">
              <a:lnSpc>
                <a:spcPct val="90000"/>
              </a:lnSpc>
            </a:pPr>
            <a:r>
              <a:rPr lang="en-US" altLang="en-US" sz="2000" dirty="0"/>
              <a:t>If that element is the desired value, the search is over.</a:t>
            </a:r>
          </a:p>
          <a:p>
            <a:pPr lvl="1">
              <a:lnSpc>
                <a:spcPct val="90000"/>
              </a:lnSpc>
            </a:pPr>
            <a:endParaRPr lang="en-US" altLang="en-US" sz="2000" dirty="0"/>
          </a:p>
          <a:p>
            <a:pPr lvl="1">
              <a:lnSpc>
                <a:spcPct val="90000"/>
              </a:lnSpc>
            </a:pPr>
            <a:r>
              <a:rPr lang="en-US" altLang="en-US" sz="2000" dirty="0"/>
              <a:t>Otherwise, moves to the next element in the Collection and repeat until we run out of elements.</a:t>
            </a:r>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p:txBody>
      </p:sp>
      <p:sp>
        <p:nvSpPr>
          <p:cNvPr id="122883" name="Rectangle 2"/>
          <p:cNvSpPr>
            <a:spLocks noGrp="1" noChangeArrowheads="1"/>
          </p:cNvSpPr>
          <p:nvPr>
            <p:ph type="title" idx="4294967295"/>
          </p:nvPr>
        </p:nvSpPr>
        <p:spPr>
          <a:xfrm>
            <a:off x="942370" y="123825"/>
            <a:ext cx="10353761" cy="1326321"/>
          </a:xfrm>
        </p:spPr>
        <p:txBody>
          <a:bodyPr/>
          <a:lstStyle/>
          <a:p>
            <a:pPr eaLnBrk="1" hangingPunct="1"/>
            <a:r>
              <a:rPr lang="en-US" altLang="en-US" dirty="0"/>
              <a:t>LINEAR Search</a:t>
            </a:r>
          </a:p>
        </p:txBody>
      </p:sp>
    </p:spTree>
    <p:extLst>
      <p:ext uri="{BB962C8B-B14F-4D97-AF65-F5344CB8AC3E}">
        <p14:creationId xmlns:p14="http://schemas.microsoft.com/office/powerpoint/2010/main" val="77670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3"/>
          <p:cNvSpPr>
            <a:spLocks noGrp="1" noChangeArrowheads="1"/>
          </p:cNvSpPr>
          <p:nvPr>
            <p:ph type="body" idx="4294967295"/>
          </p:nvPr>
        </p:nvSpPr>
        <p:spPr>
          <a:xfrm>
            <a:off x="433629" y="1642038"/>
            <a:ext cx="9878239" cy="4953000"/>
          </a:xfrm>
        </p:spPr>
        <p:txBody>
          <a:bodyPr>
            <a:normAutofit/>
          </a:bodyPr>
          <a:lstStyle/>
          <a:p>
            <a:pPr>
              <a:lnSpc>
                <a:spcPct val="90000"/>
              </a:lnSpc>
            </a:pPr>
            <a:r>
              <a:rPr lang="en-US" altLang="en-US" sz="2400" dirty="0"/>
              <a:t>A Linear Search Algorithm:</a:t>
            </a:r>
          </a:p>
          <a:p>
            <a:pPr lvl="1">
              <a:lnSpc>
                <a:spcPct val="90000"/>
              </a:lnSpc>
            </a:pPr>
            <a:endParaRPr lang="en-US" altLang="en-US" sz="2000" dirty="0"/>
          </a:p>
          <a:p>
            <a:pPr lvl="1">
              <a:lnSpc>
                <a:spcPct val="90000"/>
              </a:lnSpc>
            </a:pPr>
            <a:endParaRPr lang="en-US" altLang="en-US" sz="2000" dirty="0"/>
          </a:p>
          <a:p>
            <a:pPr lvl="1">
              <a:lnSpc>
                <a:spcPct val="90000"/>
              </a:lnSpc>
            </a:pPr>
            <a:r>
              <a:rPr lang="en-US" altLang="en-US" sz="2000" dirty="0"/>
              <a:t>Requires a Collection</a:t>
            </a:r>
          </a:p>
          <a:p>
            <a:pPr lvl="1">
              <a:lnSpc>
                <a:spcPct val="90000"/>
              </a:lnSpc>
            </a:pPr>
            <a:endParaRPr lang="en-US" altLang="en-US" sz="2000" dirty="0"/>
          </a:p>
          <a:p>
            <a:pPr lvl="1">
              <a:lnSpc>
                <a:spcPct val="90000"/>
              </a:lnSpc>
            </a:pPr>
            <a:r>
              <a:rPr lang="en-US" altLang="en-US" sz="2000" dirty="0"/>
              <a:t>Iterate over the Collection.</a:t>
            </a:r>
          </a:p>
          <a:p>
            <a:pPr lvl="1">
              <a:lnSpc>
                <a:spcPct val="90000"/>
              </a:lnSpc>
            </a:pPr>
            <a:endParaRPr lang="en-US" altLang="en-US" sz="2000" dirty="0"/>
          </a:p>
          <a:p>
            <a:pPr lvl="1">
              <a:lnSpc>
                <a:spcPct val="90000"/>
              </a:lnSpc>
            </a:pPr>
            <a:r>
              <a:rPr lang="en-US" altLang="en-US" sz="2000" dirty="0"/>
              <a:t>If that element is the desired value, the search is over.</a:t>
            </a:r>
          </a:p>
          <a:p>
            <a:pPr lvl="1">
              <a:lnSpc>
                <a:spcPct val="90000"/>
              </a:lnSpc>
            </a:pPr>
            <a:endParaRPr lang="en-US" altLang="en-US" sz="2000" dirty="0"/>
          </a:p>
          <a:p>
            <a:pPr lvl="1">
              <a:lnSpc>
                <a:spcPct val="90000"/>
              </a:lnSpc>
            </a:pPr>
            <a:r>
              <a:rPr lang="en-US" altLang="en-US" sz="2000" dirty="0"/>
              <a:t>Otherwise, moves to the next element in the Collection and repeat until we run out of elements.</a:t>
            </a:r>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p:txBody>
      </p:sp>
      <p:sp>
        <p:nvSpPr>
          <p:cNvPr id="28" name="TextBox 27">
            <a:extLst>
              <a:ext uri="{FF2B5EF4-FFF2-40B4-BE49-F238E27FC236}">
                <a16:creationId xmlns:a16="http://schemas.microsoft.com/office/drawing/2014/main" id="{4B90EA9C-B54F-41A7-A6D1-B9EECCB5E666}"/>
              </a:ext>
            </a:extLst>
          </p:cNvPr>
          <p:cNvSpPr txBox="1"/>
          <p:nvPr/>
        </p:nvSpPr>
        <p:spPr>
          <a:xfrm>
            <a:off x="5825650" y="1642040"/>
            <a:ext cx="74878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122883" name="Rectangle 2"/>
          <p:cNvSpPr>
            <a:spLocks noGrp="1" noChangeArrowheads="1"/>
          </p:cNvSpPr>
          <p:nvPr>
            <p:ph type="title" idx="4294967295"/>
          </p:nvPr>
        </p:nvSpPr>
        <p:spPr>
          <a:xfrm>
            <a:off x="942370" y="123825"/>
            <a:ext cx="10353761" cy="1326321"/>
          </a:xfrm>
        </p:spPr>
        <p:txBody>
          <a:bodyPr/>
          <a:lstStyle/>
          <a:p>
            <a:pPr eaLnBrk="1" hangingPunct="1"/>
            <a:r>
              <a:rPr lang="en-US" altLang="en-US" dirty="0"/>
              <a:t>LINEAR Search</a:t>
            </a:r>
          </a:p>
        </p:txBody>
      </p:sp>
      <p:sp>
        <p:nvSpPr>
          <p:cNvPr id="26" name="TextBox 25">
            <a:extLst>
              <a:ext uri="{FF2B5EF4-FFF2-40B4-BE49-F238E27FC236}">
                <a16:creationId xmlns:a16="http://schemas.microsoft.com/office/drawing/2014/main" id="{37AD92D9-832B-4286-B5C6-C5FE08C4C343}"/>
              </a:ext>
            </a:extLst>
          </p:cNvPr>
          <p:cNvSpPr txBox="1"/>
          <p:nvPr/>
        </p:nvSpPr>
        <p:spPr>
          <a:xfrm>
            <a:off x="7316750" y="1642039"/>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27" name="TextBox 26">
            <a:extLst>
              <a:ext uri="{FF2B5EF4-FFF2-40B4-BE49-F238E27FC236}">
                <a16:creationId xmlns:a16="http://schemas.microsoft.com/office/drawing/2014/main" id="{1115A775-0021-48EB-93B2-1BE6A6B19D42}"/>
              </a:ext>
            </a:extLst>
          </p:cNvPr>
          <p:cNvSpPr txBox="1"/>
          <p:nvPr/>
        </p:nvSpPr>
        <p:spPr>
          <a:xfrm>
            <a:off x="6567966" y="1642040"/>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29" name="TextBox 28">
            <a:extLst>
              <a:ext uri="{FF2B5EF4-FFF2-40B4-BE49-F238E27FC236}">
                <a16:creationId xmlns:a16="http://schemas.microsoft.com/office/drawing/2014/main" id="{70260AC4-B518-4D9C-A98D-4798BA02D464}"/>
              </a:ext>
            </a:extLst>
          </p:cNvPr>
          <p:cNvSpPr txBox="1"/>
          <p:nvPr/>
        </p:nvSpPr>
        <p:spPr>
          <a:xfrm>
            <a:off x="8065525" y="1642039"/>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30" name="TextBox 29">
            <a:extLst>
              <a:ext uri="{FF2B5EF4-FFF2-40B4-BE49-F238E27FC236}">
                <a16:creationId xmlns:a16="http://schemas.microsoft.com/office/drawing/2014/main" id="{A05F963E-C8F7-4EB6-A371-B16468CA36C0}"/>
              </a:ext>
            </a:extLst>
          </p:cNvPr>
          <p:cNvSpPr txBox="1"/>
          <p:nvPr/>
        </p:nvSpPr>
        <p:spPr>
          <a:xfrm>
            <a:off x="8814309" y="1642038"/>
            <a:ext cx="748775" cy="400110"/>
          </a:xfrm>
          <a:prstGeom prst="rect">
            <a:avLst/>
          </a:prstGeom>
          <a:noFill/>
          <a:ln>
            <a:solidFill>
              <a:schemeClr val="tx1"/>
            </a:solidFill>
          </a:ln>
        </p:spPr>
        <p:txBody>
          <a:bodyPr wrap="square" rtlCol="0">
            <a:spAutoFit/>
          </a:bodyPr>
          <a:lstStyle/>
          <a:p>
            <a:pPr algn="ctr"/>
            <a:r>
              <a:rPr lang="en-US" altLang="zh-CN" sz="2000">
                <a:latin typeface="Consolas" panose="020B0609020204030204" pitchFamily="49" charset="0"/>
              </a:rPr>
              <a:t>11</a:t>
            </a:r>
            <a:endParaRPr lang="en-US" sz="2000" dirty="0">
              <a:latin typeface="Consolas" panose="020B0609020204030204" pitchFamily="49" charset="0"/>
            </a:endParaRPr>
          </a:p>
        </p:txBody>
      </p:sp>
      <p:sp>
        <p:nvSpPr>
          <p:cNvPr id="31" name="TextBox 30">
            <a:extLst>
              <a:ext uri="{FF2B5EF4-FFF2-40B4-BE49-F238E27FC236}">
                <a16:creationId xmlns:a16="http://schemas.microsoft.com/office/drawing/2014/main" id="{9FEC79DB-9560-470F-B15A-AE8B18F9D488}"/>
              </a:ext>
            </a:extLst>
          </p:cNvPr>
          <p:cNvSpPr txBox="1"/>
          <p:nvPr/>
        </p:nvSpPr>
        <p:spPr>
          <a:xfrm>
            <a:off x="9563093"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32" name="TextBox 31">
            <a:extLst>
              <a:ext uri="{FF2B5EF4-FFF2-40B4-BE49-F238E27FC236}">
                <a16:creationId xmlns:a16="http://schemas.microsoft.com/office/drawing/2014/main" id="{8186E496-327D-4441-BECC-3E5E79152BB1}"/>
              </a:ext>
            </a:extLst>
          </p:cNvPr>
          <p:cNvSpPr txBox="1"/>
          <p:nvPr/>
        </p:nvSpPr>
        <p:spPr>
          <a:xfrm>
            <a:off x="10304811"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spTree>
    <p:extLst>
      <p:ext uri="{BB962C8B-B14F-4D97-AF65-F5344CB8AC3E}">
        <p14:creationId xmlns:p14="http://schemas.microsoft.com/office/powerpoint/2010/main" val="292548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3"/>
          <p:cNvSpPr>
            <a:spLocks noGrp="1" noChangeArrowheads="1"/>
          </p:cNvSpPr>
          <p:nvPr>
            <p:ph type="body" idx="4294967295"/>
          </p:nvPr>
        </p:nvSpPr>
        <p:spPr>
          <a:xfrm>
            <a:off x="433629" y="1642038"/>
            <a:ext cx="9878239" cy="4953000"/>
          </a:xfrm>
        </p:spPr>
        <p:txBody>
          <a:bodyPr>
            <a:normAutofit/>
          </a:bodyPr>
          <a:lstStyle/>
          <a:p>
            <a:pPr>
              <a:lnSpc>
                <a:spcPct val="90000"/>
              </a:lnSpc>
            </a:pPr>
            <a:r>
              <a:rPr lang="en-US" altLang="en-US" sz="2400" dirty="0"/>
              <a:t>A Linear Search Algorithm:</a:t>
            </a:r>
          </a:p>
          <a:p>
            <a:pPr lvl="1">
              <a:lnSpc>
                <a:spcPct val="90000"/>
              </a:lnSpc>
            </a:pPr>
            <a:endParaRPr lang="en-US" altLang="en-US" sz="2000" dirty="0"/>
          </a:p>
          <a:p>
            <a:pPr lvl="1">
              <a:lnSpc>
                <a:spcPct val="90000"/>
              </a:lnSpc>
            </a:pPr>
            <a:endParaRPr lang="en-US" altLang="en-US" sz="2000" dirty="0"/>
          </a:p>
          <a:p>
            <a:pPr lvl="1">
              <a:lnSpc>
                <a:spcPct val="90000"/>
              </a:lnSpc>
            </a:pPr>
            <a:r>
              <a:rPr lang="en-US" altLang="en-US" sz="2000" dirty="0"/>
              <a:t>Requires a Collection</a:t>
            </a:r>
          </a:p>
          <a:p>
            <a:pPr lvl="1">
              <a:lnSpc>
                <a:spcPct val="90000"/>
              </a:lnSpc>
            </a:pPr>
            <a:endParaRPr lang="en-US" altLang="en-US" sz="2000" dirty="0"/>
          </a:p>
          <a:p>
            <a:pPr lvl="1">
              <a:lnSpc>
                <a:spcPct val="90000"/>
              </a:lnSpc>
            </a:pPr>
            <a:r>
              <a:rPr lang="en-US" altLang="en-US" sz="2000" dirty="0"/>
              <a:t>Iterate over the Collection.</a:t>
            </a:r>
          </a:p>
          <a:p>
            <a:pPr lvl="1">
              <a:lnSpc>
                <a:spcPct val="90000"/>
              </a:lnSpc>
            </a:pPr>
            <a:endParaRPr lang="en-US" altLang="en-US" sz="2000" dirty="0"/>
          </a:p>
          <a:p>
            <a:pPr lvl="1">
              <a:lnSpc>
                <a:spcPct val="90000"/>
              </a:lnSpc>
            </a:pPr>
            <a:r>
              <a:rPr lang="en-US" altLang="en-US" sz="2000" dirty="0"/>
              <a:t>If that element is the desired value, the search is over.</a:t>
            </a:r>
          </a:p>
          <a:p>
            <a:pPr lvl="1">
              <a:lnSpc>
                <a:spcPct val="90000"/>
              </a:lnSpc>
            </a:pPr>
            <a:endParaRPr lang="en-US" altLang="en-US" sz="2000" dirty="0"/>
          </a:p>
          <a:p>
            <a:pPr lvl="1">
              <a:lnSpc>
                <a:spcPct val="90000"/>
              </a:lnSpc>
            </a:pPr>
            <a:r>
              <a:rPr lang="en-US" altLang="en-US" sz="2000" dirty="0"/>
              <a:t>Otherwise, moves to the next element in the Collection and repeat until we run out of elements.</a:t>
            </a:r>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p:txBody>
      </p:sp>
      <p:sp>
        <p:nvSpPr>
          <p:cNvPr id="122883" name="Rectangle 2"/>
          <p:cNvSpPr>
            <a:spLocks noGrp="1" noChangeArrowheads="1"/>
          </p:cNvSpPr>
          <p:nvPr>
            <p:ph type="title" idx="4294967295"/>
          </p:nvPr>
        </p:nvSpPr>
        <p:spPr>
          <a:xfrm>
            <a:off x="942370" y="123825"/>
            <a:ext cx="10353761" cy="1326321"/>
          </a:xfrm>
        </p:spPr>
        <p:txBody>
          <a:bodyPr/>
          <a:lstStyle/>
          <a:p>
            <a:pPr eaLnBrk="1" hangingPunct="1"/>
            <a:r>
              <a:rPr lang="en-US" altLang="en-US" dirty="0"/>
              <a:t>LINEAR Search</a:t>
            </a:r>
          </a:p>
        </p:txBody>
      </p:sp>
      <p:grpSp>
        <p:nvGrpSpPr>
          <p:cNvPr id="2" name="Group 1">
            <a:extLst>
              <a:ext uri="{FF2B5EF4-FFF2-40B4-BE49-F238E27FC236}">
                <a16:creationId xmlns:a16="http://schemas.microsoft.com/office/drawing/2014/main" id="{6171767D-E105-41CE-B87A-3415BB46BF7E}"/>
              </a:ext>
            </a:extLst>
          </p:cNvPr>
          <p:cNvGrpSpPr/>
          <p:nvPr/>
        </p:nvGrpSpPr>
        <p:grpSpPr>
          <a:xfrm>
            <a:off x="5825650" y="1642038"/>
            <a:ext cx="5227936" cy="1172575"/>
            <a:chOff x="5825650" y="1642038"/>
            <a:chExt cx="5227936" cy="1172575"/>
          </a:xfrm>
        </p:grpSpPr>
        <p:sp>
          <p:nvSpPr>
            <p:cNvPr id="28" name="TextBox 27">
              <a:extLst>
                <a:ext uri="{FF2B5EF4-FFF2-40B4-BE49-F238E27FC236}">
                  <a16:creationId xmlns:a16="http://schemas.microsoft.com/office/drawing/2014/main" id="{4B90EA9C-B54F-41A7-A6D1-B9EECCB5E666}"/>
                </a:ext>
              </a:extLst>
            </p:cNvPr>
            <p:cNvSpPr txBox="1"/>
            <p:nvPr/>
          </p:nvSpPr>
          <p:spPr>
            <a:xfrm>
              <a:off x="5825650" y="1642040"/>
              <a:ext cx="74878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26" name="TextBox 25">
              <a:extLst>
                <a:ext uri="{FF2B5EF4-FFF2-40B4-BE49-F238E27FC236}">
                  <a16:creationId xmlns:a16="http://schemas.microsoft.com/office/drawing/2014/main" id="{37AD92D9-832B-4286-B5C6-C5FE08C4C343}"/>
                </a:ext>
              </a:extLst>
            </p:cNvPr>
            <p:cNvSpPr txBox="1"/>
            <p:nvPr/>
          </p:nvSpPr>
          <p:spPr>
            <a:xfrm>
              <a:off x="7316750" y="1642039"/>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27" name="TextBox 26">
              <a:extLst>
                <a:ext uri="{FF2B5EF4-FFF2-40B4-BE49-F238E27FC236}">
                  <a16:creationId xmlns:a16="http://schemas.microsoft.com/office/drawing/2014/main" id="{1115A775-0021-48EB-93B2-1BE6A6B19D42}"/>
                </a:ext>
              </a:extLst>
            </p:cNvPr>
            <p:cNvSpPr txBox="1"/>
            <p:nvPr/>
          </p:nvSpPr>
          <p:spPr>
            <a:xfrm>
              <a:off x="6567966" y="1642040"/>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29" name="TextBox 28">
              <a:extLst>
                <a:ext uri="{FF2B5EF4-FFF2-40B4-BE49-F238E27FC236}">
                  <a16:creationId xmlns:a16="http://schemas.microsoft.com/office/drawing/2014/main" id="{70260AC4-B518-4D9C-A98D-4798BA02D464}"/>
                </a:ext>
              </a:extLst>
            </p:cNvPr>
            <p:cNvSpPr txBox="1"/>
            <p:nvPr/>
          </p:nvSpPr>
          <p:spPr>
            <a:xfrm>
              <a:off x="8065525" y="1642039"/>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30" name="TextBox 29">
              <a:extLst>
                <a:ext uri="{FF2B5EF4-FFF2-40B4-BE49-F238E27FC236}">
                  <a16:creationId xmlns:a16="http://schemas.microsoft.com/office/drawing/2014/main" id="{A05F963E-C8F7-4EB6-A371-B16468CA36C0}"/>
                </a:ext>
              </a:extLst>
            </p:cNvPr>
            <p:cNvSpPr txBox="1"/>
            <p:nvPr/>
          </p:nvSpPr>
          <p:spPr>
            <a:xfrm>
              <a:off x="8814309" y="1642038"/>
              <a:ext cx="748775" cy="400110"/>
            </a:xfrm>
            <a:prstGeom prst="rect">
              <a:avLst/>
            </a:prstGeom>
            <a:noFill/>
            <a:ln>
              <a:solidFill>
                <a:schemeClr val="tx1"/>
              </a:solidFill>
            </a:ln>
          </p:spPr>
          <p:txBody>
            <a:bodyPr wrap="square" rtlCol="0">
              <a:spAutoFit/>
            </a:bodyPr>
            <a:lstStyle/>
            <a:p>
              <a:pPr algn="ctr"/>
              <a:r>
                <a:rPr lang="en-US" altLang="zh-CN" sz="2000">
                  <a:latin typeface="Consolas" panose="020B0609020204030204" pitchFamily="49" charset="0"/>
                </a:rPr>
                <a:t>11</a:t>
              </a:r>
              <a:endParaRPr lang="en-US" sz="2000" dirty="0">
                <a:latin typeface="Consolas" panose="020B0609020204030204" pitchFamily="49" charset="0"/>
              </a:endParaRPr>
            </a:p>
          </p:txBody>
        </p:sp>
        <p:sp>
          <p:nvSpPr>
            <p:cNvPr id="31" name="TextBox 30">
              <a:extLst>
                <a:ext uri="{FF2B5EF4-FFF2-40B4-BE49-F238E27FC236}">
                  <a16:creationId xmlns:a16="http://schemas.microsoft.com/office/drawing/2014/main" id="{9FEC79DB-9560-470F-B15A-AE8B18F9D488}"/>
                </a:ext>
              </a:extLst>
            </p:cNvPr>
            <p:cNvSpPr txBox="1"/>
            <p:nvPr/>
          </p:nvSpPr>
          <p:spPr>
            <a:xfrm>
              <a:off x="9563093"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32" name="TextBox 31">
              <a:extLst>
                <a:ext uri="{FF2B5EF4-FFF2-40B4-BE49-F238E27FC236}">
                  <a16:creationId xmlns:a16="http://schemas.microsoft.com/office/drawing/2014/main" id="{8186E496-327D-4441-BECC-3E5E79152BB1}"/>
                </a:ext>
              </a:extLst>
            </p:cNvPr>
            <p:cNvSpPr txBox="1"/>
            <p:nvPr/>
          </p:nvSpPr>
          <p:spPr>
            <a:xfrm>
              <a:off x="10304811"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cxnSp>
          <p:nvCxnSpPr>
            <p:cNvPr id="33" name="Straight Arrow Connector 32">
              <a:extLst>
                <a:ext uri="{FF2B5EF4-FFF2-40B4-BE49-F238E27FC236}">
                  <a16:creationId xmlns:a16="http://schemas.microsoft.com/office/drawing/2014/main" id="{DF16CF25-C6A5-4F02-999A-F562486964A0}"/>
                </a:ext>
              </a:extLst>
            </p:cNvPr>
            <p:cNvCxnSpPr>
              <a:cxnSpLocks/>
            </p:cNvCxnSpPr>
            <p:nvPr/>
          </p:nvCxnSpPr>
          <p:spPr>
            <a:xfrm flipV="1">
              <a:off x="6200041" y="2109420"/>
              <a:ext cx="1" cy="24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4BC9137-3165-4183-BF92-436CD36B6E08}"/>
                </a:ext>
              </a:extLst>
            </p:cNvPr>
            <p:cNvSpPr txBox="1"/>
            <p:nvPr/>
          </p:nvSpPr>
          <p:spPr>
            <a:xfrm>
              <a:off x="5906995" y="2291393"/>
              <a:ext cx="3656082" cy="523220"/>
            </a:xfrm>
            <a:prstGeom prst="rect">
              <a:avLst/>
            </a:prstGeom>
            <a:noFill/>
          </p:spPr>
          <p:txBody>
            <a:bodyPr wrap="square" rtlCol="0">
              <a:spAutoFit/>
            </a:bodyPr>
            <a:lstStyle/>
            <a:p>
              <a:r>
                <a:rPr lang="en-US" altLang="zh-CN" sz="2800" dirty="0"/>
                <a:t>Start, Target =17</a:t>
              </a:r>
              <a:endParaRPr lang="en-US" sz="2800" dirty="0"/>
            </a:p>
          </p:txBody>
        </p:sp>
      </p:grpSp>
    </p:spTree>
    <p:extLst>
      <p:ext uri="{BB962C8B-B14F-4D97-AF65-F5344CB8AC3E}">
        <p14:creationId xmlns:p14="http://schemas.microsoft.com/office/powerpoint/2010/main" val="351775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3"/>
          <p:cNvSpPr>
            <a:spLocks noGrp="1" noChangeArrowheads="1"/>
          </p:cNvSpPr>
          <p:nvPr>
            <p:ph type="body" idx="4294967295"/>
          </p:nvPr>
        </p:nvSpPr>
        <p:spPr>
          <a:xfrm>
            <a:off x="433629" y="1642038"/>
            <a:ext cx="9878239" cy="4953000"/>
          </a:xfrm>
        </p:spPr>
        <p:txBody>
          <a:bodyPr>
            <a:normAutofit/>
          </a:bodyPr>
          <a:lstStyle/>
          <a:p>
            <a:pPr>
              <a:lnSpc>
                <a:spcPct val="90000"/>
              </a:lnSpc>
            </a:pPr>
            <a:r>
              <a:rPr lang="en-US" altLang="en-US" sz="2400" dirty="0"/>
              <a:t>A Linear Search Algorithm:</a:t>
            </a:r>
          </a:p>
          <a:p>
            <a:pPr lvl="1">
              <a:lnSpc>
                <a:spcPct val="90000"/>
              </a:lnSpc>
            </a:pPr>
            <a:endParaRPr lang="en-US" altLang="en-US" sz="2000" dirty="0"/>
          </a:p>
          <a:p>
            <a:pPr lvl="1">
              <a:lnSpc>
                <a:spcPct val="90000"/>
              </a:lnSpc>
            </a:pPr>
            <a:endParaRPr lang="en-US" altLang="en-US" sz="2000" dirty="0"/>
          </a:p>
          <a:p>
            <a:pPr lvl="1">
              <a:lnSpc>
                <a:spcPct val="90000"/>
              </a:lnSpc>
            </a:pPr>
            <a:r>
              <a:rPr lang="en-US" altLang="en-US" sz="2000" dirty="0"/>
              <a:t>Requires a Collection</a:t>
            </a:r>
          </a:p>
          <a:p>
            <a:pPr lvl="1">
              <a:lnSpc>
                <a:spcPct val="90000"/>
              </a:lnSpc>
            </a:pPr>
            <a:endParaRPr lang="en-US" altLang="en-US" sz="2000" dirty="0"/>
          </a:p>
          <a:p>
            <a:pPr lvl="1">
              <a:lnSpc>
                <a:spcPct val="90000"/>
              </a:lnSpc>
            </a:pPr>
            <a:r>
              <a:rPr lang="en-US" altLang="en-US" sz="2000" dirty="0"/>
              <a:t>Iterate over the Collection.</a:t>
            </a:r>
          </a:p>
          <a:p>
            <a:pPr lvl="1">
              <a:lnSpc>
                <a:spcPct val="90000"/>
              </a:lnSpc>
            </a:pPr>
            <a:endParaRPr lang="en-US" altLang="en-US" sz="2000" dirty="0"/>
          </a:p>
          <a:p>
            <a:pPr lvl="1">
              <a:lnSpc>
                <a:spcPct val="90000"/>
              </a:lnSpc>
            </a:pPr>
            <a:r>
              <a:rPr lang="en-US" altLang="en-US" sz="2000" dirty="0"/>
              <a:t>If that element is the desired value, the search is over.</a:t>
            </a:r>
          </a:p>
          <a:p>
            <a:pPr lvl="1">
              <a:lnSpc>
                <a:spcPct val="90000"/>
              </a:lnSpc>
            </a:pPr>
            <a:endParaRPr lang="en-US" altLang="en-US" sz="2000" dirty="0"/>
          </a:p>
          <a:p>
            <a:pPr lvl="1">
              <a:lnSpc>
                <a:spcPct val="90000"/>
              </a:lnSpc>
            </a:pPr>
            <a:r>
              <a:rPr lang="en-US" altLang="en-US" sz="2000" dirty="0"/>
              <a:t>Otherwise, moves to the next element in the Collection and repeat until we run out of elements.</a:t>
            </a:r>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p:txBody>
      </p:sp>
      <p:sp>
        <p:nvSpPr>
          <p:cNvPr id="28" name="TextBox 27">
            <a:extLst>
              <a:ext uri="{FF2B5EF4-FFF2-40B4-BE49-F238E27FC236}">
                <a16:creationId xmlns:a16="http://schemas.microsoft.com/office/drawing/2014/main" id="{4B90EA9C-B54F-41A7-A6D1-B9EECCB5E666}"/>
              </a:ext>
            </a:extLst>
          </p:cNvPr>
          <p:cNvSpPr txBox="1"/>
          <p:nvPr/>
        </p:nvSpPr>
        <p:spPr>
          <a:xfrm>
            <a:off x="5825650" y="1642040"/>
            <a:ext cx="748785" cy="400110"/>
          </a:xfrm>
          <a:prstGeom prst="rect">
            <a:avLst/>
          </a:prstGeom>
          <a:solidFill>
            <a:srgbClr val="C00000"/>
          </a:solid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122883" name="Rectangle 2"/>
          <p:cNvSpPr>
            <a:spLocks noGrp="1" noChangeArrowheads="1"/>
          </p:cNvSpPr>
          <p:nvPr>
            <p:ph type="title" idx="4294967295"/>
          </p:nvPr>
        </p:nvSpPr>
        <p:spPr>
          <a:xfrm>
            <a:off x="942370" y="123825"/>
            <a:ext cx="10353761" cy="1326321"/>
          </a:xfrm>
        </p:spPr>
        <p:txBody>
          <a:bodyPr/>
          <a:lstStyle/>
          <a:p>
            <a:pPr eaLnBrk="1" hangingPunct="1"/>
            <a:r>
              <a:rPr lang="en-US" altLang="en-US" dirty="0"/>
              <a:t>LINEAR Search</a:t>
            </a:r>
          </a:p>
        </p:txBody>
      </p:sp>
      <p:sp>
        <p:nvSpPr>
          <p:cNvPr id="26" name="TextBox 25">
            <a:extLst>
              <a:ext uri="{FF2B5EF4-FFF2-40B4-BE49-F238E27FC236}">
                <a16:creationId xmlns:a16="http://schemas.microsoft.com/office/drawing/2014/main" id="{37AD92D9-832B-4286-B5C6-C5FE08C4C343}"/>
              </a:ext>
            </a:extLst>
          </p:cNvPr>
          <p:cNvSpPr txBox="1"/>
          <p:nvPr/>
        </p:nvSpPr>
        <p:spPr>
          <a:xfrm>
            <a:off x="7316750" y="1642039"/>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27" name="TextBox 26">
            <a:extLst>
              <a:ext uri="{FF2B5EF4-FFF2-40B4-BE49-F238E27FC236}">
                <a16:creationId xmlns:a16="http://schemas.microsoft.com/office/drawing/2014/main" id="{1115A775-0021-48EB-93B2-1BE6A6B19D42}"/>
              </a:ext>
            </a:extLst>
          </p:cNvPr>
          <p:cNvSpPr txBox="1"/>
          <p:nvPr/>
        </p:nvSpPr>
        <p:spPr>
          <a:xfrm>
            <a:off x="6567966" y="1642040"/>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29" name="TextBox 28">
            <a:extLst>
              <a:ext uri="{FF2B5EF4-FFF2-40B4-BE49-F238E27FC236}">
                <a16:creationId xmlns:a16="http://schemas.microsoft.com/office/drawing/2014/main" id="{70260AC4-B518-4D9C-A98D-4798BA02D464}"/>
              </a:ext>
            </a:extLst>
          </p:cNvPr>
          <p:cNvSpPr txBox="1"/>
          <p:nvPr/>
        </p:nvSpPr>
        <p:spPr>
          <a:xfrm>
            <a:off x="8065525" y="1642039"/>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30" name="TextBox 29">
            <a:extLst>
              <a:ext uri="{FF2B5EF4-FFF2-40B4-BE49-F238E27FC236}">
                <a16:creationId xmlns:a16="http://schemas.microsoft.com/office/drawing/2014/main" id="{A05F963E-C8F7-4EB6-A371-B16468CA36C0}"/>
              </a:ext>
            </a:extLst>
          </p:cNvPr>
          <p:cNvSpPr txBox="1"/>
          <p:nvPr/>
        </p:nvSpPr>
        <p:spPr>
          <a:xfrm>
            <a:off x="8814309" y="1642038"/>
            <a:ext cx="748775" cy="400110"/>
          </a:xfrm>
          <a:prstGeom prst="rect">
            <a:avLst/>
          </a:prstGeom>
          <a:noFill/>
          <a:ln>
            <a:solidFill>
              <a:schemeClr val="tx1"/>
            </a:solidFill>
          </a:ln>
        </p:spPr>
        <p:txBody>
          <a:bodyPr wrap="square" rtlCol="0">
            <a:spAutoFit/>
          </a:bodyPr>
          <a:lstStyle/>
          <a:p>
            <a:pPr algn="ctr"/>
            <a:r>
              <a:rPr lang="en-US" altLang="zh-CN" sz="2000">
                <a:latin typeface="Consolas" panose="020B0609020204030204" pitchFamily="49" charset="0"/>
              </a:rPr>
              <a:t>11</a:t>
            </a:r>
            <a:endParaRPr lang="en-US" sz="2000" dirty="0">
              <a:latin typeface="Consolas" panose="020B0609020204030204" pitchFamily="49" charset="0"/>
            </a:endParaRPr>
          </a:p>
        </p:txBody>
      </p:sp>
      <p:sp>
        <p:nvSpPr>
          <p:cNvPr id="31" name="TextBox 30">
            <a:extLst>
              <a:ext uri="{FF2B5EF4-FFF2-40B4-BE49-F238E27FC236}">
                <a16:creationId xmlns:a16="http://schemas.microsoft.com/office/drawing/2014/main" id="{9FEC79DB-9560-470F-B15A-AE8B18F9D488}"/>
              </a:ext>
            </a:extLst>
          </p:cNvPr>
          <p:cNvSpPr txBox="1"/>
          <p:nvPr/>
        </p:nvSpPr>
        <p:spPr>
          <a:xfrm>
            <a:off x="9563093"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32" name="TextBox 31">
            <a:extLst>
              <a:ext uri="{FF2B5EF4-FFF2-40B4-BE49-F238E27FC236}">
                <a16:creationId xmlns:a16="http://schemas.microsoft.com/office/drawing/2014/main" id="{8186E496-327D-4441-BECC-3E5E79152BB1}"/>
              </a:ext>
            </a:extLst>
          </p:cNvPr>
          <p:cNvSpPr txBox="1"/>
          <p:nvPr/>
        </p:nvSpPr>
        <p:spPr>
          <a:xfrm>
            <a:off x="10304811"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cxnSp>
        <p:nvCxnSpPr>
          <p:cNvPr id="33" name="Straight Arrow Connector 32">
            <a:extLst>
              <a:ext uri="{FF2B5EF4-FFF2-40B4-BE49-F238E27FC236}">
                <a16:creationId xmlns:a16="http://schemas.microsoft.com/office/drawing/2014/main" id="{DF16CF25-C6A5-4F02-999A-F562486964A0}"/>
              </a:ext>
            </a:extLst>
          </p:cNvPr>
          <p:cNvCxnSpPr>
            <a:cxnSpLocks/>
          </p:cNvCxnSpPr>
          <p:nvPr/>
        </p:nvCxnSpPr>
        <p:spPr>
          <a:xfrm flipV="1">
            <a:off x="6200041" y="2109420"/>
            <a:ext cx="1" cy="24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4BC9137-3165-4183-BF92-436CD36B6E08}"/>
              </a:ext>
            </a:extLst>
          </p:cNvPr>
          <p:cNvSpPr txBox="1"/>
          <p:nvPr/>
        </p:nvSpPr>
        <p:spPr>
          <a:xfrm>
            <a:off x="5906995" y="2291393"/>
            <a:ext cx="3656082" cy="523220"/>
          </a:xfrm>
          <a:prstGeom prst="rect">
            <a:avLst/>
          </a:prstGeom>
          <a:noFill/>
        </p:spPr>
        <p:txBody>
          <a:bodyPr wrap="square" rtlCol="0">
            <a:spAutoFit/>
          </a:bodyPr>
          <a:lstStyle/>
          <a:p>
            <a:r>
              <a:rPr lang="en-US" altLang="zh-CN" sz="2800" dirty="0"/>
              <a:t>Start, Target =17</a:t>
            </a:r>
            <a:endParaRPr lang="en-US" sz="2800" dirty="0"/>
          </a:p>
        </p:txBody>
      </p:sp>
    </p:spTree>
    <p:extLst>
      <p:ext uri="{BB962C8B-B14F-4D97-AF65-F5344CB8AC3E}">
        <p14:creationId xmlns:p14="http://schemas.microsoft.com/office/powerpoint/2010/main" val="77599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3"/>
          <p:cNvSpPr>
            <a:spLocks noGrp="1" noChangeArrowheads="1"/>
          </p:cNvSpPr>
          <p:nvPr>
            <p:ph type="body" idx="4294967295"/>
          </p:nvPr>
        </p:nvSpPr>
        <p:spPr>
          <a:xfrm>
            <a:off x="433629" y="1642038"/>
            <a:ext cx="9878239" cy="4953000"/>
          </a:xfrm>
        </p:spPr>
        <p:txBody>
          <a:bodyPr>
            <a:normAutofit/>
          </a:bodyPr>
          <a:lstStyle/>
          <a:p>
            <a:pPr>
              <a:lnSpc>
                <a:spcPct val="90000"/>
              </a:lnSpc>
            </a:pPr>
            <a:r>
              <a:rPr lang="en-US" altLang="en-US" sz="2400" dirty="0"/>
              <a:t>A Linear Search Algorithm:</a:t>
            </a:r>
          </a:p>
          <a:p>
            <a:pPr lvl="1">
              <a:lnSpc>
                <a:spcPct val="90000"/>
              </a:lnSpc>
            </a:pPr>
            <a:endParaRPr lang="en-US" altLang="en-US" sz="2000" dirty="0"/>
          </a:p>
          <a:p>
            <a:pPr lvl="1">
              <a:lnSpc>
                <a:spcPct val="90000"/>
              </a:lnSpc>
            </a:pPr>
            <a:endParaRPr lang="en-US" altLang="en-US" sz="2000" dirty="0"/>
          </a:p>
          <a:p>
            <a:pPr lvl="1">
              <a:lnSpc>
                <a:spcPct val="90000"/>
              </a:lnSpc>
            </a:pPr>
            <a:r>
              <a:rPr lang="en-US" altLang="en-US" sz="2000" dirty="0"/>
              <a:t>Requires a Collection</a:t>
            </a:r>
          </a:p>
          <a:p>
            <a:pPr lvl="1">
              <a:lnSpc>
                <a:spcPct val="90000"/>
              </a:lnSpc>
            </a:pPr>
            <a:endParaRPr lang="en-US" altLang="en-US" sz="2000" dirty="0"/>
          </a:p>
          <a:p>
            <a:pPr lvl="1">
              <a:lnSpc>
                <a:spcPct val="90000"/>
              </a:lnSpc>
            </a:pPr>
            <a:r>
              <a:rPr lang="en-US" altLang="en-US" sz="2000" dirty="0"/>
              <a:t>Iterate over the Collection.</a:t>
            </a:r>
          </a:p>
          <a:p>
            <a:pPr lvl="1">
              <a:lnSpc>
                <a:spcPct val="90000"/>
              </a:lnSpc>
            </a:pPr>
            <a:endParaRPr lang="en-US" altLang="en-US" sz="2000" dirty="0"/>
          </a:p>
          <a:p>
            <a:pPr lvl="1">
              <a:lnSpc>
                <a:spcPct val="90000"/>
              </a:lnSpc>
            </a:pPr>
            <a:r>
              <a:rPr lang="en-US" altLang="en-US" sz="2000" dirty="0"/>
              <a:t>If that element is the desired value, the search is over.</a:t>
            </a:r>
          </a:p>
          <a:p>
            <a:pPr lvl="1">
              <a:lnSpc>
                <a:spcPct val="90000"/>
              </a:lnSpc>
            </a:pPr>
            <a:endParaRPr lang="en-US" altLang="en-US" sz="2000" dirty="0"/>
          </a:p>
          <a:p>
            <a:pPr lvl="1">
              <a:lnSpc>
                <a:spcPct val="90000"/>
              </a:lnSpc>
            </a:pPr>
            <a:r>
              <a:rPr lang="en-US" altLang="en-US" sz="2000" dirty="0"/>
              <a:t>Otherwise, moves to the next element in the Collection and repeat until we run out of elements.</a:t>
            </a:r>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p:txBody>
      </p:sp>
      <p:sp>
        <p:nvSpPr>
          <p:cNvPr id="28" name="TextBox 27">
            <a:extLst>
              <a:ext uri="{FF2B5EF4-FFF2-40B4-BE49-F238E27FC236}">
                <a16:creationId xmlns:a16="http://schemas.microsoft.com/office/drawing/2014/main" id="{4B90EA9C-B54F-41A7-A6D1-B9EECCB5E666}"/>
              </a:ext>
            </a:extLst>
          </p:cNvPr>
          <p:cNvSpPr txBox="1"/>
          <p:nvPr/>
        </p:nvSpPr>
        <p:spPr>
          <a:xfrm>
            <a:off x="5825650" y="1642040"/>
            <a:ext cx="74878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122883" name="Rectangle 2"/>
          <p:cNvSpPr>
            <a:spLocks noGrp="1" noChangeArrowheads="1"/>
          </p:cNvSpPr>
          <p:nvPr>
            <p:ph type="title" idx="4294967295"/>
          </p:nvPr>
        </p:nvSpPr>
        <p:spPr>
          <a:xfrm>
            <a:off x="942370" y="123825"/>
            <a:ext cx="10353761" cy="1326321"/>
          </a:xfrm>
        </p:spPr>
        <p:txBody>
          <a:bodyPr/>
          <a:lstStyle/>
          <a:p>
            <a:pPr eaLnBrk="1" hangingPunct="1"/>
            <a:r>
              <a:rPr lang="en-US" altLang="en-US" dirty="0"/>
              <a:t>LINEAR Search</a:t>
            </a:r>
          </a:p>
        </p:txBody>
      </p:sp>
      <p:sp>
        <p:nvSpPr>
          <p:cNvPr id="26" name="TextBox 25">
            <a:extLst>
              <a:ext uri="{FF2B5EF4-FFF2-40B4-BE49-F238E27FC236}">
                <a16:creationId xmlns:a16="http://schemas.microsoft.com/office/drawing/2014/main" id="{37AD92D9-832B-4286-B5C6-C5FE08C4C343}"/>
              </a:ext>
            </a:extLst>
          </p:cNvPr>
          <p:cNvSpPr txBox="1"/>
          <p:nvPr/>
        </p:nvSpPr>
        <p:spPr>
          <a:xfrm>
            <a:off x="7316750" y="1642039"/>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27" name="TextBox 26">
            <a:extLst>
              <a:ext uri="{FF2B5EF4-FFF2-40B4-BE49-F238E27FC236}">
                <a16:creationId xmlns:a16="http://schemas.microsoft.com/office/drawing/2014/main" id="{1115A775-0021-48EB-93B2-1BE6A6B19D42}"/>
              </a:ext>
            </a:extLst>
          </p:cNvPr>
          <p:cNvSpPr txBox="1"/>
          <p:nvPr/>
        </p:nvSpPr>
        <p:spPr>
          <a:xfrm>
            <a:off x="6567966" y="1642040"/>
            <a:ext cx="748784" cy="400110"/>
          </a:xfrm>
          <a:prstGeom prst="rect">
            <a:avLst/>
          </a:prstGeom>
          <a:solidFill>
            <a:srgbClr val="C00000"/>
          </a:solid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29" name="TextBox 28">
            <a:extLst>
              <a:ext uri="{FF2B5EF4-FFF2-40B4-BE49-F238E27FC236}">
                <a16:creationId xmlns:a16="http://schemas.microsoft.com/office/drawing/2014/main" id="{70260AC4-B518-4D9C-A98D-4798BA02D464}"/>
              </a:ext>
            </a:extLst>
          </p:cNvPr>
          <p:cNvSpPr txBox="1"/>
          <p:nvPr/>
        </p:nvSpPr>
        <p:spPr>
          <a:xfrm>
            <a:off x="8065525" y="1642039"/>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30" name="TextBox 29">
            <a:extLst>
              <a:ext uri="{FF2B5EF4-FFF2-40B4-BE49-F238E27FC236}">
                <a16:creationId xmlns:a16="http://schemas.microsoft.com/office/drawing/2014/main" id="{A05F963E-C8F7-4EB6-A371-B16468CA36C0}"/>
              </a:ext>
            </a:extLst>
          </p:cNvPr>
          <p:cNvSpPr txBox="1"/>
          <p:nvPr/>
        </p:nvSpPr>
        <p:spPr>
          <a:xfrm>
            <a:off x="8814309" y="1642038"/>
            <a:ext cx="748775" cy="400110"/>
          </a:xfrm>
          <a:prstGeom prst="rect">
            <a:avLst/>
          </a:prstGeom>
          <a:noFill/>
          <a:ln>
            <a:solidFill>
              <a:schemeClr val="tx1"/>
            </a:solidFill>
          </a:ln>
        </p:spPr>
        <p:txBody>
          <a:bodyPr wrap="square" rtlCol="0">
            <a:spAutoFit/>
          </a:bodyPr>
          <a:lstStyle/>
          <a:p>
            <a:pPr algn="ctr"/>
            <a:r>
              <a:rPr lang="en-US" altLang="zh-CN" sz="2000">
                <a:latin typeface="Consolas" panose="020B0609020204030204" pitchFamily="49" charset="0"/>
              </a:rPr>
              <a:t>11</a:t>
            </a:r>
            <a:endParaRPr lang="en-US" sz="2000" dirty="0">
              <a:latin typeface="Consolas" panose="020B0609020204030204" pitchFamily="49" charset="0"/>
            </a:endParaRPr>
          </a:p>
        </p:txBody>
      </p:sp>
      <p:sp>
        <p:nvSpPr>
          <p:cNvPr id="31" name="TextBox 30">
            <a:extLst>
              <a:ext uri="{FF2B5EF4-FFF2-40B4-BE49-F238E27FC236}">
                <a16:creationId xmlns:a16="http://schemas.microsoft.com/office/drawing/2014/main" id="{9FEC79DB-9560-470F-B15A-AE8B18F9D488}"/>
              </a:ext>
            </a:extLst>
          </p:cNvPr>
          <p:cNvSpPr txBox="1"/>
          <p:nvPr/>
        </p:nvSpPr>
        <p:spPr>
          <a:xfrm>
            <a:off x="9563093"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32" name="TextBox 31">
            <a:extLst>
              <a:ext uri="{FF2B5EF4-FFF2-40B4-BE49-F238E27FC236}">
                <a16:creationId xmlns:a16="http://schemas.microsoft.com/office/drawing/2014/main" id="{8186E496-327D-4441-BECC-3E5E79152BB1}"/>
              </a:ext>
            </a:extLst>
          </p:cNvPr>
          <p:cNvSpPr txBox="1"/>
          <p:nvPr/>
        </p:nvSpPr>
        <p:spPr>
          <a:xfrm>
            <a:off x="10304811"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grpSp>
        <p:nvGrpSpPr>
          <p:cNvPr id="2" name="Group 1">
            <a:extLst>
              <a:ext uri="{FF2B5EF4-FFF2-40B4-BE49-F238E27FC236}">
                <a16:creationId xmlns:a16="http://schemas.microsoft.com/office/drawing/2014/main" id="{0A336C9A-DC6B-4495-A2FD-759E5E01D1D0}"/>
              </a:ext>
            </a:extLst>
          </p:cNvPr>
          <p:cNvGrpSpPr/>
          <p:nvPr/>
        </p:nvGrpSpPr>
        <p:grpSpPr>
          <a:xfrm>
            <a:off x="6648675" y="2109420"/>
            <a:ext cx="3656082" cy="705193"/>
            <a:chOff x="5906995" y="2109420"/>
            <a:chExt cx="3656082" cy="705193"/>
          </a:xfrm>
        </p:grpSpPr>
        <p:cxnSp>
          <p:nvCxnSpPr>
            <p:cNvPr id="33" name="Straight Arrow Connector 32">
              <a:extLst>
                <a:ext uri="{FF2B5EF4-FFF2-40B4-BE49-F238E27FC236}">
                  <a16:creationId xmlns:a16="http://schemas.microsoft.com/office/drawing/2014/main" id="{DF16CF25-C6A5-4F02-999A-F562486964A0}"/>
                </a:ext>
              </a:extLst>
            </p:cNvPr>
            <p:cNvCxnSpPr>
              <a:cxnSpLocks/>
            </p:cNvCxnSpPr>
            <p:nvPr/>
          </p:nvCxnSpPr>
          <p:spPr>
            <a:xfrm flipV="1">
              <a:off x="6200041" y="2109420"/>
              <a:ext cx="1" cy="24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4BC9137-3165-4183-BF92-436CD36B6E08}"/>
                </a:ext>
              </a:extLst>
            </p:cNvPr>
            <p:cNvSpPr txBox="1"/>
            <p:nvPr/>
          </p:nvSpPr>
          <p:spPr>
            <a:xfrm>
              <a:off x="5906995" y="2291393"/>
              <a:ext cx="3656082" cy="523220"/>
            </a:xfrm>
            <a:prstGeom prst="rect">
              <a:avLst/>
            </a:prstGeom>
            <a:noFill/>
          </p:spPr>
          <p:txBody>
            <a:bodyPr wrap="square" rtlCol="0">
              <a:spAutoFit/>
            </a:bodyPr>
            <a:lstStyle/>
            <a:p>
              <a:r>
                <a:rPr lang="en-US" altLang="zh-CN" sz="2800" dirty="0"/>
                <a:t>Start, Target =17</a:t>
              </a:r>
              <a:endParaRPr lang="en-US" sz="2800" dirty="0"/>
            </a:p>
          </p:txBody>
        </p:sp>
      </p:grpSp>
    </p:spTree>
    <p:extLst>
      <p:ext uri="{BB962C8B-B14F-4D97-AF65-F5344CB8AC3E}">
        <p14:creationId xmlns:p14="http://schemas.microsoft.com/office/powerpoint/2010/main" val="149040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3"/>
          <p:cNvSpPr>
            <a:spLocks noGrp="1" noChangeArrowheads="1"/>
          </p:cNvSpPr>
          <p:nvPr>
            <p:ph type="body" idx="4294967295"/>
          </p:nvPr>
        </p:nvSpPr>
        <p:spPr>
          <a:xfrm>
            <a:off x="433629" y="1642038"/>
            <a:ext cx="9878239" cy="4953000"/>
          </a:xfrm>
        </p:spPr>
        <p:txBody>
          <a:bodyPr>
            <a:normAutofit/>
          </a:bodyPr>
          <a:lstStyle/>
          <a:p>
            <a:pPr eaLnBrk="1" hangingPunct="1">
              <a:lnSpc>
                <a:spcPct val="90000"/>
              </a:lnSpc>
            </a:pPr>
            <a:r>
              <a:rPr lang="en-US" altLang="en-US" sz="2400" dirty="0"/>
              <a:t>A Linear Search Algorithm:</a:t>
            </a:r>
          </a:p>
          <a:p>
            <a:pPr lvl="1" eaLnBrk="1" hangingPunct="1">
              <a:lnSpc>
                <a:spcPct val="90000"/>
              </a:lnSpc>
            </a:pPr>
            <a:endParaRPr lang="en-US" altLang="en-US" sz="2000" dirty="0"/>
          </a:p>
          <a:p>
            <a:pPr lvl="1" eaLnBrk="1" hangingPunct="1">
              <a:lnSpc>
                <a:spcPct val="90000"/>
              </a:lnSpc>
            </a:pPr>
            <a:endParaRPr lang="en-US" altLang="en-US" sz="2000" dirty="0"/>
          </a:p>
          <a:p>
            <a:pPr lvl="1" eaLnBrk="1" hangingPunct="1">
              <a:lnSpc>
                <a:spcPct val="90000"/>
              </a:lnSpc>
            </a:pPr>
            <a:r>
              <a:rPr lang="en-US" altLang="en-US" sz="2000" dirty="0"/>
              <a:t>Requires a Collection</a:t>
            </a:r>
          </a:p>
          <a:p>
            <a:pPr lvl="1" eaLnBrk="1" hangingPunct="1">
              <a:lnSpc>
                <a:spcPct val="90000"/>
              </a:lnSpc>
            </a:pPr>
            <a:endParaRPr lang="en-US" altLang="en-US" sz="2000" dirty="0"/>
          </a:p>
          <a:p>
            <a:pPr lvl="1" eaLnBrk="1" hangingPunct="1">
              <a:lnSpc>
                <a:spcPct val="90000"/>
              </a:lnSpc>
            </a:pPr>
            <a:r>
              <a:rPr lang="en-US" altLang="en-US" sz="2000" dirty="0"/>
              <a:t>Iterate over the Collection.</a:t>
            </a:r>
          </a:p>
          <a:p>
            <a:pPr lvl="1" eaLnBrk="1" hangingPunct="1">
              <a:lnSpc>
                <a:spcPct val="90000"/>
              </a:lnSpc>
            </a:pPr>
            <a:endParaRPr lang="en-US" altLang="en-US" sz="2000" dirty="0"/>
          </a:p>
          <a:p>
            <a:pPr lvl="1" eaLnBrk="1" hangingPunct="1">
              <a:lnSpc>
                <a:spcPct val="90000"/>
              </a:lnSpc>
            </a:pPr>
            <a:r>
              <a:rPr lang="en-US" altLang="en-US" sz="2000" dirty="0"/>
              <a:t>If that element is the desired value, the search is over.</a:t>
            </a:r>
          </a:p>
          <a:p>
            <a:pPr lvl="1" eaLnBrk="1" hangingPunct="1">
              <a:lnSpc>
                <a:spcPct val="90000"/>
              </a:lnSpc>
            </a:pPr>
            <a:endParaRPr lang="en-US" altLang="en-US" sz="2000" dirty="0"/>
          </a:p>
          <a:p>
            <a:pPr lvl="1" eaLnBrk="1" hangingPunct="1">
              <a:lnSpc>
                <a:spcPct val="90000"/>
              </a:lnSpc>
            </a:pPr>
            <a:r>
              <a:rPr lang="en-US" altLang="en-US" sz="2000" dirty="0"/>
              <a:t>Otherwise, moves to the next element in the Collection and repeat until we run out of elements.</a:t>
            </a:r>
          </a:p>
          <a:p>
            <a:pPr lvl="1" eaLnBrk="1" hangingPunct="1">
              <a:lnSpc>
                <a:spcPct val="90000"/>
              </a:lnSpc>
            </a:pPr>
            <a:endParaRPr lang="en-US" altLang="en-US" sz="2000" dirty="0"/>
          </a:p>
          <a:p>
            <a:pPr lvl="1" eaLnBrk="1" hangingPunct="1">
              <a:lnSpc>
                <a:spcPct val="90000"/>
              </a:lnSpc>
            </a:pPr>
            <a:endParaRPr lang="en-US" altLang="en-US" sz="2000" dirty="0"/>
          </a:p>
          <a:p>
            <a:pPr lvl="1">
              <a:lnSpc>
                <a:spcPct val="90000"/>
              </a:lnSpc>
            </a:pPr>
            <a:endParaRPr lang="en-US" altLang="en-US" sz="2000" dirty="0"/>
          </a:p>
        </p:txBody>
      </p:sp>
      <p:sp>
        <p:nvSpPr>
          <p:cNvPr id="28" name="TextBox 27">
            <a:extLst>
              <a:ext uri="{FF2B5EF4-FFF2-40B4-BE49-F238E27FC236}">
                <a16:creationId xmlns:a16="http://schemas.microsoft.com/office/drawing/2014/main" id="{4B90EA9C-B54F-41A7-A6D1-B9EECCB5E666}"/>
              </a:ext>
            </a:extLst>
          </p:cNvPr>
          <p:cNvSpPr txBox="1"/>
          <p:nvPr/>
        </p:nvSpPr>
        <p:spPr>
          <a:xfrm>
            <a:off x="5825650" y="1642040"/>
            <a:ext cx="74878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1</a:t>
            </a:r>
            <a:endParaRPr lang="en-US" sz="2000" dirty="0">
              <a:latin typeface="Consolas" panose="020B0609020204030204" pitchFamily="49" charset="0"/>
            </a:endParaRPr>
          </a:p>
        </p:txBody>
      </p:sp>
      <p:sp>
        <p:nvSpPr>
          <p:cNvPr id="122883" name="Rectangle 2"/>
          <p:cNvSpPr>
            <a:spLocks noGrp="1" noChangeArrowheads="1"/>
          </p:cNvSpPr>
          <p:nvPr>
            <p:ph type="title" idx="4294967295"/>
          </p:nvPr>
        </p:nvSpPr>
        <p:spPr>
          <a:xfrm>
            <a:off x="942370" y="123825"/>
            <a:ext cx="10353761" cy="1326321"/>
          </a:xfrm>
        </p:spPr>
        <p:txBody>
          <a:bodyPr/>
          <a:lstStyle/>
          <a:p>
            <a:pPr eaLnBrk="1" hangingPunct="1"/>
            <a:r>
              <a:rPr lang="en-US" altLang="en-US" dirty="0"/>
              <a:t>LINEAR Search</a:t>
            </a:r>
          </a:p>
        </p:txBody>
      </p:sp>
      <p:sp>
        <p:nvSpPr>
          <p:cNvPr id="26" name="TextBox 25">
            <a:extLst>
              <a:ext uri="{FF2B5EF4-FFF2-40B4-BE49-F238E27FC236}">
                <a16:creationId xmlns:a16="http://schemas.microsoft.com/office/drawing/2014/main" id="{37AD92D9-832B-4286-B5C6-C5FE08C4C343}"/>
              </a:ext>
            </a:extLst>
          </p:cNvPr>
          <p:cNvSpPr txBox="1"/>
          <p:nvPr/>
        </p:nvSpPr>
        <p:spPr>
          <a:xfrm>
            <a:off x="7316750" y="1642039"/>
            <a:ext cx="748775" cy="400110"/>
          </a:xfrm>
          <a:prstGeom prst="rect">
            <a:avLst/>
          </a:prstGeom>
          <a:solidFill>
            <a:schemeClr val="accent2">
              <a:lumMod val="75000"/>
            </a:schemeClr>
          </a:solidFill>
          <a:ln>
            <a:solidFill>
              <a:schemeClr val="tx1"/>
            </a:solidFill>
          </a:ln>
        </p:spPr>
        <p:txBody>
          <a:bodyPr wrap="square" rtlCol="0">
            <a:spAutoFit/>
          </a:bodyPr>
          <a:lstStyle/>
          <a:p>
            <a:pPr algn="ctr"/>
            <a:r>
              <a:rPr lang="en-US" altLang="zh-CN" sz="2000" dirty="0">
                <a:latin typeface="Consolas" panose="020B0609020204030204" pitchFamily="49" charset="0"/>
              </a:rPr>
              <a:t>17</a:t>
            </a:r>
            <a:endParaRPr lang="en-US" sz="2000" dirty="0">
              <a:latin typeface="Consolas" panose="020B0609020204030204" pitchFamily="49" charset="0"/>
            </a:endParaRPr>
          </a:p>
        </p:txBody>
      </p:sp>
      <p:sp>
        <p:nvSpPr>
          <p:cNvPr id="27" name="TextBox 26">
            <a:extLst>
              <a:ext uri="{FF2B5EF4-FFF2-40B4-BE49-F238E27FC236}">
                <a16:creationId xmlns:a16="http://schemas.microsoft.com/office/drawing/2014/main" id="{1115A775-0021-48EB-93B2-1BE6A6B19D42}"/>
              </a:ext>
            </a:extLst>
          </p:cNvPr>
          <p:cNvSpPr txBox="1"/>
          <p:nvPr/>
        </p:nvSpPr>
        <p:spPr>
          <a:xfrm>
            <a:off x="6567966" y="1642040"/>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4</a:t>
            </a:r>
            <a:endParaRPr lang="en-US" sz="2000" dirty="0">
              <a:latin typeface="Consolas" panose="020B0609020204030204" pitchFamily="49" charset="0"/>
            </a:endParaRPr>
          </a:p>
        </p:txBody>
      </p:sp>
      <p:sp>
        <p:nvSpPr>
          <p:cNvPr id="29" name="TextBox 28">
            <a:extLst>
              <a:ext uri="{FF2B5EF4-FFF2-40B4-BE49-F238E27FC236}">
                <a16:creationId xmlns:a16="http://schemas.microsoft.com/office/drawing/2014/main" id="{70260AC4-B518-4D9C-A98D-4798BA02D464}"/>
              </a:ext>
            </a:extLst>
          </p:cNvPr>
          <p:cNvSpPr txBox="1"/>
          <p:nvPr/>
        </p:nvSpPr>
        <p:spPr>
          <a:xfrm>
            <a:off x="8065525" y="1642039"/>
            <a:ext cx="748784"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8</a:t>
            </a:r>
            <a:endParaRPr lang="en-US" sz="2000" dirty="0">
              <a:latin typeface="Consolas" panose="020B0609020204030204" pitchFamily="49" charset="0"/>
            </a:endParaRPr>
          </a:p>
        </p:txBody>
      </p:sp>
      <p:sp>
        <p:nvSpPr>
          <p:cNvPr id="30" name="TextBox 29">
            <a:extLst>
              <a:ext uri="{FF2B5EF4-FFF2-40B4-BE49-F238E27FC236}">
                <a16:creationId xmlns:a16="http://schemas.microsoft.com/office/drawing/2014/main" id="{A05F963E-C8F7-4EB6-A371-B16468CA36C0}"/>
              </a:ext>
            </a:extLst>
          </p:cNvPr>
          <p:cNvSpPr txBox="1"/>
          <p:nvPr/>
        </p:nvSpPr>
        <p:spPr>
          <a:xfrm>
            <a:off x="8814309" y="1642038"/>
            <a:ext cx="748775" cy="400110"/>
          </a:xfrm>
          <a:prstGeom prst="rect">
            <a:avLst/>
          </a:prstGeom>
          <a:noFill/>
          <a:ln>
            <a:solidFill>
              <a:schemeClr val="tx1"/>
            </a:solidFill>
          </a:ln>
        </p:spPr>
        <p:txBody>
          <a:bodyPr wrap="square" rtlCol="0">
            <a:spAutoFit/>
          </a:bodyPr>
          <a:lstStyle/>
          <a:p>
            <a:pPr algn="ctr"/>
            <a:r>
              <a:rPr lang="en-US" altLang="zh-CN" sz="2000">
                <a:latin typeface="Consolas" panose="020B0609020204030204" pitchFamily="49" charset="0"/>
              </a:rPr>
              <a:t>11</a:t>
            </a:r>
            <a:endParaRPr lang="en-US" sz="2000" dirty="0">
              <a:latin typeface="Consolas" panose="020B0609020204030204" pitchFamily="49" charset="0"/>
            </a:endParaRPr>
          </a:p>
        </p:txBody>
      </p:sp>
      <p:sp>
        <p:nvSpPr>
          <p:cNvPr id="31" name="TextBox 30">
            <a:extLst>
              <a:ext uri="{FF2B5EF4-FFF2-40B4-BE49-F238E27FC236}">
                <a16:creationId xmlns:a16="http://schemas.microsoft.com/office/drawing/2014/main" id="{9FEC79DB-9560-470F-B15A-AE8B18F9D488}"/>
              </a:ext>
            </a:extLst>
          </p:cNvPr>
          <p:cNvSpPr txBox="1"/>
          <p:nvPr/>
        </p:nvSpPr>
        <p:spPr>
          <a:xfrm>
            <a:off x="9563093"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29</a:t>
            </a:r>
            <a:endParaRPr lang="en-US" sz="2000" dirty="0">
              <a:latin typeface="Consolas" panose="020B0609020204030204" pitchFamily="49" charset="0"/>
            </a:endParaRPr>
          </a:p>
        </p:txBody>
      </p:sp>
      <p:sp>
        <p:nvSpPr>
          <p:cNvPr id="32" name="TextBox 31">
            <a:extLst>
              <a:ext uri="{FF2B5EF4-FFF2-40B4-BE49-F238E27FC236}">
                <a16:creationId xmlns:a16="http://schemas.microsoft.com/office/drawing/2014/main" id="{8186E496-327D-4441-BECC-3E5E79152BB1}"/>
              </a:ext>
            </a:extLst>
          </p:cNvPr>
          <p:cNvSpPr txBox="1"/>
          <p:nvPr/>
        </p:nvSpPr>
        <p:spPr>
          <a:xfrm>
            <a:off x="10304811" y="1642038"/>
            <a:ext cx="748775" cy="400110"/>
          </a:xfrm>
          <a:prstGeom prst="rect">
            <a:avLst/>
          </a:prstGeom>
          <a:noFill/>
          <a:ln>
            <a:solidFill>
              <a:schemeClr val="tx1"/>
            </a:solidFill>
          </a:ln>
        </p:spPr>
        <p:txBody>
          <a:bodyPr wrap="square" rtlCol="0">
            <a:spAutoFit/>
          </a:bodyPr>
          <a:lstStyle/>
          <a:p>
            <a:pPr algn="ctr"/>
            <a:r>
              <a:rPr lang="en-US" altLang="zh-CN" sz="2000" dirty="0">
                <a:latin typeface="Consolas" panose="020B0609020204030204" pitchFamily="49" charset="0"/>
              </a:rPr>
              <a:t>24</a:t>
            </a:r>
            <a:endParaRPr lang="en-US" sz="2000" dirty="0">
              <a:latin typeface="Consolas" panose="020B0609020204030204" pitchFamily="49" charset="0"/>
            </a:endParaRPr>
          </a:p>
        </p:txBody>
      </p:sp>
      <p:grpSp>
        <p:nvGrpSpPr>
          <p:cNvPr id="2" name="Group 1">
            <a:extLst>
              <a:ext uri="{FF2B5EF4-FFF2-40B4-BE49-F238E27FC236}">
                <a16:creationId xmlns:a16="http://schemas.microsoft.com/office/drawing/2014/main" id="{0A336C9A-DC6B-4495-A2FD-759E5E01D1D0}"/>
              </a:ext>
            </a:extLst>
          </p:cNvPr>
          <p:cNvGrpSpPr/>
          <p:nvPr/>
        </p:nvGrpSpPr>
        <p:grpSpPr>
          <a:xfrm>
            <a:off x="7380195" y="2109420"/>
            <a:ext cx="3656082" cy="705193"/>
            <a:chOff x="5906995" y="2109420"/>
            <a:chExt cx="3656082" cy="705193"/>
          </a:xfrm>
        </p:grpSpPr>
        <p:cxnSp>
          <p:nvCxnSpPr>
            <p:cNvPr id="33" name="Straight Arrow Connector 32">
              <a:extLst>
                <a:ext uri="{FF2B5EF4-FFF2-40B4-BE49-F238E27FC236}">
                  <a16:creationId xmlns:a16="http://schemas.microsoft.com/office/drawing/2014/main" id="{DF16CF25-C6A5-4F02-999A-F562486964A0}"/>
                </a:ext>
              </a:extLst>
            </p:cNvPr>
            <p:cNvCxnSpPr>
              <a:cxnSpLocks/>
            </p:cNvCxnSpPr>
            <p:nvPr/>
          </p:nvCxnSpPr>
          <p:spPr>
            <a:xfrm flipV="1">
              <a:off x="6200041" y="2109420"/>
              <a:ext cx="1" cy="24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4BC9137-3165-4183-BF92-436CD36B6E08}"/>
                </a:ext>
              </a:extLst>
            </p:cNvPr>
            <p:cNvSpPr txBox="1"/>
            <p:nvPr/>
          </p:nvSpPr>
          <p:spPr>
            <a:xfrm>
              <a:off x="5906995" y="2291393"/>
              <a:ext cx="3656082" cy="523220"/>
            </a:xfrm>
            <a:prstGeom prst="rect">
              <a:avLst/>
            </a:prstGeom>
            <a:noFill/>
          </p:spPr>
          <p:txBody>
            <a:bodyPr wrap="square" rtlCol="0">
              <a:spAutoFit/>
            </a:bodyPr>
            <a:lstStyle/>
            <a:p>
              <a:r>
                <a:rPr lang="en-US" altLang="zh-CN" sz="2800" dirty="0"/>
                <a:t>Start, Target =17</a:t>
              </a:r>
              <a:endParaRPr lang="en-US" sz="2800" dirty="0"/>
            </a:p>
          </p:txBody>
        </p:sp>
      </p:grpSp>
    </p:spTree>
    <p:extLst>
      <p:ext uri="{BB962C8B-B14F-4D97-AF65-F5344CB8AC3E}">
        <p14:creationId xmlns:p14="http://schemas.microsoft.com/office/powerpoint/2010/main" val="42665433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8.7|10.1|2.7|0.8|11.5|0.6|2.3|1.5|10.4|1.3|1.1|3.6|5.4|0.6|1.1|1.2"/>
</p:tagLst>
</file>

<file path=ppt/tags/tag2.xml><?xml version="1.0" encoding="utf-8"?>
<p:tagLst xmlns:a="http://schemas.openxmlformats.org/drawingml/2006/main" xmlns:r="http://schemas.openxmlformats.org/officeDocument/2006/relationships" xmlns:p="http://schemas.openxmlformats.org/presentationml/2006/main">
  <p:tag name="TIMING" val="|56.6|1.8|6.6|6.3|13.3|24.2|8.4|0.8|69|1.7|0.8|9.8|11.1|4|4.1|20.2"/>
</p:tagLst>
</file>

<file path=ppt/tags/tag3.xml><?xml version="1.0" encoding="utf-8"?>
<p:tagLst xmlns:a="http://schemas.openxmlformats.org/drawingml/2006/main" xmlns:r="http://schemas.openxmlformats.org/officeDocument/2006/relationships" xmlns:p="http://schemas.openxmlformats.org/presentationml/2006/main">
  <p:tag name="TIMING" val="|78.3|38.1|6.6|0.8|0.9|9.1|0.4|9.6|2.3|0.5|7.9|3.8|0.5|18.4|0.5|0.5|2.4|1|0.6|1.2|3.4|1.6|55|53.3|1.6|120.9"/>
</p:tagLst>
</file>

<file path=ppt/tags/tag4.xml><?xml version="1.0" encoding="utf-8"?>
<p:tagLst xmlns:a="http://schemas.openxmlformats.org/drawingml/2006/main" xmlns:r="http://schemas.openxmlformats.org/officeDocument/2006/relationships" xmlns:p="http://schemas.openxmlformats.org/presentationml/2006/main">
  <p:tag name="TIMING" val="|34.2|4.1|88.6|0|19.7|1.3|131.3|1"/>
</p:tagLst>
</file>

<file path=ppt/tags/tag5.xml><?xml version="1.0" encoding="utf-8"?>
<p:tagLst xmlns:a="http://schemas.openxmlformats.org/drawingml/2006/main" xmlns:r="http://schemas.openxmlformats.org/officeDocument/2006/relationships" xmlns:p="http://schemas.openxmlformats.org/presentationml/2006/main">
  <p:tag name="TIMING" val="|112.4|0.6|0.6|0.4|5.2|16|0.8|2.7|1.4|32.7|1.6"/>
</p:tagLst>
</file>

<file path=ppt/tags/tag6.xml><?xml version="1.0" encoding="utf-8"?>
<p:tagLst xmlns:a="http://schemas.openxmlformats.org/drawingml/2006/main" xmlns:r="http://schemas.openxmlformats.org/officeDocument/2006/relationships" xmlns:p="http://schemas.openxmlformats.org/presentationml/2006/main">
  <p:tag name="TIMING" val="|23.3|8.6|6.9|2|17.8|1.1|1.3|1|18.4|10|18.1"/>
</p:tagLst>
</file>

<file path=ppt/tags/tag7.xml><?xml version="1.0" encoding="utf-8"?>
<p:tagLst xmlns:a="http://schemas.openxmlformats.org/drawingml/2006/main" xmlns:r="http://schemas.openxmlformats.org/officeDocument/2006/relationships" xmlns:p="http://schemas.openxmlformats.org/presentationml/2006/main">
  <p:tag name="TIMING" val="|60.6|19.6|32.6|0.8|41.2|8|34.3|0.6|1.9|0.8|1.1|77.2|7.9"/>
</p:tagLst>
</file>

<file path=ppt/tags/tag8.xml><?xml version="1.0" encoding="utf-8"?>
<p:tagLst xmlns:a="http://schemas.openxmlformats.org/drawingml/2006/main" xmlns:r="http://schemas.openxmlformats.org/officeDocument/2006/relationships" xmlns:p="http://schemas.openxmlformats.org/presentationml/2006/main">
  <p:tag name="TIMING" val="|34.8|3.5|58.2|1.1|0.7|1|25.8|22.7"/>
</p:tagLst>
</file>

<file path=ppt/tags/tag9.xml><?xml version="1.0" encoding="utf-8"?>
<p:tagLst xmlns:a="http://schemas.openxmlformats.org/drawingml/2006/main" xmlns:r="http://schemas.openxmlformats.org/officeDocument/2006/relationships" xmlns:p="http://schemas.openxmlformats.org/presentationml/2006/main">
  <p:tag name="TIMING" val="|59.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4586</TotalTime>
  <Words>2881</Words>
  <Application>Microsoft Office PowerPoint</Application>
  <PresentationFormat>Widescreen</PresentationFormat>
  <Paragraphs>722</Paragraphs>
  <Slides>35</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Bookman Old Style</vt:lpstr>
      <vt:lpstr>Calibri</vt:lpstr>
      <vt:lpstr>Cambria Math</vt:lpstr>
      <vt:lpstr>Consolas</vt:lpstr>
      <vt:lpstr>Rockwell</vt:lpstr>
      <vt:lpstr>Times New Roman</vt:lpstr>
      <vt:lpstr>Damask</vt:lpstr>
      <vt:lpstr>  Search</vt:lpstr>
      <vt:lpstr>Module 8</vt:lpstr>
      <vt:lpstr>LINEAR Search</vt:lpstr>
      <vt:lpstr>LINEAR Search</vt:lpstr>
      <vt:lpstr>LINEAR Search</vt:lpstr>
      <vt:lpstr>LINEAR Search</vt:lpstr>
      <vt:lpstr>LINEAR Search</vt:lpstr>
      <vt:lpstr>LINEAR Search</vt:lpstr>
      <vt:lpstr>LINEAR Search</vt:lpstr>
      <vt:lpstr>Function Signature FOR Search</vt:lpstr>
      <vt:lpstr>PowerPoint Presentation</vt:lpstr>
      <vt:lpstr>PowerPoint Presentation</vt:lpstr>
      <vt:lpstr>Binary Search</vt:lpstr>
      <vt:lpstr>PowerPoint Presentation</vt:lpstr>
      <vt:lpstr>  Sorting algorithms</vt:lpstr>
      <vt:lpstr>Selection Sort</vt:lpstr>
      <vt:lpstr>Bubble Sort</vt:lpstr>
      <vt:lpstr>PowerPoint Presentation</vt:lpstr>
      <vt:lpstr>  algorithmic complexity</vt:lpstr>
      <vt:lpstr>Measuring Efficiency of Algorithms</vt:lpstr>
      <vt:lpstr>Counting operations</vt:lpstr>
      <vt:lpstr>Focus on how performance scales</vt:lpstr>
      <vt:lpstr>Big O Notation</vt:lpstr>
      <vt:lpstr>Analysis and Big O Notation</vt:lpstr>
      <vt:lpstr>O(1)</vt:lpstr>
      <vt:lpstr>O(n)</vt:lpstr>
      <vt:lpstr>O(N2) </vt:lpstr>
      <vt:lpstr>O(log N)</vt:lpstr>
      <vt:lpstr>Properties of Growth-Rate Functions</vt:lpstr>
      <vt:lpstr>Compute Big o with consecutive operations</vt:lpstr>
      <vt:lpstr>Compute big o with nested operations</vt:lpstr>
      <vt:lpstr>Analyze selection sort</vt:lpstr>
      <vt:lpstr>Analyze binary search</vt:lpstr>
      <vt:lpstr>What is the time complexity of the following code?</vt:lpstr>
      <vt:lpstr>What is the time complexity of the following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Blanchard, Jeremiah J</dc:creator>
  <cp:lastModifiedBy>amanpreet kapoor</cp:lastModifiedBy>
  <cp:revision>285</cp:revision>
  <dcterms:created xsi:type="dcterms:W3CDTF">2017-08-16T14:30:14Z</dcterms:created>
  <dcterms:modified xsi:type="dcterms:W3CDTF">2020-11-09T02:05:50Z</dcterms:modified>
</cp:coreProperties>
</file>