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57" r:id="rId10"/>
    <p:sldId id="258" r:id="rId11"/>
    <p:sldId id="259" r:id="rId12"/>
    <p:sldId id="260" r:id="rId13"/>
    <p:sldId id="271" r:id="rId14"/>
    <p:sldId id="269" r:id="rId15"/>
    <p:sldId id="268" r:id="rId16"/>
  </p:sldIdLst>
  <p:sldSz cx="36004500" cy="36004500"/>
  <p:notesSz cx="6858000" cy="9144000"/>
  <p:defaultTextStyle>
    <a:defPPr>
      <a:defRPr lang="en-US"/>
    </a:defPPr>
    <a:lvl1pPr marL="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1pPr>
    <a:lvl2pPr marL="205740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2pPr>
    <a:lvl3pPr marL="411480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3pPr>
    <a:lvl4pPr marL="617220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4pPr>
    <a:lvl5pPr marL="822960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5pPr>
    <a:lvl6pPr marL="1028700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6pPr>
    <a:lvl7pPr marL="1234440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7pPr>
    <a:lvl8pPr marL="1440180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8pPr>
    <a:lvl9pPr marL="1645920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05" autoAdjust="0"/>
  </p:normalViewPr>
  <p:slideViewPr>
    <p:cSldViewPr>
      <p:cViewPr>
        <p:scale>
          <a:sx n="10" d="100"/>
          <a:sy n="10" d="100"/>
        </p:scale>
        <p:origin x="-2616" y="-787"/>
      </p:cViewPr>
      <p:guideLst>
        <p:guide orient="horz" pos="11340"/>
        <p:guide pos="11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11184734"/>
            <a:ext cx="30603825" cy="77176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20402550"/>
            <a:ext cx="25203150" cy="9201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2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287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34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401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45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2AEE-68A7-49AB-9A5A-B8147EA0BFA6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5EA1-5DFD-4AE1-8B6F-B3A9C595F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74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2AEE-68A7-49AB-9A5A-B8147EA0BFA6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5EA1-5DFD-4AE1-8B6F-B3A9C595F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61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781598" y="7567613"/>
            <a:ext cx="31897735" cy="161286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8386" y="7567613"/>
            <a:ext cx="95093137" cy="161286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2AEE-68A7-49AB-9A5A-B8147EA0BFA6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5EA1-5DFD-4AE1-8B6F-B3A9C595F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45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2AEE-68A7-49AB-9A5A-B8147EA0BFA6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5EA1-5DFD-4AE1-8B6F-B3A9C595F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29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107" y="23136228"/>
            <a:ext cx="30603825" cy="7150894"/>
          </a:xfrm>
        </p:spPr>
        <p:txBody>
          <a:bodyPr anchor="t"/>
          <a:lstStyle>
            <a:lvl1pPr algn="l">
              <a:defRPr sz="18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107" y="15260246"/>
            <a:ext cx="30603825" cy="7875982"/>
          </a:xfrm>
        </p:spPr>
        <p:txBody>
          <a:bodyPr anchor="b"/>
          <a:lstStyle>
            <a:lvl1pPr marL="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1pPr>
            <a:lvl2pPr marL="2057400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2pPr>
            <a:lvl3pPr marL="4114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61722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4pPr>
            <a:lvl5pPr marL="82296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5pPr>
            <a:lvl6pPr marL="102870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6pPr>
            <a:lvl7pPr marL="123444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7pPr>
            <a:lvl8pPr marL="144018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8pPr>
            <a:lvl9pPr marL="164592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2AEE-68A7-49AB-9A5A-B8147EA0BFA6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5EA1-5DFD-4AE1-8B6F-B3A9C595F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47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88388" y="44105512"/>
            <a:ext cx="63495436" cy="124748925"/>
          </a:xfrm>
        </p:spPr>
        <p:txBody>
          <a:bodyPr/>
          <a:lstStyle>
            <a:lvl1pPr>
              <a:defRPr sz="12600"/>
            </a:lvl1pPr>
            <a:lvl2pPr>
              <a:defRPr sz="10800"/>
            </a:lvl2pPr>
            <a:lvl3pPr>
              <a:defRPr sz="90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83899" y="44105512"/>
            <a:ext cx="63495436" cy="124748925"/>
          </a:xfrm>
        </p:spPr>
        <p:txBody>
          <a:bodyPr/>
          <a:lstStyle>
            <a:lvl1pPr>
              <a:defRPr sz="12600"/>
            </a:lvl1pPr>
            <a:lvl2pPr>
              <a:defRPr sz="10800"/>
            </a:lvl2pPr>
            <a:lvl3pPr>
              <a:defRPr sz="90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2AEE-68A7-49AB-9A5A-B8147EA0BFA6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5EA1-5DFD-4AE1-8B6F-B3A9C595F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57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441849"/>
            <a:ext cx="32404050" cy="60007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8059343"/>
            <a:ext cx="15908240" cy="3358751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400" indent="0">
              <a:buNone/>
              <a:defRPr sz="9000" b="1"/>
            </a:lvl2pPr>
            <a:lvl3pPr marL="4114800" indent="0">
              <a:buNone/>
              <a:defRPr sz="8100" b="1"/>
            </a:lvl3pPr>
            <a:lvl4pPr marL="6172200" indent="0">
              <a:buNone/>
              <a:defRPr sz="7200" b="1"/>
            </a:lvl4pPr>
            <a:lvl5pPr marL="8229600" indent="0">
              <a:buNone/>
              <a:defRPr sz="7200" b="1"/>
            </a:lvl5pPr>
            <a:lvl6pPr marL="10287000" indent="0">
              <a:buNone/>
              <a:defRPr sz="7200" b="1"/>
            </a:lvl6pPr>
            <a:lvl7pPr marL="12344400" indent="0">
              <a:buNone/>
              <a:defRPr sz="7200" b="1"/>
            </a:lvl7pPr>
            <a:lvl8pPr marL="14401800" indent="0">
              <a:buNone/>
              <a:defRPr sz="7200" b="1"/>
            </a:lvl8pPr>
            <a:lvl9pPr marL="16459200" indent="0">
              <a:buNone/>
              <a:defRPr sz="7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11418094"/>
            <a:ext cx="15908240" cy="20744262"/>
          </a:xfrm>
        </p:spPr>
        <p:txBody>
          <a:bodyPr/>
          <a:lstStyle>
            <a:lvl1pPr>
              <a:defRPr sz="10800"/>
            </a:lvl1pPr>
            <a:lvl2pPr>
              <a:defRPr sz="9000"/>
            </a:lvl2pPr>
            <a:lvl3pPr>
              <a:defRPr sz="81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9788" y="8059343"/>
            <a:ext cx="15914489" cy="3358751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400" indent="0">
              <a:buNone/>
              <a:defRPr sz="9000" b="1"/>
            </a:lvl2pPr>
            <a:lvl3pPr marL="4114800" indent="0">
              <a:buNone/>
              <a:defRPr sz="8100" b="1"/>
            </a:lvl3pPr>
            <a:lvl4pPr marL="6172200" indent="0">
              <a:buNone/>
              <a:defRPr sz="7200" b="1"/>
            </a:lvl4pPr>
            <a:lvl5pPr marL="8229600" indent="0">
              <a:buNone/>
              <a:defRPr sz="7200" b="1"/>
            </a:lvl5pPr>
            <a:lvl6pPr marL="10287000" indent="0">
              <a:buNone/>
              <a:defRPr sz="7200" b="1"/>
            </a:lvl6pPr>
            <a:lvl7pPr marL="12344400" indent="0">
              <a:buNone/>
              <a:defRPr sz="7200" b="1"/>
            </a:lvl7pPr>
            <a:lvl8pPr marL="14401800" indent="0">
              <a:buNone/>
              <a:defRPr sz="7200" b="1"/>
            </a:lvl8pPr>
            <a:lvl9pPr marL="16459200" indent="0">
              <a:buNone/>
              <a:defRPr sz="7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9788" y="11418094"/>
            <a:ext cx="15914489" cy="20744262"/>
          </a:xfrm>
        </p:spPr>
        <p:txBody>
          <a:bodyPr/>
          <a:lstStyle>
            <a:lvl1pPr>
              <a:defRPr sz="10800"/>
            </a:lvl1pPr>
            <a:lvl2pPr>
              <a:defRPr sz="9000"/>
            </a:lvl2pPr>
            <a:lvl3pPr>
              <a:defRPr sz="81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2AEE-68A7-49AB-9A5A-B8147EA0BFA6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5EA1-5DFD-4AE1-8B6F-B3A9C595F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41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2AEE-68A7-49AB-9A5A-B8147EA0BFA6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5EA1-5DFD-4AE1-8B6F-B3A9C595F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8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2AEE-68A7-49AB-9A5A-B8147EA0BFA6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5EA1-5DFD-4AE1-8B6F-B3A9C595F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83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7" y="1433512"/>
            <a:ext cx="11845232" cy="6100763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6759" y="1433515"/>
            <a:ext cx="20127516" cy="30728843"/>
          </a:xfrm>
        </p:spPr>
        <p:txBody>
          <a:bodyPr/>
          <a:lstStyle>
            <a:lvl1pPr>
              <a:defRPr sz="14400"/>
            </a:lvl1pPr>
            <a:lvl2pPr>
              <a:defRPr sz="12600"/>
            </a:lvl2pPr>
            <a:lvl3pPr>
              <a:defRPr sz="108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7" y="7534278"/>
            <a:ext cx="11845232" cy="24628081"/>
          </a:xfrm>
        </p:spPr>
        <p:txBody>
          <a:bodyPr/>
          <a:lstStyle>
            <a:lvl1pPr marL="0" indent="0">
              <a:buNone/>
              <a:defRPr sz="6300"/>
            </a:lvl1pPr>
            <a:lvl2pPr marL="2057400" indent="0">
              <a:buNone/>
              <a:defRPr sz="5400"/>
            </a:lvl2pPr>
            <a:lvl3pPr marL="4114800" indent="0">
              <a:buNone/>
              <a:defRPr sz="4500"/>
            </a:lvl3pPr>
            <a:lvl4pPr marL="6172200" indent="0">
              <a:buNone/>
              <a:defRPr sz="4100"/>
            </a:lvl4pPr>
            <a:lvl5pPr marL="8229600" indent="0">
              <a:buNone/>
              <a:defRPr sz="4100"/>
            </a:lvl5pPr>
            <a:lvl6pPr marL="10287000" indent="0">
              <a:buNone/>
              <a:defRPr sz="4100"/>
            </a:lvl6pPr>
            <a:lvl7pPr marL="12344400" indent="0">
              <a:buNone/>
              <a:defRPr sz="4100"/>
            </a:lvl7pPr>
            <a:lvl8pPr marL="14401800" indent="0">
              <a:buNone/>
              <a:defRPr sz="4100"/>
            </a:lvl8pPr>
            <a:lvl9pPr marL="16459200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2AEE-68A7-49AB-9A5A-B8147EA0BFA6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5EA1-5DFD-4AE1-8B6F-B3A9C595F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4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134" y="25203150"/>
            <a:ext cx="21602700" cy="2975375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7134" y="3217069"/>
            <a:ext cx="21602700" cy="21602700"/>
          </a:xfrm>
        </p:spPr>
        <p:txBody>
          <a:bodyPr/>
          <a:lstStyle>
            <a:lvl1pPr marL="0" indent="0">
              <a:buNone/>
              <a:defRPr sz="14400"/>
            </a:lvl1pPr>
            <a:lvl2pPr marL="2057400" indent="0">
              <a:buNone/>
              <a:defRPr sz="12600"/>
            </a:lvl2pPr>
            <a:lvl3pPr marL="4114800" indent="0">
              <a:buNone/>
              <a:defRPr sz="10800"/>
            </a:lvl3pPr>
            <a:lvl4pPr marL="6172200" indent="0">
              <a:buNone/>
              <a:defRPr sz="9000"/>
            </a:lvl4pPr>
            <a:lvl5pPr marL="8229600" indent="0">
              <a:buNone/>
              <a:defRPr sz="9000"/>
            </a:lvl5pPr>
            <a:lvl6pPr marL="10287000" indent="0">
              <a:buNone/>
              <a:defRPr sz="9000"/>
            </a:lvl6pPr>
            <a:lvl7pPr marL="12344400" indent="0">
              <a:buNone/>
              <a:defRPr sz="9000"/>
            </a:lvl7pPr>
            <a:lvl8pPr marL="14401800" indent="0">
              <a:buNone/>
              <a:defRPr sz="9000"/>
            </a:lvl8pPr>
            <a:lvl9pPr marL="16459200" indent="0">
              <a:buNone/>
              <a:defRPr sz="9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7134" y="28178524"/>
            <a:ext cx="21602700" cy="4225526"/>
          </a:xfrm>
        </p:spPr>
        <p:txBody>
          <a:bodyPr/>
          <a:lstStyle>
            <a:lvl1pPr marL="0" indent="0">
              <a:buNone/>
              <a:defRPr sz="6300"/>
            </a:lvl1pPr>
            <a:lvl2pPr marL="2057400" indent="0">
              <a:buNone/>
              <a:defRPr sz="5400"/>
            </a:lvl2pPr>
            <a:lvl3pPr marL="4114800" indent="0">
              <a:buNone/>
              <a:defRPr sz="4500"/>
            </a:lvl3pPr>
            <a:lvl4pPr marL="6172200" indent="0">
              <a:buNone/>
              <a:defRPr sz="4100"/>
            </a:lvl4pPr>
            <a:lvl5pPr marL="8229600" indent="0">
              <a:buNone/>
              <a:defRPr sz="4100"/>
            </a:lvl5pPr>
            <a:lvl6pPr marL="10287000" indent="0">
              <a:buNone/>
              <a:defRPr sz="4100"/>
            </a:lvl6pPr>
            <a:lvl7pPr marL="12344400" indent="0">
              <a:buNone/>
              <a:defRPr sz="4100"/>
            </a:lvl7pPr>
            <a:lvl8pPr marL="14401800" indent="0">
              <a:buNone/>
              <a:defRPr sz="4100"/>
            </a:lvl8pPr>
            <a:lvl9pPr marL="16459200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2AEE-68A7-49AB-9A5A-B8147EA0BFA6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5EA1-5DFD-4AE1-8B6F-B3A9C595F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41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0225" y="1441849"/>
            <a:ext cx="32404050" cy="6000750"/>
          </a:xfrm>
          <a:prstGeom prst="rect">
            <a:avLst/>
          </a:prstGeom>
        </p:spPr>
        <p:txBody>
          <a:bodyPr vert="horz" lIns="411480" tIns="205740" rIns="411480" bIns="2057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8401053"/>
            <a:ext cx="32404050" cy="23761306"/>
          </a:xfrm>
          <a:prstGeom prst="rect">
            <a:avLst/>
          </a:prstGeom>
        </p:spPr>
        <p:txBody>
          <a:bodyPr vert="horz" lIns="411480" tIns="205740" rIns="411480" bIns="2057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0225" y="33370840"/>
            <a:ext cx="8401050" cy="1916906"/>
          </a:xfrm>
          <a:prstGeom prst="rect">
            <a:avLst/>
          </a:prstGeom>
        </p:spPr>
        <p:txBody>
          <a:bodyPr vert="horz" lIns="411480" tIns="205740" rIns="411480" bIns="205740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32AEE-68A7-49AB-9A5A-B8147EA0BFA6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01538" y="33370840"/>
            <a:ext cx="11401425" cy="1916906"/>
          </a:xfrm>
          <a:prstGeom prst="rect">
            <a:avLst/>
          </a:prstGeom>
        </p:spPr>
        <p:txBody>
          <a:bodyPr vert="horz" lIns="411480" tIns="205740" rIns="411480" bIns="205740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03225" y="33370840"/>
            <a:ext cx="8401050" cy="1916906"/>
          </a:xfrm>
          <a:prstGeom prst="rect">
            <a:avLst/>
          </a:prstGeom>
        </p:spPr>
        <p:txBody>
          <a:bodyPr vert="horz" lIns="411480" tIns="205740" rIns="411480" bIns="205740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55EA1-5DFD-4AE1-8B6F-B3A9C595F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34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14800" rtl="0" eaLnBrk="1" latinLnBrk="0" hangingPunct="1">
        <a:spcBef>
          <a:spcPct val="0"/>
        </a:spcBef>
        <a:buNone/>
        <a:defRPr sz="19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3050" indent="-1543050" algn="l" defTabSz="4114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400" kern="1200">
          <a:solidFill>
            <a:schemeClr val="tx1"/>
          </a:solidFill>
          <a:latin typeface="+mn-lt"/>
          <a:ea typeface="+mn-ea"/>
          <a:cs typeface="+mn-cs"/>
        </a:defRPr>
      </a:lvl1pPr>
      <a:lvl2pPr marL="3343275" indent="-1285875" algn="l" defTabSz="4114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6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0" indent="-1028700" algn="l" defTabSz="4114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0" indent="-1028700" algn="l" defTabSz="4114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0" indent="-1028700" algn="l" defTabSz="4114800" rtl="0" eaLnBrk="1" latinLnBrk="0" hangingPunct="1">
        <a:spcBef>
          <a:spcPct val="20000"/>
        </a:spcBef>
        <a:buFont typeface="Arial" panose="020B0604020202020204" pitchFamily="34" charset="0"/>
        <a:buChar char="»"/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0" indent="-1028700" algn="l" defTabSz="4114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0" indent="-1028700" algn="l" defTabSz="4114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0" indent="-1028700" algn="l" defTabSz="4114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0" indent="-1028700" algn="l" defTabSz="4114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9.xml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5" Type="http://schemas.openxmlformats.org/officeDocument/2006/relationships/slide" Target="slide6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43210" y="28659434"/>
            <a:ext cx="7560840" cy="3672408"/>
          </a:xfrm>
          <a:prstGeom prst="rect">
            <a:avLst/>
          </a:prstGeom>
          <a:noFill/>
          <a:ln w="1270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008362" y="1080370"/>
            <a:ext cx="9001000" cy="49685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ata</a:t>
            </a:r>
          </a:p>
          <a:p>
            <a:pPr algn="ctr"/>
            <a:r>
              <a:rPr lang="en-US" dirty="0" smtClean="0"/>
              <a:t>Custom Format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23690882" y="8137154"/>
            <a:ext cx="9001000" cy="49685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IM-</a:t>
            </a:r>
            <a:r>
              <a:rPr lang="en-US" dirty="0" err="1" smtClean="0"/>
              <a:t>Metingen</a:t>
            </a:r>
            <a:r>
              <a:rPr lang="en-US" dirty="0" smtClean="0"/>
              <a:t> Format (single-table)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11377514" y="14689882"/>
            <a:ext cx="9001000" cy="49685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IM-</a:t>
            </a:r>
            <a:r>
              <a:rPr lang="en-US" dirty="0" err="1" smtClean="0"/>
              <a:t>Metingen</a:t>
            </a:r>
            <a:r>
              <a:rPr lang="en-US" dirty="0" smtClean="0"/>
              <a:t> Format (two tables)</a:t>
            </a:r>
            <a:endParaRPr lang="en-GB" dirty="0"/>
          </a:p>
        </p:txBody>
      </p:sp>
      <p:sp>
        <p:nvSpPr>
          <p:cNvPr id="7" name="Oval 6">
            <a:hlinkClick r:id="rId2" action="ppaction://hlinksldjump"/>
          </p:cNvPr>
          <p:cNvSpPr/>
          <p:nvPr/>
        </p:nvSpPr>
        <p:spPr>
          <a:xfrm>
            <a:off x="11299504" y="1080370"/>
            <a:ext cx="9000000" cy="49685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to IM-</a:t>
            </a:r>
            <a:r>
              <a:rPr lang="en-US" dirty="0" err="1" smtClean="0"/>
              <a:t>Metingen</a:t>
            </a:r>
            <a:r>
              <a:rPr lang="en-US" dirty="0" smtClean="0"/>
              <a:t> format (single table)</a:t>
            </a:r>
            <a:endParaRPr lang="en-GB" dirty="0"/>
          </a:p>
        </p:txBody>
      </p:sp>
      <p:sp>
        <p:nvSpPr>
          <p:cNvPr id="8" name="Oval 7">
            <a:hlinkClick r:id="rId3" action="ppaction://hlinksldjump"/>
          </p:cNvPr>
          <p:cNvSpPr/>
          <p:nvPr/>
        </p:nvSpPr>
        <p:spPr>
          <a:xfrm>
            <a:off x="11272714" y="8137154"/>
            <a:ext cx="9000000" cy="49685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from single table to two tables</a:t>
            </a:r>
            <a:endParaRPr lang="en-GB" dirty="0"/>
          </a:p>
        </p:txBody>
      </p:sp>
      <p:sp>
        <p:nvSpPr>
          <p:cNvPr id="9" name="Oval 8">
            <a:hlinkClick r:id="rId4" action="ppaction://hlinksldjump"/>
          </p:cNvPr>
          <p:cNvSpPr/>
          <p:nvPr/>
        </p:nvSpPr>
        <p:spPr>
          <a:xfrm>
            <a:off x="11272714" y="20450522"/>
            <a:ext cx="9000000" cy="49685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 to database as two tables</a:t>
            </a:r>
            <a:endParaRPr lang="en-GB" dirty="0"/>
          </a:p>
        </p:txBody>
      </p:sp>
      <p:sp>
        <p:nvSpPr>
          <p:cNvPr id="10" name="Oval 9">
            <a:hlinkClick r:id="rId5" action="ppaction://hlinksldjump"/>
          </p:cNvPr>
          <p:cNvSpPr/>
          <p:nvPr/>
        </p:nvSpPr>
        <p:spPr>
          <a:xfrm>
            <a:off x="11272714" y="27363290"/>
            <a:ext cx="9000000" cy="49685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to </a:t>
            </a:r>
            <a:r>
              <a:rPr lang="en-US" dirty="0" err="1" smtClean="0"/>
              <a:t>Aquo</a:t>
            </a:r>
            <a:r>
              <a:rPr lang="en-US" dirty="0" smtClean="0"/>
              <a:t> format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27471382" y="30747762"/>
            <a:ext cx="1440000" cy="864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hlinkClick r:id="rId4" action="ppaction://hlinksldjump"/>
          </p:cNvPr>
          <p:cNvSpPr/>
          <p:nvPr/>
        </p:nvSpPr>
        <p:spPr>
          <a:xfrm>
            <a:off x="27471382" y="29415518"/>
            <a:ext cx="1440000" cy="86409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30022870" y="29178152"/>
            <a:ext cx="338195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0022870" y="30510244"/>
            <a:ext cx="214366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GB" dirty="0"/>
          </a:p>
        </p:txBody>
      </p:sp>
      <p:sp>
        <p:nvSpPr>
          <p:cNvPr id="14" name="Oval 13">
            <a:hlinkClick r:id="rId6" action="ppaction://hlinksldjump"/>
          </p:cNvPr>
          <p:cNvSpPr/>
          <p:nvPr/>
        </p:nvSpPr>
        <p:spPr>
          <a:xfrm>
            <a:off x="1008362" y="14689882"/>
            <a:ext cx="9000000" cy="49685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Setup Database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265373" y="19781108"/>
            <a:ext cx="8485977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Setup_database.kjb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0282877" y="25482294"/>
            <a:ext cx="10979672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Import_Meetwaarden.ktr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1620711" y="32742548"/>
            <a:ext cx="830400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Input_database.kjb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76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12710645" y="2592538"/>
            <a:ext cx="1826224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to monitoring object</a:t>
            </a:r>
            <a:endParaRPr lang="en-GB" dirty="0"/>
          </a:p>
        </p:txBody>
      </p:sp>
      <p:sp>
        <p:nvSpPr>
          <p:cNvPr id="12" name="Oval 11">
            <a:hlinkClick r:id="rId2" action="ppaction://hlinksldjump"/>
          </p:cNvPr>
          <p:cNvSpPr/>
          <p:nvPr/>
        </p:nvSpPr>
        <p:spPr>
          <a:xfrm>
            <a:off x="902422" y="777676"/>
            <a:ext cx="9000000" cy="49685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to </a:t>
            </a:r>
            <a:r>
              <a:rPr lang="en-US" dirty="0" err="1" smtClean="0"/>
              <a:t>Monitoring_object</a:t>
            </a:r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29017474" y="1224386"/>
            <a:ext cx="4896544" cy="5328592"/>
            <a:chOff x="29017474" y="1224386"/>
            <a:chExt cx="4896544" cy="5328592"/>
          </a:xfrm>
        </p:grpSpPr>
        <p:sp>
          <p:nvSpPr>
            <p:cNvPr id="17" name="Down Arrow 16">
              <a:hlinkClick r:id="rId3" action="ppaction://hlinksldjump"/>
            </p:cNvPr>
            <p:cNvSpPr/>
            <p:nvPr/>
          </p:nvSpPr>
          <p:spPr>
            <a:xfrm rot="10800000">
              <a:off x="29017474" y="1224386"/>
              <a:ext cx="4896544" cy="3816424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hlinkClick r:id="rId3" action="ppaction://hlinksldjump"/>
            </p:cNvPr>
            <p:cNvSpPr txBox="1"/>
            <p:nvPr/>
          </p:nvSpPr>
          <p:spPr>
            <a:xfrm>
              <a:off x="30008456" y="5214150"/>
              <a:ext cx="2914580" cy="1338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HOME</a:t>
              </a:r>
              <a:endParaRPr lang="en-GB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32498" y="8372474"/>
            <a:ext cx="18434048" cy="26066896"/>
            <a:chOff x="4032698" y="9577314"/>
            <a:chExt cx="18434048" cy="26066896"/>
          </a:xfrm>
        </p:grpSpPr>
        <p:sp>
          <p:nvSpPr>
            <p:cNvPr id="2" name="Rounded Rectangle 1"/>
            <p:cNvSpPr/>
            <p:nvPr/>
          </p:nvSpPr>
          <p:spPr>
            <a:xfrm>
              <a:off x="4032698" y="9577314"/>
              <a:ext cx="18434048" cy="2606689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032698" y="12673658"/>
              <a:ext cx="18434048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402422" y="10585426"/>
              <a:ext cx="8088561" cy="1338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Monitoring_object</a:t>
              </a:r>
              <a:endParaRPr lang="en-GB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02422" y="14401850"/>
              <a:ext cx="14633173" cy="20036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Mno_id</a:t>
              </a:r>
              <a:endParaRPr lang="en-US" dirty="0" smtClean="0"/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Inspire_id_local_id</a:t>
              </a:r>
              <a:endParaRPr lang="en-US" dirty="0" smtClean="0"/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Inspire_id_namespace_id</a:t>
              </a:r>
              <a:endParaRPr lang="en-US" dirty="0" smtClean="0"/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Wkrv_id</a:t>
              </a:r>
              <a:endParaRPr lang="en-US" dirty="0" smtClean="0"/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Monitoring_object_type</a:t>
              </a:r>
              <a:endParaRPr lang="en-US" dirty="0" smtClean="0"/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smtClean="0"/>
                <a:t>Name</a:t>
              </a:r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Additional_description</a:t>
              </a:r>
              <a:endParaRPr lang="en-US" dirty="0" smtClean="0"/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smtClean="0"/>
                <a:t>Geometry</a:t>
              </a:r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Last_change_time</a:t>
              </a:r>
              <a:endParaRPr lang="en-US" dirty="0" smtClean="0"/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smtClean="0"/>
                <a:t>Geometry_etrs89</a:t>
              </a:r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Begin_lifespan_version</a:t>
              </a:r>
              <a:endParaRPr lang="en-US" dirty="0" smtClean="0"/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End_lifespan_version</a:t>
              </a:r>
              <a:endParaRPr lang="en-US" dirty="0" smtClean="0"/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Primary_geo_column</a:t>
              </a:r>
              <a:endParaRPr lang="en-US" dirty="0" smtClean="0"/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Reason_change</a:t>
              </a:r>
              <a:endParaRPr lang="en-US" dirty="0" smtClean="0"/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Primary_geodetic_reference_id</a:t>
              </a:r>
              <a:endParaRPr lang="en-US" dirty="0" smtClean="0"/>
            </a:p>
            <a:p>
              <a:pPr marL="1143000" indent="-1143000">
                <a:buFont typeface="Arial" panose="020B0604020202020204" pitchFamily="34" charset="0"/>
                <a:buChar char="•"/>
              </a:pP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4134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12710645" y="2592538"/>
            <a:ext cx="1826224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to observed property type</a:t>
            </a:r>
            <a:endParaRPr lang="en-GB" dirty="0"/>
          </a:p>
        </p:txBody>
      </p:sp>
      <p:sp>
        <p:nvSpPr>
          <p:cNvPr id="12" name="Oval 11">
            <a:hlinkClick r:id="rId2" action="ppaction://hlinksldjump"/>
          </p:cNvPr>
          <p:cNvSpPr/>
          <p:nvPr/>
        </p:nvSpPr>
        <p:spPr>
          <a:xfrm>
            <a:off x="902422" y="777676"/>
            <a:ext cx="9000000" cy="49685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to </a:t>
            </a:r>
            <a:r>
              <a:rPr lang="en-US" dirty="0" err="1" smtClean="0"/>
              <a:t>Observed_property_type</a:t>
            </a:r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29017474" y="1224386"/>
            <a:ext cx="4896544" cy="5328592"/>
            <a:chOff x="29017474" y="1224386"/>
            <a:chExt cx="4896544" cy="5328592"/>
          </a:xfrm>
        </p:grpSpPr>
        <p:sp>
          <p:nvSpPr>
            <p:cNvPr id="17" name="Down Arrow 16">
              <a:hlinkClick r:id="rId3" action="ppaction://hlinksldjump"/>
            </p:cNvPr>
            <p:cNvSpPr/>
            <p:nvPr/>
          </p:nvSpPr>
          <p:spPr>
            <a:xfrm rot="10800000">
              <a:off x="29017474" y="1224386"/>
              <a:ext cx="4896544" cy="3816424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hlinkClick r:id="rId3" action="ppaction://hlinksldjump"/>
            </p:cNvPr>
            <p:cNvSpPr txBox="1"/>
            <p:nvPr/>
          </p:nvSpPr>
          <p:spPr>
            <a:xfrm>
              <a:off x="30008456" y="5214150"/>
              <a:ext cx="2914580" cy="1338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HOME</a:t>
              </a:r>
              <a:endParaRPr lang="en-GB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32498" y="8372474"/>
            <a:ext cx="18434048" cy="26066896"/>
            <a:chOff x="4032698" y="9577314"/>
            <a:chExt cx="18434048" cy="26066896"/>
          </a:xfrm>
        </p:grpSpPr>
        <p:sp>
          <p:nvSpPr>
            <p:cNvPr id="2" name="Rounded Rectangle 1"/>
            <p:cNvSpPr/>
            <p:nvPr/>
          </p:nvSpPr>
          <p:spPr>
            <a:xfrm>
              <a:off x="4032698" y="9577314"/>
              <a:ext cx="18434048" cy="2606689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032698" y="12673658"/>
              <a:ext cx="18434048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402422" y="10585426"/>
              <a:ext cx="10820719" cy="1338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Observed_property_type</a:t>
              </a:r>
              <a:endParaRPr lang="en-GB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02422" y="14401850"/>
              <a:ext cx="14573348" cy="18789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opt_id</a:t>
              </a:r>
              <a:r>
                <a:rPr lang="en-US" dirty="0" smtClean="0"/>
                <a:t> </a:t>
              </a:r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observed_property_type_class</a:t>
              </a:r>
              <a:r>
                <a:rPr lang="en-US" dirty="0" smtClean="0"/>
                <a:t> </a:t>
              </a:r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result_type</a:t>
              </a:r>
              <a:endParaRPr lang="en-US" dirty="0" smtClean="0"/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hoedanigheid_id</a:t>
              </a:r>
              <a:endParaRPr lang="en-US" dirty="0" smtClean="0"/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object_group_id</a:t>
              </a:r>
              <a:endParaRPr lang="en-US" dirty="0" smtClean="0"/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quantity_id</a:t>
              </a:r>
              <a:endParaRPr lang="en-US" dirty="0" smtClean="0"/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taxa_group_id</a:t>
              </a:r>
              <a:endParaRPr lang="en-US" dirty="0" smtClean="0"/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substance_group_id</a:t>
              </a:r>
              <a:endParaRPr lang="en-US" dirty="0" smtClean="0"/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indicator_id</a:t>
              </a:r>
              <a:endParaRPr lang="en-US" dirty="0" smtClean="0"/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classification_group_id</a:t>
              </a:r>
              <a:endParaRPr lang="en-US" dirty="0" smtClean="0"/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smtClean="0"/>
                <a:t>remarks</a:t>
              </a:r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d_begin</a:t>
              </a:r>
              <a:endParaRPr lang="en-US" dirty="0" smtClean="0"/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d_eind</a:t>
              </a:r>
              <a:endParaRPr lang="en-US" dirty="0" smtClean="0"/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last_changed_date</a:t>
              </a:r>
              <a:endParaRPr lang="en-US" dirty="0" smtClean="0"/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d_status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22810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12710645" y="2592538"/>
            <a:ext cx="1826224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to </a:t>
            </a:r>
            <a:r>
              <a:rPr lang="en-US" dirty="0"/>
              <a:t>o</a:t>
            </a:r>
            <a:r>
              <a:rPr lang="en-US" dirty="0" smtClean="0"/>
              <a:t>bservation</a:t>
            </a:r>
            <a:endParaRPr lang="en-GB" dirty="0"/>
          </a:p>
        </p:txBody>
      </p:sp>
      <p:sp>
        <p:nvSpPr>
          <p:cNvPr id="12" name="Oval 11">
            <a:hlinkClick r:id="rId2" action="ppaction://hlinksldjump"/>
          </p:cNvPr>
          <p:cNvSpPr/>
          <p:nvPr/>
        </p:nvSpPr>
        <p:spPr>
          <a:xfrm>
            <a:off x="902422" y="777676"/>
            <a:ext cx="9000000" cy="49685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to observation</a:t>
            </a:r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29017474" y="1224386"/>
            <a:ext cx="4896544" cy="5328592"/>
            <a:chOff x="29017474" y="1224386"/>
            <a:chExt cx="4896544" cy="5328592"/>
          </a:xfrm>
        </p:grpSpPr>
        <p:sp>
          <p:nvSpPr>
            <p:cNvPr id="17" name="Down Arrow 16">
              <a:hlinkClick r:id="rId3" action="ppaction://hlinksldjump"/>
            </p:cNvPr>
            <p:cNvSpPr/>
            <p:nvPr/>
          </p:nvSpPr>
          <p:spPr>
            <a:xfrm rot="10800000">
              <a:off x="29017474" y="1224386"/>
              <a:ext cx="4896544" cy="3816424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hlinkClick r:id="rId3" action="ppaction://hlinksldjump"/>
            </p:cNvPr>
            <p:cNvSpPr txBox="1"/>
            <p:nvPr/>
          </p:nvSpPr>
          <p:spPr>
            <a:xfrm>
              <a:off x="30008456" y="5214150"/>
              <a:ext cx="2914580" cy="1338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HOME</a:t>
              </a:r>
              <a:endParaRPr lang="en-GB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32498" y="8372474"/>
            <a:ext cx="18434048" cy="32339761"/>
            <a:chOff x="4032698" y="9577314"/>
            <a:chExt cx="18434048" cy="32339761"/>
          </a:xfrm>
        </p:grpSpPr>
        <p:sp>
          <p:nvSpPr>
            <p:cNvPr id="2" name="Rounded Rectangle 1"/>
            <p:cNvSpPr/>
            <p:nvPr/>
          </p:nvSpPr>
          <p:spPr>
            <a:xfrm>
              <a:off x="4032698" y="9577314"/>
              <a:ext cx="18434048" cy="2606689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032698" y="12673658"/>
              <a:ext cx="18434048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402422" y="10585426"/>
              <a:ext cx="5188215" cy="1338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observation</a:t>
              </a:r>
              <a:endParaRPr lang="en-GB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02422" y="14401850"/>
              <a:ext cx="13732605" cy="27515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obs_id</a:t>
              </a:r>
              <a:r>
                <a:rPr lang="en-US" dirty="0" smtClean="0"/>
                <a:t> </a:t>
              </a:r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phenomenon_time_begin</a:t>
              </a:r>
              <a:r>
                <a:rPr lang="en-US" dirty="0" smtClean="0"/>
                <a:t> </a:t>
              </a:r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phenomenon_time_end</a:t>
              </a:r>
              <a:r>
                <a:rPr lang="en-US" dirty="0" smtClean="0"/>
                <a:t> </a:t>
              </a:r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result_time</a:t>
              </a:r>
              <a:endParaRPr lang="en-US" dirty="0" smtClean="0"/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valid_time_begin</a:t>
              </a:r>
              <a:r>
                <a:rPr lang="en-US" dirty="0" smtClean="0"/>
                <a:t> </a:t>
              </a:r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valid_time_end</a:t>
              </a:r>
              <a:endParaRPr lang="en-US" dirty="0"/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observed_property_type</a:t>
              </a:r>
              <a:endParaRPr lang="en-US" dirty="0"/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quality_indicator_id</a:t>
              </a:r>
              <a:endParaRPr lang="en-US" dirty="0"/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numeric_value_uom_id</a:t>
              </a:r>
              <a:endParaRPr lang="en-US" dirty="0"/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value_processing_method_id</a:t>
              </a:r>
              <a:endParaRPr lang="en-US" dirty="0"/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limit_symbol_id</a:t>
              </a:r>
              <a:r>
                <a:rPr lang="en-US" dirty="0" smtClean="0"/>
                <a:t> </a:t>
              </a:r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smtClean="0"/>
                <a:t>description </a:t>
              </a:r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classified_result_id</a:t>
              </a:r>
              <a:endParaRPr lang="en-US" dirty="0"/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smtClean="0"/>
                <a:t>remarks</a:t>
              </a:r>
              <a:endParaRPr lang="en-US" dirty="0"/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result_nature_id</a:t>
              </a:r>
              <a:endParaRPr lang="en-US" dirty="0"/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start_depth</a:t>
              </a:r>
              <a:endParaRPr lang="en-US" dirty="0"/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end_depth</a:t>
              </a:r>
              <a:endParaRPr lang="en-US" dirty="0"/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obs_parm_parent_id</a:t>
              </a:r>
              <a:endParaRPr lang="en-US" dirty="0"/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mno_id</a:t>
              </a:r>
              <a:r>
                <a:rPr lang="en-US" dirty="0" smtClean="0"/>
                <a:t> </a:t>
              </a:r>
              <a:r>
                <a:rPr lang="en-US" dirty="0"/>
                <a:t>integer,</a:t>
              </a:r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last_change_time</a:t>
              </a:r>
              <a:endParaRPr lang="en-US" dirty="0"/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numeric_value</a:t>
              </a:r>
              <a:endParaRPr lang="en-US" dirty="0"/>
            </a:p>
            <a:p>
              <a:pPr marL="1143000" indent="-114300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numeric_value_significance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1960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8362" y="1872458"/>
            <a:ext cx="31622503" cy="6324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TABLE </a:t>
            </a:r>
            <a:r>
              <a:rPr lang="en-US" dirty="0" err="1"/>
              <a:t>public.obs_process_meetapparaat</a:t>
            </a:r>
            <a:endParaRPr lang="en-US" dirty="0"/>
          </a:p>
          <a:p>
            <a:r>
              <a:rPr lang="en-US" dirty="0"/>
              <a:t>(</a:t>
            </a:r>
          </a:p>
          <a:p>
            <a:r>
              <a:rPr lang="en-US" dirty="0"/>
              <a:t>  </a:t>
            </a:r>
            <a:r>
              <a:rPr lang="en-US" dirty="0" err="1"/>
              <a:t>obp_id</a:t>
            </a:r>
            <a:r>
              <a:rPr lang="en-US" dirty="0"/>
              <a:t> integer NOT NULL</a:t>
            </a:r>
            <a:r>
              <a:rPr lang="en-US" dirty="0" smtClean="0"/>
              <a:t>,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public.observation_process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doen</a:t>
            </a:r>
            <a:r>
              <a:rPr lang="en-US" dirty="0" smtClean="0">
                <a:sym typeface="Wingdings" panose="05000000000000000000" pitchFamily="2" charset="2"/>
              </a:rPr>
              <a:t> we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mar_id</a:t>
            </a:r>
            <a:r>
              <a:rPr lang="en-US" dirty="0"/>
              <a:t> integer NOT NULL</a:t>
            </a:r>
            <a:r>
              <a:rPr lang="en-US" dirty="0" smtClean="0"/>
              <a:t>,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Zoek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uit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domains.veldapparaat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Doen</a:t>
            </a:r>
            <a:r>
              <a:rPr lang="en-US" dirty="0" smtClean="0">
                <a:sym typeface="Wingdings" panose="05000000000000000000" pitchFamily="2" charset="2"/>
              </a:rPr>
              <a:t> we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last_change_time</a:t>
            </a:r>
            <a:r>
              <a:rPr lang="en-US" dirty="0"/>
              <a:t> timestamp without time zone NOT NULL,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142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8362" y="1872458"/>
            <a:ext cx="70254425" cy="1754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TABLE </a:t>
            </a:r>
            <a:r>
              <a:rPr lang="en-GB" dirty="0" err="1"/>
              <a:t>public.observation_process</a:t>
            </a:r>
            <a:endParaRPr lang="en-GB" dirty="0"/>
          </a:p>
          <a:p>
            <a:r>
              <a:rPr lang="en-GB" dirty="0"/>
              <a:t>(</a:t>
            </a:r>
          </a:p>
          <a:p>
            <a:r>
              <a:rPr lang="en-GB" dirty="0"/>
              <a:t>  </a:t>
            </a:r>
            <a:r>
              <a:rPr lang="en-GB" dirty="0" err="1"/>
              <a:t>obp_id</a:t>
            </a:r>
            <a:r>
              <a:rPr lang="en-GB" dirty="0"/>
              <a:t> integer NOT NULL DEFAULT </a:t>
            </a:r>
            <a:r>
              <a:rPr lang="en-GB" dirty="0" err="1"/>
              <a:t>nextval</a:t>
            </a:r>
            <a:r>
              <a:rPr lang="en-GB" dirty="0"/>
              <a:t>('</a:t>
            </a:r>
            <a:r>
              <a:rPr lang="en-GB" dirty="0" err="1"/>
              <a:t>observation_process_seq</a:t>
            </a:r>
            <a:r>
              <a:rPr lang="en-GB" dirty="0"/>
              <a:t>'::</a:t>
            </a:r>
            <a:r>
              <a:rPr lang="en-GB" dirty="0" err="1"/>
              <a:t>regclass</a:t>
            </a:r>
            <a:r>
              <a:rPr lang="en-GB" dirty="0"/>
              <a:t>),</a:t>
            </a:r>
          </a:p>
          <a:p>
            <a:r>
              <a:rPr lang="en-GB" dirty="0"/>
              <a:t>  </a:t>
            </a:r>
            <a:r>
              <a:rPr lang="en-GB" dirty="0" err="1"/>
              <a:t>ore_id</a:t>
            </a:r>
            <a:r>
              <a:rPr lang="en-GB" dirty="0"/>
              <a:t> integer</a:t>
            </a:r>
            <a:r>
              <a:rPr lang="en-GB" dirty="0" smtClean="0"/>
              <a:t>,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 smtClean="0">
                <a:sym typeface="Wingdings" panose="05000000000000000000" pitchFamily="2" charset="2"/>
              </a:rPr>
              <a:t>public.organisatorische_eenheid</a:t>
            </a:r>
            <a:r>
              <a:rPr lang="en-GB" dirty="0" smtClean="0">
                <a:sym typeface="Wingdings" panose="05000000000000000000" pitchFamily="2" charset="2"/>
              </a:rPr>
              <a:t> (</a:t>
            </a:r>
            <a:r>
              <a:rPr lang="en-GB" dirty="0" err="1" smtClean="0">
                <a:sym typeface="Wingdings" panose="05000000000000000000" pitchFamily="2" charset="2"/>
              </a:rPr>
              <a:t>gekoppelde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tabel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misschien</a:t>
            </a:r>
            <a:r>
              <a:rPr lang="en-GB" dirty="0">
                <a:sym typeface="Wingdings" panose="05000000000000000000" pitchFamily="2" charset="2"/>
              </a:rPr>
              <a:t>?&gt; </a:t>
            </a:r>
            <a:r>
              <a:rPr lang="nl-NL" dirty="0" err="1" smtClean="0"/>
              <a:t>Accreditatiestatus.omschrijving</a:t>
            </a:r>
            <a:r>
              <a:rPr lang="nl-NL" dirty="0" smtClean="0"/>
              <a:t> </a:t>
            </a:r>
            <a:r>
              <a:rPr lang="nl-NL" dirty="0" smtClean="0">
                <a:sym typeface="Wingdings" panose="05000000000000000000" pitchFamily="2" charset="2"/>
              </a:rPr>
              <a:t> Ook te linken aan Domeintabel </a:t>
            </a:r>
            <a:r>
              <a:rPr lang="nl-NL" dirty="0" err="1" smtClean="0">
                <a:sym typeface="Wingdings" panose="05000000000000000000" pitchFamily="2" charset="2"/>
              </a:rPr>
              <a:t>WaterBeheerder</a:t>
            </a:r>
            <a:r>
              <a:rPr lang="nl-NL" dirty="0" smtClean="0"/>
              <a:t>)</a:t>
            </a:r>
            <a:endParaRPr lang="en-GB" dirty="0"/>
          </a:p>
          <a:p>
            <a:r>
              <a:rPr lang="en-GB" dirty="0"/>
              <a:t>  </a:t>
            </a:r>
            <a:r>
              <a:rPr lang="en-GB" dirty="0" err="1"/>
              <a:t>last_change_time</a:t>
            </a:r>
            <a:r>
              <a:rPr lang="en-GB" dirty="0"/>
              <a:t> timestamp without time zone NOT NULL,</a:t>
            </a:r>
          </a:p>
          <a:p>
            <a:r>
              <a:rPr lang="en-GB" dirty="0"/>
              <a:t>  </a:t>
            </a:r>
            <a:r>
              <a:rPr lang="en-GB" dirty="0" err="1"/>
              <a:t>wbpm_id</a:t>
            </a:r>
            <a:r>
              <a:rPr lang="en-GB" dirty="0"/>
              <a:t> integer</a:t>
            </a:r>
            <a:r>
              <a:rPr lang="en-GB" dirty="0" smtClean="0"/>
              <a:t>, </a:t>
            </a:r>
            <a:r>
              <a:rPr lang="en-GB" dirty="0">
                <a:sym typeface="Wingdings" panose="05000000000000000000" pitchFamily="2" charset="2"/>
              </a:rPr>
              <a:t>  </a:t>
            </a:r>
            <a:r>
              <a:rPr lang="en-GB" dirty="0" err="1" smtClean="0">
                <a:sym typeface="Wingdings" panose="05000000000000000000" pitchFamily="2" charset="2"/>
              </a:rPr>
              <a:t>public.waarde_bepalings_methode_type</a:t>
            </a:r>
            <a:r>
              <a:rPr lang="en-GB" dirty="0" smtClean="0">
                <a:sym typeface="Wingdings" panose="05000000000000000000" pitchFamily="2" charset="2"/>
              </a:rPr>
              <a:t>  </a:t>
            </a:r>
            <a:r>
              <a:rPr lang="en-GB" dirty="0" err="1" smtClean="0">
                <a:sym typeface="Wingdings" panose="05000000000000000000" pitchFamily="2" charset="2"/>
              </a:rPr>
              <a:t>Gekoppelde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tabel</a:t>
            </a:r>
            <a:r>
              <a:rPr lang="en-GB" dirty="0" smtClean="0">
                <a:sym typeface="Wingdings" panose="05000000000000000000" pitchFamily="2" charset="2"/>
              </a:rPr>
              <a:t> (</a:t>
            </a:r>
            <a:r>
              <a:rPr lang="nl-NL" dirty="0" err="1" smtClean="0"/>
              <a:t>Waardebepalingsmethode.code</a:t>
            </a:r>
            <a:r>
              <a:rPr lang="nl-NL" dirty="0" smtClean="0"/>
              <a:t>)</a:t>
            </a:r>
            <a:endParaRPr lang="en-GB" dirty="0"/>
          </a:p>
          <a:p>
            <a:r>
              <a:rPr lang="en-GB" dirty="0"/>
              <a:t>  </a:t>
            </a:r>
            <a:r>
              <a:rPr lang="en-GB" dirty="0" err="1"/>
              <a:t>sensing_location_type_id</a:t>
            </a:r>
            <a:r>
              <a:rPr lang="en-GB" dirty="0"/>
              <a:t> integer</a:t>
            </a:r>
            <a:r>
              <a:rPr lang="en-GB" dirty="0" smtClean="0"/>
              <a:t>,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 smtClean="0">
                <a:sym typeface="Wingdings" panose="05000000000000000000" pitchFamily="2" charset="2"/>
              </a:rPr>
              <a:t>domains.locatietype_waardebepaling</a:t>
            </a:r>
            <a:r>
              <a:rPr lang="en-GB" dirty="0" smtClean="0">
                <a:sym typeface="Wingdings" panose="05000000000000000000" pitchFamily="2" charset="2"/>
              </a:rPr>
              <a:t> ( </a:t>
            </a:r>
            <a:r>
              <a:rPr lang="en-GB" dirty="0" err="1" smtClean="0">
                <a:sym typeface="Wingdings" panose="05000000000000000000" pitchFamily="2" charset="2"/>
              </a:rPr>
              <a:t>Doen</a:t>
            </a:r>
            <a:r>
              <a:rPr lang="en-GB" dirty="0" smtClean="0">
                <a:sym typeface="Wingdings" panose="05000000000000000000" pitchFamily="2" charset="2"/>
              </a:rPr>
              <a:t> we </a:t>
            </a:r>
            <a:r>
              <a:rPr lang="en-GB" dirty="0" err="1" smtClean="0">
                <a:sym typeface="Wingdings" panose="05000000000000000000" pitchFamily="2" charset="2"/>
              </a:rPr>
              <a:t>niet</a:t>
            </a:r>
            <a:r>
              <a:rPr lang="en-GB" dirty="0" smtClean="0">
                <a:sym typeface="Wingdings" panose="05000000000000000000" pitchFamily="2" charset="2"/>
              </a:rPr>
              <a:t>)</a:t>
            </a:r>
            <a:endParaRPr lang="en-GB" dirty="0"/>
          </a:p>
          <a:p>
            <a:r>
              <a:rPr lang="en-GB" dirty="0"/>
              <a:t>  </a:t>
            </a:r>
            <a:r>
              <a:rPr lang="en-GB" dirty="0" err="1"/>
              <a:t>sample_pre_treatment_method_id</a:t>
            </a:r>
            <a:r>
              <a:rPr lang="en-GB" dirty="0"/>
              <a:t> integer,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err="1" smtClean="0"/>
              <a:t>domains.monstervoorbehandeling</a:t>
            </a:r>
            <a:r>
              <a:rPr lang="en-GB" dirty="0" smtClean="0"/>
              <a:t> (</a:t>
            </a:r>
            <a:r>
              <a:rPr lang="en-GB" dirty="0" err="1" smtClean="0"/>
              <a:t>Doen</a:t>
            </a:r>
            <a:r>
              <a:rPr lang="en-GB" dirty="0" smtClean="0"/>
              <a:t> we </a:t>
            </a:r>
            <a:r>
              <a:rPr lang="en-GB" dirty="0" err="1" smtClean="0"/>
              <a:t>niet</a:t>
            </a:r>
            <a:r>
              <a:rPr lang="en-GB" dirty="0" smtClean="0"/>
              <a:t>)</a:t>
            </a:r>
            <a:endParaRPr lang="en-GB" dirty="0"/>
          </a:p>
          <a:p>
            <a:r>
              <a:rPr lang="en-GB" dirty="0"/>
              <a:t>  </a:t>
            </a:r>
            <a:r>
              <a:rPr lang="en-GB" dirty="0" err="1"/>
              <a:t>sample_destruction_method_id</a:t>
            </a:r>
            <a:r>
              <a:rPr lang="en-GB" dirty="0"/>
              <a:t> integer, </a:t>
            </a:r>
            <a:r>
              <a:rPr lang="en-GB" dirty="0" smtClean="0"/>
              <a:t>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err="1" smtClean="0"/>
              <a:t>domains.monsterbewerkingsmethode</a:t>
            </a:r>
            <a:r>
              <a:rPr lang="en-GB" dirty="0" smtClean="0"/>
              <a:t>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err="1" smtClean="0">
                <a:sym typeface="Wingdings" panose="05000000000000000000" pitchFamily="2" charset="2"/>
              </a:rPr>
              <a:t>Wordt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meegegeven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als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nl-NL" dirty="0" err="1"/>
              <a:t>Monsterbewerkingsmethode.code</a:t>
            </a:r>
            <a:endParaRPr lang="en-GB" dirty="0"/>
          </a:p>
          <a:p>
            <a:r>
              <a:rPr lang="en-GB" dirty="0"/>
              <a:t>  </a:t>
            </a:r>
            <a:r>
              <a:rPr lang="en-GB" dirty="0" err="1"/>
              <a:t>certification_id</a:t>
            </a:r>
            <a:r>
              <a:rPr lang="en-GB" dirty="0"/>
              <a:t> integer</a:t>
            </a:r>
            <a:r>
              <a:rPr lang="en-GB" dirty="0" smtClean="0"/>
              <a:t>,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 smtClean="0">
                <a:sym typeface="Wingdings" panose="05000000000000000000" pitchFamily="2" charset="2"/>
              </a:rPr>
              <a:t>domains.certificeringscode</a:t>
            </a:r>
            <a:r>
              <a:rPr lang="en-GB" dirty="0" smtClean="0">
                <a:sym typeface="Wingdings" panose="05000000000000000000" pitchFamily="2" charset="2"/>
              </a:rPr>
              <a:t> (</a:t>
            </a:r>
            <a:r>
              <a:rPr lang="en-GB" dirty="0" err="1" smtClean="0">
                <a:sym typeface="Wingdings" panose="05000000000000000000" pitchFamily="2" charset="2"/>
              </a:rPr>
              <a:t>Doen</a:t>
            </a:r>
            <a:r>
              <a:rPr lang="en-GB" dirty="0" smtClean="0">
                <a:sym typeface="Wingdings" panose="05000000000000000000" pitchFamily="2" charset="2"/>
              </a:rPr>
              <a:t> we </a:t>
            </a:r>
            <a:r>
              <a:rPr lang="en-GB" dirty="0" err="1" smtClean="0">
                <a:sym typeface="Wingdings" panose="05000000000000000000" pitchFamily="2" charset="2"/>
              </a:rPr>
              <a:t>niet</a:t>
            </a:r>
            <a:r>
              <a:rPr lang="en-GB" dirty="0" smtClean="0">
                <a:sym typeface="Wingdings" panose="05000000000000000000" pitchFamily="2" charset="2"/>
              </a:rPr>
              <a:t>)</a:t>
            </a:r>
            <a:endParaRPr lang="en-GB" dirty="0"/>
          </a:p>
          <a:p>
            <a:r>
              <a:rPr lang="en-GB" dirty="0"/>
              <a:t>  </a:t>
            </a:r>
            <a:r>
              <a:rPr lang="en-GB" dirty="0" err="1"/>
              <a:t>analytical_technique_id</a:t>
            </a:r>
            <a:r>
              <a:rPr lang="en-GB" dirty="0"/>
              <a:t> integer</a:t>
            </a:r>
            <a:r>
              <a:rPr lang="en-GB" dirty="0" smtClean="0"/>
              <a:t>,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 smtClean="0">
                <a:sym typeface="Wingdings" panose="05000000000000000000" pitchFamily="2" charset="2"/>
              </a:rPr>
              <a:t>domains.waardebepalingstechniek</a:t>
            </a:r>
            <a:r>
              <a:rPr lang="en-GB" dirty="0" smtClean="0">
                <a:sym typeface="Wingdings" panose="05000000000000000000" pitchFamily="2" charset="2"/>
              </a:rPr>
              <a:t>  </a:t>
            </a:r>
            <a:r>
              <a:rPr lang="nl-NL" dirty="0" err="1" smtClean="0"/>
              <a:t>Waardebepalingstechniek.code</a:t>
            </a:r>
            <a:endParaRPr lang="nl-NL" dirty="0" smtClean="0"/>
          </a:p>
          <a:p>
            <a:r>
              <a:rPr lang="en-GB" dirty="0" smtClean="0"/>
              <a:t>  </a:t>
            </a:r>
            <a:r>
              <a:rPr lang="en-GB" dirty="0" err="1"/>
              <a:t>accreditation_org_id</a:t>
            </a:r>
            <a:r>
              <a:rPr lang="en-GB" dirty="0"/>
              <a:t> integer</a:t>
            </a:r>
            <a:r>
              <a:rPr lang="en-GB" dirty="0" smtClean="0"/>
              <a:t>,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 smtClean="0">
                <a:sym typeface="Wingdings" panose="05000000000000000000" pitchFamily="2" charset="2"/>
              </a:rPr>
              <a:t>public.organisatorische_eenheid</a:t>
            </a:r>
            <a:r>
              <a:rPr lang="en-GB" dirty="0" smtClean="0">
                <a:sym typeface="Wingdings" panose="05000000000000000000" pitchFamily="2" charset="2"/>
              </a:rPr>
              <a:t> (</a:t>
            </a:r>
            <a:r>
              <a:rPr lang="en-GB" dirty="0" err="1" smtClean="0">
                <a:sym typeface="Wingdings" panose="05000000000000000000" pitchFamily="2" charset="2"/>
              </a:rPr>
              <a:t>gekoppelde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tabel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misschien</a:t>
            </a:r>
            <a:r>
              <a:rPr lang="en-GB" dirty="0" smtClean="0">
                <a:sym typeface="Wingdings" panose="05000000000000000000" pitchFamily="2" charset="2"/>
              </a:rPr>
              <a:t>?&gt; </a:t>
            </a:r>
            <a:r>
              <a:rPr lang="nl-NL" dirty="0" err="1" smtClean="0"/>
              <a:t>Accreditatiestatus.omschrijving</a:t>
            </a:r>
            <a:r>
              <a:rPr lang="nl-NL" dirty="0" smtClean="0"/>
              <a:t>)</a:t>
            </a:r>
            <a:endParaRPr lang="en-GB" dirty="0"/>
          </a:p>
          <a:p>
            <a:r>
              <a:rPr lang="en-GB" dirty="0"/>
              <a:t>  nen3610_id_namespace_id integer</a:t>
            </a:r>
            <a:r>
              <a:rPr lang="en-GB" dirty="0" smtClean="0"/>
              <a:t>,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 smtClean="0">
                <a:sym typeface="Wingdings" panose="05000000000000000000" pitchFamily="2" charset="2"/>
              </a:rPr>
              <a:t>public.namespace_type</a:t>
            </a:r>
            <a:r>
              <a:rPr lang="en-GB" dirty="0" smtClean="0">
                <a:sym typeface="Wingdings" panose="05000000000000000000" pitchFamily="2" charset="2"/>
              </a:rPr>
              <a:t>  </a:t>
            </a:r>
            <a:r>
              <a:rPr lang="nl-NL" dirty="0" err="1"/>
              <a:t>Bemonsteringsmethode.code</a:t>
            </a:r>
            <a:endParaRPr lang="en-GB" dirty="0"/>
          </a:p>
          <a:p>
            <a:r>
              <a:rPr lang="en-GB" dirty="0"/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08362" y="22322730"/>
            <a:ext cx="35555887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vullen</a:t>
            </a:r>
            <a:r>
              <a:rPr lang="en-US" dirty="0" smtClean="0"/>
              <a:t> we </a:t>
            </a:r>
            <a:r>
              <a:rPr lang="en-US" dirty="0" err="1" smtClean="0"/>
              <a:t>ore_id</a:t>
            </a:r>
            <a:r>
              <a:rPr lang="en-US" dirty="0" smtClean="0"/>
              <a:t> in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beschikbaar</a:t>
            </a:r>
            <a:r>
              <a:rPr lang="en-US" dirty="0" smtClean="0"/>
              <a:t> is, </a:t>
            </a:r>
            <a:r>
              <a:rPr lang="en-US" dirty="0" err="1" smtClean="0"/>
              <a:t>anders</a:t>
            </a:r>
            <a:r>
              <a:rPr lang="en-US" dirty="0" smtClean="0"/>
              <a:t> </a:t>
            </a:r>
            <a:r>
              <a:rPr lang="en-US" dirty="0" err="1" smtClean="0"/>
              <a:t>enkel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Last_change_time</a:t>
            </a:r>
            <a:r>
              <a:rPr lang="en-US" dirty="0" smtClean="0"/>
              <a:t>,  </a:t>
            </a:r>
            <a:r>
              <a:rPr lang="en-US" dirty="0" err="1" smtClean="0"/>
              <a:t>waarde</a:t>
            </a:r>
            <a:r>
              <a:rPr lang="en-US" dirty="0" smtClean="0"/>
              <a:t> </a:t>
            </a:r>
            <a:r>
              <a:rPr lang="en-US" dirty="0" err="1" smtClean="0"/>
              <a:t>bepalings</a:t>
            </a:r>
            <a:r>
              <a:rPr lang="en-US" dirty="0" smtClean="0"/>
              <a:t> </a:t>
            </a:r>
            <a:r>
              <a:rPr lang="en-US" dirty="0" err="1" smtClean="0"/>
              <a:t>methode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die </a:t>
            </a:r>
            <a:r>
              <a:rPr lang="en-US" dirty="0" err="1" smtClean="0"/>
              <a:t>beschikbaar</a:t>
            </a:r>
            <a:r>
              <a:rPr lang="en-US" dirty="0" smtClean="0"/>
              <a:t> is en </a:t>
            </a:r>
            <a:r>
              <a:rPr lang="en-US" dirty="0" err="1" smtClean="0"/>
              <a:t>verder</a:t>
            </a:r>
            <a:r>
              <a:rPr lang="en-US" dirty="0" smtClean="0"/>
              <a:t> </a:t>
            </a:r>
            <a:r>
              <a:rPr lang="en-US" dirty="0" err="1" smtClean="0"/>
              <a:t>niks</a:t>
            </a:r>
            <a:r>
              <a:rPr lang="en-US" dirty="0" smtClean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64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8362" y="1872458"/>
            <a:ext cx="45035085" cy="56184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TABLE </a:t>
            </a:r>
            <a:r>
              <a:rPr lang="en-GB" dirty="0" err="1"/>
              <a:t>public.observation_process</a:t>
            </a:r>
            <a:endParaRPr lang="en-GB" dirty="0"/>
          </a:p>
          <a:p>
            <a:r>
              <a:rPr lang="en-GB" dirty="0"/>
              <a:t>(</a:t>
            </a:r>
          </a:p>
          <a:p>
            <a:r>
              <a:rPr lang="en-GB" dirty="0"/>
              <a:t>  </a:t>
            </a:r>
            <a:r>
              <a:rPr lang="en-GB" dirty="0" err="1"/>
              <a:t>obp_id</a:t>
            </a:r>
            <a:r>
              <a:rPr lang="en-GB" dirty="0"/>
              <a:t> integer NOT NULL DEFAULT </a:t>
            </a:r>
            <a:r>
              <a:rPr lang="en-GB" dirty="0" err="1"/>
              <a:t>nextval</a:t>
            </a:r>
            <a:r>
              <a:rPr lang="en-GB" dirty="0"/>
              <a:t>('</a:t>
            </a:r>
            <a:r>
              <a:rPr lang="en-GB" dirty="0" err="1"/>
              <a:t>observation_process_seq</a:t>
            </a:r>
            <a:r>
              <a:rPr lang="en-GB" dirty="0"/>
              <a:t>'::</a:t>
            </a:r>
            <a:r>
              <a:rPr lang="en-GB" dirty="0" err="1"/>
              <a:t>regclass</a:t>
            </a:r>
            <a:r>
              <a:rPr lang="en-GB" dirty="0"/>
              <a:t>),</a:t>
            </a:r>
          </a:p>
          <a:p>
            <a:r>
              <a:rPr lang="en-GB" dirty="0"/>
              <a:t>  </a:t>
            </a:r>
            <a:r>
              <a:rPr lang="en-GB" dirty="0" err="1"/>
              <a:t>ore_id</a:t>
            </a:r>
            <a:r>
              <a:rPr lang="en-GB" dirty="0"/>
              <a:t> integer,</a:t>
            </a:r>
          </a:p>
          <a:p>
            <a:r>
              <a:rPr lang="en-GB" dirty="0"/>
              <a:t>  </a:t>
            </a:r>
            <a:r>
              <a:rPr lang="en-GB" dirty="0" err="1"/>
              <a:t>last_change_time</a:t>
            </a:r>
            <a:r>
              <a:rPr lang="en-GB" dirty="0"/>
              <a:t> timestamp without time zone NOT NULL,</a:t>
            </a:r>
          </a:p>
          <a:p>
            <a:r>
              <a:rPr lang="en-GB" dirty="0"/>
              <a:t>  </a:t>
            </a:r>
            <a:r>
              <a:rPr lang="en-GB" dirty="0" err="1"/>
              <a:t>wbpm_id</a:t>
            </a:r>
            <a:r>
              <a:rPr lang="en-GB" dirty="0"/>
              <a:t> integer,</a:t>
            </a:r>
          </a:p>
          <a:p>
            <a:r>
              <a:rPr lang="en-GB" dirty="0"/>
              <a:t>  </a:t>
            </a:r>
            <a:r>
              <a:rPr lang="en-GB" dirty="0" err="1"/>
              <a:t>sensing_location_type_id</a:t>
            </a:r>
            <a:r>
              <a:rPr lang="en-GB" dirty="0"/>
              <a:t> integer,</a:t>
            </a:r>
          </a:p>
          <a:p>
            <a:r>
              <a:rPr lang="en-GB" dirty="0"/>
              <a:t>  </a:t>
            </a:r>
            <a:r>
              <a:rPr lang="en-GB" dirty="0" err="1"/>
              <a:t>sample_pre_treatment_method_id</a:t>
            </a:r>
            <a:r>
              <a:rPr lang="en-GB" dirty="0"/>
              <a:t> integer,</a:t>
            </a:r>
          </a:p>
          <a:p>
            <a:r>
              <a:rPr lang="en-GB" dirty="0"/>
              <a:t>  </a:t>
            </a:r>
            <a:r>
              <a:rPr lang="en-GB" dirty="0" err="1"/>
              <a:t>sample_destruction_method_id</a:t>
            </a:r>
            <a:r>
              <a:rPr lang="en-GB" dirty="0"/>
              <a:t> integer,</a:t>
            </a:r>
          </a:p>
          <a:p>
            <a:r>
              <a:rPr lang="en-GB" dirty="0"/>
              <a:t>  </a:t>
            </a:r>
            <a:r>
              <a:rPr lang="en-GB" dirty="0" err="1"/>
              <a:t>certification_id</a:t>
            </a:r>
            <a:r>
              <a:rPr lang="en-GB" dirty="0"/>
              <a:t> integer,</a:t>
            </a:r>
          </a:p>
          <a:p>
            <a:r>
              <a:rPr lang="en-GB" dirty="0"/>
              <a:t>  </a:t>
            </a:r>
            <a:r>
              <a:rPr lang="en-GB" dirty="0" err="1"/>
              <a:t>analytical_technique_id</a:t>
            </a:r>
            <a:r>
              <a:rPr lang="en-GB" dirty="0"/>
              <a:t> integer,</a:t>
            </a:r>
          </a:p>
          <a:p>
            <a:r>
              <a:rPr lang="en-GB" dirty="0"/>
              <a:t>  </a:t>
            </a:r>
            <a:r>
              <a:rPr lang="en-GB" dirty="0" err="1"/>
              <a:t>accreditation_org_id</a:t>
            </a:r>
            <a:r>
              <a:rPr lang="en-GB" dirty="0"/>
              <a:t> integer,</a:t>
            </a:r>
          </a:p>
          <a:p>
            <a:r>
              <a:rPr lang="en-GB" dirty="0"/>
              <a:t>  nen3610_id_namespace_id integer,</a:t>
            </a:r>
          </a:p>
          <a:p>
            <a:r>
              <a:rPr lang="en-GB" dirty="0"/>
              <a:t>  CONSTRAINT </a:t>
            </a:r>
            <a:r>
              <a:rPr lang="en-GB" dirty="0" err="1"/>
              <a:t>pk_obp</a:t>
            </a:r>
            <a:r>
              <a:rPr lang="en-GB" dirty="0"/>
              <a:t> PRIMARY KEY (</a:t>
            </a:r>
            <a:r>
              <a:rPr lang="en-GB" dirty="0" err="1"/>
              <a:t>obp_id</a:t>
            </a:r>
            <a:r>
              <a:rPr lang="en-GB" dirty="0"/>
              <a:t>),</a:t>
            </a:r>
          </a:p>
          <a:p>
            <a:r>
              <a:rPr lang="en-GB" dirty="0"/>
              <a:t>  CONSTRAINT </a:t>
            </a:r>
            <a:r>
              <a:rPr lang="en-GB" dirty="0" err="1"/>
              <a:t>fk_obp_accreditation_org</a:t>
            </a:r>
            <a:r>
              <a:rPr lang="en-GB" dirty="0"/>
              <a:t> FOREIGN KEY (</a:t>
            </a:r>
            <a:r>
              <a:rPr lang="en-GB" dirty="0" err="1"/>
              <a:t>accreditation_org_id</a:t>
            </a:r>
            <a:r>
              <a:rPr lang="en-GB" dirty="0"/>
              <a:t>)</a:t>
            </a:r>
          </a:p>
          <a:p>
            <a:r>
              <a:rPr lang="en-GB" dirty="0"/>
              <a:t>      REFERENCES </a:t>
            </a:r>
            <a:r>
              <a:rPr lang="en-GB" dirty="0" err="1"/>
              <a:t>public.organisatorische_eenheid</a:t>
            </a:r>
            <a:r>
              <a:rPr lang="en-GB" dirty="0"/>
              <a:t> (</a:t>
            </a:r>
            <a:r>
              <a:rPr lang="en-GB" dirty="0" err="1"/>
              <a:t>ore_id</a:t>
            </a:r>
            <a:r>
              <a:rPr lang="en-GB" dirty="0"/>
              <a:t>) MATCH SIMPLE</a:t>
            </a:r>
          </a:p>
          <a:p>
            <a:r>
              <a:rPr lang="en-GB" dirty="0"/>
              <a:t>      ON UPDATE NO ACTION ON DELETE NO ACTION,</a:t>
            </a:r>
          </a:p>
          <a:p>
            <a:r>
              <a:rPr lang="en-GB" dirty="0"/>
              <a:t>  CONSTRAINT </a:t>
            </a:r>
            <a:r>
              <a:rPr lang="en-GB" dirty="0" err="1"/>
              <a:t>fk_obp_analytical_technique</a:t>
            </a:r>
            <a:r>
              <a:rPr lang="en-GB" dirty="0"/>
              <a:t> FOREIGN KEY (</a:t>
            </a:r>
            <a:r>
              <a:rPr lang="en-GB" dirty="0" err="1"/>
              <a:t>analytical_technique_id</a:t>
            </a:r>
            <a:r>
              <a:rPr lang="en-GB" dirty="0"/>
              <a:t>)</a:t>
            </a:r>
          </a:p>
          <a:p>
            <a:r>
              <a:rPr lang="en-GB" dirty="0"/>
              <a:t>      REFERENCES </a:t>
            </a:r>
            <a:r>
              <a:rPr lang="en-GB" dirty="0" err="1"/>
              <a:t>domains.waardebepalingstechniek</a:t>
            </a:r>
            <a:r>
              <a:rPr lang="en-GB" dirty="0"/>
              <a:t> (</a:t>
            </a:r>
            <a:r>
              <a:rPr lang="en-GB" dirty="0" err="1"/>
              <a:t>wbpt_id</a:t>
            </a:r>
            <a:r>
              <a:rPr lang="en-GB" dirty="0"/>
              <a:t>) MATCH SIMPLE</a:t>
            </a:r>
          </a:p>
          <a:p>
            <a:r>
              <a:rPr lang="en-GB" dirty="0"/>
              <a:t>      ON UPDATE NO ACTION ON DELETE NO ACTION,</a:t>
            </a:r>
          </a:p>
          <a:p>
            <a:r>
              <a:rPr lang="en-GB" dirty="0"/>
              <a:t>  CONSTRAINT </a:t>
            </a:r>
            <a:r>
              <a:rPr lang="en-GB" dirty="0" err="1"/>
              <a:t>fk_obp_certification</a:t>
            </a:r>
            <a:r>
              <a:rPr lang="en-GB" dirty="0"/>
              <a:t> FOREIGN KEY (</a:t>
            </a:r>
            <a:r>
              <a:rPr lang="en-GB" dirty="0" err="1"/>
              <a:t>certification_id</a:t>
            </a:r>
            <a:r>
              <a:rPr lang="en-GB" dirty="0"/>
              <a:t>)</a:t>
            </a:r>
          </a:p>
          <a:p>
            <a:r>
              <a:rPr lang="en-GB" dirty="0"/>
              <a:t>      REFERENCES </a:t>
            </a:r>
            <a:r>
              <a:rPr lang="en-GB" dirty="0" err="1"/>
              <a:t>domains.certificeringscode</a:t>
            </a:r>
            <a:r>
              <a:rPr lang="en-GB" dirty="0"/>
              <a:t> (</a:t>
            </a:r>
            <a:r>
              <a:rPr lang="en-GB" dirty="0" err="1"/>
              <a:t>ctf_id</a:t>
            </a:r>
            <a:r>
              <a:rPr lang="en-GB" dirty="0"/>
              <a:t>) MATCH SIMPLE</a:t>
            </a:r>
          </a:p>
          <a:p>
            <a:r>
              <a:rPr lang="en-GB" dirty="0"/>
              <a:t>      ON UPDATE NO ACTION ON DELETE NO ACTION,</a:t>
            </a:r>
          </a:p>
          <a:p>
            <a:r>
              <a:rPr lang="en-GB" dirty="0"/>
              <a:t>  CONSTRAINT </a:t>
            </a:r>
            <a:r>
              <a:rPr lang="en-GB" dirty="0" err="1"/>
              <a:t>fk_obp_sample_destruction_method</a:t>
            </a:r>
            <a:r>
              <a:rPr lang="en-GB" dirty="0"/>
              <a:t> FOREIGN KEY (</a:t>
            </a:r>
            <a:r>
              <a:rPr lang="en-GB" dirty="0" err="1"/>
              <a:t>sample_destruction_method_id</a:t>
            </a:r>
            <a:r>
              <a:rPr lang="en-GB" dirty="0"/>
              <a:t>)</a:t>
            </a:r>
          </a:p>
          <a:p>
            <a:r>
              <a:rPr lang="en-GB" dirty="0"/>
              <a:t>      REFERENCES </a:t>
            </a:r>
            <a:r>
              <a:rPr lang="en-GB" dirty="0" err="1"/>
              <a:t>domains.monsterbewerkingsmethode</a:t>
            </a:r>
            <a:r>
              <a:rPr lang="en-GB" dirty="0"/>
              <a:t> (</a:t>
            </a:r>
            <a:r>
              <a:rPr lang="en-GB" dirty="0" err="1"/>
              <a:t>mbm_id</a:t>
            </a:r>
            <a:r>
              <a:rPr lang="en-GB" dirty="0"/>
              <a:t>) MATCH SIMPLE</a:t>
            </a:r>
          </a:p>
          <a:p>
            <a:r>
              <a:rPr lang="en-GB" dirty="0"/>
              <a:t>      ON UPDATE NO ACTION ON DELETE NO ACTION,</a:t>
            </a:r>
          </a:p>
          <a:p>
            <a:r>
              <a:rPr lang="en-GB" dirty="0"/>
              <a:t>  CONSTRAINT </a:t>
            </a:r>
            <a:r>
              <a:rPr lang="en-GB" dirty="0" err="1"/>
              <a:t>fk_obp_sample_pre_treatment_method</a:t>
            </a:r>
            <a:r>
              <a:rPr lang="en-GB" dirty="0"/>
              <a:t> FOREIGN KEY (</a:t>
            </a:r>
            <a:r>
              <a:rPr lang="en-GB" dirty="0" err="1"/>
              <a:t>sample_pre_treatment_method_id</a:t>
            </a:r>
            <a:r>
              <a:rPr lang="en-GB" dirty="0"/>
              <a:t>)</a:t>
            </a:r>
          </a:p>
          <a:p>
            <a:r>
              <a:rPr lang="en-GB" dirty="0"/>
              <a:t>      REFERENCES </a:t>
            </a:r>
            <a:r>
              <a:rPr lang="en-GB" dirty="0" err="1"/>
              <a:t>domains.monstervoorbehandeling</a:t>
            </a:r>
            <a:r>
              <a:rPr lang="en-GB" dirty="0"/>
              <a:t> (</a:t>
            </a:r>
            <a:r>
              <a:rPr lang="en-GB" dirty="0" err="1"/>
              <a:t>mvb_id</a:t>
            </a:r>
            <a:r>
              <a:rPr lang="en-GB" dirty="0"/>
              <a:t>) MATCH SIMPLE</a:t>
            </a:r>
          </a:p>
          <a:p>
            <a:r>
              <a:rPr lang="en-GB" dirty="0"/>
              <a:t>      ON UPDATE NO ACTION ON DELETE NO ACTION,</a:t>
            </a:r>
          </a:p>
          <a:p>
            <a:r>
              <a:rPr lang="en-GB" dirty="0"/>
              <a:t>  CONSTRAINT </a:t>
            </a:r>
            <a:r>
              <a:rPr lang="en-GB" dirty="0" err="1"/>
              <a:t>fk_obp_sensing_location_type</a:t>
            </a:r>
            <a:r>
              <a:rPr lang="en-GB" dirty="0"/>
              <a:t> FOREIGN KEY (</a:t>
            </a:r>
            <a:r>
              <a:rPr lang="en-GB" dirty="0" err="1"/>
              <a:t>sensing_location_type_id</a:t>
            </a:r>
            <a:r>
              <a:rPr lang="en-GB" dirty="0"/>
              <a:t>)</a:t>
            </a:r>
          </a:p>
          <a:p>
            <a:r>
              <a:rPr lang="en-GB" dirty="0"/>
              <a:t>      REFERENCES </a:t>
            </a:r>
            <a:r>
              <a:rPr lang="en-GB" dirty="0" err="1"/>
              <a:t>domains.locatietype_waardebepaling</a:t>
            </a:r>
            <a:r>
              <a:rPr lang="en-GB" dirty="0"/>
              <a:t> (</a:t>
            </a:r>
            <a:r>
              <a:rPr lang="en-GB" dirty="0" err="1"/>
              <a:t>ltwb_id</a:t>
            </a:r>
            <a:r>
              <a:rPr lang="en-GB" dirty="0"/>
              <a:t>) MATCH SIMPLE</a:t>
            </a:r>
          </a:p>
          <a:p>
            <a:r>
              <a:rPr lang="en-GB" dirty="0"/>
              <a:t>      ON UPDATE NO ACTION ON DELETE NO ACTION,</a:t>
            </a:r>
          </a:p>
          <a:p>
            <a:r>
              <a:rPr lang="en-GB" dirty="0"/>
              <a:t>  CONSTRAINT </a:t>
            </a:r>
            <a:r>
              <a:rPr lang="en-GB" dirty="0" err="1"/>
              <a:t>fk_observation_proces_namespace</a:t>
            </a:r>
            <a:r>
              <a:rPr lang="en-GB" dirty="0"/>
              <a:t> FOREIGN KEY (nen3610_id_namespace_id)</a:t>
            </a:r>
          </a:p>
          <a:p>
            <a:r>
              <a:rPr lang="en-GB" dirty="0"/>
              <a:t>      REFERENCES </a:t>
            </a:r>
            <a:r>
              <a:rPr lang="en-GB" dirty="0" err="1"/>
              <a:t>public.namespace_type</a:t>
            </a:r>
            <a:r>
              <a:rPr lang="en-GB" dirty="0"/>
              <a:t> (</a:t>
            </a:r>
            <a:r>
              <a:rPr lang="en-GB" dirty="0" err="1"/>
              <a:t>ns_id</a:t>
            </a:r>
            <a:r>
              <a:rPr lang="en-GB" dirty="0"/>
              <a:t>) MATCH SIMPLE</a:t>
            </a:r>
          </a:p>
          <a:p>
            <a:r>
              <a:rPr lang="en-GB" dirty="0"/>
              <a:t>      ON UPDATE NO ACTION ON DELETE NO ACTION,</a:t>
            </a:r>
          </a:p>
          <a:p>
            <a:r>
              <a:rPr lang="en-GB" dirty="0"/>
              <a:t>  CONSTRAINT </a:t>
            </a:r>
            <a:r>
              <a:rPr lang="en-GB" dirty="0" err="1"/>
              <a:t>fk_observation_process_waarde_bepalings_methode_type</a:t>
            </a:r>
            <a:r>
              <a:rPr lang="en-GB" dirty="0"/>
              <a:t> FOREIGN KEY (</a:t>
            </a:r>
            <a:r>
              <a:rPr lang="en-GB" dirty="0" err="1"/>
              <a:t>wbpm_id</a:t>
            </a:r>
            <a:r>
              <a:rPr lang="en-GB" dirty="0"/>
              <a:t>)</a:t>
            </a:r>
          </a:p>
          <a:p>
            <a:r>
              <a:rPr lang="en-GB" dirty="0"/>
              <a:t>      REFERENCES </a:t>
            </a:r>
            <a:r>
              <a:rPr lang="en-GB" dirty="0" err="1"/>
              <a:t>public.waarde_bepalings_methode_type</a:t>
            </a:r>
            <a:r>
              <a:rPr lang="en-GB" dirty="0"/>
              <a:t> (</a:t>
            </a:r>
            <a:r>
              <a:rPr lang="en-GB" dirty="0" err="1"/>
              <a:t>wbpm_id</a:t>
            </a:r>
            <a:r>
              <a:rPr lang="en-GB" dirty="0"/>
              <a:t>) MATCH SIMPLE</a:t>
            </a:r>
          </a:p>
          <a:p>
            <a:r>
              <a:rPr lang="en-GB" dirty="0"/>
              <a:t>      ON UPDATE NO ACTION ON DELETE NO ACTION,</a:t>
            </a:r>
          </a:p>
          <a:p>
            <a:r>
              <a:rPr lang="en-GB" dirty="0"/>
              <a:t>  CONSTRAINT </a:t>
            </a:r>
            <a:r>
              <a:rPr lang="en-GB" dirty="0" err="1"/>
              <a:t>fk_organisatorische_eenheid</a:t>
            </a:r>
            <a:r>
              <a:rPr lang="en-GB" dirty="0"/>
              <a:t> FOREIGN KEY (</a:t>
            </a:r>
            <a:r>
              <a:rPr lang="en-GB" dirty="0" err="1"/>
              <a:t>ore_id</a:t>
            </a:r>
            <a:r>
              <a:rPr lang="en-GB" dirty="0"/>
              <a:t>)</a:t>
            </a:r>
          </a:p>
          <a:p>
            <a:r>
              <a:rPr lang="en-GB" dirty="0"/>
              <a:t>      REFERENCES </a:t>
            </a:r>
            <a:r>
              <a:rPr lang="en-GB" dirty="0" err="1"/>
              <a:t>public.organisatorische_eenheid</a:t>
            </a:r>
            <a:r>
              <a:rPr lang="en-GB" dirty="0"/>
              <a:t> (</a:t>
            </a:r>
            <a:r>
              <a:rPr lang="en-GB" dirty="0" err="1"/>
              <a:t>ore_id</a:t>
            </a:r>
            <a:r>
              <a:rPr lang="en-GB" dirty="0"/>
              <a:t>) MATCH SIMPLE</a:t>
            </a:r>
          </a:p>
          <a:p>
            <a:r>
              <a:rPr lang="en-GB" dirty="0"/>
              <a:t>      ON UPDATE NO ACTION ON DELETE NO ACTION,</a:t>
            </a:r>
          </a:p>
          <a:p>
            <a:r>
              <a:rPr lang="en-GB" dirty="0"/>
              <a:t>  CONSTRAINT </a:t>
            </a:r>
            <a:r>
              <a:rPr lang="en-GB" dirty="0" err="1"/>
              <a:t>fk_waarde_bepalings_methode_type</a:t>
            </a:r>
            <a:r>
              <a:rPr lang="en-GB" dirty="0"/>
              <a:t> FOREIGN KEY (</a:t>
            </a:r>
            <a:r>
              <a:rPr lang="en-GB" dirty="0" err="1"/>
              <a:t>wbpm_id</a:t>
            </a:r>
            <a:r>
              <a:rPr lang="en-GB" dirty="0"/>
              <a:t>)</a:t>
            </a:r>
          </a:p>
          <a:p>
            <a:r>
              <a:rPr lang="en-GB" dirty="0"/>
              <a:t>      REFERENCES </a:t>
            </a:r>
            <a:r>
              <a:rPr lang="en-GB" dirty="0" err="1"/>
              <a:t>public.waarde_bepalings_methode_type</a:t>
            </a:r>
            <a:r>
              <a:rPr lang="en-GB" dirty="0"/>
              <a:t> (</a:t>
            </a:r>
            <a:r>
              <a:rPr lang="en-GB" dirty="0" err="1"/>
              <a:t>wbpm_id</a:t>
            </a:r>
            <a:r>
              <a:rPr lang="en-GB" dirty="0"/>
              <a:t>) MATCH SIMPLE</a:t>
            </a:r>
          </a:p>
          <a:p>
            <a:r>
              <a:rPr lang="en-GB" dirty="0"/>
              <a:t>      ON UPDATE NO ACTION ON DELETE NO ACTION</a:t>
            </a:r>
          </a:p>
          <a:p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416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936354" y="648322"/>
            <a:ext cx="9000000" cy="49685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to IM-</a:t>
            </a:r>
            <a:r>
              <a:rPr lang="en-US" dirty="0" err="1"/>
              <a:t>Metingen</a:t>
            </a:r>
            <a:r>
              <a:rPr lang="en-US" dirty="0"/>
              <a:t> format (single table)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13465746" y="5616874"/>
            <a:ext cx="9001000" cy="49685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ata</a:t>
            </a:r>
          </a:p>
          <a:p>
            <a:pPr algn="ctr"/>
            <a:r>
              <a:rPr lang="en-US" dirty="0" smtClean="0"/>
              <a:t>Custom format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12701443" y="2592538"/>
            <a:ext cx="1826224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</a:t>
            </a:r>
            <a:r>
              <a:rPr lang="en-US" dirty="0" err="1" smtClean="0"/>
              <a:t>get_data</a:t>
            </a:r>
            <a:r>
              <a:rPr lang="en-US" dirty="0" smtClean="0"/>
              <a:t>_*.</a:t>
            </a:r>
            <a:r>
              <a:rPr lang="en-US" dirty="0" err="1" smtClean="0"/>
              <a:t>ktr</a:t>
            </a:r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29017474" y="1224386"/>
            <a:ext cx="4896544" cy="5328592"/>
            <a:chOff x="29017474" y="1224386"/>
            <a:chExt cx="4896544" cy="5328592"/>
          </a:xfrm>
        </p:grpSpPr>
        <p:sp>
          <p:nvSpPr>
            <p:cNvPr id="17" name="Down Arrow 16">
              <a:hlinkClick r:id="rId2" action="ppaction://hlinksldjump"/>
            </p:cNvPr>
            <p:cNvSpPr/>
            <p:nvPr/>
          </p:nvSpPr>
          <p:spPr>
            <a:xfrm rot="10800000">
              <a:off x="29017474" y="1224386"/>
              <a:ext cx="4896544" cy="3816424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hlinkClick r:id="rId2" action="ppaction://hlinksldjump"/>
            </p:cNvPr>
            <p:cNvSpPr txBox="1"/>
            <p:nvPr/>
          </p:nvSpPr>
          <p:spPr>
            <a:xfrm>
              <a:off x="30008456" y="5214150"/>
              <a:ext cx="2914580" cy="1338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HOME</a:t>
              </a:r>
              <a:endParaRPr lang="en-GB" dirty="0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2664546" y="11881570"/>
            <a:ext cx="31249472" cy="1533770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Depending on the type of data/the data format, you can use any of the example data imports that are available in:</a:t>
            </a:r>
          </a:p>
          <a:p>
            <a:r>
              <a:rPr lang="en-GB" dirty="0" smtClean="0"/>
              <a:t>repos\</a:t>
            </a:r>
            <a:r>
              <a:rPr lang="en-GB" dirty="0" err="1" smtClean="0"/>
              <a:t>aquo</a:t>
            </a:r>
            <a:r>
              <a:rPr lang="en-GB" dirty="0" smtClean="0"/>
              <a:t>\Transformation\</a:t>
            </a:r>
            <a:r>
              <a:rPr lang="en-GB" dirty="0" err="1" smtClean="0"/>
              <a:t>Get_data</a:t>
            </a:r>
            <a:r>
              <a:rPr lang="en-GB" dirty="0" smtClean="0"/>
              <a:t>\</a:t>
            </a:r>
            <a:r>
              <a:rPr lang="en-GB" dirty="0" err="1" smtClean="0"/>
              <a:t>Get_data_and_process_to_IM</a:t>
            </a:r>
            <a:r>
              <a:rPr lang="en-GB" dirty="0" smtClean="0"/>
              <a:t>\</a:t>
            </a:r>
          </a:p>
          <a:p>
            <a:r>
              <a:rPr lang="en-US" dirty="0"/>
              <a:t>Or </a:t>
            </a:r>
            <a:r>
              <a:rPr lang="en-US" dirty="0" smtClean="0"/>
              <a:t>repos\</a:t>
            </a:r>
            <a:r>
              <a:rPr lang="en-US" dirty="0" err="1" smtClean="0"/>
              <a:t>aquo</a:t>
            </a:r>
            <a:r>
              <a:rPr lang="en-US" dirty="0" smtClean="0"/>
              <a:t>\Transformation\Readers</a:t>
            </a:r>
            <a:r>
              <a:rPr lang="en-US" dirty="0"/>
              <a:t>\</a:t>
            </a:r>
            <a:endParaRPr lang="en-GB" dirty="0" smtClean="0"/>
          </a:p>
          <a:p>
            <a:r>
              <a:rPr lang="en-US" dirty="0" smtClean="0"/>
              <a:t>This contains examples for: CSV, SHAPE, Microsoft Access database, or </a:t>
            </a:r>
            <a:r>
              <a:rPr lang="en-US" dirty="0" err="1" smtClean="0"/>
              <a:t>postgres</a:t>
            </a:r>
            <a:r>
              <a:rPr lang="en-US" dirty="0" smtClean="0"/>
              <a:t> database.</a:t>
            </a:r>
          </a:p>
          <a:p>
            <a:endParaRPr lang="en-US" dirty="0"/>
          </a:p>
          <a:p>
            <a:r>
              <a:rPr lang="en-US" dirty="0" smtClean="0"/>
              <a:t>The following steps are generally taken:</a:t>
            </a:r>
          </a:p>
          <a:p>
            <a:r>
              <a:rPr lang="en-US" dirty="0" smtClean="0"/>
              <a:t>Read data, split columns, rename columns, map parameters, melt columns (make 1 (or 2) column(s) of multiple columns), rename values, map locations, export </a:t>
            </a:r>
            <a:r>
              <a:rPr lang="en-US" dirty="0" err="1" smtClean="0"/>
              <a:t>meetwaarden</a:t>
            </a:r>
            <a:r>
              <a:rPr lang="en-US" dirty="0" smtClean="0"/>
              <a:t> and export </a:t>
            </a:r>
            <a:r>
              <a:rPr lang="en-US" dirty="0" err="1" smtClean="0"/>
              <a:t>meetpunten</a:t>
            </a:r>
            <a:r>
              <a:rPr lang="en-US" dirty="0" smtClean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145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936354" y="648322"/>
            <a:ext cx="9000000" cy="49685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from single table to two tables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13465746" y="5616874"/>
            <a:ext cx="9001000" cy="49685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ata</a:t>
            </a:r>
          </a:p>
          <a:p>
            <a:pPr algn="ctr"/>
            <a:r>
              <a:rPr lang="en-US" dirty="0" smtClean="0"/>
              <a:t>IM </a:t>
            </a:r>
            <a:r>
              <a:rPr lang="en-US" dirty="0" err="1" smtClean="0"/>
              <a:t>Metingen</a:t>
            </a:r>
            <a:r>
              <a:rPr lang="en-US" dirty="0" smtClean="0"/>
              <a:t> format (single table)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12701443" y="2592538"/>
            <a:ext cx="1826224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</a:t>
            </a:r>
            <a:r>
              <a:rPr lang="en-US" dirty="0" err="1" smtClean="0"/>
              <a:t>get_data_IM_Metingen</a:t>
            </a:r>
            <a:r>
              <a:rPr lang="en-US" dirty="0" smtClean="0"/>
              <a:t>_*.</a:t>
            </a:r>
            <a:r>
              <a:rPr lang="en-US" dirty="0" err="1" smtClean="0"/>
              <a:t>ktr</a:t>
            </a:r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29017474" y="1224386"/>
            <a:ext cx="4896544" cy="5328592"/>
            <a:chOff x="29017474" y="1224386"/>
            <a:chExt cx="4896544" cy="5328592"/>
          </a:xfrm>
        </p:grpSpPr>
        <p:sp>
          <p:nvSpPr>
            <p:cNvPr id="17" name="Down Arrow 16">
              <a:hlinkClick r:id="rId2" action="ppaction://hlinksldjump"/>
            </p:cNvPr>
            <p:cNvSpPr/>
            <p:nvPr/>
          </p:nvSpPr>
          <p:spPr>
            <a:xfrm rot="10800000">
              <a:off x="29017474" y="1224386"/>
              <a:ext cx="4896544" cy="3816424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hlinkClick r:id="rId2" action="ppaction://hlinksldjump"/>
            </p:cNvPr>
            <p:cNvSpPr txBox="1"/>
            <p:nvPr/>
          </p:nvSpPr>
          <p:spPr>
            <a:xfrm>
              <a:off x="30008456" y="5214150"/>
              <a:ext cx="2914580" cy="1338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HOME</a:t>
              </a:r>
              <a:endParaRPr lang="en-GB" dirty="0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2664546" y="11881570"/>
            <a:ext cx="31249472" cy="1533770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In general the data is presented in a single table conform the IM-</a:t>
            </a:r>
            <a:r>
              <a:rPr lang="en-US" dirty="0" err="1" smtClean="0"/>
              <a:t>Metingen</a:t>
            </a:r>
            <a:r>
              <a:rPr lang="en-US" dirty="0" smtClean="0"/>
              <a:t> </a:t>
            </a:r>
            <a:r>
              <a:rPr lang="en-US" dirty="0" err="1" smtClean="0"/>
              <a:t>uitwissel</a:t>
            </a:r>
            <a:r>
              <a:rPr lang="en-US" dirty="0" smtClean="0"/>
              <a:t> </a:t>
            </a:r>
            <a:r>
              <a:rPr lang="en-US" dirty="0" err="1" smtClean="0"/>
              <a:t>formaat</a:t>
            </a:r>
            <a:r>
              <a:rPr lang="en-US" dirty="0" smtClean="0"/>
              <a:t>. To load the data and process it in later steps it is important to already remove some redundancy. The point locations are filtered to be a unique set and stored in a new meetpunten.csv file. The </a:t>
            </a:r>
            <a:r>
              <a:rPr lang="en-US" dirty="0" err="1" smtClean="0"/>
              <a:t>meetwaarden</a:t>
            </a:r>
            <a:r>
              <a:rPr lang="en-US" dirty="0" smtClean="0"/>
              <a:t> are copied and stored in the meetwaarden.csv file.</a:t>
            </a:r>
          </a:p>
          <a:p>
            <a:endParaRPr lang="en-US" dirty="0"/>
          </a:p>
          <a:p>
            <a:r>
              <a:rPr lang="en-US" dirty="0" smtClean="0"/>
              <a:t>The following steps are generally taken:</a:t>
            </a:r>
          </a:p>
          <a:p>
            <a:r>
              <a:rPr lang="en-US" dirty="0" smtClean="0"/>
              <a:t>Read data, pick unique values, export </a:t>
            </a:r>
            <a:r>
              <a:rPr lang="en-US" dirty="0" err="1" smtClean="0"/>
              <a:t>meetwaarden</a:t>
            </a:r>
            <a:r>
              <a:rPr lang="en-US" dirty="0" smtClean="0"/>
              <a:t> and export </a:t>
            </a:r>
            <a:r>
              <a:rPr lang="en-US" dirty="0" err="1" smtClean="0"/>
              <a:t>meetpunten</a:t>
            </a:r>
            <a:r>
              <a:rPr lang="en-US" dirty="0" smtClean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32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936354" y="648322"/>
            <a:ext cx="9000000" cy="49685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 to database as two tables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13465746" y="5616874"/>
            <a:ext cx="9001000" cy="49685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ata</a:t>
            </a:r>
          </a:p>
          <a:p>
            <a:pPr algn="ctr"/>
            <a:r>
              <a:rPr lang="en-US" dirty="0" smtClean="0"/>
              <a:t>IM </a:t>
            </a:r>
            <a:r>
              <a:rPr lang="en-US" dirty="0" err="1" smtClean="0"/>
              <a:t>Metingen</a:t>
            </a:r>
            <a:r>
              <a:rPr lang="en-US" dirty="0" smtClean="0"/>
              <a:t> format (single table)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12701442" y="2603290"/>
            <a:ext cx="182622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</a:t>
            </a:r>
            <a:r>
              <a:rPr lang="en-US" dirty="0" err="1" smtClean="0"/>
              <a:t>Import_Meetwaarden.ktr</a:t>
            </a:r>
            <a:endParaRPr lang="en-US" dirty="0" smtClean="0"/>
          </a:p>
          <a:p>
            <a:r>
              <a:rPr lang="en-US" dirty="0"/>
              <a:t>Or </a:t>
            </a:r>
            <a:r>
              <a:rPr lang="en-US" dirty="0" err="1"/>
              <a:t>Import_Meetwaarden_extended.ktr</a:t>
            </a:r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29017474" y="1224386"/>
            <a:ext cx="4896544" cy="5328592"/>
            <a:chOff x="29017474" y="1224386"/>
            <a:chExt cx="4896544" cy="5328592"/>
          </a:xfrm>
        </p:grpSpPr>
        <p:sp>
          <p:nvSpPr>
            <p:cNvPr id="17" name="Down Arrow 16">
              <a:hlinkClick r:id="rId2" action="ppaction://hlinksldjump"/>
            </p:cNvPr>
            <p:cNvSpPr/>
            <p:nvPr/>
          </p:nvSpPr>
          <p:spPr>
            <a:xfrm rot="10800000">
              <a:off x="29017474" y="1224386"/>
              <a:ext cx="4896544" cy="3816424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hlinkClick r:id="rId2" action="ppaction://hlinksldjump"/>
            </p:cNvPr>
            <p:cNvSpPr txBox="1"/>
            <p:nvPr/>
          </p:nvSpPr>
          <p:spPr>
            <a:xfrm>
              <a:off x="30008456" y="5214150"/>
              <a:ext cx="2914580" cy="1338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HOME</a:t>
              </a:r>
              <a:endParaRPr lang="en-GB" dirty="0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2664546" y="11881570"/>
            <a:ext cx="31249472" cy="2059428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In this step the data is imported into the database. </a:t>
            </a:r>
          </a:p>
          <a:p>
            <a:endParaRPr lang="en-US" dirty="0"/>
          </a:p>
          <a:p>
            <a:r>
              <a:rPr lang="en-US" dirty="0" smtClean="0"/>
              <a:t>When no polygons and lines are present in the data it is sufficient to use </a:t>
            </a:r>
            <a:r>
              <a:rPr lang="en-US" dirty="0" err="1" smtClean="0"/>
              <a:t>import_meetwaarden.ktr</a:t>
            </a:r>
            <a:r>
              <a:rPr lang="en-US" dirty="0" smtClean="0"/>
              <a:t>, if there are polygons and lines involved, the IM-</a:t>
            </a:r>
            <a:r>
              <a:rPr lang="en-US" dirty="0" err="1" smtClean="0"/>
              <a:t>Metingen</a:t>
            </a:r>
            <a:r>
              <a:rPr lang="en-US" dirty="0" smtClean="0"/>
              <a:t> </a:t>
            </a:r>
            <a:r>
              <a:rPr lang="en-US" dirty="0" err="1" smtClean="0"/>
              <a:t>uitwisselformat</a:t>
            </a:r>
            <a:r>
              <a:rPr lang="en-US" dirty="0" smtClean="0"/>
              <a:t> is extended with two additional columns, which can also be imported with </a:t>
            </a:r>
            <a:r>
              <a:rPr lang="en-US" dirty="0" err="1" smtClean="0"/>
              <a:t>Import_Meetwaarden_extenden.ktr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If any rows are not import correctly those will be shown in the logs.</a:t>
            </a:r>
          </a:p>
          <a:p>
            <a:endParaRPr lang="en-US" dirty="0"/>
          </a:p>
          <a:p>
            <a:r>
              <a:rPr lang="en-US" dirty="0" smtClean="0"/>
              <a:t>The result is a filled table in the database! Note that these tables should already exist in the database. If not they can be created with the transformation: </a:t>
            </a:r>
            <a:r>
              <a:rPr lang="en-US" dirty="0" err="1" smtClean="0"/>
              <a:t>Create_tables.ktr</a:t>
            </a:r>
            <a:r>
              <a:rPr lang="en-US" dirty="0" smtClean="0"/>
              <a:t>, which also depends on the schema in which the tables are created, default is dump. (Use </a:t>
            </a:r>
            <a:r>
              <a:rPr lang="en-US" dirty="0" err="1" smtClean="0"/>
              <a:t>create_schema.ktr</a:t>
            </a:r>
            <a:r>
              <a:rPr lang="en-US" dirty="0" smtClean="0"/>
              <a:t> to create the dump schema.</a:t>
            </a:r>
          </a:p>
        </p:txBody>
      </p:sp>
    </p:spTree>
    <p:extLst>
      <p:ext uri="{BB962C8B-B14F-4D97-AF65-F5344CB8AC3E}">
        <p14:creationId xmlns:p14="http://schemas.microsoft.com/office/powerpoint/2010/main" val="268290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936354" y="648322"/>
            <a:ext cx="9000000" cy="49685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Setup Database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12701443" y="2592538"/>
            <a:ext cx="1826224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Setup_Database.jobs</a:t>
            </a:r>
            <a:endParaRPr lang="en-GB" dirty="0"/>
          </a:p>
        </p:txBody>
      </p:sp>
      <p:sp>
        <p:nvSpPr>
          <p:cNvPr id="12" name="Oval 11">
            <a:hlinkClick r:id="rId2" action="ppaction://hlinksldjump"/>
          </p:cNvPr>
          <p:cNvSpPr/>
          <p:nvPr/>
        </p:nvSpPr>
        <p:spPr>
          <a:xfrm>
            <a:off x="6553978" y="9652339"/>
            <a:ext cx="9000000" cy="49685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data from Domain tables (server)</a:t>
            </a:r>
            <a:endParaRPr lang="en-GB" dirty="0"/>
          </a:p>
        </p:txBody>
      </p:sp>
      <p:sp>
        <p:nvSpPr>
          <p:cNvPr id="13" name="Oval 12">
            <a:hlinkClick r:id="rId3" action="ppaction://hlinksldjump"/>
          </p:cNvPr>
          <p:cNvSpPr/>
          <p:nvPr/>
        </p:nvSpPr>
        <p:spPr>
          <a:xfrm>
            <a:off x="13465746" y="16205067"/>
            <a:ext cx="9000000" cy="49685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 up large tables</a:t>
            </a:r>
            <a:endParaRPr lang="en-GB" dirty="0"/>
          </a:p>
        </p:txBody>
      </p:sp>
      <p:sp>
        <p:nvSpPr>
          <p:cNvPr id="14" name="Oval 13">
            <a:hlinkClick r:id="rId3" action="ppaction://hlinksldjump"/>
          </p:cNvPr>
          <p:cNvSpPr/>
          <p:nvPr/>
        </p:nvSpPr>
        <p:spPr>
          <a:xfrm>
            <a:off x="13465746" y="23474858"/>
            <a:ext cx="9000000" cy="49685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Fill additional tables</a:t>
            </a:r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29017474" y="1224386"/>
            <a:ext cx="4896544" cy="5328592"/>
            <a:chOff x="29017474" y="1224386"/>
            <a:chExt cx="4896544" cy="5328592"/>
          </a:xfrm>
        </p:grpSpPr>
        <p:sp>
          <p:nvSpPr>
            <p:cNvPr id="17" name="Down Arrow 16">
              <a:hlinkClick r:id="rId4" action="ppaction://hlinksldjump"/>
            </p:cNvPr>
            <p:cNvSpPr/>
            <p:nvPr/>
          </p:nvSpPr>
          <p:spPr>
            <a:xfrm rot="10800000">
              <a:off x="29017474" y="1224386"/>
              <a:ext cx="4896544" cy="3816424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hlinkClick r:id="rId4" action="ppaction://hlinksldjump"/>
            </p:cNvPr>
            <p:cNvSpPr txBox="1"/>
            <p:nvPr/>
          </p:nvSpPr>
          <p:spPr>
            <a:xfrm>
              <a:off x="30008456" y="5214150"/>
              <a:ext cx="2914580" cy="1338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HOME</a:t>
              </a:r>
              <a:endParaRPr lang="en-GB" dirty="0"/>
            </a:p>
          </p:txBody>
        </p:sp>
      </p:grpSp>
      <p:sp>
        <p:nvSpPr>
          <p:cNvPr id="20" name="Oval 19">
            <a:hlinkClick r:id="rId5" action="ppaction://hlinksldjump"/>
          </p:cNvPr>
          <p:cNvSpPr/>
          <p:nvPr/>
        </p:nvSpPr>
        <p:spPr>
          <a:xfrm>
            <a:off x="20523530" y="9652339"/>
            <a:ext cx="9000000" cy="49685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data from Domain tables (CSV)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970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hlinkClick r:id="rId2" action="ppaction://hlinksldjump"/>
          </p:cNvPr>
          <p:cNvSpPr/>
          <p:nvPr/>
        </p:nvSpPr>
        <p:spPr>
          <a:xfrm>
            <a:off x="936354" y="648322"/>
            <a:ext cx="9000000" cy="49685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data from Domain tables (CSV)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2701443" y="2592538"/>
            <a:ext cx="1826224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</a:t>
            </a:r>
            <a:r>
              <a:rPr lang="en-US" dirty="0" err="1" smtClean="0"/>
              <a:t>Load_Domein_tables_csv.kjb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29017474" y="1224386"/>
            <a:ext cx="4896544" cy="5328592"/>
            <a:chOff x="29017474" y="1224386"/>
            <a:chExt cx="4896544" cy="5328592"/>
          </a:xfrm>
        </p:grpSpPr>
        <p:sp>
          <p:nvSpPr>
            <p:cNvPr id="7" name="Down Arrow 6">
              <a:hlinkClick r:id="rId3" action="ppaction://hlinksldjump"/>
            </p:cNvPr>
            <p:cNvSpPr/>
            <p:nvPr/>
          </p:nvSpPr>
          <p:spPr>
            <a:xfrm rot="10800000">
              <a:off x="29017474" y="1224386"/>
              <a:ext cx="4896544" cy="3816424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hlinkClick r:id="rId3" action="ppaction://hlinksldjump"/>
            </p:cNvPr>
            <p:cNvSpPr txBox="1"/>
            <p:nvPr/>
          </p:nvSpPr>
          <p:spPr>
            <a:xfrm>
              <a:off x="30008456" y="5214150"/>
              <a:ext cx="2914580" cy="1338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HOME</a:t>
              </a:r>
              <a:endParaRPr lang="en-GB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2664546" y="11881570"/>
            <a:ext cx="31249472" cy="1533770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Since some of the bigger domain tables were not imported correctly from the </a:t>
            </a:r>
            <a:r>
              <a:rPr lang="en-US" dirty="0" err="1" smtClean="0"/>
              <a:t>webservice</a:t>
            </a:r>
            <a:r>
              <a:rPr lang="en-US" dirty="0" smtClean="0"/>
              <a:t> they were manually downloaded and imported as </a:t>
            </a:r>
            <a:r>
              <a:rPr lang="en-US" dirty="0" err="1" smtClean="0"/>
              <a:t>csv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1143000" indent="-1143000">
              <a:buFontTx/>
              <a:buChar char="-"/>
            </a:pPr>
            <a:r>
              <a:rPr lang="en-US" dirty="0" smtClean="0"/>
              <a:t>Parameters</a:t>
            </a:r>
          </a:p>
          <a:p>
            <a:pPr marL="1143000" indent="-1143000">
              <a:buFontTx/>
              <a:buChar char="-"/>
            </a:pPr>
            <a:r>
              <a:rPr lang="en-US" dirty="0" err="1" smtClean="0"/>
              <a:t>Biotaxon</a:t>
            </a:r>
            <a:endParaRPr lang="en-US" dirty="0" smtClean="0"/>
          </a:p>
          <a:p>
            <a:pPr marL="1143000" indent="-1143000">
              <a:buFontTx/>
              <a:buChar char="-"/>
            </a:pPr>
            <a:r>
              <a:rPr lang="en-US" dirty="0" err="1" smtClean="0"/>
              <a:t>Bemonsteringsapparaat</a:t>
            </a:r>
            <a:endParaRPr lang="en-US" dirty="0" smtClean="0"/>
          </a:p>
          <a:p>
            <a:pPr marL="1143000" indent="-11430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660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hlinkClick r:id="rId2" action="ppaction://hlinksldjump"/>
          </p:cNvPr>
          <p:cNvSpPr/>
          <p:nvPr/>
        </p:nvSpPr>
        <p:spPr>
          <a:xfrm>
            <a:off x="917731" y="648321"/>
            <a:ext cx="9000000" cy="49685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data from Domain tables (server)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2701443" y="2592538"/>
            <a:ext cx="1826224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Domeinnamen_AQUO.kjb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29017474" y="1224386"/>
            <a:ext cx="4896544" cy="5328592"/>
            <a:chOff x="29017474" y="1224386"/>
            <a:chExt cx="4896544" cy="5328592"/>
          </a:xfrm>
        </p:grpSpPr>
        <p:sp>
          <p:nvSpPr>
            <p:cNvPr id="7" name="Down Arrow 6">
              <a:hlinkClick r:id="rId3" action="ppaction://hlinksldjump"/>
            </p:cNvPr>
            <p:cNvSpPr/>
            <p:nvPr/>
          </p:nvSpPr>
          <p:spPr>
            <a:xfrm rot="10800000">
              <a:off x="29017474" y="1224386"/>
              <a:ext cx="4896544" cy="3816424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hlinkClick r:id="rId3" action="ppaction://hlinksldjump"/>
            </p:cNvPr>
            <p:cNvSpPr txBox="1"/>
            <p:nvPr/>
          </p:nvSpPr>
          <p:spPr>
            <a:xfrm>
              <a:off x="30008456" y="5214150"/>
              <a:ext cx="2914580" cy="1338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HOME</a:t>
              </a:r>
              <a:endParaRPr lang="en-GB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2664546" y="11881570"/>
            <a:ext cx="31249472" cy="1533770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Load the following domain tables from the </a:t>
            </a:r>
            <a:r>
              <a:rPr lang="en-US" dirty="0" err="1" smtClean="0"/>
              <a:t>webservice</a:t>
            </a:r>
            <a:endParaRPr lang="en-US" dirty="0" smtClean="0"/>
          </a:p>
          <a:p>
            <a:endParaRPr lang="en-US" dirty="0"/>
          </a:p>
          <a:p>
            <a:pPr marL="1143000" indent="-1143000">
              <a:buFontTx/>
              <a:buChar char="-"/>
            </a:pPr>
            <a:r>
              <a:rPr lang="en-US" dirty="0" err="1" smtClean="0"/>
              <a:t>Waardebewerkingsmethode</a:t>
            </a:r>
            <a:endParaRPr lang="en-US" dirty="0" smtClean="0"/>
          </a:p>
          <a:p>
            <a:pPr marL="1143000" indent="-1143000">
              <a:buFontTx/>
              <a:buChar char="-"/>
            </a:pPr>
            <a:r>
              <a:rPr lang="en-US" dirty="0" err="1" smtClean="0"/>
              <a:t>Hoedanigheid</a:t>
            </a:r>
            <a:endParaRPr lang="en-US" dirty="0" smtClean="0"/>
          </a:p>
          <a:p>
            <a:pPr marL="1143000" indent="-1143000">
              <a:buFontTx/>
              <a:buChar char="-"/>
            </a:pPr>
            <a:r>
              <a:rPr lang="en-US" dirty="0" err="1" smtClean="0"/>
              <a:t>Compartiment</a:t>
            </a:r>
            <a:endParaRPr lang="en-US" dirty="0" smtClean="0"/>
          </a:p>
          <a:p>
            <a:pPr marL="1143000" indent="-1143000">
              <a:buFontTx/>
              <a:buChar char="-"/>
            </a:pPr>
            <a:r>
              <a:rPr lang="en-US" dirty="0" err="1" smtClean="0"/>
              <a:t>Eenheid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081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hlinkClick r:id="rId2" action="ppaction://hlinksldjump"/>
          </p:cNvPr>
          <p:cNvSpPr/>
          <p:nvPr/>
        </p:nvSpPr>
        <p:spPr>
          <a:xfrm>
            <a:off x="917731" y="648321"/>
            <a:ext cx="9000000" cy="49685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 domain tables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2701443" y="2592538"/>
            <a:ext cx="1826224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</a:t>
            </a:r>
            <a:r>
              <a:rPr lang="en-US" dirty="0" err="1" smtClean="0"/>
              <a:t>Split_domain_tables.kjb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29017474" y="1224386"/>
            <a:ext cx="4896544" cy="5328592"/>
            <a:chOff x="29017474" y="1224386"/>
            <a:chExt cx="4896544" cy="5328592"/>
          </a:xfrm>
        </p:grpSpPr>
        <p:sp>
          <p:nvSpPr>
            <p:cNvPr id="7" name="Down Arrow 6">
              <a:hlinkClick r:id="rId3" action="ppaction://hlinksldjump"/>
            </p:cNvPr>
            <p:cNvSpPr/>
            <p:nvPr/>
          </p:nvSpPr>
          <p:spPr>
            <a:xfrm rot="10800000">
              <a:off x="29017474" y="1224386"/>
              <a:ext cx="4896544" cy="3816424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hlinkClick r:id="rId3" action="ppaction://hlinksldjump"/>
            </p:cNvPr>
            <p:cNvSpPr txBox="1"/>
            <p:nvPr/>
          </p:nvSpPr>
          <p:spPr>
            <a:xfrm>
              <a:off x="30008456" y="5214150"/>
              <a:ext cx="2914580" cy="1338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HOME</a:t>
              </a:r>
              <a:endParaRPr lang="en-GB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2664546" y="11877318"/>
            <a:ext cx="31249472" cy="2038251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The following domain tables are not present as table in the </a:t>
            </a:r>
            <a:r>
              <a:rPr lang="en-US" dirty="0" err="1" smtClean="0"/>
              <a:t>webservice</a:t>
            </a:r>
            <a:r>
              <a:rPr lang="en-US" dirty="0" smtClean="0"/>
              <a:t> but are obtained from the parameters table:</a:t>
            </a:r>
          </a:p>
          <a:p>
            <a:endParaRPr lang="en-US" dirty="0"/>
          </a:p>
          <a:p>
            <a:pPr marL="1143000" indent="-1143000">
              <a:buFontTx/>
              <a:buChar char="-"/>
            </a:pPr>
            <a:r>
              <a:rPr lang="en-US" dirty="0" err="1" smtClean="0"/>
              <a:t>Typering</a:t>
            </a:r>
            <a:endParaRPr lang="en-US" dirty="0" smtClean="0"/>
          </a:p>
          <a:p>
            <a:pPr marL="1143000" indent="-1143000">
              <a:buFontTx/>
              <a:buChar char="-"/>
            </a:pPr>
            <a:r>
              <a:rPr lang="en-US" dirty="0" smtClean="0"/>
              <a:t>Substance group</a:t>
            </a:r>
          </a:p>
          <a:p>
            <a:pPr marL="1143000" indent="-1143000">
              <a:buFontTx/>
              <a:buChar char="-"/>
            </a:pPr>
            <a:r>
              <a:rPr lang="en-US" dirty="0" smtClean="0"/>
              <a:t>Object group</a:t>
            </a:r>
          </a:p>
          <a:p>
            <a:pPr marL="1143000" indent="-1143000">
              <a:buFontTx/>
              <a:buChar char="-"/>
            </a:pPr>
            <a:r>
              <a:rPr lang="en-US" dirty="0" err="1" smtClean="0"/>
              <a:t>Grootheid</a:t>
            </a:r>
            <a:endParaRPr lang="en-US" dirty="0" smtClean="0"/>
          </a:p>
          <a:p>
            <a:pPr marL="1143000" indent="-1143000">
              <a:buFontTx/>
              <a:buChar char="-"/>
            </a:pPr>
            <a:r>
              <a:rPr lang="en-US" dirty="0" err="1" smtClean="0"/>
              <a:t>Chemische</a:t>
            </a:r>
            <a:r>
              <a:rPr lang="en-US" dirty="0" smtClean="0"/>
              <a:t> </a:t>
            </a:r>
            <a:r>
              <a:rPr lang="en-US" dirty="0" err="1" smtClean="0"/>
              <a:t>stof</a:t>
            </a:r>
            <a:endParaRPr lang="en-US" dirty="0" smtClean="0"/>
          </a:p>
          <a:p>
            <a:pPr marL="1143000" indent="-1143000">
              <a:buFontTx/>
              <a:buChar char="-"/>
            </a:pPr>
            <a:endParaRPr lang="en-US" dirty="0"/>
          </a:p>
          <a:p>
            <a:r>
              <a:rPr lang="en-US" dirty="0" smtClean="0"/>
              <a:t>Furthermore there are some tables of which I only could find data in the example database:</a:t>
            </a:r>
          </a:p>
          <a:p>
            <a:endParaRPr lang="en-US" dirty="0" smtClean="0"/>
          </a:p>
          <a:p>
            <a:pPr marL="1143000" indent="-1143000">
              <a:buFontTx/>
              <a:buChar char="-"/>
            </a:pPr>
            <a:r>
              <a:rPr lang="en-US" dirty="0" err="1" smtClean="0"/>
              <a:t>Bepaling</a:t>
            </a:r>
            <a:r>
              <a:rPr lang="en-US" dirty="0" smtClean="0"/>
              <a:t> </a:t>
            </a:r>
            <a:r>
              <a:rPr lang="en-US" dirty="0" err="1" smtClean="0"/>
              <a:t>grens</a:t>
            </a:r>
            <a:r>
              <a:rPr lang="en-US" dirty="0" smtClean="0"/>
              <a:t> type</a:t>
            </a:r>
          </a:p>
          <a:p>
            <a:pPr marL="1143000" indent="-1143000">
              <a:buFontTx/>
              <a:buChar char="-"/>
            </a:pPr>
            <a:r>
              <a:rPr lang="en-US" dirty="0" smtClean="0"/>
              <a:t>Observed property type class result type </a:t>
            </a:r>
            <a:r>
              <a:rPr lang="en-US" dirty="0" err="1" smtClean="0"/>
              <a:t>type</a:t>
            </a:r>
            <a:endParaRPr lang="en-US" dirty="0" smtClean="0"/>
          </a:p>
          <a:p>
            <a:pPr marL="1143000" indent="-1143000">
              <a:buFontTx/>
              <a:buChar char="-"/>
            </a:pPr>
            <a:r>
              <a:rPr lang="en-US" smtClean="0"/>
              <a:t>WKR version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00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936354" y="648322"/>
            <a:ext cx="9000000" cy="49685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to </a:t>
            </a:r>
            <a:r>
              <a:rPr lang="en-US" dirty="0" err="1" smtClean="0"/>
              <a:t>Aquo</a:t>
            </a:r>
            <a:r>
              <a:rPr lang="en-US" dirty="0" smtClean="0"/>
              <a:t> format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13465746" y="5616874"/>
            <a:ext cx="9001000" cy="49685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ata</a:t>
            </a:r>
          </a:p>
          <a:p>
            <a:pPr algn="ctr"/>
            <a:r>
              <a:rPr lang="en-US" dirty="0" smtClean="0"/>
              <a:t>IM-</a:t>
            </a:r>
            <a:r>
              <a:rPr lang="en-US" dirty="0" err="1" smtClean="0"/>
              <a:t>Metingen</a:t>
            </a:r>
            <a:r>
              <a:rPr lang="en-US" dirty="0" smtClean="0"/>
              <a:t> two tables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12701443" y="2592538"/>
            <a:ext cx="1826224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</a:t>
            </a:r>
            <a:r>
              <a:rPr lang="en-US" dirty="0" err="1" smtClean="0"/>
              <a:t>Import_Aquo_ETL</a:t>
            </a:r>
            <a:endParaRPr lang="en-GB" dirty="0"/>
          </a:p>
        </p:txBody>
      </p:sp>
      <p:sp>
        <p:nvSpPr>
          <p:cNvPr id="12" name="Oval 11">
            <a:hlinkClick r:id="rId2" action="ppaction://hlinksldjump"/>
          </p:cNvPr>
          <p:cNvSpPr/>
          <p:nvPr/>
        </p:nvSpPr>
        <p:spPr>
          <a:xfrm>
            <a:off x="13465746" y="11737554"/>
            <a:ext cx="9000000" cy="49685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to </a:t>
            </a:r>
            <a:r>
              <a:rPr lang="en-US" dirty="0" err="1" smtClean="0"/>
              <a:t>Monitoring_object</a:t>
            </a:r>
            <a:endParaRPr lang="en-GB" dirty="0"/>
          </a:p>
        </p:txBody>
      </p:sp>
      <p:sp>
        <p:nvSpPr>
          <p:cNvPr id="13" name="Oval 12">
            <a:hlinkClick r:id="rId3" action="ppaction://hlinksldjump"/>
          </p:cNvPr>
          <p:cNvSpPr/>
          <p:nvPr/>
        </p:nvSpPr>
        <p:spPr>
          <a:xfrm>
            <a:off x="13465746" y="18146266"/>
            <a:ext cx="9000000" cy="49685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to </a:t>
            </a:r>
            <a:r>
              <a:rPr lang="en-US" dirty="0" err="1" smtClean="0"/>
              <a:t>observedproperty_types</a:t>
            </a:r>
            <a:endParaRPr lang="en-GB" dirty="0"/>
          </a:p>
        </p:txBody>
      </p:sp>
      <p:sp>
        <p:nvSpPr>
          <p:cNvPr id="14" name="Oval 13">
            <a:hlinkClick r:id="rId4" action="ppaction://hlinksldjump"/>
          </p:cNvPr>
          <p:cNvSpPr/>
          <p:nvPr/>
        </p:nvSpPr>
        <p:spPr>
          <a:xfrm>
            <a:off x="13465746" y="24266946"/>
            <a:ext cx="9000000" cy="49685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to Observation</a:t>
            </a:r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4465746" y="30270100"/>
            <a:ext cx="9000000" cy="49685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to Sample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22465746" y="30270100"/>
            <a:ext cx="9000000" cy="49685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to </a:t>
            </a:r>
            <a:r>
              <a:rPr lang="en-US" dirty="0" err="1" smtClean="0"/>
              <a:t>bio_observation</a:t>
            </a:r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29017474" y="1224386"/>
            <a:ext cx="4896544" cy="5328592"/>
            <a:chOff x="29017474" y="1224386"/>
            <a:chExt cx="4896544" cy="5328592"/>
          </a:xfrm>
        </p:grpSpPr>
        <p:sp>
          <p:nvSpPr>
            <p:cNvPr id="17" name="Down Arrow 16">
              <a:hlinkClick r:id="rId5" action="ppaction://hlinksldjump"/>
            </p:cNvPr>
            <p:cNvSpPr/>
            <p:nvPr/>
          </p:nvSpPr>
          <p:spPr>
            <a:xfrm rot="10800000">
              <a:off x="29017474" y="1224386"/>
              <a:ext cx="4896544" cy="3816424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hlinkClick r:id="rId5" action="ppaction://hlinksldjump"/>
            </p:cNvPr>
            <p:cNvSpPr txBox="1"/>
            <p:nvPr/>
          </p:nvSpPr>
          <p:spPr>
            <a:xfrm>
              <a:off x="30008456" y="5214150"/>
              <a:ext cx="2914580" cy="1338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HOME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7167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1192</Words>
  <Application>Microsoft Office PowerPoint</Application>
  <PresentationFormat>Custom</PresentationFormat>
  <Paragraphs>230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Stichting Deltares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de Koning</dc:creator>
  <cp:lastModifiedBy>Dave de Koning</cp:lastModifiedBy>
  <cp:revision>30</cp:revision>
  <dcterms:created xsi:type="dcterms:W3CDTF">2017-08-03T08:59:04Z</dcterms:created>
  <dcterms:modified xsi:type="dcterms:W3CDTF">2017-11-27T12:36:47Z</dcterms:modified>
</cp:coreProperties>
</file>