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c Weeber" initials="MW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56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11T11:25:08.492" idx="2">
    <p:pos x="10" y="10"/>
    <p:text/>
  </p:cm>
  <p:cm authorId="0" dt="2014-09-11T11:25:22.514" idx="3">
    <p:pos x="3606" y="337"/>
    <p:text>Kijken naar verschil tussen multi + data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11T11:26:20.455" idx="4">
    <p:pos x="4074" y="721"/>
    <p:text>verschillende n?
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09-11T10:21:15.655" idx="1">
    <p:pos x="4915" y="91"/>
    <p:text>Ketelmeer mist!</p:tex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11-Sep-14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Data analyses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43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Multiple </a:t>
            </a:r>
            <a:r>
              <a:rPr lang="nl-NL" dirty="0" err="1" smtClean="0"/>
              <a:t>comparison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9218" name="Picture 2" descr="D:\Model_Referance_analysis_v1.1\4. Results\example 2006.his\Data analyses\Chlorophyl-A\MultipleComparison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66" y="2133600"/>
            <a:ext cx="7239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362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677420"/>
              </p:ext>
            </p:extLst>
          </p:nvPr>
        </p:nvGraphicFramePr>
        <p:xfrm>
          <a:off x="304800" y="1600200"/>
          <a:ext cx="8458200" cy="4525956"/>
        </p:xfrm>
        <a:graphic>
          <a:graphicData uri="http://schemas.openxmlformats.org/drawingml/2006/table">
            <a:tbl>
              <a:tblPr/>
              <a:tblGrid>
                <a:gridCol w="685800"/>
                <a:gridCol w="838200"/>
                <a:gridCol w="5905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  <a:gridCol w="704850"/>
              </a:tblGrid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platform_id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platform_name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lat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wgs_84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epsg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x.upper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x.mean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x.lower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houtrhk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Houtribhoek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5.472736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52.56048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160800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508100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2.649997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2.200578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1.75116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5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zwaan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Zwaan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5.833146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52.5647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185237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508659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4.39734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4.252089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4.106838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houtrdk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Houtribdijk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5.486766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52.60895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161744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513495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3.243933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3.027503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2.811072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ketmwt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Ketelmeer west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5.647043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52.61055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172600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513700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2.270789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2.158849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2.046908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5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houtrb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Houtrib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5.524557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52.62693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164300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515500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3.73446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3.25394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2.773421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genmdn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Genemuiden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6.038564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52.62972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199100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516000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1.802048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1.674929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1.547811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enkhzzd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Enkhuizerzand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5.416226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52.69283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156962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522824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3.842293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3.667904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3.493516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5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oostdk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Oosterdijk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5.267284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52.75066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146903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529265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4.338727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4.103918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3.86911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wagpd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Wagenpad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5.198878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52.80481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142300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535300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4.235041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4.108663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3.982284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vrouwzd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Vrouwezand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5.393138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52.81034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155400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535900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4.060315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3.992405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3.924495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steilbk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Steile bank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5.629536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52.8281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171333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537903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4.475603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4.333607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4.191612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5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gamms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Gammels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5.152524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52.87662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139200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4.646302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4.324696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4.00309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munnpt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Munnikplaat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5.228753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52.90892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144340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546881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4.343888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4.170688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3.997489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denovr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Den Oever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5.103875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52.93456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135950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549760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4.201262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4.085212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3.969163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8588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hindlpn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Hindeloopen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5.345528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52.9703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152200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553700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4.744481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4.475294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4.206107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4580"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kornwd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Kornwerd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5.346209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53.03832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7415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152250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561270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4.339876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4.238701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4.137526</a:t>
                      </a:r>
                    </a:p>
                  </a:txBody>
                  <a:tcPr marL="6858" marR="6858" marT="685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580176" y="11430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smtClean="0"/>
              <a:t>	</a:t>
            </a:r>
            <a:endParaRPr lang="en-GB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Overall </a:t>
            </a:r>
            <a:r>
              <a:rPr lang="nl-NL" dirty="0" err="1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/>
              <a:t>Chlorofyl-A</a:t>
            </a:r>
            <a:br>
              <a:rPr lang="nl-NL" dirty="0"/>
            </a:br>
            <a:r>
              <a:rPr lang="nl-NL" dirty="0"/>
              <a:t>Multiple </a:t>
            </a:r>
            <a:r>
              <a:rPr lang="nl-NL" dirty="0" err="1"/>
              <a:t>comparison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82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Model analyses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(</a:t>
            </a:r>
            <a:r>
              <a:rPr lang="nl-NL" dirty="0" err="1" smtClean="0"/>
              <a:t>limitation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-5 </a:t>
            </a:r>
            <a:r>
              <a:rPr lang="nl-NL" dirty="0" err="1" smtClean="0"/>
              <a:t>years</a:t>
            </a:r>
            <a:r>
              <a:rPr lang="nl-NL" dirty="0" smtClean="0"/>
              <a:t> &gt; </a:t>
            </a:r>
            <a:r>
              <a:rPr lang="nl-NL" dirty="0" err="1" smtClean="0"/>
              <a:t>silumation</a:t>
            </a:r>
            <a:r>
              <a:rPr lang="nl-NL" dirty="0" smtClean="0"/>
              <a:t> &lt; +5 </a:t>
            </a:r>
            <a:r>
              <a:rPr lang="nl-NL" dirty="0" err="1" smtClean="0"/>
              <a:t>year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213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Genemuiden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Model </a:t>
            </a:r>
            <a:r>
              <a:rPr lang="nl-NL" dirty="0" err="1" smtClean="0"/>
              <a:t>plotted</a:t>
            </a:r>
            <a:r>
              <a:rPr lang="nl-NL" dirty="0" smtClean="0"/>
              <a:t> + </a:t>
            </a:r>
            <a:r>
              <a:rPr lang="nl-NL" dirty="0" err="1" smtClean="0"/>
              <a:t>observed</a:t>
            </a:r>
            <a:r>
              <a:rPr lang="nl-NL" dirty="0" smtClean="0"/>
              <a:t> of </a:t>
            </a:r>
            <a:r>
              <a:rPr lang="nl-NL" dirty="0" err="1" smtClean="0"/>
              <a:t>specific</a:t>
            </a:r>
            <a:r>
              <a:rPr lang="nl-NL" dirty="0" smtClean="0"/>
              <a:t> </a:t>
            </a:r>
            <a:r>
              <a:rPr lang="nl-NL" dirty="0" err="1" smtClean="0"/>
              <a:t>year</a:t>
            </a:r>
            <a:r>
              <a:rPr lang="nl-NL" dirty="0" smtClean="0"/>
              <a:t> </a:t>
            </a:r>
            <a:r>
              <a:rPr lang="nl-NL" dirty="0" err="1" smtClean="0"/>
              <a:t>boxplotted</a:t>
            </a:r>
            <a:endParaRPr lang="en-GB" dirty="0"/>
          </a:p>
        </p:txBody>
      </p:sp>
      <p:pic>
        <p:nvPicPr>
          <p:cNvPr id="1027" name="Picture 3" descr="D:\Model_Referance_analysis_v1.1\4. Results\example 2006.his\Model analyses\Chlorophyl-A\Genemuiden\BPBetMonth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821" y="25146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9416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Genemuiden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Model </a:t>
            </a:r>
            <a:r>
              <a:rPr lang="nl-NL" dirty="0" err="1" smtClean="0"/>
              <a:t>plotted</a:t>
            </a:r>
            <a:r>
              <a:rPr lang="nl-NL" dirty="0" smtClean="0"/>
              <a:t> + </a:t>
            </a:r>
            <a:r>
              <a:rPr lang="nl-NL" dirty="0" err="1" smtClean="0"/>
              <a:t>boxplotted</a:t>
            </a:r>
            <a:r>
              <a:rPr lang="nl-NL" dirty="0" smtClean="0"/>
              <a:t> over </a:t>
            </a:r>
            <a:r>
              <a:rPr lang="nl-NL" dirty="0" err="1" smtClean="0"/>
              <a:t>years</a:t>
            </a:r>
            <a:endParaRPr lang="en-GB" dirty="0"/>
          </a:p>
        </p:txBody>
      </p:sp>
      <p:pic>
        <p:nvPicPr>
          <p:cNvPr id="2051" name="Picture 3" descr="D:\Model_Referance_analysis_v1.1\4. Results\example 2006.his\Model analyses\Chlorophyl-A\Genemuiden\BPBetYear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275" y="19050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976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Genemuiden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Multiple </a:t>
            </a:r>
            <a:r>
              <a:rPr lang="nl-NL" dirty="0" err="1" smtClean="0"/>
              <a:t>comparison</a:t>
            </a:r>
            <a:r>
              <a:rPr lang="nl-NL" dirty="0" smtClean="0"/>
              <a:t> over +5 &gt;sim&lt; -5</a:t>
            </a:r>
            <a:endParaRPr lang="en-GB" dirty="0"/>
          </a:p>
        </p:txBody>
      </p:sp>
      <p:pic>
        <p:nvPicPr>
          <p:cNvPr id="3074" name="Picture 2" descr="D:\Model_Referance_analysis_v1.1\4. Results\example 2006.his\Model analyses\Chlorophyl-A\Genemuiden\MC_dec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411" y="20574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2633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Genemuiden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Multiple </a:t>
            </a:r>
            <a:r>
              <a:rPr lang="nl-NL" dirty="0" err="1" smtClean="0"/>
              <a:t>comparison</a:t>
            </a:r>
            <a:r>
              <a:rPr lang="nl-NL" dirty="0" smtClean="0"/>
              <a:t> over </a:t>
            </a:r>
            <a:r>
              <a:rPr lang="nl-NL" dirty="0" err="1" smtClean="0"/>
              <a:t>year</a:t>
            </a:r>
            <a:endParaRPr lang="en-GB" dirty="0"/>
          </a:p>
        </p:txBody>
      </p:sp>
      <p:pic>
        <p:nvPicPr>
          <p:cNvPr id="4098" name="Picture 2" descr="D:\Model_Referance_analysis_v1.1\4. Results\example 2006.his\Model analyses\Chlorophyl-A\Genemuiden\MC_lim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2098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392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Genemuiden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ANOVA over </a:t>
            </a:r>
            <a:r>
              <a:rPr lang="nl-NL" dirty="0" err="1" smtClean="0"/>
              <a:t>year</a:t>
            </a:r>
            <a:r>
              <a:rPr lang="nl-NL" dirty="0" smtClean="0"/>
              <a:t>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286000" y="2413338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Df</a:t>
            </a:r>
            <a:r>
              <a:rPr lang="en-GB" dirty="0" smtClean="0"/>
              <a:t> </a:t>
            </a:r>
            <a:r>
              <a:rPr lang="en-GB" dirty="0"/>
              <a:t>Sum </a:t>
            </a:r>
            <a:r>
              <a:rPr lang="en-GB" dirty="0" err="1"/>
              <a:t>Sq</a:t>
            </a:r>
            <a:r>
              <a:rPr lang="en-GB" dirty="0"/>
              <a:t> </a:t>
            </a:r>
            <a:r>
              <a:rPr lang="en-GB" dirty="0" smtClean="0"/>
              <a:t> Mean </a:t>
            </a:r>
            <a:r>
              <a:rPr lang="en-GB" dirty="0" err="1"/>
              <a:t>Sq</a:t>
            </a:r>
            <a:r>
              <a:rPr lang="en-GB" dirty="0"/>
              <a:t> </a:t>
            </a:r>
            <a:r>
              <a:rPr lang="en-GB" dirty="0" smtClean="0"/>
              <a:t> F </a:t>
            </a:r>
            <a:r>
              <a:rPr lang="en-GB" dirty="0"/>
              <a:t>value   </a:t>
            </a:r>
            <a:r>
              <a:rPr lang="en-GB" dirty="0" err="1"/>
              <a:t>Pr</a:t>
            </a:r>
            <a:r>
              <a:rPr lang="en-GB" dirty="0"/>
              <a:t>(&gt;F)    </a:t>
            </a:r>
          </a:p>
          <a:p>
            <a:r>
              <a:rPr lang="en-GB" dirty="0" err="1"/>
              <a:t>categorie</a:t>
            </a:r>
            <a:r>
              <a:rPr lang="en-GB" dirty="0"/>
              <a:t>    1  </a:t>
            </a:r>
            <a:r>
              <a:rPr lang="en-GB" dirty="0" smtClean="0"/>
              <a:t> 99.51   </a:t>
            </a:r>
            <a:r>
              <a:rPr lang="en-GB" dirty="0"/>
              <a:t>99.51   </a:t>
            </a:r>
            <a:r>
              <a:rPr lang="en-GB" dirty="0" smtClean="0"/>
              <a:t>     98.27      5.83e-10 </a:t>
            </a:r>
            <a:r>
              <a:rPr lang="en-GB" dirty="0"/>
              <a:t>***</a:t>
            </a:r>
          </a:p>
          <a:p>
            <a:r>
              <a:rPr lang="en-GB" dirty="0"/>
              <a:t>Residuals   24  24.30    1.01                 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40482298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Genemuiden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ANOVA over </a:t>
            </a:r>
            <a:r>
              <a:rPr lang="nl-NL" dirty="0" err="1" smtClean="0"/>
              <a:t>year</a:t>
            </a:r>
            <a:r>
              <a:rPr lang="nl-NL" dirty="0" smtClean="0"/>
              <a:t> </a:t>
            </a:r>
            <a:endParaRPr lang="en-GB" dirty="0"/>
          </a:p>
        </p:txBody>
      </p:sp>
      <p:sp>
        <p:nvSpPr>
          <p:cNvPr id="2" name="Rectangle 1"/>
          <p:cNvSpPr/>
          <p:nvPr/>
        </p:nvSpPr>
        <p:spPr>
          <a:xfrm>
            <a:off x="2286000" y="2413338"/>
            <a:ext cx="5257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smtClean="0"/>
              <a:t>	</a:t>
            </a:r>
            <a:r>
              <a:rPr lang="en-GB" dirty="0" err="1" smtClean="0"/>
              <a:t>Df</a:t>
            </a:r>
            <a:r>
              <a:rPr lang="en-GB" dirty="0" smtClean="0"/>
              <a:t> </a:t>
            </a:r>
            <a:r>
              <a:rPr lang="en-GB" dirty="0"/>
              <a:t>Sum </a:t>
            </a:r>
            <a:r>
              <a:rPr lang="en-GB" dirty="0" err="1"/>
              <a:t>Sq</a:t>
            </a:r>
            <a:r>
              <a:rPr lang="en-GB" dirty="0"/>
              <a:t> </a:t>
            </a:r>
            <a:r>
              <a:rPr lang="en-GB" dirty="0" smtClean="0"/>
              <a:t> Mean </a:t>
            </a:r>
            <a:r>
              <a:rPr lang="en-GB" dirty="0" err="1"/>
              <a:t>Sq</a:t>
            </a:r>
            <a:r>
              <a:rPr lang="en-GB" dirty="0"/>
              <a:t> </a:t>
            </a:r>
            <a:r>
              <a:rPr lang="en-GB" dirty="0" smtClean="0"/>
              <a:t> F </a:t>
            </a:r>
            <a:r>
              <a:rPr lang="en-GB" dirty="0"/>
              <a:t>value   </a:t>
            </a:r>
            <a:r>
              <a:rPr lang="en-GB" dirty="0" err="1"/>
              <a:t>Pr</a:t>
            </a:r>
            <a:r>
              <a:rPr lang="en-GB" dirty="0"/>
              <a:t>(&gt;F)    </a:t>
            </a:r>
          </a:p>
          <a:p>
            <a:r>
              <a:rPr lang="en-GB" dirty="0" err="1"/>
              <a:t>categorie</a:t>
            </a:r>
            <a:r>
              <a:rPr lang="en-GB" dirty="0"/>
              <a:t>    1  </a:t>
            </a:r>
            <a:r>
              <a:rPr lang="en-GB" dirty="0" smtClean="0"/>
              <a:t> 99.51   </a:t>
            </a:r>
            <a:r>
              <a:rPr lang="en-GB" dirty="0"/>
              <a:t>99.51   </a:t>
            </a:r>
            <a:r>
              <a:rPr lang="en-GB" dirty="0" smtClean="0"/>
              <a:t>     98.27      5.83e-10 </a:t>
            </a:r>
            <a:r>
              <a:rPr lang="en-GB" dirty="0"/>
              <a:t>***</a:t>
            </a:r>
          </a:p>
          <a:p>
            <a:r>
              <a:rPr lang="en-GB" dirty="0"/>
              <a:t>Residuals   24  24.30    1.01                     </a:t>
            </a:r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</p:txBody>
      </p:sp>
    </p:spTree>
    <p:extLst>
      <p:ext uri="{BB962C8B-B14F-4D97-AF65-F5344CB8AC3E}">
        <p14:creationId xmlns:p14="http://schemas.microsoft.com/office/powerpoint/2010/main" val="3973418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Multiple </a:t>
            </a:r>
            <a:r>
              <a:rPr lang="nl-NL" dirty="0" err="1" smtClean="0"/>
              <a:t>comparison</a:t>
            </a:r>
            <a:r>
              <a:rPr lang="nl-NL" dirty="0" smtClean="0"/>
              <a:t> over -5 &gt; sim &lt; +5</a:t>
            </a:r>
            <a:endParaRPr lang="en-GB" dirty="0"/>
          </a:p>
        </p:txBody>
      </p:sp>
      <p:pic>
        <p:nvPicPr>
          <p:cNvPr id="5122" name="Picture 2" descr="D:\Model_Referance_analysis_v1.1\4. Results\example 2006.his\Model analyses\Chlorophyl-A\MC_dec_log_Chlorophyl-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8800"/>
            <a:ext cx="7557093" cy="453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55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Den Oever</a:t>
            </a:r>
            <a:br>
              <a:rPr lang="nl-NL" dirty="0" smtClean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Months</a:t>
            </a:r>
            <a:r>
              <a:rPr lang="nl-NL" dirty="0" smtClean="0"/>
              <a:t>	</a:t>
            </a:r>
            <a:endParaRPr lang="en-GB" dirty="0"/>
          </a:p>
        </p:txBody>
      </p:sp>
      <p:pic>
        <p:nvPicPr>
          <p:cNvPr id="1026" name="Picture 2" descr="D:\Model_Referance_analysis_v1.1\4. Results\example 2006.his\Data analyses\Chlorophyl-A\DenOever\BPBetMonth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76400"/>
            <a:ext cx="573405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7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Multiple </a:t>
            </a:r>
            <a:r>
              <a:rPr lang="nl-NL" dirty="0" err="1" smtClean="0"/>
              <a:t>comparison</a:t>
            </a:r>
            <a:r>
              <a:rPr lang="nl-NL" dirty="0" smtClean="0"/>
              <a:t> over </a:t>
            </a:r>
            <a:r>
              <a:rPr lang="nl-NL" dirty="0" err="1" smtClean="0"/>
              <a:t>year</a:t>
            </a:r>
            <a:endParaRPr lang="en-GB" dirty="0"/>
          </a:p>
        </p:txBody>
      </p:sp>
      <p:pic>
        <p:nvPicPr>
          <p:cNvPr id="6146" name="Picture 2" descr="D:\Model_Referance_analysis_v1.1\4. Results\example 2006.his\Model analyses\Chlorophyl-A\MC_lim_log_Chlorophyl-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05000"/>
            <a:ext cx="78740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450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Simulated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observed</a:t>
            </a:r>
            <a:r>
              <a:rPr lang="nl-NL" dirty="0" smtClean="0"/>
              <a:t> </a:t>
            </a:r>
            <a:r>
              <a:rPr lang="nl-NL" dirty="0" err="1" smtClean="0"/>
              <a:t>confidence</a:t>
            </a:r>
            <a:r>
              <a:rPr lang="nl-NL" dirty="0" smtClean="0"/>
              <a:t> 5%</a:t>
            </a:r>
            <a:endParaRPr lang="en-GB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216434"/>
              </p:ext>
            </p:extLst>
          </p:nvPr>
        </p:nvGraphicFramePr>
        <p:xfrm>
          <a:off x="2895600" y="2514600"/>
          <a:ext cx="3200400" cy="762000"/>
        </p:xfrm>
        <a:graphic>
          <a:graphicData uri="http://schemas.openxmlformats.org/drawingml/2006/table">
            <a:tbl>
              <a:tblPr/>
              <a:tblGrid>
                <a:gridCol w="1066800"/>
                <a:gridCol w="711200"/>
                <a:gridCol w="711200"/>
                <a:gridCol w="711200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Genemuiden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605.9046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450.5792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295.2537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Ketelmeerwest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53.28565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27.97343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2.661218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Vrouwezand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60.28696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48.92803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37.5691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71800" y="2133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sim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81851"/>
              </p:ext>
            </p:extLst>
          </p:nvPr>
        </p:nvGraphicFramePr>
        <p:xfrm>
          <a:off x="2895600" y="4114800"/>
          <a:ext cx="3200400" cy="548640"/>
        </p:xfrm>
        <a:graphic>
          <a:graphicData uri="http://schemas.openxmlformats.org/drawingml/2006/table">
            <a:tbl>
              <a:tblPr/>
              <a:tblGrid>
                <a:gridCol w="800100"/>
                <a:gridCol w="800100"/>
                <a:gridCol w="800100"/>
                <a:gridCol w="8001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variable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x.upper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x.mean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x.lower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Genemuiden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14.13106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10.65891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7.18677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Vrouwezand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58.52976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53.3806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48.23144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3657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o</a:t>
            </a:r>
            <a:r>
              <a:rPr lang="nl-NL" dirty="0" smtClean="0"/>
              <a:t>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9173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05000" y="21336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Df</a:t>
            </a:r>
            <a:r>
              <a:rPr lang="en-GB" dirty="0"/>
              <a:t> </a:t>
            </a:r>
            <a:r>
              <a:rPr lang="en-GB" dirty="0" smtClean="0"/>
              <a:t>          Sum </a:t>
            </a:r>
            <a:r>
              <a:rPr lang="en-GB" dirty="0" err="1"/>
              <a:t>Sq</a:t>
            </a:r>
            <a:r>
              <a:rPr lang="en-GB" dirty="0"/>
              <a:t> Mean </a:t>
            </a:r>
            <a:r>
              <a:rPr lang="en-GB" dirty="0" err="1"/>
              <a:t>Sq</a:t>
            </a:r>
            <a:r>
              <a:rPr lang="en-GB" dirty="0"/>
              <a:t> F value   </a:t>
            </a:r>
            <a:r>
              <a:rPr lang="en-GB" dirty="0" err="1"/>
              <a:t>Pr</a:t>
            </a:r>
            <a:r>
              <a:rPr lang="en-GB" dirty="0"/>
              <a:t>(&gt;F)    </a:t>
            </a:r>
          </a:p>
          <a:p>
            <a:r>
              <a:rPr lang="en-GB" dirty="0" err="1"/>
              <a:t>categorie</a:t>
            </a:r>
            <a:r>
              <a:rPr lang="en-GB" dirty="0"/>
              <a:t>    2  </a:t>
            </a:r>
            <a:r>
              <a:rPr lang="en-GB" dirty="0" smtClean="0"/>
              <a:t>     35.84       17.919    </a:t>
            </a:r>
            <a:r>
              <a:rPr lang="en-GB" dirty="0"/>
              <a:t>23.8 2.59e-07 ***</a:t>
            </a:r>
          </a:p>
          <a:p>
            <a:r>
              <a:rPr lang="en-GB" dirty="0"/>
              <a:t>Residuals   36  </a:t>
            </a:r>
            <a:r>
              <a:rPr lang="en-GB" dirty="0" smtClean="0"/>
              <a:t>    27.10       0.753                     </a:t>
            </a:r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81200" y="1828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OBS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05000" y="4419600"/>
            <a:ext cx="5715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</a:t>
            </a:r>
            <a:r>
              <a:rPr lang="en-GB" dirty="0" err="1"/>
              <a:t>Df</a:t>
            </a:r>
            <a:r>
              <a:rPr lang="en-GB" dirty="0"/>
              <a:t> </a:t>
            </a:r>
            <a:r>
              <a:rPr lang="en-GB" dirty="0" smtClean="0"/>
              <a:t>          Sum </a:t>
            </a:r>
            <a:r>
              <a:rPr lang="en-GB" dirty="0" err="1"/>
              <a:t>Sq</a:t>
            </a:r>
            <a:r>
              <a:rPr lang="en-GB" dirty="0"/>
              <a:t> Mean </a:t>
            </a:r>
            <a:r>
              <a:rPr lang="en-GB" dirty="0" err="1"/>
              <a:t>Sq</a:t>
            </a:r>
            <a:r>
              <a:rPr lang="en-GB" dirty="0"/>
              <a:t> F value </a:t>
            </a:r>
            <a:r>
              <a:rPr lang="en-GB" dirty="0" err="1"/>
              <a:t>Pr</a:t>
            </a:r>
            <a:r>
              <a:rPr lang="en-GB" dirty="0"/>
              <a:t>(&gt;F)    </a:t>
            </a:r>
          </a:p>
          <a:p>
            <a:r>
              <a:rPr lang="en-GB" dirty="0" err="1"/>
              <a:t>categorie</a:t>
            </a:r>
            <a:r>
              <a:rPr lang="en-GB" dirty="0"/>
              <a:t>     1  </a:t>
            </a:r>
            <a:r>
              <a:rPr lang="en-GB" dirty="0" smtClean="0"/>
              <a:t>     292.4      292.45   </a:t>
            </a:r>
            <a:r>
              <a:rPr lang="en-GB" dirty="0"/>
              <a:t>384.8 &lt;2e-16 ***</a:t>
            </a:r>
          </a:p>
          <a:p>
            <a:r>
              <a:rPr lang="en-GB" dirty="0"/>
              <a:t>Residuals   261  </a:t>
            </a:r>
            <a:r>
              <a:rPr lang="en-GB" dirty="0" smtClean="0"/>
              <a:t>   198.3          0.76                   </a:t>
            </a:r>
            <a:endParaRPr lang="en-GB" dirty="0"/>
          </a:p>
          <a:p>
            <a:r>
              <a:rPr lang="en-GB" dirty="0"/>
              <a:t>---</a:t>
            </a:r>
          </a:p>
          <a:p>
            <a:r>
              <a:rPr lang="en-GB" dirty="0" err="1"/>
              <a:t>Signif</a:t>
            </a:r>
            <a:r>
              <a:rPr lang="en-GB" dirty="0"/>
              <a:t>. codes:  0 ‘***’ 0.001 ‘**’ 0.01 ‘*’ 0.05 ‘.’ 0.1 ‘ ’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05000" y="4048844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smtClean="0"/>
              <a:t>Sim</a:t>
            </a:r>
            <a:endParaRPr lang="en-GB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ANOVA Sim </a:t>
            </a:r>
            <a:r>
              <a:rPr lang="nl-NL" dirty="0" err="1" smtClean="0"/>
              <a:t>and</a:t>
            </a:r>
            <a:r>
              <a:rPr lang="nl-NL" dirty="0" smtClean="0"/>
              <a:t> OBS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28725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 smtClean="0"/>
              <a:t>Validation</a:t>
            </a:r>
            <a:r>
              <a:rPr lang="nl-NL" dirty="0" smtClean="0"/>
              <a:t> analyses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smtClean="0"/>
              <a:t>(</a:t>
            </a:r>
            <a:r>
              <a:rPr lang="nl-NL" dirty="0" err="1" smtClean="0"/>
              <a:t>limitation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-5 </a:t>
            </a:r>
            <a:r>
              <a:rPr lang="nl-NL" dirty="0" err="1" smtClean="0"/>
              <a:t>years</a:t>
            </a:r>
            <a:r>
              <a:rPr lang="nl-NL" dirty="0" smtClean="0"/>
              <a:t> &gt; </a:t>
            </a:r>
            <a:r>
              <a:rPr lang="nl-NL" dirty="0" err="1" smtClean="0"/>
              <a:t>silumation</a:t>
            </a:r>
            <a:r>
              <a:rPr lang="nl-NL" dirty="0" smtClean="0"/>
              <a:t> &lt; +5 </a:t>
            </a:r>
            <a:r>
              <a:rPr lang="nl-NL" dirty="0" err="1" smtClean="0"/>
              <a:t>year</a:t>
            </a:r>
            <a:r>
              <a:rPr lang="nl-NL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91397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Vrouwezand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Target diagram </a:t>
            </a:r>
            <a:r>
              <a:rPr lang="nl-NL" dirty="0" err="1" smtClean="0"/>
              <a:t>version</a:t>
            </a:r>
            <a:r>
              <a:rPr lang="nl-NL" dirty="0" smtClean="0"/>
              <a:t> 1 best fit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endParaRPr lang="en-GB" dirty="0"/>
          </a:p>
        </p:txBody>
      </p:sp>
      <p:pic>
        <p:nvPicPr>
          <p:cNvPr id="10242" name="Picture 2" descr="D:\Model_Referance_analysis_v1.1\4. Results\example 2006.his\Validation analyses\Chlorophyl-A\Vrouwezand\TargetDiagramV1M_Chlorophyl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7432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Picture 3" descr="D:\Model_Referance_analysis_v1.1\4. Results\example 2006.his\Validation analyses\Chlorophyl-A\Vrouwezand\TargetDiagramV1BF_Chlorophyl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7432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270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Vrouwezand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Target diagram </a:t>
            </a:r>
            <a:r>
              <a:rPr lang="nl-NL" dirty="0" err="1" smtClean="0"/>
              <a:t>version</a:t>
            </a:r>
            <a:r>
              <a:rPr lang="nl-NL" dirty="0" smtClean="0"/>
              <a:t> 2 best fit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endParaRPr lang="en-GB" dirty="0"/>
          </a:p>
        </p:txBody>
      </p:sp>
      <p:pic>
        <p:nvPicPr>
          <p:cNvPr id="11266" name="Picture 2" descr="D:\Model_Referance_analysis_v1.1\4. Results\example 2006.his\Validation analyses\Chlorophyl-A\Vrouwezand\TargetDiagramV2M_Chlorophyl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 descr="D:\Model_Referance_analysis_v1.1\4. Results\example 2006.his\Validation analyses\Chlorophyl-A\Vrouwezand\TargetDiagramV2BF_Chlorophyl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38" y="25146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84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Vrouwezand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Taylor diagram best fit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endParaRPr lang="en-GB" dirty="0"/>
          </a:p>
        </p:txBody>
      </p:sp>
      <p:pic>
        <p:nvPicPr>
          <p:cNvPr id="12290" name="Picture 2" descr="D:\Model_Referance_analysis_v1.1\4. Results\example 2006.his\Validation analyses\Chlorophyl-A\Vrouwezand\TaylorDiagramBF_Chlorophyl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743200"/>
            <a:ext cx="4095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Picture 3" descr="D:\Model_Referance_analysis_v1.1\4. Results\example 2006.his\Validation analyses\Chlorophyl-A\Vrouwezand\TaylorDiagramM_Chlorophyl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90800"/>
            <a:ext cx="41910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9893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err="1" smtClean="0"/>
              <a:t>Vrouwezand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Chlorofyl-a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Statisctics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2819400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err="1" smtClean="0"/>
              <a:t>NashSutcliff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CostFunction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PercentageModelBias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Rsquared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Skew</a:t>
            </a:r>
            <a:r>
              <a:rPr lang="nl-NL" dirty="0" smtClean="0"/>
              <a:t> </a:t>
            </a:r>
            <a:r>
              <a:rPr lang="nl-NL" dirty="0" err="1" smtClean="0"/>
              <a:t>Observationdata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Skew</a:t>
            </a:r>
            <a:r>
              <a:rPr lang="nl-NL" dirty="0" smtClean="0"/>
              <a:t> </a:t>
            </a:r>
            <a:r>
              <a:rPr lang="nl-NL" dirty="0" err="1" smtClean="0"/>
              <a:t>SimulationData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CorrelationCoefficient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204452"/>
              </p:ext>
            </p:extLst>
          </p:nvPr>
        </p:nvGraphicFramePr>
        <p:xfrm>
          <a:off x="5105400" y="3352800"/>
          <a:ext cx="3581400" cy="1097280"/>
        </p:xfrm>
        <a:graphic>
          <a:graphicData uri="http://schemas.openxmlformats.org/drawingml/2006/table">
            <a:tbl>
              <a:tblPr/>
              <a:tblGrid>
                <a:gridCol w="2362200"/>
                <a:gridCol w="609600"/>
                <a:gridCol w="609600"/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-0.31921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Model_bias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-722.582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0.960394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0.162961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0.01469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R_squared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-0.00983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1498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Target diagram </a:t>
            </a:r>
            <a:r>
              <a:rPr lang="nl-NL" dirty="0" err="1" smtClean="0"/>
              <a:t>version</a:t>
            </a:r>
            <a:r>
              <a:rPr lang="nl-NL" dirty="0" smtClean="0"/>
              <a:t> 1 best fit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endParaRPr lang="en-GB" dirty="0"/>
          </a:p>
        </p:txBody>
      </p:sp>
      <p:pic>
        <p:nvPicPr>
          <p:cNvPr id="15362" name="Picture 2" descr="D:\Model_Referance_analysis_v1.1\4. Results\example 2006.his\Validation analyses\Chlorophyl-A\TargetDiagramV1BF_Chlorophyl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146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3" name="Picture 3" descr="D:\Model_Referance_analysis_v1.1\4. Results\example 2006.his\Validation analyses\Chlorophyl-A\TargetDiagramV1M_Chlorophyl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5146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0825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Overall </a:t>
            </a:r>
            <a:r>
              <a:rPr lang="nl-NL" dirty="0" err="1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Target diagram </a:t>
            </a:r>
            <a:r>
              <a:rPr lang="nl-NL" dirty="0" err="1" smtClean="0"/>
              <a:t>version</a:t>
            </a:r>
            <a:r>
              <a:rPr lang="nl-NL" dirty="0" smtClean="0"/>
              <a:t> 2 best fit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endParaRPr lang="en-GB" dirty="0"/>
          </a:p>
        </p:txBody>
      </p:sp>
      <p:pic>
        <p:nvPicPr>
          <p:cNvPr id="16386" name="Picture 2" descr="D:\Model_Referance_analysis_v1.1\4. Results\example 2006.his\Validation analyses\Chlorophyl-A\TargetDiagramV2BF_Chlorophyl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908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7" name="Picture 3" descr="D:\Model_Referance_analysis_v1.1\4. Results\example 2006.his\Validation analyses\Chlorophyl-A\TargetDiagramV2M_Chlorophyl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045" y="25908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31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Den Oever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Predefined</a:t>
            </a:r>
            <a:r>
              <a:rPr lang="nl-NL" dirty="0" smtClean="0"/>
              <a:t> breaks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2050" name="Picture 2" descr="D:\Model_Referance_analysis_v1.1\4. Results\example 2006.his\Data analyses\Chlorophyl-A\DenOever\BPBetPer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098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30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Overall </a:t>
            </a:r>
            <a:r>
              <a:rPr lang="nl-NL" dirty="0" err="1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Taylor diagram best fit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err="1" smtClean="0"/>
              <a:t>mean</a:t>
            </a:r>
            <a:endParaRPr lang="en-GB" dirty="0"/>
          </a:p>
        </p:txBody>
      </p:sp>
      <p:pic>
        <p:nvPicPr>
          <p:cNvPr id="17410" name="Picture 2" descr="D:\Model_Referance_analysis_v1.1\4. Results\example 2006.his\Validation analyses\Chlorophyl-A\TaylorDiagramBF_Chlorophyl-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27" y="2895600"/>
            <a:ext cx="3810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1" name="Picture 3" descr="D:\Model_Referance_analysis_v1.1\4. Results\example 2006.his\Validation analyses\Chlorophyl-A\TaylorDiagramM_Chlorophyl-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566" y="2804160"/>
            <a:ext cx="4038600" cy="323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7235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nl-NL" dirty="0"/>
              <a:t>Overall </a:t>
            </a:r>
            <a:r>
              <a:rPr lang="nl-NL" dirty="0" err="1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err="1" smtClean="0"/>
              <a:t>Chlorofyl-a</a:t>
            </a:r>
            <a:r>
              <a:rPr lang="nl-NL" dirty="0" smtClean="0"/>
              <a:t/>
            </a:r>
            <a:br>
              <a:rPr lang="nl-NL" dirty="0" smtClean="0"/>
            </a:br>
            <a:r>
              <a:rPr lang="nl-NL" dirty="0" err="1" smtClean="0"/>
              <a:t>Statisctics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2057400" y="2819400"/>
            <a:ext cx="5638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 err="1" smtClean="0"/>
              <a:t>NashSutcliff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CostFunction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PercentageModelBias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Rsquared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Skew</a:t>
            </a:r>
            <a:r>
              <a:rPr lang="nl-NL" dirty="0" smtClean="0"/>
              <a:t> </a:t>
            </a:r>
            <a:r>
              <a:rPr lang="nl-NL" dirty="0" err="1" smtClean="0"/>
              <a:t>Observationdata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Skew</a:t>
            </a:r>
            <a:r>
              <a:rPr lang="nl-NL" dirty="0" smtClean="0"/>
              <a:t> </a:t>
            </a:r>
            <a:r>
              <a:rPr lang="nl-NL" dirty="0" err="1" smtClean="0"/>
              <a:t>SimulationData</a:t>
            </a:r>
            <a:endParaRPr lang="nl-NL" dirty="0" smtClean="0"/>
          </a:p>
          <a:p>
            <a:pPr marL="285750" indent="-285750">
              <a:buFontTx/>
              <a:buChar char="-"/>
            </a:pPr>
            <a:r>
              <a:rPr lang="nl-NL" dirty="0" err="1" smtClean="0"/>
              <a:t>CorrelationCoefficient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91485"/>
              </p:ext>
            </p:extLst>
          </p:nvPr>
        </p:nvGraphicFramePr>
        <p:xfrm>
          <a:off x="5257800" y="3124200"/>
          <a:ext cx="3352799" cy="1219200"/>
        </p:xfrm>
        <a:graphic>
          <a:graphicData uri="http://schemas.openxmlformats.org/drawingml/2006/table">
            <a:tbl>
              <a:tblPr/>
              <a:tblGrid>
                <a:gridCol w="1315655"/>
                <a:gridCol w="1018572"/>
                <a:gridCol w="1018572"/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Obs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2006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-105.342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Model_bias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14949.35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Costfunction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5.676552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Skew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1.055651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1.483726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R_squared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*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-0.02459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1819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 smtClean="0"/>
              <a:t>Wish</a:t>
            </a:r>
            <a:r>
              <a:rPr lang="nl-NL" dirty="0" smtClean="0"/>
              <a:t> list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Shell </a:t>
            </a:r>
            <a:r>
              <a:rPr lang="nl-NL" dirty="0" err="1" smtClean="0"/>
              <a:t>for</a:t>
            </a:r>
            <a:r>
              <a:rPr lang="nl-NL" dirty="0" smtClean="0"/>
              <a:t> </a:t>
            </a:r>
            <a:r>
              <a:rPr lang="nl-NL" dirty="0" err="1" smtClean="0"/>
              <a:t>selecting</a:t>
            </a:r>
            <a:r>
              <a:rPr lang="nl-NL" dirty="0" smtClean="0"/>
              <a:t> </a:t>
            </a:r>
            <a:r>
              <a:rPr lang="nl-NL" dirty="0" err="1" smtClean="0"/>
              <a:t>required</a:t>
            </a:r>
            <a:r>
              <a:rPr lang="nl-NL" dirty="0" smtClean="0"/>
              <a:t> </a:t>
            </a:r>
            <a:r>
              <a:rPr lang="nl-NL" dirty="0" err="1" smtClean="0"/>
              <a:t>functionallities</a:t>
            </a:r>
            <a:endParaRPr lang="nl-NL" dirty="0" smtClean="0"/>
          </a:p>
          <a:p>
            <a:pPr lvl="1"/>
            <a:r>
              <a:rPr lang="nl-NL" dirty="0" smtClean="0"/>
              <a:t>Output is R-script </a:t>
            </a:r>
            <a:r>
              <a:rPr lang="nl-NL" dirty="0" err="1" smtClean="0"/>
              <a:t>that</a:t>
            </a:r>
            <a:r>
              <a:rPr lang="nl-NL" dirty="0" smtClean="0"/>
              <a:t> </a:t>
            </a:r>
            <a:r>
              <a:rPr lang="nl-NL" dirty="0" err="1" smtClean="0"/>
              <a:t>only</a:t>
            </a:r>
            <a:r>
              <a:rPr lang="nl-NL" dirty="0" smtClean="0"/>
              <a:t> </a:t>
            </a:r>
            <a:r>
              <a:rPr lang="nl-NL" dirty="0" err="1" smtClean="0"/>
              <a:t>needs</a:t>
            </a:r>
            <a:r>
              <a:rPr lang="nl-NL" dirty="0" smtClean="0"/>
              <a:t> </a:t>
            </a:r>
            <a:r>
              <a:rPr lang="nl-NL" dirty="0" err="1" smtClean="0"/>
              <a:t>to</a:t>
            </a:r>
            <a:r>
              <a:rPr lang="nl-NL" dirty="0" smtClean="0"/>
              <a:t> </a:t>
            </a:r>
            <a:r>
              <a:rPr lang="nl-NL" dirty="0" err="1" smtClean="0"/>
              <a:t>be</a:t>
            </a:r>
            <a:r>
              <a:rPr lang="nl-NL" dirty="0" smtClean="0"/>
              <a:t> </a:t>
            </a:r>
            <a:r>
              <a:rPr lang="nl-NL" dirty="0" err="1" smtClean="0"/>
              <a:t>runned</a:t>
            </a:r>
            <a:endParaRPr lang="nl-NL" dirty="0" smtClean="0"/>
          </a:p>
          <a:p>
            <a:pPr lvl="1"/>
            <a:r>
              <a:rPr lang="nl-NL" dirty="0" smtClean="0"/>
              <a:t>No </a:t>
            </a:r>
            <a:r>
              <a:rPr lang="nl-NL" dirty="0" err="1" smtClean="0"/>
              <a:t>programming</a:t>
            </a:r>
            <a:r>
              <a:rPr lang="nl-NL" dirty="0" smtClean="0"/>
              <a:t> skills </a:t>
            </a:r>
            <a:r>
              <a:rPr lang="nl-NL" dirty="0" err="1" smtClean="0"/>
              <a:t>required</a:t>
            </a:r>
            <a:endParaRPr lang="nl-NL" dirty="0" smtClean="0"/>
          </a:p>
          <a:p>
            <a:r>
              <a:rPr lang="nl-NL" dirty="0" smtClean="0"/>
              <a:t>Make import of </a:t>
            </a:r>
            <a:r>
              <a:rPr lang="nl-NL" dirty="0" err="1" smtClean="0"/>
              <a:t>other</a:t>
            </a:r>
            <a:r>
              <a:rPr lang="nl-NL" dirty="0" smtClean="0"/>
              <a:t> </a:t>
            </a:r>
            <a:r>
              <a:rPr lang="nl-NL" dirty="0" err="1" smtClean="0"/>
              <a:t>observed</a:t>
            </a:r>
            <a:r>
              <a:rPr lang="nl-NL" dirty="0" smtClean="0"/>
              <a:t> data </a:t>
            </a:r>
            <a:r>
              <a:rPr lang="nl-NL" dirty="0" err="1" smtClean="0"/>
              <a:t>possible</a:t>
            </a:r>
            <a:endParaRPr lang="nl-NL" dirty="0" smtClean="0"/>
          </a:p>
          <a:p>
            <a:pPr lvl="1"/>
            <a:r>
              <a:rPr lang="nl-NL" dirty="0" smtClean="0"/>
              <a:t>CSV</a:t>
            </a:r>
          </a:p>
          <a:p>
            <a:pPr lvl="1"/>
            <a:r>
              <a:rPr lang="nl-NL" smtClean="0"/>
              <a:t>TXT</a:t>
            </a:r>
            <a:endParaRPr lang="nl-NL" dirty="0" smtClean="0"/>
          </a:p>
          <a:p>
            <a:r>
              <a:rPr lang="nl-NL" dirty="0" smtClean="0"/>
              <a:t>Map file visualiseren</a:t>
            </a:r>
            <a:endParaRPr lang="nl-NL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204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Den Oever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Years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3074" name="Picture 2" descr="D:\Model_Referance_analysis_v1.1\4. Results\example 2006.his\Data analyses\Chlorophyl-A\DenOever\BPBetYear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5146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787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:\Model_Referance_analysis_v1.1\4. Results\example 2006.his\Data analyses\Chlorophyl-A\DenOever\BPBetSumHalfYear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32" y="26670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Den Oever</a:t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Summer </a:t>
            </a:r>
            <a:r>
              <a:rPr lang="nl-NL" dirty="0" err="1" smtClean="0"/>
              <a:t>halfyears</a:t>
            </a:r>
            <a:r>
              <a:rPr lang="nl-NL" dirty="0"/>
              <a:t>	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792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Months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5122" name="Picture 2" descr="D:\Model_Referance_analysis_v1.1\4. Results\example 2006.his\Data analyses\Chlorophyl-A\BoxPlotBetweenBetweenMonth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5146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1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smtClean="0"/>
              <a:t>Summer </a:t>
            </a:r>
            <a:r>
              <a:rPr lang="nl-NL" dirty="0" err="1" smtClean="0"/>
              <a:t>halfyears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6146" name="Picture 2" descr="D:\Model_Referance_analysis_v1.1\4. Results\example 2006.his\Data analyses\Chlorophyl-A\BoxPlotBetweenSummerHalfYear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3622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92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Years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7170" name="Picture 2" descr="D:\Model_Referance_analysis_v1.1\4. Results\example 2006.his\Data analyses\Chlorophyl-A\BoxPlotBetweenYear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9812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6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smtClean="0"/>
              <a:t>Overall </a:t>
            </a:r>
            <a:r>
              <a:rPr lang="nl-NL" dirty="0" err="1" smtClean="0"/>
              <a:t>locations</a:t>
            </a:r>
            <a:r>
              <a:rPr lang="nl-NL" dirty="0"/>
              <a:t/>
            </a:r>
            <a:br>
              <a:rPr lang="nl-NL" dirty="0"/>
            </a:br>
            <a:r>
              <a:rPr lang="nl-NL" dirty="0" smtClean="0"/>
              <a:t>Chlorofyl-A</a:t>
            </a:r>
            <a:br>
              <a:rPr lang="nl-NL" dirty="0" smtClean="0"/>
            </a:br>
            <a:r>
              <a:rPr lang="nl-NL" dirty="0" err="1" smtClean="0"/>
              <a:t>Predefined</a:t>
            </a:r>
            <a:r>
              <a:rPr lang="nl-NL" dirty="0" smtClean="0"/>
              <a:t> Breaks</a:t>
            </a:r>
            <a:r>
              <a:rPr lang="nl-NL" dirty="0"/>
              <a:t>	</a:t>
            </a:r>
            <a:endParaRPr lang="en-GB" dirty="0"/>
          </a:p>
        </p:txBody>
      </p:sp>
      <p:pic>
        <p:nvPicPr>
          <p:cNvPr id="8194" name="Picture 2" descr="D:\Model_Referance_analysis_v1.1\4. Results\example 2006.his\Data analyses\Chlorophyl-A\BoxPlotBetweenPeriods_Chlorophyl-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45720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706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506</Words>
  <Application>Microsoft Office PowerPoint</Application>
  <PresentationFormat>On-screen Show (4:3)</PresentationFormat>
  <Paragraphs>346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analyses</vt:lpstr>
      <vt:lpstr>Den Oever Chlorofyl-A Months </vt:lpstr>
      <vt:lpstr>Den Oever Chlorofyl-A Predefined breaks </vt:lpstr>
      <vt:lpstr>Den Oever Chlorofyl-A Years </vt:lpstr>
      <vt:lpstr>Den Oever Chlorofyl-A Summer halfyears </vt:lpstr>
      <vt:lpstr>Overall locations Chlorofyl-A Months </vt:lpstr>
      <vt:lpstr>Overall locations Chlorofyl-A Summer halfyears </vt:lpstr>
      <vt:lpstr>Overall locations Chlorofyl-A Years </vt:lpstr>
      <vt:lpstr>Overall locations Chlorofyl-A Predefined Breaks </vt:lpstr>
      <vt:lpstr>Overall locations Chlorofyl-A Multiple comparison </vt:lpstr>
      <vt:lpstr>Overall locations Chlorofyl-A Multiple comparison</vt:lpstr>
      <vt:lpstr>Model analyses</vt:lpstr>
      <vt:lpstr>Genemuiden Chlorofyl-A Model plotted + observed of specific year boxplotted</vt:lpstr>
      <vt:lpstr>Genemuiden Chlorofyl-A Model plotted + boxplotted over years</vt:lpstr>
      <vt:lpstr>Genemuiden Chlorofyl-A Multiple comparison over +5 &gt;sim&lt; -5</vt:lpstr>
      <vt:lpstr>Genemuiden Chlorofyl-A Multiple comparison over year</vt:lpstr>
      <vt:lpstr>Genemuiden Chlorofyl-A ANOVA over year </vt:lpstr>
      <vt:lpstr>Genemuiden Chlorofyl-A ANOVA over year </vt:lpstr>
      <vt:lpstr>Overall locations Chlorofyl-A Multiple comparison over -5 &gt; sim &lt; +5</vt:lpstr>
      <vt:lpstr>Overall locations Chlorofyl-A Multiple comparison over year</vt:lpstr>
      <vt:lpstr>Overall locations Chlorofyl-A Simulated and observed confidence 5%</vt:lpstr>
      <vt:lpstr>Overall locations Chlorofyl-A ANOVA Sim and OBS</vt:lpstr>
      <vt:lpstr>Validation analyses</vt:lpstr>
      <vt:lpstr>Vrouwezand Chlorofyl-A Target diagram version 1 best fit and mean</vt:lpstr>
      <vt:lpstr>Vrouwezand Chlorofyl-A Target diagram version 2 best fit and mean</vt:lpstr>
      <vt:lpstr>Vrouwezand Chlorofyl-A Taylor diagram best fit and mean</vt:lpstr>
      <vt:lpstr>Vrouwezand Chlorofyl-a Statisctics</vt:lpstr>
      <vt:lpstr>Overall locations Chlorofyl-A Target diagram version 1 best fit and mean</vt:lpstr>
      <vt:lpstr>Overall locations Chlorofyl-A Target diagram version 2 best fit and mean</vt:lpstr>
      <vt:lpstr>Overall locations Chlorofyl-A Taylor diagram best fit and mean</vt:lpstr>
      <vt:lpstr>Overall locations Chlorofyl-a Statisctics</vt:lpstr>
      <vt:lpstr>Wish list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/>
  <cp:lastModifiedBy>Marc Weeber</cp:lastModifiedBy>
  <cp:revision>10</cp:revision>
  <dcterms:created xsi:type="dcterms:W3CDTF">2006-08-16T00:00:00Z</dcterms:created>
  <dcterms:modified xsi:type="dcterms:W3CDTF">2014-09-11T09:52:41Z</dcterms:modified>
</cp:coreProperties>
</file>