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embeddings/oleObject1.bin" ContentType="application/vnd.openxmlformats-officedocument.oleObject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81"/>
  </p:notesMasterIdLst>
  <p:handoutMasterIdLst>
    <p:handoutMasterId r:id="rId82"/>
  </p:handoutMasterIdLst>
  <p:sldIdLst>
    <p:sldId id="596" r:id="rId2"/>
    <p:sldId id="816" r:id="rId3"/>
    <p:sldId id="670" r:id="rId4"/>
    <p:sldId id="854" r:id="rId5"/>
    <p:sldId id="817" r:id="rId6"/>
    <p:sldId id="818" r:id="rId7"/>
    <p:sldId id="819" r:id="rId8"/>
    <p:sldId id="820" r:id="rId9"/>
    <p:sldId id="822" r:id="rId10"/>
    <p:sldId id="824" r:id="rId11"/>
    <p:sldId id="823" r:id="rId12"/>
    <p:sldId id="828" r:id="rId13"/>
    <p:sldId id="825" r:id="rId14"/>
    <p:sldId id="829" r:id="rId15"/>
    <p:sldId id="830" r:id="rId16"/>
    <p:sldId id="821" r:id="rId17"/>
    <p:sldId id="826" r:id="rId18"/>
    <p:sldId id="827" r:id="rId19"/>
    <p:sldId id="831" r:id="rId20"/>
    <p:sldId id="840" r:id="rId21"/>
    <p:sldId id="855" r:id="rId22"/>
    <p:sldId id="673" r:id="rId23"/>
    <p:sldId id="777" r:id="rId24"/>
    <p:sldId id="778" r:id="rId25"/>
    <p:sldId id="780" r:id="rId26"/>
    <p:sldId id="810" r:id="rId27"/>
    <p:sldId id="779" r:id="rId28"/>
    <p:sldId id="832" r:id="rId29"/>
    <p:sldId id="833" r:id="rId30"/>
    <p:sldId id="835" r:id="rId31"/>
    <p:sldId id="841" r:id="rId32"/>
    <p:sldId id="834" r:id="rId33"/>
    <p:sldId id="781" r:id="rId34"/>
    <p:sldId id="782" r:id="rId35"/>
    <p:sldId id="784" r:id="rId36"/>
    <p:sldId id="785" r:id="rId37"/>
    <p:sldId id="787" r:id="rId38"/>
    <p:sldId id="836" r:id="rId39"/>
    <p:sldId id="842" r:id="rId40"/>
    <p:sldId id="796" r:id="rId41"/>
    <p:sldId id="844" r:id="rId42"/>
    <p:sldId id="797" r:id="rId43"/>
    <p:sldId id="837" r:id="rId44"/>
    <p:sldId id="838" r:id="rId45"/>
    <p:sldId id="839" r:id="rId46"/>
    <p:sldId id="846" r:id="rId47"/>
    <p:sldId id="847" r:id="rId48"/>
    <p:sldId id="845" r:id="rId49"/>
    <p:sldId id="848" r:id="rId50"/>
    <p:sldId id="674" r:id="rId51"/>
    <p:sldId id="669" r:id="rId52"/>
    <p:sldId id="668" r:id="rId53"/>
    <p:sldId id="667" r:id="rId54"/>
    <p:sldId id="599" r:id="rId55"/>
    <p:sldId id="676" r:id="rId56"/>
    <p:sldId id="601" r:id="rId57"/>
    <p:sldId id="600" r:id="rId58"/>
    <p:sldId id="602" r:id="rId59"/>
    <p:sldId id="606" r:id="rId60"/>
    <p:sldId id="678" r:id="rId61"/>
    <p:sldId id="850" r:id="rId62"/>
    <p:sldId id="849" r:id="rId63"/>
    <p:sldId id="851" r:id="rId64"/>
    <p:sldId id="852" r:id="rId65"/>
    <p:sldId id="853" r:id="rId66"/>
    <p:sldId id="439" r:id="rId67"/>
    <p:sldId id="856" r:id="rId68"/>
    <p:sldId id="718" r:id="rId69"/>
    <p:sldId id="720" r:id="rId70"/>
    <p:sldId id="722" r:id="rId71"/>
    <p:sldId id="857" r:id="rId72"/>
    <p:sldId id="728" r:id="rId73"/>
    <p:sldId id="729" r:id="rId74"/>
    <p:sldId id="858" r:id="rId75"/>
    <p:sldId id="726" r:id="rId76"/>
    <p:sldId id="814" r:id="rId77"/>
    <p:sldId id="773" r:id="rId78"/>
    <p:sldId id="774" r:id="rId79"/>
    <p:sldId id="775" r:id="rId80"/>
  </p:sldIdLst>
  <p:sldSz cx="9144000" cy="6858000" type="screen4x3"/>
  <p:notesSz cx="7188200" cy="9448800"/>
  <p:custDataLst>
    <p:tags r:id="rId8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64" charset="0"/>
        <a:ea typeface="ＭＳ Ｐゴシック" pitchFamily="-11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64" charset="0"/>
        <a:ea typeface="ＭＳ Ｐゴシック" pitchFamily="-11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64" charset="0"/>
        <a:ea typeface="ＭＳ Ｐゴシック" pitchFamily="-11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64" charset="0"/>
        <a:ea typeface="ＭＳ Ｐゴシック" pitchFamily="-11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64" charset="0"/>
        <a:ea typeface="ＭＳ Ｐゴシック" pitchFamily="-11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64" charset="0"/>
        <a:ea typeface="ＭＳ Ｐゴシック" pitchFamily="-11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64" charset="0"/>
        <a:ea typeface="ＭＳ Ｐゴシック" pitchFamily="-11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64" charset="0"/>
        <a:ea typeface="ＭＳ Ｐゴシック" pitchFamily="-11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64" charset="0"/>
        <a:ea typeface="ＭＳ Ｐゴシック" pitchFamily="-11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hiddenSlides="1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A5CC"/>
    <a:srgbClr val="0E86CC"/>
    <a:srgbClr val="FF66FF"/>
    <a:srgbClr val="6600FF"/>
    <a:srgbClr val="009999"/>
    <a:srgbClr val="FF3300"/>
    <a:srgbClr val="66FF33"/>
    <a:srgbClr val="33CCFF"/>
    <a:srgbClr val="1C14FF"/>
    <a:srgbClr val="1699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83154" autoAdjust="0"/>
  </p:normalViewPr>
  <p:slideViewPr>
    <p:cSldViewPr>
      <p:cViewPr>
        <p:scale>
          <a:sx n="139" d="100"/>
          <a:sy n="139" d="100"/>
        </p:scale>
        <p:origin x="-680" y="-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3" d="100"/>
        <a:sy n="163" d="100"/>
      </p:scale>
      <p:origin x="0" y="31064"/>
    </p:cViewPr>
  </p:sorterViewPr>
  <p:notesViewPr>
    <p:cSldViewPr>
      <p:cViewPr varScale="1">
        <p:scale>
          <a:sx n="68" d="100"/>
          <a:sy n="68" d="100"/>
        </p:scale>
        <p:origin x="-3270" y="-108"/>
      </p:cViewPr>
      <p:guideLst>
        <p:guide orient="horz" pos="2976"/>
        <p:guide pos="226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1" Type="http://schemas.openxmlformats.org/officeDocument/2006/relationships/notesMaster" Target="notesMasters/notesMaster1.xml"/><Relationship Id="rId82" Type="http://schemas.openxmlformats.org/officeDocument/2006/relationships/handoutMaster" Target="handoutMasters/handoutMaster1.xml"/><Relationship Id="rId83" Type="http://schemas.openxmlformats.org/officeDocument/2006/relationships/printerSettings" Target="printerSettings/printerSettings1.bin"/><Relationship Id="rId84" Type="http://schemas.openxmlformats.org/officeDocument/2006/relationships/tags" Target="tags/tag1.xml"/><Relationship Id="rId85" Type="http://schemas.openxmlformats.org/officeDocument/2006/relationships/presProps" Target="presProps.xml"/><Relationship Id="rId86" Type="http://schemas.openxmlformats.org/officeDocument/2006/relationships/viewProps" Target="viewProps.xml"/><Relationship Id="rId87" Type="http://schemas.openxmlformats.org/officeDocument/2006/relationships/theme" Target="theme/theme1.xml"/><Relationship Id="rId8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46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061" tIns="47531" rIns="95061" bIns="47531" numCol="1" anchor="ctr" anchorCtr="0" compatLnSpc="1">
            <a:prstTxWarp prst="textNoShape">
              <a:avLst/>
            </a:prstTxWarp>
          </a:bodyPr>
          <a:lstStyle>
            <a:lvl1pPr defTabSz="950913">
              <a:defRPr sz="1200">
                <a:latin typeface="Times New Roman" pitchFamily="-111" charset="0"/>
                <a:ea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73525" y="0"/>
            <a:ext cx="31146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061" tIns="47531" rIns="95061" bIns="47531" numCol="1" anchor="ctr" anchorCtr="0" compatLnSpc="1">
            <a:prstTxWarp prst="textNoShape">
              <a:avLst/>
            </a:prstTxWarp>
          </a:bodyPr>
          <a:lstStyle>
            <a:lvl1pPr algn="r" defTabSz="950913">
              <a:defRPr sz="1200">
                <a:latin typeface="Times New Roman" pitchFamily="-111" charset="0"/>
                <a:ea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75725"/>
            <a:ext cx="31146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061" tIns="47531" rIns="95061" bIns="47531" numCol="1" anchor="b" anchorCtr="0" compatLnSpc="1">
            <a:prstTxWarp prst="textNoShape">
              <a:avLst/>
            </a:prstTxWarp>
          </a:bodyPr>
          <a:lstStyle>
            <a:lvl1pPr defTabSz="950913">
              <a:defRPr sz="1200">
                <a:latin typeface="Times New Roman" pitchFamily="-111" charset="0"/>
                <a:ea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73525" y="8975725"/>
            <a:ext cx="31146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061" tIns="47531" rIns="95061" bIns="47531" numCol="1" anchor="b" anchorCtr="0" compatLnSpc="1">
            <a:prstTxWarp prst="textNoShape">
              <a:avLst/>
            </a:prstTxWarp>
          </a:bodyPr>
          <a:lstStyle>
            <a:lvl1pPr algn="r" defTabSz="950913">
              <a:defRPr sz="1200">
                <a:latin typeface="Times New Roman" pitchFamily="-111" charset="0"/>
                <a:ea typeface="ＭＳ Ｐゴシック" pitchFamily="-111" charset="-128"/>
              </a:defRPr>
            </a:lvl1pPr>
          </a:lstStyle>
          <a:p>
            <a:pPr>
              <a:defRPr/>
            </a:pPr>
            <a:fld id="{8A821F17-D7D5-44A8-9E8B-447BB7ECB0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563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146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1" tIns="47531" rIns="95061" bIns="47531" numCol="1" anchor="ctr" anchorCtr="0" compatLnSpc="1">
            <a:prstTxWarp prst="textNoShape">
              <a:avLst/>
            </a:prstTxWarp>
          </a:bodyPr>
          <a:lstStyle>
            <a:lvl1pPr defTabSz="950913" eaLnBrk="0" hangingPunct="0">
              <a:defRPr sz="1200">
                <a:latin typeface="Times New Roman" pitchFamily="-111" charset="0"/>
                <a:ea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73525" y="0"/>
            <a:ext cx="31146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061" tIns="47531" rIns="95061" bIns="47531" numCol="1" anchor="ctr" anchorCtr="0" compatLnSpc="1">
            <a:prstTxWarp prst="textNoShape">
              <a:avLst/>
            </a:prstTxWarp>
          </a:bodyPr>
          <a:lstStyle>
            <a:lvl1pPr algn="r" defTabSz="950913" eaLnBrk="0" hangingPunct="0">
              <a:defRPr sz="1200">
                <a:latin typeface="Times New Roman" pitchFamily="-111" charset="0"/>
                <a:ea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1900" y="708025"/>
            <a:ext cx="4724400" cy="3543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8850" y="4487863"/>
            <a:ext cx="5270500" cy="425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061" tIns="47531" rIns="95061" bIns="475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75725"/>
            <a:ext cx="31146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61" tIns="47531" rIns="95061" bIns="47531" numCol="1" anchor="b" anchorCtr="0" compatLnSpc="1">
            <a:prstTxWarp prst="textNoShape">
              <a:avLst/>
            </a:prstTxWarp>
          </a:bodyPr>
          <a:lstStyle>
            <a:lvl1pPr defTabSz="950913" eaLnBrk="0" hangingPunct="0">
              <a:defRPr sz="1200">
                <a:latin typeface="Times New Roman" pitchFamily="-111" charset="0"/>
                <a:ea typeface="ＭＳ Ｐゴシック" pitchFamily="-11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73525" y="8975725"/>
            <a:ext cx="3114675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061" tIns="47531" rIns="95061" bIns="47531" numCol="1" anchor="b" anchorCtr="0" compatLnSpc="1">
            <a:prstTxWarp prst="textNoShape">
              <a:avLst/>
            </a:prstTxWarp>
          </a:bodyPr>
          <a:lstStyle>
            <a:lvl1pPr algn="r" defTabSz="950913" eaLnBrk="0" hangingPunct="0">
              <a:defRPr sz="1200">
                <a:latin typeface="Times New Roman" pitchFamily="-111" charset="0"/>
                <a:ea typeface="ＭＳ Ｐゴシック" pitchFamily="-111" charset="-128"/>
              </a:defRPr>
            </a:lvl1pPr>
          </a:lstStyle>
          <a:p>
            <a:pPr>
              <a:defRPr/>
            </a:pPr>
            <a:fld id="{FEA22D66-4373-4BD7-81B6-83B04AB136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403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7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8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1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2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3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4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D10082-A9FE-4B6D-894E-4C2C433F03FF}" type="slidenum">
              <a:rPr lang="en-US" smtClean="0">
                <a:latin typeface="Times New Roman" pitchFamily="64" charset="0"/>
              </a:rPr>
              <a:pPr/>
              <a:t>1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4487863"/>
            <a:ext cx="5273675" cy="42529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55" tIns="46977" rIns="93955" bIns="46977"/>
          <a:lstStyle/>
          <a:p>
            <a:endParaRPr lang="en-US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435A53-CBAA-4424-A1F6-A8106D2304F7}" type="slidenum">
              <a:rPr lang="en-US" smtClean="0">
                <a:latin typeface="Times New Roman" pitchFamily="64" charset="0"/>
              </a:rPr>
              <a:pPr/>
              <a:t>13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4487863"/>
            <a:ext cx="5273675" cy="42529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55" tIns="46977" rIns="93955" bIns="46977"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pitchFamily="-111" charset="-128"/>
              </a:rPr>
              <a:t>Our example creates hard, soft and external links;</a:t>
            </a:r>
            <a:r>
              <a:rPr lang="en-US" baseline="0" dirty="0" smtClean="0">
                <a:ea typeface="ＭＳ Ｐゴシック" pitchFamily="-111" charset="-128"/>
              </a:rPr>
              <a:t> it deletes dangling link; it copies hard link to a</a:t>
            </a:r>
            <a:endParaRPr lang="en-US" dirty="0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link a in A</a:t>
            </a:r>
            <a:r>
              <a:rPr lang="en-US" baseline="0" dirty="0" smtClean="0"/>
              <a:t> is removed dataset can be reached using path /a, soft link becomes dangling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22D66-4373-4BD7-81B6-83B04AB136E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45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link a in the root group is removed, dataset with graph becomes unreachable;</a:t>
            </a:r>
            <a:r>
              <a:rPr lang="en-US" baseline="0" dirty="0" smtClean="0"/>
              <a:t> soft link cannot be resolved without a “real” path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22D66-4373-4BD7-81B6-83B04AB136E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45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435A53-CBAA-4424-A1F6-A8106D2304F7}" type="slidenum">
              <a:rPr lang="en-US" smtClean="0">
                <a:latin typeface="Times New Roman" pitchFamily="64" charset="0"/>
              </a:rPr>
              <a:pPr/>
              <a:t>16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4487863"/>
            <a:ext cx="5273675" cy="42529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55" tIns="46977" rIns="93955" bIns="46977"/>
          <a:lstStyle/>
          <a:p>
            <a:endParaRPr lang="en-US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435A53-CBAA-4424-A1F6-A8106D2304F7}" type="slidenum">
              <a:rPr lang="en-US" smtClean="0">
                <a:latin typeface="Times New Roman" pitchFamily="64" charset="0"/>
              </a:rPr>
              <a:pPr/>
              <a:t>17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4487863"/>
            <a:ext cx="5273675" cy="42529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55" tIns="46977" rIns="93955" bIns="46977"/>
          <a:lstStyle/>
          <a:p>
            <a:endParaRPr lang="en-US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435A53-CBAA-4424-A1F6-A8106D2304F7}" type="slidenum">
              <a:rPr lang="en-US" smtClean="0">
                <a:latin typeface="Times New Roman" pitchFamily="64" charset="0"/>
              </a:rPr>
              <a:pPr/>
              <a:t>18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4487863"/>
            <a:ext cx="5273675" cy="42529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55" tIns="46977" rIns="93955" bIns="46977"/>
          <a:lstStyle/>
          <a:p>
            <a:r>
              <a:rPr lang="en-US" dirty="0" smtClean="0">
                <a:ea typeface="ＭＳ Ｐゴシック" pitchFamily="-111" charset="-128"/>
              </a:rPr>
              <a:t>Example shows how to print</a:t>
            </a:r>
            <a:r>
              <a:rPr lang="en-US" baseline="0" dirty="0" smtClean="0">
                <a:ea typeface="ＭＳ Ｐゴシック" pitchFamily="-111" charset="-128"/>
              </a:rPr>
              <a:t> paths to all objects in the NPP file and names and values of attributes for </a:t>
            </a:r>
            <a:r>
              <a:rPr lang="en-US" baseline="0" smtClean="0">
                <a:ea typeface="ＭＳ Ｐゴシック" pitchFamily="-111" charset="-128"/>
              </a:rPr>
              <a:t>each object.</a:t>
            </a:r>
            <a:endParaRPr lang="en-US" dirty="0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435A53-CBAA-4424-A1F6-A8106D2304F7}" type="slidenum">
              <a:rPr lang="en-US" smtClean="0">
                <a:latin typeface="Times New Roman" pitchFamily="64" charset="0"/>
              </a:rPr>
              <a:pPr/>
              <a:t>19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4487863"/>
            <a:ext cx="5273675" cy="42529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55" tIns="46977" rIns="93955" bIns="46977"/>
          <a:lstStyle/>
          <a:p>
            <a:r>
              <a:rPr lang="en-US" dirty="0" smtClean="0">
                <a:ea typeface="ＭＳ Ｐゴシック" pitchFamily="-111" charset="-128"/>
              </a:rPr>
              <a:t>Example shows how to print</a:t>
            </a:r>
            <a:r>
              <a:rPr lang="en-US" baseline="0" dirty="0" smtClean="0">
                <a:ea typeface="ＭＳ Ｐゴシック" pitchFamily="-111" charset="-128"/>
              </a:rPr>
              <a:t> paths to all objects in the NPP file and names and values of attributes for </a:t>
            </a:r>
            <a:r>
              <a:rPr lang="en-US" baseline="0" smtClean="0">
                <a:ea typeface="ＭＳ Ｐゴシック" pitchFamily="-111" charset="-128"/>
              </a:rPr>
              <a:t>each object.</a:t>
            </a:r>
            <a:endParaRPr lang="en-US" dirty="0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908AAB-5D57-42A8-A537-2C50C7611297}" type="slidenum">
              <a:rPr lang="en-US" smtClean="0">
                <a:latin typeface="Times New Roman" pitchFamily="64" charset="0"/>
              </a:rPr>
              <a:pPr/>
              <a:t>22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4487863"/>
            <a:ext cx="5273675" cy="42529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55" tIns="46977" rIns="93955" bIns="46977"/>
          <a:lstStyle/>
          <a:p>
            <a:endParaRPr lang="en-US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Portability: insures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endianess</a:t>
            </a:r>
            <a:r>
              <a:rPr lang="en-US" baseline="0" dirty="0" smtClean="0"/>
              <a:t> conversion, size conversion, structures portability,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22D66-4373-4BD7-81B6-83B04AB136E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99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22D66-4373-4BD7-81B6-83B04AB136E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42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435A53-CBAA-4424-A1F6-A8106D2304F7}" type="slidenum">
              <a:rPr lang="en-US" smtClean="0">
                <a:latin typeface="Times New Roman" pitchFamily="64" charset="0"/>
              </a:rPr>
              <a:pPr/>
              <a:t>2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4487863"/>
            <a:ext cx="5273675" cy="42529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55" tIns="46977" rIns="93955" bIns="46977"/>
          <a:lstStyle/>
          <a:p>
            <a:endParaRPr lang="en-US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Failure to describe correctly memory buffer or to provide “unconvertible” type will result in wrong data read/written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22D66-4373-4BD7-81B6-83B04AB136EC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65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EA8AED-41C6-4D34-9AAF-DF6BEA8400CB}" type="slidenum">
              <a:rPr lang="en-US" smtClean="0">
                <a:latin typeface="Times New Roman" pitchFamily="64" charset="0"/>
              </a:rPr>
              <a:pPr/>
              <a:t>28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4" y="4487863"/>
            <a:ext cx="5273675" cy="42529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38" tIns="46969" rIns="93938" bIns="46969"/>
          <a:lstStyle/>
          <a:p>
            <a:endParaRPr lang="en-US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E2C251-E22A-4EBE-B7FD-A89DD28A3404}" type="slidenum">
              <a:rPr lang="en-US" smtClean="0">
                <a:latin typeface="Times New Roman" pitchFamily="64" charset="0"/>
              </a:rPr>
              <a:pPr/>
              <a:t>29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4" y="4487863"/>
            <a:ext cx="5273675" cy="42529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38" tIns="46969" rIns="93938" bIns="46969"/>
          <a:lstStyle/>
          <a:p>
            <a:endParaRPr lang="en-US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E2C251-E22A-4EBE-B7FD-A89DD28A3404}" type="slidenum">
              <a:rPr lang="en-US" smtClean="0">
                <a:latin typeface="Times New Roman" pitchFamily="64" charset="0"/>
              </a:rPr>
              <a:pPr/>
              <a:t>30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4" y="4487863"/>
            <a:ext cx="5273675" cy="42529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38" tIns="46969" rIns="93938" bIns="46969"/>
          <a:lstStyle/>
          <a:p>
            <a:endParaRPr lang="en-US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E2C251-E22A-4EBE-B7FD-A89DD28A3404}" type="slidenum">
              <a:rPr lang="en-US" smtClean="0">
                <a:latin typeface="Times New Roman" pitchFamily="64" charset="0"/>
              </a:rPr>
              <a:pPr/>
              <a:t>31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4" y="4487863"/>
            <a:ext cx="5273675" cy="42529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38" tIns="46969" rIns="93938" bIns="46969"/>
          <a:lstStyle/>
          <a:p>
            <a:endParaRPr lang="en-US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E2C251-E22A-4EBE-B7FD-A89DD28A3404}" type="slidenum">
              <a:rPr lang="en-US" smtClean="0">
                <a:latin typeface="Times New Roman" pitchFamily="64" charset="0"/>
              </a:rPr>
              <a:pPr/>
              <a:t>32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4" y="4487863"/>
            <a:ext cx="5273675" cy="42529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38" tIns="46969" rIns="93938" bIns="46969"/>
          <a:lstStyle/>
          <a:p>
            <a:endParaRPr lang="en-US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D575D7-5EB7-438C-98FB-09E10EB0F2B7}" type="slidenum">
              <a:rPr lang="en-US" smtClean="0">
                <a:latin typeface="Times New Roman" pitchFamily="64" charset="0"/>
              </a:rPr>
              <a:pPr/>
              <a:t>33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4" y="4487863"/>
            <a:ext cx="5273675" cy="42529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38" tIns="46969" rIns="93938" bIns="46969"/>
          <a:lstStyle/>
          <a:p>
            <a:endParaRPr lang="en-US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BC16A8-9637-432F-900E-CED19941C63E}" type="slidenum">
              <a:rPr lang="en-US" smtClean="0">
                <a:latin typeface="Times New Roman" pitchFamily="64" charset="0"/>
              </a:rPr>
              <a:pPr/>
              <a:t>34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4" y="4487863"/>
            <a:ext cx="5273675" cy="42529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38" tIns="46969" rIns="93938" bIns="46969"/>
          <a:lstStyle/>
          <a:p>
            <a:endParaRPr lang="en-US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A6C9D-27A7-4BD7-BF46-5C5275407DB7}" type="slidenum">
              <a:rPr lang="en-US" smtClean="0">
                <a:latin typeface="Times New Roman" pitchFamily="64" charset="0"/>
              </a:rPr>
              <a:pPr/>
              <a:t>35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4" y="4487863"/>
            <a:ext cx="5273675" cy="42529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38" tIns="46969" rIns="93938" bIns="46969"/>
          <a:lstStyle/>
          <a:p>
            <a:endParaRPr lang="en-US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4AD614-E77D-4B34-A52B-5AC0D96C09FB}" type="slidenum">
              <a:rPr lang="en-US" smtClean="0">
                <a:latin typeface="Times New Roman" pitchFamily="64" charset="0"/>
              </a:rPr>
              <a:pPr/>
              <a:t>36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4" y="4487863"/>
            <a:ext cx="5273675" cy="42529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38" tIns="46969" rIns="93938" bIns="46969"/>
          <a:lstStyle/>
          <a:p>
            <a:endParaRPr lang="en-US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435A53-CBAA-4424-A1F6-A8106D2304F7}" type="slidenum">
              <a:rPr lang="en-US" smtClean="0">
                <a:latin typeface="Times New Roman" pitchFamily="64" charset="0"/>
              </a:rPr>
              <a:pPr/>
              <a:t>3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4487863"/>
            <a:ext cx="5273675" cy="42529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55" tIns="46977" rIns="93955" bIns="46977"/>
          <a:lstStyle/>
          <a:p>
            <a:endParaRPr lang="en-US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68B26A-8AF5-4722-847D-D557A10CFB60}" type="slidenum">
              <a:rPr lang="en-US" smtClean="0">
                <a:latin typeface="Times New Roman" pitchFamily="64" charset="0"/>
              </a:rPr>
              <a:pPr/>
              <a:t>37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4" y="4487863"/>
            <a:ext cx="5273675" cy="42529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38" tIns="46969" rIns="93938" bIns="46969"/>
          <a:lstStyle/>
          <a:p>
            <a:endParaRPr lang="en-US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254864-E186-4B8C-A6AD-764A6F0BAADD}" type="slidenum">
              <a:rPr lang="en-US" smtClean="0">
                <a:latin typeface="Times New Roman" pitchFamily="64" charset="0"/>
              </a:rPr>
              <a:pPr/>
              <a:t>38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4" y="4487863"/>
            <a:ext cx="5273675" cy="42529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38" tIns="46969" rIns="93938" bIns="46969"/>
          <a:lstStyle/>
          <a:p>
            <a:endParaRPr lang="en-US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037CC5-8F38-4478-A98D-542B3A4246D0}" type="slidenum">
              <a:rPr lang="en-US" smtClean="0">
                <a:latin typeface="Times New Roman" pitchFamily="64" charset="0"/>
              </a:rPr>
              <a:pPr/>
              <a:t>40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4" y="4487863"/>
            <a:ext cx="5273675" cy="42529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38" tIns="46969" rIns="93938" bIns="46969"/>
          <a:lstStyle/>
          <a:p>
            <a:endParaRPr lang="en-US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254864-E186-4B8C-A6AD-764A6F0BAADD}" type="slidenum">
              <a:rPr lang="en-US" smtClean="0">
                <a:latin typeface="Times New Roman" pitchFamily="64" charset="0"/>
              </a:rPr>
              <a:pPr/>
              <a:t>42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4" y="4487863"/>
            <a:ext cx="5273675" cy="42529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38" tIns="46969" rIns="93938" bIns="46969"/>
          <a:lstStyle/>
          <a:p>
            <a:endParaRPr lang="en-US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slide</a:t>
            </a:r>
            <a:r>
              <a:rPr lang="en-US" baseline="0" dirty="0" smtClean="0"/>
              <a:t> is from </a:t>
            </a:r>
            <a:r>
              <a:rPr lang="en-US" baseline="0" dirty="0" err="1" smtClean="0"/>
              <a:t>HDFand</a:t>
            </a:r>
            <a:r>
              <a:rPr lang="en-US" baseline="0" dirty="0" smtClean="0"/>
              <a:t> HDF-EOS Workshop IX, Kim </a:t>
            </a:r>
            <a:r>
              <a:rPr lang="en-US" baseline="0" dirty="0" err="1" smtClean="0"/>
              <a:t>Tomashosky</a:t>
            </a:r>
            <a:r>
              <a:rPr lang="en-US" baseline="0" dirty="0" smtClean="0"/>
              <a:t> “NPOESS Product Delivery in HDF”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22D66-4373-4BD7-81B6-83B04AB136E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150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E2C251-E22A-4EBE-B7FD-A89DD28A3404}" type="slidenum">
              <a:rPr lang="en-US" smtClean="0">
                <a:latin typeface="Times New Roman" pitchFamily="64" charset="0"/>
              </a:rPr>
              <a:pPr/>
              <a:t>49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4" y="4487863"/>
            <a:ext cx="5273675" cy="42529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38" tIns="46969" rIns="93938" bIns="46969"/>
          <a:lstStyle/>
          <a:p>
            <a:endParaRPr lang="en-US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9812E-7A8E-400C-A1C7-DA5AC431B8DA}" type="slidenum">
              <a:rPr lang="en-US" smtClean="0">
                <a:latin typeface="Times New Roman" pitchFamily="64" charset="0"/>
              </a:rPr>
              <a:pPr/>
              <a:t>50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4487863"/>
            <a:ext cx="5273675" cy="42529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55" tIns="46977" rIns="93955" bIns="46977"/>
          <a:lstStyle/>
          <a:p>
            <a:endParaRPr lang="en-US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579390-C843-48A6-8306-488D1D6B9732}" type="slidenum">
              <a:rPr lang="en-US" smtClean="0">
                <a:latin typeface="Times New Roman" pitchFamily="64" charset="0"/>
              </a:rPr>
              <a:pPr/>
              <a:t>54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4487863"/>
            <a:ext cx="5273675" cy="42529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55" tIns="46977" rIns="93955" bIns="46977"/>
          <a:lstStyle/>
          <a:p>
            <a:endParaRPr lang="en-US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715D6B-F656-43F7-AFFF-C8866EC18206}" type="slidenum">
              <a:rPr lang="en-US" smtClean="0">
                <a:latin typeface="Times New Roman" pitchFamily="64" charset="0"/>
              </a:rPr>
              <a:pPr/>
              <a:t>55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4487863"/>
            <a:ext cx="5273675" cy="42529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55" tIns="46977" rIns="93955" bIns="46977"/>
          <a:lstStyle/>
          <a:p>
            <a:endParaRPr lang="en-US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EAC8E-1CC5-4051-AF92-B4CA7F9F945F}" type="slidenum">
              <a:rPr lang="en-US" smtClean="0">
                <a:latin typeface="Times New Roman" pitchFamily="64" charset="0"/>
              </a:rPr>
              <a:pPr/>
              <a:t>56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4487863"/>
            <a:ext cx="5273675" cy="42529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55" tIns="46977" rIns="93955" bIns="46977"/>
          <a:lstStyle/>
          <a:p>
            <a:endParaRPr lang="en-US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435A53-CBAA-4424-A1F6-A8106D2304F7}" type="slidenum">
              <a:rPr lang="en-US" smtClean="0">
                <a:latin typeface="Times New Roman" pitchFamily="64" charset="0"/>
              </a:rPr>
              <a:pPr/>
              <a:t>5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4487863"/>
            <a:ext cx="5273675" cy="42529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55" tIns="46977" rIns="93955" bIns="46977"/>
          <a:lstStyle/>
          <a:p>
            <a:endParaRPr lang="en-US" dirty="0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9DBE8E-52EC-4D3C-ACA2-08BCC7D691DF}" type="slidenum">
              <a:rPr lang="en-US" smtClean="0">
                <a:latin typeface="Times New Roman" pitchFamily="64" charset="0"/>
              </a:rPr>
              <a:pPr/>
              <a:t>57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4487863"/>
            <a:ext cx="5273675" cy="42529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55" tIns="46977" rIns="93955" bIns="46977"/>
          <a:lstStyle/>
          <a:p>
            <a:endParaRPr lang="en-US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19D269-44A9-4249-9296-162826AABCC3}" type="slidenum">
              <a:rPr lang="en-US" smtClean="0">
                <a:latin typeface="Times New Roman" pitchFamily="64" charset="0"/>
              </a:rPr>
              <a:pPr/>
              <a:t>58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4487863"/>
            <a:ext cx="5273675" cy="42529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55" tIns="46977" rIns="93955" bIns="46977"/>
          <a:lstStyle/>
          <a:p>
            <a:endParaRPr lang="en-US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3FC4DA-57DA-49E1-942C-9DCD30D145F9}" type="slidenum">
              <a:rPr lang="en-US" smtClean="0">
                <a:latin typeface="Times New Roman" pitchFamily="64" charset="0"/>
              </a:rPr>
              <a:pPr/>
              <a:t>59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4487863"/>
            <a:ext cx="5273675" cy="42529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55" tIns="46977" rIns="93955" bIns="46977"/>
          <a:lstStyle/>
          <a:p>
            <a:endParaRPr lang="en-US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493C00-BB86-449A-B338-39BE397C390E}" type="slidenum">
              <a:rPr lang="en-US" smtClean="0">
                <a:latin typeface="Times New Roman" pitchFamily="64" charset="0"/>
              </a:rPr>
              <a:pPr/>
              <a:t>60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4487863"/>
            <a:ext cx="5273675" cy="42529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55" tIns="46977" rIns="93955" bIns="46977"/>
          <a:lstStyle/>
          <a:p>
            <a:endParaRPr lang="en-US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493C00-BB86-449A-B338-39BE397C390E}" type="slidenum">
              <a:rPr lang="en-US" smtClean="0">
                <a:latin typeface="Times New Roman" pitchFamily="64" charset="0"/>
              </a:rPr>
              <a:pPr/>
              <a:t>61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4487863"/>
            <a:ext cx="5273675" cy="42529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55" tIns="46977" rIns="93955" bIns="46977"/>
          <a:lstStyle/>
          <a:p>
            <a:endParaRPr lang="en-US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493C00-BB86-449A-B338-39BE397C390E}" type="slidenum">
              <a:rPr lang="en-US" smtClean="0">
                <a:latin typeface="Times New Roman" pitchFamily="64" charset="0"/>
              </a:rPr>
              <a:pPr/>
              <a:t>62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4487863"/>
            <a:ext cx="5273675" cy="42529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55" tIns="46977" rIns="93955" bIns="46977"/>
          <a:lstStyle/>
          <a:p>
            <a:endParaRPr lang="en-US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493C00-BB86-449A-B338-39BE397C390E}" type="slidenum">
              <a:rPr lang="en-US" smtClean="0">
                <a:latin typeface="Times New Roman" pitchFamily="64" charset="0"/>
              </a:rPr>
              <a:pPr/>
              <a:t>63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4487863"/>
            <a:ext cx="5273675" cy="42529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55" tIns="46977" rIns="93955" bIns="46977"/>
          <a:lstStyle/>
          <a:p>
            <a:endParaRPr lang="en-US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493C00-BB86-449A-B338-39BE397C390E}" type="slidenum">
              <a:rPr lang="en-US" smtClean="0">
                <a:latin typeface="Times New Roman" pitchFamily="64" charset="0"/>
              </a:rPr>
              <a:pPr/>
              <a:t>64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4487863"/>
            <a:ext cx="5273675" cy="42529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55" tIns="46977" rIns="93955" bIns="46977"/>
          <a:lstStyle/>
          <a:p>
            <a:endParaRPr lang="en-US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E2C251-E22A-4EBE-B7FD-A89DD28A3404}" type="slidenum">
              <a:rPr lang="en-US" smtClean="0">
                <a:latin typeface="Times New Roman" pitchFamily="64" charset="0"/>
              </a:rPr>
              <a:pPr/>
              <a:t>65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4" y="4487863"/>
            <a:ext cx="5273675" cy="42529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38" tIns="46969" rIns="93938" bIns="46969"/>
          <a:lstStyle/>
          <a:p>
            <a:endParaRPr lang="en-US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8CCCCA-BF10-4AE8-879B-7AD90E8C0C72}" type="slidenum">
              <a:rPr lang="en-US" smtClean="0">
                <a:latin typeface="Times New Roman" pitchFamily="64" charset="0"/>
              </a:rPr>
              <a:pPr/>
              <a:t>66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4487863"/>
            <a:ext cx="5273675" cy="42529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55" tIns="46977" rIns="93955" bIns="46977"/>
          <a:lstStyle/>
          <a:p>
            <a:endParaRPr lang="en-US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h5_links.py creates a file</a:t>
            </a:r>
            <a:r>
              <a:rPr lang="en-US" baseline="0" dirty="0" smtClean="0"/>
              <a:t> links.h5 and two groups “A” and  “B” in it.</a:t>
            </a:r>
          </a:p>
          <a:p>
            <a:r>
              <a:rPr lang="en-US" baseline="0" dirty="0" smtClean="0"/>
              <a:t>Then it creates a one-dimensional array “a” in group “A”. After the datasets was created a hard link “a” was added to the root group. (It is one dimensional in example and doesn’t have data). Also soft link with the value “/A/a” was added to the root group along with the dangling soft link “dangling”.</a:t>
            </a:r>
          </a:p>
          <a:p>
            <a:r>
              <a:rPr lang="en-US" baseline="0" dirty="0" smtClean="0"/>
              <a:t>External link “External” was added to group B. It points to a dataset “</a:t>
            </a:r>
            <a:r>
              <a:rPr lang="en-US" baseline="0" dirty="0" err="1" smtClean="0"/>
              <a:t>dset</a:t>
            </a:r>
            <a:r>
              <a:rPr lang="en-US" baseline="0" dirty="0" smtClean="0"/>
              <a:t>” in dset.h5.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EA22D66-4373-4BD7-81B6-83B04AB136E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458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579390-C843-48A6-8306-488D1D6B9732}" type="slidenum">
              <a:rPr lang="en-US" smtClean="0">
                <a:latin typeface="Times New Roman" pitchFamily="64" charset="0"/>
              </a:rPr>
              <a:pPr/>
              <a:t>67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4487863"/>
            <a:ext cx="5273675" cy="42529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55" tIns="46977" rIns="93955" bIns="46977"/>
          <a:lstStyle/>
          <a:p>
            <a:endParaRPr lang="en-US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23EAC6-7E69-4FD9-BDFD-3BEFF3084E91}" type="slidenum">
              <a:rPr lang="en-US" smtClean="0">
                <a:latin typeface="Times New Roman" pitchFamily="64" charset="0"/>
              </a:rPr>
              <a:pPr/>
              <a:t>68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28725" y="709613"/>
            <a:ext cx="4724400" cy="3543300"/>
          </a:xfrm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5675" y="4487864"/>
            <a:ext cx="5268913" cy="424973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515" tIns="46760" rIns="93515" bIns="46760"/>
          <a:lstStyle/>
          <a:p>
            <a:endParaRPr lang="en-US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A4FDE2-55E5-4913-9B6D-7893424CD8B5}" type="slidenum">
              <a:rPr lang="en-US"/>
              <a:pPr/>
              <a:t>69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44" tIns="46971" rIns="93944" bIns="4697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A4FDE2-55E5-4913-9B6D-7893424CD8B5}" type="slidenum">
              <a:rPr lang="en-US"/>
              <a:pPr/>
              <a:t>70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44" tIns="46971" rIns="93944" bIns="4697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A4FDE2-55E5-4913-9B6D-7893424CD8B5}" type="slidenum">
              <a:rPr lang="en-US"/>
              <a:pPr/>
              <a:t>71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44" tIns="46971" rIns="93944" bIns="4697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2F46FB-007A-4073-A850-E1BB1B5AC65D}" type="slidenum">
              <a:rPr lang="en-US"/>
              <a:pPr/>
              <a:t>72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4" y="4487863"/>
            <a:ext cx="5273675" cy="42529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44" tIns="46971" rIns="93944" bIns="4697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2F46FB-007A-4073-A850-E1BB1B5AC65D}" type="slidenum">
              <a:rPr lang="en-US"/>
              <a:pPr/>
              <a:t>73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4" y="4487863"/>
            <a:ext cx="5273675" cy="42529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44" tIns="46971" rIns="93944" bIns="46971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A4FDE2-55E5-4913-9B6D-7893424CD8B5}" type="slidenum">
              <a:rPr lang="en-US"/>
              <a:pPr/>
              <a:t>74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44" tIns="46971" rIns="93944" bIns="46971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07199EB-50E4-4262-94B9-78FF9DAF0E70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435A53-CBAA-4424-A1F6-A8106D2304F7}" type="slidenum">
              <a:rPr lang="en-US" smtClean="0">
                <a:latin typeface="Times New Roman" pitchFamily="64" charset="0"/>
              </a:rPr>
              <a:pPr/>
              <a:t>9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4487863"/>
            <a:ext cx="5273675" cy="42529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55" tIns="46977" rIns="93955" bIns="46977"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pitchFamily="-111" charset="-128"/>
              </a:rPr>
              <a:t>Group A would be created if /A/a path was specified when we created one-dimensional dataset in our example</a:t>
            </a:r>
          </a:p>
          <a:p>
            <a:endParaRPr lang="en-US" dirty="0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435A53-CBAA-4424-A1F6-A8106D2304F7}" type="slidenum">
              <a:rPr lang="en-US" smtClean="0">
                <a:latin typeface="Times New Roman" pitchFamily="64" charset="0"/>
              </a:rPr>
              <a:pPr/>
              <a:t>10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4487863"/>
            <a:ext cx="5273675" cy="42529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55" tIns="46977" rIns="93955" bIns="46977"/>
          <a:lstStyle/>
          <a:p>
            <a:endParaRPr lang="en-US" dirty="0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435A53-CBAA-4424-A1F6-A8106D2304F7}" type="slidenum">
              <a:rPr lang="en-US" smtClean="0">
                <a:latin typeface="Times New Roman" pitchFamily="64" charset="0"/>
              </a:rPr>
              <a:pPr/>
              <a:t>11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4487863"/>
            <a:ext cx="5273675" cy="42529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55" tIns="46977" rIns="93955" bIns="46977"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pitchFamily="-111" charset="-128"/>
              </a:rPr>
              <a:t>Group A would be created if /A/a path was specified when we created one-dimensional dataset in our example</a:t>
            </a:r>
          </a:p>
          <a:p>
            <a:endParaRPr lang="en-US" dirty="0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435A53-CBAA-4424-A1F6-A8106D2304F7}" type="slidenum">
              <a:rPr lang="en-US" smtClean="0">
                <a:latin typeface="Times New Roman" pitchFamily="64" charset="0"/>
              </a:rPr>
              <a:pPr/>
              <a:t>12</a:t>
            </a:fld>
            <a:endParaRPr lang="en-US" smtClean="0">
              <a:latin typeface="Times New Roman" pitchFamily="64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31900" y="708025"/>
            <a:ext cx="4725988" cy="3544888"/>
          </a:xfrm>
          <a:solidFill>
            <a:srgbClr val="FFFFFF"/>
          </a:solidFill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7263" y="4487863"/>
            <a:ext cx="5273675" cy="42529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955" tIns="46977" rIns="93955" bIns="46977"/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a typeface="ＭＳ Ｐゴシック" pitchFamily="-111" charset="-128"/>
              </a:rPr>
              <a:t>Our example creates hard, soft and external links;</a:t>
            </a:r>
            <a:r>
              <a:rPr lang="en-US" baseline="0" dirty="0" smtClean="0">
                <a:ea typeface="ＭＳ Ｐゴシック" pitchFamily="-111" charset="-128"/>
              </a:rPr>
              <a:t> it deletes dangling link; it copies hard link to a</a:t>
            </a:r>
            <a:endParaRPr lang="en-US" dirty="0" smtClean="0">
              <a:ea typeface="ＭＳ Ｐゴシック" pitchFamily="-11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8" descr="hdf_7pp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772400" cy="2057400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4419600"/>
            <a:ext cx="6400800" cy="9144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17-19</a:t>
            </a:r>
            <a:endParaRPr lang="en-US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HDF/HDF-EOS Workshop XV</a:t>
            </a:r>
            <a:endParaRPr lang="en-US"/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52FB2-67C3-4F01-A714-1869B658A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17-19</a:t>
            </a:r>
            <a:endParaRPr lang="en-US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HDF/HDF-EOS Workshop XV</a:t>
            </a:r>
            <a:endParaRPr lang="en-US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F0D4E-6F08-49D0-8721-D3ADEC5D9C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152400"/>
            <a:ext cx="211455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9125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17-19</a:t>
            </a:r>
            <a:endParaRPr lang="en-US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HDF/HDF-EOS Workshop XV</a:t>
            </a:r>
            <a:endParaRPr lang="en-US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1543A-0F49-4F3D-ACA3-B90371F79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01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81000" y="990600"/>
            <a:ext cx="8458200" cy="5486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371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17-19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HDF/HDF-EOS Workshop XV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AA763-0A30-4EC3-B36A-1BA10FDE8A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01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990600"/>
            <a:ext cx="8458200" cy="5486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3716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17-19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HDF/HDF-EOS Workshop XV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2661F-7B8A-472D-B9E9-03D025F95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010400" cy="5334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990600"/>
            <a:ext cx="8458200" cy="5410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105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17-19</a:t>
            </a:r>
            <a:endParaRPr lang="en-US" dirty="0"/>
          </a:p>
        </p:txBody>
      </p:sp>
      <p:sp>
        <p:nvSpPr>
          <p:cNvPr id="7" name="Rectangle 105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A4E36-00C6-1145-B427-1A185CE8670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629400"/>
            <a:ext cx="39624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HDF/HDF-EOS Workshop XV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17-19</a:t>
            </a:r>
            <a:endParaRPr lang="en-US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HDF/HDF-EOS Workshop XV</a:t>
            </a:r>
            <a:endParaRPr lang="en-US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48CD65-0C3D-4935-8300-F0A3DFC570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17-19</a:t>
            </a:r>
            <a:endParaRPr lang="en-US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HDF/HDF-EOS Workshop XV</a:t>
            </a:r>
            <a:endParaRPr lang="en-US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27042-40D0-458A-9FF3-692E022B6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1529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17-19</a:t>
            </a: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HDF/HDF-EOS Workshop XV</a:t>
            </a:r>
            <a:endParaRPr lang="en-US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86D80-643C-48BC-B5D6-78ED8741B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17-19</a:t>
            </a:r>
            <a:endParaRPr lang="en-US"/>
          </a:p>
        </p:txBody>
      </p:sp>
      <p:sp>
        <p:nvSpPr>
          <p:cNvPr id="8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HDF/HDF-EOS Workshop XV</a:t>
            </a:r>
            <a:endParaRPr lang="en-US"/>
          </a:p>
        </p:txBody>
      </p:sp>
      <p:sp>
        <p:nvSpPr>
          <p:cNvPr id="9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AC68C-8A5F-449A-9D4F-9A227138EA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17-19</a:t>
            </a: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HDF/HDF-EOS Workshop XV</a:t>
            </a:r>
            <a:endParaRPr lang="en-US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8624F-03F1-47C1-8942-6E2047E6C6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17-19</a:t>
            </a:r>
            <a:endParaRPr lang="en-US"/>
          </a:p>
        </p:txBody>
      </p:sp>
      <p:sp>
        <p:nvSpPr>
          <p:cNvPr id="3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HDF/HDF-EOS Workshop XV</a:t>
            </a:r>
            <a:endParaRPr lang="en-US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ADA8A-AEC0-41E1-8651-2DAE2F0EA4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17-19</a:t>
            </a: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HDF/HDF-EOS Workshop XV</a:t>
            </a:r>
            <a:endParaRPr lang="en-US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29448-0576-4B74-BF3C-161DC8116E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April 17-19</a:t>
            </a: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HDF/HDF-EOS Workshop XV</a:t>
            </a:r>
            <a:endParaRPr lang="en-US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3CD67-A83E-436C-BD32-00AA4A10CA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jpeg"/><Relationship Id="rId17" Type="http://schemas.openxmlformats.org/officeDocument/2006/relationships/image" Target="../media/image2.jpeg"/><Relationship Id="rId18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hdf_no_banner_white"/>
          <p:cNvPicPr>
            <a:picLocks noChangeAspect="1" noChangeArrowheads="1"/>
          </p:cNvPicPr>
          <p:nvPr userDrawn="1"/>
        </p:nvPicPr>
        <p:blipFill>
          <a:blip r:embed="rId16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990600"/>
            <a:ext cx="8458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8" name="Picture 26" descr="hdf 0line"/>
          <p:cNvPicPr>
            <a:picLocks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0" y="762000"/>
            <a:ext cx="9144000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27" descr="hdf bluegreenotxt"/>
          <p:cNvPicPr>
            <a:picLocks noChangeAspect="1" noChangeArrowheads="1"/>
          </p:cNvPicPr>
          <p:nvPr userDrawn="1"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152400"/>
            <a:ext cx="8382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52400"/>
            <a:ext cx="7010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6893" name="Rectangle 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629400"/>
            <a:ext cx="1752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chemeClr val="bg1"/>
                </a:solidFill>
                <a:latin typeface="Arial" charset="0"/>
                <a:ea typeface="ＭＳ Ｐゴシック" pitchFamily="-111" charset="-128"/>
              </a:defRPr>
            </a:lvl1pPr>
          </a:lstStyle>
          <a:p>
            <a:pPr>
              <a:defRPr/>
            </a:pPr>
            <a:r>
              <a:rPr lang="en-US" smtClean="0"/>
              <a:t>April 17-19</a:t>
            </a:r>
            <a:endParaRPr lang="en-US"/>
          </a:p>
        </p:txBody>
      </p:sp>
      <p:sp>
        <p:nvSpPr>
          <p:cNvPr id="36894" name="Rectangle 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629400"/>
            <a:ext cx="3962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bg1"/>
                </a:solidFill>
                <a:latin typeface="Arial" charset="0"/>
                <a:ea typeface="ＭＳ Ｐゴシック" pitchFamily="-111" charset="-128"/>
              </a:defRPr>
            </a:lvl1pPr>
          </a:lstStyle>
          <a:p>
            <a:pPr>
              <a:defRPr/>
            </a:pPr>
            <a:r>
              <a:rPr lang="en-US" smtClean="0"/>
              <a:t>HDF/HDF-EOS Workshop XV</a:t>
            </a:r>
            <a:endParaRPr lang="en-US"/>
          </a:p>
        </p:txBody>
      </p:sp>
      <p:sp>
        <p:nvSpPr>
          <p:cNvPr id="36895" name="Rectangle 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629400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chemeClr val="bg1"/>
                </a:solidFill>
                <a:latin typeface="Arial" charset="0"/>
                <a:ea typeface="ＭＳ Ｐゴシック" pitchFamily="-111" charset="-128"/>
              </a:defRPr>
            </a:lvl1pPr>
          </a:lstStyle>
          <a:p>
            <a:pPr>
              <a:defRPr/>
            </a:pPr>
            <a:fld id="{82DB5FD4-1ABA-45F6-B7B9-79C95307C8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20" r:id="rId12"/>
    <p:sldLayoutId id="2147484021" r:id="rId13"/>
    <p:sldLayoutId id="214748402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rgbClr val="00000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rgbClr val="000000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rgbClr val="000000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0000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hdfgroup.org/ftp/HDF5/examples/examples-by-api/api18-c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hdfgroup.org/ftp/HDF5/examples/examples-by-api/api18-c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4" Type="http://schemas.openxmlformats.org/officeDocument/2006/relationships/image" Target="../media/image15.jpeg"/><Relationship Id="rId5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4.jpeg"/><Relationship Id="rId5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image" Target="../media/image16.jpeg"/><Relationship Id="rId5" Type="http://schemas.openxmlformats.org/officeDocument/2006/relationships/image" Target="../media/image14.jpeg"/><Relationship Id="rId6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://www.hdfgroup.org/services/contributions.html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hdfgroup.org/HDF5/doc/Advanced/Chunking/index.html" TargetMode="Externa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April 17-19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HDF/HDF-EOS Workshop XV</a:t>
            </a:r>
            <a:endParaRPr lang="en-US" dirty="0" smtClean="0"/>
          </a:p>
        </p:txBody>
      </p:sp>
      <p:sp>
        <p:nvSpPr>
          <p:cNvPr id="5124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F3C603-8F0D-4AF8-8213-ABC987C3226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125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590800"/>
            <a:ext cx="7772400" cy="13716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1" charset="-128"/>
              </a:rPr>
              <a:t>HDF5 Advanced Topics</a:t>
            </a:r>
            <a:endParaRPr lang="en-US" sz="2800" dirty="0" smtClean="0">
              <a:ea typeface="ＭＳ Ｐゴシック" pitchFamily="-111" charset="-128"/>
            </a:endParaRPr>
          </a:p>
        </p:txBody>
      </p:sp>
      <p:sp>
        <p:nvSpPr>
          <p:cNvPr id="5126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00600"/>
            <a:ext cx="6477000" cy="1600200"/>
          </a:xfrm>
          <a:noFill/>
        </p:spPr>
        <p:txBody>
          <a:bodyPr/>
          <a:lstStyle/>
          <a:p>
            <a:pPr lvl="0" eaLnBrk="1" hangingPunct="1">
              <a:spcBef>
                <a:spcPct val="0"/>
              </a:spcBef>
              <a:buClrTx/>
            </a:pPr>
            <a:r>
              <a:rPr lang="en-US" kern="1200" dirty="0" smtClean="0">
                <a:latin typeface="Arial (Body)"/>
                <a:ea typeface="+mn-ea"/>
                <a:cs typeface="Arial" pitchFamily="34" charset="0"/>
              </a:rPr>
              <a:t>Elena Pourmal</a:t>
            </a:r>
          </a:p>
          <a:p>
            <a:pPr lvl="0" eaLnBrk="1" hangingPunct="1">
              <a:spcBef>
                <a:spcPct val="0"/>
              </a:spcBef>
              <a:buClrTx/>
            </a:pPr>
            <a:r>
              <a:rPr lang="en-US" kern="1200" dirty="0" smtClean="0">
                <a:latin typeface="Arial (Body)"/>
                <a:ea typeface="+mn-ea"/>
                <a:cs typeface="Arial" pitchFamily="34" charset="0"/>
              </a:rPr>
              <a:t>The HDF Group</a:t>
            </a:r>
          </a:p>
          <a:p>
            <a:pPr lvl="0" eaLnBrk="1" hangingPunct="1">
              <a:spcBef>
                <a:spcPct val="0"/>
              </a:spcBef>
              <a:buClrTx/>
            </a:pPr>
            <a:r>
              <a:rPr lang="en-US" kern="1200" dirty="0" smtClean="0">
                <a:latin typeface="Arial (Body)"/>
                <a:ea typeface="+mn-ea"/>
                <a:cs typeface="Arial" pitchFamily="34" charset="0"/>
              </a:rPr>
              <a:t>The 15</a:t>
            </a:r>
            <a:r>
              <a:rPr lang="en-US" kern="1200" baseline="30000" dirty="0" smtClean="0">
                <a:latin typeface="Arial (Body)"/>
                <a:ea typeface="+mn-ea"/>
                <a:cs typeface="Arial" pitchFamily="34" charset="0"/>
              </a:rPr>
              <a:t>th</a:t>
            </a:r>
            <a:r>
              <a:rPr lang="en-US" kern="1200" dirty="0" smtClean="0">
                <a:latin typeface="Arial (Body)"/>
                <a:ea typeface="+mn-ea"/>
                <a:cs typeface="Arial" pitchFamily="34" charset="0"/>
              </a:rPr>
              <a:t> HDF and HDF-EOS Workshop</a:t>
            </a:r>
          </a:p>
          <a:p>
            <a:pPr lvl="0" eaLnBrk="1" hangingPunct="1">
              <a:spcBef>
                <a:spcPct val="0"/>
              </a:spcBef>
              <a:buClrTx/>
            </a:pPr>
            <a:r>
              <a:rPr lang="en-US" kern="1200" dirty="0" smtClean="0">
                <a:latin typeface="Arial (Body)"/>
                <a:ea typeface="+mn-ea"/>
                <a:cs typeface="Arial" pitchFamily="34" charset="0"/>
              </a:rPr>
              <a:t>April 17, 2012</a:t>
            </a:r>
          </a:p>
          <a:p>
            <a:pPr eaLnBrk="1" hangingPunct="1"/>
            <a:endParaRPr lang="en-US" dirty="0" smtClean="0">
              <a:ea typeface="ＭＳ Ｐゴシック" pitchFamily="-111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April 17-19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HDF/HDF-EOS Workshop XV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32EEAB-774D-4C2C-A5B8-FF48B99B08C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ea typeface="ＭＳ Ｐゴシック" pitchFamily="-111" charset="-128"/>
              </a:rPr>
              <a:t>Links (cont.)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1" charset="-128"/>
              </a:rPr>
              <a:t>Type</a:t>
            </a:r>
          </a:p>
          <a:p>
            <a:pPr lvl="1" eaLnBrk="1" hangingPunct="1"/>
            <a:r>
              <a:rPr lang="en-US" dirty="0" smtClean="0">
                <a:ea typeface="ＭＳ Ｐゴシック" pitchFamily="-111" charset="-128"/>
              </a:rPr>
              <a:t>External Link</a:t>
            </a:r>
          </a:p>
          <a:p>
            <a:pPr lvl="2" eaLnBrk="1" hangingPunct="1"/>
            <a:r>
              <a:rPr lang="en-US" dirty="0">
                <a:ea typeface="ＭＳ Ｐゴシック" pitchFamily="-111" charset="-128"/>
              </a:rPr>
              <a:t>Value is a </a:t>
            </a:r>
            <a:r>
              <a:rPr lang="en-US" dirty="0" smtClean="0">
                <a:ea typeface="ＭＳ Ｐゴシック" pitchFamily="-111" charset="-128"/>
              </a:rPr>
              <a:t>pair of strings </a:t>
            </a:r>
            <a:r>
              <a:rPr lang="en-US" dirty="0">
                <a:ea typeface="ＭＳ Ｐゴシック" pitchFamily="-111" charset="-128"/>
              </a:rPr>
              <a:t>, for example, </a:t>
            </a:r>
            <a:r>
              <a:rPr lang="en-US" dirty="0" smtClean="0">
                <a:ea typeface="ＭＳ Ｐゴシック" pitchFamily="-111" charset="-128"/>
              </a:rPr>
              <a:t>(“dset.h5”, “</a:t>
            </a:r>
            <a:r>
              <a:rPr lang="en-US" dirty="0" err="1" smtClean="0">
                <a:ea typeface="ＭＳ Ｐゴシック" pitchFamily="-111" charset="-128"/>
              </a:rPr>
              <a:t>dset</a:t>
            </a:r>
            <a:r>
              <a:rPr lang="en-US" dirty="0" smtClean="0">
                <a:ea typeface="ＭＳ Ｐゴシック" pitchFamily="-111" charset="-128"/>
              </a:rPr>
              <a:t>” )</a:t>
            </a:r>
          </a:p>
          <a:p>
            <a:pPr lvl="2" eaLnBrk="1" hangingPunct="1"/>
            <a:r>
              <a:rPr lang="en-US" dirty="0" smtClean="0">
                <a:ea typeface="ＭＳ Ｐゴシック" pitchFamily="-111" charset="-128"/>
              </a:rPr>
              <a:t>Use </a:t>
            </a:r>
            <a:r>
              <a:rPr lang="en-US" dirty="0">
                <a:ea typeface="ＭＳ Ｐゴシック" pitchFamily="-111" charset="-128"/>
              </a:rPr>
              <a:t>to </a:t>
            </a:r>
            <a:r>
              <a:rPr lang="en-US" dirty="0" smtClean="0">
                <a:ea typeface="ＭＳ Ｐゴシック" pitchFamily="-111" charset="-128"/>
              </a:rPr>
              <a:t>access data in other HDF5 files</a:t>
            </a:r>
          </a:p>
          <a:p>
            <a:pPr lvl="3" eaLnBrk="1" hangingPunct="1"/>
            <a:r>
              <a:rPr lang="en-US" dirty="0" smtClean="0">
                <a:ea typeface="ＭＳ Ｐゴシック" pitchFamily="-111" charset="-128"/>
              </a:rPr>
              <a:t>Example: For NPP data products geo-location information may be in a separate file</a:t>
            </a:r>
            <a:endParaRPr lang="en-US" dirty="0">
              <a:ea typeface="ＭＳ Ｐゴシック" pitchFamily="-111" charset="-128"/>
            </a:endParaRPr>
          </a:p>
          <a:p>
            <a:pPr lvl="3" eaLnBrk="1" hangingPunct="1"/>
            <a:endParaRPr lang="en-US" dirty="0">
              <a:ea typeface="ＭＳ Ｐゴシック" pitchFamily="-111" charset="-128"/>
            </a:endParaRPr>
          </a:p>
          <a:p>
            <a:pPr lvl="1" eaLnBrk="1" hangingPunct="1"/>
            <a:endParaRPr lang="en-US" dirty="0" smtClean="0">
              <a:ea typeface="ＭＳ Ｐゴシック" pitchFamily="-111" charset="-128"/>
            </a:endParaRPr>
          </a:p>
          <a:p>
            <a:pPr lvl="2" eaLnBrk="1" hangingPunct="1"/>
            <a:endParaRPr lang="en-US" dirty="0" smtClean="0">
              <a:ea typeface="ＭＳ Ｐゴシック" pitchFamily="-111" charset="-128"/>
            </a:endParaRPr>
          </a:p>
          <a:p>
            <a:pPr marL="914400" lvl="2" indent="0" eaLnBrk="1" hangingPunct="1">
              <a:buNone/>
            </a:pPr>
            <a:endParaRPr lang="en-US" dirty="0" smtClean="0">
              <a:ea typeface="ＭＳ Ｐゴシック" pitchFamily="-111" charset="-128"/>
            </a:endParaRPr>
          </a:p>
          <a:p>
            <a:pPr eaLnBrk="1" hangingPunct="1"/>
            <a:endParaRPr lang="en-US" dirty="0" smtClean="0">
              <a:ea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016948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April 17-19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HDF/HDF-EOS Workshop XV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32EEAB-774D-4C2C-A5B8-FF48B99B08C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ea typeface="ＭＳ Ｐゴシック" pitchFamily="-111" charset="-128"/>
              </a:rPr>
              <a:t>Links Properties</a:t>
            </a:r>
            <a:endParaRPr lang="en-US" sz="3200" dirty="0" smtClean="0">
              <a:ea typeface="ＭＳ Ｐゴシック" pitchFamily="-111" charset="-128"/>
            </a:endParaRP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1" charset="-128"/>
              </a:rPr>
              <a:t>Links Properties</a:t>
            </a:r>
          </a:p>
          <a:p>
            <a:pPr lvl="1" eaLnBrk="1" hangingPunct="1"/>
            <a:r>
              <a:rPr lang="en-US" dirty="0" smtClean="0">
                <a:ea typeface="ＭＳ Ｐゴシック" pitchFamily="-111" charset="-128"/>
              </a:rPr>
              <a:t>ASCII </a:t>
            </a:r>
            <a:r>
              <a:rPr lang="en-US" dirty="0">
                <a:ea typeface="ＭＳ Ｐゴシック" pitchFamily="-111" charset="-128"/>
              </a:rPr>
              <a:t>or UTF-8 </a:t>
            </a:r>
            <a:r>
              <a:rPr lang="en-US" dirty="0" smtClean="0">
                <a:ea typeface="ＭＳ Ｐゴシック" pitchFamily="-111" charset="-128"/>
              </a:rPr>
              <a:t>encoding for names</a:t>
            </a:r>
          </a:p>
          <a:p>
            <a:pPr lvl="1" eaLnBrk="1" hangingPunct="1"/>
            <a:r>
              <a:rPr lang="en-US" dirty="0" smtClean="0">
                <a:ea typeface="ＭＳ Ｐゴシック" pitchFamily="-111" charset="-128"/>
              </a:rPr>
              <a:t>Create intermediate groups</a:t>
            </a:r>
          </a:p>
          <a:p>
            <a:pPr lvl="2" eaLnBrk="1" hangingPunct="1"/>
            <a:r>
              <a:rPr lang="en-US" dirty="0" smtClean="0">
                <a:ea typeface="ＭＳ Ｐゴシック" pitchFamily="-111" charset="-128"/>
              </a:rPr>
              <a:t>Saves programming effort</a:t>
            </a:r>
          </a:p>
          <a:p>
            <a:pPr eaLnBrk="1" hangingPunct="1"/>
            <a:r>
              <a:rPr lang="en-US" dirty="0" smtClean="0">
                <a:ea typeface="ＭＳ Ｐゴシック" pitchFamily="-111" charset="-128"/>
              </a:rPr>
              <a:t>C example</a:t>
            </a:r>
          </a:p>
          <a:p>
            <a:pPr marL="457200" lvl="1" indent="0" eaLnBrk="1" hangingPunct="1">
              <a:buNone/>
            </a:pPr>
            <a:r>
              <a:rPr lang="en-US" sz="2000" dirty="0" err="1">
                <a:ea typeface="ＭＳ Ｐゴシック" pitchFamily="-111" charset="-128"/>
              </a:rPr>
              <a:t>lcpl_id</a:t>
            </a:r>
            <a:r>
              <a:rPr lang="en-US" sz="2000" dirty="0">
                <a:ea typeface="ＭＳ Ｐゴシック" pitchFamily="-111" charset="-128"/>
              </a:rPr>
              <a:t> = H5Pcreate(H5P_LINK_CREATE</a:t>
            </a:r>
            <a:r>
              <a:rPr lang="en-US" sz="2000" dirty="0" smtClean="0">
                <a:ea typeface="ＭＳ Ｐゴシック" pitchFamily="-111" charset="-128"/>
              </a:rPr>
              <a:t>);</a:t>
            </a:r>
          </a:p>
          <a:p>
            <a:pPr marL="457200" lvl="1" indent="0" eaLnBrk="1" hangingPunct="1">
              <a:buNone/>
            </a:pPr>
            <a:r>
              <a:rPr lang="en-US" sz="2000" dirty="0" smtClean="0">
                <a:ea typeface="ＭＳ Ｐゴシック" pitchFamily="-111" charset="-128"/>
              </a:rPr>
              <a:t>H5Gcreate (</a:t>
            </a:r>
            <a:r>
              <a:rPr lang="en-US" sz="2000" dirty="0">
                <a:ea typeface="ＭＳ Ｐゴシック" pitchFamily="-111" charset="-128"/>
              </a:rPr>
              <a:t>fid, "A/B", </a:t>
            </a:r>
            <a:r>
              <a:rPr lang="en-US" sz="2000" dirty="0" err="1">
                <a:ea typeface="ＭＳ Ｐゴシック" pitchFamily="-111" charset="-128"/>
              </a:rPr>
              <a:t>lcpl_id</a:t>
            </a:r>
            <a:r>
              <a:rPr lang="en-US" sz="2000" dirty="0">
                <a:ea typeface="ＭＳ Ｐゴシック" pitchFamily="-111" charset="-128"/>
              </a:rPr>
              <a:t>, H5P_DEFAULT, H5P_DEFAULT</a:t>
            </a:r>
            <a:r>
              <a:rPr lang="en-US" sz="2000" dirty="0" smtClean="0">
                <a:ea typeface="ＭＳ Ｐゴシック" pitchFamily="-111" charset="-128"/>
              </a:rPr>
              <a:t>);</a:t>
            </a:r>
            <a:endParaRPr lang="en-US" sz="2000" dirty="0">
              <a:ea typeface="ＭＳ Ｐゴシック" pitchFamily="-111" charset="-128"/>
            </a:endParaRPr>
          </a:p>
          <a:p>
            <a:pPr eaLnBrk="1" hangingPunct="1"/>
            <a:r>
              <a:rPr lang="en-US" dirty="0" smtClean="0">
                <a:ea typeface="ＭＳ Ｐゴシック" pitchFamily="-111" charset="-128"/>
              </a:rPr>
              <a:t>Group “A” will be created if it doesn’t exist</a:t>
            </a:r>
          </a:p>
          <a:p>
            <a:pPr lvl="1" eaLnBrk="1" hangingPunct="1"/>
            <a:endParaRPr lang="en-US" dirty="0" smtClean="0">
              <a:ea typeface="ＭＳ Ｐゴシック" pitchFamily="-111" charset="-128"/>
            </a:endParaRPr>
          </a:p>
          <a:p>
            <a:pPr marL="914400" lvl="2" indent="0" eaLnBrk="1" hangingPunct="1">
              <a:buNone/>
            </a:pPr>
            <a:endParaRPr lang="en-US" dirty="0" smtClean="0">
              <a:ea typeface="ＭＳ Ｐゴシック" pitchFamily="-111" charset="-128"/>
            </a:endParaRPr>
          </a:p>
          <a:p>
            <a:pPr eaLnBrk="1" hangingPunct="1"/>
            <a:endParaRPr lang="en-US" dirty="0" smtClean="0">
              <a:ea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97216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April 17-19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HDF/HDF-EOS Workshop XV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32EEAB-774D-4C2C-A5B8-FF48B99B08C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ea typeface="ＭＳ Ｐゴシック" pitchFamily="-111" charset="-128"/>
              </a:rPr>
              <a:t>Operations on Links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1" charset="-128"/>
              </a:rPr>
              <a:t>See H5L interface in Reference Manual</a:t>
            </a:r>
          </a:p>
          <a:p>
            <a:pPr eaLnBrk="1" hangingPunct="1"/>
            <a:r>
              <a:rPr lang="en-US" dirty="0" smtClean="0">
                <a:ea typeface="ＭＳ Ｐゴシック" pitchFamily="-111" charset="-128"/>
              </a:rPr>
              <a:t>Create</a:t>
            </a:r>
          </a:p>
          <a:p>
            <a:pPr eaLnBrk="1" hangingPunct="1"/>
            <a:r>
              <a:rPr lang="en-US" dirty="0" smtClean="0">
                <a:ea typeface="ＭＳ Ｐゴシック" pitchFamily="-111" charset="-128"/>
              </a:rPr>
              <a:t>Delete</a:t>
            </a:r>
          </a:p>
          <a:p>
            <a:pPr eaLnBrk="1" hangingPunct="1"/>
            <a:r>
              <a:rPr lang="en-US" dirty="0" smtClean="0">
                <a:ea typeface="ＭＳ Ｐゴシック" pitchFamily="-111" charset="-128"/>
              </a:rPr>
              <a:t>Copy</a:t>
            </a:r>
          </a:p>
          <a:p>
            <a:pPr eaLnBrk="1" hangingPunct="1"/>
            <a:r>
              <a:rPr lang="en-US" dirty="0" smtClean="0">
                <a:ea typeface="ＭＳ Ｐゴシック" pitchFamily="-111" charset="-128"/>
              </a:rPr>
              <a:t>Iterate</a:t>
            </a:r>
          </a:p>
          <a:p>
            <a:pPr eaLnBrk="1" hangingPunct="1"/>
            <a:r>
              <a:rPr lang="en-US" dirty="0" smtClean="0">
                <a:ea typeface="ＭＳ Ｐゴシック" pitchFamily="-111" charset="-128"/>
              </a:rPr>
              <a:t>Check if exists </a:t>
            </a:r>
          </a:p>
          <a:p>
            <a:pPr marL="914400" lvl="2" indent="0" eaLnBrk="1" hangingPunct="1">
              <a:buNone/>
            </a:pPr>
            <a:endParaRPr lang="en-US" dirty="0" smtClean="0">
              <a:ea typeface="ＭＳ Ｐゴシック" pitchFamily="-111" charset="-128"/>
            </a:endParaRPr>
          </a:p>
          <a:p>
            <a:pPr eaLnBrk="1" hangingPunct="1"/>
            <a:endParaRPr lang="en-US" dirty="0" smtClean="0">
              <a:ea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25912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April 17-19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HDF/HDF-EOS Workshop XV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32EEAB-774D-4C2C-A5B8-FF48B99B08CD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ea typeface="ＭＳ Ｐゴシック" pitchFamily="-111" charset="-128"/>
              </a:rPr>
              <a:t>Operations on Links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1" charset="-128"/>
              </a:rPr>
              <a:t>APIs  available for C and Fortran</a:t>
            </a:r>
          </a:p>
          <a:p>
            <a:pPr eaLnBrk="1" hangingPunct="1"/>
            <a:r>
              <a:rPr lang="en-US" dirty="0" smtClean="0">
                <a:ea typeface="ＭＳ Ｐゴシック" pitchFamily="-111" charset="-128"/>
              </a:rPr>
              <a:t>Use dictionary operations in Python</a:t>
            </a:r>
          </a:p>
          <a:p>
            <a:pPr eaLnBrk="1" hangingPunct="1"/>
            <a:r>
              <a:rPr lang="en-US" dirty="0" smtClean="0">
                <a:ea typeface="ＭＳ Ｐゴシック" pitchFamily="-111" charset="-128"/>
              </a:rPr>
              <a:t>Objects associated with links ARE NOT affected</a:t>
            </a:r>
          </a:p>
          <a:p>
            <a:pPr lvl="1" eaLnBrk="1" hangingPunct="1"/>
            <a:r>
              <a:rPr lang="en-US" dirty="0" smtClean="0">
                <a:ea typeface="ＭＳ Ｐゴシック" pitchFamily="-111" charset="-128"/>
              </a:rPr>
              <a:t>Deleting a link removes a path to the object</a:t>
            </a:r>
          </a:p>
          <a:p>
            <a:pPr lvl="1" eaLnBrk="1" hangingPunct="1"/>
            <a:r>
              <a:rPr lang="en-US" dirty="0" smtClean="0">
                <a:ea typeface="ＭＳ Ｐゴシック" pitchFamily="-111" charset="-128"/>
              </a:rPr>
              <a:t>Copying a link doesn’t copy an object</a:t>
            </a:r>
          </a:p>
          <a:p>
            <a:pPr marL="914400" lvl="2" indent="0" eaLnBrk="1" hangingPunct="1">
              <a:buNone/>
            </a:pPr>
            <a:endParaRPr lang="en-US" dirty="0" smtClean="0">
              <a:ea typeface="ＭＳ Ｐゴシック" pitchFamily="-111" charset="-128"/>
            </a:endParaRPr>
          </a:p>
          <a:p>
            <a:pPr eaLnBrk="1" hangingPunct="1"/>
            <a:endParaRPr lang="en-US" dirty="0" smtClean="0">
              <a:ea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462369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cs typeface="Calibri" charset="0"/>
              </a:rPr>
              <a:t>Example h5_links.py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fld id="{63D69257-342E-4D4B-8B77-C3290A639AAF}" type="slidenum">
              <a:rPr lang="en-US" sz="1200" smtClean="0">
                <a:solidFill>
                  <a:schemeClr val="bg1"/>
                </a:solidFill>
                <a:latin typeface="Calibri" charset="0"/>
                <a:cs typeface="Calibri" charset="0"/>
              </a:rPr>
              <a:pPr eaLnBrk="1" hangingPunct="1"/>
              <a:t>14</a:t>
            </a:fld>
            <a:endParaRPr lang="en-US" sz="1200" smtClean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sp>
        <p:nvSpPr>
          <p:cNvPr id="34821" name="Rectangle 12"/>
          <p:cNvSpPr>
            <a:spLocks noChangeArrowheads="1"/>
          </p:cNvSpPr>
          <p:nvPr/>
        </p:nvSpPr>
        <p:spPr bwMode="auto">
          <a:xfrm>
            <a:off x="180975" y="3581400"/>
            <a:ext cx="3635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indent="455613" eaLnBrk="0" hangingPunct="0">
              <a:lnSpc>
                <a:spcPct val="88000"/>
              </a:lnSpc>
              <a:spcBef>
                <a:spcPct val="42000"/>
              </a:spcBef>
              <a:buClr>
                <a:srgbClr val="712000"/>
              </a:buClr>
              <a:buFontTx/>
              <a:buChar char="•"/>
            </a:pPr>
            <a:endParaRPr lang="en-US" sz="2800">
              <a:solidFill>
                <a:srgbClr val="333399"/>
              </a:solidFill>
              <a:latin typeface="Calibri" charset="0"/>
              <a:cs typeface="Calibri" charset="0"/>
            </a:endParaRPr>
          </a:p>
        </p:txBody>
      </p:sp>
      <p:pic>
        <p:nvPicPr>
          <p:cNvPr id="17" name="Picture 8" descr="mesh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62" y="4724400"/>
            <a:ext cx="1557338" cy="1049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3809998" y="990600"/>
            <a:ext cx="1433513" cy="1133475"/>
            <a:chOff x="2819067" y="1066800"/>
            <a:chExt cx="1434086" cy="1133128"/>
          </a:xfrm>
        </p:grpSpPr>
        <p:pic>
          <p:nvPicPr>
            <p:cNvPr id="34854" name="Picture 18" descr="Fold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067" y="1066800"/>
              <a:ext cx="1434086" cy="113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55" name="TextBox 19"/>
            <p:cNvSpPr txBox="1">
              <a:spLocks noChangeArrowheads="1"/>
            </p:cNvSpPr>
            <p:nvPr/>
          </p:nvSpPr>
          <p:spPr bwMode="auto">
            <a:xfrm>
              <a:off x="3352682" y="1320225"/>
              <a:ext cx="360996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200" b="1" dirty="0">
                  <a:latin typeface="Calibri" charset="0"/>
                  <a:cs typeface="Calibri" charset="0"/>
                </a:rPr>
                <a:t>/</a:t>
              </a:r>
            </a:p>
          </p:txBody>
        </p:sp>
      </p:grp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5486398" y="1981200"/>
            <a:ext cx="1752593" cy="1676395"/>
            <a:chOff x="5257103" y="1372116"/>
            <a:chExt cx="1753297" cy="1675884"/>
          </a:xfrm>
        </p:grpSpPr>
        <p:pic>
          <p:nvPicPr>
            <p:cNvPr id="34852" name="Picture 21" descr="Fold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6314" y="1914872"/>
              <a:ext cx="1434086" cy="113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53" name="TextBox 22"/>
            <p:cNvSpPr txBox="1">
              <a:spLocks noChangeArrowheads="1"/>
            </p:cNvSpPr>
            <p:nvPr/>
          </p:nvSpPr>
          <p:spPr bwMode="auto">
            <a:xfrm>
              <a:off x="5257103" y="1372116"/>
              <a:ext cx="357332" cy="461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dirty="0" smtClean="0">
                  <a:latin typeface="Calibri" charset="0"/>
                  <a:cs typeface="Calibri" charset="0"/>
                </a:rPr>
                <a:t>B</a:t>
              </a:r>
              <a:endParaRPr lang="en-US" b="1" dirty="0">
                <a:latin typeface="Calibri" charset="0"/>
                <a:cs typeface="Calibri" charset="0"/>
              </a:endParaRPr>
            </a:p>
          </p:txBody>
        </p:sp>
      </p:grp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1219200" y="1976735"/>
            <a:ext cx="2057401" cy="1671335"/>
            <a:chOff x="3505200" y="2129302"/>
            <a:chExt cx="2058182" cy="1670826"/>
          </a:xfrm>
        </p:grpSpPr>
        <p:pic>
          <p:nvPicPr>
            <p:cNvPr id="34850" name="Picture 24" descr="Fold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2667000"/>
              <a:ext cx="1510286" cy="113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51" name="TextBox 25"/>
            <p:cNvSpPr txBox="1">
              <a:spLocks noChangeArrowheads="1"/>
            </p:cNvSpPr>
            <p:nvPr/>
          </p:nvSpPr>
          <p:spPr bwMode="auto">
            <a:xfrm>
              <a:off x="5186213" y="2129302"/>
              <a:ext cx="377169" cy="461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dirty="0" smtClean="0">
                  <a:latin typeface="Calibri" charset="0"/>
                  <a:cs typeface="Calibri" charset="0"/>
                </a:rPr>
                <a:t>A</a:t>
              </a:r>
              <a:endParaRPr lang="en-US" b="1" dirty="0">
                <a:latin typeface="Calibri" charset="0"/>
                <a:cs typeface="Calibri" charset="0"/>
              </a:endParaRPr>
            </a:p>
          </p:txBody>
        </p:sp>
      </p:grpSp>
      <p:cxnSp>
        <p:nvCxnSpPr>
          <p:cNvPr id="28" name="Straight Connector 27"/>
          <p:cNvCxnSpPr>
            <a:cxnSpLocks noChangeShapeType="1"/>
          </p:cNvCxnSpPr>
          <p:nvPr/>
        </p:nvCxnSpPr>
        <p:spPr bwMode="auto">
          <a:xfrm flipH="1">
            <a:off x="2514600" y="1905000"/>
            <a:ext cx="1497015" cy="838200"/>
          </a:xfrm>
          <a:prstGeom prst="line">
            <a:avLst/>
          </a:prstGeom>
          <a:noFill/>
          <a:ln w="381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>
            <a:off x="5105400" y="1905000"/>
            <a:ext cx="914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0" name="Rectangle 35"/>
          <p:cNvSpPr>
            <a:spLocks noChangeArrowheads="1"/>
          </p:cNvSpPr>
          <p:nvPr/>
        </p:nvSpPr>
        <p:spPr bwMode="auto">
          <a:xfrm>
            <a:off x="228600" y="990600"/>
            <a:ext cx="32766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 dirty="0" smtClean="0">
                <a:latin typeface="Calibri" charset="0"/>
                <a:cs typeface="Calibri" charset="0"/>
              </a:rPr>
              <a:t>Link </a:t>
            </a:r>
            <a:r>
              <a:rPr lang="en-US" sz="2600" b="1" dirty="0" smtClean="0">
                <a:latin typeface="Calibri" charset="0"/>
                <a:cs typeface="Calibri" charset="0"/>
              </a:rPr>
              <a:t>a</a:t>
            </a:r>
            <a:r>
              <a:rPr lang="en-US" sz="2600" dirty="0" smtClean="0">
                <a:latin typeface="Calibri" charset="0"/>
                <a:cs typeface="Calibri" charset="0"/>
              </a:rPr>
              <a:t> in A is removed</a:t>
            </a:r>
            <a:endParaRPr lang="en-US" dirty="0">
              <a:latin typeface="Calibri" charset="0"/>
              <a:cs typeface="Calibri" charset="0"/>
            </a:endParaRPr>
          </a:p>
        </p:txBody>
      </p:sp>
      <p:pic>
        <p:nvPicPr>
          <p:cNvPr id="38" name="Picture 37" descr="open_box.png"/>
          <p:cNvPicPr>
            <a:picLocks noChangeAspect="1"/>
          </p:cNvPicPr>
          <p:nvPr/>
        </p:nvPicPr>
        <p:blipFill>
          <a:blip r:embed="rId6">
            <a:lum contrast="-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73"/>
          <a:stretch>
            <a:fillRect/>
          </a:stretch>
        </p:blipFill>
        <p:spPr bwMode="auto">
          <a:xfrm>
            <a:off x="6476999" y="4724400"/>
            <a:ext cx="13604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/>
          <p:cNvCxnSpPr>
            <a:cxnSpLocks noChangeShapeType="1"/>
          </p:cNvCxnSpPr>
          <p:nvPr/>
        </p:nvCxnSpPr>
        <p:spPr bwMode="auto">
          <a:xfrm>
            <a:off x="6553200" y="3429000"/>
            <a:ext cx="533400" cy="1219200"/>
          </a:xfrm>
          <a:prstGeom prst="line">
            <a:avLst/>
          </a:prstGeom>
          <a:noFill/>
          <a:ln w="38100" cap="sq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Rectangle 17" descr="Small grid"/>
          <p:cNvSpPr>
            <a:spLocks noChangeArrowheads="1"/>
          </p:cNvSpPr>
          <p:nvPr/>
        </p:nvSpPr>
        <p:spPr bwMode="auto">
          <a:xfrm>
            <a:off x="7064374" y="4648200"/>
            <a:ext cx="533400" cy="381000"/>
          </a:xfrm>
          <a:prstGeom prst="rect">
            <a:avLst/>
          </a:prstGeom>
          <a:pattFill prst="smGrid">
            <a:fgClr>
              <a:srgbClr val="CCCC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cs typeface="Calibri" charset="0"/>
            </a:endParaRPr>
          </a:p>
          <a:p>
            <a:pPr>
              <a:defRPr/>
            </a:pP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cs typeface="Calibri" charset="0"/>
            </a:endParaRPr>
          </a:p>
        </p:txBody>
      </p:sp>
      <p:sp>
        <p:nvSpPr>
          <p:cNvPr id="34848" name="Rectangle 2064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629400"/>
            <a:ext cx="19812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Calibri" charset="0"/>
                <a:cs typeface="Calibri" charset="0"/>
              </a:rPr>
              <a:t>April 17-19, 2012</a:t>
            </a:r>
            <a:endParaRPr lang="en-US" sz="120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sp>
        <p:nvSpPr>
          <p:cNvPr id="34849" name="Rectangle 206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Calibri" charset="0"/>
                <a:cs typeface="Calibri" charset="0"/>
              </a:rPr>
              <a:t>HDF/HDF-EOS Workshop XV</a:t>
            </a:r>
          </a:p>
        </p:txBody>
      </p:sp>
      <p:sp>
        <p:nvSpPr>
          <p:cNvPr id="47" name="TextBox 25"/>
          <p:cNvSpPr txBox="1">
            <a:spLocks noChangeArrowheads="1"/>
          </p:cNvSpPr>
          <p:nvPr/>
        </p:nvSpPr>
        <p:spPr bwMode="auto">
          <a:xfrm>
            <a:off x="6781800" y="3730079"/>
            <a:ext cx="12399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0000FF"/>
                </a:solidFill>
                <a:latin typeface="Calibri" charset="0"/>
                <a:cs typeface="Calibri" charset="0"/>
              </a:rPr>
              <a:t>External</a:t>
            </a:r>
            <a:endParaRPr lang="en-US" b="1" dirty="0">
              <a:solidFill>
                <a:srgbClr val="0000FF"/>
              </a:solidFill>
              <a:latin typeface="Calibri" charset="0"/>
              <a:cs typeface="Calibri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4114800" y="1905000"/>
            <a:ext cx="381000" cy="2819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4724400" y="1905000"/>
            <a:ext cx="1371600" cy="2362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54" name="TextBox 25"/>
          <p:cNvSpPr txBox="1">
            <a:spLocks noChangeArrowheads="1"/>
          </p:cNvSpPr>
          <p:nvPr/>
        </p:nvSpPr>
        <p:spPr bwMode="auto">
          <a:xfrm>
            <a:off x="4267200" y="3124200"/>
            <a:ext cx="3366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latin typeface="Calibri" charset="0"/>
                <a:cs typeface="Calibri" charset="0"/>
              </a:rPr>
              <a:t>a</a:t>
            </a:r>
            <a:endParaRPr lang="en-US" b="1" dirty="0">
              <a:latin typeface="Calibri" charset="0"/>
              <a:cs typeface="Calibri" charset="0"/>
            </a:endParaRPr>
          </a:p>
        </p:txBody>
      </p:sp>
      <p:sp>
        <p:nvSpPr>
          <p:cNvPr id="55" name="TextBox 25"/>
          <p:cNvSpPr txBox="1">
            <a:spLocks noChangeArrowheads="1"/>
          </p:cNvSpPr>
          <p:nvPr/>
        </p:nvSpPr>
        <p:spPr bwMode="auto">
          <a:xfrm>
            <a:off x="4953000" y="3120479"/>
            <a:ext cx="6685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FF"/>
                </a:solidFill>
                <a:latin typeface="Calibri" charset="0"/>
                <a:cs typeface="Calibri" charset="0"/>
              </a:rPr>
              <a:t>s</a:t>
            </a:r>
            <a:r>
              <a:rPr lang="en-US" b="1" dirty="0" smtClean="0">
                <a:solidFill>
                  <a:srgbClr val="0000FF"/>
                </a:solidFill>
                <a:latin typeface="Calibri" charset="0"/>
                <a:cs typeface="Calibri" charset="0"/>
              </a:rPr>
              <a:t>oft</a:t>
            </a:r>
            <a:endParaRPr lang="en-US" b="1" dirty="0">
              <a:solidFill>
                <a:srgbClr val="0000FF"/>
              </a:solidFill>
              <a:latin typeface="Calibri" charset="0"/>
              <a:cs typeface="Calibri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>
            <a:off x="3505200" y="1905000"/>
            <a:ext cx="762000" cy="1524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60" name="TextBox 25"/>
          <p:cNvSpPr txBox="1">
            <a:spLocks noChangeArrowheads="1"/>
          </p:cNvSpPr>
          <p:nvPr/>
        </p:nvSpPr>
        <p:spPr bwMode="auto">
          <a:xfrm>
            <a:off x="3200400" y="2590800"/>
            <a:ext cx="12751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FF"/>
                </a:solidFill>
                <a:latin typeface="Calibri" charset="0"/>
                <a:cs typeface="Calibri" charset="0"/>
              </a:rPr>
              <a:t>d</a:t>
            </a:r>
            <a:r>
              <a:rPr lang="en-US" b="1" dirty="0" smtClean="0">
                <a:solidFill>
                  <a:srgbClr val="0000FF"/>
                </a:solidFill>
                <a:latin typeface="Calibri" charset="0"/>
                <a:cs typeface="Calibri" charset="0"/>
              </a:rPr>
              <a:t>angling</a:t>
            </a:r>
            <a:endParaRPr lang="en-US" b="1" dirty="0">
              <a:solidFill>
                <a:srgbClr val="0000FF"/>
              </a:solidFill>
              <a:latin typeface="Calibri" charset="0"/>
              <a:cs typeface="Calibri" charset="0"/>
            </a:endParaRPr>
          </a:p>
        </p:txBody>
      </p:sp>
      <p:sp>
        <p:nvSpPr>
          <p:cNvPr id="62" name="TextBox 25"/>
          <p:cNvSpPr txBox="1">
            <a:spLocks noChangeArrowheads="1"/>
          </p:cNvSpPr>
          <p:nvPr/>
        </p:nvSpPr>
        <p:spPr bwMode="auto">
          <a:xfrm>
            <a:off x="7823927" y="4572000"/>
            <a:ext cx="11376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b="1" dirty="0">
                <a:latin typeface="Calibri" charset="0"/>
                <a:cs typeface="Calibri" charset="0"/>
              </a:rPr>
              <a:t>d</a:t>
            </a:r>
            <a:r>
              <a:rPr lang="en-US" b="1" dirty="0" smtClean="0">
                <a:latin typeface="Calibri" charset="0"/>
                <a:cs typeface="Calibri" charset="0"/>
              </a:rPr>
              <a:t>set.h5</a:t>
            </a:r>
            <a:endParaRPr lang="en-US" b="1" dirty="0">
              <a:latin typeface="Calibri" charset="0"/>
              <a:cs typeface="Calibri" charset="0"/>
            </a:endParaRPr>
          </a:p>
        </p:txBody>
      </p:sp>
      <p:sp>
        <p:nvSpPr>
          <p:cNvPr id="63" name="TextBox 25"/>
          <p:cNvSpPr txBox="1">
            <a:spLocks noChangeArrowheads="1"/>
          </p:cNvSpPr>
          <p:nvPr/>
        </p:nvSpPr>
        <p:spPr bwMode="auto">
          <a:xfrm>
            <a:off x="5181600" y="1295400"/>
            <a:ext cx="11748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latin typeface="Calibri" charset="0"/>
                <a:cs typeface="Calibri" charset="0"/>
              </a:rPr>
              <a:t>links.h5</a:t>
            </a:r>
            <a:endParaRPr lang="en-US" b="1" dirty="0">
              <a:latin typeface="Calibri" charset="0"/>
              <a:cs typeface="Calibri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8600" y="4461808"/>
            <a:ext cx="338355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Dataset can be “reached” </a:t>
            </a:r>
          </a:p>
          <a:p>
            <a:r>
              <a:rPr lang="en-US" dirty="0" smtClean="0">
                <a:latin typeface="Calibri"/>
                <a:cs typeface="Calibri"/>
              </a:rPr>
              <a:t>using one paths </a:t>
            </a:r>
          </a:p>
          <a:p>
            <a:r>
              <a:rPr lang="en-US" b="1" dirty="0" smtClean="0">
                <a:latin typeface="Calibri"/>
                <a:cs typeface="Calibri"/>
              </a:rPr>
              <a:t>/a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86400" y="5867400"/>
            <a:ext cx="3537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Dataset is in a </a:t>
            </a:r>
            <a:r>
              <a:rPr lang="en-US" b="1" dirty="0" smtClean="0">
                <a:latin typeface="Calibri"/>
                <a:cs typeface="Calibri"/>
              </a:rPr>
              <a:t>different</a:t>
            </a:r>
            <a:r>
              <a:rPr lang="en-US" dirty="0" smtClean="0">
                <a:latin typeface="Calibri"/>
                <a:cs typeface="Calibri"/>
              </a:rPr>
              <a:t> file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9096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cs typeface="Calibri" charset="0"/>
              </a:rPr>
              <a:t>Example h5_links.py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fld id="{63D69257-342E-4D4B-8B77-C3290A639AAF}" type="slidenum">
              <a:rPr lang="en-US" sz="1200" smtClean="0">
                <a:solidFill>
                  <a:schemeClr val="bg1"/>
                </a:solidFill>
                <a:latin typeface="Calibri" charset="0"/>
                <a:cs typeface="Calibri" charset="0"/>
              </a:rPr>
              <a:pPr eaLnBrk="1" hangingPunct="1"/>
              <a:t>15</a:t>
            </a:fld>
            <a:endParaRPr lang="en-US" sz="1200" smtClean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sp>
        <p:nvSpPr>
          <p:cNvPr id="34821" name="Rectangle 12"/>
          <p:cNvSpPr>
            <a:spLocks noChangeArrowheads="1"/>
          </p:cNvSpPr>
          <p:nvPr/>
        </p:nvSpPr>
        <p:spPr bwMode="auto">
          <a:xfrm>
            <a:off x="180975" y="3581400"/>
            <a:ext cx="3635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indent="455613" eaLnBrk="0" hangingPunct="0">
              <a:lnSpc>
                <a:spcPct val="88000"/>
              </a:lnSpc>
              <a:spcBef>
                <a:spcPct val="42000"/>
              </a:spcBef>
              <a:buClr>
                <a:srgbClr val="712000"/>
              </a:buClr>
              <a:buFontTx/>
              <a:buChar char="•"/>
            </a:pPr>
            <a:endParaRPr lang="en-US" sz="2800">
              <a:solidFill>
                <a:srgbClr val="333399"/>
              </a:solidFill>
              <a:latin typeface="Calibri" charset="0"/>
              <a:cs typeface="Calibri" charset="0"/>
            </a:endParaRPr>
          </a:p>
        </p:txBody>
      </p:sp>
      <p:pic>
        <p:nvPicPr>
          <p:cNvPr id="17" name="Picture 8" descr="mesh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62" y="4724400"/>
            <a:ext cx="1557338" cy="1049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3809998" y="990600"/>
            <a:ext cx="1433513" cy="1133475"/>
            <a:chOff x="2819067" y="1066800"/>
            <a:chExt cx="1434086" cy="1133128"/>
          </a:xfrm>
        </p:grpSpPr>
        <p:pic>
          <p:nvPicPr>
            <p:cNvPr id="34854" name="Picture 18" descr="Fold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067" y="1066800"/>
              <a:ext cx="1434086" cy="113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55" name="TextBox 19"/>
            <p:cNvSpPr txBox="1">
              <a:spLocks noChangeArrowheads="1"/>
            </p:cNvSpPr>
            <p:nvPr/>
          </p:nvSpPr>
          <p:spPr bwMode="auto">
            <a:xfrm>
              <a:off x="3352682" y="1320225"/>
              <a:ext cx="360996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200" b="1" dirty="0">
                  <a:latin typeface="Calibri" charset="0"/>
                  <a:cs typeface="Calibri" charset="0"/>
                </a:rPr>
                <a:t>/</a:t>
              </a:r>
            </a:p>
          </p:txBody>
        </p:sp>
      </p:grp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5486398" y="1981200"/>
            <a:ext cx="1752593" cy="1676395"/>
            <a:chOff x="5257103" y="1372116"/>
            <a:chExt cx="1753297" cy="1675884"/>
          </a:xfrm>
        </p:grpSpPr>
        <p:pic>
          <p:nvPicPr>
            <p:cNvPr id="34852" name="Picture 21" descr="Fold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6314" y="1914872"/>
              <a:ext cx="1434086" cy="113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53" name="TextBox 22"/>
            <p:cNvSpPr txBox="1">
              <a:spLocks noChangeArrowheads="1"/>
            </p:cNvSpPr>
            <p:nvPr/>
          </p:nvSpPr>
          <p:spPr bwMode="auto">
            <a:xfrm>
              <a:off x="5257103" y="1372116"/>
              <a:ext cx="357332" cy="461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dirty="0" smtClean="0">
                  <a:latin typeface="Calibri" charset="0"/>
                  <a:cs typeface="Calibri" charset="0"/>
                </a:rPr>
                <a:t>B</a:t>
              </a:r>
              <a:endParaRPr lang="en-US" b="1" dirty="0">
                <a:latin typeface="Calibri" charset="0"/>
                <a:cs typeface="Calibri" charset="0"/>
              </a:endParaRPr>
            </a:p>
          </p:txBody>
        </p:sp>
      </p:grp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1219200" y="1976735"/>
            <a:ext cx="2057401" cy="1671335"/>
            <a:chOff x="3505200" y="2129302"/>
            <a:chExt cx="2058182" cy="1670826"/>
          </a:xfrm>
        </p:grpSpPr>
        <p:pic>
          <p:nvPicPr>
            <p:cNvPr id="34850" name="Picture 24" descr="Fold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2667000"/>
              <a:ext cx="1510286" cy="113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51" name="TextBox 25"/>
            <p:cNvSpPr txBox="1">
              <a:spLocks noChangeArrowheads="1"/>
            </p:cNvSpPr>
            <p:nvPr/>
          </p:nvSpPr>
          <p:spPr bwMode="auto">
            <a:xfrm>
              <a:off x="5186213" y="2129302"/>
              <a:ext cx="377169" cy="461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dirty="0" smtClean="0">
                  <a:latin typeface="Calibri" charset="0"/>
                  <a:cs typeface="Calibri" charset="0"/>
                </a:rPr>
                <a:t>A</a:t>
              </a:r>
              <a:endParaRPr lang="en-US" b="1" dirty="0">
                <a:latin typeface="Calibri" charset="0"/>
                <a:cs typeface="Calibri" charset="0"/>
              </a:endParaRPr>
            </a:p>
          </p:txBody>
        </p:sp>
      </p:grpSp>
      <p:cxnSp>
        <p:nvCxnSpPr>
          <p:cNvPr id="28" name="Straight Connector 27"/>
          <p:cNvCxnSpPr>
            <a:cxnSpLocks noChangeShapeType="1"/>
          </p:cNvCxnSpPr>
          <p:nvPr/>
        </p:nvCxnSpPr>
        <p:spPr bwMode="auto">
          <a:xfrm flipH="1">
            <a:off x="2514600" y="1905000"/>
            <a:ext cx="1497015" cy="838200"/>
          </a:xfrm>
          <a:prstGeom prst="line">
            <a:avLst/>
          </a:prstGeom>
          <a:noFill/>
          <a:ln w="381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>
            <a:off x="5105400" y="1905000"/>
            <a:ext cx="914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0" name="Rectangle 35"/>
          <p:cNvSpPr>
            <a:spLocks noChangeArrowheads="1"/>
          </p:cNvSpPr>
          <p:nvPr/>
        </p:nvSpPr>
        <p:spPr bwMode="auto">
          <a:xfrm>
            <a:off x="228600" y="990600"/>
            <a:ext cx="32766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 dirty="0" smtClean="0">
                <a:latin typeface="Calibri" charset="0"/>
                <a:cs typeface="Calibri" charset="0"/>
              </a:rPr>
              <a:t>Link</a:t>
            </a:r>
            <a:r>
              <a:rPr lang="en-US" sz="2600" b="1" dirty="0" smtClean="0">
                <a:latin typeface="Calibri" charset="0"/>
                <a:cs typeface="Calibri" charset="0"/>
              </a:rPr>
              <a:t> a</a:t>
            </a:r>
            <a:r>
              <a:rPr lang="en-US" sz="2600" dirty="0" smtClean="0">
                <a:latin typeface="Calibri" charset="0"/>
                <a:cs typeface="Calibri" charset="0"/>
              </a:rPr>
              <a:t> in root is removed</a:t>
            </a:r>
            <a:endParaRPr lang="en-US" dirty="0">
              <a:latin typeface="Calibri" charset="0"/>
              <a:cs typeface="Calibri" charset="0"/>
            </a:endParaRPr>
          </a:p>
        </p:txBody>
      </p:sp>
      <p:pic>
        <p:nvPicPr>
          <p:cNvPr id="38" name="Picture 37" descr="open_box.png"/>
          <p:cNvPicPr>
            <a:picLocks noChangeAspect="1"/>
          </p:cNvPicPr>
          <p:nvPr/>
        </p:nvPicPr>
        <p:blipFill>
          <a:blip r:embed="rId6">
            <a:lum contrast="-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73"/>
          <a:stretch>
            <a:fillRect/>
          </a:stretch>
        </p:blipFill>
        <p:spPr bwMode="auto">
          <a:xfrm>
            <a:off x="6476999" y="4724400"/>
            <a:ext cx="13604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/>
          <p:cNvCxnSpPr>
            <a:cxnSpLocks noChangeShapeType="1"/>
          </p:cNvCxnSpPr>
          <p:nvPr/>
        </p:nvCxnSpPr>
        <p:spPr bwMode="auto">
          <a:xfrm>
            <a:off x="6553200" y="3429000"/>
            <a:ext cx="533400" cy="1219200"/>
          </a:xfrm>
          <a:prstGeom prst="line">
            <a:avLst/>
          </a:prstGeom>
          <a:noFill/>
          <a:ln w="38100" cap="sq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Rectangle 17" descr="Small grid"/>
          <p:cNvSpPr>
            <a:spLocks noChangeArrowheads="1"/>
          </p:cNvSpPr>
          <p:nvPr/>
        </p:nvSpPr>
        <p:spPr bwMode="auto">
          <a:xfrm>
            <a:off x="7064374" y="4648200"/>
            <a:ext cx="533400" cy="381000"/>
          </a:xfrm>
          <a:prstGeom prst="rect">
            <a:avLst/>
          </a:prstGeom>
          <a:pattFill prst="smGrid">
            <a:fgClr>
              <a:srgbClr val="CCCC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cs typeface="Calibri" charset="0"/>
            </a:endParaRPr>
          </a:p>
          <a:p>
            <a:pPr>
              <a:defRPr/>
            </a:pP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cs typeface="Calibri" charset="0"/>
            </a:endParaRPr>
          </a:p>
        </p:txBody>
      </p:sp>
      <p:sp>
        <p:nvSpPr>
          <p:cNvPr id="34848" name="Rectangle 2064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629400"/>
            <a:ext cx="19812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Calibri" charset="0"/>
                <a:cs typeface="Calibri" charset="0"/>
              </a:rPr>
              <a:t>April 17-19, 2012</a:t>
            </a:r>
            <a:endParaRPr lang="en-US" sz="120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sp>
        <p:nvSpPr>
          <p:cNvPr id="34849" name="Rectangle 206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Calibri" charset="0"/>
                <a:cs typeface="Calibri" charset="0"/>
              </a:rPr>
              <a:t>HDF/HDF-EOS Workshop XV</a:t>
            </a:r>
          </a:p>
        </p:txBody>
      </p:sp>
      <p:sp>
        <p:nvSpPr>
          <p:cNvPr id="47" name="TextBox 25"/>
          <p:cNvSpPr txBox="1">
            <a:spLocks noChangeArrowheads="1"/>
          </p:cNvSpPr>
          <p:nvPr/>
        </p:nvSpPr>
        <p:spPr bwMode="auto">
          <a:xfrm>
            <a:off x="6781800" y="3730079"/>
            <a:ext cx="12399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0000FF"/>
                </a:solidFill>
                <a:latin typeface="Calibri" charset="0"/>
                <a:cs typeface="Calibri" charset="0"/>
              </a:rPr>
              <a:t>External</a:t>
            </a:r>
            <a:endParaRPr lang="en-US" b="1" dirty="0">
              <a:solidFill>
                <a:srgbClr val="0000FF"/>
              </a:solidFill>
              <a:latin typeface="Calibri" charset="0"/>
              <a:cs typeface="Calibri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4724400" y="1905000"/>
            <a:ext cx="1295400" cy="2362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55" name="TextBox 25"/>
          <p:cNvSpPr txBox="1">
            <a:spLocks noChangeArrowheads="1"/>
          </p:cNvSpPr>
          <p:nvPr/>
        </p:nvSpPr>
        <p:spPr bwMode="auto">
          <a:xfrm>
            <a:off x="4953000" y="3120479"/>
            <a:ext cx="6685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FF"/>
                </a:solidFill>
                <a:latin typeface="Calibri" charset="0"/>
                <a:cs typeface="Calibri" charset="0"/>
              </a:rPr>
              <a:t>s</a:t>
            </a:r>
            <a:r>
              <a:rPr lang="en-US" b="1" dirty="0" smtClean="0">
                <a:solidFill>
                  <a:srgbClr val="0000FF"/>
                </a:solidFill>
                <a:latin typeface="Calibri" charset="0"/>
                <a:cs typeface="Calibri" charset="0"/>
              </a:rPr>
              <a:t>oft</a:t>
            </a:r>
            <a:endParaRPr lang="en-US" b="1" dirty="0">
              <a:solidFill>
                <a:srgbClr val="0000FF"/>
              </a:solidFill>
              <a:latin typeface="Calibri" charset="0"/>
              <a:cs typeface="Calibri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>
            <a:off x="3505200" y="1905000"/>
            <a:ext cx="762000" cy="1524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60" name="TextBox 25"/>
          <p:cNvSpPr txBox="1">
            <a:spLocks noChangeArrowheads="1"/>
          </p:cNvSpPr>
          <p:nvPr/>
        </p:nvSpPr>
        <p:spPr bwMode="auto">
          <a:xfrm>
            <a:off x="3200400" y="2590800"/>
            <a:ext cx="12751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FF"/>
                </a:solidFill>
                <a:latin typeface="Calibri" charset="0"/>
                <a:cs typeface="Calibri" charset="0"/>
              </a:rPr>
              <a:t>d</a:t>
            </a:r>
            <a:r>
              <a:rPr lang="en-US" b="1" dirty="0" smtClean="0">
                <a:solidFill>
                  <a:srgbClr val="0000FF"/>
                </a:solidFill>
                <a:latin typeface="Calibri" charset="0"/>
                <a:cs typeface="Calibri" charset="0"/>
              </a:rPr>
              <a:t>angling</a:t>
            </a:r>
            <a:endParaRPr lang="en-US" b="1" dirty="0">
              <a:solidFill>
                <a:srgbClr val="0000FF"/>
              </a:solidFill>
              <a:latin typeface="Calibri" charset="0"/>
              <a:cs typeface="Calibri" charset="0"/>
            </a:endParaRPr>
          </a:p>
        </p:txBody>
      </p:sp>
      <p:sp>
        <p:nvSpPr>
          <p:cNvPr id="62" name="TextBox 25"/>
          <p:cNvSpPr txBox="1">
            <a:spLocks noChangeArrowheads="1"/>
          </p:cNvSpPr>
          <p:nvPr/>
        </p:nvSpPr>
        <p:spPr bwMode="auto">
          <a:xfrm>
            <a:off x="7823927" y="4572000"/>
            <a:ext cx="11376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b="1" dirty="0">
                <a:latin typeface="Calibri" charset="0"/>
                <a:cs typeface="Calibri" charset="0"/>
              </a:rPr>
              <a:t>d</a:t>
            </a:r>
            <a:r>
              <a:rPr lang="en-US" b="1" dirty="0" smtClean="0">
                <a:latin typeface="Calibri" charset="0"/>
                <a:cs typeface="Calibri" charset="0"/>
              </a:rPr>
              <a:t>set.h5</a:t>
            </a:r>
            <a:endParaRPr lang="en-US" b="1" dirty="0">
              <a:latin typeface="Calibri" charset="0"/>
              <a:cs typeface="Calibri" charset="0"/>
            </a:endParaRPr>
          </a:p>
        </p:txBody>
      </p:sp>
      <p:sp>
        <p:nvSpPr>
          <p:cNvPr id="63" name="TextBox 25"/>
          <p:cNvSpPr txBox="1">
            <a:spLocks noChangeArrowheads="1"/>
          </p:cNvSpPr>
          <p:nvPr/>
        </p:nvSpPr>
        <p:spPr bwMode="auto">
          <a:xfrm>
            <a:off x="5181600" y="1295400"/>
            <a:ext cx="11748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latin typeface="Calibri" charset="0"/>
                <a:cs typeface="Calibri" charset="0"/>
              </a:rPr>
              <a:t>links.h5</a:t>
            </a:r>
            <a:endParaRPr lang="en-US" b="1" dirty="0">
              <a:latin typeface="Calibri" charset="0"/>
              <a:cs typeface="Calibri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3400" y="4948535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Dataset is unreachable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86400" y="5867400"/>
            <a:ext cx="3537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Dataset is in a </a:t>
            </a:r>
            <a:r>
              <a:rPr lang="en-US" b="1" dirty="0" smtClean="0">
                <a:latin typeface="Calibri"/>
                <a:cs typeface="Calibri"/>
              </a:rPr>
              <a:t>different</a:t>
            </a:r>
            <a:r>
              <a:rPr lang="en-US" dirty="0" smtClean="0">
                <a:latin typeface="Calibri"/>
                <a:cs typeface="Calibri"/>
              </a:rPr>
              <a:t> file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647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April 17-19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HDF/HDF-EOS Workshop XV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32EEAB-774D-4C2C-A5B8-FF48B99B08CD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ea typeface="ＭＳ Ｐゴシック" pitchFamily="-111" charset="-128"/>
              </a:rPr>
              <a:t>Groups Properties</a:t>
            </a:r>
            <a:endParaRPr lang="en-US" sz="3200" dirty="0" smtClean="0">
              <a:ea typeface="ＭＳ Ｐゴシック" pitchFamily="-111" charset="-128"/>
            </a:endParaRP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4864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1" charset="-128"/>
              </a:rPr>
              <a:t>Creation properties</a:t>
            </a:r>
          </a:p>
          <a:p>
            <a:pPr lvl="1" eaLnBrk="1" hangingPunct="1"/>
            <a:r>
              <a:rPr lang="en-US" dirty="0" smtClean="0">
                <a:ea typeface="ＭＳ Ｐゴシック" pitchFamily="-111" charset="-128"/>
              </a:rPr>
              <a:t>Type of links storage </a:t>
            </a:r>
          </a:p>
          <a:p>
            <a:pPr lvl="2" eaLnBrk="1" hangingPunct="1"/>
            <a:r>
              <a:rPr lang="en-US" dirty="0" smtClean="0">
                <a:ea typeface="ＭＳ Ｐゴシック" pitchFamily="-111" charset="-128"/>
              </a:rPr>
              <a:t>Compact (in 1.8.* versions)</a:t>
            </a:r>
          </a:p>
          <a:p>
            <a:pPr lvl="3" eaLnBrk="1" hangingPunct="1"/>
            <a:r>
              <a:rPr lang="en-US" dirty="0" smtClean="0">
                <a:ea typeface="ＭＳ Ｐゴシック" pitchFamily="-111" charset="-128"/>
              </a:rPr>
              <a:t>Used with a few members (default under 8)</a:t>
            </a:r>
          </a:p>
          <a:p>
            <a:pPr lvl="2" eaLnBrk="1" hangingPunct="1"/>
            <a:r>
              <a:rPr lang="en-US" dirty="0" smtClean="0">
                <a:ea typeface="ＭＳ Ｐゴシック" pitchFamily="-111" charset="-128"/>
              </a:rPr>
              <a:t>Dense (default behavior)</a:t>
            </a:r>
          </a:p>
          <a:p>
            <a:pPr lvl="3" eaLnBrk="1" hangingPunct="1"/>
            <a:r>
              <a:rPr lang="en-US" dirty="0" smtClean="0">
                <a:ea typeface="ＭＳ Ｐゴシック" pitchFamily="-111" charset="-128"/>
              </a:rPr>
              <a:t>Used with many (&gt;16)  members (default)</a:t>
            </a:r>
          </a:p>
          <a:p>
            <a:pPr lvl="2" eaLnBrk="1" hangingPunct="1"/>
            <a:r>
              <a:rPr lang="en-US" dirty="0" smtClean="0">
                <a:ea typeface="ＭＳ Ｐゴシック" pitchFamily="-111" charset="-128"/>
              </a:rPr>
              <a:t>Tunable size for a local heap</a:t>
            </a:r>
          </a:p>
          <a:p>
            <a:pPr lvl="3" eaLnBrk="1" hangingPunct="1"/>
            <a:r>
              <a:rPr lang="en-US" dirty="0" smtClean="0">
                <a:ea typeface="ＭＳ Ｐゴシック" pitchFamily="-111" charset="-128"/>
              </a:rPr>
              <a:t>Save space by providing estimate for size of the storage required for links names</a:t>
            </a:r>
          </a:p>
          <a:p>
            <a:pPr lvl="2" eaLnBrk="1" hangingPunct="1"/>
            <a:r>
              <a:rPr lang="en-US" dirty="0" smtClean="0">
                <a:ea typeface="ＭＳ Ｐゴシック" pitchFamily="-111" charset="-128"/>
              </a:rPr>
              <a:t>Can be compressed (in 1.8.5 and later)</a:t>
            </a:r>
          </a:p>
          <a:p>
            <a:pPr lvl="3" eaLnBrk="1" hangingPunct="1"/>
            <a:r>
              <a:rPr lang="en-US" dirty="0" smtClean="0">
                <a:ea typeface="ＭＳ Ｐゴシック" pitchFamily="-111" charset="-128"/>
              </a:rPr>
              <a:t>Many links with similar names (XXX-</a:t>
            </a:r>
            <a:r>
              <a:rPr lang="en-US" dirty="0" err="1" smtClean="0">
                <a:ea typeface="ＭＳ Ｐゴシック" pitchFamily="-111" charset="-128"/>
              </a:rPr>
              <a:t>abc</a:t>
            </a:r>
            <a:r>
              <a:rPr lang="en-US" dirty="0" smtClean="0">
                <a:ea typeface="ＭＳ Ｐゴシック" pitchFamily="-111" charset="-128"/>
              </a:rPr>
              <a:t>, XXX-d, XXX-</a:t>
            </a:r>
            <a:r>
              <a:rPr lang="en-US" dirty="0" err="1" smtClean="0">
                <a:ea typeface="ＭＳ Ｐゴシック" pitchFamily="-111" charset="-128"/>
              </a:rPr>
              <a:t>efgh</a:t>
            </a:r>
            <a:r>
              <a:rPr lang="en-US" dirty="0" smtClean="0">
                <a:ea typeface="ＭＳ Ｐゴシック" pitchFamily="-111" charset="-128"/>
              </a:rPr>
              <a:t>, etc.)</a:t>
            </a:r>
          </a:p>
          <a:p>
            <a:pPr lvl="3" eaLnBrk="1" hangingPunct="1"/>
            <a:r>
              <a:rPr lang="en-US" dirty="0" smtClean="0">
                <a:ea typeface="ＭＳ Ｐゴシック" pitchFamily="-111" charset="-128"/>
              </a:rPr>
              <a:t>Requires more time to compress/</a:t>
            </a:r>
            <a:r>
              <a:rPr lang="en-US" dirty="0" err="1" smtClean="0">
                <a:ea typeface="ＭＳ Ｐゴシック" pitchFamily="-111" charset="-128"/>
              </a:rPr>
              <a:t>uncompress</a:t>
            </a:r>
            <a:r>
              <a:rPr lang="en-US" dirty="0" smtClean="0">
                <a:ea typeface="ＭＳ Ｐゴシック" pitchFamily="-111" charset="-128"/>
              </a:rPr>
              <a:t> data</a:t>
            </a:r>
          </a:p>
          <a:p>
            <a:pPr lvl="1" eaLnBrk="1" hangingPunct="1"/>
            <a:endParaRPr lang="en-US" dirty="0" smtClean="0">
              <a:ea typeface="ＭＳ Ｐゴシック" pitchFamily="-111" charset="-128"/>
            </a:endParaRPr>
          </a:p>
          <a:p>
            <a:pPr lvl="2" eaLnBrk="1" hangingPunct="1"/>
            <a:endParaRPr lang="en-US" dirty="0">
              <a:ea typeface="ＭＳ Ｐゴシック" pitchFamily="-111" charset="-128"/>
            </a:endParaRPr>
          </a:p>
          <a:p>
            <a:pPr lvl="2" eaLnBrk="1" hangingPunct="1"/>
            <a:endParaRPr lang="en-US" dirty="0" smtClean="0">
              <a:ea typeface="ＭＳ Ｐゴシック" pitchFamily="-111" charset="-128"/>
            </a:endParaRPr>
          </a:p>
          <a:p>
            <a:pPr eaLnBrk="1" hangingPunct="1"/>
            <a:endParaRPr lang="en-US" dirty="0" smtClean="0">
              <a:ea typeface="ＭＳ Ｐゴシック" pitchFamily="-111" charset="-128"/>
            </a:endParaRPr>
          </a:p>
          <a:p>
            <a:pPr marL="914400" lvl="2" indent="0" eaLnBrk="1" hangingPunct="1">
              <a:buNone/>
            </a:pPr>
            <a:endParaRPr lang="en-US" dirty="0" smtClean="0">
              <a:ea typeface="ＭＳ Ｐゴシック" pitchFamily="-111" charset="-128"/>
            </a:endParaRPr>
          </a:p>
          <a:p>
            <a:pPr eaLnBrk="1" hangingPunct="1"/>
            <a:endParaRPr lang="en-US" dirty="0" smtClean="0">
              <a:ea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9953078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April 17-19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HDF/HDF-EOS Workshop XV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32EEAB-774D-4C2C-A5B8-FF48B99B08CD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ea typeface="ＭＳ Ｐゴシック" pitchFamily="-111" charset="-128"/>
              </a:rPr>
              <a:t>Groups Properties</a:t>
            </a:r>
            <a:endParaRPr lang="en-US" sz="3200" dirty="0" smtClean="0">
              <a:ea typeface="ＭＳ Ｐゴシック" pitchFamily="-111" charset="-128"/>
            </a:endParaRP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4864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1" charset="-128"/>
              </a:rPr>
              <a:t>Creation properties</a:t>
            </a:r>
          </a:p>
          <a:p>
            <a:pPr lvl="1" eaLnBrk="1" hangingPunct="1"/>
            <a:r>
              <a:rPr lang="en-US" dirty="0" smtClean="0">
                <a:ea typeface="ＭＳ Ｐゴシック" pitchFamily="-111" charset="-128"/>
              </a:rPr>
              <a:t>Links may have creation order tracked and indexed</a:t>
            </a:r>
          </a:p>
          <a:p>
            <a:pPr lvl="2" eaLnBrk="1" hangingPunct="1"/>
            <a:r>
              <a:rPr lang="en-US" dirty="0" smtClean="0">
                <a:ea typeface="ＭＳ Ｐゴシック" pitchFamily="-111" charset="-128"/>
              </a:rPr>
              <a:t>Indexing by name (default) </a:t>
            </a:r>
          </a:p>
          <a:p>
            <a:pPr lvl="3" eaLnBrk="1" hangingPunct="1"/>
            <a:r>
              <a:rPr lang="en-US" dirty="0">
                <a:ea typeface="ＭＳ Ｐゴシック" pitchFamily="-111" charset="-128"/>
              </a:rPr>
              <a:t>A, B, a, dangling, </a:t>
            </a:r>
            <a:r>
              <a:rPr lang="en-US" dirty="0" smtClean="0">
                <a:ea typeface="ＭＳ Ｐゴシック" pitchFamily="-111" charset="-128"/>
              </a:rPr>
              <a:t>soft</a:t>
            </a:r>
          </a:p>
          <a:p>
            <a:pPr lvl="2" eaLnBrk="1" hangingPunct="1"/>
            <a:r>
              <a:rPr lang="en-US" dirty="0" smtClean="0">
                <a:ea typeface="ＭＳ Ｐゴシック" pitchFamily="-111" charset="-128"/>
              </a:rPr>
              <a:t>Indexing by creation order (has to be enabled)</a:t>
            </a:r>
          </a:p>
          <a:p>
            <a:pPr lvl="3" eaLnBrk="1" hangingPunct="1"/>
            <a:r>
              <a:rPr lang="en-US" dirty="0">
                <a:ea typeface="ＭＳ Ｐゴシック" pitchFamily="-111" charset="-128"/>
              </a:rPr>
              <a:t>A, B, a, soft, </a:t>
            </a:r>
            <a:r>
              <a:rPr lang="en-US" dirty="0" smtClean="0">
                <a:ea typeface="ＭＳ Ｐゴシック" pitchFamily="-111" charset="-128"/>
              </a:rPr>
              <a:t>dangling</a:t>
            </a:r>
          </a:p>
          <a:p>
            <a:pPr marL="0" indent="0" eaLnBrk="1" hangingPunct="1">
              <a:buNone/>
            </a:pPr>
            <a:endParaRPr lang="en-US" dirty="0">
              <a:ea typeface="ＭＳ Ｐゴシック" pitchFamily="-111" charset="-128"/>
            </a:endParaRPr>
          </a:p>
          <a:p>
            <a:pPr lvl="3" eaLnBrk="1" hangingPunct="1"/>
            <a:endParaRPr lang="en-US" dirty="0" smtClean="0">
              <a:ea typeface="ＭＳ Ｐゴシック" pitchFamily="-111" charset="-128"/>
            </a:endParaRPr>
          </a:p>
          <a:p>
            <a:pPr eaLnBrk="1" hangingPunct="1"/>
            <a:r>
              <a:rPr lang="en-US" dirty="0">
                <a:ea typeface="ＭＳ Ｐゴシック" pitchFamily="-111" charset="-128"/>
                <a:hlinkClick r:id="rId3"/>
              </a:rPr>
              <a:t>http://www.hdfgroup.org/ftp/HDF5/examples/examples-by-api/api18-</a:t>
            </a:r>
            <a:r>
              <a:rPr lang="en-US" dirty="0" smtClean="0">
                <a:ea typeface="ＭＳ Ｐゴシック" pitchFamily="-111" charset="-128"/>
                <a:hlinkClick r:id="rId3"/>
              </a:rPr>
              <a:t>c.html</a:t>
            </a:r>
            <a:r>
              <a:rPr lang="en-US" dirty="0" smtClean="0">
                <a:ea typeface="ＭＳ Ｐゴシック" pitchFamily="-111" charset="-128"/>
              </a:rPr>
              <a:t> </a:t>
            </a:r>
          </a:p>
          <a:p>
            <a:pPr eaLnBrk="1" hangingPunct="1"/>
            <a:endParaRPr lang="en-US" dirty="0">
              <a:ea typeface="ＭＳ Ｐゴシック" pitchFamily="-111" charset="-128"/>
            </a:endParaRPr>
          </a:p>
          <a:p>
            <a:pPr lvl="2" eaLnBrk="1" hangingPunct="1"/>
            <a:endParaRPr lang="en-US" dirty="0" smtClean="0">
              <a:ea typeface="ＭＳ Ｐゴシック" pitchFamily="-111" charset="-128"/>
            </a:endParaRPr>
          </a:p>
          <a:p>
            <a:pPr eaLnBrk="1" hangingPunct="1"/>
            <a:endParaRPr lang="en-US" dirty="0" smtClean="0">
              <a:ea typeface="ＭＳ Ｐゴシック" pitchFamily="-111" charset="-128"/>
            </a:endParaRPr>
          </a:p>
          <a:p>
            <a:pPr marL="914400" lvl="2" indent="0" eaLnBrk="1" hangingPunct="1">
              <a:buNone/>
            </a:pPr>
            <a:endParaRPr lang="en-US" dirty="0" smtClean="0">
              <a:ea typeface="ＭＳ Ｐゴシック" pitchFamily="-111" charset="-128"/>
            </a:endParaRPr>
          </a:p>
          <a:p>
            <a:pPr eaLnBrk="1" hangingPunct="1"/>
            <a:endParaRPr lang="en-US" dirty="0" smtClean="0">
              <a:ea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4957037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April 17-19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HDF/HDF-EOS Workshop XV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32EEAB-774D-4C2C-A5B8-FF48B99B08CD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ea typeface="ＭＳ Ｐゴシック" pitchFamily="-111" charset="-128"/>
              </a:rPr>
              <a:t>Discovering HDF5 file’s structure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4864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1" charset="-128"/>
              </a:rPr>
              <a:t>HDF5 provides C and Fortran 2003 APIs for recursive and non-recursive iterations over the groups and attributes</a:t>
            </a:r>
          </a:p>
          <a:p>
            <a:pPr lvl="1" eaLnBrk="1" hangingPunct="1"/>
            <a:r>
              <a:rPr lang="en-US" dirty="0" smtClean="0">
                <a:ea typeface="ＭＳ Ｐゴシック" pitchFamily="-111" charset="-128"/>
              </a:rPr>
              <a:t>H5Ovisit and H5Literate (H5Giterate)</a:t>
            </a:r>
          </a:p>
          <a:p>
            <a:pPr lvl="1" eaLnBrk="1" hangingPunct="1"/>
            <a:r>
              <a:rPr lang="en-US" dirty="0" smtClean="0">
                <a:ea typeface="ＭＳ Ｐゴシック" pitchFamily="-111" charset="-128"/>
              </a:rPr>
              <a:t>H5Aiterate</a:t>
            </a:r>
          </a:p>
          <a:p>
            <a:pPr eaLnBrk="1" hangingPunct="1"/>
            <a:r>
              <a:rPr lang="en-US" dirty="0" smtClean="0">
                <a:ea typeface="ＭＳ Ｐゴシック" pitchFamily="-111" charset="-128"/>
              </a:rPr>
              <a:t>Life is much easier with H5Py (h5_visita.py)</a:t>
            </a:r>
          </a:p>
          <a:p>
            <a:pPr marL="0" indent="0" eaLnBrk="1" hangingPunct="1">
              <a:buNone/>
            </a:pPr>
            <a:r>
              <a:rPr lang="en-US" sz="1800" b="1" dirty="0">
                <a:latin typeface="Consolas"/>
                <a:ea typeface="ＭＳ Ｐゴシック" pitchFamily="-111" charset="-128"/>
                <a:cs typeface="Consolas"/>
              </a:rPr>
              <a:t>import h5py</a:t>
            </a:r>
          </a:p>
          <a:p>
            <a:pPr marL="0" indent="0" eaLnBrk="1" hangingPunct="1">
              <a:buNone/>
            </a:pPr>
            <a:r>
              <a:rPr lang="en-US" sz="1800" b="1" dirty="0" err="1">
                <a:latin typeface="Consolas"/>
                <a:ea typeface="ＭＳ Ｐゴシック" pitchFamily="-111" charset="-128"/>
                <a:cs typeface="Consolas"/>
              </a:rPr>
              <a:t>def</a:t>
            </a:r>
            <a:r>
              <a:rPr lang="en-US" sz="1800" b="1" dirty="0">
                <a:latin typeface="Consolas"/>
                <a:ea typeface="ＭＳ Ｐゴシック" pitchFamily="-111" charset="-128"/>
                <a:cs typeface="Consolas"/>
              </a:rPr>
              <a:t> </a:t>
            </a:r>
            <a:r>
              <a:rPr lang="en-US" sz="1800" b="1" dirty="0" err="1">
                <a:latin typeface="Consolas"/>
                <a:ea typeface="ＭＳ Ｐゴシック" pitchFamily="-111" charset="-128"/>
                <a:cs typeface="Consolas"/>
              </a:rPr>
              <a:t>print_info</a:t>
            </a:r>
            <a:r>
              <a:rPr lang="en-US" sz="1800" b="1" dirty="0">
                <a:latin typeface="Consolas"/>
                <a:ea typeface="ＭＳ Ｐゴシック" pitchFamily="-111" charset="-128"/>
                <a:cs typeface="Consolas"/>
              </a:rPr>
              <a:t>(name, </a:t>
            </a:r>
            <a:r>
              <a:rPr lang="en-US" sz="1800" b="1" dirty="0" err="1">
                <a:latin typeface="Consolas"/>
                <a:ea typeface="ＭＳ Ｐゴシック" pitchFamily="-111" charset="-128"/>
                <a:cs typeface="Consolas"/>
              </a:rPr>
              <a:t>obj</a:t>
            </a:r>
            <a:r>
              <a:rPr lang="en-US" sz="1800" b="1" dirty="0">
                <a:latin typeface="Consolas"/>
                <a:ea typeface="ＭＳ Ｐゴシック" pitchFamily="-111" charset="-128"/>
                <a:cs typeface="Consolas"/>
              </a:rPr>
              <a:t>):</a:t>
            </a:r>
          </a:p>
          <a:p>
            <a:pPr marL="0" indent="0" eaLnBrk="1" hangingPunct="1">
              <a:buNone/>
            </a:pPr>
            <a:r>
              <a:rPr lang="en-US" sz="1800" b="1" dirty="0">
                <a:latin typeface="Consolas"/>
                <a:ea typeface="ＭＳ Ｐゴシック" pitchFamily="-111" charset="-128"/>
                <a:cs typeface="Consolas"/>
              </a:rPr>
              <a:t>    print name </a:t>
            </a:r>
          </a:p>
          <a:p>
            <a:pPr marL="0" indent="0" eaLnBrk="1" hangingPunct="1">
              <a:buNone/>
            </a:pPr>
            <a:r>
              <a:rPr lang="en-US" sz="1800" b="1" dirty="0">
                <a:latin typeface="Consolas"/>
                <a:ea typeface="ＭＳ Ｐゴシック" pitchFamily="-111" charset="-128"/>
                <a:cs typeface="Consolas"/>
              </a:rPr>
              <a:t>    for name, value in </a:t>
            </a:r>
            <a:r>
              <a:rPr lang="en-US" sz="1800" b="1" dirty="0" err="1">
                <a:latin typeface="Consolas"/>
                <a:ea typeface="ＭＳ Ｐゴシック" pitchFamily="-111" charset="-128"/>
                <a:cs typeface="Consolas"/>
              </a:rPr>
              <a:t>obj.attrs.iteritems</a:t>
            </a:r>
            <a:r>
              <a:rPr lang="en-US" sz="1800" b="1" dirty="0">
                <a:latin typeface="Consolas"/>
                <a:ea typeface="ＭＳ Ｐゴシック" pitchFamily="-111" charset="-128"/>
                <a:cs typeface="Consolas"/>
              </a:rPr>
              <a:t>():</a:t>
            </a:r>
          </a:p>
          <a:p>
            <a:pPr marL="0" indent="0" eaLnBrk="1" hangingPunct="1">
              <a:buNone/>
            </a:pPr>
            <a:r>
              <a:rPr lang="en-US" sz="1800" b="1" dirty="0">
                <a:latin typeface="Consolas"/>
                <a:ea typeface="ＭＳ Ｐゴシック" pitchFamily="-111" charset="-128"/>
                <a:cs typeface="Consolas"/>
              </a:rPr>
              <a:t>	print name+":", </a:t>
            </a:r>
            <a:r>
              <a:rPr lang="en-US" sz="1800" b="1" dirty="0" smtClean="0">
                <a:latin typeface="Consolas"/>
                <a:ea typeface="ＭＳ Ｐゴシック" pitchFamily="-111" charset="-128"/>
                <a:cs typeface="Consolas"/>
              </a:rPr>
              <a:t>value</a:t>
            </a:r>
            <a:r>
              <a:rPr lang="en-US" sz="1800" b="1" dirty="0">
                <a:latin typeface="Consolas"/>
                <a:ea typeface="ＭＳ Ｐゴシック" pitchFamily="-111" charset="-128"/>
                <a:cs typeface="Consolas"/>
              </a:rPr>
              <a:t>	</a:t>
            </a:r>
          </a:p>
          <a:p>
            <a:pPr marL="0" indent="0" eaLnBrk="1" hangingPunct="1">
              <a:buNone/>
            </a:pPr>
            <a:r>
              <a:rPr lang="en-US" sz="1800" b="1" dirty="0">
                <a:latin typeface="Consolas"/>
                <a:ea typeface="ＭＳ Ｐゴシック" pitchFamily="-111" charset="-128"/>
                <a:cs typeface="Consolas"/>
              </a:rPr>
              <a:t>f = h5py.File('GATMO-SATMS-npp.h5', 'r+')</a:t>
            </a:r>
          </a:p>
          <a:p>
            <a:pPr marL="0" indent="0" eaLnBrk="1" hangingPunct="1">
              <a:buNone/>
            </a:pPr>
            <a:r>
              <a:rPr lang="en-US" sz="1800" b="1" dirty="0" err="1">
                <a:latin typeface="Consolas"/>
                <a:ea typeface="ＭＳ Ｐゴシック" pitchFamily="-111" charset="-128"/>
                <a:cs typeface="Consolas"/>
              </a:rPr>
              <a:t>f.visititems</a:t>
            </a:r>
            <a:r>
              <a:rPr lang="en-US" sz="1800" b="1" dirty="0">
                <a:latin typeface="Consolas"/>
                <a:ea typeface="ＭＳ Ｐゴシック" pitchFamily="-111" charset="-128"/>
                <a:cs typeface="Consolas"/>
              </a:rPr>
              <a:t>(</a:t>
            </a:r>
            <a:r>
              <a:rPr lang="en-US" sz="1800" b="1" dirty="0" err="1">
                <a:latin typeface="Consolas"/>
                <a:ea typeface="ＭＳ Ｐゴシック" pitchFamily="-111" charset="-128"/>
                <a:cs typeface="Consolas"/>
              </a:rPr>
              <a:t>print_info</a:t>
            </a:r>
            <a:r>
              <a:rPr lang="en-US" sz="1800" b="1" dirty="0">
                <a:latin typeface="Consolas"/>
                <a:ea typeface="ＭＳ Ｐゴシック" pitchFamily="-111" charset="-128"/>
                <a:cs typeface="Consolas"/>
              </a:rPr>
              <a:t>)</a:t>
            </a:r>
          </a:p>
          <a:p>
            <a:pPr marL="0" indent="0" eaLnBrk="1" hangingPunct="1">
              <a:buNone/>
            </a:pPr>
            <a:r>
              <a:rPr lang="en-US" sz="1800" b="1" dirty="0" err="1">
                <a:latin typeface="Consolas"/>
                <a:ea typeface="ＭＳ Ｐゴシック" pitchFamily="-111" charset="-128"/>
                <a:cs typeface="Consolas"/>
              </a:rPr>
              <a:t>f.close</a:t>
            </a:r>
            <a:r>
              <a:rPr lang="en-US" sz="1800" b="1" dirty="0">
                <a:latin typeface="Consolas"/>
                <a:ea typeface="ＭＳ Ｐゴシック" pitchFamily="-111" charset="-128"/>
                <a:cs typeface="Consolas"/>
              </a:rPr>
              <a:t>(</a:t>
            </a:r>
            <a:r>
              <a:rPr lang="en-US" sz="1800" dirty="0">
                <a:latin typeface="Consolas"/>
                <a:ea typeface="ＭＳ Ｐゴシック" pitchFamily="-111" charset="-128"/>
                <a:cs typeface="Consolas"/>
              </a:rPr>
              <a:t>)</a:t>
            </a:r>
          </a:p>
          <a:p>
            <a:pPr eaLnBrk="1" hangingPunct="1"/>
            <a:endParaRPr lang="en-US" dirty="0" smtClean="0">
              <a:ea typeface="ＭＳ Ｐゴシック" pitchFamily="-111" charset="-128"/>
            </a:endParaRPr>
          </a:p>
          <a:p>
            <a:pPr lvl="1" eaLnBrk="1" hangingPunct="1"/>
            <a:endParaRPr lang="en-US" dirty="0" smtClean="0">
              <a:ea typeface="ＭＳ Ｐゴシック" pitchFamily="-111" charset="-128"/>
            </a:endParaRPr>
          </a:p>
          <a:p>
            <a:pPr lvl="2" eaLnBrk="1" hangingPunct="1"/>
            <a:endParaRPr lang="en-US" dirty="0" smtClean="0">
              <a:ea typeface="ＭＳ Ｐゴシック" pitchFamily="-111" charset="-128"/>
            </a:endParaRPr>
          </a:p>
          <a:p>
            <a:pPr lvl="2" eaLnBrk="1" hangingPunct="1"/>
            <a:endParaRPr lang="en-US" dirty="0">
              <a:ea typeface="ＭＳ Ｐゴシック" pitchFamily="-111" charset="-128"/>
            </a:endParaRPr>
          </a:p>
          <a:p>
            <a:pPr lvl="2" eaLnBrk="1" hangingPunct="1"/>
            <a:endParaRPr lang="en-US" dirty="0" smtClean="0">
              <a:ea typeface="ＭＳ Ｐゴシック" pitchFamily="-111" charset="-128"/>
            </a:endParaRPr>
          </a:p>
          <a:p>
            <a:pPr eaLnBrk="1" hangingPunct="1"/>
            <a:endParaRPr lang="en-US" dirty="0" smtClean="0">
              <a:ea typeface="ＭＳ Ｐゴシック" pitchFamily="-111" charset="-128"/>
            </a:endParaRPr>
          </a:p>
          <a:p>
            <a:pPr marL="914400" lvl="2" indent="0" eaLnBrk="1" hangingPunct="1">
              <a:buNone/>
            </a:pPr>
            <a:endParaRPr lang="en-US" dirty="0" smtClean="0">
              <a:ea typeface="ＭＳ Ｐゴシック" pitchFamily="-111" charset="-128"/>
            </a:endParaRPr>
          </a:p>
          <a:p>
            <a:pPr eaLnBrk="1" hangingPunct="1"/>
            <a:endParaRPr lang="en-US" dirty="0" smtClean="0">
              <a:ea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4681056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April 17-19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HDF/HDF-EOS Workshop XV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32EEAB-774D-4C2C-A5B8-FF48B99B08CD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ea typeface="ＭＳ Ｐゴシック" pitchFamily="-111" charset="-128"/>
              </a:rPr>
              <a:t>Checking a path in HDF5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4864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1" charset="-128"/>
              </a:rPr>
              <a:t>HDF5 1.8.8 provides HL C and Fortran 2003 APIs for checking if paths exists</a:t>
            </a:r>
          </a:p>
          <a:p>
            <a:pPr lvl="1" eaLnBrk="1" hangingPunct="1"/>
            <a:r>
              <a:rPr lang="en-US" dirty="0" smtClean="0">
                <a:ea typeface="ＭＳ Ｐゴシック" pitchFamily="-111" charset="-128"/>
              </a:rPr>
              <a:t>H5LTvalid_path (h5ltvalid_path_f)</a:t>
            </a:r>
          </a:p>
          <a:p>
            <a:pPr lvl="1" eaLnBrk="1" hangingPunct="1"/>
            <a:r>
              <a:rPr lang="en-US" dirty="0" smtClean="0">
                <a:ea typeface="ＭＳ Ｐゴシック" pitchFamily="-111" charset="-128"/>
              </a:rPr>
              <a:t>Example: Is there an object with a path /A/B/C/d ?</a:t>
            </a:r>
          </a:p>
          <a:p>
            <a:pPr lvl="1" eaLnBrk="1" hangingPunct="1"/>
            <a:r>
              <a:rPr lang="en-US" dirty="0" smtClean="0">
                <a:ea typeface="ＭＳ Ｐゴシック" pitchFamily="-111" charset="-128"/>
              </a:rPr>
              <a:t>TRUE if there is a path, FALSE otherwise</a:t>
            </a:r>
          </a:p>
          <a:p>
            <a:pPr lvl="1" eaLnBrk="1" hangingPunct="1"/>
            <a:endParaRPr lang="en-US" dirty="0" smtClean="0">
              <a:ea typeface="ＭＳ Ｐゴシック" pitchFamily="-111" charset="-128"/>
            </a:endParaRPr>
          </a:p>
          <a:p>
            <a:pPr lvl="1" eaLnBrk="1" hangingPunct="1"/>
            <a:endParaRPr lang="en-US" dirty="0" smtClean="0">
              <a:ea typeface="ＭＳ Ｐゴシック" pitchFamily="-111" charset="-128"/>
            </a:endParaRPr>
          </a:p>
          <a:p>
            <a:pPr lvl="2" eaLnBrk="1" hangingPunct="1"/>
            <a:endParaRPr lang="en-US" dirty="0" smtClean="0">
              <a:ea typeface="ＭＳ Ｐゴシック" pitchFamily="-111" charset="-128"/>
            </a:endParaRPr>
          </a:p>
          <a:p>
            <a:pPr lvl="2" eaLnBrk="1" hangingPunct="1"/>
            <a:endParaRPr lang="en-US" dirty="0">
              <a:ea typeface="ＭＳ Ｐゴシック" pitchFamily="-111" charset="-128"/>
            </a:endParaRPr>
          </a:p>
          <a:p>
            <a:pPr lvl="2" eaLnBrk="1" hangingPunct="1"/>
            <a:endParaRPr lang="en-US" dirty="0" smtClean="0">
              <a:ea typeface="ＭＳ Ｐゴシック" pitchFamily="-111" charset="-128"/>
            </a:endParaRPr>
          </a:p>
          <a:p>
            <a:pPr eaLnBrk="1" hangingPunct="1"/>
            <a:endParaRPr lang="en-US" dirty="0" smtClean="0">
              <a:ea typeface="ＭＳ Ｐゴシック" pitchFamily="-111" charset="-128"/>
            </a:endParaRPr>
          </a:p>
          <a:p>
            <a:pPr marL="914400" lvl="2" indent="0" eaLnBrk="1" hangingPunct="1">
              <a:buNone/>
            </a:pPr>
            <a:endParaRPr lang="en-US" dirty="0" smtClean="0">
              <a:ea typeface="ＭＳ Ｐゴシック" pitchFamily="-111" charset="-128"/>
            </a:endParaRPr>
          </a:p>
          <a:p>
            <a:pPr eaLnBrk="1" hangingPunct="1"/>
            <a:endParaRPr lang="en-US" dirty="0" smtClean="0">
              <a:ea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485765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April 17-19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HDF/HDF-EOS Workshop XV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32EEAB-774D-4C2C-A5B8-FF48B99B08C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ea typeface="ＭＳ Ｐゴシック" pitchFamily="-111" charset="-128"/>
              </a:rPr>
              <a:t>Goal 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1" charset="-128"/>
              </a:rPr>
              <a:t>To learn about HDF5 features important for writing portable and efficient </a:t>
            </a:r>
            <a:r>
              <a:rPr lang="en-US" dirty="0" smtClean="0">
                <a:ea typeface="ＭＳ Ｐゴシック" pitchFamily="-111" charset="-128"/>
              </a:rPr>
              <a:t>applications using H5Py</a:t>
            </a:r>
            <a:endParaRPr lang="en-US" dirty="0" smtClean="0">
              <a:ea typeface="ＭＳ Ｐゴシック" pitchFamily="-111" charset="-128"/>
            </a:endParaRPr>
          </a:p>
          <a:p>
            <a:pPr marL="914400" lvl="2" indent="0" eaLnBrk="1" hangingPunct="1">
              <a:buNone/>
            </a:pPr>
            <a:endParaRPr lang="en-US" dirty="0" smtClean="0">
              <a:ea typeface="ＭＳ Ｐゴシック" pitchFamily="-111" charset="-128"/>
            </a:endParaRPr>
          </a:p>
          <a:p>
            <a:pPr eaLnBrk="1" hangingPunct="1"/>
            <a:endParaRPr lang="en-US" dirty="0" smtClean="0">
              <a:ea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9388424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3200" dirty="0" smtClean="0"/>
              <a:t>Use latest file format (</a:t>
            </a:r>
            <a:r>
              <a:rPr lang="en-US" sz="3200" dirty="0"/>
              <a:t>see </a:t>
            </a:r>
            <a:r>
              <a:rPr lang="en-US" sz="3200" dirty="0">
                <a:latin typeface="Consolas"/>
                <a:cs typeface="Consolas"/>
              </a:rPr>
              <a:t>H5Pset_libver_bound</a:t>
            </a:r>
            <a:r>
              <a:rPr lang="en-US" sz="3200" dirty="0"/>
              <a:t> </a:t>
            </a:r>
            <a:r>
              <a:rPr lang="en-US" sz="3200" dirty="0" smtClean="0"/>
              <a:t>function in RM) </a:t>
            </a:r>
          </a:p>
          <a:p>
            <a:pPr lvl="1"/>
            <a:r>
              <a:rPr lang="en-US" sz="3000" dirty="0"/>
              <a:t>S</a:t>
            </a:r>
            <a:r>
              <a:rPr lang="en-US" sz="3000" dirty="0" smtClean="0"/>
              <a:t>ave space when creating a lot of groups in a file</a:t>
            </a:r>
          </a:p>
          <a:p>
            <a:pPr lvl="1"/>
            <a:r>
              <a:rPr lang="en-US" sz="3000" dirty="0" smtClean="0"/>
              <a:t>Save time when accessing many objects (&gt;1000)</a:t>
            </a:r>
          </a:p>
          <a:p>
            <a:r>
              <a:rPr lang="en-US" dirty="0" smtClean="0"/>
              <a:t>Caution: Tools built with the HDF5 versions </a:t>
            </a:r>
            <a:r>
              <a:rPr lang="en-US" dirty="0" err="1" smtClean="0"/>
              <a:t>prirt</a:t>
            </a:r>
            <a:r>
              <a:rPr lang="en-US" dirty="0" smtClean="0"/>
              <a:t> to 1.8.0 will not work on the files created with this property</a:t>
            </a:r>
          </a:p>
          <a:p>
            <a:pPr lvl="1"/>
            <a:endParaRPr lang="en-US" dirty="0" smtClean="0"/>
          </a:p>
          <a:p>
            <a:pPr marL="914400" lvl="2" indent="0"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17-19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E36-00C6-1145-B427-1A185CE8670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HDF/HDF-EOS Workshop XV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78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17-19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HDF/HDF-EOS Workshop XV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E36-00C6-1145-B427-1A185CE8670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09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6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April 17-19</a:t>
            </a:r>
          </a:p>
        </p:txBody>
      </p:sp>
      <p:sp>
        <p:nvSpPr>
          <p:cNvPr id="7171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HDF/HDF-EOS Workshop XV</a:t>
            </a:r>
            <a:endParaRPr lang="en-US" dirty="0" smtClean="0"/>
          </a:p>
        </p:txBody>
      </p:sp>
      <p:sp>
        <p:nvSpPr>
          <p:cNvPr id="7172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9430D0-AAE6-46B6-AA10-672E475F62FD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7173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7848600" cy="24384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1" charset="-128"/>
              </a:rPr>
              <a:t>HDF5 </a:t>
            </a:r>
            <a:r>
              <a:rPr lang="en-US" dirty="0" err="1" smtClean="0">
                <a:ea typeface="ＭＳ Ｐゴシック" pitchFamily="-111" charset="-128"/>
              </a:rPr>
              <a:t>Datatypes</a:t>
            </a:r>
            <a:endParaRPr lang="en-US" dirty="0" smtClean="0">
              <a:ea typeface="ＭＳ Ｐゴシック" pitchFamily="-111" charset="-128"/>
            </a:endParaRPr>
          </a:p>
        </p:txBody>
      </p:sp>
      <p:sp>
        <p:nvSpPr>
          <p:cNvPr id="7174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5200"/>
            <a:ext cx="6400800" cy="1447800"/>
          </a:xfrm>
          <a:noFill/>
        </p:spPr>
        <p:txBody>
          <a:bodyPr/>
          <a:lstStyle/>
          <a:p>
            <a:pPr eaLnBrk="1" hangingPunct="1"/>
            <a:endParaRPr lang="en-US" sz="3600" dirty="0" smtClean="0">
              <a:ea typeface="ＭＳ Ｐゴシック" pitchFamily="-111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Integer and floating point</a:t>
            </a:r>
          </a:p>
          <a:p>
            <a:r>
              <a:rPr lang="en-US" b="1" dirty="0" smtClean="0"/>
              <a:t>String</a:t>
            </a:r>
          </a:p>
          <a:p>
            <a:r>
              <a:rPr lang="en-US" b="1" dirty="0" smtClean="0"/>
              <a:t>Compound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Similar to C structures or Fortran Derived Types</a:t>
            </a:r>
          </a:p>
          <a:p>
            <a:r>
              <a:rPr lang="en-US" dirty="0" smtClean="0"/>
              <a:t>Array</a:t>
            </a:r>
          </a:p>
          <a:p>
            <a:r>
              <a:rPr lang="en-US" b="1" dirty="0" smtClean="0"/>
              <a:t>References</a:t>
            </a:r>
          </a:p>
          <a:p>
            <a:r>
              <a:rPr lang="en-US" dirty="0" smtClean="0"/>
              <a:t>Variable-length</a:t>
            </a:r>
          </a:p>
          <a:p>
            <a:r>
              <a:rPr lang="en-US" dirty="0" err="1" smtClean="0"/>
              <a:t>Enum</a:t>
            </a:r>
            <a:endParaRPr lang="en-US" dirty="0" smtClean="0"/>
          </a:p>
          <a:p>
            <a:r>
              <a:rPr lang="en-US" dirty="0" smtClean="0"/>
              <a:t>Opaque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17-19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E36-00C6-1145-B427-1A185CE8670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HDF/HDF-EOS Workshop XV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</a:t>
            </a:r>
            <a:r>
              <a:rPr lang="en-US" dirty="0" err="1" smtClean="0"/>
              <a:t>Datatypes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3200" dirty="0" err="1" smtClean="0">
                <a:ea typeface="ＭＳ Ｐゴシック" pitchFamily="-111" charset="-128"/>
              </a:rPr>
              <a:t>Datatype</a:t>
            </a:r>
            <a:r>
              <a:rPr lang="en-US" sz="3200" dirty="0" smtClean="0">
                <a:ea typeface="ＭＳ Ｐゴシック" pitchFamily="-111" charset="-128"/>
              </a:rPr>
              <a:t> descriptions </a:t>
            </a:r>
          </a:p>
          <a:p>
            <a:pPr lvl="1"/>
            <a:r>
              <a:rPr lang="en-US" sz="3000" dirty="0">
                <a:ea typeface="ＭＳ Ｐゴシック" pitchFamily="-111" charset="-128"/>
              </a:rPr>
              <a:t>A</a:t>
            </a:r>
            <a:r>
              <a:rPr lang="en-US" sz="3000" dirty="0" smtClean="0">
                <a:ea typeface="ＭＳ Ｐゴシック" pitchFamily="-111" charset="-128"/>
              </a:rPr>
              <a:t>re stored in the HDF5 file </a:t>
            </a:r>
            <a:r>
              <a:rPr lang="en-US" sz="3000" i="1" dirty="0" smtClean="0">
                <a:ea typeface="ＭＳ Ｐゴシック" pitchFamily="-111" charset="-128"/>
              </a:rPr>
              <a:t>with</a:t>
            </a:r>
            <a:r>
              <a:rPr lang="en-US" sz="3000" dirty="0" smtClean="0">
                <a:ea typeface="ＭＳ Ｐゴシック" pitchFamily="-111" charset="-128"/>
              </a:rPr>
              <a:t> the data</a:t>
            </a:r>
          </a:p>
          <a:p>
            <a:pPr lvl="1"/>
            <a:r>
              <a:rPr lang="en-US" sz="3000" dirty="0">
                <a:ea typeface="ＭＳ Ｐゴシック" pitchFamily="-111" charset="-128"/>
              </a:rPr>
              <a:t>I</a:t>
            </a:r>
            <a:r>
              <a:rPr lang="en-US" sz="3000" dirty="0" smtClean="0">
                <a:ea typeface="ＭＳ Ｐゴシック" pitchFamily="-111" charset="-128"/>
              </a:rPr>
              <a:t>nclude encoding (e.g., byte order, size, and floating point representation) and other information to assure </a:t>
            </a:r>
            <a:r>
              <a:rPr lang="en-US" sz="3200" dirty="0" smtClean="0">
                <a:ea typeface="ＭＳ Ｐゴシック" pitchFamily="-111" charset="-128"/>
              </a:rPr>
              <a:t>portability across</a:t>
            </a:r>
            <a:r>
              <a:rPr lang="en-US" dirty="0" smtClean="0">
                <a:ea typeface="ＭＳ Ｐゴシック" pitchFamily="-111" charset="-128"/>
              </a:rPr>
              <a:t> </a:t>
            </a:r>
            <a:r>
              <a:rPr lang="en-US" sz="3200" dirty="0" smtClean="0">
                <a:ea typeface="ＭＳ Ｐゴシック" pitchFamily="-111" charset="-128"/>
              </a:rPr>
              <a:t>platforms</a:t>
            </a:r>
          </a:p>
          <a:p>
            <a:r>
              <a:rPr lang="en-US" sz="3200" dirty="0" smtClean="0">
                <a:ea typeface="ＭＳ Ｐゴシック" pitchFamily="-111" charset="-128"/>
              </a:rPr>
              <a:t>See C, Fortran, MATLAB and Java examples under</a:t>
            </a:r>
          </a:p>
          <a:p>
            <a:pPr marL="457200" lvl="1" indent="0">
              <a:buNone/>
            </a:pPr>
            <a:r>
              <a:rPr lang="en-US" sz="3000" dirty="0" smtClean="0">
                <a:ea typeface="ＭＳ Ｐゴシック" pitchFamily="-111" charset="-128"/>
                <a:hlinkClick r:id="rId3"/>
              </a:rPr>
              <a:t> http</a:t>
            </a:r>
            <a:r>
              <a:rPr lang="en-US" sz="3000" dirty="0">
                <a:ea typeface="ＭＳ Ｐゴシック" pitchFamily="-111" charset="-128"/>
                <a:hlinkClick r:id="rId3"/>
              </a:rPr>
              <a:t>://www.hdfgroup.org/ftp/HDF5/examples</a:t>
            </a:r>
            <a:r>
              <a:rPr lang="en-US" sz="3000" dirty="0" smtClean="0">
                <a:ea typeface="ＭＳ Ｐゴシック" pitchFamily="-111" charset="-128"/>
                <a:hlinkClick r:id="rId3"/>
              </a:rPr>
              <a:t>/</a:t>
            </a:r>
            <a:endParaRPr lang="en-US" sz="3000" dirty="0" smtClean="0">
              <a:ea typeface="ＭＳ Ｐゴシック" pitchFamily="-111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17-19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E36-00C6-1145-B427-1A185CE8670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HDF/HDF-EOS Workshop XV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620000" cy="533400"/>
          </a:xfrm>
        </p:spPr>
        <p:txBody>
          <a:bodyPr/>
          <a:lstStyle/>
          <a:p>
            <a:r>
              <a:rPr lang="en-US" dirty="0" smtClean="0"/>
              <a:t>Data Portability in HDF5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17-19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E36-00C6-1145-B427-1A185CE8670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1038"/>
          <p:cNvSpPr>
            <a:spLocks noChangeArrowheads="1"/>
          </p:cNvSpPr>
          <p:nvPr/>
        </p:nvSpPr>
        <p:spPr bwMode="auto">
          <a:xfrm>
            <a:off x="-76200" y="954256"/>
            <a:ext cx="398946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000" dirty="0">
                <a:latin typeface="Arial" charset="0"/>
              </a:rPr>
              <a:t>Array of integers on </a:t>
            </a:r>
            <a:r>
              <a:rPr lang="en-US" sz="2000" dirty="0" smtClean="0">
                <a:latin typeface="Arial" charset="0"/>
              </a:rPr>
              <a:t>Intel platform</a:t>
            </a:r>
            <a:endParaRPr lang="en-US" sz="2000" dirty="0">
              <a:latin typeface="Arial" charset="0"/>
            </a:endParaRPr>
          </a:p>
          <a:p>
            <a:pPr algn="ctr"/>
            <a:r>
              <a:rPr lang="en-US" sz="2000" b="1" dirty="0" err="1" smtClean="0">
                <a:latin typeface="Arial" charset="0"/>
              </a:rPr>
              <a:t>int</a:t>
            </a:r>
            <a:r>
              <a:rPr lang="en-US" sz="2000" dirty="0" smtClean="0"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is </a:t>
            </a:r>
            <a:r>
              <a:rPr lang="en-US" sz="2000" b="1" dirty="0" smtClean="0">
                <a:latin typeface="Arial" charset="0"/>
              </a:rPr>
              <a:t>little</a:t>
            </a:r>
            <a:r>
              <a:rPr lang="en-US" sz="2000" b="1" dirty="0">
                <a:latin typeface="Arial" charset="0"/>
              </a:rPr>
              <a:t>-endian, 4 byt</a:t>
            </a:r>
            <a:r>
              <a:rPr lang="en-US" sz="2000" dirty="0">
                <a:latin typeface="Arial" charset="0"/>
              </a:rPr>
              <a:t>es</a:t>
            </a:r>
          </a:p>
          <a:p>
            <a:pPr algn="ctr"/>
            <a:r>
              <a:rPr lang="en-US" sz="2000" dirty="0"/>
              <a:t> </a:t>
            </a:r>
          </a:p>
        </p:txBody>
      </p:sp>
      <p:sp>
        <p:nvSpPr>
          <p:cNvPr id="8" name="AutoShape 1039"/>
          <p:cNvSpPr>
            <a:spLocks noChangeArrowheads="1"/>
          </p:cNvSpPr>
          <p:nvPr/>
        </p:nvSpPr>
        <p:spPr bwMode="auto">
          <a:xfrm>
            <a:off x="2057400" y="4724400"/>
            <a:ext cx="6019800" cy="1371600"/>
          </a:xfrm>
          <a:prstGeom prst="can">
            <a:avLst>
              <a:gd name="adj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0" name="AutoShape 1041"/>
          <p:cNvCxnSpPr>
            <a:cxnSpLocks noChangeShapeType="1"/>
            <a:endCxn id="9" idx="0"/>
          </p:cNvCxnSpPr>
          <p:nvPr/>
        </p:nvCxnSpPr>
        <p:spPr bwMode="auto">
          <a:xfrm>
            <a:off x="2286000" y="2743200"/>
            <a:ext cx="2133600" cy="2514600"/>
          </a:xfrm>
          <a:prstGeom prst="straightConnector1">
            <a:avLst/>
          </a:prstGeom>
          <a:noFill/>
          <a:ln w="60325">
            <a:solidFill>
              <a:srgbClr val="000090"/>
            </a:solidFill>
            <a:prstDash val="solid"/>
            <a:round/>
            <a:headEnd/>
            <a:tailEnd type="triangle" w="med" len="med"/>
          </a:ln>
        </p:spPr>
      </p:cxnSp>
      <p:sp>
        <p:nvSpPr>
          <p:cNvPr id="12" name="Rectangle 1043"/>
          <p:cNvSpPr>
            <a:spLocks noChangeArrowheads="1"/>
          </p:cNvSpPr>
          <p:nvPr/>
        </p:nvSpPr>
        <p:spPr bwMode="auto">
          <a:xfrm>
            <a:off x="1143000" y="3601072"/>
            <a:ext cx="1872027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dirty="0">
                <a:solidFill>
                  <a:srgbClr val="000090"/>
                </a:solidFill>
                <a:latin typeface="Arial" charset="0"/>
              </a:rPr>
              <a:t>H5Dwrite</a:t>
            </a:r>
            <a:endParaRPr lang="en-US" sz="3200" dirty="0">
              <a:solidFill>
                <a:srgbClr val="000090"/>
              </a:solidFill>
            </a:endParaRPr>
          </a:p>
        </p:txBody>
      </p:sp>
      <p:sp>
        <p:nvSpPr>
          <p:cNvPr id="13" name="Rectangle 1045"/>
          <p:cNvSpPr>
            <a:spLocks noChangeArrowheads="1"/>
          </p:cNvSpPr>
          <p:nvPr/>
        </p:nvSpPr>
        <p:spPr bwMode="auto">
          <a:xfrm>
            <a:off x="3857044" y="950893"/>
            <a:ext cx="521075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000" dirty="0">
                <a:latin typeface="Arial" charset="0"/>
              </a:rPr>
              <a:t>Array of </a:t>
            </a:r>
            <a:r>
              <a:rPr lang="en-US" sz="2000" dirty="0" smtClean="0">
                <a:latin typeface="Arial" charset="0"/>
              </a:rPr>
              <a:t>long integers </a:t>
            </a:r>
            <a:r>
              <a:rPr lang="en-US" sz="2000" dirty="0">
                <a:latin typeface="Arial" charset="0"/>
              </a:rPr>
              <a:t>on SPARC64 platform</a:t>
            </a:r>
          </a:p>
          <a:p>
            <a:r>
              <a:rPr lang="en-US" sz="2000" b="1" dirty="0" smtClean="0">
                <a:latin typeface="Arial" charset="0"/>
              </a:rPr>
              <a:t>long</a:t>
            </a:r>
            <a:r>
              <a:rPr lang="en-US" sz="2000" dirty="0" smtClean="0">
                <a:latin typeface="Arial" charset="0"/>
              </a:rPr>
              <a:t> is </a:t>
            </a:r>
            <a:r>
              <a:rPr lang="en-US" sz="2000" b="1" dirty="0" smtClean="0">
                <a:latin typeface="Arial" charset="0"/>
              </a:rPr>
              <a:t>big</a:t>
            </a:r>
            <a:r>
              <a:rPr lang="en-US" sz="2000" b="1" dirty="0">
                <a:latin typeface="Arial" charset="0"/>
              </a:rPr>
              <a:t>-endian, 8 byte</a:t>
            </a:r>
            <a:r>
              <a:rPr lang="en-US" sz="1800" b="1" dirty="0">
                <a:latin typeface="Arial" charset="0"/>
              </a:rPr>
              <a:t>s</a:t>
            </a:r>
          </a:p>
          <a:p>
            <a:r>
              <a:rPr lang="en-US" sz="1600" dirty="0"/>
              <a:t> </a:t>
            </a:r>
          </a:p>
        </p:txBody>
      </p:sp>
      <p:cxnSp>
        <p:nvCxnSpPr>
          <p:cNvPr id="15" name="AutoShape 1047"/>
          <p:cNvCxnSpPr>
            <a:cxnSpLocks noChangeShapeType="1"/>
          </p:cNvCxnSpPr>
          <p:nvPr/>
        </p:nvCxnSpPr>
        <p:spPr bwMode="auto">
          <a:xfrm flipV="1">
            <a:off x="4876800" y="2743200"/>
            <a:ext cx="1595489" cy="2590800"/>
          </a:xfrm>
          <a:prstGeom prst="straightConnector1">
            <a:avLst/>
          </a:prstGeom>
          <a:noFill/>
          <a:ln w="63500">
            <a:solidFill>
              <a:srgbClr val="008000"/>
            </a:solidFill>
            <a:prstDash val="sysDash"/>
            <a:round/>
            <a:headEnd/>
            <a:tailEnd type="triangle" w="med" len="med"/>
          </a:ln>
        </p:spPr>
      </p:cxnSp>
      <p:sp>
        <p:nvSpPr>
          <p:cNvPr id="17" name="Rectangle 1049"/>
          <p:cNvSpPr>
            <a:spLocks noChangeArrowheads="1"/>
          </p:cNvSpPr>
          <p:nvPr/>
        </p:nvSpPr>
        <p:spPr bwMode="auto">
          <a:xfrm>
            <a:off x="7284084" y="2006024"/>
            <a:ext cx="960519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dirty="0" smtClean="0">
                <a:latin typeface="Arial" charset="0"/>
              </a:rPr>
              <a:t>long</a:t>
            </a:r>
            <a:endParaRPr lang="en-US" sz="3200" dirty="0">
              <a:latin typeface="Arial" charset="0"/>
            </a:endParaRPr>
          </a:p>
        </p:txBody>
      </p:sp>
      <p:sp>
        <p:nvSpPr>
          <p:cNvPr id="18" name="Rectangle 1050"/>
          <p:cNvSpPr>
            <a:spLocks noChangeArrowheads="1"/>
          </p:cNvSpPr>
          <p:nvPr/>
        </p:nvSpPr>
        <p:spPr bwMode="auto">
          <a:xfrm>
            <a:off x="6097858" y="3649193"/>
            <a:ext cx="1826942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3200" dirty="0">
                <a:solidFill>
                  <a:srgbClr val="169940"/>
                </a:solidFill>
                <a:latin typeface="Arial" charset="0"/>
              </a:rPr>
              <a:t>H5Dread</a:t>
            </a:r>
            <a:endParaRPr lang="en-US" sz="3200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HDF/HDF-EOS Workshop XV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361995" y="1981200"/>
            <a:ext cx="61807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+mn-lt"/>
              </a:rPr>
              <a:t>int</a:t>
            </a:r>
            <a:endParaRPr lang="en-US" sz="3200" dirty="0">
              <a:latin typeface="+mn-lt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124200" y="5181600"/>
            <a:ext cx="1295400" cy="762000"/>
          </a:xfrm>
          <a:prstGeom prst="rect">
            <a:avLst/>
          </a:prstGeom>
          <a:pattFill prst="lgGrid">
            <a:fgClr>
              <a:prstClr val="black"/>
            </a:fgClr>
            <a:bgClr>
              <a:prstClr val="white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" name="AutoShape 1040"/>
          <p:cNvSpPr>
            <a:spLocks noChangeArrowheads="1"/>
          </p:cNvSpPr>
          <p:nvPr/>
        </p:nvSpPr>
        <p:spPr bwMode="auto">
          <a:xfrm>
            <a:off x="3962400" y="5257800"/>
            <a:ext cx="914400" cy="609600"/>
          </a:xfrm>
          <a:prstGeom prst="flowChartDocument">
            <a:avLst/>
          </a:prstGeom>
          <a:pattFill prst="trellis">
            <a:fgClr>
              <a:srgbClr val="000090"/>
            </a:fgClr>
            <a:bgClr>
              <a:prstClr val="white"/>
            </a:bgClr>
          </a:pattFill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42"/>
          <p:cNvSpPr>
            <a:spLocks noChangeArrowheads="1"/>
          </p:cNvSpPr>
          <p:nvPr/>
        </p:nvSpPr>
        <p:spPr bwMode="auto">
          <a:xfrm>
            <a:off x="4910050" y="5257800"/>
            <a:ext cx="29385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800" dirty="0" smtClean="0">
                <a:solidFill>
                  <a:srgbClr val="000090"/>
                </a:solidFill>
                <a:latin typeface="Arial" charset="0"/>
              </a:rPr>
              <a:t>H5T_STD_I32LE</a:t>
            </a:r>
            <a:endParaRPr lang="en-US" sz="2800" dirty="0">
              <a:solidFill>
                <a:srgbClr val="000090"/>
              </a:solidFill>
              <a:latin typeface="Arial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5715000" y="1981200"/>
            <a:ext cx="1295400" cy="762000"/>
          </a:xfrm>
          <a:prstGeom prst="rect">
            <a:avLst/>
          </a:prstGeom>
          <a:pattFill prst="lgGrid">
            <a:fgClr>
              <a:srgbClr val="000090"/>
            </a:fgClr>
            <a:bgClr>
              <a:prstClr val="white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914400" y="1981200"/>
            <a:ext cx="1295400" cy="762000"/>
          </a:xfrm>
          <a:prstGeom prst="rect">
            <a:avLst/>
          </a:prstGeom>
          <a:pattFill prst="lgGrid">
            <a:fgClr>
              <a:srgbClr val="000090"/>
            </a:fgClr>
            <a:bgClr>
              <a:prstClr val="white"/>
            </a:bgClr>
          </a:patt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 rot="18042928">
            <a:off x="4216561" y="3578828"/>
            <a:ext cx="216918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8000"/>
                </a:solidFill>
                <a:latin typeface="+mn-lt"/>
              </a:rPr>
              <a:t>conversion</a:t>
            </a:r>
            <a:endParaRPr lang="en-US" sz="3200" dirty="0">
              <a:solidFill>
                <a:srgbClr val="008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Portability in HDF5 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17-19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E36-00C6-1145-B427-1A185CE8670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HDF/HDF-EOS Workshop XV</a:t>
            </a:r>
            <a:endParaRPr 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0" y="2035315"/>
            <a:ext cx="9220200" cy="132343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800" b="1" dirty="0" err="1">
                <a:latin typeface="Courier New" pitchFamily="64" charset="0"/>
              </a:rPr>
              <a:t>d</a:t>
            </a:r>
            <a:r>
              <a:rPr lang="en-US" sz="2800" b="1" dirty="0" err="1" smtClean="0">
                <a:latin typeface="Courier New" pitchFamily="64" charset="0"/>
              </a:rPr>
              <a:t>set</a:t>
            </a:r>
            <a:r>
              <a:rPr lang="en-US" sz="2800" b="1" dirty="0" smtClean="0">
                <a:latin typeface="Courier New" pitchFamily="64" charset="0"/>
              </a:rPr>
              <a:t> = H5Dcreate(file,NAME,</a:t>
            </a:r>
            <a:r>
              <a:rPr lang="en-US" sz="2800" b="1" dirty="0" smtClean="0">
                <a:solidFill>
                  <a:srgbClr val="000090"/>
                </a:solidFill>
                <a:latin typeface="Courier New" pitchFamily="64" charset="0"/>
              </a:rPr>
              <a:t>H5T_NATIVE_INT</a:t>
            </a:r>
            <a:r>
              <a:rPr lang="en-US" sz="2800" b="1" dirty="0" smtClean="0">
                <a:latin typeface="Courier New" pitchFamily="64" charset="0"/>
              </a:rPr>
              <a:t>,…</a:t>
            </a:r>
          </a:p>
          <a:p>
            <a:pPr eaLnBrk="0" hangingPunct="0"/>
            <a:r>
              <a:rPr lang="en-US" b="1" dirty="0" smtClean="0">
                <a:latin typeface="Courier New" pitchFamily="64" charset="0"/>
              </a:rPr>
              <a:t> 			</a:t>
            </a:r>
            <a:endParaRPr lang="en-US" sz="2000" b="1" dirty="0">
              <a:latin typeface="Courier New" pitchFamily="6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3400" y="3219510"/>
            <a:ext cx="8458200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 smtClean="0">
                <a:latin typeface="Courier New" pitchFamily="64" charset="0"/>
              </a:rPr>
              <a:t>H5Dwrite(</a:t>
            </a:r>
            <a:r>
              <a:rPr lang="en-US" sz="2800" b="1" dirty="0">
                <a:latin typeface="Courier New" pitchFamily="64" charset="0"/>
              </a:rPr>
              <a:t>d</a:t>
            </a:r>
            <a:r>
              <a:rPr lang="en-US" sz="2800" b="1" dirty="0" smtClean="0">
                <a:latin typeface="Courier New" pitchFamily="64" charset="0"/>
              </a:rPr>
              <a:t>set,</a:t>
            </a:r>
            <a:r>
              <a:rPr lang="en-US" sz="2800" b="1" dirty="0" smtClean="0">
                <a:solidFill>
                  <a:srgbClr val="000090"/>
                </a:solidFill>
                <a:latin typeface="Courier New" pitchFamily="64" charset="0"/>
              </a:rPr>
              <a:t>H5T_NATIVE_INT,…,</a:t>
            </a:r>
            <a:r>
              <a:rPr lang="en-US" sz="2800" b="1" dirty="0" err="1" smtClean="0">
                <a:solidFill>
                  <a:srgbClr val="000090"/>
                </a:solidFill>
                <a:latin typeface="Courier New" pitchFamily="64" charset="0"/>
              </a:rPr>
              <a:t>buf</a:t>
            </a:r>
            <a:r>
              <a:rPr lang="en-US" sz="2800" b="1" dirty="0" smtClean="0">
                <a:solidFill>
                  <a:srgbClr val="000090"/>
                </a:solidFill>
                <a:latin typeface="Courier New" pitchFamily="64" charset="0"/>
              </a:rPr>
              <a:t>);</a:t>
            </a:r>
            <a:r>
              <a:rPr lang="en-US" sz="2800" b="1" dirty="0" smtClean="0">
                <a:latin typeface="Courier New" pitchFamily="64" charset="0"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990600"/>
            <a:ext cx="807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90"/>
                </a:solidFill>
                <a:latin typeface="+mn-lt"/>
              </a:rPr>
              <a:t>We use native integer type to describe data in a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7660" y="2667000"/>
            <a:ext cx="486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90"/>
                </a:solidFill>
                <a:latin typeface="+mn-lt"/>
              </a:rPr>
              <a:t>Description of data in a buffer</a:t>
            </a:r>
            <a:endParaRPr lang="en-US" sz="2800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533400" y="4057710"/>
            <a:ext cx="8458200" cy="52322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 smtClean="0">
                <a:latin typeface="Courier New" pitchFamily="64" charset="0"/>
              </a:rPr>
              <a:t>H5Dread(dset,</a:t>
            </a:r>
            <a:r>
              <a:rPr lang="en-US" sz="2800" b="1" dirty="0" smtClean="0">
                <a:solidFill>
                  <a:srgbClr val="008000"/>
                </a:solidFill>
                <a:latin typeface="Courier New" pitchFamily="64" charset="0"/>
              </a:rPr>
              <a:t>H5T_NATIVE_LONG,…, </a:t>
            </a:r>
            <a:r>
              <a:rPr lang="en-US" sz="2800" b="1" dirty="0" err="1" smtClean="0">
                <a:solidFill>
                  <a:srgbClr val="008000"/>
                </a:solidFill>
                <a:latin typeface="Courier New" pitchFamily="64" charset="0"/>
              </a:rPr>
              <a:t>buf</a:t>
            </a:r>
            <a:r>
              <a:rPr lang="en-US" sz="2800" b="1" dirty="0" smtClean="0">
                <a:solidFill>
                  <a:srgbClr val="000090"/>
                </a:solidFill>
                <a:latin typeface="Courier New" pitchFamily="64" charset="0"/>
              </a:rPr>
              <a:t>);</a:t>
            </a:r>
            <a:r>
              <a:rPr lang="en-US" sz="2800" b="1" dirty="0" smtClean="0">
                <a:latin typeface="Courier New" pitchFamily="64" charset="0"/>
              </a:rPr>
              <a:t>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6260" y="4819710"/>
            <a:ext cx="79811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  <a:latin typeface="+mn-lt"/>
              </a:rPr>
              <a:t>Description of data in a buffer; library will perform</a:t>
            </a:r>
          </a:p>
          <a:p>
            <a:r>
              <a:rPr lang="en-US" sz="2800" dirty="0" smtClean="0">
                <a:solidFill>
                  <a:srgbClr val="008000"/>
                </a:solidFill>
                <a:latin typeface="+mn-lt"/>
              </a:rPr>
              <a:t>Conversion from 4 byte LE to 8 byte BE integer</a:t>
            </a:r>
            <a:endParaRPr lang="en-US" sz="2800" dirty="0">
              <a:solidFill>
                <a:srgbClr val="008000"/>
              </a:solidFill>
              <a:latin typeface="+mn-lt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 flipH="1">
            <a:off x="4876800" y="3124200"/>
            <a:ext cx="381000" cy="228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 flipH="1" flipV="1">
            <a:off x="5029200" y="4572000"/>
            <a:ext cx="457200" cy="381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>
            <a:off x="2895600" y="1447800"/>
            <a:ext cx="3733800" cy="685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3200" dirty="0" smtClean="0"/>
              <a:t>Avoid </a:t>
            </a:r>
            <a:r>
              <a:rPr lang="en-US" sz="3200" dirty="0" err="1" smtClean="0"/>
              <a:t>datatype</a:t>
            </a:r>
            <a:r>
              <a:rPr lang="en-US" sz="3200" dirty="0" smtClean="0"/>
              <a:t> conversion if possible</a:t>
            </a:r>
          </a:p>
          <a:p>
            <a:r>
              <a:rPr lang="en-US" sz="3200" dirty="0" smtClean="0"/>
              <a:t>Store necessary precision to save space in a file</a:t>
            </a:r>
          </a:p>
          <a:p>
            <a:pPr lvl="1"/>
            <a:r>
              <a:rPr lang="en-US" sz="3000" dirty="0" smtClean="0"/>
              <a:t>Starting with HDF5 1.8.7, Fortran APIs support different kinds of integers and floats (if Fortran 2003 feature is enabled)</a:t>
            </a:r>
          </a:p>
          <a:p>
            <a:pPr marL="914400" lvl="2" indent="0">
              <a:buNone/>
            </a:pP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17-19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A4E36-00C6-1145-B427-1A185CE8670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HDF/HDF-EOS Workshop XV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ea typeface="ＭＳ Ｐゴシック" pitchFamily="-111" charset="-128"/>
              </a:rPr>
              <a:t>HDF5 Strings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44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B6193B-C6AE-43DB-AD77-EAD8B4FF9291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HDF/HDF-EOS Workshop XV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752600" cy="228600"/>
          </a:xfrm>
          <a:noFill/>
        </p:spPr>
        <p:txBody>
          <a:bodyPr/>
          <a:lstStyle/>
          <a:p>
            <a:r>
              <a:rPr lang="en-US" smtClean="0"/>
              <a:t>April 17-19</a:t>
            </a:r>
          </a:p>
        </p:txBody>
      </p:sp>
    </p:spTree>
    <p:extLst>
      <p:ext uri="{BB962C8B-B14F-4D97-AF65-F5344CB8AC3E}">
        <p14:creationId xmlns:p14="http://schemas.microsoft.com/office/powerpoint/2010/main" val="238673283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  <a:ea typeface="ＭＳ Ｐゴシック" pitchFamily="-111" charset="-128"/>
              </a:rPr>
              <a:t>HDF5 Strings</a:t>
            </a:r>
            <a:endParaRPr lang="en-US" sz="3200" dirty="0" smtClean="0">
              <a:ea typeface="ＭＳ Ｐゴシック" pitchFamily="-111" charset="-128"/>
            </a:endParaRP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458200" cy="54102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None/>
            </a:pPr>
            <a:endParaRPr lang="en-US" dirty="0">
              <a:ea typeface="ＭＳ Ｐゴシック" pitchFamily="-111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ea typeface="ＭＳ Ｐゴシック" pitchFamily="-111" charset="-128"/>
              </a:rPr>
              <a:t>Fixed length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ea typeface="ＭＳ Ｐゴシック" pitchFamily="-111" charset="-128"/>
              </a:rPr>
              <a:t>D</a:t>
            </a:r>
            <a:r>
              <a:rPr lang="en-US" dirty="0" smtClean="0">
                <a:ea typeface="ＭＳ Ｐゴシック" pitchFamily="-111" charset="-128"/>
              </a:rPr>
              <a:t>ata elements has to have the same size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ea typeface="ＭＳ Ｐゴシック" pitchFamily="-111" charset="-128"/>
              </a:rPr>
              <a:t>Short strings will use more byte than needed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ea typeface="ＭＳ Ｐゴシック" pitchFamily="-111" charset="-128"/>
              </a:rPr>
              <a:t>Application responsible for providing buffers of the correct size on read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400" b="1" dirty="0" smtClean="0">
              <a:latin typeface="Courier New" pitchFamily="64" charset="0"/>
              <a:ea typeface="ＭＳ Ｐゴシック" pitchFamily="-111" charset="-128"/>
              <a:cs typeface="Courier New" pitchFamily="6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ea typeface="ＭＳ Ｐゴシック" pitchFamily="-111" charset="-128"/>
              </a:rPr>
              <a:t>Variable length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ea typeface="ＭＳ Ｐゴシック" pitchFamily="-111" charset="-128"/>
              </a:rPr>
              <a:t>Data elements may not have the same size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ea typeface="ＭＳ Ｐゴシック" pitchFamily="-111" charset="-128"/>
              </a:rPr>
              <a:t>Writing/reading strings is “easy”; library handles memory allocations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ea typeface="ＭＳ Ｐゴシック" pitchFamily="-111" charset="-128"/>
            </a:endParaRPr>
          </a:p>
        </p:txBody>
      </p:sp>
      <p:sp>
        <p:nvSpPr>
          <p:cNvPr id="1229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April 17-19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68DBFE-1CC6-486C-945C-520156C32CC8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2295" name="Rectangle 4"/>
          <p:cNvSpPr>
            <a:spLocks noChangeArrowheads="1"/>
          </p:cNvSpPr>
          <p:nvPr/>
        </p:nvSpPr>
        <p:spPr bwMode="auto">
          <a:xfrm>
            <a:off x="6016625" y="5102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HDF/HDF-EOS Workshop XV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2139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April 17-19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HDF/HDF-EOS Workshop XV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32EEAB-774D-4C2C-A5B8-FF48B99B08C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ea typeface="ＭＳ Ｐゴシック" pitchFamily="-111" charset="-128"/>
              </a:rPr>
              <a:t>Outline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1" charset="-128"/>
              </a:rPr>
              <a:t>Groups and Links</a:t>
            </a:r>
          </a:p>
          <a:p>
            <a:pPr lvl="1" eaLnBrk="1" hangingPunct="1"/>
            <a:r>
              <a:rPr lang="en-US" dirty="0" smtClean="0">
                <a:ea typeface="ＭＳ Ｐゴシック" pitchFamily="-111" charset="-128"/>
              </a:rPr>
              <a:t>Types of groups and links</a:t>
            </a:r>
          </a:p>
          <a:p>
            <a:pPr lvl="1" eaLnBrk="1" hangingPunct="1"/>
            <a:r>
              <a:rPr lang="en-US" dirty="0" smtClean="0">
                <a:ea typeface="ＭＳ Ｐゴシック" pitchFamily="-111" charset="-128"/>
              </a:rPr>
              <a:t>Discovering </a:t>
            </a:r>
            <a:r>
              <a:rPr lang="en-US" dirty="0">
                <a:ea typeface="ＭＳ Ｐゴシック" pitchFamily="-111" charset="-128"/>
              </a:rPr>
              <a:t>objects in an HDF5 file </a:t>
            </a:r>
          </a:p>
          <a:p>
            <a:pPr eaLnBrk="1" hangingPunct="1"/>
            <a:r>
              <a:rPr lang="en-US" dirty="0" smtClean="0">
                <a:ea typeface="ＭＳ Ｐゴシック" pitchFamily="-111" charset="-128"/>
              </a:rPr>
              <a:t>Datasets</a:t>
            </a:r>
            <a:endParaRPr lang="en-US" dirty="0" smtClean="0">
              <a:ea typeface="ＭＳ Ｐゴシック" pitchFamily="-111" charset="-128"/>
            </a:endParaRPr>
          </a:p>
          <a:p>
            <a:pPr lvl="1" eaLnBrk="1" hangingPunct="1"/>
            <a:r>
              <a:rPr lang="en-US" dirty="0" err="1" smtClean="0">
                <a:ea typeface="ＭＳ Ｐゴシック" pitchFamily="-111" charset="-128"/>
              </a:rPr>
              <a:t>Datatypes</a:t>
            </a:r>
            <a:endParaRPr lang="en-US" dirty="0" smtClean="0">
              <a:ea typeface="ＭＳ Ｐゴシック" pitchFamily="-111" charset="-128"/>
            </a:endParaRPr>
          </a:p>
          <a:p>
            <a:pPr lvl="1" eaLnBrk="1" hangingPunct="1"/>
            <a:r>
              <a:rPr lang="en-US" dirty="0" smtClean="0">
                <a:ea typeface="ＭＳ Ｐゴシック" pitchFamily="-111" charset="-128"/>
              </a:rPr>
              <a:t>Partial I</a:t>
            </a:r>
            <a:r>
              <a:rPr lang="en-US" dirty="0" smtClean="0">
                <a:ea typeface="ＭＳ Ｐゴシック" pitchFamily="-111" charset="-128"/>
              </a:rPr>
              <a:t>/O</a:t>
            </a:r>
            <a:endParaRPr lang="en-US" dirty="0">
              <a:ea typeface="ＭＳ Ｐゴシック" pitchFamily="-111" charset="-128"/>
            </a:endParaRPr>
          </a:p>
          <a:p>
            <a:pPr lvl="1" eaLnBrk="1" hangingPunct="1"/>
            <a:r>
              <a:rPr lang="en-US" dirty="0" smtClean="0">
                <a:ea typeface="ＭＳ Ｐゴシック" pitchFamily="-111" charset="-128"/>
              </a:rPr>
              <a:t>Other features</a:t>
            </a:r>
          </a:p>
          <a:p>
            <a:pPr lvl="2" eaLnBrk="1" hangingPunct="1"/>
            <a:r>
              <a:rPr lang="en-US" dirty="0" smtClean="0">
                <a:ea typeface="ＭＳ Ｐゴシック" pitchFamily="-111" charset="-128"/>
              </a:rPr>
              <a:t>Extensibility</a:t>
            </a:r>
          </a:p>
          <a:p>
            <a:pPr lvl="2" eaLnBrk="1" hangingPunct="1"/>
            <a:r>
              <a:rPr lang="en-US" dirty="0" smtClean="0">
                <a:ea typeface="ＭＳ Ｐゴシック" pitchFamily="-111" charset="-128"/>
              </a:rPr>
              <a:t>Compression</a:t>
            </a:r>
            <a:endParaRPr lang="en-US" dirty="0" smtClean="0">
              <a:ea typeface="ＭＳ Ｐゴシック" pitchFamily="-111" charset="-128"/>
            </a:endParaRPr>
          </a:p>
          <a:p>
            <a:pPr marL="914400" lvl="2" indent="0" eaLnBrk="1" hangingPunct="1">
              <a:buNone/>
            </a:pPr>
            <a:endParaRPr lang="en-US" dirty="0" smtClean="0">
              <a:ea typeface="ＭＳ Ｐゴシック" pitchFamily="-111" charset="-128"/>
            </a:endParaRPr>
          </a:p>
          <a:p>
            <a:pPr eaLnBrk="1" hangingPunct="1"/>
            <a:endParaRPr lang="en-US" dirty="0" smtClean="0">
              <a:ea typeface="ＭＳ Ｐゴシック" pitchFamily="-111" charset="-128"/>
            </a:endParaRP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  <a:ea typeface="ＭＳ Ｐゴシック" pitchFamily="-111" charset="-128"/>
              </a:rPr>
              <a:t>HDF5 Strings – Fixed-length</a:t>
            </a:r>
            <a:endParaRPr lang="en-US" sz="3200" dirty="0" smtClean="0">
              <a:ea typeface="ＭＳ Ｐゴシック" pitchFamily="-111" charset="-128"/>
            </a:endParaRPr>
          </a:p>
        </p:txBody>
      </p:sp>
      <p:sp>
        <p:nvSpPr>
          <p:cNvPr id="1229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April 17-19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68DBFE-1CC6-486C-945C-520156C32CC8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12295" name="Rectangle 4"/>
          <p:cNvSpPr>
            <a:spLocks noChangeArrowheads="1"/>
          </p:cNvSpPr>
          <p:nvPr/>
        </p:nvSpPr>
        <p:spPr bwMode="auto">
          <a:xfrm>
            <a:off x="6016625" y="5102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HDF/HDF-EOS Workshop XV</a:t>
            </a:r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>
          <a:xfrm>
            <a:off x="0" y="990600"/>
            <a:ext cx="9601200" cy="5410200"/>
          </a:xfrm>
        </p:spPr>
        <p:txBody>
          <a:bodyPr/>
          <a:lstStyle/>
          <a:p>
            <a:r>
              <a:rPr lang="en-US" dirty="0" smtClean="0"/>
              <a:t>Example h5_string.py(c,f90)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b="1" dirty="0" err="1">
                <a:latin typeface="Consolas"/>
                <a:cs typeface="Consolas"/>
              </a:rPr>
              <a:t>fixed_string</a:t>
            </a:r>
            <a:r>
              <a:rPr lang="en-US" sz="2000" b="1" dirty="0">
                <a:latin typeface="Consolas"/>
                <a:cs typeface="Consolas"/>
              </a:rPr>
              <a:t> = </a:t>
            </a:r>
            <a:r>
              <a:rPr lang="en-US" sz="2000" b="1" dirty="0" err="1">
                <a:latin typeface="Consolas"/>
                <a:cs typeface="Consolas"/>
              </a:rPr>
              <a:t>np.dtype</a:t>
            </a:r>
            <a:r>
              <a:rPr lang="en-US" sz="2000" b="1" dirty="0">
                <a:latin typeface="Consolas"/>
                <a:cs typeface="Consolas"/>
              </a:rPr>
              <a:t>('a10')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dataset = </a:t>
            </a:r>
            <a:r>
              <a:rPr lang="en-US" sz="2000" b="1" dirty="0" err="1">
                <a:latin typeface="Consolas"/>
                <a:cs typeface="Consolas"/>
              </a:rPr>
              <a:t>file.create_dataset</a:t>
            </a:r>
            <a:r>
              <a:rPr lang="en-US" sz="2000" b="1" dirty="0">
                <a:latin typeface="Consolas"/>
                <a:cs typeface="Consolas"/>
              </a:rPr>
              <a:t>("</a:t>
            </a:r>
            <a:r>
              <a:rPr lang="en-US" sz="2000" b="1" dirty="0" err="1">
                <a:latin typeface="Consolas"/>
                <a:cs typeface="Consolas"/>
              </a:rPr>
              <a:t>DSfixed</a:t>
            </a:r>
            <a:r>
              <a:rPr lang="en-US" sz="2000" b="1" dirty="0">
                <a:latin typeface="Consolas"/>
                <a:cs typeface="Consolas"/>
              </a:rPr>
              <a:t>",(4,), </a:t>
            </a:r>
            <a:r>
              <a:rPr lang="en-US" sz="2000" b="1" dirty="0" err="1">
                <a:latin typeface="Consolas"/>
                <a:cs typeface="Consolas"/>
              </a:rPr>
              <a:t>dtype</a:t>
            </a:r>
            <a:r>
              <a:rPr lang="en-US" sz="2000" b="1" dirty="0">
                <a:latin typeface="Consolas"/>
                <a:cs typeface="Consolas"/>
              </a:rPr>
              <a:t>=</a:t>
            </a:r>
            <a:r>
              <a:rPr lang="en-US" sz="2000" b="1" dirty="0" err="1">
                <a:latin typeface="Consolas"/>
                <a:cs typeface="Consolas"/>
              </a:rPr>
              <a:t>fixed_string</a:t>
            </a:r>
            <a:r>
              <a:rPr lang="en-US" sz="2000" b="1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data = ("Parting", ".is such", ".sweet", ".sorrow...")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dataset[...] = </a:t>
            </a:r>
            <a:r>
              <a:rPr lang="en-US" sz="2000" b="1" dirty="0" smtClean="0">
                <a:latin typeface="Consolas"/>
                <a:cs typeface="Consolas"/>
              </a:rPr>
              <a:t>data</a:t>
            </a:r>
          </a:p>
          <a:p>
            <a:pPr marL="0" indent="0">
              <a:buNone/>
            </a:pPr>
            <a:endParaRPr lang="en-US" sz="2000" b="1" dirty="0" smtClean="0">
              <a:latin typeface="Consolas"/>
              <a:cs typeface="Consolas"/>
            </a:endParaRPr>
          </a:p>
          <a:p>
            <a:r>
              <a:rPr lang="en-US" dirty="0" smtClean="0"/>
              <a:t>Stores fours strings “Parting</a:t>
            </a:r>
            <a:r>
              <a:rPr lang="en-US" dirty="0"/>
              <a:t>", </a:t>
            </a:r>
            <a:r>
              <a:rPr lang="en-US" dirty="0" smtClean="0"/>
              <a:t>” .is </a:t>
            </a:r>
            <a:r>
              <a:rPr lang="en-US" dirty="0"/>
              <a:t>such", </a:t>
            </a:r>
            <a:r>
              <a:rPr lang="en-US" dirty="0" smtClean="0"/>
              <a:t>” .sweet</a:t>
            </a:r>
            <a:r>
              <a:rPr lang="en-US" dirty="0"/>
              <a:t>", </a:t>
            </a:r>
            <a:r>
              <a:rPr lang="en-US" dirty="0" smtClean="0"/>
              <a:t>”.sorrow…” in a dataset.</a:t>
            </a:r>
          </a:p>
          <a:p>
            <a:r>
              <a:rPr lang="en-US" dirty="0" smtClean="0"/>
              <a:t>Strings have length 10</a:t>
            </a:r>
          </a:p>
          <a:p>
            <a:r>
              <a:rPr lang="en-US" dirty="0" smtClean="0"/>
              <a:t>Python uses NULL padded strings (default)</a:t>
            </a:r>
          </a:p>
        </p:txBody>
      </p:sp>
    </p:spTree>
    <p:extLst>
      <p:ext uri="{BB962C8B-B14F-4D97-AF65-F5344CB8AC3E}">
        <p14:creationId xmlns:p14="http://schemas.microsoft.com/office/powerpoint/2010/main" val="366900928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  <a:ea typeface="ＭＳ Ｐゴシック" pitchFamily="-111" charset="-128"/>
              </a:rPr>
              <a:t>HDF5 Strings</a:t>
            </a:r>
            <a:endParaRPr lang="en-US" sz="3200" dirty="0" smtClean="0">
              <a:ea typeface="ＭＳ Ｐゴシック" pitchFamily="-111" charset="-128"/>
            </a:endParaRPr>
          </a:p>
        </p:txBody>
      </p:sp>
      <p:sp>
        <p:nvSpPr>
          <p:cNvPr id="1229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April 17-19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68DBFE-1CC6-486C-945C-520156C32CC8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12295" name="Rectangle 4"/>
          <p:cNvSpPr>
            <a:spLocks noChangeArrowheads="1"/>
          </p:cNvSpPr>
          <p:nvPr/>
        </p:nvSpPr>
        <p:spPr bwMode="auto">
          <a:xfrm>
            <a:off x="6016625" y="5102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HDF/HDF-EOS Workshop XV</a:t>
            </a:r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1"/>
          </p:nvPr>
        </p:nvSpPr>
        <p:spPr>
          <a:xfrm>
            <a:off x="0" y="990600"/>
            <a:ext cx="9601200" cy="5410200"/>
          </a:xfrm>
        </p:spPr>
        <p:txBody>
          <a:bodyPr/>
          <a:lstStyle/>
          <a:p>
            <a:r>
              <a:rPr lang="en-US" dirty="0" smtClean="0"/>
              <a:t>Example h5_vlstring.py(c,f90)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b="1" dirty="0" err="1">
                <a:latin typeface="Consolas"/>
                <a:cs typeface="Consolas"/>
              </a:rPr>
              <a:t>str_type</a:t>
            </a:r>
            <a:r>
              <a:rPr lang="en-US" sz="2000" b="1" dirty="0">
                <a:latin typeface="Consolas"/>
                <a:cs typeface="Consolas"/>
              </a:rPr>
              <a:t> = h5py.new_vlen(</a:t>
            </a:r>
            <a:r>
              <a:rPr lang="en-US" sz="2000" b="1" dirty="0" err="1">
                <a:latin typeface="Consolas"/>
                <a:cs typeface="Consolas"/>
              </a:rPr>
              <a:t>str</a:t>
            </a:r>
            <a:r>
              <a:rPr lang="en-US" sz="2000" b="1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dataset = </a:t>
            </a:r>
            <a:r>
              <a:rPr lang="en-US" sz="2000" b="1" dirty="0" err="1">
                <a:latin typeface="Consolas"/>
                <a:cs typeface="Consolas"/>
              </a:rPr>
              <a:t>file.create_dataset</a:t>
            </a:r>
            <a:r>
              <a:rPr lang="en-US" sz="2000" b="1" dirty="0">
                <a:latin typeface="Consolas"/>
                <a:cs typeface="Consolas"/>
              </a:rPr>
              <a:t>("</a:t>
            </a:r>
            <a:r>
              <a:rPr lang="en-US" sz="2000" b="1" dirty="0" err="1">
                <a:latin typeface="Consolas"/>
                <a:cs typeface="Consolas"/>
              </a:rPr>
              <a:t>DSvariable</a:t>
            </a:r>
            <a:r>
              <a:rPr lang="en-US" sz="2000" b="1" dirty="0">
                <a:latin typeface="Consolas"/>
                <a:cs typeface="Consolas"/>
              </a:rPr>
              <a:t>",(4,), </a:t>
            </a:r>
            <a:r>
              <a:rPr lang="en-US" sz="2000" b="1" dirty="0" err="1">
                <a:latin typeface="Consolas"/>
                <a:cs typeface="Consolas"/>
              </a:rPr>
              <a:t>dtype</a:t>
            </a:r>
            <a:r>
              <a:rPr lang="en-US" sz="2000" b="1" dirty="0">
                <a:latin typeface="Consolas"/>
                <a:cs typeface="Consolas"/>
              </a:rPr>
              <a:t>=</a:t>
            </a:r>
            <a:r>
              <a:rPr lang="en-US" sz="2000" b="1" dirty="0" err="1">
                <a:latin typeface="Consolas"/>
                <a:cs typeface="Consolas"/>
              </a:rPr>
              <a:t>str_type</a:t>
            </a:r>
            <a:r>
              <a:rPr lang="en-US" sz="2000" b="1" dirty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data = ("Parting", " is such", " sweet", " sorrow...")</a:t>
            </a: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onsolas"/>
              </a:rPr>
              <a:t>dataset[...] = </a:t>
            </a:r>
            <a:r>
              <a:rPr lang="en-US" sz="2000" b="1" dirty="0" smtClean="0">
                <a:latin typeface="Consolas"/>
                <a:cs typeface="Consolas"/>
              </a:rPr>
              <a:t>data</a:t>
            </a:r>
          </a:p>
          <a:p>
            <a:pPr marL="0" indent="0">
              <a:buNone/>
            </a:pPr>
            <a:endParaRPr lang="en-US" sz="2000" b="1" dirty="0" smtClean="0">
              <a:latin typeface="Consolas"/>
              <a:cs typeface="Consolas"/>
            </a:endParaRPr>
          </a:p>
          <a:p>
            <a:r>
              <a:rPr lang="en-US" dirty="0" smtClean="0"/>
              <a:t>Stores fours strings “Parting</a:t>
            </a:r>
            <a:r>
              <a:rPr lang="en-US" dirty="0"/>
              <a:t>", </a:t>
            </a:r>
            <a:r>
              <a:rPr lang="en-US" dirty="0" smtClean="0"/>
              <a:t>”  is </a:t>
            </a:r>
            <a:r>
              <a:rPr lang="en-US" dirty="0"/>
              <a:t>such", </a:t>
            </a:r>
            <a:r>
              <a:rPr lang="en-US" dirty="0" smtClean="0"/>
              <a:t>” sweet</a:t>
            </a:r>
            <a:r>
              <a:rPr lang="en-US" dirty="0"/>
              <a:t>", </a:t>
            </a:r>
            <a:r>
              <a:rPr lang="en-US" dirty="0" smtClean="0"/>
              <a:t>”sorrow…” in a dataset.</a:t>
            </a:r>
          </a:p>
          <a:p>
            <a:r>
              <a:rPr lang="en-US" dirty="0" smtClean="0"/>
              <a:t>Strings have length 7, 8, 6, 10</a:t>
            </a:r>
          </a:p>
        </p:txBody>
      </p:sp>
    </p:spTree>
    <p:extLst>
      <p:ext uri="{BB962C8B-B14F-4D97-AF65-F5344CB8AC3E}">
        <p14:creationId xmlns:p14="http://schemas.microsoft.com/office/powerpoint/2010/main" val="15086128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200" dirty="0">
                <a:solidFill>
                  <a:schemeClr val="tx1"/>
                </a:solidFill>
                <a:ea typeface="ＭＳ Ｐゴシック" pitchFamily="-111" charset="-128"/>
              </a:rPr>
              <a:t>H</a:t>
            </a:r>
            <a:r>
              <a:rPr lang="en-US" sz="3200" dirty="0" smtClean="0">
                <a:solidFill>
                  <a:schemeClr val="tx1"/>
                </a:solidFill>
                <a:ea typeface="ＭＳ Ｐゴシック" pitchFamily="-111" charset="-128"/>
              </a:rPr>
              <a:t>ints</a:t>
            </a:r>
            <a:endParaRPr lang="en-US" sz="3200" dirty="0" smtClean="0">
              <a:ea typeface="ＭＳ Ｐゴシック" pitchFamily="-111" charset="-128"/>
            </a:endParaRP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95400"/>
            <a:ext cx="84582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>
                <a:ea typeface="ＭＳ Ｐゴシック" pitchFamily="-111" charset="-128"/>
              </a:rPr>
              <a:t>Fixed length strings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ea typeface="ＭＳ Ｐゴシック" pitchFamily="-111" charset="-128"/>
              </a:rPr>
              <a:t>Can be compressed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ea typeface="ＭＳ Ｐゴシック" pitchFamily="-111" charset="-128"/>
              </a:rPr>
              <a:t>Use when need to store a lot of strings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dirty="0" smtClean="0">
              <a:ea typeface="ＭＳ Ｐゴシック" pitchFamily="-111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ea typeface="ＭＳ Ｐゴシック" pitchFamily="-111" charset="-128"/>
              </a:rPr>
              <a:t>Variable-length strings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ea typeface="ＭＳ Ｐゴシック" pitchFamily="-111" charset="-128"/>
              </a:rPr>
              <a:t>Compression cannot be applied to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ea typeface="ＭＳ Ｐゴシック" pitchFamily="-111" charset="-128"/>
              </a:rPr>
              <a:t>Use for attributes and a few strings if space is a concern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200" dirty="0" smtClean="0">
              <a:ea typeface="ＭＳ Ｐゴシック" pitchFamily="-111" charset="-128"/>
            </a:endParaRPr>
          </a:p>
        </p:txBody>
      </p:sp>
      <p:sp>
        <p:nvSpPr>
          <p:cNvPr id="1229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April 17-19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68DBFE-1CC6-486C-945C-520156C32CC8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2295" name="Rectangle 4"/>
          <p:cNvSpPr>
            <a:spLocks noChangeArrowheads="1"/>
          </p:cNvSpPr>
          <p:nvPr/>
        </p:nvSpPr>
        <p:spPr bwMode="auto">
          <a:xfrm>
            <a:off x="6016625" y="5102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HDF/HDF-EOS Workshop XV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7734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09800"/>
            <a:ext cx="8153400" cy="19812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ea typeface="ＭＳ Ｐゴシック" pitchFamily="-111" charset="-128"/>
              </a:rPr>
              <a:t>HDF5 Compound </a:t>
            </a:r>
            <a:r>
              <a:rPr lang="en-US" dirty="0" err="1" smtClean="0">
                <a:solidFill>
                  <a:schemeClr val="tx1"/>
                </a:solidFill>
                <a:ea typeface="ＭＳ Ｐゴシック" pitchFamily="-111" charset="-128"/>
              </a:rPr>
              <a:t>Datatypes</a:t>
            </a:r>
            <a:endParaRPr lang="en-US" dirty="0" smtClean="0">
              <a:solidFill>
                <a:schemeClr val="tx1"/>
              </a:solidFill>
              <a:ea typeface="ＭＳ Ｐゴシック" pitchFamily="-111" charset="-128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388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414539-D39B-4EBC-A26C-C051FED845D3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HDF/HDF-EOS Workshop XV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752600" cy="228600"/>
          </a:xfrm>
          <a:noFill/>
        </p:spPr>
        <p:txBody>
          <a:bodyPr/>
          <a:lstStyle/>
          <a:p>
            <a:r>
              <a:rPr lang="en-US" smtClean="0"/>
              <a:t>April 17-19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200" smtClean="0">
                <a:solidFill>
                  <a:schemeClr val="tx1"/>
                </a:solidFill>
                <a:ea typeface="ＭＳ Ｐゴシック" pitchFamily="-111" charset="-128"/>
              </a:rPr>
              <a:t>HDF5 Compound Datatypes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-111" charset="-128"/>
              </a:rPr>
              <a:t>Compound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-111" charset="-128"/>
              </a:rPr>
              <a:t>Comparable to C structures or Fortran 90 Derived Types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-111" charset="-128"/>
              </a:rPr>
              <a:t>Members can be of any </a:t>
            </a:r>
            <a:r>
              <a:rPr lang="en-US" sz="2800" dirty="0" err="1" smtClean="0">
                <a:ea typeface="ＭＳ Ｐゴシック" pitchFamily="-111" charset="-128"/>
              </a:rPr>
              <a:t>datatype</a:t>
            </a:r>
            <a:endParaRPr lang="en-US" sz="2800" dirty="0" smtClean="0">
              <a:ea typeface="ＭＳ Ｐゴシック" pitchFamily="-111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ea typeface="ＭＳ Ｐゴシック" pitchFamily="-111" charset="-128"/>
              </a:rPr>
              <a:t>Data elements can written/read by a single field or a set of fields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800" dirty="0" smtClean="0">
              <a:ea typeface="ＭＳ Ｐゴシック" pitchFamily="-111" charset="-128"/>
            </a:endParaRPr>
          </a:p>
        </p:txBody>
      </p:sp>
      <p:sp>
        <p:nvSpPr>
          <p:cNvPr id="1843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April 17-19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8CB264-651E-412A-BA34-7E8A7EF2F5A8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HDF/HDF-EOS Workshop XV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533400"/>
          </a:xfrm>
        </p:spPr>
        <p:txBody>
          <a:bodyPr/>
          <a:lstStyle/>
          <a:p>
            <a:pPr eaLnBrk="1" hangingPunct="1"/>
            <a:r>
              <a:rPr lang="en-US" sz="3000" dirty="0" smtClean="0">
                <a:solidFill>
                  <a:schemeClr val="tx1"/>
                </a:solidFill>
                <a:ea typeface="ＭＳ Ｐゴシック" pitchFamily="-111" charset="-128"/>
              </a:rPr>
              <a:t>Creating and Writing Compound Dataset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h5_compound.py(c,f90)</a:t>
            </a:r>
          </a:p>
          <a:p>
            <a:r>
              <a:rPr lang="en-US" dirty="0" smtClean="0"/>
              <a:t>Stores four records in the dataset</a:t>
            </a:r>
          </a:p>
          <a:p>
            <a:endParaRPr lang="en-US" dirty="0"/>
          </a:p>
        </p:txBody>
      </p:sp>
      <p:sp>
        <p:nvSpPr>
          <p:cNvPr id="2048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April 17-19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HDF/HDF-EOS Workshop XV</a:t>
            </a:r>
            <a:endParaRPr lang="en-US"/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773B48-B9A1-48C6-9B24-E725F049A749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20486" name="Text Box 3"/>
          <p:cNvSpPr txBox="1">
            <a:spLocks noChangeArrowheads="1"/>
          </p:cNvSpPr>
          <p:nvPr/>
        </p:nvSpPr>
        <p:spPr bwMode="auto">
          <a:xfrm>
            <a:off x="898525" y="1895475"/>
            <a:ext cx="7483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endParaRPr lang="en-US" sz="280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454826"/>
              </p:ext>
            </p:extLst>
          </p:nvPr>
        </p:nvGraphicFramePr>
        <p:xfrm>
          <a:off x="152400" y="2209800"/>
          <a:ext cx="8839200" cy="3169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012"/>
                <a:gridCol w="1822515"/>
                <a:gridCol w="3098277"/>
                <a:gridCol w="2460396"/>
              </a:tblGrid>
              <a:tr h="1248757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Orbit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Location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Temperature (F)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64-bit float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Pressure (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inHg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64-bit-float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8029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1153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Sun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53.23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24.57</a:t>
                      </a:r>
                      <a:endParaRPr lang="en-US" sz="2400" dirty="0"/>
                    </a:p>
                  </a:txBody>
                  <a:tcPr/>
                </a:tc>
              </a:tr>
              <a:tr h="48029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1184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Moon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55.12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22.95</a:t>
                      </a:r>
                      <a:endParaRPr lang="en-US" sz="2400" dirty="0"/>
                    </a:p>
                  </a:txBody>
                  <a:tcPr/>
                </a:tc>
              </a:tr>
              <a:tr h="48029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1027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Venus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103.55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31.33</a:t>
                      </a:r>
                      <a:endParaRPr lang="en-US" sz="2400" dirty="0"/>
                    </a:p>
                  </a:txBody>
                  <a:tcPr/>
                </a:tc>
              </a:tr>
              <a:tr h="48029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1313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1252.89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84.11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2800" smtClean="0">
                <a:solidFill>
                  <a:srgbClr val="FFFF00"/>
                </a:solidFill>
                <a:ea typeface="ＭＳ Ｐゴシック" pitchFamily="-111" charset="-128"/>
              </a:rPr>
              <a:t/>
            </a:r>
            <a:br>
              <a:rPr lang="en-US" sz="2800" smtClean="0">
                <a:solidFill>
                  <a:srgbClr val="FFFF00"/>
                </a:solidFill>
                <a:ea typeface="ＭＳ Ｐゴシック" pitchFamily="-111" charset="-128"/>
              </a:rPr>
            </a:br>
            <a:r>
              <a:rPr lang="en-US" sz="3200" smtClean="0">
                <a:solidFill>
                  <a:schemeClr val="tx1"/>
                </a:solidFill>
                <a:ea typeface="ＭＳ Ｐゴシック" pitchFamily="-111" charset="-128"/>
              </a:rPr>
              <a:t>Creating and Writing Compound Dataset</a:t>
            </a:r>
          </a:p>
        </p:txBody>
      </p:sp>
      <p:sp>
        <p:nvSpPr>
          <p:cNvPr id="2150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April 17-19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34352D-2EB0-482B-A401-7A844157ECB6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21510" name="Text Box 3"/>
          <p:cNvSpPr txBox="1">
            <a:spLocks noChangeArrowheads="1"/>
          </p:cNvSpPr>
          <p:nvPr/>
        </p:nvSpPr>
        <p:spPr bwMode="auto">
          <a:xfrm>
            <a:off x="898525" y="1895475"/>
            <a:ext cx="7483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endParaRPr lang="en-US" sz="2800"/>
          </a:p>
        </p:txBody>
      </p:sp>
      <p:sp>
        <p:nvSpPr>
          <p:cNvPr id="21511" name="Text Box 4"/>
          <p:cNvSpPr txBox="1">
            <a:spLocks noChangeArrowheads="1"/>
          </p:cNvSpPr>
          <p:nvPr/>
        </p:nvSpPr>
        <p:spPr bwMode="auto">
          <a:xfrm>
            <a:off x="152400" y="1371600"/>
            <a:ext cx="8763000" cy="132343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b="1" dirty="0" err="1" smtClean="0">
                <a:latin typeface="Consolas"/>
                <a:cs typeface="Consolas"/>
              </a:rPr>
              <a:t>comp_type</a:t>
            </a:r>
            <a:r>
              <a:rPr lang="en-US" sz="2000" b="1" dirty="0" smtClean="0">
                <a:latin typeface="Consolas"/>
                <a:cs typeface="Consolas"/>
              </a:rPr>
              <a:t> </a:t>
            </a:r>
            <a:r>
              <a:rPr lang="en-US" sz="2000" b="1" dirty="0">
                <a:latin typeface="Consolas"/>
                <a:cs typeface="Consolas"/>
              </a:rPr>
              <a:t>= </a:t>
            </a:r>
            <a:r>
              <a:rPr lang="en-US" sz="2000" b="1" dirty="0" err="1">
                <a:latin typeface="Consolas"/>
                <a:cs typeface="Consolas"/>
              </a:rPr>
              <a:t>np.dtype</a:t>
            </a:r>
            <a:r>
              <a:rPr lang="en-US" sz="2000" b="1" dirty="0">
                <a:latin typeface="Consolas"/>
                <a:cs typeface="Consolas"/>
              </a:rPr>
              <a:t>([('</a:t>
            </a:r>
            <a:r>
              <a:rPr lang="en-US" sz="2000" b="1" dirty="0" smtClean="0">
                <a:latin typeface="Consolas"/>
                <a:cs typeface="Consolas"/>
              </a:rPr>
              <a:t>Orbit’,'</a:t>
            </a:r>
            <a:r>
              <a:rPr lang="en-US" sz="2000" b="1" dirty="0" err="1">
                <a:latin typeface="Consolas"/>
                <a:cs typeface="Consolas"/>
              </a:rPr>
              <a:t>i</a:t>
            </a:r>
            <a:r>
              <a:rPr lang="en-US" sz="2000" b="1" dirty="0">
                <a:latin typeface="Consolas"/>
                <a:cs typeface="Consolas"/>
              </a:rPr>
              <a:t>')</a:t>
            </a:r>
            <a:r>
              <a:rPr lang="en-US" sz="2000" b="1" dirty="0" smtClean="0">
                <a:latin typeface="Consolas"/>
                <a:cs typeface="Consolas"/>
              </a:rPr>
              <a:t>,(</a:t>
            </a:r>
            <a:r>
              <a:rPr lang="en-US" sz="2000" b="1" dirty="0">
                <a:latin typeface="Consolas"/>
                <a:cs typeface="Consolas"/>
              </a:rPr>
              <a:t>'</a:t>
            </a:r>
            <a:r>
              <a:rPr lang="en-US" sz="2000" b="1" dirty="0" smtClean="0">
                <a:latin typeface="Consolas"/>
                <a:cs typeface="Consolas"/>
              </a:rPr>
              <a:t>Location’,</a:t>
            </a:r>
            <a:r>
              <a:rPr lang="en-US" sz="2000" b="1" dirty="0" err="1" smtClean="0">
                <a:latin typeface="Consolas"/>
                <a:cs typeface="Consolas"/>
              </a:rPr>
              <a:t>np.str</a:t>
            </a:r>
            <a:r>
              <a:rPr lang="en-US" sz="2000" b="1" dirty="0" smtClean="0">
                <a:latin typeface="Consolas"/>
                <a:cs typeface="Consolas"/>
              </a:rPr>
              <a:t>_, </a:t>
            </a:r>
            <a:r>
              <a:rPr lang="en-US" sz="2000" b="1" dirty="0">
                <a:latin typeface="Consolas"/>
                <a:cs typeface="Consolas"/>
              </a:rPr>
              <a:t>6), </a:t>
            </a:r>
            <a:r>
              <a:rPr lang="en-US" sz="2000" b="1" dirty="0" smtClean="0">
                <a:latin typeface="Consolas"/>
                <a:cs typeface="Consolas"/>
              </a:rPr>
              <a:t>….)</a:t>
            </a:r>
            <a:endParaRPr lang="en-US" sz="2000" b="1" dirty="0">
              <a:latin typeface="Consolas"/>
              <a:cs typeface="Consolas"/>
            </a:endParaRPr>
          </a:p>
          <a:p>
            <a:pPr eaLnBrk="0" hangingPunct="0"/>
            <a:r>
              <a:rPr lang="en-US" sz="2000" b="1" dirty="0">
                <a:latin typeface="Consolas"/>
                <a:cs typeface="Consolas"/>
              </a:rPr>
              <a:t>dataset = </a:t>
            </a:r>
            <a:r>
              <a:rPr lang="en-US" sz="2000" b="1" dirty="0" err="1">
                <a:latin typeface="Consolas"/>
                <a:cs typeface="Consolas"/>
              </a:rPr>
              <a:t>file.create_dataset</a:t>
            </a:r>
            <a:r>
              <a:rPr lang="en-US" sz="2000" b="1" dirty="0">
                <a:latin typeface="Consolas"/>
                <a:cs typeface="Consolas"/>
              </a:rPr>
              <a:t>("DSC",(4,), </a:t>
            </a:r>
            <a:r>
              <a:rPr lang="en-US" sz="2000" b="1" dirty="0" err="1">
                <a:latin typeface="Consolas"/>
                <a:cs typeface="Consolas"/>
              </a:rPr>
              <a:t>comp_type</a:t>
            </a:r>
            <a:r>
              <a:rPr lang="en-US" sz="2000" b="1" dirty="0" smtClean="0">
                <a:latin typeface="Consolas"/>
                <a:cs typeface="Consolas"/>
              </a:rPr>
              <a:t>)</a:t>
            </a:r>
          </a:p>
          <a:p>
            <a:pPr eaLnBrk="0" hangingPunct="0"/>
            <a:r>
              <a:rPr lang="en-US" sz="2000" b="1" dirty="0">
                <a:latin typeface="Consolas"/>
                <a:cs typeface="Consolas"/>
              </a:rPr>
              <a:t>dataset[...] = data</a:t>
            </a:r>
          </a:p>
        </p:txBody>
      </p:sp>
      <p:sp>
        <p:nvSpPr>
          <p:cNvPr id="21512" name="Text Box 5"/>
          <p:cNvSpPr txBox="1">
            <a:spLocks noChangeArrowheads="1"/>
          </p:cNvSpPr>
          <p:nvPr/>
        </p:nvSpPr>
        <p:spPr bwMode="auto">
          <a:xfrm>
            <a:off x="228600" y="4114800"/>
            <a:ext cx="8674169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 dirty="0" smtClean="0">
                <a:latin typeface="Arial" charset="0"/>
              </a:rPr>
              <a:t>Note for C and Fortran2003 users: </a:t>
            </a:r>
            <a:endParaRPr lang="en-US" b="1" dirty="0">
              <a:latin typeface="Arial" charset="0"/>
            </a:endParaRPr>
          </a:p>
          <a:p>
            <a:pPr eaLnBrk="0" hangingPunct="0">
              <a:buFont typeface="Arial" charset="0"/>
              <a:buChar char="•"/>
            </a:pPr>
            <a:r>
              <a:rPr lang="en-US" dirty="0" smtClean="0">
                <a:latin typeface="Arial" charset="0"/>
              </a:rPr>
              <a:t> You’ll need to construct memory and file </a:t>
            </a:r>
            <a:r>
              <a:rPr lang="en-US" dirty="0" err="1" smtClean="0">
                <a:latin typeface="Arial" charset="0"/>
              </a:rPr>
              <a:t>datatypes</a:t>
            </a:r>
            <a:r>
              <a:rPr lang="en-US" dirty="0" smtClean="0">
                <a:latin typeface="Arial" charset="0"/>
              </a:rPr>
              <a:t> </a:t>
            </a:r>
          </a:p>
          <a:p>
            <a:pPr eaLnBrk="0" hangingPunct="0">
              <a:buFont typeface="Arial" charset="0"/>
              <a:buChar char="•"/>
            </a:pPr>
            <a:r>
              <a:rPr lang="en-US" dirty="0" smtClean="0">
                <a:latin typeface="Arial" charset="0"/>
              </a:rPr>
              <a:t> Use </a:t>
            </a:r>
            <a:r>
              <a:rPr lang="en-US" dirty="0">
                <a:latin typeface="Arial" charset="0"/>
              </a:rPr>
              <a:t>HOFFSET macro instead of calculating offset by hand.</a:t>
            </a:r>
          </a:p>
          <a:p>
            <a:pPr eaLnBrk="0" hangingPunct="0">
              <a:buFont typeface="Arial" charset="0"/>
              <a:buChar char="•"/>
            </a:pPr>
            <a:r>
              <a:rPr lang="en-US" dirty="0">
                <a:latin typeface="Arial" charset="0"/>
              </a:rPr>
              <a:t> Order of H5Tinsert calls is not important if HOFFSET is used.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HDF/HDF-EOS Workshop XV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>
                <a:solidFill>
                  <a:schemeClr val="tx1"/>
                </a:solidFill>
                <a:ea typeface="ＭＳ Ｐゴシック" pitchFamily="-111" charset="-128"/>
              </a:rPr>
              <a:t>Reading Compound Dataset</a:t>
            </a:r>
          </a:p>
        </p:txBody>
      </p:sp>
      <p:sp>
        <p:nvSpPr>
          <p:cNvPr id="2457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April 17-19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8DC462-EC06-4888-8325-4CAC36E9266A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24582" name="Text Box 3"/>
          <p:cNvSpPr txBox="1">
            <a:spLocks noChangeArrowheads="1"/>
          </p:cNvSpPr>
          <p:nvPr/>
        </p:nvSpPr>
        <p:spPr bwMode="auto">
          <a:xfrm>
            <a:off x="898525" y="1895475"/>
            <a:ext cx="7483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endParaRPr lang="en-US" sz="2800"/>
          </a:p>
        </p:txBody>
      </p:sp>
      <p:sp>
        <p:nvSpPr>
          <p:cNvPr id="24583" name="Text Box 4"/>
          <p:cNvSpPr txBox="1">
            <a:spLocks noChangeArrowheads="1"/>
          </p:cNvSpPr>
          <p:nvPr/>
        </p:nvSpPr>
        <p:spPr bwMode="auto">
          <a:xfrm>
            <a:off x="457200" y="1371600"/>
            <a:ext cx="8458200" cy="397031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 b="1" dirty="0" smtClean="0">
                <a:latin typeface="Courier New" pitchFamily="64" charset="0"/>
              </a:rPr>
              <a:t>f </a:t>
            </a:r>
            <a:r>
              <a:rPr lang="en-US" sz="2800" b="1" dirty="0">
                <a:latin typeface="Courier New" pitchFamily="64" charset="0"/>
              </a:rPr>
              <a:t>= h5py.File('compound.h5', 'r')</a:t>
            </a:r>
          </a:p>
          <a:p>
            <a:pPr eaLnBrk="0" hangingPunct="0"/>
            <a:r>
              <a:rPr lang="en-US" sz="2800" b="1" dirty="0">
                <a:latin typeface="Courier New" pitchFamily="64" charset="0"/>
              </a:rPr>
              <a:t>dataset = </a:t>
            </a:r>
            <a:r>
              <a:rPr lang="en-US" sz="2800" b="1" dirty="0" smtClean="0">
                <a:latin typeface="Courier New" pitchFamily="64" charset="0"/>
              </a:rPr>
              <a:t>f [</a:t>
            </a:r>
            <a:r>
              <a:rPr lang="en-US" sz="2800" b="1" dirty="0">
                <a:latin typeface="Courier New" pitchFamily="64" charset="0"/>
              </a:rPr>
              <a:t>"DSC"]</a:t>
            </a:r>
          </a:p>
          <a:p>
            <a:pPr eaLnBrk="0" hangingPunct="0"/>
            <a:r>
              <a:rPr lang="en-US" sz="2800" b="1" dirty="0" smtClean="0">
                <a:latin typeface="Courier New" pitchFamily="64" charset="0"/>
              </a:rPr>
              <a:t>….</a:t>
            </a:r>
            <a:endParaRPr lang="en-US" sz="2800" b="1" dirty="0">
              <a:latin typeface="Courier New" pitchFamily="64" charset="0"/>
            </a:endParaRPr>
          </a:p>
          <a:p>
            <a:pPr eaLnBrk="0" hangingPunct="0"/>
            <a:r>
              <a:rPr lang="en-US" sz="2800" b="1" dirty="0">
                <a:latin typeface="Courier New" pitchFamily="64" charset="0"/>
              </a:rPr>
              <a:t>orbit = dataset['Orbit']</a:t>
            </a:r>
          </a:p>
          <a:p>
            <a:pPr eaLnBrk="0" hangingPunct="0"/>
            <a:r>
              <a:rPr lang="en-US" sz="2800" b="1" dirty="0">
                <a:latin typeface="Courier New" pitchFamily="64" charset="0"/>
              </a:rPr>
              <a:t>print "Orbit: ", orbit</a:t>
            </a:r>
          </a:p>
          <a:p>
            <a:pPr eaLnBrk="0" hangingPunct="0"/>
            <a:r>
              <a:rPr lang="en-US" sz="2800" b="1" dirty="0" smtClean="0">
                <a:latin typeface="Courier New" pitchFamily="64" charset="0"/>
              </a:rPr>
              <a:t>data </a:t>
            </a:r>
            <a:r>
              <a:rPr lang="en-US" sz="2800" b="1" dirty="0">
                <a:latin typeface="Courier New" pitchFamily="64" charset="0"/>
              </a:rPr>
              <a:t>= dataset[...</a:t>
            </a:r>
            <a:r>
              <a:rPr lang="en-US" sz="2800" b="1" dirty="0" smtClean="0">
                <a:latin typeface="Courier New" pitchFamily="64" charset="0"/>
              </a:rPr>
              <a:t>]</a:t>
            </a:r>
          </a:p>
          <a:p>
            <a:pPr eaLnBrk="0" hangingPunct="0"/>
            <a:r>
              <a:rPr lang="en-US" sz="2800" b="1" dirty="0">
                <a:latin typeface="Courier New" pitchFamily="64" charset="0"/>
              </a:rPr>
              <a:t>p</a:t>
            </a:r>
            <a:r>
              <a:rPr lang="en-US" sz="2800" b="1" dirty="0" smtClean="0">
                <a:latin typeface="Courier New" pitchFamily="64" charset="0"/>
              </a:rPr>
              <a:t>rint data</a:t>
            </a:r>
          </a:p>
          <a:p>
            <a:pPr eaLnBrk="0" hangingPunct="0"/>
            <a:r>
              <a:rPr lang="en-US" sz="2800" b="1" dirty="0" smtClean="0">
                <a:latin typeface="Courier New" pitchFamily="64" charset="0"/>
              </a:rPr>
              <a:t>….</a:t>
            </a:r>
            <a:endParaRPr lang="en-US" sz="2800" b="1" dirty="0">
              <a:latin typeface="Courier New" pitchFamily="64" charset="0"/>
            </a:endParaRPr>
          </a:p>
          <a:p>
            <a:pPr eaLnBrk="0" hangingPunct="0"/>
            <a:r>
              <a:rPr lang="en-US" sz="2800" b="1" dirty="0">
                <a:latin typeface="Courier New" pitchFamily="64" charset="0"/>
              </a:rPr>
              <a:t>p</a:t>
            </a:r>
            <a:r>
              <a:rPr lang="en-US" sz="2800" b="1" dirty="0" smtClean="0">
                <a:latin typeface="Courier New" pitchFamily="64" charset="0"/>
              </a:rPr>
              <a:t>rint dataset</a:t>
            </a:r>
            <a:r>
              <a:rPr lang="en-US" sz="2800" b="1" dirty="0">
                <a:latin typeface="Courier New" pitchFamily="64" charset="0"/>
              </a:rPr>
              <a:t>[2, 'Location']</a:t>
            </a:r>
          </a:p>
        </p:txBody>
      </p:sp>
      <p:sp>
        <p:nvSpPr>
          <p:cNvPr id="24584" name="Text Box 5"/>
          <p:cNvSpPr txBox="1">
            <a:spLocks noChangeArrowheads="1"/>
          </p:cNvSpPr>
          <p:nvPr/>
        </p:nvSpPr>
        <p:spPr bwMode="auto">
          <a:xfrm>
            <a:off x="822325" y="402907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 sz="280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HDF/HDF-EOS Workshop XV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a typeface="ＭＳ Ｐゴシック" pitchFamily="-111" charset="-128"/>
              </a:rPr>
              <a:t>Fortran 2003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84582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pitchFamily="-111" charset="-128"/>
              </a:rPr>
              <a:t>HDF5 Fortran library 1.8.8 with Fortran 2003 enabled has the same capabilities for writing derived types as C library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ea typeface="ＭＳ Ｐゴシック" pitchFamily="-111" charset="-128"/>
              </a:rPr>
              <a:t>H5OFFSET function</a:t>
            </a:r>
          </a:p>
          <a:p>
            <a:pPr lvl="1">
              <a:lnSpc>
                <a:spcPct val="90000"/>
              </a:lnSpc>
            </a:pPr>
            <a:r>
              <a:rPr lang="en-US" sz="2600" dirty="0" smtClean="0">
                <a:ea typeface="ＭＳ Ｐゴシック" pitchFamily="-111" charset="-128"/>
              </a:rPr>
              <a:t>No need to write/read by fields as before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sz="2800" dirty="0" smtClean="0">
              <a:ea typeface="ＭＳ Ｐゴシック" pitchFamily="-111" charset="-128"/>
            </a:endParaRPr>
          </a:p>
        </p:txBody>
      </p:sp>
      <p:sp>
        <p:nvSpPr>
          <p:cNvPr id="5325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April 17-19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361E3D-A4B4-4C89-8F24-AE5A38D3DEDE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HDF/HDF-EOS Workshop XV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1053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 use compound </a:t>
            </a:r>
            <a:r>
              <a:rPr lang="en-US" dirty="0" err="1" smtClean="0"/>
              <a:t>datatypes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Application needs access to the whole record</a:t>
            </a:r>
          </a:p>
          <a:p>
            <a:pPr lvl="1"/>
            <a:endParaRPr lang="en-US" dirty="0"/>
          </a:p>
          <a:p>
            <a:r>
              <a:rPr lang="en-US" dirty="0" smtClean="0"/>
              <a:t>When not to use compound </a:t>
            </a:r>
            <a:r>
              <a:rPr lang="en-US" dirty="0" err="1" smtClean="0"/>
              <a:t>datatypes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Application needs  access to specific fields often</a:t>
            </a:r>
          </a:p>
          <a:p>
            <a:pPr lvl="2"/>
            <a:r>
              <a:rPr lang="en-US" dirty="0" smtClean="0"/>
              <a:t>Store the field in a dataset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17-19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HDF/HDF-EOS Workshop XV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B86D80-643C-48BC-B5D6-78ED8741BAE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pSp>
        <p:nvGrpSpPr>
          <p:cNvPr id="11" name="Group 55"/>
          <p:cNvGrpSpPr>
            <a:grpSpLocks/>
          </p:cNvGrpSpPr>
          <p:nvPr/>
        </p:nvGrpSpPr>
        <p:grpSpPr bwMode="auto">
          <a:xfrm>
            <a:off x="990600" y="4105275"/>
            <a:ext cx="1371600" cy="828675"/>
            <a:chOff x="2819067" y="1066800"/>
            <a:chExt cx="1434086" cy="1133128"/>
          </a:xfrm>
        </p:grpSpPr>
        <p:pic>
          <p:nvPicPr>
            <p:cNvPr id="12" name="Picture 18" descr="Fold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067" y="1066800"/>
              <a:ext cx="1434086" cy="113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9"/>
            <p:cNvSpPr txBox="1">
              <a:spLocks noChangeArrowheads="1"/>
            </p:cNvSpPr>
            <p:nvPr/>
          </p:nvSpPr>
          <p:spPr bwMode="auto">
            <a:xfrm>
              <a:off x="3352682" y="1157971"/>
              <a:ext cx="360996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200" b="1" dirty="0">
                  <a:latin typeface="Calibri" charset="0"/>
                  <a:cs typeface="Calibri" charset="0"/>
                </a:rPr>
                <a:t>/</a:t>
              </a:r>
            </a:p>
          </p:txBody>
        </p:sp>
      </p:grpSp>
      <p:cxnSp>
        <p:nvCxnSpPr>
          <p:cNvPr id="14" name="Straight Connector 13"/>
          <p:cNvCxnSpPr/>
          <p:nvPr/>
        </p:nvCxnSpPr>
        <p:spPr bwMode="auto">
          <a:xfrm>
            <a:off x="1143000" y="5324475"/>
            <a:ext cx="9906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1143000" y="5172075"/>
            <a:ext cx="990600" cy="1524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143000" y="5172075"/>
            <a:ext cx="990600" cy="685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1638300" y="5172075"/>
            <a:ext cx="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/>
          <p:nvPr/>
        </p:nvCxnSpPr>
        <p:spPr bwMode="auto">
          <a:xfrm>
            <a:off x="1905000" y="5172075"/>
            <a:ext cx="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1371600" y="5172075"/>
            <a:ext cx="0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676400" y="4771965"/>
            <a:ext cx="726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DSC</a:t>
            </a:r>
            <a:endParaRPr lang="en-US" sz="2000" dirty="0">
              <a:latin typeface="+mn-lt"/>
            </a:endParaRPr>
          </a:p>
        </p:txBody>
      </p:sp>
      <p:grpSp>
        <p:nvGrpSpPr>
          <p:cNvPr id="21" name="Group 55"/>
          <p:cNvGrpSpPr>
            <a:grpSpLocks/>
          </p:cNvGrpSpPr>
          <p:nvPr/>
        </p:nvGrpSpPr>
        <p:grpSpPr bwMode="auto">
          <a:xfrm>
            <a:off x="5715000" y="4038600"/>
            <a:ext cx="1371600" cy="828675"/>
            <a:chOff x="2819067" y="1066800"/>
            <a:chExt cx="1434086" cy="1133128"/>
          </a:xfrm>
        </p:grpSpPr>
        <p:pic>
          <p:nvPicPr>
            <p:cNvPr id="22" name="Picture 18" descr="Fold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067" y="1066800"/>
              <a:ext cx="1434086" cy="113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Box 19"/>
            <p:cNvSpPr txBox="1">
              <a:spLocks noChangeArrowheads="1"/>
            </p:cNvSpPr>
            <p:nvPr/>
          </p:nvSpPr>
          <p:spPr bwMode="auto">
            <a:xfrm>
              <a:off x="3352682" y="1157971"/>
              <a:ext cx="360996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200" b="1" dirty="0">
                  <a:latin typeface="Calibri" charset="0"/>
                  <a:cs typeface="Calibri" charset="0"/>
                </a:rPr>
                <a:t>/</a:t>
              </a:r>
            </a:p>
          </p:txBody>
        </p:sp>
      </p:grpSp>
      <p:sp>
        <p:nvSpPr>
          <p:cNvPr id="24" name="Rectangle 23"/>
          <p:cNvSpPr/>
          <p:nvPr/>
        </p:nvSpPr>
        <p:spPr bwMode="auto">
          <a:xfrm>
            <a:off x="5562600" y="5248275"/>
            <a:ext cx="228600" cy="762000"/>
          </a:xfrm>
          <a:prstGeom prst="rect">
            <a:avLst/>
          </a:prstGeom>
          <a:solidFill>
            <a:srgbClr val="0E86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343400" y="5248275"/>
            <a:ext cx="228600" cy="762000"/>
          </a:xfrm>
          <a:prstGeom prst="rect">
            <a:avLst/>
          </a:prstGeom>
          <a:solidFill>
            <a:srgbClr val="0E86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086600" y="5248275"/>
            <a:ext cx="228600" cy="762000"/>
          </a:xfrm>
          <a:prstGeom prst="rect">
            <a:avLst/>
          </a:prstGeom>
          <a:solidFill>
            <a:srgbClr val="0E86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8153400" y="5248275"/>
            <a:ext cx="228600" cy="762000"/>
          </a:xfrm>
          <a:prstGeom prst="rect">
            <a:avLst/>
          </a:prstGeom>
          <a:solidFill>
            <a:srgbClr val="0E86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flipH="1">
            <a:off x="4572000" y="4714875"/>
            <a:ext cx="1866900" cy="533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5791200" y="4714875"/>
            <a:ext cx="609600" cy="533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>
            <a:off x="6400800" y="4714875"/>
            <a:ext cx="685800" cy="533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6400800" y="4714875"/>
            <a:ext cx="1752600" cy="5334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4593543" y="4695765"/>
            <a:ext cx="740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Orbit</a:t>
            </a:r>
            <a:endParaRPr lang="en-US" sz="2000" dirty="0">
              <a:latin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808035" y="5167610"/>
            <a:ext cx="11543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Location</a:t>
            </a:r>
            <a:endParaRPr lang="en-US" sz="2000" dirty="0">
              <a:latin typeface="+mn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239000" y="4562475"/>
            <a:ext cx="12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Pressure</a:t>
            </a:r>
            <a:endParaRPr lang="en-US" sz="2000" dirty="0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629400" y="5934075"/>
            <a:ext cx="1624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Temperature</a:t>
            </a:r>
            <a:endParaRPr lang="en-US" sz="2000" dirty="0">
              <a:latin typeface="+mn-lt"/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1676400" y="4791075"/>
            <a:ext cx="0" cy="381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80510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Groups and Links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17-19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HDF/HDF-EOS Workshop XV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8CD65-0C3D-4935-8300-F0A3DFC570C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27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ea typeface="ＭＳ Ｐゴシック" pitchFamily="-111" charset="-128"/>
              </a:rPr>
              <a:t>HDF5 Reference </a:t>
            </a:r>
            <a:r>
              <a:rPr lang="en-US" dirty="0" err="1" smtClean="0">
                <a:solidFill>
                  <a:schemeClr val="tx1"/>
                </a:solidFill>
                <a:ea typeface="ＭＳ Ｐゴシック" pitchFamily="-111" charset="-128"/>
              </a:rPr>
              <a:t>Datatypes</a:t>
            </a:r>
            <a:endParaRPr lang="en-US" dirty="0" smtClean="0">
              <a:solidFill>
                <a:schemeClr val="tx1"/>
              </a:solidFill>
              <a:ea typeface="ＭＳ Ｐゴシック" pitchFamily="-111" charset="-128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1204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8CBB03-2FB9-4ED1-BA2B-0B4EAF5DFF6B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HDF/HDF-EOS Workshop XV</a:t>
            </a:r>
            <a:endParaRPr lang="en-US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752600" cy="228600"/>
          </a:xfrm>
          <a:noFill/>
        </p:spPr>
        <p:txBody>
          <a:bodyPr/>
          <a:lstStyle/>
          <a:p>
            <a:r>
              <a:rPr lang="en-US" smtClean="0"/>
              <a:t>April 17-19</a:t>
            </a: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>
                <a:latin typeface="Calibri" charset="0"/>
                <a:cs typeface="Calibri" charset="0"/>
              </a:rPr>
              <a:t>References to Objects and Dataset Regions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fld id="{63D69257-342E-4D4B-8B77-C3290A639AAF}" type="slidenum">
              <a:rPr lang="en-US" sz="1200" smtClean="0">
                <a:solidFill>
                  <a:schemeClr val="bg1"/>
                </a:solidFill>
                <a:latin typeface="Calibri" charset="0"/>
                <a:cs typeface="Calibri" charset="0"/>
              </a:rPr>
              <a:pPr eaLnBrk="1" hangingPunct="1"/>
              <a:t>41</a:t>
            </a:fld>
            <a:endParaRPr lang="en-US" sz="1200" smtClean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pic>
        <p:nvPicPr>
          <p:cNvPr id="6" name="Picture 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257800"/>
            <a:ext cx="1295400" cy="685800"/>
          </a:xfrm>
          <a:prstGeom prst="rect">
            <a:avLst/>
          </a:prstGeom>
          <a:noFill/>
          <a:ln w="12700">
            <a:solidFill>
              <a:srgbClr val="FF6600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1" name="Rectangle 12"/>
          <p:cNvSpPr>
            <a:spLocks noChangeArrowheads="1"/>
          </p:cNvSpPr>
          <p:nvPr/>
        </p:nvSpPr>
        <p:spPr bwMode="auto">
          <a:xfrm>
            <a:off x="180975" y="3581400"/>
            <a:ext cx="3635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indent="455613" eaLnBrk="0" hangingPunct="0">
              <a:lnSpc>
                <a:spcPct val="88000"/>
              </a:lnSpc>
              <a:spcBef>
                <a:spcPct val="42000"/>
              </a:spcBef>
              <a:buClr>
                <a:srgbClr val="712000"/>
              </a:buClr>
              <a:buFontTx/>
              <a:buChar char="•"/>
            </a:pPr>
            <a:endParaRPr lang="en-US" sz="2800">
              <a:solidFill>
                <a:srgbClr val="333399"/>
              </a:solidFill>
              <a:latin typeface="Calibri" charset="0"/>
              <a:cs typeface="Calibri" charset="0"/>
            </a:endParaRPr>
          </a:p>
        </p:txBody>
      </p:sp>
      <p:sp>
        <p:nvSpPr>
          <p:cNvPr id="8" name="Rectangle 15" descr="Small grid"/>
          <p:cNvSpPr>
            <a:spLocks noChangeArrowheads="1"/>
          </p:cNvSpPr>
          <p:nvPr/>
        </p:nvSpPr>
        <p:spPr bwMode="auto">
          <a:xfrm>
            <a:off x="5562600" y="5181600"/>
            <a:ext cx="1219200" cy="739775"/>
          </a:xfrm>
          <a:prstGeom prst="rect">
            <a:avLst/>
          </a:prstGeom>
          <a:pattFill prst="smGrid">
            <a:fgClr>
              <a:srgbClr val="CCCC00"/>
            </a:fgClr>
            <a:bgClr>
              <a:srgbClr val="FFFFFF"/>
            </a:bgClr>
          </a:pattFill>
          <a:ln w="9525">
            <a:miter lim="800000"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CC00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Calibri"/>
              <a:ea typeface="Calibri"/>
              <a:cs typeface="Calibri"/>
            </a:endParaRPr>
          </a:p>
        </p:txBody>
      </p:sp>
      <p:sp>
        <p:nvSpPr>
          <p:cNvPr id="9" name="Rectangle 17" descr="Small grid"/>
          <p:cNvSpPr>
            <a:spLocks noChangeArrowheads="1"/>
          </p:cNvSpPr>
          <p:nvPr/>
        </p:nvSpPr>
        <p:spPr bwMode="auto">
          <a:xfrm>
            <a:off x="7086600" y="5257800"/>
            <a:ext cx="914400" cy="838200"/>
          </a:xfrm>
          <a:prstGeom prst="rect">
            <a:avLst/>
          </a:prstGeom>
          <a:pattFill prst="smGrid">
            <a:fgClr>
              <a:srgbClr val="CCCC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cs typeface="Calibri" charset="0"/>
            </a:endParaRPr>
          </a:p>
          <a:p>
            <a:pPr>
              <a:defRPr/>
            </a:pP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cs typeface="Calibri" charset="0"/>
            </a:endParaRPr>
          </a:p>
        </p:txBody>
      </p:sp>
      <p:pic>
        <p:nvPicPr>
          <p:cNvPr id="10" name="Picture 2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52800"/>
            <a:ext cx="868363" cy="914400"/>
          </a:xfrm>
          <a:prstGeom prst="rect">
            <a:avLst/>
          </a:prstGeom>
          <a:noFill/>
          <a:ln>
            <a:noFill/>
          </a:ln>
          <a:effectLst>
            <a:outerShdw dist="107763" dir="81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343400" y="3581400"/>
            <a:ext cx="1447802" cy="1052513"/>
            <a:chOff x="5181598" y="5624512"/>
            <a:chExt cx="1752601" cy="1066846"/>
          </a:xfrm>
        </p:grpSpPr>
        <p:sp>
          <p:nvSpPr>
            <p:cNvPr id="34858" name="Rectangle 23"/>
            <p:cNvSpPr>
              <a:spLocks noChangeArrowheads="1"/>
            </p:cNvSpPr>
            <p:nvPr/>
          </p:nvSpPr>
          <p:spPr bwMode="auto">
            <a:xfrm>
              <a:off x="5181599" y="5624512"/>
              <a:ext cx="1752600" cy="106684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/>
              <a:endParaRPr lang="en-US" sz="900" dirty="0" smtClean="0">
                <a:solidFill>
                  <a:srgbClr val="333399"/>
                </a:solidFill>
                <a:latin typeface="+mn-lt"/>
                <a:cs typeface="Calibri" charset="0"/>
              </a:endParaRPr>
            </a:p>
            <a:p>
              <a:pPr eaLnBrk="0" hangingPunct="0"/>
              <a:endParaRPr lang="en-US" sz="900" dirty="0">
                <a:solidFill>
                  <a:srgbClr val="333399"/>
                </a:solidFill>
                <a:latin typeface="+mn-lt"/>
                <a:cs typeface="Calibri" charset="0"/>
              </a:endParaRPr>
            </a:p>
            <a:p>
              <a:pPr eaLnBrk="0" hangingPunct="0"/>
              <a:endParaRPr lang="en-US" sz="900" dirty="0" smtClean="0">
                <a:solidFill>
                  <a:srgbClr val="333399"/>
                </a:solidFill>
                <a:latin typeface="+mn-lt"/>
                <a:cs typeface="Calibri" charset="0"/>
              </a:endParaRPr>
            </a:p>
            <a:p>
              <a:pPr eaLnBrk="0" hangingPunct="0"/>
              <a:r>
                <a:rPr lang="en-US" sz="900" dirty="0" smtClean="0">
                  <a:solidFill>
                    <a:srgbClr val="333399"/>
                  </a:solidFill>
                  <a:latin typeface="+mn-lt"/>
                  <a:cs typeface="Calibri" charset="0"/>
                </a:rPr>
                <a:t>  Group</a:t>
              </a:r>
            </a:p>
            <a:p>
              <a:pPr eaLnBrk="0" hangingPunct="0"/>
              <a:r>
                <a:rPr lang="en-US" sz="900" dirty="0" smtClean="0">
                  <a:solidFill>
                    <a:srgbClr val="333399"/>
                  </a:solidFill>
                  <a:latin typeface="+mn-lt"/>
                  <a:cs typeface="Calibri" charset="0"/>
                </a:rPr>
                <a:t>  Image 2…..</a:t>
              </a:r>
            </a:p>
            <a:p>
              <a:pPr eaLnBrk="0" hangingPunct="0"/>
              <a:r>
                <a:rPr lang="en-US" sz="900" dirty="0" smtClean="0">
                  <a:solidFill>
                    <a:srgbClr val="333399"/>
                  </a:solidFill>
                  <a:latin typeface="+mn-lt"/>
                  <a:cs typeface="Calibri" charset="0"/>
                </a:rPr>
                <a:t>  Image 3….. </a:t>
              </a: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5181598" y="5701750"/>
              <a:ext cx="1744876" cy="4679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200" b="1" dirty="0" smtClean="0">
                  <a:solidFill>
                    <a:srgbClr val="3333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/>
                  <a:ea typeface="Calibri"/>
                  <a:cs typeface="Calibri"/>
                </a:rPr>
                <a:t>References to HDF5</a:t>
              </a:r>
            </a:p>
            <a:p>
              <a:pPr eaLnBrk="0" hangingPunct="0">
                <a:defRPr/>
              </a:pPr>
              <a:r>
                <a:rPr lang="en-US" sz="1200" b="1" dirty="0" smtClean="0">
                  <a:solidFill>
                    <a:srgbClr val="3333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/>
                  <a:ea typeface="Calibri"/>
                  <a:cs typeface="Calibri"/>
                </a:rPr>
                <a:t>Objects</a:t>
              </a:r>
              <a:endParaRPr lang="en-US" sz="1200" b="1" dirty="0">
                <a:solidFill>
                  <a:srgbClr val="333399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alibri"/>
                <a:ea typeface="Calibri"/>
                <a:cs typeface="Calibri"/>
              </a:endParaRPr>
            </a:p>
          </p:txBody>
        </p:sp>
      </p:grpSp>
      <p:pic>
        <p:nvPicPr>
          <p:cNvPr id="17" name="Picture 8" descr="mesh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181600"/>
            <a:ext cx="1557338" cy="1049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4038600" y="838200"/>
            <a:ext cx="1433513" cy="1133475"/>
            <a:chOff x="3657600" y="1066800"/>
            <a:chExt cx="1434086" cy="1133128"/>
          </a:xfrm>
        </p:grpSpPr>
        <p:pic>
          <p:nvPicPr>
            <p:cNvPr id="34854" name="Picture 18" descr="Fold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1066800"/>
              <a:ext cx="1434086" cy="113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55" name="TextBox 19"/>
            <p:cNvSpPr txBox="1">
              <a:spLocks noChangeArrowheads="1"/>
            </p:cNvSpPr>
            <p:nvPr/>
          </p:nvSpPr>
          <p:spPr bwMode="auto">
            <a:xfrm>
              <a:off x="4247014" y="1320225"/>
              <a:ext cx="360996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200" b="1">
                  <a:latin typeface="Calibri" charset="0"/>
                  <a:cs typeface="Calibri" charset="0"/>
                </a:rPr>
                <a:t>/</a:t>
              </a:r>
            </a:p>
          </p:txBody>
        </p:sp>
      </p:grp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6338888" y="2524125"/>
            <a:ext cx="1433512" cy="1133475"/>
            <a:chOff x="5576314" y="1914872"/>
            <a:chExt cx="1434086" cy="1133128"/>
          </a:xfrm>
        </p:grpSpPr>
        <p:pic>
          <p:nvPicPr>
            <p:cNvPr id="34852" name="Picture 21" descr="Fold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6314" y="1914872"/>
              <a:ext cx="1434086" cy="113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53" name="TextBox 22"/>
            <p:cNvSpPr txBox="1">
              <a:spLocks noChangeArrowheads="1"/>
            </p:cNvSpPr>
            <p:nvPr/>
          </p:nvSpPr>
          <p:spPr bwMode="auto">
            <a:xfrm>
              <a:off x="5714481" y="2266890"/>
              <a:ext cx="1194284" cy="399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b="1" dirty="0" smtClean="0">
                  <a:latin typeface="Calibri" charset="0"/>
                  <a:cs typeface="Calibri" charset="0"/>
                </a:rPr>
                <a:t>Test Data</a:t>
              </a:r>
              <a:endParaRPr lang="en-US" sz="2000" b="1" dirty="0">
                <a:latin typeface="Calibri" charset="0"/>
                <a:cs typeface="Calibri" charset="0"/>
              </a:endParaRPr>
            </a:p>
          </p:txBody>
        </p:sp>
      </p:grp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2590800" y="2514600"/>
            <a:ext cx="1509713" cy="1133475"/>
            <a:chOff x="3505200" y="2667000"/>
            <a:chExt cx="1510286" cy="1133128"/>
          </a:xfrm>
        </p:grpSpPr>
        <p:pic>
          <p:nvPicPr>
            <p:cNvPr id="34850" name="Picture 24" descr="Folder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2667000"/>
              <a:ext cx="1510286" cy="113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51" name="TextBox 25"/>
            <p:cNvSpPr txBox="1">
              <a:spLocks noChangeArrowheads="1"/>
            </p:cNvSpPr>
            <p:nvPr/>
          </p:nvSpPr>
          <p:spPr bwMode="auto">
            <a:xfrm>
              <a:off x="3962400" y="3044279"/>
              <a:ext cx="485429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900" b="1">
                  <a:latin typeface="Calibri" charset="0"/>
                  <a:cs typeface="Calibri" charset="0"/>
                </a:rPr>
                <a:t>Viz</a:t>
              </a:r>
            </a:p>
          </p:txBody>
        </p:sp>
      </p:grpSp>
      <p:cxnSp>
        <p:nvCxnSpPr>
          <p:cNvPr id="28" name="Straight Connector 27"/>
          <p:cNvCxnSpPr>
            <a:cxnSpLocks noChangeShapeType="1"/>
          </p:cNvCxnSpPr>
          <p:nvPr/>
        </p:nvCxnSpPr>
        <p:spPr bwMode="auto">
          <a:xfrm flipH="1">
            <a:off x="3657600" y="1752600"/>
            <a:ext cx="838200" cy="838200"/>
          </a:xfrm>
          <a:prstGeom prst="line">
            <a:avLst/>
          </a:prstGeom>
          <a:noFill/>
          <a:ln w="381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>
            <a:off x="4800600" y="1752600"/>
            <a:ext cx="213360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Connector 29"/>
          <p:cNvCxnSpPr>
            <a:cxnSpLocks noChangeShapeType="1"/>
          </p:cNvCxnSpPr>
          <p:nvPr/>
        </p:nvCxnSpPr>
        <p:spPr bwMode="auto">
          <a:xfrm rot="5400000">
            <a:off x="5562600" y="3886200"/>
            <a:ext cx="1752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30"/>
          <p:cNvCxnSpPr>
            <a:cxnSpLocks noChangeShapeType="1"/>
          </p:cNvCxnSpPr>
          <p:nvPr/>
        </p:nvCxnSpPr>
        <p:spPr bwMode="auto">
          <a:xfrm rot="16200000" flipH="1">
            <a:off x="2979738" y="3954462"/>
            <a:ext cx="1752600" cy="701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Connector 31"/>
          <p:cNvCxnSpPr>
            <a:cxnSpLocks noChangeShapeType="1"/>
          </p:cNvCxnSpPr>
          <p:nvPr/>
        </p:nvCxnSpPr>
        <p:spPr bwMode="auto">
          <a:xfrm rot="5400000">
            <a:off x="1619250" y="3829050"/>
            <a:ext cx="1828800" cy="1028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Connector 32"/>
          <p:cNvCxnSpPr>
            <a:cxnSpLocks noChangeShapeType="1"/>
          </p:cNvCxnSpPr>
          <p:nvPr/>
        </p:nvCxnSpPr>
        <p:spPr bwMode="auto">
          <a:xfrm>
            <a:off x="3929063" y="3048000"/>
            <a:ext cx="642937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Connector 33"/>
          <p:cNvCxnSpPr>
            <a:cxnSpLocks noChangeShapeType="1"/>
            <a:endCxn id="9" idx="0"/>
          </p:cNvCxnSpPr>
          <p:nvPr/>
        </p:nvCxnSpPr>
        <p:spPr bwMode="auto">
          <a:xfrm>
            <a:off x="6934200" y="3429000"/>
            <a:ext cx="60960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Connector 34"/>
          <p:cNvCxnSpPr>
            <a:cxnSpLocks noChangeShapeType="1"/>
          </p:cNvCxnSpPr>
          <p:nvPr/>
        </p:nvCxnSpPr>
        <p:spPr bwMode="auto">
          <a:xfrm rot="10800000" flipV="1">
            <a:off x="1524000" y="3094038"/>
            <a:ext cx="1260475" cy="563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traight Connector 36"/>
          <p:cNvCxnSpPr>
            <a:cxnSpLocks noChangeShapeType="1"/>
          </p:cNvCxnSpPr>
          <p:nvPr/>
        </p:nvCxnSpPr>
        <p:spPr bwMode="auto">
          <a:xfrm rot="10800000" flipV="1">
            <a:off x="5562600" y="3048000"/>
            <a:ext cx="960438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8" name="Rectangle 2064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629400"/>
            <a:ext cx="19812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Calibri" charset="0"/>
                <a:cs typeface="Calibri" charset="0"/>
              </a:rPr>
              <a:t>April 17-19, 2012</a:t>
            </a:r>
            <a:endParaRPr lang="en-US" sz="120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sp>
        <p:nvSpPr>
          <p:cNvPr id="34849" name="Rectangle 206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Calibri" charset="0"/>
                <a:cs typeface="Calibri" charset="0"/>
              </a:rPr>
              <a:t>HDF/HDF-EOS Workshop XV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867400" y="5486400"/>
            <a:ext cx="457200" cy="228600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467600" y="5257800"/>
            <a:ext cx="228600" cy="838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7294521" y="4927600"/>
            <a:ext cx="554079" cy="1270000"/>
          </a:xfrm>
          <a:custGeom>
            <a:avLst/>
            <a:gdLst>
              <a:gd name="connsiteX0" fmla="*/ 376279 w 554079"/>
              <a:gd name="connsiteY0" fmla="*/ 0 h 1270000"/>
              <a:gd name="connsiteX1" fmla="*/ 96879 w 554079"/>
              <a:gd name="connsiteY1" fmla="*/ 101600 h 1270000"/>
              <a:gd name="connsiteX2" fmla="*/ 71479 w 554079"/>
              <a:gd name="connsiteY2" fmla="*/ 203200 h 1270000"/>
              <a:gd name="connsiteX3" fmla="*/ 46079 w 554079"/>
              <a:gd name="connsiteY3" fmla="*/ 533400 h 1270000"/>
              <a:gd name="connsiteX4" fmla="*/ 147679 w 554079"/>
              <a:gd name="connsiteY4" fmla="*/ 1244600 h 1270000"/>
              <a:gd name="connsiteX5" fmla="*/ 223879 w 554079"/>
              <a:gd name="connsiteY5" fmla="*/ 1270000 h 1270000"/>
              <a:gd name="connsiteX6" fmla="*/ 401679 w 554079"/>
              <a:gd name="connsiteY6" fmla="*/ 1244600 h 1270000"/>
              <a:gd name="connsiteX7" fmla="*/ 477879 w 554079"/>
              <a:gd name="connsiteY7" fmla="*/ 1092200 h 1270000"/>
              <a:gd name="connsiteX8" fmla="*/ 503279 w 554079"/>
              <a:gd name="connsiteY8" fmla="*/ 685800 h 1270000"/>
              <a:gd name="connsiteX9" fmla="*/ 554079 w 554079"/>
              <a:gd name="connsiteY9" fmla="*/ 482600 h 1270000"/>
              <a:gd name="connsiteX10" fmla="*/ 528679 w 554079"/>
              <a:gd name="connsiteY10" fmla="*/ 152400 h 1270000"/>
              <a:gd name="connsiteX11" fmla="*/ 477879 w 554079"/>
              <a:gd name="connsiteY11" fmla="*/ 76200 h 1270000"/>
              <a:gd name="connsiteX12" fmla="*/ 173079 w 554079"/>
              <a:gd name="connsiteY12" fmla="*/ 7620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54079" h="1270000">
                <a:moveTo>
                  <a:pt x="376279" y="0"/>
                </a:moveTo>
                <a:cubicBezTo>
                  <a:pt x="205237" y="19005"/>
                  <a:pt x="155209" y="-34504"/>
                  <a:pt x="96879" y="101600"/>
                </a:cubicBezTo>
                <a:cubicBezTo>
                  <a:pt x="83128" y="133686"/>
                  <a:pt x="79946" y="169333"/>
                  <a:pt x="71479" y="203200"/>
                </a:cubicBezTo>
                <a:cubicBezTo>
                  <a:pt x="63012" y="313267"/>
                  <a:pt x="46079" y="423008"/>
                  <a:pt x="46079" y="533400"/>
                </a:cubicBezTo>
                <a:cubicBezTo>
                  <a:pt x="46079" y="898910"/>
                  <a:pt x="-108136" y="1116692"/>
                  <a:pt x="147679" y="1244600"/>
                </a:cubicBezTo>
                <a:cubicBezTo>
                  <a:pt x="171626" y="1256574"/>
                  <a:pt x="198479" y="1261533"/>
                  <a:pt x="223879" y="1270000"/>
                </a:cubicBezTo>
                <a:cubicBezTo>
                  <a:pt x="283146" y="1261533"/>
                  <a:pt x="346971" y="1268915"/>
                  <a:pt x="401679" y="1244600"/>
                </a:cubicBezTo>
                <a:cubicBezTo>
                  <a:pt x="440214" y="1227474"/>
                  <a:pt x="466609" y="1126011"/>
                  <a:pt x="477879" y="1092200"/>
                </a:cubicBezTo>
                <a:cubicBezTo>
                  <a:pt x="486346" y="956733"/>
                  <a:pt x="486444" y="820483"/>
                  <a:pt x="503279" y="685800"/>
                </a:cubicBezTo>
                <a:cubicBezTo>
                  <a:pt x="511939" y="616521"/>
                  <a:pt x="554079" y="482600"/>
                  <a:pt x="554079" y="482600"/>
                </a:cubicBezTo>
                <a:cubicBezTo>
                  <a:pt x="545612" y="372533"/>
                  <a:pt x="549023" y="260901"/>
                  <a:pt x="528679" y="152400"/>
                </a:cubicBezTo>
                <a:cubicBezTo>
                  <a:pt x="523053" y="122396"/>
                  <a:pt x="507728" y="82596"/>
                  <a:pt x="477879" y="76200"/>
                </a:cubicBezTo>
                <a:cubicBezTo>
                  <a:pt x="378534" y="54912"/>
                  <a:pt x="274679" y="76200"/>
                  <a:pt x="173079" y="76200"/>
                </a:cubicBezTo>
              </a:path>
            </a:pathLst>
          </a:custGeom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>
            <a:off x="2520636" y="4343400"/>
            <a:ext cx="1898964" cy="89612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1C14FF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>
            <a:off x="4495800" y="4495800"/>
            <a:ext cx="152400" cy="685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1C14FF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4817" name="Rectangle 34816"/>
          <p:cNvSpPr/>
          <p:nvPr/>
        </p:nvSpPr>
        <p:spPr bwMode="auto">
          <a:xfrm>
            <a:off x="7620000" y="4191000"/>
            <a:ext cx="2286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4820" name="TextBox 34819"/>
          <p:cNvSpPr txBox="1"/>
          <p:nvPr/>
        </p:nvSpPr>
        <p:spPr>
          <a:xfrm>
            <a:off x="7586990" y="3810000"/>
            <a:ext cx="312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00FF"/>
                </a:solidFill>
              </a:rPr>
              <a:t>.</a:t>
            </a:r>
            <a:endParaRPr lang="en-US" sz="4000" b="1" dirty="0">
              <a:solidFill>
                <a:srgbClr val="0000FF"/>
              </a:solidFill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7848600" y="4191000"/>
            <a:ext cx="2286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840494" y="3505200"/>
            <a:ext cx="312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00FF"/>
                </a:solidFill>
              </a:rPr>
              <a:t>.</a:t>
            </a:r>
            <a:endParaRPr lang="en-US" sz="4000" b="1" dirty="0">
              <a:solidFill>
                <a:srgbClr val="0000FF"/>
              </a:solidFill>
            </a:endParaRPr>
          </a:p>
        </p:txBody>
      </p:sp>
      <p:sp>
        <p:nvSpPr>
          <p:cNvPr id="34822" name="TextBox 34821"/>
          <p:cNvSpPr txBox="1"/>
          <p:nvPr/>
        </p:nvSpPr>
        <p:spPr>
          <a:xfrm>
            <a:off x="7107034" y="3581400"/>
            <a:ext cx="2083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0000FF"/>
                </a:solidFill>
                <a:latin typeface="Calibri"/>
                <a:cs typeface="Calibri"/>
              </a:rPr>
              <a:t>References to dataset regions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4823" name="Rectangle 34822"/>
          <p:cNvSpPr/>
          <p:nvPr/>
        </p:nvSpPr>
        <p:spPr bwMode="auto">
          <a:xfrm>
            <a:off x="7620000" y="3886200"/>
            <a:ext cx="2286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6" name="Rectangle 85"/>
          <p:cNvSpPr/>
          <p:nvPr/>
        </p:nvSpPr>
        <p:spPr bwMode="auto">
          <a:xfrm>
            <a:off x="7848600" y="3886200"/>
            <a:ext cx="2286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7" name="Rectangle 86"/>
          <p:cNvSpPr/>
          <p:nvPr/>
        </p:nvSpPr>
        <p:spPr bwMode="auto">
          <a:xfrm>
            <a:off x="8077200" y="4191000"/>
            <a:ext cx="2286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8305800" y="4191000"/>
            <a:ext cx="2286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8077200" y="3886200"/>
            <a:ext cx="2286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8305800" y="3886200"/>
            <a:ext cx="228600" cy="3048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cxnSp>
        <p:nvCxnSpPr>
          <p:cNvPr id="34825" name="Straight Arrow Connector 34824"/>
          <p:cNvCxnSpPr>
            <a:endCxn id="22" idx="0"/>
          </p:cNvCxnSpPr>
          <p:nvPr/>
        </p:nvCxnSpPr>
        <p:spPr bwMode="auto">
          <a:xfrm flipH="1">
            <a:off x="6096000" y="4343400"/>
            <a:ext cx="1600200" cy="1143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34827" name="Straight Arrow Connector 34826"/>
          <p:cNvCxnSpPr/>
          <p:nvPr/>
        </p:nvCxnSpPr>
        <p:spPr bwMode="auto">
          <a:xfrm flipH="1">
            <a:off x="7620000" y="4038600"/>
            <a:ext cx="381000" cy="15240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34829" name="Straight Arrow Connector 34828"/>
          <p:cNvCxnSpPr/>
          <p:nvPr/>
        </p:nvCxnSpPr>
        <p:spPr bwMode="auto">
          <a:xfrm flipH="1" flipV="1">
            <a:off x="3657602" y="3429002"/>
            <a:ext cx="761998" cy="76199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05158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ea typeface="ＭＳ Ｐゴシック" pitchFamily="-111" charset="-128"/>
              </a:rPr>
              <a:t>Reference </a:t>
            </a:r>
            <a:r>
              <a:rPr lang="en-US" dirty="0" err="1" smtClean="0">
                <a:solidFill>
                  <a:schemeClr val="tx1"/>
                </a:solidFill>
                <a:ea typeface="ＭＳ Ｐゴシック" pitchFamily="-111" charset="-128"/>
              </a:rPr>
              <a:t>Datatypes</a:t>
            </a:r>
            <a:endParaRPr lang="en-US" dirty="0" smtClean="0">
              <a:solidFill>
                <a:schemeClr val="tx1"/>
              </a:solidFill>
              <a:ea typeface="ＭＳ Ｐゴシック" pitchFamily="-111" charset="-128"/>
            </a:endParaRP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pitchFamily="-111" charset="-128"/>
              </a:rPr>
              <a:t>Object Reference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ea typeface="ＭＳ Ｐゴシック" pitchFamily="-111" charset="-128"/>
              </a:rPr>
              <a:t>Unique identifier of an object in a file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ea typeface="ＭＳ Ｐゴシック" pitchFamily="-111" charset="-128"/>
              </a:rPr>
              <a:t>HDF5 predefined </a:t>
            </a:r>
            <a:r>
              <a:rPr lang="en-US" sz="2800" dirty="0" err="1" smtClean="0">
                <a:ea typeface="ＭＳ Ｐゴシック" pitchFamily="-111" charset="-128"/>
              </a:rPr>
              <a:t>datatype</a:t>
            </a:r>
            <a:r>
              <a:rPr lang="en-US" sz="2800" dirty="0" smtClean="0">
                <a:ea typeface="ＭＳ Ｐゴシック" pitchFamily="-111" charset="-128"/>
              </a:rPr>
              <a:t> </a:t>
            </a:r>
            <a:r>
              <a:rPr lang="en-US" sz="2800" dirty="0" smtClean="0">
                <a:solidFill>
                  <a:srgbClr val="000090"/>
                </a:solidFill>
                <a:ea typeface="ＭＳ Ｐゴシック" pitchFamily="-111" charset="-128"/>
              </a:rPr>
              <a:t>H5T_STD_REG_OBJ</a:t>
            </a:r>
            <a:endParaRPr lang="en-US" sz="2800" dirty="0" smtClean="0">
              <a:ea typeface="ＭＳ Ｐゴシック" pitchFamily="-111" charset="-128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ea typeface="ＭＳ Ｐゴシック" pitchFamily="-111" charset="-128"/>
              </a:rPr>
              <a:t>Dataset Region Reference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ea typeface="ＭＳ Ｐゴシック" pitchFamily="-111" charset="-128"/>
              </a:rPr>
              <a:t>Unique identifier  to a dataset + </a:t>
            </a:r>
            <a:r>
              <a:rPr lang="en-US" sz="2800" dirty="0" err="1" smtClean="0">
                <a:ea typeface="ＭＳ Ｐゴシック" pitchFamily="-111" charset="-128"/>
              </a:rPr>
              <a:t>dataspace</a:t>
            </a:r>
            <a:r>
              <a:rPr lang="en-US" sz="2800" dirty="0" smtClean="0">
                <a:ea typeface="ＭＳ Ｐゴシック" pitchFamily="-111" charset="-128"/>
              </a:rPr>
              <a:t> selection </a:t>
            </a:r>
          </a:p>
          <a:p>
            <a:pPr lvl="1">
              <a:lnSpc>
                <a:spcPct val="90000"/>
              </a:lnSpc>
            </a:pPr>
            <a:r>
              <a:rPr lang="en-US" sz="2800" dirty="0" smtClean="0">
                <a:ea typeface="ＭＳ Ｐゴシック" pitchFamily="-111" charset="-128"/>
              </a:rPr>
              <a:t>HDF5 predefined </a:t>
            </a:r>
            <a:r>
              <a:rPr lang="en-US" sz="2800" dirty="0" err="1" smtClean="0">
                <a:ea typeface="ＭＳ Ｐゴシック" pitchFamily="-111" charset="-128"/>
              </a:rPr>
              <a:t>datatype</a:t>
            </a:r>
            <a:r>
              <a:rPr lang="en-US" sz="2800" dirty="0" smtClean="0">
                <a:ea typeface="ＭＳ Ｐゴシック" pitchFamily="-111" charset="-128"/>
              </a:rPr>
              <a:t> </a:t>
            </a:r>
            <a:r>
              <a:rPr lang="en-US" sz="2800" dirty="0" smtClean="0">
                <a:solidFill>
                  <a:srgbClr val="000090"/>
                </a:solidFill>
                <a:ea typeface="ＭＳ Ｐゴシック" pitchFamily="-111" charset="-128"/>
              </a:rPr>
              <a:t>H5T_STD_REF_DSETREG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sz="2800" dirty="0" smtClean="0">
              <a:ea typeface="ＭＳ Ｐゴシック" pitchFamily="-111" charset="-128"/>
            </a:endParaRPr>
          </a:p>
        </p:txBody>
      </p:sp>
      <p:sp>
        <p:nvSpPr>
          <p:cNvPr id="5325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April 17-19</a:t>
            </a:r>
          </a:p>
        </p:txBody>
      </p:sp>
      <p:sp>
        <p:nvSpPr>
          <p:cNvPr id="532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361E3D-A4B4-4C89-8F24-AE5A38D3DEDE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HDF/HDF-EOS Workshop XV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FA6163A-7D9E-9B4F-A3A3-53E13AEA26D6}" type="slidenum">
              <a:rPr lang="en-US"/>
              <a:pPr/>
              <a:t>43</a:t>
            </a:fld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Conceptual view of HDF5 NPP file</a:t>
            </a:r>
            <a:endParaRPr lang="en-US" sz="3200" dirty="0"/>
          </a:p>
        </p:txBody>
      </p:sp>
      <p:graphicFrame>
        <p:nvGraphicFramePr>
          <p:cNvPr id="512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996598"/>
              </p:ext>
            </p:extLst>
          </p:nvPr>
        </p:nvGraphicFramePr>
        <p:xfrm>
          <a:off x="1524000" y="914400"/>
          <a:ext cx="6248400" cy="553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Picture" r:id="rId4" imgW="5981760" imgH="5295960" progId="Word.Picture.8">
                  <p:embed/>
                </p:oleObj>
              </mc:Choice>
              <mc:Fallback>
                <p:oleObj name="Picture" r:id="rId4" imgW="5981760" imgH="529596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914400"/>
                        <a:ext cx="6248400" cy="553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55600" y="256540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50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NPP HDF5 file in </a:t>
            </a:r>
            <a:r>
              <a:rPr lang="en-US" dirty="0" err="1" smtClean="0"/>
              <a:t>HDFView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17-19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HDF/HDF-EOS Workshop XV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8CD65-0C3D-4935-8300-F0A3DFC570C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9" name="Content Placeholder 8" descr="AT-XV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9" b="37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19898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Object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5_objref.py (</a:t>
            </a:r>
            <a:r>
              <a:rPr lang="en-US" dirty="0"/>
              <a:t>c</a:t>
            </a:r>
            <a:r>
              <a:rPr lang="en-US" dirty="0" smtClean="0"/>
              <a:t>,f90)</a:t>
            </a:r>
          </a:p>
          <a:p>
            <a:r>
              <a:rPr lang="en-US" dirty="0" smtClean="0"/>
              <a:t>Creates a dataset with object references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/>
                <a:cs typeface="Consolas"/>
              </a:rPr>
              <a:t>group = </a:t>
            </a:r>
            <a:r>
              <a:rPr lang="en-US" sz="2000" dirty="0" err="1" smtClean="0">
                <a:latin typeface="Consolas"/>
                <a:cs typeface="Consolas"/>
              </a:rPr>
              <a:t>f.create_group</a:t>
            </a:r>
            <a:r>
              <a:rPr lang="en-US" sz="2000" dirty="0">
                <a:latin typeface="Consolas"/>
                <a:cs typeface="Consolas"/>
              </a:rPr>
              <a:t>("G1"</a:t>
            </a:r>
            <a:r>
              <a:rPr lang="en-US" sz="2000" dirty="0" smtClean="0">
                <a:latin typeface="Consolas"/>
                <a:cs typeface="Consolas"/>
              </a:rPr>
              <a:t>)        </a:t>
            </a:r>
            <a:r>
              <a:rPr lang="en-US" sz="1400" dirty="0" smtClean="0">
                <a:solidFill>
                  <a:srgbClr val="0000FF"/>
                </a:solidFill>
                <a:cs typeface="Consolas"/>
              </a:rPr>
              <a:t>Scalar</a:t>
            </a:r>
            <a:r>
              <a:rPr lang="en-US" sz="1400" dirty="0" smtClean="0">
                <a:cs typeface="Consolas"/>
              </a:rPr>
              <a:t> </a:t>
            </a:r>
            <a:r>
              <a:rPr lang="en-US" sz="1400" dirty="0" err="1" smtClean="0">
                <a:solidFill>
                  <a:srgbClr val="0000FF"/>
                </a:solidFill>
                <a:cs typeface="Consolas"/>
              </a:rPr>
              <a:t>dataspace</a:t>
            </a:r>
            <a:endParaRPr lang="en-US" sz="1400" dirty="0">
              <a:solidFill>
                <a:srgbClr val="0000FF"/>
              </a:solidFill>
              <a:cs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/>
                <a:cs typeface="Consolas"/>
              </a:rPr>
              <a:t>dataset = </a:t>
            </a:r>
            <a:r>
              <a:rPr lang="en-US" sz="2000" dirty="0" err="1">
                <a:latin typeface="Consolas"/>
                <a:cs typeface="Consolas"/>
              </a:rPr>
              <a:t>f</a:t>
            </a:r>
            <a:r>
              <a:rPr lang="en-US" sz="2000" dirty="0" err="1" smtClean="0">
                <a:latin typeface="Consolas"/>
                <a:cs typeface="Consolas"/>
              </a:rPr>
              <a:t>.create_dataset</a:t>
            </a:r>
            <a:r>
              <a:rPr lang="en-US" sz="2000" dirty="0">
                <a:latin typeface="Consolas"/>
                <a:cs typeface="Consolas"/>
              </a:rPr>
              <a:t>("DS2",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()</a:t>
            </a:r>
            <a:r>
              <a:rPr lang="en-US" sz="2000" dirty="0">
                <a:latin typeface="Consolas"/>
                <a:cs typeface="Consolas"/>
              </a:rPr>
              <a:t>, '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')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nsolas"/>
                <a:cs typeface="Consolas"/>
              </a:rPr>
              <a:t># Create object references to a group and a dataset</a:t>
            </a:r>
            <a:endParaRPr lang="en-US" sz="2000" dirty="0">
              <a:latin typeface="Consolas"/>
              <a:cs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/>
                <a:cs typeface="Consolas"/>
              </a:rPr>
              <a:t>refs = (</a:t>
            </a:r>
            <a:r>
              <a:rPr lang="en-US" sz="2000" dirty="0" err="1">
                <a:latin typeface="Consolas"/>
                <a:cs typeface="Consolas"/>
              </a:rPr>
              <a:t>group.</a:t>
            </a:r>
            <a:r>
              <a:rPr lang="en-US" sz="2000" dirty="0" err="1">
                <a:solidFill>
                  <a:srgbClr val="0000FF"/>
                </a:solidFill>
                <a:latin typeface="Consolas"/>
                <a:cs typeface="Consolas"/>
              </a:rPr>
              <a:t>ref</a:t>
            </a:r>
            <a:r>
              <a:rPr lang="en-US" sz="2000" dirty="0">
                <a:latin typeface="Consolas"/>
                <a:cs typeface="Consolas"/>
              </a:rPr>
              <a:t>, </a:t>
            </a:r>
            <a:r>
              <a:rPr lang="en-US" sz="2000" dirty="0" err="1">
                <a:latin typeface="Consolas"/>
                <a:cs typeface="Consolas"/>
              </a:rPr>
              <a:t>dataset.</a:t>
            </a:r>
            <a:r>
              <a:rPr lang="en-US" sz="2000" dirty="0" err="1">
                <a:solidFill>
                  <a:srgbClr val="0000FF"/>
                </a:solidFill>
                <a:latin typeface="Consolas"/>
                <a:cs typeface="Consolas"/>
              </a:rPr>
              <a:t>ref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000FF"/>
                </a:solidFill>
                <a:latin typeface="Consolas"/>
                <a:cs typeface="Consolas"/>
              </a:rPr>
              <a:t>ref_type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= h5py.h5t.special_dtype(ref=h5py.Reference)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Consolas"/>
                <a:cs typeface="Consolas"/>
              </a:rPr>
              <a:t>dataset_ref</a:t>
            </a:r>
            <a:r>
              <a:rPr lang="en-US" sz="2000" dirty="0">
                <a:latin typeface="Consolas"/>
                <a:cs typeface="Consolas"/>
              </a:rPr>
              <a:t> = </a:t>
            </a:r>
            <a:r>
              <a:rPr lang="en-US" sz="2000" dirty="0" err="1">
                <a:latin typeface="Consolas"/>
                <a:cs typeface="Consolas"/>
              </a:rPr>
              <a:t>file.create_dataset</a:t>
            </a:r>
            <a:r>
              <a:rPr lang="en-US" sz="2000" dirty="0">
                <a:latin typeface="Consolas"/>
                <a:cs typeface="Consolas"/>
              </a:rPr>
              <a:t>("DS1", (2,),</a:t>
            </a:r>
            <a:r>
              <a:rPr lang="en-US" sz="2000" dirty="0" err="1">
                <a:solidFill>
                  <a:srgbClr val="0000FF"/>
                </a:solidFill>
                <a:latin typeface="Consolas"/>
                <a:cs typeface="Consolas"/>
              </a:rPr>
              <a:t>ref_type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Consolas"/>
                <a:cs typeface="Consolas"/>
              </a:rPr>
              <a:t>dataset_ref</a:t>
            </a:r>
            <a:r>
              <a:rPr lang="en-US" sz="2000" dirty="0">
                <a:latin typeface="Consolas"/>
                <a:cs typeface="Consolas"/>
              </a:rPr>
              <a:t>[...] = refs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17-19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HDF/HDF-EOS Workshop XV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8CD65-0C3D-4935-8300-F0A3DFC570C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5791200" y="2819400"/>
            <a:ext cx="609600" cy="228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563241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Object References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5_objref.py (</a:t>
            </a:r>
            <a:r>
              <a:rPr lang="en-US" dirty="0"/>
              <a:t>c</a:t>
            </a:r>
            <a:r>
              <a:rPr lang="en-US" dirty="0" smtClean="0"/>
              <a:t>,f90)</a:t>
            </a:r>
          </a:p>
          <a:p>
            <a:r>
              <a:rPr lang="en-US" dirty="0" smtClean="0"/>
              <a:t>Finding the object a reference points to: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nsolas"/>
                <a:cs typeface="Consolas"/>
              </a:rPr>
              <a:t>f </a:t>
            </a:r>
            <a:r>
              <a:rPr lang="en-US" sz="2000" dirty="0">
                <a:latin typeface="Consolas"/>
                <a:cs typeface="Consolas"/>
              </a:rPr>
              <a:t>= h5py.File('objref.h5','r')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Consolas"/>
                <a:cs typeface="Consolas"/>
              </a:rPr>
              <a:t>dataset_ref</a:t>
            </a:r>
            <a:r>
              <a:rPr lang="en-US" sz="2000" dirty="0">
                <a:latin typeface="Consolas"/>
                <a:cs typeface="Consolas"/>
              </a:rPr>
              <a:t> = </a:t>
            </a:r>
            <a:r>
              <a:rPr lang="en-US" sz="2000" dirty="0" smtClean="0">
                <a:latin typeface="Consolas"/>
                <a:cs typeface="Consolas"/>
              </a:rPr>
              <a:t>f[</a:t>
            </a:r>
            <a:r>
              <a:rPr lang="en-US" sz="2000" dirty="0">
                <a:latin typeface="Consolas"/>
                <a:cs typeface="Consolas"/>
              </a:rPr>
              <a:t>"DS1"</a:t>
            </a:r>
            <a:r>
              <a:rPr lang="en-US" sz="2000" dirty="0" smtClean="0">
                <a:latin typeface="Consolas"/>
                <a:cs typeface="Consolas"/>
              </a:rPr>
              <a:t>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print h5py.h5t.check_dtype(ref=</a:t>
            </a:r>
            <a:r>
              <a:rPr lang="en-US" sz="2000" dirty="0" err="1">
                <a:solidFill>
                  <a:srgbClr val="0000FF"/>
                </a:solidFill>
                <a:latin typeface="Consolas"/>
                <a:cs typeface="Consolas"/>
              </a:rPr>
              <a:t>dataset_ref.dtype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/>
                <a:cs typeface="Consolas"/>
              </a:rPr>
              <a:t>refs = </a:t>
            </a:r>
            <a:r>
              <a:rPr lang="en-US" sz="2000" dirty="0" err="1">
                <a:latin typeface="Consolas"/>
                <a:cs typeface="Consolas"/>
              </a:rPr>
              <a:t>dataset_ref</a:t>
            </a:r>
            <a:r>
              <a:rPr lang="en-US" sz="2000" dirty="0">
                <a:latin typeface="Consolas"/>
                <a:cs typeface="Consolas"/>
              </a:rPr>
              <a:t>[...]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Consolas"/>
                <a:cs typeface="Consolas"/>
              </a:rPr>
              <a:t>refs_list</a:t>
            </a:r>
            <a:r>
              <a:rPr lang="en-US" sz="2000" dirty="0">
                <a:latin typeface="Consolas"/>
                <a:cs typeface="Consolas"/>
              </a:rPr>
              <a:t> = list(refs)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/>
                <a:cs typeface="Consolas"/>
              </a:rPr>
              <a:t>for </a:t>
            </a:r>
            <a:r>
              <a:rPr lang="en-US" sz="2000" dirty="0" err="1">
                <a:latin typeface="Consolas"/>
                <a:cs typeface="Consolas"/>
              </a:rPr>
              <a:t>obj</a:t>
            </a:r>
            <a:r>
              <a:rPr lang="en-US" sz="2000" dirty="0">
                <a:latin typeface="Consolas"/>
                <a:cs typeface="Consolas"/>
              </a:rPr>
              <a:t> in </a:t>
            </a:r>
            <a:r>
              <a:rPr lang="en-US" sz="2000" dirty="0" err="1">
                <a:latin typeface="Consolas"/>
                <a:cs typeface="Consolas"/>
              </a:rPr>
              <a:t>refs_list</a:t>
            </a:r>
            <a:r>
              <a:rPr lang="en-US" sz="2000" dirty="0">
                <a:latin typeface="Consolas"/>
                <a:cs typeface="Consolas"/>
              </a:rPr>
              <a:t>:</a:t>
            </a:r>
          </a:p>
          <a:p>
            <a:pPr marL="400050" lvl="1" indent="0">
              <a:buNone/>
            </a:pPr>
            <a:r>
              <a:rPr lang="en-US" sz="1800" dirty="0" smtClean="0">
                <a:latin typeface="Consolas"/>
                <a:cs typeface="Consolas"/>
              </a:rPr>
              <a:t>     print  </a:t>
            </a:r>
            <a:r>
              <a:rPr lang="en-US" sz="1800" dirty="0" smtClean="0">
                <a:solidFill>
                  <a:srgbClr val="0000FF"/>
                </a:solidFill>
                <a:latin typeface="Consolas"/>
                <a:cs typeface="Consolas"/>
              </a:rPr>
              <a:t>f[</a:t>
            </a:r>
            <a:r>
              <a:rPr lang="en-US" sz="1800" dirty="0" err="1">
                <a:solidFill>
                  <a:srgbClr val="0000FF"/>
                </a:solidFill>
                <a:latin typeface="Consolas"/>
                <a:cs typeface="Consolas"/>
              </a:rPr>
              <a:t>obj</a:t>
            </a:r>
            <a:r>
              <a:rPr lang="en-US" sz="1800" dirty="0">
                <a:solidFill>
                  <a:srgbClr val="0000FF"/>
                </a:solidFill>
                <a:latin typeface="Consolas"/>
                <a:cs typeface="Consolas"/>
              </a:rPr>
              <a:t>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17-19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HDF/HDF-EOS Workshop XV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8CD65-0C3D-4935-8300-F0A3DFC570C2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015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HDF5 Dataset Region References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10363200" cy="5486400"/>
          </a:xfrm>
        </p:spPr>
        <p:txBody>
          <a:bodyPr/>
          <a:lstStyle/>
          <a:p>
            <a:r>
              <a:rPr lang="en-US" dirty="0" smtClean="0"/>
              <a:t>h5_regref.py (</a:t>
            </a:r>
            <a:r>
              <a:rPr lang="en-US" dirty="0"/>
              <a:t>c</a:t>
            </a:r>
            <a:r>
              <a:rPr lang="en-US" dirty="0" smtClean="0"/>
              <a:t>,f90)</a:t>
            </a:r>
          </a:p>
          <a:p>
            <a:r>
              <a:rPr lang="en-US" dirty="0" smtClean="0"/>
              <a:t>Creates a dataset with region references to each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row in a dataset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nsolas"/>
                <a:cs typeface="Consolas"/>
              </a:rPr>
              <a:t>refs </a:t>
            </a:r>
            <a:r>
              <a:rPr lang="en-US" sz="2000" dirty="0">
                <a:latin typeface="Consolas"/>
                <a:cs typeface="Consolas"/>
              </a:rPr>
              <a:t>= (</a:t>
            </a:r>
            <a:r>
              <a:rPr lang="en-US" sz="2000" dirty="0" err="1">
                <a:latin typeface="Consolas"/>
                <a:cs typeface="Consolas"/>
              </a:rPr>
              <a:t>dataset.</a:t>
            </a:r>
            <a:r>
              <a:rPr lang="en-US" sz="2000" dirty="0" err="1">
                <a:solidFill>
                  <a:srgbClr val="0000FF"/>
                </a:solidFill>
                <a:latin typeface="Consolas"/>
                <a:cs typeface="Consolas"/>
              </a:rPr>
              <a:t>regionref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[0,:]</a:t>
            </a:r>
            <a:r>
              <a:rPr lang="en-US" sz="2000" dirty="0" smtClean="0">
                <a:latin typeface="Consolas"/>
                <a:cs typeface="Consolas"/>
              </a:rPr>
              <a:t>,…,</a:t>
            </a:r>
            <a:r>
              <a:rPr lang="en-US" sz="2000" dirty="0" err="1">
                <a:solidFill>
                  <a:srgbClr val="0000FF"/>
                </a:solidFill>
                <a:latin typeface="Consolas"/>
                <a:cs typeface="Consolas"/>
              </a:rPr>
              <a:t>dataset.regionref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[2,:]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0000FF"/>
                </a:solidFill>
                <a:latin typeface="Consolas"/>
                <a:cs typeface="Consolas"/>
              </a:rPr>
              <a:t>ref_type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= h5py.h5t.special_dtype(ref=h5py.RegionReference)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Consolas"/>
                <a:cs typeface="Consolas"/>
              </a:rPr>
              <a:t>dataset_ref</a:t>
            </a:r>
            <a:r>
              <a:rPr lang="en-US" sz="2000" dirty="0">
                <a:latin typeface="Consolas"/>
                <a:cs typeface="Consolas"/>
              </a:rPr>
              <a:t> = </a:t>
            </a:r>
            <a:r>
              <a:rPr lang="en-US" sz="2000" dirty="0" err="1">
                <a:latin typeface="Consolas"/>
                <a:cs typeface="Consolas"/>
              </a:rPr>
              <a:t>file.create_dataset</a:t>
            </a:r>
            <a:r>
              <a:rPr lang="en-US" sz="2000" dirty="0">
                <a:latin typeface="Consolas"/>
                <a:cs typeface="Consolas"/>
              </a:rPr>
              <a:t>("DS1", (3,),</a:t>
            </a:r>
            <a:r>
              <a:rPr lang="en-US" sz="2000" dirty="0" err="1">
                <a:solidFill>
                  <a:srgbClr val="0000FF"/>
                </a:solidFill>
                <a:latin typeface="Consolas"/>
                <a:cs typeface="Consolas"/>
              </a:rPr>
              <a:t>ref_type</a:t>
            </a:r>
            <a:r>
              <a:rPr lang="en-US" sz="2000" dirty="0">
                <a:latin typeface="Consolas"/>
                <a:cs typeface="Consolas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Consolas"/>
                <a:cs typeface="Consolas"/>
              </a:rPr>
              <a:t>dataset_ref</a:t>
            </a:r>
            <a:r>
              <a:rPr lang="en-US" sz="2000" dirty="0">
                <a:latin typeface="Consolas"/>
                <a:cs typeface="Consolas"/>
              </a:rPr>
              <a:t>[...] = refs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17-19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HDF/HDF-EOS Workshop XV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8CD65-0C3D-4935-8300-F0A3DFC570C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5001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HDF5 Dataset Region References (cont.)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10363200" cy="5486400"/>
          </a:xfrm>
        </p:spPr>
        <p:txBody>
          <a:bodyPr/>
          <a:lstStyle/>
          <a:p>
            <a:r>
              <a:rPr lang="en-US" dirty="0" smtClean="0"/>
              <a:t>h5_regref.py (</a:t>
            </a:r>
            <a:r>
              <a:rPr lang="en-US" dirty="0"/>
              <a:t>c</a:t>
            </a:r>
            <a:r>
              <a:rPr lang="en-US" dirty="0" smtClean="0"/>
              <a:t>,f90)</a:t>
            </a:r>
          </a:p>
          <a:p>
            <a:r>
              <a:rPr lang="en-US" dirty="0" smtClean="0"/>
              <a:t>Finding a dataset and a data region pointed by a </a:t>
            </a:r>
          </a:p>
          <a:p>
            <a:pPr marL="0" indent="0">
              <a:buNone/>
            </a:pPr>
            <a:r>
              <a:rPr lang="en-US" dirty="0" smtClean="0"/>
              <a:t>   region reference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>
                <a:solidFill>
                  <a:srgbClr val="0000FF"/>
                </a:solidFill>
                <a:latin typeface="Consolas"/>
                <a:cs typeface="Consolas"/>
              </a:rPr>
              <a:t>path_name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= </a:t>
            </a:r>
            <a:r>
              <a:rPr lang="en-US" sz="2000" dirty="0" smtClean="0">
                <a:solidFill>
                  <a:srgbClr val="0000FF"/>
                </a:solidFill>
                <a:latin typeface="Consolas"/>
                <a:cs typeface="Consolas"/>
              </a:rPr>
              <a:t>f[</a:t>
            </a:r>
            <a:r>
              <a:rPr lang="en-US" sz="2000" dirty="0" err="1">
                <a:solidFill>
                  <a:srgbClr val="0000FF"/>
                </a:solidFill>
                <a:latin typeface="Consolas"/>
                <a:cs typeface="Consolas"/>
              </a:rPr>
              <a:t>regref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].name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/>
                <a:cs typeface="Consolas"/>
              </a:rPr>
              <a:t>print </a:t>
            </a:r>
            <a:r>
              <a:rPr lang="en-US" sz="2000" dirty="0" err="1" smtClean="0">
                <a:latin typeface="Consolas"/>
                <a:cs typeface="Consolas"/>
              </a:rPr>
              <a:t>path_name</a:t>
            </a:r>
            <a:endParaRPr lang="en-US" sz="2000" dirty="0">
              <a:latin typeface="Consolas"/>
              <a:cs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>
                <a:latin typeface="Consolas"/>
                <a:cs typeface="Consolas"/>
              </a:rPr>
              <a:t># Open the dataset using the pathname we just found</a:t>
            </a:r>
            <a:endParaRPr lang="en-US" sz="2000" dirty="0">
              <a:latin typeface="Consolas"/>
              <a:cs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/>
                <a:cs typeface="Consolas"/>
              </a:rPr>
              <a:t>data = file</a:t>
            </a:r>
            <a:r>
              <a:rPr lang="en-US" sz="2000" dirty="0" smtClean="0">
                <a:latin typeface="Consolas"/>
                <a:cs typeface="Consolas"/>
              </a:rPr>
              <a:t>[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  <a:cs typeface="Consolas"/>
              </a:rPr>
              <a:t>path_name</a:t>
            </a:r>
            <a:r>
              <a:rPr lang="en-US" sz="2000" dirty="0" smtClean="0">
                <a:latin typeface="Consolas"/>
                <a:cs typeface="Consolas"/>
              </a:rPr>
              <a:t>]</a:t>
            </a:r>
            <a:endParaRPr lang="en-US" sz="2000" dirty="0">
              <a:latin typeface="Consolas"/>
              <a:cs typeface="Consolas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/>
                <a:cs typeface="Consolas"/>
              </a:rPr>
              <a:t># Region reference can be used as a slicing argument!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Consolas"/>
                <a:cs typeface="Consolas"/>
              </a:rPr>
              <a:t>print data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[</a:t>
            </a:r>
            <a:r>
              <a:rPr lang="en-US" sz="2000" dirty="0" err="1">
                <a:solidFill>
                  <a:srgbClr val="0000FF"/>
                </a:solidFill>
                <a:latin typeface="Consolas"/>
                <a:cs typeface="Consolas"/>
              </a:rPr>
              <a:t>regref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]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17-19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HDF/HDF-EOS Workshop XV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8CD65-0C3D-4935-8300-F0A3DFC570C2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956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200" dirty="0">
                <a:solidFill>
                  <a:schemeClr val="tx1"/>
                </a:solidFill>
                <a:ea typeface="ＭＳ Ｐゴシック" pitchFamily="-111" charset="-128"/>
              </a:rPr>
              <a:t>H</a:t>
            </a:r>
            <a:r>
              <a:rPr lang="en-US" sz="3200" dirty="0" smtClean="0">
                <a:solidFill>
                  <a:schemeClr val="tx1"/>
                </a:solidFill>
                <a:ea typeface="ＭＳ Ｐゴシック" pitchFamily="-111" charset="-128"/>
              </a:rPr>
              <a:t>ints</a:t>
            </a:r>
            <a:endParaRPr lang="en-US" sz="3200" dirty="0" smtClean="0">
              <a:ea typeface="ＭＳ Ｐゴシック" pitchFamily="-111" charset="-128"/>
            </a:endParaRP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95400"/>
            <a:ext cx="84582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>
                <a:ea typeface="ＭＳ Ｐゴシック" pitchFamily="-111" charset="-128"/>
              </a:rPr>
              <a:t>When to use HDF5 object references?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ea typeface="ＭＳ Ｐゴシック" pitchFamily="-111" charset="-128"/>
              </a:rPr>
              <a:t>Instead of an attribute with a lot of data</a:t>
            </a:r>
          </a:p>
          <a:p>
            <a:pPr lvl="2" eaLnBrk="1" hangingPunct="1">
              <a:lnSpc>
                <a:spcPct val="80000"/>
              </a:lnSpc>
            </a:pPr>
            <a:r>
              <a:rPr lang="en-US" dirty="0" smtClean="0">
                <a:ea typeface="ＭＳ Ｐゴシック" pitchFamily="-111" charset="-128"/>
              </a:rPr>
              <a:t>Create an attribute of the object reference type and point to a dataset with the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ea typeface="ＭＳ Ｐゴシック" pitchFamily="-111" charset="-128"/>
              </a:rPr>
              <a:t>In a dataset to point to related objects in HDF5 file </a:t>
            </a: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dirty="0" smtClean="0">
              <a:ea typeface="ＭＳ Ｐゴシック" pitchFamily="-111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 smtClean="0">
                <a:ea typeface="ＭＳ Ｐゴシック" pitchFamily="-111" charset="-128"/>
              </a:rPr>
              <a:t>When to use HDF5 region references? 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ea typeface="ＭＳ Ｐゴシック" pitchFamily="-111" charset="-128"/>
              </a:rPr>
              <a:t>In datasets and attributes to point to a region of interest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ea typeface="ＭＳ Ｐゴシック" pitchFamily="-111" charset="-128"/>
              </a:rPr>
              <a:t>When accessing the same region many times to avoid </a:t>
            </a:r>
            <a:r>
              <a:rPr lang="en-US" dirty="0" err="1" smtClean="0">
                <a:ea typeface="ＭＳ Ｐゴシック" pitchFamily="-111" charset="-128"/>
              </a:rPr>
              <a:t>hyperslab</a:t>
            </a:r>
            <a:r>
              <a:rPr lang="en-US" dirty="0" smtClean="0">
                <a:ea typeface="ＭＳ Ｐゴシック" pitchFamily="-111" charset="-128"/>
              </a:rPr>
              <a:t> selection process</a:t>
            </a:r>
          </a:p>
          <a:p>
            <a:pPr lvl="1" eaLnBrk="1" hangingPunct="1">
              <a:lnSpc>
                <a:spcPct val="80000"/>
              </a:lnSpc>
            </a:pPr>
            <a:endParaRPr lang="en-US" dirty="0" smtClean="0">
              <a:ea typeface="ＭＳ Ｐゴシック" pitchFamily="-111" charset="-128"/>
            </a:endParaRPr>
          </a:p>
          <a:p>
            <a:pPr lvl="1" eaLnBrk="1" hangingPunct="1">
              <a:lnSpc>
                <a:spcPct val="80000"/>
              </a:lnSpc>
            </a:pPr>
            <a:endParaRPr lang="en-US" dirty="0" smtClean="0">
              <a:ea typeface="ＭＳ Ｐゴシック" pitchFamily="-111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200" dirty="0" smtClean="0">
              <a:ea typeface="ＭＳ Ｐゴシック" pitchFamily="-111" charset="-128"/>
            </a:endParaRPr>
          </a:p>
        </p:txBody>
      </p:sp>
      <p:sp>
        <p:nvSpPr>
          <p:cNvPr id="1229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April 17-19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68DBFE-1CC6-486C-945C-520156C32CC8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2295" name="Rectangle 4"/>
          <p:cNvSpPr>
            <a:spLocks noChangeArrowheads="1"/>
          </p:cNvSpPr>
          <p:nvPr/>
        </p:nvSpPr>
        <p:spPr bwMode="auto">
          <a:xfrm>
            <a:off x="6016625" y="5102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HDF/HDF-EOS Workshop XV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141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April 17-19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HDF/HDF-EOS Workshop XV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32EEAB-774D-4C2C-A5B8-FF48B99B08C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ea typeface="ＭＳ Ｐゴシック" pitchFamily="-111" charset="-128"/>
              </a:rPr>
              <a:t>Groups and Links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1" charset="-128"/>
              </a:rPr>
              <a:t>Groups are containers for links (graph edges)</a:t>
            </a:r>
          </a:p>
          <a:p>
            <a:pPr eaLnBrk="1" hangingPunct="1"/>
            <a:r>
              <a:rPr lang="en-US" dirty="0" smtClean="0">
                <a:ea typeface="ＭＳ Ｐゴシック" pitchFamily="-111" charset="-128"/>
              </a:rPr>
              <a:t>Links were added in 1.8.0</a:t>
            </a:r>
          </a:p>
          <a:p>
            <a:pPr eaLnBrk="1" hangingPunct="1"/>
            <a:r>
              <a:rPr lang="en-US" dirty="0" smtClean="0">
                <a:ea typeface="ＭＳ Ｐゴシック" pitchFamily="-111" charset="-128"/>
              </a:rPr>
              <a:t>Warning: Many APIs in H5G interface are obsolete - </a:t>
            </a:r>
            <a:r>
              <a:rPr lang="en-US" dirty="0">
                <a:ea typeface="ＭＳ Ｐゴシック" pitchFamily="-111" charset="-128"/>
              </a:rPr>
              <a:t>u</a:t>
            </a:r>
            <a:r>
              <a:rPr lang="en-US" dirty="0" smtClean="0">
                <a:ea typeface="ＭＳ Ｐゴシック" pitchFamily="-111" charset="-128"/>
              </a:rPr>
              <a:t>se H5L interfaces to discover and manipulate file structure</a:t>
            </a:r>
          </a:p>
          <a:p>
            <a:pPr eaLnBrk="1" hangingPunct="1"/>
            <a:endParaRPr lang="en-US" dirty="0" smtClean="0">
              <a:ea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32246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6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April 17-19</a:t>
            </a:r>
          </a:p>
        </p:txBody>
      </p:sp>
      <p:sp>
        <p:nvSpPr>
          <p:cNvPr id="28675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HDF/HDF-EOS Workshop XV</a:t>
            </a:r>
          </a:p>
        </p:txBody>
      </p:sp>
      <p:sp>
        <p:nvSpPr>
          <p:cNvPr id="286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3791260-6D43-414E-A30A-E6B343B2F958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28677" name="Rectangle 1026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1" charset="-128"/>
              </a:rPr>
              <a:t>Partial I/O </a:t>
            </a:r>
            <a:endParaRPr lang="en-US" dirty="0" smtClean="0">
              <a:ea typeface="ＭＳ Ｐゴシック" pitchFamily="-111" charset="-128"/>
            </a:endParaRPr>
          </a:p>
        </p:txBody>
      </p:sp>
      <p:sp>
        <p:nvSpPr>
          <p:cNvPr id="28678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>
                <a:ea typeface="ＭＳ Ｐゴシック" pitchFamily="-111" charset="-128"/>
              </a:rPr>
              <a:t>Working with subsets</a:t>
            </a:r>
            <a:endParaRPr lang="en-US" sz="3600" dirty="0" smtClean="0">
              <a:ea typeface="ＭＳ Ｐゴシック" pitchFamily="-111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Raster Image #1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03700" y="1320800"/>
            <a:ext cx="3949700" cy="2768600"/>
          </a:xfrm>
          <a:prstGeom prst="rect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</p:pic>
      <p:pic>
        <p:nvPicPr>
          <p:cNvPr id="26" name="Picture 25" descr="Raster Image #3.jpe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22700" y="1841500"/>
            <a:ext cx="3657600" cy="2933700"/>
          </a:xfrm>
          <a:prstGeom prst="rect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</p:pic>
      <p:pic>
        <p:nvPicPr>
          <p:cNvPr id="28" name="Picture 27" descr="Raster Image #4.jpe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36900" y="2489200"/>
            <a:ext cx="3657600" cy="2933700"/>
          </a:xfrm>
          <a:prstGeom prst="rect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</p:pic>
      <p:sp>
        <p:nvSpPr>
          <p:cNvPr id="297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1" charset="-128"/>
              </a:rPr>
              <a:t>Collect data one way ….</a:t>
            </a:r>
          </a:p>
        </p:txBody>
      </p:sp>
      <p:pic>
        <p:nvPicPr>
          <p:cNvPr id="24" name="Picture 23" descr="Raster Image #2.jpe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98700" y="3251200"/>
            <a:ext cx="3873500" cy="2768600"/>
          </a:xfrm>
          <a:prstGeom prst="rect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</p:spPr>
      </p:pic>
      <p:sp>
        <p:nvSpPr>
          <p:cNvPr id="29703" name="Cube 39"/>
          <p:cNvSpPr>
            <a:spLocks noChangeArrowheads="1"/>
          </p:cNvSpPr>
          <p:nvPr/>
        </p:nvSpPr>
        <p:spPr bwMode="auto">
          <a:xfrm>
            <a:off x="762000" y="1905000"/>
            <a:ext cx="1371600" cy="914400"/>
          </a:xfrm>
          <a:prstGeom prst="cube">
            <a:avLst>
              <a:gd name="adj" fmla="val 25000"/>
            </a:avLst>
          </a:prstGeom>
          <a:solidFill>
            <a:srgbClr val="6EA5CC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TextBox 40"/>
          <p:cNvSpPr txBox="1">
            <a:spLocks noChangeArrowheads="1"/>
          </p:cNvSpPr>
          <p:nvPr/>
        </p:nvSpPr>
        <p:spPr bwMode="auto">
          <a:xfrm>
            <a:off x="381000" y="1295400"/>
            <a:ext cx="2855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Array of images (3D)</a:t>
            </a:r>
          </a:p>
        </p:txBody>
      </p:sp>
      <p:sp>
        <p:nvSpPr>
          <p:cNvPr id="29705" name="Date Placeholder 8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April 17-19</a:t>
            </a:r>
          </a:p>
        </p:txBody>
      </p:sp>
      <p:sp>
        <p:nvSpPr>
          <p:cNvPr id="29706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E9E2A7-842C-4665-BF1A-D1794140C859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29707" name="Footer Placeholder 10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HDF/HDF-EOS Workshop XV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9"/>
          <p:cNvSpPr>
            <a:spLocks noChangeArrowheads="1"/>
          </p:cNvSpPr>
          <p:nvPr/>
        </p:nvSpPr>
        <p:spPr bwMode="auto">
          <a:xfrm>
            <a:off x="2667000" y="2743200"/>
            <a:ext cx="40386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/>
              <a:t>     Stitched image (2D array)</a:t>
            </a:r>
          </a:p>
        </p:txBody>
      </p:sp>
      <p:sp>
        <p:nvSpPr>
          <p:cNvPr id="30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1" charset="-128"/>
              </a:rPr>
              <a:t>Display data another way …</a:t>
            </a:r>
          </a:p>
        </p:txBody>
      </p:sp>
      <p:pic>
        <p:nvPicPr>
          <p:cNvPr id="23" name="Picture 22" descr="Raster Image #1.jpe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838200"/>
            <a:ext cx="387350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23" descr="Raster Image #2.jpe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03750" y="838200"/>
            <a:ext cx="387350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5" descr="Raster Image #3.jpe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3594100"/>
            <a:ext cx="38735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27" descr="Raster Image #4.jpe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16450" y="3594100"/>
            <a:ext cx="3873500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8" name="Date Placeholder 7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April 17-19</a:t>
            </a:r>
          </a:p>
        </p:txBody>
      </p:sp>
      <p:sp>
        <p:nvSpPr>
          <p:cNvPr id="30729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0D2EA4-7D6D-4EC9-BAF0-F155F7E6A2EC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30730" name="Footer Placeholder 9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HDF/HDF-EOS Workshop XV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 descr="Perfect-storm.jpeg"/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>
            <a:fillRect/>
          </a:stretch>
        </p:blipFill>
        <p:spPr bwMode="auto">
          <a:xfrm>
            <a:off x="1828800" y="990153"/>
            <a:ext cx="5492216" cy="5486847"/>
          </a:xfrm>
          <a:prstGeom prst="rect">
            <a:avLst/>
          </a:prstGeom>
          <a:ln w="9525">
            <a:solidFill>
              <a:schemeClr val="tx1">
                <a:alpha val="56000"/>
              </a:schemeClr>
            </a:solidFill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 extrusionH="69850" contourW="12700">
            <a:contourClr>
              <a:schemeClr val="accent1">
                <a:lumMod val="60000"/>
                <a:lumOff val="40000"/>
              </a:schemeClr>
            </a:contourClr>
          </a:sp3d>
        </p:spPr>
      </p:pic>
      <p:sp>
        <p:nvSpPr>
          <p:cNvPr id="317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-111" charset="-128"/>
              </a:rPr>
              <a:t>Data is too big to read….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962400" y="1752600"/>
            <a:ext cx="1676400" cy="1752600"/>
          </a:xfrm>
          <a:prstGeom prst="rect">
            <a:avLst/>
          </a:prstGeom>
          <a:noFill/>
          <a:ln w="349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990600" y="863600"/>
            <a:ext cx="7727950" cy="5689600"/>
            <a:chOff x="7207250" y="4445000"/>
            <a:chExt cx="7727950" cy="5689600"/>
          </a:xfrm>
        </p:grpSpPr>
        <p:pic>
          <p:nvPicPr>
            <p:cNvPr id="31753" name="Picture 17" descr="Raster Image #1.jpe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207250" y="4445000"/>
              <a:ext cx="3873500" cy="276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54" name="Picture 18" descr="Raster Image #2.jpe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049000" y="4445000"/>
              <a:ext cx="3873500" cy="276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55" name="Picture 19" descr="Raster Image #3.jpe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207250" y="7188200"/>
              <a:ext cx="3873500" cy="293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756" name="Picture 20" descr="Raster Image #4.jpeg"/>
            <p:cNvPicPr>
              <a:picLocks noChangeAspect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1061700" y="7200900"/>
              <a:ext cx="3873500" cy="293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1750" name="Date Placeholder 9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April 17-19</a:t>
            </a:r>
          </a:p>
        </p:txBody>
      </p:sp>
      <p:sp>
        <p:nvSpPr>
          <p:cNvPr id="31751" name="Slide Number Placeholder 10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A49B43-5183-47B0-B5F2-322A05292C39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31752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HDF/HDF-EOS Workshop XV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April 17-19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HDF/HDF-EOS Workshop XV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906DF8-92ED-4D1D-B67C-6C21AE533006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533400"/>
          </a:xfrm>
        </p:spPr>
        <p:txBody>
          <a:bodyPr/>
          <a:lstStyle/>
          <a:p>
            <a:pPr eaLnBrk="1" hangingPunct="1"/>
            <a:r>
              <a:rPr lang="en-US" sz="3200" smtClean="0">
                <a:solidFill>
                  <a:schemeClr val="tx1"/>
                </a:solidFill>
                <a:ea typeface="ＭＳ Ｐゴシック" pitchFamily="-111" charset="-128"/>
              </a:rPr>
              <a:t>How to Describe a Subset in HDF5?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848600" cy="4953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1" charset="-128"/>
              </a:rPr>
              <a:t>Before writing and reading a </a:t>
            </a:r>
            <a:r>
              <a:rPr lang="en-US" dirty="0" smtClean="0">
                <a:ea typeface="ＭＳ Ｐゴシック" pitchFamily="-111" charset="-128"/>
              </a:rPr>
              <a:t>subset of </a:t>
            </a:r>
            <a:r>
              <a:rPr lang="en-US" dirty="0" smtClean="0">
                <a:ea typeface="ＭＳ Ｐゴシック" pitchFamily="-111" charset="-128"/>
              </a:rPr>
              <a:t>data one has to describe it to the HDF5 Library.</a:t>
            </a:r>
          </a:p>
          <a:p>
            <a:pPr eaLnBrk="1" hangingPunct="1"/>
            <a:r>
              <a:rPr lang="en-US" dirty="0" smtClean="0">
                <a:ea typeface="ＭＳ Ｐゴシック" pitchFamily="-111" charset="-128"/>
              </a:rPr>
              <a:t>HDF5 APIs and documentation refer to a subset as a “selection” or “</a:t>
            </a:r>
            <a:r>
              <a:rPr lang="en-US" dirty="0" err="1" smtClean="0">
                <a:ea typeface="ＭＳ Ｐゴシック" pitchFamily="-111" charset="-128"/>
              </a:rPr>
              <a:t>hyperslab</a:t>
            </a:r>
            <a:r>
              <a:rPr lang="en-US" dirty="0" smtClean="0">
                <a:ea typeface="ＭＳ Ｐゴシック" pitchFamily="-111" charset="-128"/>
              </a:rPr>
              <a:t> selection”.</a:t>
            </a:r>
          </a:p>
          <a:p>
            <a:pPr eaLnBrk="1" hangingPunct="1"/>
            <a:r>
              <a:rPr lang="en-US" dirty="0" smtClean="0">
                <a:ea typeface="ＭＳ Ｐゴシック" pitchFamily="-111" charset="-128"/>
              </a:rPr>
              <a:t>If specified, HDF5 Library will perform I/O on a selection </a:t>
            </a:r>
            <a:r>
              <a:rPr lang="en-US" i="1" dirty="0" smtClean="0">
                <a:ea typeface="ＭＳ Ｐゴシック" pitchFamily="-111" charset="-128"/>
              </a:rPr>
              <a:t>only</a:t>
            </a:r>
            <a:r>
              <a:rPr lang="en-US" dirty="0" smtClean="0">
                <a:ea typeface="ＭＳ Ｐゴシック" pitchFamily="-111" charset="-128"/>
              </a:rPr>
              <a:t> and not on all elements of a dataset.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April 17-19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HDF/HDF-EOS Workshop XV</a:t>
            </a: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13CD2B-7509-429E-8B37-3D748844C8DA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533400"/>
          </a:xfrm>
        </p:spPr>
        <p:txBody>
          <a:bodyPr/>
          <a:lstStyle/>
          <a:p>
            <a:pPr eaLnBrk="1" hangingPunct="1"/>
            <a:r>
              <a:rPr lang="en-US" sz="3200" smtClean="0">
                <a:solidFill>
                  <a:schemeClr val="tx1"/>
                </a:solidFill>
                <a:ea typeface="ＭＳ Ｐゴシック" pitchFamily="-111" charset="-128"/>
              </a:rPr>
              <a:t>    Types of Selections in HDF5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848600" cy="4953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1" charset="-128"/>
              </a:rPr>
              <a:t>Two types of selections</a:t>
            </a:r>
          </a:p>
          <a:p>
            <a:pPr lvl="1" eaLnBrk="1" hangingPunct="1"/>
            <a:r>
              <a:rPr lang="en-US" dirty="0" err="1" smtClean="0">
                <a:ea typeface="ＭＳ Ｐゴシック" pitchFamily="-111" charset="-128"/>
              </a:rPr>
              <a:t>Hyperslab</a:t>
            </a:r>
            <a:r>
              <a:rPr lang="en-US" dirty="0" smtClean="0">
                <a:ea typeface="ＭＳ Ｐゴシック" pitchFamily="-111" charset="-128"/>
              </a:rPr>
              <a:t> selection</a:t>
            </a:r>
          </a:p>
          <a:p>
            <a:pPr lvl="2" eaLnBrk="1" hangingPunct="1"/>
            <a:r>
              <a:rPr lang="en-US" dirty="0" smtClean="0">
                <a:ea typeface="ＭＳ Ｐゴシック" pitchFamily="-111" charset="-128"/>
              </a:rPr>
              <a:t>Regular </a:t>
            </a:r>
            <a:r>
              <a:rPr lang="en-US" dirty="0" err="1" smtClean="0">
                <a:ea typeface="ＭＳ Ｐゴシック" pitchFamily="-111" charset="-128"/>
              </a:rPr>
              <a:t>hyperslab</a:t>
            </a:r>
            <a:endParaRPr lang="en-US" dirty="0" smtClean="0">
              <a:ea typeface="ＭＳ Ｐゴシック" pitchFamily="-111" charset="-128"/>
            </a:endParaRPr>
          </a:p>
          <a:p>
            <a:pPr lvl="2" eaLnBrk="1" hangingPunct="1"/>
            <a:r>
              <a:rPr lang="en-US" dirty="0" smtClean="0">
                <a:ea typeface="ＭＳ Ｐゴシック" pitchFamily="-111" charset="-128"/>
              </a:rPr>
              <a:t>Simple </a:t>
            </a:r>
            <a:r>
              <a:rPr lang="en-US" dirty="0" err="1" smtClean="0">
                <a:ea typeface="ＭＳ Ｐゴシック" pitchFamily="-111" charset="-128"/>
              </a:rPr>
              <a:t>hyperslab</a:t>
            </a:r>
            <a:endParaRPr lang="en-US" dirty="0" smtClean="0">
              <a:ea typeface="ＭＳ Ｐゴシック" pitchFamily="-111" charset="-128"/>
            </a:endParaRPr>
          </a:p>
          <a:p>
            <a:pPr lvl="2" eaLnBrk="1" hangingPunct="1"/>
            <a:r>
              <a:rPr lang="en-US" dirty="0" smtClean="0">
                <a:ea typeface="ＭＳ Ｐゴシック" pitchFamily="-111" charset="-128"/>
              </a:rPr>
              <a:t>Result of set operations on </a:t>
            </a:r>
            <a:r>
              <a:rPr lang="en-US" dirty="0" err="1" smtClean="0">
                <a:ea typeface="ＭＳ Ｐゴシック" pitchFamily="-111" charset="-128"/>
              </a:rPr>
              <a:t>hyperslabs</a:t>
            </a:r>
            <a:r>
              <a:rPr lang="en-US" dirty="0" smtClean="0">
                <a:ea typeface="ＭＳ Ｐゴシック" pitchFamily="-111" charset="-128"/>
              </a:rPr>
              <a:t> (union, difference, …) </a:t>
            </a:r>
          </a:p>
          <a:p>
            <a:pPr lvl="1" eaLnBrk="1" hangingPunct="1"/>
            <a:r>
              <a:rPr lang="en-US" dirty="0" smtClean="0">
                <a:ea typeface="ＭＳ Ｐゴシック" pitchFamily="-111" charset="-128"/>
              </a:rPr>
              <a:t>Point selection</a:t>
            </a:r>
          </a:p>
          <a:p>
            <a:pPr eaLnBrk="1" hangingPunct="1"/>
            <a:r>
              <a:rPr lang="en-US" dirty="0" err="1" smtClean="0">
                <a:ea typeface="ＭＳ Ｐゴシック" pitchFamily="-111" charset="-128"/>
              </a:rPr>
              <a:t>Hyperslab</a:t>
            </a:r>
            <a:r>
              <a:rPr lang="en-US" dirty="0" smtClean="0">
                <a:ea typeface="ＭＳ Ｐゴシック" pitchFamily="-111" charset="-128"/>
              </a:rPr>
              <a:t> selection is especially important for doing parallel I/O in HDF5 (See Parallel HDF5 Tutorial)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April 17-19</a:t>
            </a:r>
          </a:p>
        </p:txBody>
      </p:sp>
      <p:sp>
        <p:nvSpPr>
          <p:cNvPr id="3789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HDF/HDF-EOS Workshop XV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1E3FE3-0646-4ED3-B701-28805DC74180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37893" name="Text Box 2"/>
          <p:cNvSpPr txBox="1">
            <a:spLocks noChangeArrowheads="1"/>
          </p:cNvSpPr>
          <p:nvPr/>
        </p:nvSpPr>
        <p:spPr bwMode="auto">
          <a:xfrm>
            <a:off x="2468563" y="60325"/>
            <a:ext cx="40084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3600">
                <a:latin typeface="Arial" charset="0"/>
              </a:rPr>
              <a:t>Regular Hyperslab</a:t>
            </a:r>
            <a:endParaRPr lang="en-US" sz="3600" b="1"/>
          </a:p>
        </p:txBody>
      </p:sp>
      <p:sp>
        <p:nvSpPr>
          <p:cNvPr id="872451" name="Rectangle 3"/>
          <p:cNvSpPr>
            <a:spLocks noChangeArrowheads="1"/>
          </p:cNvSpPr>
          <p:nvPr/>
        </p:nvSpPr>
        <p:spPr bwMode="auto">
          <a:xfrm>
            <a:off x="1600200" y="1219200"/>
            <a:ext cx="5715000" cy="3505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Text Box 5"/>
          <p:cNvSpPr txBox="1">
            <a:spLocks noChangeArrowheads="1"/>
          </p:cNvSpPr>
          <p:nvPr/>
        </p:nvSpPr>
        <p:spPr bwMode="auto">
          <a:xfrm>
            <a:off x="2178050" y="1447800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 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2057400" y="1524000"/>
            <a:ext cx="4800600" cy="2819400"/>
            <a:chOff x="2057400" y="1524000"/>
            <a:chExt cx="4800600" cy="2819400"/>
          </a:xfrm>
        </p:grpSpPr>
        <p:sp>
          <p:nvSpPr>
            <p:cNvPr id="37914" name="Rectangle 4"/>
            <p:cNvSpPr>
              <a:spLocks noChangeArrowheads="1"/>
            </p:cNvSpPr>
            <p:nvPr/>
          </p:nvSpPr>
          <p:spPr bwMode="auto">
            <a:xfrm>
              <a:off x="2057400" y="1524000"/>
              <a:ext cx="609600" cy="1295400"/>
            </a:xfrm>
            <a:prstGeom prst="rect">
              <a:avLst/>
            </a:prstGeom>
            <a:solidFill>
              <a:srgbClr val="0E8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800"/>
            </a:p>
          </p:txBody>
        </p:sp>
        <p:sp>
          <p:nvSpPr>
            <p:cNvPr id="37915" name="Rectangle 6"/>
            <p:cNvSpPr>
              <a:spLocks noChangeArrowheads="1"/>
            </p:cNvSpPr>
            <p:nvPr/>
          </p:nvSpPr>
          <p:spPr bwMode="auto">
            <a:xfrm>
              <a:off x="3124200" y="1524000"/>
              <a:ext cx="609600" cy="1295400"/>
            </a:xfrm>
            <a:prstGeom prst="rect">
              <a:avLst/>
            </a:prstGeom>
            <a:solidFill>
              <a:srgbClr val="0E8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6" name="Rectangle 7"/>
            <p:cNvSpPr>
              <a:spLocks noChangeArrowheads="1"/>
            </p:cNvSpPr>
            <p:nvPr/>
          </p:nvSpPr>
          <p:spPr bwMode="auto">
            <a:xfrm>
              <a:off x="4191000" y="1524000"/>
              <a:ext cx="609600" cy="1295400"/>
            </a:xfrm>
            <a:prstGeom prst="rect">
              <a:avLst/>
            </a:prstGeom>
            <a:solidFill>
              <a:srgbClr val="0E8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7" name="Rectangle 8"/>
            <p:cNvSpPr>
              <a:spLocks noChangeArrowheads="1"/>
            </p:cNvSpPr>
            <p:nvPr/>
          </p:nvSpPr>
          <p:spPr bwMode="auto">
            <a:xfrm>
              <a:off x="5181600" y="1524000"/>
              <a:ext cx="609600" cy="1295400"/>
            </a:xfrm>
            <a:prstGeom prst="rect">
              <a:avLst/>
            </a:prstGeom>
            <a:solidFill>
              <a:srgbClr val="0E8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8" name="Rectangle 9"/>
            <p:cNvSpPr>
              <a:spLocks noChangeArrowheads="1"/>
            </p:cNvSpPr>
            <p:nvPr/>
          </p:nvSpPr>
          <p:spPr bwMode="auto">
            <a:xfrm>
              <a:off x="6248400" y="1524000"/>
              <a:ext cx="609600" cy="1295400"/>
            </a:xfrm>
            <a:prstGeom prst="rect">
              <a:avLst/>
            </a:prstGeom>
            <a:solidFill>
              <a:srgbClr val="0E8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9" name="Rectangle 10"/>
            <p:cNvSpPr>
              <a:spLocks noChangeArrowheads="1"/>
            </p:cNvSpPr>
            <p:nvPr/>
          </p:nvSpPr>
          <p:spPr bwMode="auto">
            <a:xfrm>
              <a:off x="2057400" y="3048000"/>
              <a:ext cx="609600" cy="1295400"/>
            </a:xfrm>
            <a:prstGeom prst="rect">
              <a:avLst/>
            </a:prstGeom>
            <a:solidFill>
              <a:srgbClr val="0E8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0" name="Rectangle 11"/>
            <p:cNvSpPr>
              <a:spLocks noChangeArrowheads="1"/>
            </p:cNvSpPr>
            <p:nvPr/>
          </p:nvSpPr>
          <p:spPr bwMode="auto">
            <a:xfrm>
              <a:off x="3124200" y="3048000"/>
              <a:ext cx="609600" cy="1295400"/>
            </a:xfrm>
            <a:prstGeom prst="rect">
              <a:avLst/>
            </a:prstGeom>
            <a:solidFill>
              <a:srgbClr val="0E8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1" name="Rectangle 12"/>
            <p:cNvSpPr>
              <a:spLocks noChangeArrowheads="1"/>
            </p:cNvSpPr>
            <p:nvPr/>
          </p:nvSpPr>
          <p:spPr bwMode="auto">
            <a:xfrm>
              <a:off x="4191000" y="3048000"/>
              <a:ext cx="609600" cy="1295400"/>
            </a:xfrm>
            <a:prstGeom prst="rect">
              <a:avLst/>
            </a:prstGeom>
            <a:solidFill>
              <a:srgbClr val="0E8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2" name="Rectangle 13"/>
            <p:cNvSpPr>
              <a:spLocks noChangeArrowheads="1"/>
            </p:cNvSpPr>
            <p:nvPr/>
          </p:nvSpPr>
          <p:spPr bwMode="auto">
            <a:xfrm>
              <a:off x="5181600" y="3048000"/>
              <a:ext cx="609600" cy="1295400"/>
            </a:xfrm>
            <a:prstGeom prst="rect">
              <a:avLst/>
            </a:prstGeom>
            <a:solidFill>
              <a:srgbClr val="0E8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3" name="Rectangle 14"/>
            <p:cNvSpPr>
              <a:spLocks noChangeArrowheads="1"/>
            </p:cNvSpPr>
            <p:nvPr/>
          </p:nvSpPr>
          <p:spPr bwMode="auto">
            <a:xfrm>
              <a:off x="6248400" y="3048000"/>
              <a:ext cx="609600" cy="1295400"/>
            </a:xfrm>
            <a:prstGeom prst="rect">
              <a:avLst/>
            </a:prstGeom>
            <a:solidFill>
              <a:srgbClr val="0E8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897" name="Text Box 15"/>
          <p:cNvSpPr txBox="1">
            <a:spLocks noChangeArrowheads="1"/>
          </p:cNvSpPr>
          <p:nvPr/>
        </p:nvSpPr>
        <p:spPr bwMode="auto">
          <a:xfrm>
            <a:off x="1981200" y="2133600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 </a:t>
            </a:r>
          </a:p>
        </p:txBody>
      </p:sp>
      <p:sp>
        <p:nvSpPr>
          <p:cNvPr id="37898" name="Text Box 16"/>
          <p:cNvSpPr txBox="1">
            <a:spLocks noChangeArrowheads="1"/>
          </p:cNvSpPr>
          <p:nvPr/>
        </p:nvSpPr>
        <p:spPr bwMode="auto">
          <a:xfrm>
            <a:off x="3092450" y="2133600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 </a:t>
            </a:r>
          </a:p>
        </p:txBody>
      </p:sp>
      <p:sp>
        <p:nvSpPr>
          <p:cNvPr id="37899" name="Text Box 17"/>
          <p:cNvSpPr txBox="1">
            <a:spLocks noChangeArrowheads="1"/>
          </p:cNvSpPr>
          <p:nvPr/>
        </p:nvSpPr>
        <p:spPr bwMode="auto">
          <a:xfrm>
            <a:off x="4114800" y="2133600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 </a:t>
            </a:r>
          </a:p>
        </p:txBody>
      </p:sp>
      <p:sp>
        <p:nvSpPr>
          <p:cNvPr id="37900" name="Text Box 18"/>
          <p:cNvSpPr txBox="1">
            <a:spLocks noChangeArrowheads="1"/>
          </p:cNvSpPr>
          <p:nvPr/>
        </p:nvSpPr>
        <p:spPr bwMode="auto">
          <a:xfrm>
            <a:off x="5105400" y="2133600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 </a:t>
            </a:r>
          </a:p>
        </p:txBody>
      </p:sp>
      <p:sp>
        <p:nvSpPr>
          <p:cNvPr id="37901" name="Text Box 19"/>
          <p:cNvSpPr txBox="1">
            <a:spLocks noChangeArrowheads="1"/>
          </p:cNvSpPr>
          <p:nvPr/>
        </p:nvSpPr>
        <p:spPr bwMode="auto">
          <a:xfrm>
            <a:off x="6172200" y="2133600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 </a:t>
            </a:r>
          </a:p>
        </p:txBody>
      </p:sp>
      <p:sp>
        <p:nvSpPr>
          <p:cNvPr id="37902" name="Text Box 20"/>
          <p:cNvSpPr txBox="1">
            <a:spLocks noChangeArrowheads="1"/>
          </p:cNvSpPr>
          <p:nvPr/>
        </p:nvSpPr>
        <p:spPr bwMode="auto">
          <a:xfrm>
            <a:off x="3092450" y="3581400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 </a:t>
            </a:r>
          </a:p>
        </p:txBody>
      </p:sp>
      <p:sp>
        <p:nvSpPr>
          <p:cNvPr id="37903" name="Text Box 21"/>
          <p:cNvSpPr txBox="1">
            <a:spLocks noChangeArrowheads="1"/>
          </p:cNvSpPr>
          <p:nvPr/>
        </p:nvSpPr>
        <p:spPr bwMode="auto">
          <a:xfrm>
            <a:off x="4159250" y="3581400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 </a:t>
            </a:r>
          </a:p>
        </p:txBody>
      </p:sp>
      <p:sp>
        <p:nvSpPr>
          <p:cNvPr id="37904" name="Text Box 22"/>
          <p:cNvSpPr txBox="1">
            <a:spLocks noChangeArrowheads="1"/>
          </p:cNvSpPr>
          <p:nvPr/>
        </p:nvSpPr>
        <p:spPr bwMode="auto">
          <a:xfrm>
            <a:off x="5149850" y="3581400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 </a:t>
            </a:r>
          </a:p>
        </p:txBody>
      </p:sp>
      <p:sp>
        <p:nvSpPr>
          <p:cNvPr id="37905" name="Text Box 23"/>
          <p:cNvSpPr txBox="1">
            <a:spLocks noChangeArrowheads="1"/>
          </p:cNvSpPr>
          <p:nvPr/>
        </p:nvSpPr>
        <p:spPr bwMode="auto">
          <a:xfrm>
            <a:off x="3200400" y="1447800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 </a:t>
            </a:r>
          </a:p>
        </p:txBody>
      </p:sp>
      <p:sp>
        <p:nvSpPr>
          <p:cNvPr id="37906" name="Text Box 24"/>
          <p:cNvSpPr txBox="1">
            <a:spLocks noChangeArrowheads="1"/>
          </p:cNvSpPr>
          <p:nvPr/>
        </p:nvSpPr>
        <p:spPr bwMode="auto">
          <a:xfrm>
            <a:off x="4311650" y="1447800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 </a:t>
            </a:r>
          </a:p>
        </p:txBody>
      </p:sp>
      <p:sp>
        <p:nvSpPr>
          <p:cNvPr id="37907" name="Text Box 25"/>
          <p:cNvSpPr txBox="1">
            <a:spLocks noChangeArrowheads="1"/>
          </p:cNvSpPr>
          <p:nvPr/>
        </p:nvSpPr>
        <p:spPr bwMode="auto">
          <a:xfrm>
            <a:off x="5302250" y="1447800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 </a:t>
            </a:r>
          </a:p>
        </p:txBody>
      </p:sp>
      <p:sp>
        <p:nvSpPr>
          <p:cNvPr id="37908" name="Text Box 26"/>
          <p:cNvSpPr txBox="1">
            <a:spLocks noChangeArrowheads="1"/>
          </p:cNvSpPr>
          <p:nvPr/>
        </p:nvSpPr>
        <p:spPr bwMode="auto">
          <a:xfrm>
            <a:off x="2178050" y="2971800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 </a:t>
            </a:r>
          </a:p>
        </p:txBody>
      </p:sp>
      <p:sp>
        <p:nvSpPr>
          <p:cNvPr id="37909" name="Text Box 27"/>
          <p:cNvSpPr txBox="1">
            <a:spLocks noChangeArrowheads="1"/>
          </p:cNvSpPr>
          <p:nvPr/>
        </p:nvSpPr>
        <p:spPr bwMode="auto">
          <a:xfrm>
            <a:off x="3276600" y="2971800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 </a:t>
            </a:r>
          </a:p>
        </p:txBody>
      </p:sp>
      <p:sp>
        <p:nvSpPr>
          <p:cNvPr id="37910" name="Text Box 28"/>
          <p:cNvSpPr txBox="1">
            <a:spLocks noChangeArrowheads="1"/>
          </p:cNvSpPr>
          <p:nvPr/>
        </p:nvSpPr>
        <p:spPr bwMode="auto">
          <a:xfrm>
            <a:off x="4311650" y="2971800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 </a:t>
            </a:r>
          </a:p>
        </p:txBody>
      </p:sp>
      <p:sp>
        <p:nvSpPr>
          <p:cNvPr id="37911" name="Text Box 29"/>
          <p:cNvSpPr txBox="1">
            <a:spLocks noChangeArrowheads="1"/>
          </p:cNvSpPr>
          <p:nvPr/>
        </p:nvSpPr>
        <p:spPr bwMode="auto">
          <a:xfrm>
            <a:off x="5302250" y="2971800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 </a:t>
            </a:r>
          </a:p>
        </p:txBody>
      </p:sp>
      <p:sp>
        <p:nvSpPr>
          <p:cNvPr id="37912" name="Text Box 30"/>
          <p:cNvSpPr txBox="1">
            <a:spLocks noChangeArrowheads="1"/>
          </p:cNvSpPr>
          <p:nvPr/>
        </p:nvSpPr>
        <p:spPr bwMode="auto">
          <a:xfrm>
            <a:off x="6369050" y="2971800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b="1"/>
              <a:t> </a:t>
            </a:r>
          </a:p>
        </p:txBody>
      </p:sp>
      <p:sp>
        <p:nvSpPr>
          <p:cNvPr id="37913" name="TextBox 33"/>
          <p:cNvSpPr txBox="1">
            <a:spLocks noChangeArrowheads="1"/>
          </p:cNvSpPr>
          <p:nvPr/>
        </p:nvSpPr>
        <p:spPr bwMode="auto">
          <a:xfrm>
            <a:off x="1219200" y="5481638"/>
            <a:ext cx="66516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Collection of regularly spaced equal size blocks 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245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April 17-19</a:t>
            </a:r>
          </a:p>
        </p:txBody>
      </p:sp>
      <p:sp>
        <p:nvSpPr>
          <p:cNvPr id="3891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HDF/HDF-EOS Workshop XV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E13ED6-A058-4938-92F9-F697DBE622C7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38917" name="Text Box 1026"/>
          <p:cNvSpPr txBox="1">
            <a:spLocks noChangeArrowheads="1"/>
          </p:cNvSpPr>
          <p:nvPr/>
        </p:nvSpPr>
        <p:spPr bwMode="auto">
          <a:xfrm>
            <a:off x="2514600" y="60325"/>
            <a:ext cx="38020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3600">
                <a:latin typeface="Arial" charset="0"/>
              </a:rPr>
              <a:t>Simple Hyperslab</a:t>
            </a:r>
            <a:endParaRPr lang="en-US" sz="3600"/>
          </a:p>
        </p:txBody>
      </p:sp>
      <p:sp>
        <p:nvSpPr>
          <p:cNvPr id="870403" name="Rectangle 1027"/>
          <p:cNvSpPr>
            <a:spLocks noChangeArrowheads="1"/>
          </p:cNvSpPr>
          <p:nvPr/>
        </p:nvSpPr>
        <p:spPr bwMode="auto">
          <a:xfrm>
            <a:off x="1600200" y="1295400"/>
            <a:ext cx="5715000" cy="3505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04" name="Rectangle 1028"/>
          <p:cNvSpPr>
            <a:spLocks noChangeArrowheads="1"/>
          </p:cNvSpPr>
          <p:nvPr/>
        </p:nvSpPr>
        <p:spPr bwMode="auto">
          <a:xfrm>
            <a:off x="2286000" y="1905000"/>
            <a:ext cx="3200400" cy="1981200"/>
          </a:xfrm>
          <a:prstGeom prst="rect">
            <a:avLst/>
          </a:prstGeom>
          <a:solidFill>
            <a:srgbClr val="0E86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Text Box 1029"/>
          <p:cNvSpPr txBox="1">
            <a:spLocks noChangeArrowheads="1"/>
          </p:cNvSpPr>
          <p:nvPr/>
        </p:nvSpPr>
        <p:spPr bwMode="auto">
          <a:xfrm>
            <a:off x="3657600" y="1828800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 </a:t>
            </a:r>
            <a:endParaRPr lang="en-US" b="1"/>
          </a:p>
        </p:txBody>
      </p:sp>
      <p:sp>
        <p:nvSpPr>
          <p:cNvPr id="38921" name="TextBox 8"/>
          <p:cNvSpPr txBox="1">
            <a:spLocks noChangeArrowheads="1"/>
          </p:cNvSpPr>
          <p:nvPr/>
        </p:nvSpPr>
        <p:spPr bwMode="auto">
          <a:xfrm>
            <a:off x="2227263" y="5481638"/>
            <a:ext cx="44783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Contiguous subset or sub-array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0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03" grpId="0" animBg="1"/>
      <p:bldP spid="87040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April 17-19</a:t>
            </a:r>
          </a:p>
        </p:txBody>
      </p:sp>
      <p:sp>
        <p:nvSpPr>
          <p:cNvPr id="3993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HDF/HDF-EOS Workshop XV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6ECEC7-7AB9-4E9A-85AA-DC5D6ABFBB0C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39941" name="Text Box 2"/>
          <p:cNvSpPr txBox="1">
            <a:spLocks noChangeArrowheads="1"/>
          </p:cNvSpPr>
          <p:nvPr/>
        </p:nvSpPr>
        <p:spPr bwMode="auto">
          <a:xfrm>
            <a:off x="2416175" y="60325"/>
            <a:ext cx="42910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3600">
                <a:latin typeface="Arial" charset="0"/>
              </a:rPr>
              <a:t>Hyperslab Selection</a:t>
            </a:r>
            <a:endParaRPr lang="en-US" sz="3600"/>
          </a:p>
        </p:txBody>
      </p:sp>
      <p:sp>
        <p:nvSpPr>
          <p:cNvPr id="874499" name="Rectangle 3"/>
          <p:cNvSpPr>
            <a:spLocks noChangeArrowheads="1"/>
          </p:cNvSpPr>
          <p:nvPr/>
        </p:nvSpPr>
        <p:spPr bwMode="auto">
          <a:xfrm>
            <a:off x="1600200" y="1295400"/>
            <a:ext cx="5715000" cy="3505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4500" name="Rectangle 4"/>
          <p:cNvSpPr>
            <a:spLocks noChangeArrowheads="1"/>
          </p:cNvSpPr>
          <p:nvPr/>
        </p:nvSpPr>
        <p:spPr bwMode="auto">
          <a:xfrm>
            <a:off x="2286000" y="1905000"/>
            <a:ext cx="3200400" cy="1981200"/>
          </a:xfrm>
          <a:prstGeom prst="rect">
            <a:avLst/>
          </a:prstGeom>
          <a:solidFill>
            <a:srgbClr val="0E86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4" name="Text Box 5"/>
          <p:cNvSpPr txBox="1">
            <a:spLocks noChangeArrowheads="1"/>
          </p:cNvSpPr>
          <p:nvPr/>
        </p:nvSpPr>
        <p:spPr bwMode="auto">
          <a:xfrm>
            <a:off x="7475538" y="168275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en-US" b="1" i="1">
              <a:solidFill>
                <a:srgbClr val="FFFF00"/>
              </a:solidFill>
            </a:endParaRPr>
          </a:p>
        </p:txBody>
      </p:sp>
      <p:sp>
        <p:nvSpPr>
          <p:cNvPr id="874502" name="Rectangle 6"/>
          <p:cNvSpPr>
            <a:spLocks noChangeArrowheads="1"/>
          </p:cNvSpPr>
          <p:nvPr/>
        </p:nvSpPr>
        <p:spPr bwMode="auto">
          <a:xfrm>
            <a:off x="4495800" y="3124200"/>
            <a:ext cx="2743200" cy="1524000"/>
          </a:xfrm>
          <a:prstGeom prst="rect">
            <a:avLst/>
          </a:prstGeom>
          <a:solidFill>
            <a:srgbClr val="0E86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4503" name="Rectangle 7"/>
          <p:cNvSpPr>
            <a:spLocks noChangeArrowheads="1"/>
          </p:cNvSpPr>
          <p:nvPr/>
        </p:nvSpPr>
        <p:spPr bwMode="auto">
          <a:xfrm>
            <a:off x="6019800" y="1524000"/>
            <a:ext cx="914400" cy="685800"/>
          </a:xfrm>
          <a:prstGeom prst="rect">
            <a:avLst/>
          </a:prstGeom>
          <a:solidFill>
            <a:srgbClr val="0E86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7" name="TextBox 10"/>
          <p:cNvSpPr txBox="1">
            <a:spLocks noChangeArrowheads="1"/>
          </p:cNvSpPr>
          <p:nvPr/>
        </p:nvSpPr>
        <p:spPr bwMode="auto">
          <a:xfrm>
            <a:off x="838200" y="5481638"/>
            <a:ext cx="73707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</a:rPr>
              <a:t>Result of union operation on three simple hyperslabs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7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7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7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499" grpId="0" animBg="1"/>
      <p:bldP spid="874500" grpId="0" animBg="1"/>
      <p:bldP spid="874502" grpId="0" animBg="1"/>
      <p:bldP spid="87450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April 17-19</a:t>
            </a:r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HDF/HDF-EOS Workshop XV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B3F234-0DB6-41B9-8EF5-50B33053BC63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ea typeface="ＭＳ Ｐゴシック" pitchFamily="-111" charset="-128"/>
              </a:rPr>
              <a:t>Hyperslab Description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11" charset="-128"/>
              </a:rPr>
              <a:t>Start - starting location of a </a:t>
            </a:r>
            <a:r>
              <a:rPr lang="en-US" sz="2400" dirty="0" err="1" smtClean="0">
                <a:ea typeface="ＭＳ Ｐゴシック" pitchFamily="-111" charset="-128"/>
              </a:rPr>
              <a:t>hyperslab</a:t>
            </a:r>
            <a:r>
              <a:rPr lang="en-US" sz="2400" dirty="0" smtClean="0">
                <a:ea typeface="ＭＳ Ｐゴシック" pitchFamily="-111" charset="-128"/>
              </a:rPr>
              <a:t> (1,1)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11" charset="-128"/>
              </a:rPr>
              <a:t>Stride  - number of elements that separate each block (3,2)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11" charset="-128"/>
              </a:rPr>
              <a:t>Count - number of blocks (2,6)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11" charset="-128"/>
              </a:rPr>
              <a:t>Block  - block size (2,1)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i="1" dirty="0" smtClean="0">
                <a:ea typeface="ＭＳ Ｐゴシック" pitchFamily="-111" charset="-128"/>
              </a:rPr>
              <a:t>Everything is “measured” in number of elements</a:t>
            </a:r>
            <a:endParaRPr lang="en-US" sz="2400" dirty="0" smtClean="0">
              <a:ea typeface="ＭＳ Ｐゴシック" pitchFamily="-111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 smtClean="0">
              <a:ea typeface="ＭＳ Ｐゴシック" pitchFamily="-111" charset="-128"/>
            </a:endParaRPr>
          </a:p>
        </p:txBody>
      </p:sp>
      <p:sp>
        <p:nvSpPr>
          <p:cNvPr id="40967" name="Rectangle 4"/>
          <p:cNvSpPr>
            <a:spLocks noChangeArrowheads="1"/>
          </p:cNvSpPr>
          <p:nvPr/>
        </p:nvSpPr>
        <p:spPr bwMode="auto">
          <a:xfrm>
            <a:off x="1752600" y="3886200"/>
            <a:ext cx="3657600" cy="1828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Rectangle 5"/>
          <p:cNvSpPr>
            <a:spLocks noChangeArrowheads="1"/>
          </p:cNvSpPr>
          <p:nvPr/>
        </p:nvSpPr>
        <p:spPr bwMode="auto">
          <a:xfrm>
            <a:off x="2057400" y="4191000"/>
            <a:ext cx="304800" cy="609600"/>
          </a:xfrm>
          <a:prstGeom prst="rect">
            <a:avLst/>
          </a:prstGeom>
          <a:solidFill>
            <a:srgbClr val="3399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6"/>
          <p:cNvSpPr>
            <a:spLocks noChangeArrowheads="1"/>
          </p:cNvSpPr>
          <p:nvPr/>
        </p:nvSpPr>
        <p:spPr bwMode="auto">
          <a:xfrm>
            <a:off x="2057400" y="5105400"/>
            <a:ext cx="304800" cy="609600"/>
          </a:xfrm>
          <a:prstGeom prst="rect">
            <a:avLst/>
          </a:prstGeom>
          <a:solidFill>
            <a:srgbClr val="3399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Rectangle 7"/>
          <p:cNvSpPr>
            <a:spLocks noChangeArrowheads="1"/>
          </p:cNvSpPr>
          <p:nvPr/>
        </p:nvSpPr>
        <p:spPr bwMode="auto">
          <a:xfrm>
            <a:off x="2667000" y="4191000"/>
            <a:ext cx="304800" cy="609600"/>
          </a:xfrm>
          <a:prstGeom prst="rect">
            <a:avLst/>
          </a:prstGeom>
          <a:solidFill>
            <a:srgbClr val="3399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Rectangle 8"/>
          <p:cNvSpPr>
            <a:spLocks noChangeArrowheads="1"/>
          </p:cNvSpPr>
          <p:nvPr/>
        </p:nvSpPr>
        <p:spPr bwMode="auto">
          <a:xfrm>
            <a:off x="2667000" y="5105400"/>
            <a:ext cx="304800" cy="609600"/>
          </a:xfrm>
          <a:prstGeom prst="rect">
            <a:avLst/>
          </a:prstGeom>
          <a:solidFill>
            <a:srgbClr val="3399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Rectangle 9"/>
          <p:cNvSpPr>
            <a:spLocks noChangeArrowheads="1"/>
          </p:cNvSpPr>
          <p:nvPr/>
        </p:nvSpPr>
        <p:spPr bwMode="auto">
          <a:xfrm>
            <a:off x="3276600" y="4191000"/>
            <a:ext cx="304800" cy="609600"/>
          </a:xfrm>
          <a:prstGeom prst="rect">
            <a:avLst/>
          </a:prstGeom>
          <a:solidFill>
            <a:srgbClr val="3399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Rectangle 10"/>
          <p:cNvSpPr>
            <a:spLocks noChangeArrowheads="1"/>
          </p:cNvSpPr>
          <p:nvPr/>
        </p:nvSpPr>
        <p:spPr bwMode="auto">
          <a:xfrm>
            <a:off x="3276600" y="5105400"/>
            <a:ext cx="304800" cy="609600"/>
          </a:xfrm>
          <a:prstGeom prst="rect">
            <a:avLst/>
          </a:prstGeom>
          <a:solidFill>
            <a:srgbClr val="3399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Rectangle 11"/>
          <p:cNvSpPr>
            <a:spLocks noChangeArrowheads="1"/>
          </p:cNvSpPr>
          <p:nvPr/>
        </p:nvSpPr>
        <p:spPr bwMode="auto">
          <a:xfrm>
            <a:off x="3886200" y="4191000"/>
            <a:ext cx="304800" cy="609600"/>
          </a:xfrm>
          <a:prstGeom prst="rect">
            <a:avLst/>
          </a:prstGeom>
          <a:solidFill>
            <a:srgbClr val="3399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Rectangle 12"/>
          <p:cNvSpPr>
            <a:spLocks noChangeArrowheads="1"/>
          </p:cNvSpPr>
          <p:nvPr/>
        </p:nvSpPr>
        <p:spPr bwMode="auto">
          <a:xfrm>
            <a:off x="3886200" y="5105400"/>
            <a:ext cx="304800" cy="609600"/>
          </a:xfrm>
          <a:prstGeom prst="rect">
            <a:avLst/>
          </a:prstGeom>
          <a:solidFill>
            <a:srgbClr val="3399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Rectangle 13"/>
          <p:cNvSpPr>
            <a:spLocks noChangeArrowheads="1"/>
          </p:cNvSpPr>
          <p:nvPr/>
        </p:nvSpPr>
        <p:spPr bwMode="auto">
          <a:xfrm>
            <a:off x="4495800" y="4191000"/>
            <a:ext cx="304800" cy="609600"/>
          </a:xfrm>
          <a:prstGeom prst="rect">
            <a:avLst/>
          </a:prstGeom>
          <a:solidFill>
            <a:srgbClr val="3399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Rectangle 14"/>
          <p:cNvSpPr>
            <a:spLocks noChangeArrowheads="1"/>
          </p:cNvSpPr>
          <p:nvPr/>
        </p:nvSpPr>
        <p:spPr bwMode="auto">
          <a:xfrm>
            <a:off x="4495800" y="5105400"/>
            <a:ext cx="304800" cy="609600"/>
          </a:xfrm>
          <a:prstGeom prst="rect">
            <a:avLst/>
          </a:prstGeom>
          <a:solidFill>
            <a:srgbClr val="3399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8" name="Rectangle 15"/>
          <p:cNvSpPr>
            <a:spLocks noChangeArrowheads="1"/>
          </p:cNvSpPr>
          <p:nvPr/>
        </p:nvSpPr>
        <p:spPr bwMode="auto">
          <a:xfrm>
            <a:off x="5105400" y="4191000"/>
            <a:ext cx="304800" cy="609600"/>
          </a:xfrm>
          <a:prstGeom prst="rect">
            <a:avLst/>
          </a:prstGeom>
          <a:solidFill>
            <a:srgbClr val="3399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Rectangle 16"/>
          <p:cNvSpPr>
            <a:spLocks noChangeArrowheads="1"/>
          </p:cNvSpPr>
          <p:nvPr/>
        </p:nvSpPr>
        <p:spPr bwMode="auto">
          <a:xfrm>
            <a:off x="5105400" y="5105400"/>
            <a:ext cx="304800" cy="609600"/>
          </a:xfrm>
          <a:prstGeom prst="rect">
            <a:avLst/>
          </a:prstGeom>
          <a:solidFill>
            <a:srgbClr val="3399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0" name="Rectangle 17"/>
          <p:cNvSpPr>
            <a:spLocks noChangeArrowheads="1"/>
          </p:cNvSpPr>
          <p:nvPr/>
        </p:nvSpPr>
        <p:spPr bwMode="auto">
          <a:xfrm>
            <a:off x="7315200" y="2590800"/>
            <a:ext cx="304800" cy="609600"/>
          </a:xfrm>
          <a:prstGeom prst="rect">
            <a:avLst/>
          </a:prstGeom>
          <a:solidFill>
            <a:srgbClr val="3399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1" name="Line 18"/>
          <p:cNvSpPr>
            <a:spLocks noChangeShapeType="1"/>
          </p:cNvSpPr>
          <p:nvPr/>
        </p:nvSpPr>
        <p:spPr bwMode="auto">
          <a:xfrm>
            <a:off x="2057400" y="44958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Line 19"/>
          <p:cNvSpPr>
            <a:spLocks noChangeShapeType="1"/>
          </p:cNvSpPr>
          <p:nvPr/>
        </p:nvSpPr>
        <p:spPr bwMode="auto">
          <a:xfrm>
            <a:off x="2057400" y="54102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Line 20"/>
          <p:cNvSpPr>
            <a:spLocks noChangeShapeType="1"/>
          </p:cNvSpPr>
          <p:nvPr/>
        </p:nvSpPr>
        <p:spPr bwMode="auto">
          <a:xfrm>
            <a:off x="2667000" y="54102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4" name="Line 21"/>
          <p:cNvSpPr>
            <a:spLocks noChangeShapeType="1"/>
          </p:cNvSpPr>
          <p:nvPr/>
        </p:nvSpPr>
        <p:spPr bwMode="auto">
          <a:xfrm>
            <a:off x="3276600" y="54102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5" name="Line 22"/>
          <p:cNvSpPr>
            <a:spLocks noChangeShapeType="1"/>
          </p:cNvSpPr>
          <p:nvPr/>
        </p:nvSpPr>
        <p:spPr bwMode="auto">
          <a:xfrm>
            <a:off x="3886200" y="54102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6" name="Line 23"/>
          <p:cNvSpPr>
            <a:spLocks noChangeShapeType="1"/>
          </p:cNvSpPr>
          <p:nvPr/>
        </p:nvSpPr>
        <p:spPr bwMode="auto">
          <a:xfrm>
            <a:off x="4495800" y="54102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7" name="Line 24"/>
          <p:cNvSpPr>
            <a:spLocks noChangeShapeType="1"/>
          </p:cNvSpPr>
          <p:nvPr/>
        </p:nvSpPr>
        <p:spPr bwMode="auto">
          <a:xfrm>
            <a:off x="5105400" y="54102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8" name="Line 25"/>
          <p:cNvSpPr>
            <a:spLocks noChangeShapeType="1"/>
          </p:cNvSpPr>
          <p:nvPr/>
        </p:nvSpPr>
        <p:spPr bwMode="auto">
          <a:xfrm>
            <a:off x="2667000" y="44958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9" name="Line 26"/>
          <p:cNvSpPr>
            <a:spLocks noChangeShapeType="1"/>
          </p:cNvSpPr>
          <p:nvPr/>
        </p:nvSpPr>
        <p:spPr bwMode="auto">
          <a:xfrm>
            <a:off x="3276600" y="44958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0" name="Line 27"/>
          <p:cNvSpPr>
            <a:spLocks noChangeShapeType="1"/>
          </p:cNvSpPr>
          <p:nvPr/>
        </p:nvSpPr>
        <p:spPr bwMode="auto">
          <a:xfrm>
            <a:off x="3886200" y="44958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1" name="Line 28"/>
          <p:cNvSpPr>
            <a:spLocks noChangeShapeType="1"/>
          </p:cNvSpPr>
          <p:nvPr/>
        </p:nvSpPr>
        <p:spPr bwMode="auto">
          <a:xfrm>
            <a:off x="4495800" y="44958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2" name="Line 29"/>
          <p:cNvSpPr>
            <a:spLocks noChangeShapeType="1"/>
          </p:cNvSpPr>
          <p:nvPr/>
        </p:nvSpPr>
        <p:spPr bwMode="auto">
          <a:xfrm>
            <a:off x="5105400" y="44958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3" name="Line 30"/>
          <p:cNvSpPr>
            <a:spLocks noChangeShapeType="1"/>
          </p:cNvSpPr>
          <p:nvPr/>
        </p:nvSpPr>
        <p:spPr bwMode="auto">
          <a:xfrm>
            <a:off x="1752600" y="41910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4" name="Line 31"/>
          <p:cNvSpPr>
            <a:spLocks noChangeShapeType="1"/>
          </p:cNvSpPr>
          <p:nvPr/>
        </p:nvSpPr>
        <p:spPr bwMode="auto">
          <a:xfrm>
            <a:off x="1752600" y="44958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5" name="Line 32"/>
          <p:cNvSpPr>
            <a:spLocks noChangeShapeType="1"/>
          </p:cNvSpPr>
          <p:nvPr/>
        </p:nvSpPr>
        <p:spPr bwMode="auto">
          <a:xfrm>
            <a:off x="2057400" y="3886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6" name="Line 33"/>
          <p:cNvSpPr>
            <a:spLocks noChangeShapeType="1"/>
          </p:cNvSpPr>
          <p:nvPr/>
        </p:nvSpPr>
        <p:spPr bwMode="auto">
          <a:xfrm>
            <a:off x="2362200" y="44958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7" name="Line 34"/>
          <p:cNvSpPr>
            <a:spLocks noChangeShapeType="1"/>
          </p:cNvSpPr>
          <p:nvPr/>
        </p:nvSpPr>
        <p:spPr bwMode="auto">
          <a:xfrm>
            <a:off x="2057400" y="4800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8" name="Line 35"/>
          <p:cNvSpPr>
            <a:spLocks noChangeShapeType="1"/>
          </p:cNvSpPr>
          <p:nvPr/>
        </p:nvSpPr>
        <p:spPr bwMode="auto">
          <a:xfrm>
            <a:off x="2971800" y="44958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9" name="Line 36"/>
          <p:cNvSpPr>
            <a:spLocks noChangeShapeType="1"/>
          </p:cNvSpPr>
          <p:nvPr/>
        </p:nvSpPr>
        <p:spPr bwMode="auto">
          <a:xfrm>
            <a:off x="3581400" y="44958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0" name="Line 37"/>
          <p:cNvSpPr>
            <a:spLocks noChangeShapeType="1"/>
          </p:cNvSpPr>
          <p:nvPr/>
        </p:nvSpPr>
        <p:spPr bwMode="auto">
          <a:xfrm>
            <a:off x="4191000" y="44958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1" name="Line 38"/>
          <p:cNvSpPr>
            <a:spLocks noChangeShapeType="1"/>
          </p:cNvSpPr>
          <p:nvPr/>
        </p:nvSpPr>
        <p:spPr bwMode="auto">
          <a:xfrm>
            <a:off x="4800600" y="44958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2" name="Line 39"/>
          <p:cNvSpPr>
            <a:spLocks noChangeShapeType="1"/>
          </p:cNvSpPr>
          <p:nvPr/>
        </p:nvSpPr>
        <p:spPr bwMode="auto">
          <a:xfrm>
            <a:off x="2057400" y="48006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3" name="Line 40"/>
          <p:cNvSpPr>
            <a:spLocks noChangeShapeType="1"/>
          </p:cNvSpPr>
          <p:nvPr/>
        </p:nvSpPr>
        <p:spPr bwMode="auto">
          <a:xfrm>
            <a:off x="2667000" y="48006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4" name="Line 41"/>
          <p:cNvSpPr>
            <a:spLocks noChangeShapeType="1"/>
          </p:cNvSpPr>
          <p:nvPr/>
        </p:nvSpPr>
        <p:spPr bwMode="auto">
          <a:xfrm>
            <a:off x="3276600" y="48006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5" name="Line 42"/>
          <p:cNvSpPr>
            <a:spLocks noChangeShapeType="1"/>
          </p:cNvSpPr>
          <p:nvPr/>
        </p:nvSpPr>
        <p:spPr bwMode="auto">
          <a:xfrm>
            <a:off x="3886200" y="48006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6" name="Line 43"/>
          <p:cNvSpPr>
            <a:spLocks noChangeShapeType="1"/>
          </p:cNvSpPr>
          <p:nvPr/>
        </p:nvSpPr>
        <p:spPr bwMode="auto">
          <a:xfrm>
            <a:off x="4495800" y="48006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7" name="Line 44"/>
          <p:cNvSpPr>
            <a:spLocks noChangeShapeType="1"/>
          </p:cNvSpPr>
          <p:nvPr/>
        </p:nvSpPr>
        <p:spPr bwMode="auto">
          <a:xfrm>
            <a:off x="5105400" y="48006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8" name="Line 45"/>
          <p:cNvSpPr>
            <a:spLocks noChangeShapeType="1"/>
          </p:cNvSpPr>
          <p:nvPr/>
        </p:nvSpPr>
        <p:spPr bwMode="auto">
          <a:xfrm>
            <a:off x="1752600" y="48006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9" name="Line 46"/>
          <p:cNvSpPr>
            <a:spLocks noChangeShapeType="1"/>
          </p:cNvSpPr>
          <p:nvPr/>
        </p:nvSpPr>
        <p:spPr bwMode="auto">
          <a:xfrm>
            <a:off x="2362200" y="48006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0" name="Line 47"/>
          <p:cNvSpPr>
            <a:spLocks noChangeShapeType="1"/>
          </p:cNvSpPr>
          <p:nvPr/>
        </p:nvSpPr>
        <p:spPr bwMode="auto">
          <a:xfrm>
            <a:off x="2971800" y="48006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1" name="Line 48"/>
          <p:cNvSpPr>
            <a:spLocks noChangeShapeType="1"/>
          </p:cNvSpPr>
          <p:nvPr/>
        </p:nvSpPr>
        <p:spPr bwMode="auto">
          <a:xfrm>
            <a:off x="3581400" y="48006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2" name="Line 49"/>
          <p:cNvSpPr>
            <a:spLocks noChangeShapeType="1"/>
          </p:cNvSpPr>
          <p:nvPr/>
        </p:nvSpPr>
        <p:spPr bwMode="auto">
          <a:xfrm>
            <a:off x="4191000" y="48006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3" name="Line 50"/>
          <p:cNvSpPr>
            <a:spLocks noChangeShapeType="1"/>
          </p:cNvSpPr>
          <p:nvPr/>
        </p:nvSpPr>
        <p:spPr bwMode="auto">
          <a:xfrm>
            <a:off x="4800600" y="48006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4" name="Line 51"/>
          <p:cNvSpPr>
            <a:spLocks noChangeShapeType="1"/>
          </p:cNvSpPr>
          <p:nvPr/>
        </p:nvSpPr>
        <p:spPr bwMode="auto">
          <a:xfrm>
            <a:off x="2057400" y="51054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5" name="Line 52"/>
          <p:cNvSpPr>
            <a:spLocks noChangeShapeType="1"/>
          </p:cNvSpPr>
          <p:nvPr/>
        </p:nvSpPr>
        <p:spPr bwMode="auto">
          <a:xfrm>
            <a:off x="2667000" y="51054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6" name="Line 53"/>
          <p:cNvSpPr>
            <a:spLocks noChangeShapeType="1"/>
          </p:cNvSpPr>
          <p:nvPr/>
        </p:nvSpPr>
        <p:spPr bwMode="auto">
          <a:xfrm>
            <a:off x="3276600" y="51054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7" name="Line 54"/>
          <p:cNvSpPr>
            <a:spLocks noChangeShapeType="1"/>
          </p:cNvSpPr>
          <p:nvPr/>
        </p:nvSpPr>
        <p:spPr bwMode="auto">
          <a:xfrm>
            <a:off x="3886200" y="51054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8" name="Line 55"/>
          <p:cNvSpPr>
            <a:spLocks noChangeShapeType="1"/>
          </p:cNvSpPr>
          <p:nvPr/>
        </p:nvSpPr>
        <p:spPr bwMode="auto">
          <a:xfrm>
            <a:off x="4495800" y="51054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19" name="Line 56"/>
          <p:cNvSpPr>
            <a:spLocks noChangeShapeType="1"/>
          </p:cNvSpPr>
          <p:nvPr/>
        </p:nvSpPr>
        <p:spPr bwMode="auto">
          <a:xfrm>
            <a:off x="5105400" y="51054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0" name="Line 57"/>
          <p:cNvSpPr>
            <a:spLocks noChangeShapeType="1"/>
          </p:cNvSpPr>
          <p:nvPr/>
        </p:nvSpPr>
        <p:spPr bwMode="auto">
          <a:xfrm>
            <a:off x="1752600" y="51054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1" name="Line 58"/>
          <p:cNvSpPr>
            <a:spLocks noChangeShapeType="1"/>
          </p:cNvSpPr>
          <p:nvPr/>
        </p:nvSpPr>
        <p:spPr bwMode="auto">
          <a:xfrm>
            <a:off x="2362200" y="51054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2" name="Line 59"/>
          <p:cNvSpPr>
            <a:spLocks noChangeShapeType="1"/>
          </p:cNvSpPr>
          <p:nvPr/>
        </p:nvSpPr>
        <p:spPr bwMode="auto">
          <a:xfrm>
            <a:off x="2971800" y="51054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3" name="Line 60"/>
          <p:cNvSpPr>
            <a:spLocks noChangeShapeType="1"/>
          </p:cNvSpPr>
          <p:nvPr/>
        </p:nvSpPr>
        <p:spPr bwMode="auto">
          <a:xfrm>
            <a:off x="3581400" y="51054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4" name="Line 61"/>
          <p:cNvSpPr>
            <a:spLocks noChangeShapeType="1"/>
          </p:cNvSpPr>
          <p:nvPr/>
        </p:nvSpPr>
        <p:spPr bwMode="auto">
          <a:xfrm>
            <a:off x="4191000" y="51054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5" name="Line 62"/>
          <p:cNvSpPr>
            <a:spLocks noChangeShapeType="1"/>
          </p:cNvSpPr>
          <p:nvPr/>
        </p:nvSpPr>
        <p:spPr bwMode="auto">
          <a:xfrm>
            <a:off x="4800600" y="51054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6" name="Line 63"/>
          <p:cNvSpPr>
            <a:spLocks noChangeShapeType="1"/>
          </p:cNvSpPr>
          <p:nvPr/>
        </p:nvSpPr>
        <p:spPr bwMode="auto">
          <a:xfrm>
            <a:off x="2057400" y="54102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7" name="Line 64"/>
          <p:cNvSpPr>
            <a:spLocks noChangeShapeType="1"/>
          </p:cNvSpPr>
          <p:nvPr/>
        </p:nvSpPr>
        <p:spPr bwMode="auto">
          <a:xfrm>
            <a:off x="2667000" y="54102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8" name="Line 65"/>
          <p:cNvSpPr>
            <a:spLocks noChangeShapeType="1"/>
          </p:cNvSpPr>
          <p:nvPr/>
        </p:nvSpPr>
        <p:spPr bwMode="auto">
          <a:xfrm>
            <a:off x="3276600" y="54102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29" name="Line 66"/>
          <p:cNvSpPr>
            <a:spLocks noChangeShapeType="1"/>
          </p:cNvSpPr>
          <p:nvPr/>
        </p:nvSpPr>
        <p:spPr bwMode="auto">
          <a:xfrm>
            <a:off x="3886200" y="54102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0" name="Line 67"/>
          <p:cNvSpPr>
            <a:spLocks noChangeShapeType="1"/>
          </p:cNvSpPr>
          <p:nvPr/>
        </p:nvSpPr>
        <p:spPr bwMode="auto">
          <a:xfrm>
            <a:off x="4495800" y="54102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1" name="Line 68"/>
          <p:cNvSpPr>
            <a:spLocks noChangeShapeType="1"/>
          </p:cNvSpPr>
          <p:nvPr/>
        </p:nvSpPr>
        <p:spPr bwMode="auto">
          <a:xfrm>
            <a:off x="5105400" y="54102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2" name="Line 69"/>
          <p:cNvSpPr>
            <a:spLocks noChangeShapeType="1"/>
          </p:cNvSpPr>
          <p:nvPr/>
        </p:nvSpPr>
        <p:spPr bwMode="auto">
          <a:xfrm>
            <a:off x="1752600" y="54102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3" name="Line 70"/>
          <p:cNvSpPr>
            <a:spLocks noChangeShapeType="1"/>
          </p:cNvSpPr>
          <p:nvPr/>
        </p:nvSpPr>
        <p:spPr bwMode="auto">
          <a:xfrm>
            <a:off x="2362200" y="54102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4" name="Line 71"/>
          <p:cNvSpPr>
            <a:spLocks noChangeShapeType="1"/>
          </p:cNvSpPr>
          <p:nvPr/>
        </p:nvSpPr>
        <p:spPr bwMode="auto">
          <a:xfrm>
            <a:off x="2971800" y="54102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5" name="Line 72"/>
          <p:cNvSpPr>
            <a:spLocks noChangeShapeType="1"/>
          </p:cNvSpPr>
          <p:nvPr/>
        </p:nvSpPr>
        <p:spPr bwMode="auto">
          <a:xfrm>
            <a:off x="3581400" y="54102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6" name="Line 73"/>
          <p:cNvSpPr>
            <a:spLocks noChangeShapeType="1"/>
          </p:cNvSpPr>
          <p:nvPr/>
        </p:nvSpPr>
        <p:spPr bwMode="auto">
          <a:xfrm>
            <a:off x="4191000" y="54102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7" name="Line 74"/>
          <p:cNvSpPr>
            <a:spLocks noChangeShapeType="1"/>
          </p:cNvSpPr>
          <p:nvPr/>
        </p:nvSpPr>
        <p:spPr bwMode="auto">
          <a:xfrm>
            <a:off x="4800600" y="54102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8" name="Line 75"/>
          <p:cNvSpPr>
            <a:spLocks noChangeShapeType="1"/>
          </p:cNvSpPr>
          <p:nvPr/>
        </p:nvSpPr>
        <p:spPr bwMode="auto">
          <a:xfrm>
            <a:off x="2057400" y="57150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39" name="Line 76"/>
          <p:cNvSpPr>
            <a:spLocks noChangeShapeType="1"/>
          </p:cNvSpPr>
          <p:nvPr/>
        </p:nvSpPr>
        <p:spPr bwMode="auto">
          <a:xfrm>
            <a:off x="2667000" y="57150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40" name="Line 77"/>
          <p:cNvSpPr>
            <a:spLocks noChangeShapeType="1"/>
          </p:cNvSpPr>
          <p:nvPr/>
        </p:nvSpPr>
        <p:spPr bwMode="auto">
          <a:xfrm>
            <a:off x="3276600" y="57150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41" name="Line 78"/>
          <p:cNvSpPr>
            <a:spLocks noChangeShapeType="1"/>
          </p:cNvSpPr>
          <p:nvPr/>
        </p:nvSpPr>
        <p:spPr bwMode="auto">
          <a:xfrm>
            <a:off x="3886200" y="57150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42" name="Line 79"/>
          <p:cNvSpPr>
            <a:spLocks noChangeShapeType="1"/>
          </p:cNvSpPr>
          <p:nvPr/>
        </p:nvSpPr>
        <p:spPr bwMode="auto">
          <a:xfrm>
            <a:off x="4495800" y="57150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43" name="Line 80"/>
          <p:cNvSpPr>
            <a:spLocks noChangeShapeType="1"/>
          </p:cNvSpPr>
          <p:nvPr/>
        </p:nvSpPr>
        <p:spPr bwMode="auto">
          <a:xfrm>
            <a:off x="5105400" y="57150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44" name="Line 81"/>
          <p:cNvSpPr>
            <a:spLocks noChangeShapeType="1"/>
          </p:cNvSpPr>
          <p:nvPr/>
        </p:nvSpPr>
        <p:spPr bwMode="auto">
          <a:xfrm>
            <a:off x="1752600" y="57150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45" name="Line 82"/>
          <p:cNvSpPr>
            <a:spLocks noChangeShapeType="1"/>
          </p:cNvSpPr>
          <p:nvPr/>
        </p:nvSpPr>
        <p:spPr bwMode="auto">
          <a:xfrm>
            <a:off x="2362200" y="57150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46" name="Line 83"/>
          <p:cNvSpPr>
            <a:spLocks noChangeShapeType="1"/>
          </p:cNvSpPr>
          <p:nvPr/>
        </p:nvSpPr>
        <p:spPr bwMode="auto">
          <a:xfrm>
            <a:off x="2971800" y="57150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47" name="Line 84"/>
          <p:cNvSpPr>
            <a:spLocks noChangeShapeType="1"/>
          </p:cNvSpPr>
          <p:nvPr/>
        </p:nvSpPr>
        <p:spPr bwMode="auto">
          <a:xfrm>
            <a:off x="3581400" y="57150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48" name="Line 85"/>
          <p:cNvSpPr>
            <a:spLocks noChangeShapeType="1"/>
          </p:cNvSpPr>
          <p:nvPr/>
        </p:nvSpPr>
        <p:spPr bwMode="auto">
          <a:xfrm>
            <a:off x="4191000" y="57150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49" name="Line 86"/>
          <p:cNvSpPr>
            <a:spLocks noChangeShapeType="1"/>
          </p:cNvSpPr>
          <p:nvPr/>
        </p:nvSpPr>
        <p:spPr bwMode="auto">
          <a:xfrm>
            <a:off x="4800600" y="57150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0" name="Line 87"/>
          <p:cNvSpPr>
            <a:spLocks noChangeShapeType="1"/>
          </p:cNvSpPr>
          <p:nvPr/>
        </p:nvSpPr>
        <p:spPr bwMode="auto">
          <a:xfrm>
            <a:off x="2362200" y="3886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1" name="Line 88"/>
          <p:cNvSpPr>
            <a:spLocks noChangeShapeType="1"/>
          </p:cNvSpPr>
          <p:nvPr/>
        </p:nvSpPr>
        <p:spPr bwMode="auto">
          <a:xfrm>
            <a:off x="2362200" y="4800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2" name="Line 89"/>
          <p:cNvSpPr>
            <a:spLocks noChangeShapeType="1"/>
          </p:cNvSpPr>
          <p:nvPr/>
        </p:nvSpPr>
        <p:spPr bwMode="auto">
          <a:xfrm>
            <a:off x="2667000" y="3886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3" name="Line 90"/>
          <p:cNvSpPr>
            <a:spLocks noChangeShapeType="1"/>
          </p:cNvSpPr>
          <p:nvPr/>
        </p:nvSpPr>
        <p:spPr bwMode="auto">
          <a:xfrm>
            <a:off x="2667000" y="4800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4" name="Line 91"/>
          <p:cNvSpPr>
            <a:spLocks noChangeShapeType="1"/>
          </p:cNvSpPr>
          <p:nvPr/>
        </p:nvSpPr>
        <p:spPr bwMode="auto">
          <a:xfrm>
            <a:off x="2971800" y="3886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5" name="Line 92"/>
          <p:cNvSpPr>
            <a:spLocks noChangeShapeType="1"/>
          </p:cNvSpPr>
          <p:nvPr/>
        </p:nvSpPr>
        <p:spPr bwMode="auto">
          <a:xfrm>
            <a:off x="2971800" y="4800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6" name="Line 93"/>
          <p:cNvSpPr>
            <a:spLocks noChangeShapeType="1"/>
          </p:cNvSpPr>
          <p:nvPr/>
        </p:nvSpPr>
        <p:spPr bwMode="auto">
          <a:xfrm>
            <a:off x="3276600" y="3886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7" name="Line 94"/>
          <p:cNvSpPr>
            <a:spLocks noChangeShapeType="1"/>
          </p:cNvSpPr>
          <p:nvPr/>
        </p:nvSpPr>
        <p:spPr bwMode="auto">
          <a:xfrm>
            <a:off x="3276600" y="4800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8" name="Line 95"/>
          <p:cNvSpPr>
            <a:spLocks noChangeShapeType="1"/>
          </p:cNvSpPr>
          <p:nvPr/>
        </p:nvSpPr>
        <p:spPr bwMode="auto">
          <a:xfrm>
            <a:off x="3581400" y="3886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59" name="Line 96"/>
          <p:cNvSpPr>
            <a:spLocks noChangeShapeType="1"/>
          </p:cNvSpPr>
          <p:nvPr/>
        </p:nvSpPr>
        <p:spPr bwMode="auto">
          <a:xfrm>
            <a:off x="3581400" y="4800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60" name="Line 97"/>
          <p:cNvSpPr>
            <a:spLocks noChangeShapeType="1"/>
          </p:cNvSpPr>
          <p:nvPr/>
        </p:nvSpPr>
        <p:spPr bwMode="auto">
          <a:xfrm>
            <a:off x="3886200" y="3886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61" name="Line 98"/>
          <p:cNvSpPr>
            <a:spLocks noChangeShapeType="1"/>
          </p:cNvSpPr>
          <p:nvPr/>
        </p:nvSpPr>
        <p:spPr bwMode="auto">
          <a:xfrm>
            <a:off x="3886200" y="4800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62" name="Line 99"/>
          <p:cNvSpPr>
            <a:spLocks noChangeShapeType="1"/>
          </p:cNvSpPr>
          <p:nvPr/>
        </p:nvSpPr>
        <p:spPr bwMode="auto">
          <a:xfrm>
            <a:off x="4191000" y="3886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63" name="Line 100"/>
          <p:cNvSpPr>
            <a:spLocks noChangeShapeType="1"/>
          </p:cNvSpPr>
          <p:nvPr/>
        </p:nvSpPr>
        <p:spPr bwMode="auto">
          <a:xfrm>
            <a:off x="4191000" y="4800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64" name="Line 101"/>
          <p:cNvSpPr>
            <a:spLocks noChangeShapeType="1"/>
          </p:cNvSpPr>
          <p:nvPr/>
        </p:nvSpPr>
        <p:spPr bwMode="auto">
          <a:xfrm>
            <a:off x="4495800" y="3886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65" name="Line 102"/>
          <p:cNvSpPr>
            <a:spLocks noChangeShapeType="1"/>
          </p:cNvSpPr>
          <p:nvPr/>
        </p:nvSpPr>
        <p:spPr bwMode="auto">
          <a:xfrm>
            <a:off x="4495800" y="4800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66" name="Line 103"/>
          <p:cNvSpPr>
            <a:spLocks noChangeShapeType="1"/>
          </p:cNvSpPr>
          <p:nvPr/>
        </p:nvSpPr>
        <p:spPr bwMode="auto">
          <a:xfrm>
            <a:off x="4800600" y="3886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67" name="Line 104"/>
          <p:cNvSpPr>
            <a:spLocks noChangeShapeType="1"/>
          </p:cNvSpPr>
          <p:nvPr/>
        </p:nvSpPr>
        <p:spPr bwMode="auto">
          <a:xfrm>
            <a:off x="4800600" y="4800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68" name="Line 105"/>
          <p:cNvSpPr>
            <a:spLocks noChangeShapeType="1"/>
          </p:cNvSpPr>
          <p:nvPr/>
        </p:nvSpPr>
        <p:spPr bwMode="auto">
          <a:xfrm>
            <a:off x="5105400" y="3886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69" name="Line 106"/>
          <p:cNvSpPr>
            <a:spLocks noChangeShapeType="1"/>
          </p:cNvSpPr>
          <p:nvPr/>
        </p:nvSpPr>
        <p:spPr bwMode="auto">
          <a:xfrm>
            <a:off x="5105400" y="4800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70" name="Line 107"/>
          <p:cNvSpPr>
            <a:spLocks noChangeShapeType="1"/>
          </p:cNvSpPr>
          <p:nvPr/>
        </p:nvSpPr>
        <p:spPr bwMode="auto">
          <a:xfrm>
            <a:off x="5410200" y="38862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71" name="Line 108"/>
          <p:cNvSpPr>
            <a:spLocks noChangeShapeType="1"/>
          </p:cNvSpPr>
          <p:nvPr/>
        </p:nvSpPr>
        <p:spPr bwMode="auto">
          <a:xfrm>
            <a:off x="5410200" y="48006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72" name="Line 109"/>
          <p:cNvSpPr>
            <a:spLocks noChangeShapeType="1"/>
          </p:cNvSpPr>
          <p:nvPr/>
        </p:nvSpPr>
        <p:spPr bwMode="auto">
          <a:xfrm>
            <a:off x="2362200" y="41910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73" name="Line 110"/>
          <p:cNvSpPr>
            <a:spLocks noChangeShapeType="1"/>
          </p:cNvSpPr>
          <p:nvPr/>
        </p:nvSpPr>
        <p:spPr bwMode="auto">
          <a:xfrm>
            <a:off x="2971800" y="41910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74" name="Line 111"/>
          <p:cNvSpPr>
            <a:spLocks noChangeShapeType="1"/>
          </p:cNvSpPr>
          <p:nvPr/>
        </p:nvSpPr>
        <p:spPr bwMode="auto">
          <a:xfrm>
            <a:off x="3581400" y="41910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75" name="Line 112"/>
          <p:cNvSpPr>
            <a:spLocks noChangeShapeType="1"/>
          </p:cNvSpPr>
          <p:nvPr/>
        </p:nvSpPr>
        <p:spPr bwMode="auto">
          <a:xfrm>
            <a:off x="4191000" y="41910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76" name="Line 113"/>
          <p:cNvSpPr>
            <a:spLocks noChangeShapeType="1"/>
          </p:cNvSpPr>
          <p:nvPr/>
        </p:nvSpPr>
        <p:spPr bwMode="auto">
          <a:xfrm>
            <a:off x="4800600" y="41910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8" name="Straight Arrow Connector 117"/>
          <p:cNvCxnSpPr>
            <a:cxnSpLocks noChangeShapeType="1"/>
            <a:endCxn id="40993" idx="1"/>
          </p:cNvCxnSpPr>
          <p:nvPr/>
        </p:nvCxnSpPr>
        <p:spPr bwMode="auto">
          <a:xfrm rot="16200000" flipH="1">
            <a:off x="495300" y="2628900"/>
            <a:ext cx="2590800" cy="533400"/>
          </a:xfrm>
          <a:prstGeom prst="straightConnector1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/>
            <a:tailEnd type="arrow" w="med" len="med"/>
          </a:ln>
        </p:spPr>
      </p:cxnSp>
      <p:cxnSp>
        <p:nvCxnSpPr>
          <p:cNvPr id="128" name="Elbow Connector 127"/>
          <p:cNvCxnSpPr>
            <a:cxnSpLocks noChangeShapeType="1"/>
            <a:stCxn id="41020" idx="1"/>
            <a:endCxn id="41053" idx="1"/>
          </p:cNvCxnSpPr>
          <p:nvPr/>
        </p:nvCxnSpPr>
        <p:spPr bwMode="auto">
          <a:xfrm rot="5400000" flipH="1" flipV="1">
            <a:off x="2362200" y="4800601"/>
            <a:ext cx="3175" cy="609600"/>
          </a:xfrm>
          <a:prstGeom prst="bentConnector3">
            <a:avLst>
              <a:gd name="adj1" fmla="val 11996222"/>
            </a:avLst>
          </a:prstGeom>
          <a:noFill/>
          <a:ln w="41275">
            <a:solidFill>
              <a:schemeClr val="bg2">
                <a:lumMod val="50000"/>
              </a:schemeClr>
            </a:solidFill>
            <a:round/>
            <a:headEnd/>
            <a:tailEnd type="arrow" w="med" len="med"/>
          </a:ln>
        </p:spPr>
      </p:cxnSp>
      <p:grpSp>
        <p:nvGrpSpPr>
          <p:cNvPr id="2" name="Group 135"/>
          <p:cNvGrpSpPr>
            <a:grpSpLocks/>
          </p:cNvGrpSpPr>
          <p:nvPr/>
        </p:nvGrpSpPr>
        <p:grpSpPr bwMode="auto">
          <a:xfrm>
            <a:off x="5486400" y="4495800"/>
            <a:ext cx="533400" cy="914400"/>
            <a:chOff x="5486400" y="4495800"/>
            <a:chExt cx="533401" cy="914399"/>
          </a:xfrm>
        </p:grpSpPr>
        <p:cxnSp>
          <p:nvCxnSpPr>
            <p:cNvPr id="105601" name="Straight Arrow Connector 133"/>
            <p:cNvCxnSpPr>
              <a:cxnSpLocks noChangeShapeType="1"/>
            </p:cNvCxnSpPr>
            <p:nvPr/>
          </p:nvCxnSpPr>
          <p:spPr bwMode="auto">
            <a:xfrm rot="10800000">
              <a:off x="5486400" y="4495800"/>
              <a:ext cx="533401" cy="1588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round/>
              <a:headEnd/>
              <a:tailEnd type="arrow" w="med" len="med"/>
            </a:ln>
          </p:spPr>
        </p:cxnSp>
        <p:cxnSp>
          <p:nvCxnSpPr>
            <p:cNvPr id="105602" name="Straight Arrow Connector 134"/>
            <p:cNvCxnSpPr>
              <a:cxnSpLocks noChangeShapeType="1"/>
            </p:cNvCxnSpPr>
            <p:nvPr/>
          </p:nvCxnSpPr>
          <p:spPr bwMode="auto">
            <a:xfrm rot="10800000">
              <a:off x="5486400" y="5408612"/>
              <a:ext cx="533401" cy="1587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round/>
              <a:headEnd/>
              <a:tailEnd type="arrow" w="med" len="med"/>
            </a:ln>
          </p:spPr>
        </p:cxnSp>
      </p:grpSp>
      <p:grpSp>
        <p:nvGrpSpPr>
          <p:cNvPr id="3" name="Group 144"/>
          <p:cNvGrpSpPr>
            <a:grpSpLocks/>
          </p:cNvGrpSpPr>
          <p:nvPr/>
        </p:nvGrpSpPr>
        <p:grpSpPr bwMode="auto">
          <a:xfrm>
            <a:off x="2209800" y="5715000"/>
            <a:ext cx="3048000" cy="533400"/>
            <a:chOff x="2209800" y="5715000"/>
            <a:chExt cx="3048000" cy="533400"/>
          </a:xfrm>
        </p:grpSpPr>
        <p:cxnSp>
          <p:nvCxnSpPr>
            <p:cNvPr id="105595" name="Straight Arrow Connector 137"/>
            <p:cNvCxnSpPr>
              <a:cxnSpLocks noChangeShapeType="1"/>
            </p:cNvCxnSpPr>
            <p:nvPr/>
          </p:nvCxnSpPr>
          <p:spPr bwMode="auto">
            <a:xfrm rot="5400000" flipH="1" flipV="1">
              <a:off x="1944688" y="5981700"/>
              <a:ext cx="531812" cy="1588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round/>
              <a:headEnd/>
              <a:tailEnd type="arrow" w="med" len="med"/>
            </a:ln>
          </p:spPr>
        </p:cxnSp>
        <p:cxnSp>
          <p:nvCxnSpPr>
            <p:cNvPr id="105596" name="Straight Arrow Connector 139"/>
            <p:cNvCxnSpPr>
              <a:cxnSpLocks noChangeShapeType="1"/>
            </p:cNvCxnSpPr>
            <p:nvPr/>
          </p:nvCxnSpPr>
          <p:spPr bwMode="auto">
            <a:xfrm rot="5400000" flipH="1" flipV="1">
              <a:off x="2554287" y="5980113"/>
              <a:ext cx="531813" cy="1588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round/>
              <a:headEnd/>
              <a:tailEnd type="arrow" w="med" len="med"/>
            </a:ln>
          </p:spPr>
        </p:cxnSp>
        <p:cxnSp>
          <p:nvCxnSpPr>
            <p:cNvPr id="105597" name="Straight Arrow Connector 140"/>
            <p:cNvCxnSpPr>
              <a:cxnSpLocks noChangeShapeType="1"/>
            </p:cNvCxnSpPr>
            <p:nvPr/>
          </p:nvCxnSpPr>
          <p:spPr bwMode="auto">
            <a:xfrm rot="5400000" flipH="1" flipV="1">
              <a:off x="3162300" y="5980113"/>
              <a:ext cx="531813" cy="1587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round/>
              <a:headEnd/>
              <a:tailEnd type="arrow" w="med" len="med"/>
            </a:ln>
          </p:spPr>
        </p:cxnSp>
        <p:cxnSp>
          <p:nvCxnSpPr>
            <p:cNvPr id="105598" name="Straight Arrow Connector 141"/>
            <p:cNvCxnSpPr>
              <a:cxnSpLocks noChangeShapeType="1"/>
            </p:cNvCxnSpPr>
            <p:nvPr/>
          </p:nvCxnSpPr>
          <p:spPr bwMode="auto">
            <a:xfrm rot="5400000" flipH="1" flipV="1">
              <a:off x="3771900" y="5980113"/>
              <a:ext cx="531813" cy="1587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round/>
              <a:headEnd/>
              <a:tailEnd type="arrow" w="med" len="med"/>
            </a:ln>
          </p:spPr>
        </p:cxnSp>
        <p:cxnSp>
          <p:nvCxnSpPr>
            <p:cNvPr id="105599" name="Straight Arrow Connector 142"/>
            <p:cNvCxnSpPr>
              <a:cxnSpLocks noChangeShapeType="1"/>
            </p:cNvCxnSpPr>
            <p:nvPr/>
          </p:nvCxnSpPr>
          <p:spPr bwMode="auto">
            <a:xfrm rot="5400000" flipH="1" flipV="1">
              <a:off x="4381501" y="5981700"/>
              <a:ext cx="531812" cy="1587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round/>
              <a:headEnd/>
              <a:tailEnd type="arrow" w="med" len="med"/>
            </a:ln>
          </p:spPr>
        </p:cxnSp>
        <p:cxnSp>
          <p:nvCxnSpPr>
            <p:cNvPr id="105600" name="Straight Arrow Connector 143"/>
            <p:cNvCxnSpPr>
              <a:cxnSpLocks noChangeShapeType="1"/>
            </p:cNvCxnSpPr>
            <p:nvPr/>
          </p:nvCxnSpPr>
          <p:spPr bwMode="auto">
            <a:xfrm rot="5400000" flipH="1" flipV="1">
              <a:off x="4991100" y="5980113"/>
              <a:ext cx="531813" cy="1587"/>
            </a:xfrm>
            <a:prstGeom prst="straightConnector1">
              <a:avLst/>
            </a:prstGeom>
            <a:noFill/>
            <a:ln w="38100">
              <a:solidFill>
                <a:schemeClr val="bg2">
                  <a:lumMod val="50000"/>
                </a:schemeClr>
              </a:solidFill>
              <a:round/>
              <a:headEnd/>
              <a:tailEnd type="arrow" w="med" len="med"/>
            </a:ln>
          </p:spPr>
        </p:cxnSp>
      </p:grpSp>
      <p:sp>
        <p:nvSpPr>
          <p:cNvPr id="41081" name="Line 28"/>
          <p:cNvSpPr>
            <a:spLocks noChangeShapeType="1"/>
          </p:cNvSpPr>
          <p:nvPr/>
        </p:nvSpPr>
        <p:spPr bwMode="auto">
          <a:xfrm>
            <a:off x="7315200" y="28956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Arrow Connector 147"/>
          <p:cNvCxnSpPr>
            <a:cxnSpLocks noChangeShapeType="1"/>
          </p:cNvCxnSpPr>
          <p:nvPr/>
        </p:nvCxnSpPr>
        <p:spPr bwMode="auto">
          <a:xfrm flipV="1">
            <a:off x="4343400" y="2895600"/>
            <a:ext cx="2819400" cy="228600"/>
          </a:xfrm>
          <a:prstGeom prst="straightConnector1">
            <a:avLst/>
          </a:prstGeom>
          <a:noFill/>
          <a:ln w="38100">
            <a:solidFill>
              <a:schemeClr val="bg2">
                <a:lumMod val="50000"/>
              </a:schemeClr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cs typeface="Calibri" charset="0"/>
              </a:rPr>
              <a:t>Groups and Links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fld id="{63D69257-342E-4D4B-8B77-C3290A639AAF}" type="slidenum">
              <a:rPr lang="en-US" sz="1200" smtClean="0">
                <a:solidFill>
                  <a:schemeClr val="bg1"/>
                </a:solidFill>
                <a:latin typeface="Calibri" charset="0"/>
                <a:cs typeface="Calibri" charset="0"/>
              </a:rPr>
              <a:pPr eaLnBrk="1" hangingPunct="1"/>
              <a:t>6</a:t>
            </a:fld>
            <a:endParaRPr lang="en-US" sz="1200" smtClean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pic>
        <p:nvPicPr>
          <p:cNvPr id="6" name="Picture 8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257800"/>
            <a:ext cx="1295400" cy="685800"/>
          </a:xfrm>
          <a:prstGeom prst="rect">
            <a:avLst/>
          </a:prstGeom>
          <a:noFill/>
          <a:ln w="12700">
            <a:solidFill>
              <a:srgbClr val="FF6600"/>
            </a:solidFill>
            <a:miter lim="800000"/>
            <a:headEnd/>
            <a:tailEnd/>
          </a:ln>
          <a:effectLst>
            <a:outerShdw dist="107763" dir="81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21" name="Rectangle 12"/>
          <p:cNvSpPr>
            <a:spLocks noChangeArrowheads="1"/>
          </p:cNvSpPr>
          <p:nvPr/>
        </p:nvSpPr>
        <p:spPr bwMode="auto">
          <a:xfrm>
            <a:off x="180975" y="3581400"/>
            <a:ext cx="3635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indent="455613" eaLnBrk="0" hangingPunct="0">
              <a:lnSpc>
                <a:spcPct val="88000"/>
              </a:lnSpc>
              <a:spcBef>
                <a:spcPct val="42000"/>
              </a:spcBef>
              <a:buClr>
                <a:srgbClr val="712000"/>
              </a:buClr>
              <a:buFontTx/>
              <a:buChar char="•"/>
            </a:pPr>
            <a:endParaRPr lang="en-US" sz="2800">
              <a:solidFill>
                <a:srgbClr val="333399"/>
              </a:solidFill>
              <a:latin typeface="Calibri" charset="0"/>
              <a:cs typeface="Calibri" charset="0"/>
            </a:endParaRPr>
          </a:p>
        </p:txBody>
      </p:sp>
      <p:sp>
        <p:nvSpPr>
          <p:cNvPr id="8" name="Rectangle 15" descr="Small grid"/>
          <p:cNvSpPr>
            <a:spLocks noChangeArrowheads="1"/>
          </p:cNvSpPr>
          <p:nvPr/>
        </p:nvSpPr>
        <p:spPr bwMode="auto">
          <a:xfrm>
            <a:off x="5562600" y="5181600"/>
            <a:ext cx="1219200" cy="739775"/>
          </a:xfrm>
          <a:prstGeom prst="rect">
            <a:avLst/>
          </a:prstGeom>
          <a:pattFill prst="smGrid">
            <a:fgClr>
              <a:srgbClr val="CCCC00"/>
            </a:fgClr>
            <a:bgClr>
              <a:srgbClr val="FFFFFF"/>
            </a:bgClr>
          </a:pattFill>
          <a:ln w="9525">
            <a:miter lim="800000"/>
            <a:headEnd/>
            <a:tailEnd/>
          </a:ln>
          <a:effectLst/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CC00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Calibri"/>
              <a:ea typeface="Calibri"/>
              <a:cs typeface="Calibri"/>
            </a:endParaRPr>
          </a:p>
        </p:txBody>
      </p:sp>
      <p:sp>
        <p:nvSpPr>
          <p:cNvPr id="9" name="Rectangle 17" descr="Small grid"/>
          <p:cNvSpPr>
            <a:spLocks noChangeArrowheads="1"/>
          </p:cNvSpPr>
          <p:nvPr/>
        </p:nvSpPr>
        <p:spPr bwMode="auto">
          <a:xfrm>
            <a:off x="7086600" y="5181600"/>
            <a:ext cx="914400" cy="838200"/>
          </a:xfrm>
          <a:prstGeom prst="rect">
            <a:avLst/>
          </a:prstGeom>
          <a:pattFill prst="smGrid">
            <a:fgClr>
              <a:srgbClr val="CCCC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cs typeface="Calibri" charset="0"/>
            </a:endParaRPr>
          </a:p>
          <a:p>
            <a:pPr>
              <a:defRPr/>
            </a:pP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cs typeface="Calibri" charset="0"/>
            </a:endParaRPr>
          </a:p>
        </p:txBody>
      </p:sp>
      <p:pic>
        <p:nvPicPr>
          <p:cNvPr id="10" name="Picture 20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352800"/>
            <a:ext cx="868363" cy="914400"/>
          </a:xfrm>
          <a:prstGeom prst="rect">
            <a:avLst/>
          </a:prstGeom>
          <a:noFill/>
          <a:ln>
            <a:noFill/>
          </a:ln>
          <a:effectLst>
            <a:outerShdw dist="107763" dir="81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4343400" y="3581400"/>
            <a:ext cx="1447800" cy="1090613"/>
            <a:chOff x="5181600" y="5624513"/>
            <a:chExt cx="1752600" cy="1105465"/>
          </a:xfrm>
        </p:grpSpPr>
        <p:sp>
          <p:nvSpPr>
            <p:cNvPr id="34858" name="Rectangle 23"/>
            <p:cNvSpPr>
              <a:spLocks noChangeArrowheads="1"/>
            </p:cNvSpPr>
            <p:nvPr/>
          </p:nvSpPr>
          <p:spPr bwMode="auto">
            <a:xfrm>
              <a:off x="5181600" y="5624513"/>
              <a:ext cx="1752600" cy="106684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>
              <a:outerShdw dist="107763" dir="81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0" hangingPunct="0"/>
              <a:endParaRPr lang="en-US" sz="1800">
                <a:solidFill>
                  <a:srgbClr val="333399"/>
                </a:solidFill>
                <a:latin typeface="Calibri" charset="0"/>
                <a:cs typeface="Calibri" charset="0"/>
              </a:endParaRP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5258468" y="5700142"/>
              <a:ext cx="1422066" cy="10298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sz="1200" b="1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/>
                  <a:ea typeface="Calibri"/>
                  <a:cs typeface="Calibri"/>
                </a:rPr>
                <a:t>lat | </a:t>
              </a:r>
              <a:r>
                <a:rPr lang="en-US" sz="1200" b="1" dirty="0" err="1">
                  <a:solidFill>
                    <a:srgbClr val="3333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/>
                  <a:ea typeface="Calibri"/>
                  <a:cs typeface="Calibri"/>
                </a:rPr>
                <a:t>lon</a:t>
              </a:r>
              <a:r>
                <a:rPr lang="en-US" sz="1200" b="1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/>
                  <a:ea typeface="Calibri"/>
                  <a:cs typeface="Calibri"/>
                </a:rPr>
                <a:t> | temp</a:t>
              </a:r>
            </a:p>
            <a:p>
              <a:pPr eaLnBrk="0" hangingPunct="0">
                <a:defRPr/>
              </a:pPr>
              <a:r>
                <a:rPr lang="en-US" sz="1200" b="1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/>
                  <a:ea typeface="Calibri"/>
                  <a:cs typeface="Calibri"/>
                </a:rPr>
                <a:t>----|-----|-----</a:t>
              </a:r>
            </a:p>
            <a:p>
              <a:pPr eaLnBrk="0" hangingPunct="0">
                <a:defRPr/>
              </a:pPr>
              <a:r>
                <a:rPr lang="en-US" sz="1200" b="1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/>
                  <a:ea typeface="Calibri"/>
                  <a:cs typeface="Calibri"/>
                </a:rPr>
                <a:t> 12 |  23 |  3.1</a:t>
              </a:r>
            </a:p>
            <a:p>
              <a:pPr eaLnBrk="0" hangingPunct="0">
                <a:defRPr/>
              </a:pPr>
              <a:r>
                <a:rPr lang="en-US" sz="1200" b="1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/>
                  <a:ea typeface="Calibri"/>
                  <a:cs typeface="Calibri"/>
                </a:rPr>
                <a:t> 15 |  24 |  4.2</a:t>
              </a:r>
            </a:p>
            <a:p>
              <a:pPr eaLnBrk="0" hangingPunct="0">
                <a:defRPr/>
              </a:pPr>
              <a:r>
                <a:rPr lang="en-US" sz="1200" b="1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DDDDDD"/>
                    </a:outerShdw>
                  </a:effectLst>
                  <a:latin typeface="Calibri"/>
                  <a:ea typeface="Calibri"/>
                  <a:cs typeface="Calibri"/>
                </a:rPr>
                <a:t> 17 |  21 |  3.6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2590800" y="1524000"/>
            <a:ext cx="1190625" cy="609600"/>
            <a:chOff x="1993309" y="4800600"/>
            <a:chExt cx="1588091" cy="838200"/>
          </a:xfrm>
        </p:grpSpPr>
        <p:sp>
          <p:nvSpPr>
            <p:cNvPr id="15" name="Flowchart: Card 14"/>
            <p:cNvSpPr/>
            <p:nvPr/>
          </p:nvSpPr>
          <p:spPr bwMode="auto">
            <a:xfrm>
              <a:off x="2056833" y="4800600"/>
              <a:ext cx="1524567" cy="838200"/>
            </a:xfrm>
            <a:prstGeom prst="flowChartPunchedCard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34857" name="TextBox 15"/>
            <p:cNvSpPr txBox="1">
              <a:spLocks noChangeArrowheads="1"/>
            </p:cNvSpPr>
            <p:nvPr/>
          </p:nvSpPr>
          <p:spPr bwMode="auto">
            <a:xfrm>
              <a:off x="1993309" y="5001196"/>
              <a:ext cx="1524000" cy="6347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600">
                  <a:latin typeface="Calibri" charset="0"/>
                  <a:cs typeface="Calibri" charset="0"/>
                </a:rPr>
                <a:t>Experiment Notes:</a:t>
              </a:r>
            </a:p>
            <a:p>
              <a:pPr eaLnBrk="1" hangingPunct="1"/>
              <a:r>
                <a:rPr lang="en-US" sz="600">
                  <a:latin typeface="Calibri" charset="0"/>
                  <a:cs typeface="Calibri" charset="0"/>
                </a:rPr>
                <a:t>Serial Number: 99378920</a:t>
              </a:r>
            </a:p>
            <a:p>
              <a:pPr eaLnBrk="1" hangingPunct="1"/>
              <a:r>
                <a:rPr lang="en-US" sz="600">
                  <a:latin typeface="Calibri" charset="0"/>
                  <a:cs typeface="Calibri" charset="0"/>
                </a:rPr>
                <a:t>Date: 3/13/09</a:t>
              </a:r>
            </a:p>
            <a:p>
              <a:pPr eaLnBrk="1" hangingPunct="1"/>
              <a:r>
                <a:rPr lang="en-US" sz="600">
                  <a:latin typeface="Calibri" charset="0"/>
                  <a:cs typeface="Calibri" charset="0"/>
                </a:rPr>
                <a:t>Configuration: Standard 3</a:t>
              </a:r>
            </a:p>
          </p:txBody>
        </p:sp>
      </p:grpSp>
      <p:pic>
        <p:nvPicPr>
          <p:cNvPr id="17" name="Picture 8" descr="mesh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181600"/>
            <a:ext cx="1557338" cy="1049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4648200" y="990600"/>
            <a:ext cx="1433513" cy="1133475"/>
            <a:chOff x="3657600" y="1066800"/>
            <a:chExt cx="1434086" cy="1133128"/>
          </a:xfrm>
        </p:grpSpPr>
        <p:pic>
          <p:nvPicPr>
            <p:cNvPr id="34854" name="Picture 18" descr="Fold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1066800"/>
              <a:ext cx="1434086" cy="113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55" name="TextBox 19"/>
            <p:cNvSpPr txBox="1">
              <a:spLocks noChangeArrowheads="1"/>
            </p:cNvSpPr>
            <p:nvPr/>
          </p:nvSpPr>
          <p:spPr bwMode="auto">
            <a:xfrm>
              <a:off x="4247014" y="1320225"/>
              <a:ext cx="360996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200" b="1">
                  <a:latin typeface="Calibri" charset="0"/>
                  <a:cs typeface="Calibri" charset="0"/>
                </a:rPr>
                <a:t>/</a:t>
              </a:r>
            </a:p>
          </p:txBody>
        </p:sp>
      </p:grp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6338888" y="2524125"/>
            <a:ext cx="1433512" cy="1133475"/>
            <a:chOff x="5576314" y="1914872"/>
            <a:chExt cx="1434086" cy="1133128"/>
          </a:xfrm>
        </p:grpSpPr>
        <p:pic>
          <p:nvPicPr>
            <p:cNvPr id="34852" name="Picture 21" descr="Fold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6314" y="1914872"/>
              <a:ext cx="1434086" cy="113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53" name="TextBox 22"/>
            <p:cNvSpPr txBox="1">
              <a:spLocks noChangeArrowheads="1"/>
            </p:cNvSpPr>
            <p:nvPr/>
          </p:nvSpPr>
          <p:spPr bwMode="auto">
            <a:xfrm>
              <a:off x="5829744" y="2266890"/>
              <a:ext cx="97975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000" b="1">
                  <a:latin typeface="Calibri" charset="0"/>
                  <a:cs typeface="Calibri" charset="0"/>
                </a:rPr>
                <a:t>SimOut</a:t>
              </a:r>
            </a:p>
          </p:txBody>
        </p:sp>
      </p:grp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2590800" y="2514600"/>
            <a:ext cx="1509713" cy="1133475"/>
            <a:chOff x="3505200" y="2667000"/>
            <a:chExt cx="1510286" cy="1133128"/>
          </a:xfrm>
        </p:grpSpPr>
        <p:pic>
          <p:nvPicPr>
            <p:cNvPr id="34850" name="Picture 24" descr="Folder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2667000"/>
              <a:ext cx="1510286" cy="113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51" name="TextBox 25"/>
            <p:cNvSpPr txBox="1">
              <a:spLocks noChangeArrowheads="1"/>
            </p:cNvSpPr>
            <p:nvPr/>
          </p:nvSpPr>
          <p:spPr bwMode="auto">
            <a:xfrm>
              <a:off x="3962400" y="3044279"/>
              <a:ext cx="485429" cy="384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900" b="1">
                  <a:latin typeface="Calibri" charset="0"/>
                  <a:cs typeface="Calibri" charset="0"/>
                </a:rPr>
                <a:t>Viz</a:t>
              </a:r>
            </a:p>
          </p:txBody>
        </p:sp>
      </p:grpSp>
      <p:cxnSp>
        <p:nvCxnSpPr>
          <p:cNvPr id="27" name="Straight Connector 26"/>
          <p:cNvCxnSpPr>
            <a:cxnSpLocks noChangeShapeType="1"/>
            <a:endCxn id="15" idx="3"/>
          </p:cNvCxnSpPr>
          <p:nvPr/>
        </p:nvCxnSpPr>
        <p:spPr bwMode="auto">
          <a:xfrm rot="10800000" flipV="1">
            <a:off x="3781425" y="1447800"/>
            <a:ext cx="104775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Connector 27"/>
          <p:cNvCxnSpPr>
            <a:cxnSpLocks noChangeShapeType="1"/>
          </p:cNvCxnSpPr>
          <p:nvPr/>
        </p:nvCxnSpPr>
        <p:spPr bwMode="auto">
          <a:xfrm rot="10800000" flipV="1">
            <a:off x="3886200" y="1905000"/>
            <a:ext cx="1192213" cy="762000"/>
          </a:xfrm>
          <a:prstGeom prst="line">
            <a:avLst/>
          </a:prstGeom>
          <a:noFill/>
          <a:ln w="381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>
            <a:off x="5867400" y="1905000"/>
            <a:ext cx="914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traight Connector 29"/>
          <p:cNvCxnSpPr>
            <a:cxnSpLocks noChangeShapeType="1"/>
          </p:cNvCxnSpPr>
          <p:nvPr/>
        </p:nvCxnSpPr>
        <p:spPr bwMode="auto">
          <a:xfrm rot="5400000">
            <a:off x="5562600" y="3886200"/>
            <a:ext cx="1752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Connector 30"/>
          <p:cNvCxnSpPr>
            <a:cxnSpLocks noChangeShapeType="1"/>
          </p:cNvCxnSpPr>
          <p:nvPr/>
        </p:nvCxnSpPr>
        <p:spPr bwMode="auto">
          <a:xfrm rot="16200000" flipH="1">
            <a:off x="2979738" y="3954462"/>
            <a:ext cx="1752600" cy="701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traight Connector 31"/>
          <p:cNvCxnSpPr>
            <a:cxnSpLocks noChangeShapeType="1"/>
          </p:cNvCxnSpPr>
          <p:nvPr/>
        </p:nvCxnSpPr>
        <p:spPr bwMode="auto">
          <a:xfrm rot="5400000">
            <a:off x="1619250" y="3829050"/>
            <a:ext cx="1828800" cy="1028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traight Connector 32"/>
          <p:cNvCxnSpPr>
            <a:cxnSpLocks noChangeShapeType="1"/>
          </p:cNvCxnSpPr>
          <p:nvPr/>
        </p:nvCxnSpPr>
        <p:spPr bwMode="auto">
          <a:xfrm>
            <a:off x="3929063" y="3048000"/>
            <a:ext cx="642937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Connector 33"/>
          <p:cNvCxnSpPr>
            <a:cxnSpLocks noChangeShapeType="1"/>
            <a:endCxn id="9" idx="0"/>
          </p:cNvCxnSpPr>
          <p:nvPr/>
        </p:nvCxnSpPr>
        <p:spPr bwMode="auto">
          <a:xfrm rot="16200000" flipH="1">
            <a:off x="6400800" y="4038600"/>
            <a:ext cx="17526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Connector 34"/>
          <p:cNvCxnSpPr>
            <a:cxnSpLocks noChangeShapeType="1"/>
          </p:cNvCxnSpPr>
          <p:nvPr/>
        </p:nvCxnSpPr>
        <p:spPr bwMode="auto">
          <a:xfrm rot="10800000" flipV="1">
            <a:off x="1524000" y="3094038"/>
            <a:ext cx="1260475" cy="563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0" name="Rectangle 35"/>
          <p:cNvSpPr>
            <a:spLocks noChangeArrowheads="1"/>
          </p:cNvSpPr>
          <p:nvPr/>
        </p:nvSpPr>
        <p:spPr bwMode="auto">
          <a:xfrm>
            <a:off x="228600" y="990600"/>
            <a:ext cx="25146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>
                <a:latin typeface="Calibri" charset="0"/>
                <a:cs typeface="Calibri" charset="0"/>
              </a:rPr>
              <a:t>HDF5 groups </a:t>
            </a:r>
            <a:br>
              <a:rPr lang="en-US" sz="2600">
                <a:latin typeface="Calibri" charset="0"/>
                <a:cs typeface="Calibri" charset="0"/>
              </a:rPr>
            </a:br>
            <a:r>
              <a:rPr lang="en-US" sz="2600">
                <a:latin typeface="Calibri" charset="0"/>
                <a:cs typeface="Calibri" charset="0"/>
              </a:rPr>
              <a:t>and links </a:t>
            </a:r>
            <a:br>
              <a:rPr lang="en-US" sz="2600">
                <a:latin typeface="Calibri" charset="0"/>
                <a:cs typeface="Calibri" charset="0"/>
              </a:rPr>
            </a:br>
            <a:r>
              <a:rPr lang="en-US" sz="2600" b="1">
                <a:latin typeface="Calibri" charset="0"/>
                <a:cs typeface="Calibri" charset="0"/>
              </a:rPr>
              <a:t>organize </a:t>
            </a:r>
            <a:r>
              <a:rPr lang="en-US" sz="2600">
                <a:latin typeface="Calibri" charset="0"/>
                <a:cs typeface="Calibri" charset="0"/>
              </a:rPr>
              <a:t/>
            </a:r>
            <a:br>
              <a:rPr lang="en-US" sz="2600">
                <a:latin typeface="Calibri" charset="0"/>
                <a:cs typeface="Calibri" charset="0"/>
              </a:rPr>
            </a:br>
            <a:r>
              <a:rPr lang="en-US" sz="2600">
                <a:latin typeface="Calibri" charset="0"/>
                <a:cs typeface="Calibri" charset="0"/>
              </a:rPr>
              <a:t>data objects.</a:t>
            </a:r>
            <a:endParaRPr lang="en-US">
              <a:latin typeface="Calibri" charset="0"/>
              <a:cs typeface="Calibri" charset="0"/>
            </a:endParaRPr>
          </a:p>
        </p:txBody>
      </p:sp>
      <p:cxnSp>
        <p:nvCxnSpPr>
          <p:cNvPr id="37" name="Straight Connector 36"/>
          <p:cNvCxnSpPr>
            <a:cxnSpLocks noChangeShapeType="1"/>
          </p:cNvCxnSpPr>
          <p:nvPr/>
        </p:nvCxnSpPr>
        <p:spPr bwMode="auto">
          <a:xfrm rot="10800000" flipV="1">
            <a:off x="5562600" y="3048000"/>
            <a:ext cx="960438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8" name="Picture 37" descr="open_box.png"/>
          <p:cNvPicPr>
            <a:picLocks noChangeAspect="1"/>
          </p:cNvPicPr>
          <p:nvPr/>
        </p:nvPicPr>
        <p:blipFill>
          <a:blip r:embed="rId7">
            <a:lum contrast="-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73"/>
          <a:stretch>
            <a:fillRect/>
          </a:stretch>
        </p:blipFill>
        <p:spPr bwMode="auto">
          <a:xfrm>
            <a:off x="7794625" y="3733800"/>
            <a:ext cx="13604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/>
          <p:cNvCxnSpPr>
            <a:cxnSpLocks noChangeShapeType="1"/>
          </p:cNvCxnSpPr>
          <p:nvPr/>
        </p:nvCxnSpPr>
        <p:spPr bwMode="auto">
          <a:xfrm>
            <a:off x="7620000" y="3124200"/>
            <a:ext cx="762000" cy="53340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Rectangle 17" descr="Small grid"/>
          <p:cNvSpPr>
            <a:spLocks noChangeArrowheads="1"/>
          </p:cNvSpPr>
          <p:nvPr/>
        </p:nvSpPr>
        <p:spPr bwMode="auto">
          <a:xfrm>
            <a:off x="8382000" y="3657600"/>
            <a:ext cx="533400" cy="381000"/>
          </a:xfrm>
          <a:prstGeom prst="rect">
            <a:avLst/>
          </a:prstGeom>
          <a:pattFill prst="smGrid">
            <a:fgClr>
              <a:srgbClr val="CCCC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cs typeface="Calibri" charset="0"/>
            </a:endParaRPr>
          </a:p>
          <a:p>
            <a:pPr>
              <a:defRPr/>
            </a:pP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cs typeface="Calibri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>
            <a:off x="4562475" y="990600"/>
            <a:ext cx="1690688" cy="1143000"/>
          </a:xfrm>
          <a:prstGeom prst="ellipse">
            <a:avLst/>
          </a:prstGeom>
          <a:noFill/>
          <a:ln w="3175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400" anchor="ctr"/>
          <a:lstStyle/>
          <a:p>
            <a:pPr>
              <a:defRPr/>
            </a:pPr>
            <a:r>
              <a:rPr lang="en-US" dirty="0">
                <a:latin typeface="Calibri"/>
                <a:ea typeface="Calibri"/>
                <a:cs typeface="Calibri"/>
              </a:rPr>
              <a:t>        </a:t>
            </a: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Every HDF5 file </a:t>
            </a:r>
          </a:p>
          <a:p>
            <a:pPr>
              <a:defRPr/>
            </a:pPr>
            <a:r>
              <a:rPr lang="en-US" sz="2200" i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</a:rPr>
              <a:t>         has a root group</a:t>
            </a:r>
          </a:p>
        </p:txBody>
      </p:sp>
      <p:sp>
        <p:nvSpPr>
          <p:cNvPr id="41" name="Rectangular Callout 40"/>
          <p:cNvSpPr/>
          <p:nvPr/>
        </p:nvSpPr>
        <p:spPr bwMode="auto">
          <a:xfrm>
            <a:off x="7810500" y="2484438"/>
            <a:ext cx="1104900" cy="563562"/>
          </a:xfrm>
          <a:prstGeom prst="wedgeRectCallout">
            <a:avLst>
              <a:gd name="adj1" fmla="val -73609"/>
              <a:gd name="adj2" fmla="val 19782"/>
            </a:avLst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45720" rIns="45720" anchor="ctr"/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/>
                <a:cs typeface="Calibri"/>
              </a:rPr>
              <a:t>Parameters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  <a:latin typeface="Calibri"/>
                <a:cs typeface="Calibri"/>
              </a:rPr>
              <a:t>10;100;1000</a:t>
            </a:r>
          </a:p>
        </p:txBody>
      </p:sp>
      <p:sp>
        <p:nvSpPr>
          <p:cNvPr id="42" name="Rectangular Callout 41"/>
          <p:cNvSpPr/>
          <p:nvPr/>
        </p:nvSpPr>
        <p:spPr bwMode="auto">
          <a:xfrm>
            <a:off x="419100" y="4648200"/>
            <a:ext cx="952500" cy="446088"/>
          </a:xfrm>
          <a:prstGeom prst="wedgeRectCallout">
            <a:avLst>
              <a:gd name="adj1" fmla="val 64672"/>
              <a:gd name="adj2" fmla="val 73167"/>
            </a:avLst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45720" rIns="45720" anchor="ctr"/>
          <a:lstStyle/>
          <a:p>
            <a:pPr algn="ctr">
              <a:defRPr/>
            </a:pPr>
            <a:r>
              <a:rPr lang="en-US" sz="1400" dirty="0" err="1">
                <a:solidFill>
                  <a:schemeClr val="tx1"/>
                </a:solidFill>
                <a:latin typeface="Calibri"/>
                <a:cs typeface="Calibri"/>
              </a:rPr>
              <a:t>Timestep</a:t>
            </a:r>
            <a:endParaRPr lang="en-US" sz="1400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Calibri"/>
                <a:cs typeface="Calibri"/>
              </a:rPr>
              <a:t>36,000</a:t>
            </a:r>
          </a:p>
        </p:txBody>
      </p:sp>
      <p:sp>
        <p:nvSpPr>
          <p:cNvPr id="34848" name="Rectangle 2064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629400"/>
            <a:ext cx="19812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Calibri" charset="0"/>
                <a:cs typeface="Calibri" charset="0"/>
              </a:rPr>
              <a:t>April 17-19, 2012</a:t>
            </a:r>
            <a:endParaRPr lang="en-US" sz="120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sp>
        <p:nvSpPr>
          <p:cNvPr id="34849" name="Rectangle 206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Calibri" charset="0"/>
                <a:cs typeface="Calibri" charset="0"/>
              </a:rPr>
              <a:t>HDF/HDF-EOS Workshop XV</a:t>
            </a:r>
          </a:p>
        </p:txBody>
      </p:sp>
    </p:spTree>
    <p:extLst>
      <p:ext uri="{BB962C8B-B14F-4D97-AF65-F5344CB8AC3E}">
        <p14:creationId xmlns:p14="http://schemas.microsoft.com/office/powerpoint/2010/main" val="294994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April 17-19</a:t>
            </a: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HDF/HDF-EOS Workshop XV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8D6C7E-A295-4815-85E1-8816D64FC611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  <a:ea typeface="ＭＳ Ｐゴシック" pitchFamily="-111" charset="-128"/>
              </a:rPr>
              <a:t>Simple Hyperslab Description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924800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11" charset="-128"/>
              </a:rPr>
              <a:t>Two ways to describe a simple </a:t>
            </a:r>
            <a:r>
              <a:rPr lang="en-US" sz="2400" dirty="0" err="1" smtClean="0">
                <a:ea typeface="ＭＳ Ｐゴシック" pitchFamily="-111" charset="-128"/>
              </a:rPr>
              <a:t>hyperslab</a:t>
            </a:r>
            <a:endParaRPr lang="en-US" sz="2400" dirty="0" smtClean="0">
              <a:ea typeface="ＭＳ Ｐゴシック" pitchFamily="-111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11" charset="-128"/>
              </a:rPr>
              <a:t>As </a:t>
            </a:r>
            <a:r>
              <a:rPr lang="en-US" sz="2400" i="1" dirty="0" smtClean="0">
                <a:ea typeface="ＭＳ Ｐゴシック" pitchFamily="-111" charset="-128"/>
              </a:rPr>
              <a:t>several</a:t>
            </a:r>
            <a:r>
              <a:rPr lang="en-US" sz="2400" dirty="0" smtClean="0">
                <a:ea typeface="ＭＳ Ｐゴシック" pitchFamily="-111" charset="-128"/>
              </a:rPr>
              <a:t> blocks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b="1" dirty="0" smtClean="0">
                <a:solidFill>
                  <a:srgbClr val="4D3319"/>
                </a:solidFill>
                <a:ea typeface="ＭＳ Ｐゴシック" pitchFamily="-111" charset="-128"/>
              </a:rPr>
              <a:t>Stride  – (1,1)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b="1" dirty="0" smtClean="0">
                <a:solidFill>
                  <a:srgbClr val="4D3319"/>
                </a:solidFill>
                <a:ea typeface="ＭＳ Ｐゴシック" pitchFamily="-111" charset="-128"/>
              </a:rPr>
              <a:t>Count  – </a:t>
            </a:r>
            <a:r>
              <a:rPr lang="en-US" sz="2200" b="1" dirty="0" smtClean="0">
                <a:solidFill>
                  <a:srgbClr val="4D3319"/>
                </a:solidFill>
                <a:ea typeface="ＭＳ Ｐゴシック" pitchFamily="-111" charset="-128"/>
              </a:rPr>
              <a:t>(3,4)</a:t>
            </a:r>
            <a:endParaRPr lang="en-US" sz="2200" b="1" dirty="0" smtClean="0">
              <a:solidFill>
                <a:srgbClr val="4D3319"/>
              </a:solidFill>
              <a:ea typeface="ＭＳ Ｐゴシック" pitchFamily="-111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11" charset="-128"/>
              </a:rPr>
              <a:t>Block   – (1,1)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11" charset="-128"/>
              </a:rPr>
              <a:t>As </a:t>
            </a:r>
            <a:r>
              <a:rPr lang="en-US" sz="2400" i="1" dirty="0" smtClean="0">
                <a:ea typeface="ＭＳ Ｐゴシック" pitchFamily="-111" charset="-128"/>
              </a:rPr>
              <a:t>one</a:t>
            </a:r>
            <a:r>
              <a:rPr lang="en-US" sz="2400" dirty="0" smtClean="0">
                <a:ea typeface="ＭＳ Ｐゴシック" pitchFamily="-111" charset="-128"/>
              </a:rPr>
              <a:t> block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11" charset="-128"/>
              </a:rPr>
              <a:t>Stride – (1,1)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11" charset="-128"/>
              </a:rPr>
              <a:t>Count – (1,1)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b="1" dirty="0" smtClean="0">
                <a:solidFill>
                  <a:srgbClr val="4D3319"/>
                </a:solidFill>
                <a:ea typeface="ＭＳ Ｐゴシック" pitchFamily="-111" charset="-128"/>
              </a:rPr>
              <a:t>Block  – </a:t>
            </a:r>
            <a:r>
              <a:rPr lang="en-US" sz="2200" b="1" dirty="0" smtClean="0">
                <a:solidFill>
                  <a:srgbClr val="4D3319"/>
                </a:solidFill>
                <a:ea typeface="ＭＳ Ｐゴシック" pitchFamily="-111" charset="-128"/>
              </a:rPr>
              <a:t>(3,4)</a:t>
            </a:r>
            <a:endParaRPr lang="en-US" sz="2200" b="1" dirty="0" smtClean="0">
              <a:solidFill>
                <a:srgbClr val="4D3319"/>
              </a:solidFill>
              <a:ea typeface="ＭＳ Ｐゴシック" pitchFamily="-111" charset="-128"/>
            </a:endParaRPr>
          </a:p>
          <a:p>
            <a:pPr lvl="1" eaLnBrk="1" hangingPunct="1">
              <a:lnSpc>
                <a:spcPct val="90000"/>
              </a:lnSpc>
            </a:pPr>
            <a:endParaRPr lang="en-US" sz="2200" dirty="0" smtClean="0">
              <a:ea typeface="ＭＳ Ｐゴシック" pitchFamily="-111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 smtClean="0">
              <a:ea typeface="ＭＳ Ｐゴシック" pitchFamily="-111" charset="-128"/>
            </a:endParaRPr>
          </a:p>
        </p:txBody>
      </p:sp>
      <p:sp>
        <p:nvSpPr>
          <p:cNvPr id="41991" name="Rectangle 4"/>
          <p:cNvSpPr>
            <a:spLocks noChangeArrowheads="1"/>
          </p:cNvSpPr>
          <p:nvPr/>
        </p:nvSpPr>
        <p:spPr bwMode="auto">
          <a:xfrm>
            <a:off x="4495800" y="4570413"/>
            <a:ext cx="3657600" cy="1828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5"/>
          <p:cNvSpPr>
            <a:spLocks noChangeArrowheads="1"/>
          </p:cNvSpPr>
          <p:nvPr/>
        </p:nvSpPr>
        <p:spPr bwMode="auto">
          <a:xfrm>
            <a:off x="4800600" y="4875213"/>
            <a:ext cx="304800" cy="609600"/>
          </a:xfrm>
          <a:prstGeom prst="rect">
            <a:avLst/>
          </a:prstGeom>
          <a:solidFill>
            <a:srgbClr val="3399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Rectangle 6"/>
          <p:cNvSpPr>
            <a:spLocks noChangeArrowheads="1"/>
          </p:cNvSpPr>
          <p:nvPr/>
        </p:nvSpPr>
        <p:spPr bwMode="auto">
          <a:xfrm>
            <a:off x="4800600" y="5181600"/>
            <a:ext cx="304800" cy="609600"/>
          </a:xfrm>
          <a:prstGeom prst="rect">
            <a:avLst/>
          </a:prstGeom>
          <a:solidFill>
            <a:srgbClr val="3399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Rectangle 7"/>
          <p:cNvSpPr>
            <a:spLocks noChangeArrowheads="1"/>
          </p:cNvSpPr>
          <p:nvPr/>
        </p:nvSpPr>
        <p:spPr bwMode="auto">
          <a:xfrm>
            <a:off x="5105400" y="4875213"/>
            <a:ext cx="304800" cy="609600"/>
          </a:xfrm>
          <a:prstGeom prst="rect">
            <a:avLst/>
          </a:prstGeom>
          <a:solidFill>
            <a:srgbClr val="3399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Rectangle 8"/>
          <p:cNvSpPr>
            <a:spLocks noChangeArrowheads="1"/>
          </p:cNvSpPr>
          <p:nvPr/>
        </p:nvSpPr>
        <p:spPr bwMode="auto">
          <a:xfrm>
            <a:off x="5105400" y="5181600"/>
            <a:ext cx="304800" cy="609600"/>
          </a:xfrm>
          <a:prstGeom prst="rect">
            <a:avLst/>
          </a:prstGeom>
          <a:solidFill>
            <a:srgbClr val="3399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Rectangle 9"/>
          <p:cNvSpPr>
            <a:spLocks noChangeArrowheads="1"/>
          </p:cNvSpPr>
          <p:nvPr/>
        </p:nvSpPr>
        <p:spPr bwMode="auto">
          <a:xfrm>
            <a:off x="5410200" y="4875213"/>
            <a:ext cx="304800" cy="609600"/>
          </a:xfrm>
          <a:prstGeom prst="rect">
            <a:avLst/>
          </a:prstGeom>
          <a:solidFill>
            <a:srgbClr val="3399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Rectangle 10"/>
          <p:cNvSpPr>
            <a:spLocks noChangeArrowheads="1"/>
          </p:cNvSpPr>
          <p:nvPr/>
        </p:nvSpPr>
        <p:spPr bwMode="auto">
          <a:xfrm>
            <a:off x="5410200" y="5181600"/>
            <a:ext cx="304800" cy="609600"/>
          </a:xfrm>
          <a:prstGeom prst="rect">
            <a:avLst/>
          </a:prstGeom>
          <a:solidFill>
            <a:srgbClr val="3399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Rectangle 11"/>
          <p:cNvSpPr>
            <a:spLocks noChangeArrowheads="1"/>
          </p:cNvSpPr>
          <p:nvPr/>
        </p:nvSpPr>
        <p:spPr bwMode="auto">
          <a:xfrm>
            <a:off x="5715000" y="4875213"/>
            <a:ext cx="304800" cy="609600"/>
          </a:xfrm>
          <a:prstGeom prst="rect">
            <a:avLst/>
          </a:prstGeom>
          <a:solidFill>
            <a:srgbClr val="3399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9" name="Rectangle 12"/>
          <p:cNvSpPr>
            <a:spLocks noChangeArrowheads="1"/>
          </p:cNvSpPr>
          <p:nvPr/>
        </p:nvSpPr>
        <p:spPr bwMode="auto">
          <a:xfrm>
            <a:off x="5715000" y="5181600"/>
            <a:ext cx="304800" cy="609600"/>
          </a:xfrm>
          <a:prstGeom prst="rect">
            <a:avLst/>
          </a:prstGeom>
          <a:solidFill>
            <a:srgbClr val="3399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Rectangle 17"/>
          <p:cNvSpPr>
            <a:spLocks noChangeArrowheads="1"/>
          </p:cNvSpPr>
          <p:nvPr/>
        </p:nvSpPr>
        <p:spPr bwMode="auto">
          <a:xfrm>
            <a:off x="4495800" y="1828800"/>
            <a:ext cx="304800" cy="609600"/>
          </a:xfrm>
          <a:prstGeom prst="rect">
            <a:avLst/>
          </a:prstGeom>
          <a:solidFill>
            <a:srgbClr val="3399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Line 18"/>
          <p:cNvSpPr>
            <a:spLocks noChangeShapeType="1"/>
          </p:cNvSpPr>
          <p:nvPr/>
        </p:nvSpPr>
        <p:spPr bwMode="auto">
          <a:xfrm>
            <a:off x="4800600" y="51800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Line 19"/>
          <p:cNvSpPr>
            <a:spLocks noChangeShapeType="1"/>
          </p:cNvSpPr>
          <p:nvPr/>
        </p:nvSpPr>
        <p:spPr bwMode="auto">
          <a:xfrm>
            <a:off x="4800600" y="60944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Line 20"/>
          <p:cNvSpPr>
            <a:spLocks noChangeShapeType="1"/>
          </p:cNvSpPr>
          <p:nvPr/>
        </p:nvSpPr>
        <p:spPr bwMode="auto">
          <a:xfrm>
            <a:off x="5410200" y="60944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Line 21"/>
          <p:cNvSpPr>
            <a:spLocks noChangeShapeType="1"/>
          </p:cNvSpPr>
          <p:nvPr/>
        </p:nvSpPr>
        <p:spPr bwMode="auto">
          <a:xfrm>
            <a:off x="6019800" y="60944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9" name="Line 22"/>
          <p:cNvSpPr>
            <a:spLocks noChangeShapeType="1"/>
          </p:cNvSpPr>
          <p:nvPr/>
        </p:nvSpPr>
        <p:spPr bwMode="auto">
          <a:xfrm>
            <a:off x="6629400" y="60944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Line 23"/>
          <p:cNvSpPr>
            <a:spLocks noChangeShapeType="1"/>
          </p:cNvSpPr>
          <p:nvPr/>
        </p:nvSpPr>
        <p:spPr bwMode="auto">
          <a:xfrm>
            <a:off x="7239000" y="60944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1" name="Line 24"/>
          <p:cNvSpPr>
            <a:spLocks noChangeShapeType="1"/>
          </p:cNvSpPr>
          <p:nvPr/>
        </p:nvSpPr>
        <p:spPr bwMode="auto">
          <a:xfrm>
            <a:off x="7848600" y="60944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2" name="Line 25"/>
          <p:cNvSpPr>
            <a:spLocks noChangeShapeType="1"/>
          </p:cNvSpPr>
          <p:nvPr/>
        </p:nvSpPr>
        <p:spPr bwMode="auto">
          <a:xfrm>
            <a:off x="5410200" y="51800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3" name="Line 26"/>
          <p:cNvSpPr>
            <a:spLocks noChangeShapeType="1"/>
          </p:cNvSpPr>
          <p:nvPr/>
        </p:nvSpPr>
        <p:spPr bwMode="auto">
          <a:xfrm>
            <a:off x="6019800" y="51800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4" name="Line 27"/>
          <p:cNvSpPr>
            <a:spLocks noChangeShapeType="1"/>
          </p:cNvSpPr>
          <p:nvPr/>
        </p:nvSpPr>
        <p:spPr bwMode="auto">
          <a:xfrm>
            <a:off x="6629400" y="51800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5" name="Line 28"/>
          <p:cNvSpPr>
            <a:spLocks noChangeShapeType="1"/>
          </p:cNvSpPr>
          <p:nvPr/>
        </p:nvSpPr>
        <p:spPr bwMode="auto">
          <a:xfrm>
            <a:off x="7239000" y="51800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6" name="Line 29"/>
          <p:cNvSpPr>
            <a:spLocks noChangeShapeType="1"/>
          </p:cNvSpPr>
          <p:nvPr/>
        </p:nvSpPr>
        <p:spPr bwMode="auto">
          <a:xfrm>
            <a:off x="7848600" y="51800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7" name="Line 30"/>
          <p:cNvSpPr>
            <a:spLocks noChangeShapeType="1"/>
          </p:cNvSpPr>
          <p:nvPr/>
        </p:nvSpPr>
        <p:spPr bwMode="auto">
          <a:xfrm>
            <a:off x="4495800" y="48752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8" name="Line 31"/>
          <p:cNvSpPr>
            <a:spLocks noChangeShapeType="1"/>
          </p:cNvSpPr>
          <p:nvPr/>
        </p:nvSpPr>
        <p:spPr bwMode="auto">
          <a:xfrm>
            <a:off x="4495800" y="51800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19" name="Line 32"/>
          <p:cNvSpPr>
            <a:spLocks noChangeShapeType="1"/>
          </p:cNvSpPr>
          <p:nvPr/>
        </p:nvSpPr>
        <p:spPr bwMode="auto">
          <a:xfrm>
            <a:off x="4800600" y="45704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20" name="Line 33"/>
          <p:cNvSpPr>
            <a:spLocks noChangeShapeType="1"/>
          </p:cNvSpPr>
          <p:nvPr/>
        </p:nvSpPr>
        <p:spPr bwMode="auto">
          <a:xfrm>
            <a:off x="5105400" y="51800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21" name="Line 34"/>
          <p:cNvSpPr>
            <a:spLocks noChangeShapeType="1"/>
          </p:cNvSpPr>
          <p:nvPr/>
        </p:nvSpPr>
        <p:spPr bwMode="auto">
          <a:xfrm>
            <a:off x="4800600" y="54848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22" name="Line 35"/>
          <p:cNvSpPr>
            <a:spLocks noChangeShapeType="1"/>
          </p:cNvSpPr>
          <p:nvPr/>
        </p:nvSpPr>
        <p:spPr bwMode="auto">
          <a:xfrm>
            <a:off x="5715000" y="51800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23" name="Line 36"/>
          <p:cNvSpPr>
            <a:spLocks noChangeShapeType="1"/>
          </p:cNvSpPr>
          <p:nvPr/>
        </p:nvSpPr>
        <p:spPr bwMode="auto">
          <a:xfrm>
            <a:off x="6324600" y="51800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24" name="Line 37"/>
          <p:cNvSpPr>
            <a:spLocks noChangeShapeType="1"/>
          </p:cNvSpPr>
          <p:nvPr/>
        </p:nvSpPr>
        <p:spPr bwMode="auto">
          <a:xfrm>
            <a:off x="6934200" y="51800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25" name="Line 38"/>
          <p:cNvSpPr>
            <a:spLocks noChangeShapeType="1"/>
          </p:cNvSpPr>
          <p:nvPr/>
        </p:nvSpPr>
        <p:spPr bwMode="auto">
          <a:xfrm>
            <a:off x="7543800" y="51800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26" name="Line 39"/>
          <p:cNvSpPr>
            <a:spLocks noChangeShapeType="1"/>
          </p:cNvSpPr>
          <p:nvPr/>
        </p:nvSpPr>
        <p:spPr bwMode="auto">
          <a:xfrm>
            <a:off x="4800600" y="54848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27" name="Line 40"/>
          <p:cNvSpPr>
            <a:spLocks noChangeShapeType="1"/>
          </p:cNvSpPr>
          <p:nvPr/>
        </p:nvSpPr>
        <p:spPr bwMode="auto">
          <a:xfrm>
            <a:off x="5410200" y="54848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29" name="Line 42"/>
          <p:cNvSpPr>
            <a:spLocks noChangeShapeType="1"/>
          </p:cNvSpPr>
          <p:nvPr/>
        </p:nvSpPr>
        <p:spPr bwMode="auto">
          <a:xfrm>
            <a:off x="6629400" y="54848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30" name="Line 43"/>
          <p:cNvSpPr>
            <a:spLocks noChangeShapeType="1"/>
          </p:cNvSpPr>
          <p:nvPr/>
        </p:nvSpPr>
        <p:spPr bwMode="auto">
          <a:xfrm>
            <a:off x="7239000" y="54848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31" name="Line 44"/>
          <p:cNvSpPr>
            <a:spLocks noChangeShapeType="1"/>
          </p:cNvSpPr>
          <p:nvPr/>
        </p:nvSpPr>
        <p:spPr bwMode="auto">
          <a:xfrm>
            <a:off x="7848600" y="54848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32" name="Line 45"/>
          <p:cNvSpPr>
            <a:spLocks noChangeShapeType="1"/>
          </p:cNvSpPr>
          <p:nvPr/>
        </p:nvSpPr>
        <p:spPr bwMode="auto">
          <a:xfrm>
            <a:off x="4495800" y="54848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33" name="Line 46"/>
          <p:cNvSpPr>
            <a:spLocks noChangeShapeType="1"/>
          </p:cNvSpPr>
          <p:nvPr/>
        </p:nvSpPr>
        <p:spPr bwMode="auto">
          <a:xfrm>
            <a:off x="5105400" y="54848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34" name="Line 47"/>
          <p:cNvSpPr>
            <a:spLocks noChangeShapeType="1"/>
          </p:cNvSpPr>
          <p:nvPr/>
        </p:nvSpPr>
        <p:spPr bwMode="auto">
          <a:xfrm>
            <a:off x="5715000" y="5484812"/>
            <a:ext cx="6096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35" name="Line 48"/>
          <p:cNvSpPr>
            <a:spLocks noChangeShapeType="1"/>
          </p:cNvSpPr>
          <p:nvPr/>
        </p:nvSpPr>
        <p:spPr bwMode="auto">
          <a:xfrm>
            <a:off x="6324600" y="54848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36" name="Line 49"/>
          <p:cNvSpPr>
            <a:spLocks noChangeShapeType="1"/>
          </p:cNvSpPr>
          <p:nvPr/>
        </p:nvSpPr>
        <p:spPr bwMode="auto">
          <a:xfrm>
            <a:off x="6934200" y="54848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37" name="Line 50"/>
          <p:cNvSpPr>
            <a:spLocks noChangeShapeType="1"/>
          </p:cNvSpPr>
          <p:nvPr/>
        </p:nvSpPr>
        <p:spPr bwMode="auto">
          <a:xfrm>
            <a:off x="7543800" y="54848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38" name="Line 51"/>
          <p:cNvSpPr>
            <a:spLocks noChangeShapeType="1"/>
          </p:cNvSpPr>
          <p:nvPr/>
        </p:nvSpPr>
        <p:spPr bwMode="auto">
          <a:xfrm>
            <a:off x="4800600" y="57896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39" name="Line 52"/>
          <p:cNvSpPr>
            <a:spLocks noChangeShapeType="1"/>
          </p:cNvSpPr>
          <p:nvPr/>
        </p:nvSpPr>
        <p:spPr bwMode="auto">
          <a:xfrm>
            <a:off x="5410200" y="57896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40" name="Line 53"/>
          <p:cNvSpPr>
            <a:spLocks noChangeShapeType="1"/>
          </p:cNvSpPr>
          <p:nvPr/>
        </p:nvSpPr>
        <p:spPr bwMode="auto">
          <a:xfrm>
            <a:off x="6019800" y="57896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41" name="Line 54"/>
          <p:cNvSpPr>
            <a:spLocks noChangeShapeType="1"/>
          </p:cNvSpPr>
          <p:nvPr/>
        </p:nvSpPr>
        <p:spPr bwMode="auto">
          <a:xfrm>
            <a:off x="6629400" y="57896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42" name="Line 55"/>
          <p:cNvSpPr>
            <a:spLocks noChangeShapeType="1"/>
          </p:cNvSpPr>
          <p:nvPr/>
        </p:nvSpPr>
        <p:spPr bwMode="auto">
          <a:xfrm>
            <a:off x="7239000" y="57896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43" name="Line 56"/>
          <p:cNvSpPr>
            <a:spLocks noChangeShapeType="1"/>
          </p:cNvSpPr>
          <p:nvPr/>
        </p:nvSpPr>
        <p:spPr bwMode="auto">
          <a:xfrm>
            <a:off x="7848600" y="57896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44" name="Line 57"/>
          <p:cNvSpPr>
            <a:spLocks noChangeShapeType="1"/>
          </p:cNvSpPr>
          <p:nvPr/>
        </p:nvSpPr>
        <p:spPr bwMode="auto">
          <a:xfrm>
            <a:off x="4495800" y="57896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45" name="Line 58"/>
          <p:cNvSpPr>
            <a:spLocks noChangeShapeType="1"/>
          </p:cNvSpPr>
          <p:nvPr/>
        </p:nvSpPr>
        <p:spPr bwMode="auto">
          <a:xfrm>
            <a:off x="5105400" y="57896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46" name="Line 59"/>
          <p:cNvSpPr>
            <a:spLocks noChangeShapeType="1"/>
          </p:cNvSpPr>
          <p:nvPr/>
        </p:nvSpPr>
        <p:spPr bwMode="auto">
          <a:xfrm>
            <a:off x="5715000" y="57896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47" name="Line 60"/>
          <p:cNvSpPr>
            <a:spLocks noChangeShapeType="1"/>
          </p:cNvSpPr>
          <p:nvPr/>
        </p:nvSpPr>
        <p:spPr bwMode="auto">
          <a:xfrm>
            <a:off x="6324600" y="57896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48" name="Line 61"/>
          <p:cNvSpPr>
            <a:spLocks noChangeShapeType="1"/>
          </p:cNvSpPr>
          <p:nvPr/>
        </p:nvSpPr>
        <p:spPr bwMode="auto">
          <a:xfrm>
            <a:off x="6934200" y="57896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49" name="Line 62"/>
          <p:cNvSpPr>
            <a:spLocks noChangeShapeType="1"/>
          </p:cNvSpPr>
          <p:nvPr/>
        </p:nvSpPr>
        <p:spPr bwMode="auto">
          <a:xfrm>
            <a:off x="7543800" y="57896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50" name="Line 63"/>
          <p:cNvSpPr>
            <a:spLocks noChangeShapeType="1"/>
          </p:cNvSpPr>
          <p:nvPr/>
        </p:nvSpPr>
        <p:spPr bwMode="auto">
          <a:xfrm>
            <a:off x="4800600" y="60944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51" name="Line 64"/>
          <p:cNvSpPr>
            <a:spLocks noChangeShapeType="1"/>
          </p:cNvSpPr>
          <p:nvPr/>
        </p:nvSpPr>
        <p:spPr bwMode="auto">
          <a:xfrm>
            <a:off x="5410200" y="60944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52" name="Line 65"/>
          <p:cNvSpPr>
            <a:spLocks noChangeShapeType="1"/>
          </p:cNvSpPr>
          <p:nvPr/>
        </p:nvSpPr>
        <p:spPr bwMode="auto">
          <a:xfrm>
            <a:off x="6019800" y="60944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53" name="Line 66"/>
          <p:cNvSpPr>
            <a:spLocks noChangeShapeType="1"/>
          </p:cNvSpPr>
          <p:nvPr/>
        </p:nvSpPr>
        <p:spPr bwMode="auto">
          <a:xfrm>
            <a:off x="6629400" y="60944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54" name="Line 67"/>
          <p:cNvSpPr>
            <a:spLocks noChangeShapeType="1"/>
          </p:cNvSpPr>
          <p:nvPr/>
        </p:nvSpPr>
        <p:spPr bwMode="auto">
          <a:xfrm>
            <a:off x="7239000" y="60944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55" name="Line 68"/>
          <p:cNvSpPr>
            <a:spLocks noChangeShapeType="1"/>
          </p:cNvSpPr>
          <p:nvPr/>
        </p:nvSpPr>
        <p:spPr bwMode="auto">
          <a:xfrm>
            <a:off x="7848600" y="60944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56" name="Line 69"/>
          <p:cNvSpPr>
            <a:spLocks noChangeShapeType="1"/>
          </p:cNvSpPr>
          <p:nvPr/>
        </p:nvSpPr>
        <p:spPr bwMode="auto">
          <a:xfrm>
            <a:off x="4495800" y="60944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57" name="Line 70"/>
          <p:cNvSpPr>
            <a:spLocks noChangeShapeType="1"/>
          </p:cNvSpPr>
          <p:nvPr/>
        </p:nvSpPr>
        <p:spPr bwMode="auto">
          <a:xfrm>
            <a:off x="5105400" y="60944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58" name="Line 71"/>
          <p:cNvSpPr>
            <a:spLocks noChangeShapeType="1"/>
          </p:cNvSpPr>
          <p:nvPr/>
        </p:nvSpPr>
        <p:spPr bwMode="auto">
          <a:xfrm>
            <a:off x="5715000" y="60944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59" name="Line 72"/>
          <p:cNvSpPr>
            <a:spLocks noChangeShapeType="1"/>
          </p:cNvSpPr>
          <p:nvPr/>
        </p:nvSpPr>
        <p:spPr bwMode="auto">
          <a:xfrm>
            <a:off x="6324600" y="60944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60" name="Line 73"/>
          <p:cNvSpPr>
            <a:spLocks noChangeShapeType="1"/>
          </p:cNvSpPr>
          <p:nvPr/>
        </p:nvSpPr>
        <p:spPr bwMode="auto">
          <a:xfrm>
            <a:off x="6934200" y="60944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61" name="Line 74"/>
          <p:cNvSpPr>
            <a:spLocks noChangeShapeType="1"/>
          </p:cNvSpPr>
          <p:nvPr/>
        </p:nvSpPr>
        <p:spPr bwMode="auto">
          <a:xfrm>
            <a:off x="7543800" y="60944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62" name="Line 75"/>
          <p:cNvSpPr>
            <a:spLocks noChangeShapeType="1"/>
          </p:cNvSpPr>
          <p:nvPr/>
        </p:nvSpPr>
        <p:spPr bwMode="auto">
          <a:xfrm>
            <a:off x="4800600" y="63992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63" name="Line 76"/>
          <p:cNvSpPr>
            <a:spLocks noChangeShapeType="1"/>
          </p:cNvSpPr>
          <p:nvPr/>
        </p:nvSpPr>
        <p:spPr bwMode="auto">
          <a:xfrm>
            <a:off x="5410200" y="63992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64" name="Line 77"/>
          <p:cNvSpPr>
            <a:spLocks noChangeShapeType="1"/>
          </p:cNvSpPr>
          <p:nvPr/>
        </p:nvSpPr>
        <p:spPr bwMode="auto">
          <a:xfrm>
            <a:off x="6019800" y="63992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65" name="Line 78"/>
          <p:cNvSpPr>
            <a:spLocks noChangeShapeType="1"/>
          </p:cNvSpPr>
          <p:nvPr/>
        </p:nvSpPr>
        <p:spPr bwMode="auto">
          <a:xfrm>
            <a:off x="6629400" y="63992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66" name="Line 79"/>
          <p:cNvSpPr>
            <a:spLocks noChangeShapeType="1"/>
          </p:cNvSpPr>
          <p:nvPr/>
        </p:nvSpPr>
        <p:spPr bwMode="auto">
          <a:xfrm>
            <a:off x="7239000" y="63992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67" name="Line 80"/>
          <p:cNvSpPr>
            <a:spLocks noChangeShapeType="1"/>
          </p:cNvSpPr>
          <p:nvPr/>
        </p:nvSpPr>
        <p:spPr bwMode="auto">
          <a:xfrm>
            <a:off x="7848600" y="63992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68" name="Line 81"/>
          <p:cNvSpPr>
            <a:spLocks noChangeShapeType="1"/>
          </p:cNvSpPr>
          <p:nvPr/>
        </p:nvSpPr>
        <p:spPr bwMode="auto">
          <a:xfrm>
            <a:off x="4495800" y="63992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69" name="Line 82"/>
          <p:cNvSpPr>
            <a:spLocks noChangeShapeType="1"/>
          </p:cNvSpPr>
          <p:nvPr/>
        </p:nvSpPr>
        <p:spPr bwMode="auto">
          <a:xfrm>
            <a:off x="5105400" y="63992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70" name="Line 83"/>
          <p:cNvSpPr>
            <a:spLocks noChangeShapeType="1"/>
          </p:cNvSpPr>
          <p:nvPr/>
        </p:nvSpPr>
        <p:spPr bwMode="auto">
          <a:xfrm>
            <a:off x="5715000" y="63992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71" name="Line 84"/>
          <p:cNvSpPr>
            <a:spLocks noChangeShapeType="1"/>
          </p:cNvSpPr>
          <p:nvPr/>
        </p:nvSpPr>
        <p:spPr bwMode="auto">
          <a:xfrm>
            <a:off x="6324600" y="63992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72" name="Line 85"/>
          <p:cNvSpPr>
            <a:spLocks noChangeShapeType="1"/>
          </p:cNvSpPr>
          <p:nvPr/>
        </p:nvSpPr>
        <p:spPr bwMode="auto">
          <a:xfrm>
            <a:off x="6934200" y="63992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73" name="Line 86"/>
          <p:cNvSpPr>
            <a:spLocks noChangeShapeType="1"/>
          </p:cNvSpPr>
          <p:nvPr/>
        </p:nvSpPr>
        <p:spPr bwMode="auto">
          <a:xfrm>
            <a:off x="7543800" y="63992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74" name="Line 87"/>
          <p:cNvSpPr>
            <a:spLocks noChangeShapeType="1"/>
          </p:cNvSpPr>
          <p:nvPr/>
        </p:nvSpPr>
        <p:spPr bwMode="auto">
          <a:xfrm>
            <a:off x="5105400" y="45704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75" name="Line 88"/>
          <p:cNvSpPr>
            <a:spLocks noChangeShapeType="1"/>
          </p:cNvSpPr>
          <p:nvPr/>
        </p:nvSpPr>
        <p:spPr bwMode="auto">
          <a:xfrm>
            <a:off x="5105400" y="54848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76" name="Line 89"/>
          <p:cNvSpPr>
            <a:spLocks noChangeShapeType="1"/>
          </p:cNvSpPr>
          <p:nvPr/>
        </p:nvSpPr>
        <p:spPr bwMode="auto">
          <a:xfrm>
            <a:off x="5410200" y="45704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77" name="Line 90"/>
          <p:cNvSpPr>
            <a:spLocks noChangeShapeType="1"/>
          </p:cNvSpPr>
          <p:nvPr/>
        </p:nvSpPr>
        <p:spPr bwMode="auto">
          <a:xfrm>
            <a:off x="5410200" y="54848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78" name="Line 91"/>
          <p:cNvSpPr>
            <a:spLocks noChangeShapeType="1"/>
          </p:cNvSpPr>
          <p:nvPr/>
        </p:nvSpPr>
        <p:spPr bwMode="auto">
          <a:xfrm>
            <a:off x="5715000" y="45704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79" name="Line 92"/>
          <p:cNvSpPr>
            <a:spLocks noChangeShapeType="1"/>
          </p:cNvSpPr>
          <p:nvPr/>
        </p:nvSpPr>
        <p:spPr bwMode="auto">
          <a:xfrm>
            <a:off x="5715000" y="54848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80" name="Line 93"/>
          <p:cNvSpPr>
            <a:spLocks noChangeShapeType="1"/>
          </p:cNvSpPr>
          <p:nvPr/>
        </p:nvSpPr>
        <p:spPr bwMode="auto">
          <a:xfrm>
            <a:off x="6019800" y="45704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81" name="Line 94"/>
          <p:cNvSpPr>
            <a:spLocks noChangeShapeType="1"/>
          </p:cNvSpPr>
          <p:nvPr/>
        </p:nvSpPr>
        <p:spPr bwMode="auto">
          <a:xfrm>
            <a:off x="6019800" y="5486399"/>
            <a:ext cx="0" cy="303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82" name="Line 95"/>
          <p:cNvSpPr>
            <a:spLocks noChangeShapeType="1"/>
          </p:cNvSpPr>
          <p:nvPr/>
        </p:nvSpPr>
        <p:spPr bwMode="auto">
          <a:xfrm>
            <a:off x="6324600" y="4570412"/>
            <a:ext cx="0" cy="915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83" name="Line 96"/>
          <p:cNvSpPr>
            <a:spLocks noChangeShapeType="1"/>
          </p:cNvSpPr>
          <p:nvPr/>
        </p:nvSpPr>
        <p:spPr bwMode="auto">
          <a:xfrm>
            <a:off x="6324600" y="54848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84" name="Line 97"/>
          <p:cNvSpPr>
            <a:spLocks noChangeShapeType="1"/>
          </p:cNvSpPr>
          <p:nvPr/>
        </p:nvSpPr>
        <p:spPr bwMode="auto">
          <a:xfrm>
            <a:off x="6629400" y="4570412"/>
            <a:ext cx="0" cy="915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85" name="Line 98"/>
          <p:cNvSpPr>
            <a:spLocks noChangeShapeType="1"/>
          </p:cNvSpPr>
          <p:nvPr/>
        </p:nvSpPr>
        <p:spPr bwMode="auto">
          <a:xfrm>
            <a:off x="6629400" y="54848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86" name="Line 99"/>
          <p:cNvSpPr>
            <a:spLocks noChangeShapeType="1"/>
          </p:cNvSpPr>
          <p:nvPr/>
        </p:nvSpPr>
        <p:spPr bwMode="auto">
          <a:xfrm>
            <a:off x="6934200" y="45704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87" name="Line 100"/>
          <p:cNvSpPr>
            <a:spLocks noChangeShapeType="1"/>
          </p:cNvSpPr>
          <p:nvPr/>
        </p:nvSpPr>
        <p:spPr bwMode="auto">
          <a:xfrm>
            <a:off x="6934200" y="54848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88" name="Line 101"/>
          <p:cNvSpPr>
            <a:spLocks noChangeShapeType="1"/>
          </p:cNvSpPr>
          <p:nvPr/>
        </p:nvSpPr>
        <p:spPr bwMode="auto">
          <a:xfrm>
            <a:off x="7239000" y="45704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89" name="Line 102"/>
          <p:cNvSpPr>
            <a:spLocks noChangeShapeType="1"/>
          </p:cNvSpPr>
          <p:nvPr/>
        </p:nvSpPr>
        <p:spPr bwMode="auto">
          <a:xfrm>
            <a:off x="7239000" y="54848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0" name="Line 103"/>
          <p:cNvSpPr>
            <a:spLocks noChangeShapeType="1"/>
          </p:cNvSpPr>
          <p:nvPr/>
        </p:nvSpPr>
        <p:spPr bwMode="auto">
          <a:xfrm>
            <a:off x="7543800" y="45704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1" name="Line 104"/>
          <p:cNvSpPr>
            <a:spLocks noChangeShapeType="1"/>
          </p:cNvSpPr>
          <p:nvPr/>
        </p:nvSpPr>
        <p:spPr bwMode="auto">
          <a:xfrm>
            <a:off x="7543800" y="54848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2" name="Line 105"/>
          <p:cNvSpPr>
            <a:spLocks noChangeShapeType="1"/>
          </p:cNvSpPr>
          <p:nvPr/>
        </p:nvSpPr>
        <p:spPr bwMode="auto">
          <a:xfrm>
            <a:off x="7848600" y="45704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3" name="Line 106"/>
          <p:cNvSpPr>
            <a:spLocks noChangeShapeType="1"/>
          </p:cNvSpPr>
          <p:nvPr/>
        </p:nvSpPr>
        <p:spPr bwMode="auto">
          <a:xfrm>
            <a:off x="7848600" y="54848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4" name="Line 107"/>
          <p:cNvSpPr>
            <a:spLocks noChangeShapeType="1"/>
          </p:cNvSpPr>
          <p:nvPr/>
        </p:nvSpPr>
        <p:spPr bwMode="auto">
          <a:xfrm>
            <a:off x="8153400" y="45704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5" name="Line 108"/>
          <p:cNvSpPr>
            <a:spLocks noChangeShapeType="1"/>
          </p:cNvSpPr>
          <p:nvPr/>
        </p:nvSpPr>
        <p:spPr bwMode="auto">
          <a:xfrm>
            <a:off x="8153400" y="5484813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6" name="Line 109"/>
          <p:cNvSpPr>
            <a:spLocks noChangeShapeType="1"/>
          </p:cNvSpPr>
          <p:nvPr/>
        </p:nvSpPr>
        <p:spPr bwMode="auto">
          <a:xfrm>
            <a:off x="5105400" y="48752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7" name="Line 110"/>
          <p:cNvSpPr>
            <a:spLocks noChangeShapeType="1"/>
          </p:cNvSpPr>
          <p:nvPr/>
        </p:nvSpPr>
        <p:spPr bwMode="auto">
          <a:xfrm>
            <a:off x="5715000" y="48752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8" name="Line 111"/>
          <p:cNvSpPr>
            <a:spLocks noChangeShapeType="1"/>
          </p:cNvSpPr>
          <p:nvPr/>
        </p:nvSpPr>
        <p:spPr bwMode="auto">
          <a:xfrm>
            <a:off x="6019800" y="4876798"/>
            <a:ext cx="609600" cy="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9" name="Line 112"/>
          <p:cNvSpPr>
            <a:spLocks noChangeShapeType="1"/>
          </p:cNvSpPr>
          <p:nvPr/>
        </p:nvSpPr>
        <p:spPr bwMode="auto">
          <a:xfrm>
            <a:off x="6934200" y="48752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100" name="Line 113"/>
          <p:cNvSpPr>
            <a:spLocks noChangeShapeType="1"/>
          </p:cNvSpPr>
          <p:nvPr/>
        </p:nvSpPr>
        <p:spPr bwMode="auto">
          <a:xfrm>
            <a:off x="7543800" y="4875213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2101" name="Straight Connector 131"/>
          <p:cNvCxnSpPr>
            <a:cxnSpLocks noChangeShapeType="1"/>
          </p:cNvCxnSpPr>
          <p:nvPr/>
        </p:nvCxnSpPr>
        <p:spPr bwMode="auto">
          <a:xfrm rot="5400000" flipH="1" flipV="1">
            <a:off x="7389812" y="4114801"/>
            <a:ext cx="3175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102" name="Straight Connector 134"/>
          <p:cNvCxnSpPr>
            <a:cxnSpLocks noChangeShapeType="1"/>
            <a:endCxn id="42072" idx="0"/>
          </p:cNvCxnSpPr>
          <p:nvPr/>
        </p:nvCxnSpPr>
        <p:spPr bwMode="auto">
          <a:xfrm rot="5400000">
            <a:off x="6172201" y="5637212"/>
            <a:ext cx="1524000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103" name="Straight Connector 135"/>
          <p:cNvCxnSpPr>
            <a:cxnSpLocks noChangeShapeType="1"/>
          </p:cNvCxnSpPr>
          <p:nvPr/>
        </p:nvCxnSpPr>
        <p:spPr bwMode="auto">
          <a:xfrm rot="5400000">
            <a:off x="6476207" y="5636419"/>
            <a:ext cx="1524000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104" name="Straight Connector 136"/>
          <p:cNvCxnSpPr>
            <a:cxnSpLocks noChangeShapeType="1"/>
          </p:cNvCxnSpPr>
          <p:nvPr/>
        </p:nvCxnSpPr>
        <p:spPr bwMode="auto">
          <a:xfrm rot="5400000">
            <a:off x="6782594" y="5636419"/>
            <a:ext cx="15240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105" name="Straight Connector 137"/>
          <p:cNvCxnSpPr>
            <a:cxnSpLocks noChangeShapeType="1"/>
          </p:cNvCxnSpPr>
          <p:nvPr/>
        </p:nvCxnSpPr>
        <p:spPr bwMode="auto">
          <a:xfrm rot="5400000">
            <a:off x="7087394" y="5636419"/>
            <a:ext cx="15240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sp>
        <p:nvSpPr>
          <p:cNvPr id="42106" name="Line 32"/>
          <p:cNvSpPr>
            <a:spLocks noChangeShapeType="1"/>
          </p:cNvSpPr>
          <p:nvPr/>
        </p:nvSpPr>
        <p:spPr bwMode="auto">
          <a:xfrm>
            <a:off x="4800600" y="5791200"/>
            <a:ext cx="0" cy="608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107" name="Line 32"/>
          <p:cNvSpPr>
            <a:spLocks noChangeShapeType="1"/>
          </p:cNvSpPr>
          <p:nvPr/>
        </p:nvSpPr>
        <p:spPr bwMode="auto">
          <a:xfrm>
            <a:off x="5105400" y="5791200"/>
            <a:ext cx="0" cy="608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108" name="Line 32"/>
          <p:cNvSpPr>
            <a:spLocks noChangeShapeType="1"/>
          </p:cNvSpPr>
          <p:nvPr/>
        </p:nvSpPr>
        <p:spPr bwMode="auto">
          <a:xfrm>
            <a:off x="5410200" y="5791200"/>
            <a:ext cx="0" cy="608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109" name="Line 32"/>
          <p:cNvSpPr>
            <a:spLocks noChangeShapeType="1"/>
          </p:cNvSpPr>
          <p:nvPr/>
        </p:nvSpPr>
        <p:spPr bwMode="auto">
          <a:xfrm>
            <a:off x="5715000" y="5791200"/>
            <a:ext cx="0" cy="608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110" name="Line 32"/>
          <p:cNvSpPr>
            <a:spLocks noChangeShapeType="1"/>
          </p:cNvSpPr>
          <p:nvPr/>
        </p:nvSpPr>
        <p:spPr bwMode="auto">
          <a:xfrm>
            <a:off x="6019800" y="5791200"/>
            <a:ext cx="0" cy="608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111" name="Line 32"/>
          <p:cNvSpPr>
            <a:spLocks noChangeShapeType="1"/>
          </p:cNvSpPr>
          <p:nvPr/>
        </p:nvSpPr>
        <p:spPr bwMode="auto">
          <a:xfrm>
            <a:off x="6324600" y="5791200"/>
            <a:ext cx="0" cy="608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112" name="Line 32"/>
          <p:cNvSpPr>
            <a:spLocks noChangeShapeType="1"/>
          </p:cNvSpPr>
          <p:nvPr/>
        </p:nvSpPr>
        <p:spPr bwMode="auto">
          <a:xfrm>
            <a:off x="6629400" y="5791200"/>
            <a:ext cx="0" cy="6080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113" name="Rectangle 17"/>
          <p:cNvSpPr>
            <a:spLocks noChangeArrowheads="1"/>
          </p:cNvSpPr>
          <p:nvPr/>
        </p:nvSpPr>
        <p:spPr bwMode="auto">
          <a:xfrm>
            <a:off x="4495800" y="3124200"/>
            <a:ext cx="1524000" cy="1143000"/>
          </a:xfrm>
          <a:prstGeom prst="rect">
            <a:avLst/>
          </a:prstGeom>
          <a:solidFill>
            <a:srgbClr val="3399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114" name="TextBox 146"/>
          <p:cNvSpPr txBox="1">
            <a:spLocks noChangeArrowheads="1"/>
          </p:cNvSpPr>
          <p:nvPr/>
        </p:nvSpPr>
        <p:spPr bwMode="auto">
          <a:xfrm>
            <a:off x="381000" y="5257800"/>
            <a:ext cx="3916363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Arial" charset="0"/>
              </a:rPr>
              <a:t>No performance penalty for </a:t>
            </a:r>
          </a:p>
          <a:p>
            <a:r>
              <a:rPr lang="en-US" dirty="0">
                <a:latin typeface="Arial" charset="0"/>
              </a:rPr>
              <a:t>one way or another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ea typeface="ＭＳ Ｐゴシック" pitchFamily="-111" charset="-128"/>
              </a:rPr>
              <a:t>Writing and Reading a </a:t>
            </a:r>
            <a:r>
              <a:rPr lang="en-US" dirty="0" err="1">
                <a:solidFill>
                  <a:schemeClr val="tx1"/>
                </a:solidFill>
                <a:ea typeface="ＭＳ Ｐゴシック" pitchFamily="-111" charset="-128"/>
              </a:rPr>
              <a:t>H</a:t>
            </a:r>
            <a:r>
              <a:rPr lang="en-US" dirty="0" err="1" smtClean="0">
                <a:solidFill>
                  <a:schemeClr val="tx1"/>
                </a:solidFill>
                <a:ea typeface="ＭＳ Ｐゴシック" pitchFamily="-111" charset="-128"/>
              </a:rPr>
              <a:t>yperslab</a:t>
            </a:r>
            <a:r>
              <a:rPr lang="en-US" dirty="0" smtClean="0">
                <a:solidFill>
                  <a:schemeClr val="tx1"/>
                </a:solidFill>
                <a:ea typeface="ＭＳ Ｐゴシック" pitchFamily="-111" charset="-128"/>
              </a:rPr>
              <a:t> </a:t>
            </a:r>
            <a:endParaRPr lang="en-US" dirty="0" smtClean="0">
              <a:solidFill>
                <a:schemeClr val="tx1"/>
              </a:solidFill>
              <a:ea typeface="ＭＳ Ｐゴシック" pitchFamily="-111" charset="-128"/>
            </a:endParaRPr>
          </a:p>
        </p:txBody>
      </p:sp>
      <p:sp>
        <p:nvSpPr>
          <p:cNvPr id="419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Consolas"/>
              <a:ea typeface="ＭＳ Ｐゴシック" pitchFamily="-111" charset="-128"/>
              <a:cs typeface="Consolas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pitchFamily="-111" charset="-128"/>
                <a:cs typeface="Consolas"/>
              </a:rPr>
              <a:t>Example h5_hype.py(c, f90)</a:t>
            </a:r>
            <a:endParaRPr lang="en-US" sz="2000" dirty="0">
              <a:latin typeface="Consolas"/>
              <a:ea typeface="ＭＳ Ｐゴシック" pitchFamily="-111" charset="-128"/>
              <a:cs typeface="Consolas"/>
            </a:endParaRPr>
          </a:p>
          <a:p>
            <a:pPr lvl="1" eaLnBrk="1" hangingPunct="1">
              <a:lnSpc>
                <a:spcPct val="90000"/>
              </a:lnSpc>
            </a:pPr>
            <a:endParaRPr lang="en-US" sz="2200" dirty="0" smtClean="0">
              <a:ea typeface="ＭＳ Ｐゴシック" pitchFamily="-111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11" charset="-128"/>
              </a:rPr>
              <a:t>Creates 8x10 integer dataset and populates with data; w</a:t>
            </a:r>
            <a:r>
              <a:rPr lang="en-US" sz="2200" dirty="0" smtClean="0">
                <a:ea typeface="ＭＳ Ｐゴシック" pitchFamily="-111" charset="-128"/>
              </a:rPr>
              <a:t>rites a simple </a:t>
            </a:r>
            <a:r>
              <a:rPr lang="en-US" sz="2200" dirty="0" err="1" smtClean="0">
                <a:ea typeface="ＭＳ Ｐゴシック" pitchFamily="-111" charset="-128"/>
              </a:rPr>
              <a:t>hyperslab</a:t>
            </a:r>
            <a:r>
              <a:rPr lang="en-US" sz="2200" dirty="0" smtClean="0">
                <a:ea typeface="ＭＳ Ｐゴシック" pitchFamily="-111" charset="-128"/>
              </a:rPr>
              <a:t> (3x4) starting at offset (1,2)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11" charset="-128"/>
              </a:rPr>
              <a:t>H5Py uses </a:t>
            </a:r>
            <a:r>
              <a:rPr lang="en-US" sz="2200" dirty="0" err="1" smtClean="0">
                <a:ea typeface="ＭＳ Ｐゴシック" pitchFamily="-111" charset="-128"/>
              </a:rPr>
              <a:t>NumPy</a:t>
            </a:r>
            <a:r>
              <a:rPr lang="en-US" sz="2200" dirty="0" smtClean="0">
                <a:ea typeface="ＭＳ Ｐゴシック" pitchFamily="-111" charset="-128"/>
              </a:rPr>
              <a:t> indexing to specify a </a:t>
            </a:r>
            <a:r>
              <a:rPr lang="en-US" sz="2200" dirty="0" err="1" smtClean="0">
                <a:ea typeface="ＭＳ Ｐゴシック" pitchFamily="-111" charset="-128"/>
              </a:rPr>
              <a:t>hyperslab</a:t>
            </a:r>
            <a:endParaRPr lang="en-US" sz="2200" dirty="0" smtClean="0">
              <a:ea typeface="ＭＳ Ｐゴシック" pitchFamily="-111" charset="-128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sz="1800" dirty="0" err="1" smtClean="0">
                <a:ea typeface="ＭＳ Ｐゴシック" pitchFamily="-111" charset="-128"/>
              </a:rPr>
              <a:t>Numpy</a:t>
            </a:r>
            <a:r>
              <a:rPr lang="en-US" sz="1800" dirty="0" smtClean="0">
                <a:ea typeface="ＭＳ Ｐゴシック" pitchFamily="-111" charset="-128"/>
              </a:rPr>
              <a:t> indexing </a:t>
            </a:r>
            <a:r>
              <a:rPr lang="en-US" sz="1800" dirty="0" smtClean="0">
                <a:solidFill>
                  <a:srgbClr val="3366FF"/>
                </a:solidFill>
                <a:ea typeface="ＭＳ Ｐゴシック" pitchFamily="-111" charset="-128"/>
              </a:rPr>
              <a:t>array[</a:t>
            </a:r>
            <a:r>
              <a:rPr lang="en-US" sz="1800" dirty="0" err="1" smtClean="0">
                <a:solidFill>
                  <a:srgbClr val="3366FF"/>
                </a:solidFill>
                <a:ea typeface="ＭＳ Ｐゴシック" pitchFamily="-111" charset="-128"/>
              </a:rPr>
              <a:t>i</a:t>
            </a:r>
            <a:r>
              <a:rPr lang="en-US" sz="1800" dirty="0" smtClean="0">
                <a:solidFill>
                  <a:srgbClr val="3366FF"/>
                </a:solidFill>
                <a:ea typeface="ＭＳ Ｐゴシック" pitchFamily="-111" charset="-128"/>
              </a:rPr>
              <a:t> : j : k]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err="1" smtClean="0">
                <a:solidFill>
                  <a:srgbClr val="3366FF"/>
                </a:solidFill>
                <a:ea typeface="ＭＳ Ｐゴシック" pitchFamily="-111" charset="-128"/>
              </a:rPr>
              <a:t>i</a:t>
            </a:r>
            <a:r>
              <a:rPr lang="en-US" sz="1800" dirty="0" smtClean="0">
                <a:solidFill>
                  <a:srgbClr val="3366FF"/>
                </a:solidFill>
                <a:ea typeface="ＭＳ Ｐゴシック" pitchFamily="-111" charset="-128"/>
              </a:rPr>
              <a:t> – the starting index; j </a:t>
            </a:r>
            <a:r>
              <a:rPr lang="en-US" sz="1800" dirty="0">
                <a:solidFill>
                  <a:srgbClr val="3366FF"/>
                </a:solidFill>
                <a:ea typeface="ＭＳ Ｐゴシック" pitchFamily="-111" charset="-128"/>
              </a:rPr>
              <a:t>–</a:t>
            </a:r>
            <a:r>
              <a:rPr lang="en-US" sz="1800" dirty="0" smtClean="0">
                <a:solidFill>
                  <a:srgbClr val="3366FF"/>
                </a:solidFill>
                <a:ea typeface="ＭＳ Ｐゴシック" pitchFamily="-111" charset="-128"/>
              </a:rPr>
              <a:t>  the stopping index; k – is the step (≠ 0)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fi-FI" sz="2400" dirty="0" smtClean="0">
                <a:solidFill>
                  <a:srgbClr val="3366FF"/>
                </a:solidFill>
                <a:ea typeface="ＭＳ Ｐゴシック" pitchFamily="-111" charset="-128"/>
              </a:rPr>
              <a:t>    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fi-FI" sz="2400" dirty="0">
                <a:ea typeface="ＭＳ Ｐゴシック" pitchFamily="-111" charset="-128"/>
              </a:rPr>
              <a:t> </a:t>
            </a:r>
            <a:r>
              <a:rPr lang="fi-FI" sz="2400" dirty="0" smtClean="0">
                <a:ea typeface="ＭＳ Ｐゴシック" pitchFamily="-111" charset="-128"/>
              </a:rPr>
              <a:t>                   </a:t>
            </a:r>
            <a:r>
              <a:rPr lang="fi-FI" sz="2400" dirty="0" smtClean="0">
                <a:latin typeface="Consolas"/>
                <a:ea typeface="ＭＳ Ｐゴシック" pitchFamily="-111" charset="-128"/>
                <a:cs typeface="Consolas"/>
              </a:rPr>
              <a:t>dataset</a:t>
            </a:r>
            <a:r>
              <a:rPr lang="fi-FI" sz="2400" dirty="0">
                <a:latin typeface="Consolas"/>
                <a:ea typeface="ＭＳ Ｐゴシック" pitchFamily="-111" charset="-128"/>
                <a:cs typeface="Consolas"/>
              </a:rPr>
              <a:t>[</a:t>
            </a:r>
            <a:r>
              <a:rPr lang="fi-FI" sz="2400" dirty="0">
                <a:solidFill>
                  <a:srgbClr val="3366FF"/>
                </a:solidFill>
                <a:latin typeface="Consolas"/>
                <a:ea typeface="ＭＳ Ｐゴシック" pitchFamily="-111" charset="-128"/>
                <a:cs typeface="Consolas"/>
              </a:rPr>
              <a:t>1</a:t>
            </a:r>
            <a:r>
              <a:rPr lang="fi-FI" sz="2400" dirty="0">
                <a:latin typeface="Consolas"/>
                <a:ea typeface="ＭＳ Ｐゴシック" pitchFamily="-111" charset="-128"/>
                <a:cs typeface="Consolas"/>
              </a:rPr>
              <a:t>:</a:t>
            </a:r>
            <a:r>
              <a:rPr lang="fi-FI" sz="2400" dirty="0">
                <a:solidFill>
                  <a:srgbClr val="008000"/>
                </a:solidFill>
                <a:latin typeface="Consolas"/>
                <a:ea typeface="ＭＳ Ｐゴシック" pitchFamily="-111" charset="-128"/>
                <a:cs typeface="Consolas"/>
              </a:rPr>
              <a:t>4</a:t>
            </a:r>
            <a:r>
              <a:rPr lang="fi-FI" sz="2400" dirty="0">
                <a:latin typeface="Consolas"/>
                <a:ea typeface="ＭＳ Ｐゴシック" pitchFamily="-111" charset="-128"/>
                <a:cs typeface="Consolas"/>
              </a:rPr>
              <a:t>, </a:t>
            </a:r>
            <a:r>
              <a:rPr lang="fi-FI" sz="2400" dirty="0">
                <a:solidFill>
                  <a:srgbClr val="0000FF"/>
                </a:solidFill>
                <a:latin typeface="Consolas"/>
                <a:ea typeface="ＭＳ Ｐゴシック" pitchFamily="-111" charset="-128"/>
                <a:cs typeface="Consolas"/>
              </a:rPr>
              <a:t>2</a:t>
            </a:r>
            <a:r>
              <a:rPr lang="fi-FI" sz="2400" dirty="0">
                <a:latin typeface="Consolas"/>
                <a:ea typeface="ＭＳ Ｐゴシック" pitchFamily="-111" charset="-128"/>
                <a:cs typeface="Consolas"/>
              </a:rPr>
              <a:t>:</a:t>
            </a:r>
            <a:r>
              <a:rPr lang="fi-FI" sz="2400" dirty="0">
                <a:solidFill>
                  <a:srgbClr val="008000"/>
                </a:solidFill>
                <a:latin typeface="Consolas"/>
                <a:ea typeface="ＭＳ Ｐゴシック" pitchFamily="-111" charset="-128"/>
                <a:cs typeface="Consolas"/>
              </a:rPr>
              <a:t>6</a:t>
            </a:r>
            <a:r>
              <a:rPr lang="fi-FI" sz="2400" dirty="0" smtClean="0">
                <a:latin typeface="Consolas"/>
                <a:ea typeface="ＭＳ Ｐゴシック" pitchFamily="-111" charset="-128"/>
                <a:cs typeface="Consolas"/>
              </a:rPr>
              <a:t>]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fi-FI" sz="2400" dirty="0">
              <a:latin typeface="Consolas"/>
              <a:ea typeface="ＭＳ Ｐゴシック" pitchFamily="-111" charset="-128"/>
              <a:cs typeface="Consolas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fi-FI" sz="2400" dirty="0" smtClean="0">
                <a:solidFill>
                  <a:srgbClr val="0000FF"/>
                </a:solidFill>
                <a:latin typeface="Consolas"/>
                <a:ea typeface="ＭＳ Ｐゴシック" pitchFamily="-111" charset="-128"/>
                <a:cs typeface="Consolas"/>
              </a:rPr>
              <a:t>         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fi-FI" sz="2400" dirty="0">
                <a:solidFill>
                  <a:srgbClr val="0000FF"/>
                </a:solidFill>
                <a:latin typeface="Consolas"/>
                <a:ea typeface="ＭＳ Ｐゴシック" pitchFamily="-111" charset="-128"/>
                <a:cs typeface="Consolas"/>
              </a:rPr>
              <a:t> </a:t>
            </a:r>
            <a:r>
              <a:rPr lang="fi-FI" sz="2400" dirty="0" smtClean="0">
                <a:solidFill>
                  <a:srgbClr val="0000FF"/>
                </a:solidFill>
                <a:latin typeface="Consolas"/>
                <a:ea typeface="ＭＳ Ｐゴシック" pitchFamily="-111" charset="-128"/>
                <a:cs typeface="Consolas"/>
              </a:rPr>
              <a:t>           </a:t>
            </a:r>
            <a:r>
              <a:rPr lang="fi-FI" sz="2400" dirty="0" smtClean="0">
                <a:solidFill>
                  <a:srgbClr val="3366FF"/>
                </a:solidFill>
                <a:latin typeface="Consolas"/>
                <a:ea typeface="ＭＳ Ｐゴシック" pitchFamily="-111" charset="-128"/>
                <a:cs typeface="Consolas"/>
              </a:rPr>
              <a:t>offset</a:t>
            </a:r>
            <a:r>
              <a:rPr lang="fi-FI" sz="2400" dirty="0" smtClean="0">
                <a:solidFill>
                  <a:srgbClr val="0000FF"/>
                </a:solidFill>
                <a:latin typeface="Consolas"/>
                <a:ea typeface="ＭＳ Ｐゴシック" pitchFamily="-111" charset="-128"/>
                <a:cs typeface="Consolas"/>
              </a:rPr>
              <a:t>      </a:t>
            </a:r>
            <a:r>
              <a:rPr lang="fi-FI" sz="2400" dirty="0" err="1" smtClean="0">
                <a:solidFill>
                  <a:srgbClr val="008000"/>
                </a:solidFill>
                <a:latin typeface="Consolas"/>
                <a:ea typeface="ＭＳ Ｐゴシック" pitchFamily="-111" charset="-128"/>
                <a:cs typeface="Consolas"/>
              </a:rPr>
              <a:t>count+offset</a:t>
            </a:r>
            <a:endParaRPr lang="fi-FI" sz="2400" dirty="0" smtClean="0">
              <a:solidFill>
                <a:srgbClr val="008000"/>
              </a:solidFill>
              <a:latin typeface="Consolas"/>
              <a:ea typeface="ＭＳ Ｐゴシック" pitchFamily="-111" charset="-128"/>
              <a:cs typeface="Consolas"/>
            </a:endParaRP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fi-FI" sz="2400" dirty="0" smtClean="0">
                <a:ea typeface="ＭＳ Ｐゴシック" pitchFamily="-111" charset="-128"/>
              </a:rPr>
              <a:t> </a:t>
            </a:r>
            <a:endParaRPr lang="en-US" sz="2400" dirty="0" smtClean="0">
              <a:ea typeface="ＭＳ Ｐゴシック" pitchFamily="-111" charset="-128"/>
            </a:endParaRPr>
          </a:p>
        </p:txBody>
      </p:sp>
      <p:sp>
        <p:nvSpPr>
          <p:cNvPr id="4198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April 17-19</a:t>
            </a: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HDF/HDF-EOS Workshop XV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8D6C7E-A295-4815-85E1-8816D64FC611}" type="slidenum">
              <a:rPr lang="en-US" smtClean="0"/>
              <a:pPr/>
              <a:t>61</a:t>
            </a:fld>
            <a:endParaRPr lang="en-US" smtClean="0"/>
          </a:p>
        </p:txBody>
      </p:sp>
      <p:cxnSp>
        <p:nvCxnSpPr>
          <p:cNvPr id="18" name="Straight Arrow Connector 17"/>
          <p:cNvCxnSpPr/>
          <p:nvPr/>
        </p:nvCxnSpPr>
        <p:spPr bwMode="auto">
          <a:xfrm flipV="1">
            <a:off x="3276600" y="4800600"/>
            <a:ext cx="76200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V="1">
            <a:off x="3276600" y="4800600"/>
            <a:ext cx="152400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3366FF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1" flipV="1">
            <a:off x="4419600" y="4648200"/>
            <a:ext cx="914400" cy="685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8000"/>
            </a:solidFill>
            <a:prstDash val="sysDot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 flipV="1">
            <a:off x="5257800" y="4648200"/>
            <a:ext cx="76200" cy="685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8000"/>
            </a:solidFill>
            <a:prstDash val="sysDot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264703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April 17-19</a:t>
            </a: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HDF/HDF-EOS Workshop XV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8D6C7E-A295-4815-85E1-8816D64FC611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  <a:ea typeface="ＭＳ Ｐゴシック" pitchFamily="-111" charset="-128"/>
              </a:rPr>
              <a:t>Writing and Reading </a:t>
            </a:r>
            <a:r>
              <a:rPr lang="en-US" sz="2800" dirty="0" smtClean="0">
                <a:solidFill>
                  <a:schemeClr val="tx1"/>
                </a:solidFill>
                <a:ea typeface="ＭＳ Ｐゴシック" pitchFamily="-111" charset="-128"/>
              </a:rPr>
              <a:t>Simple </a:t>
            </a:r>
            <a:r>
              <a:rPr lang="en-US" sz="2800" dirty="0" err="1" smtClean="0">
                <a:solidFill>
                  <a:schemeClr val="tx1"/>
                </a:solidFill>
                <a:ea typeface="ＭＳ Ｐゴシック" pitchFamily="-111" charset="-128"/>
              </a:rPr>
              <a:t>H</a:t>
            </a:r>
            <a:r>
              <a:rPr lang="en-US" sz="2800" dirty="0" err="1" smtClean="0">
                <a:solidFill>
                  <a:schemeClr val="tx1"/>
                </a:solidFill>
                <a:ea typeface="ＭＳ Ｐゴシック" pitchFamily="-111" charset="-128"/>
              </a:rPr>
              <a:t>yperslab</a:t>
            </a:r>
            <a:r>
              <a:rPr lang="en-US" sz="2800" dirty="0" smtClean="0">
                <a:solidFill>
                  <a:schemeClr val="tx1"/>
                </a:solidFill>
                <a:ea typeface="ＭＳ Ｐゴシック" pitchFamily="-111" charset="-128"/>
              </a:rPr>
              <a:t> </a:t>
            </a:r>
            <a:endParaRPr lang="en-US" sz="2800" dirty="0" smtClean="0">
              <a:solidFill>
                <a:schemeClr val="tx1"/>
              </a:solidFill>
              <a:ea typeface="ＭＳ Ｐゴシック" pitchFamily="-111" charset="-128"/>
            </a:endParaRP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4800" cy="4343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dataset[1:4, 2:6] = 5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print "Data after selection is written:"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print dataset[...]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 smtClean="0">
              <a:latin typeface="Consolas"/>
              <a:ea typeface="ＭＳ Ｐゴシック" pitchFamily="-111" charset="-128"/>
              <a:cs typeface="Consolas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smtClean="0">
                <a:latin typeface="Consolas"/>
                <a:ea typeface="ＭＳ Ｐゴシック" pitchFamily="-111" charset="-128"/>
                <a:cs typeface="Consolas"/>
              </a:rPr>
              <a:t>        [</a:t>
            </a: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[1 1 1 1 1 2 2 2 2 2]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 </a:t>
            </a:r>
            <a:r>
              <a:rPr lang="en-US" sz="2000" dirty="0" smtClean="0">
                <a:latin typeface="Consolas"/>
                <a:ea typeface="ＭＳ Ｐゴシック" pitchFamily="-111" charset="-128"/>
                <a:cs typeface="Consolas"/>
              </a:rPr>
              <a:t>        [</a:t>
            </a: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1 1 5 5 5 5 2 2 2 2]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smtClean="0">
                <a:latin typeface="Consolas"/>
                <a:ea typeface="ＭＳ Ｐゴシック" pitchFamily="-111" charset="-128"/>
                <a:cs typeface="Consolas"/>
              </a:rPr>
              <a:t>         </a:t>
            </a: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[1 1 5 5 5 5 2 2 2 2</a:t>
            </a:r>
            <a:r>
              <a:rPr lang="en-US" sz="2000" dirty="0" smtClean="0">
                <a:latin typeface="Consolas"/>
                <a:ea typeface="ＭＳ Ｐゴシック" pitchFamily="-111" charset="-128"/>
                <a:cs typeface="Consolas"/>
              </a:rPr>
              <a:t>]   </a:t>
            </a:r>
            <a:endParaRPr lang="en-US" sz="2000" dirty="0" smtClean="0">
              <a:solidFill>
                <a:srgbClr val="008000"/>
              </a:solidFill>
              <a:latin typeface="Consolas"/>
              <a:ea typeface="ＭＳ Ｐゴシック" pitchFamily="-111" charset="-128"/>
              <a:cs typeface="Consolas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smtClean="0">
                <a:latin typeface="Consolas"/>
                <a:ea typeface="ＭＳ Ｐゴシック" pitchFamily="-111" charset="-128"/>
                <a:cs typeface="Consolas"/>
              </a:rPr>
              <a:t>         [1 1 5 5 5 5 2 2 2 2]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smtClean="0">
                <a:latin typeface="Consolas"/>
                <a:ea typeface="ＭＳ Ｐゴシック" pitchFamily="-111" charset="-128"/>
                <a:cs typeface="Consolas"/>
              </a:rPr>
              <a:t>         </a:t>
            </a: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[1 1 1 1 1 2 2 2 2 2]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 </a:t>
            </a:r>
            <a:r>
              <a:rPr lang="en-US" sz="2000" dirty="0" smtClean="0">
                <a:latin typeface="Consolas"/>
                <a:ea typeface="ＭＳ Ｐゴシック" pitchFamily="-111" charset="-128"/>
                <a:cs typeface="Consolas"/>
              </a:rPr>
              <a:t>        [</a:t>
            </a: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1 1 1 1 1 2 2 2 2 2]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 </a:t>
            </a:r>
            <a:r>
              <a:rPr lang="en-US" sz="2000" dirty="0" smtClean="0">
                <a:latin typeface="Consolas"/>
                <a:ea typeface="ＭＳ Ｐゴシック" pitchFamily="-111" charset="-128"/>
                <a:cs typeface="Consolas"/>
              </a:rPr>
              <a:t>        [</a:t>
            </a: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1 1 1 1 1 2 2 2 2 2]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 </a:t>
            </a:r>
            <a:r>
              <a:rPr lang="en-US" sz="2000" dirty="0" smtClean="0">
                <a:latin typeface="Consolas"/>
                <a:ea typeface="ＭＳ Ｐゴシック" pitchFamily="-111" charset="-128"/>
                <a:cs typeface="Consolas"/>
              </a:rPr>
              <a:t>        [</a:t>
            </a: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1 1 1 1 1 2 2 2 2 </a:t>
            </a:r>
            <a:r>
              <a:rPr lang="en-US" sz="2000" dirty="0" smtClean="0">
                <a:latin typeface="Consolas"/>
                <a:ea typeface="ＭＳ Ｐゴシック" pitchFamily="-111" charset="-128"/>
                <a:cs typeface="Consolas"/>
              </a:rPr>
              <a:t>2]]</a:t>
            </a:r>
            <a:endParaRPr lang="en-US" sz="2000" dirty="0">
              <a:latin typeface="Consolas"/>
              <a:ea typeface="ＭＳ Ｐゴシック" pitchFamily="-111" charset="-128"/>
              <a:cs typeface="Consolas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 smtClean="0">
              <a:solidFill>
                <a:srgbClr val="008000"/>
              </a:solidFill>
              <a:latin typeface="Consolas"/>
              <a:ea typeface="ＭＳ Ｐゴシック" pitchFamily="-111" charset="-128"/>
              <a:cs typeface="Consolas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Consolas"/>
              <a:ea typeface="ＭＳ Ｐゴシック" pitchFamily="-111" charset="-128"/>
              <a:cs typeface="Consolas"/>
            </a:endParaRPr>
          </a:p>
          <a:p>
            <a:pPr lvl="1" eaLnBrk="1" hangingPunct="1">
              <a:lnSpc>
                <a:spcPct val="90000"/>
              </a:lnSpc>
            </a:pPr>
            <a:endParaRPr lang="en-US" sz="2200" dirty="0" smtClean="0">
              <a:ea typeface="ＭＳ Ｐゴシック" pitchFamily="-111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ea typeface="ＭＳ Ｐゴシック" pitchFamily="-111" charset="-128"/>
              </a:rPr>
              <a:t> </a:t>
            </a:r>
            <a:endParaRPr lang="en-US" sz="2400" dirty="0" smtClean="0">
              <a:ea typeface="ＭＳ Ｐゴシック" pitchFamily="-111" charset="-128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667000" y="3124200"/>
            <a:ext cx="1143000" cy="914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2057400" y="3124200"/>
            <a:ext cx="6096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>
            <a:off x="2667000" y="2819400"/>
            <a:ext cx="0" cy="304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4953000" y="3276600"/>
            <a:ext cx="4572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2" name="Straight Arrow Connector 141"/>
          <p:cNvCxnSpPr/>
          <p:nvPr/>
        </p:nvCxnSpPr>
        <p:spPr bwMode="auto">
          <a:xfrm flipH="1">
            <a:off x="4953000" y="3581400"/>
            <a:ext cx="4572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3" name="Straight Arrow Connector 142"/>
          <p:cNvCxnSpPr/>
          <p:nvPr/>
        </p:nvCxnSpPr>
        <p:spPr bwMode="auto">
          <a:xfrm flipH="1">
            <a:off x="4953000" y="3886200"/>
            <a:ext cx="4572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743200" y="5562600"/>
            <a:ext cx="0" cy="457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6" name="Straight Arrow Connector 145"/>
          <p:cNvCxnSpPr/>
          <p:nvPr/>
        </p:nvCxnSpPr>
        <p:spPr bwMode="auto">
          <a:xfrm flipV="1">
            <a:off x="3048000" y="5562600"/>
            <a:ext cx="0" cy="457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7" name="Straight Arrow Connector 146"/>
          <p:cNvCxnSpPr/>
          <p:nvPr/>
        </p:nvCxnSpPr>
        <p:spPr bwMode="auto">
          <a:xfrm flipV="1">
            <a:off x="3352800" y="5562600"/>
            <a:ext cx="0" cy="457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8" name="Straight Arrow Connector 147"/>
          <p:cNvCxnSpPr/>
          <p:nvPr/>
        </p:nvCxnSpPr>
        <p:spPr bwMode="auto">
          <a:xfrm flipV="1">
            <a:off x="3657600" y="5562600"/>
            <a:ext cx="0" cy="457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08407907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April 17-19</a:t>
            </a: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HDF/HDF-EOS Workshop XV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8D6C7E-A295-4815-85E1-8816D64FC611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  <a:ea typeface="ＭＳ Ｐゴシック" pitchFamily="-111" charset="-128"/>
              </a:rPr>
              <a:t>Writing and Reading Regular </a:t>
            </a:r>
            <a:r>
              <a:rPr lang="en-US" sz="2800" dirty="0" err="1" smtClean="0">
                <a:solidFill>
                  <a:schemeClr val="tx1"/>
                </a:solidFill>
                <a:ea typeface="ＭＳ Ｐゴシック" pitchFamily="-111" charset="-128"/>
              </a:rPr>
              <a:t>H</a:t>
            </a:r>
            <a:r>
              <a:rPr lang="en-US" sz="2800" dirty="0" err="1" smtClean="0">
                <a:solidFill>
                  <a:schemeClr val="tx1"/>
                </a:solidFill>
                <a:ea typeface="ＭＳ Ｐゴシック" pitchFamily="-111" charset="-128"/>
              </a:rPr>
              <a:t>yperslab</a:t>
            </a:r>
            <a:endParaRPr lang="en-US" sz="2800" dirty="0" smtClean="0">
              <a:solidFill>
                <a:schemeClr val="tx1"/>
              </a:solidFill>
              <a:ea typeface="ＭＳ Ｐゴシック" pitchFamily="-111" charset="-128"/>
            </a:endParaRP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763000" cy="4953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err="1">
                <a:latin typeface="Consolas"/>
                <a:ea typeface="ＭＳ Ｐゴシック" pitchFamily="-111" charset="-128"/>
                <a:cs typeface="Consolas"/>
              </a:rPr>
              <a:t>space_id</a:t>
            </a: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 = </a:t>
            </a:r>
            <a:r>
              <a:rPr lang="en-US" sz="2000" dirty="0" err="1">
                <a:latin typeface="Consolas"/>
                <a:ea typeface="ＭＳ Ｐゴシック" pitchFamily="-111" charset="-128"/>
                <a:cs typeface="Consolas"/>
              </a:rPr>
              <a:t>dataset.id.get_space</a:t>
            </a: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()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err="1">
                <a:latin typeface="Consolas"/>
                <a:ea typeface="ＭＳ Ｐゴシック" pitchFamily="-111" charset="-128"/>
                <a:cs typeface="Consolas"/>
              </a:rPr>
              <a:t>space_id.select_hyperslab</a:t>
            </a: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((</a:t>
            </a:r>
            <a:r>
              <a:rPr lang="en-US" sz="2000" b="1" dirty="0">
                <a:solidFill>
                  <a:srgbClr val="0000FF"/>
                </a:solidFill>
                <a:latin typeface="Consolas"/>
                <a:ea typeface="ＭＳ Ｐゴシック" pitchFamily="-111" charset="-128"/>
                <a:cs typeface="Consolas"/>
              </a:rPr>
              <a:t>1,1</a:t>
            </a: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), (</a:t>
            </a:r>
            <a:r>
              <a:rPr lang="en-US" sz="2000" b="1" dirty="0">
                <a:solidFill>
                  <a:srgbClr val="008000"/>
                </a:solidFill>
                <a:latin typeface="Consolas"/>
                <a:ea typeface="ＭＳ Ｐゴシック" pitchFamily="-111" charset="-128"/>
                <a:cs typeface="Consolas"/>
              </a:rPr>
              <a:t>2,2</a:t>
            </a: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), </a:t>
            </a:r>
            <a:r>
              <a:rPr lang="en-US" sz="2000" dirty="0">
                <a:solidFill>
                  <a:srgbClr val="33CCFF"/>
                </a:solidFill>
                <a:latin typeface="Consolas"/>
                <a:ea typeface="ＭＳ Ｐゴシック" pitchFamily="-111" charset="-128"/>
                <a:cs typeface="Consolas"/>
              </a:rPr>
              <a:t>stride=(</a:t>
            </a:r>
            <a:r>
              <a:rPr lang="en-US" sz="2000" b="1" dirty="0">
                <a:solidFill>
                  <a:srgbClr val="33CCFF"/>
                </a:solidFill>
                <a:latin typeface="Consolas"/>
                <a:ea typeface="ＭＳ Ｐゴシック" pitchFamily="-111" charset="-128"/>
                <a:cs typeface="Consolas"/>
              </a:rPr>
              <a:t>4,4</a:t>
            </a:r>
            <a:r>
              <a:rPr lang="en-US" sz="2000" dirty="0">
                <a:solidFill>
                  <a:srgbClr val="33CCFF"/>
                </a:solidFill>
                <a:latin typeface="Consolas"/>
                <a:ea typeface="ＭＳ Ｐゴシック" pitchFamily="-111" charset="-128"/>
                <a:cs typeface="Consolas"/>
              </a:rPr>
              <a:t>)</a:t>
            </a: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,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/>
                <a:ea typeface="ＭＳ Ｐゴシック" pitchFamily="-111" charset="-128"/>
                <a:cs typeface="Consolas"/>
              </a:rPr>
              <a:t>block=(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Consolas"/>
                <a:ea typeface="ＭＳ Ｐゴシック" pitchFamily="-111" charset="-128"/>
                <a:cs typeface="Consolas"/>
              </a:rPr>
              <a:t>2,2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/>
                <a:ea typeface="ＭＳ Ｐゴシック" pitchFamily="-111" charset="-128"/>
                <a:cs typeface="Consolas"/>
              </a:rPr>
              <a:t>)</a:t>
            </a: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err="1" smtClean="0">
                <a:latin typeface="Consolas"/>
                <a:ea typeface="ＭＳ Ｐゴシック" pitchFamily="-111" charset="-128"/>
                <a:cs typeface="Consolas"/>
              </a:rPr>
              <a:t>dataset.id.read</a:t>
            </a: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(</a:t>
            </a:r>
            <a:r>
              <a:rPr lang="en-US" sz="2000" dirty="0" err="1">
                <a:latin typeface="Consolas"/>
                <a:ea typeface="ＭＳ Ｐゴシック" pitchFamily="-111" charset="-128"/>
                <a:cs typeface="Consolas"/>
              </a:rPr>
              <a:t>space_id</a:t>
            </a: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, </a:t>
            </a:r>
            <a:r>
              <a:rPr lang="en-US" sz="2000" dirty="0" err="1">
                <a:latin typeface="Consolas"/>
                <a:ea typeface="ＭＳ Ｐゴシック" pitchFamily="-111" charset="-128"/>
                <a:cs typeface="Consolas"/>
              </a:rPr>
              <a:t>space_id</a:t>
            </a: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, </a:t>
            </a:r>
            <a:r>
              <a:rPr lang="en-US" sz="2000" dirty="0" err="1">
                <a:latin typeface="Consolas"/>
                <a:ea typeface="ＭＳ Ｐゴシック" pitchFamily="-111" charset="-128"/>
                <a:cs typeface="Consolas"/>
              </a:rPr>
              <a:t>data_selected</a:t>
            </a: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)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smtClean="0">
                <a:latin typeface="Consolas"/>
                <a:ea typeface="ＭＳ Ｐゴシック" pitchFamily="-111" charset="-128"/>
                <a:cs typeface="Consolas"/>
              </a:rPr>
              <a:t>print </a:t>
            </a:r>
            <a:r>
              <a:rPr lang="en-US" sz="2000" dirty="0" err="1" smtClean="0">
                <a:latin typeface="Consolas"/>
                <a:ea typeface="ＭＳ Ｐゴシック" pitchFamily="-111" charset="-128"/>
                <a:cs typeface="Consolas"/>
              </a:rPr>
              <a:t>data_selected</a:t>
            </a:r>
            <a:endParaRPr lang="en-US" sz="2000" dirty="0" smtClean="0">
              <a:latin typeface="Consolas"/>
              <a:ea typeface="ＭＳ Ｐゴシック" pitchFamily="-111" charset="-128"/>
              <a:cs typeface="Consolas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smtClean="0">
                <a:latin typeface="Consolas"/>
                <a:ea typeface="ＭＳ Ｐゴシック" pitchFamily="-111" charset="-128"/>
                <a:cs typeface="Consolas"/>
              </a:rPr>
              <a:t>Selected </a:t>
            </a: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data read from file...</a:t>
            </a:r>
            <a:r>
              <a:rPr lang="en-US" sz="2000" dirty="0" smtClean="0">
                <a:latin typeface="Consolas"/>
                <a:ea typeface="ＭＳ Ｐゴシック" pitchFamily="-111" charset="-128"/>
                <a:cs typeface="Consolas"/>
              </a:rPr>
              <a:t>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Consolas"/>
              <a:ea typeface="ＭＳ Ｐゴシック" pitchFamily="-111" charset="-128"/>
              <a:cs typeface="Consolas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smtClean="0">
                <a:latin typeface="Consolas"/>
                <a:ea typeface="ＭＳ Ｐゴシック" pitchFamily="-111" charset="-128"/>
                <a:cs typeface="Consolas"/>
              </a:rPr>
              <a:t>         [</a:t>
            </a: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[0 0 0 0 0 0 0 0 0 0]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 </a:t>
            </a:r>
            <a:r>
              <a:rPr lang="en-US" sz="2000" dirty="0" smtClean="0">
                <a:latin typeface="Consolas"/>
                <a:ea typeface="ＭＳ Ｐゴシック" pitchFamily="-111" charset="-128"/>
                <a:cs typeface="Consolas"/>
              </a:rPr>
              <a:t>         [</a:t>
            </a: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0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Consolas"/>
                <a:ea typeface="ＭＳ Ｐゴシック" pitchFamily="-111" charset="-128"/>
                <a:cs typeface="Consolas"/>
              </a:rPr>
              <a:t>1 5</a:t>
            </a:r>
            <a:r>
              <a:rPr lang="en-US" sz="2000" dirty="0">
                <a:solidFill>
                  <a:srgbClr val="008000"/>
                </a:solidFill>
                <a:latin typeface="Consolas"/>
                <a:ea typeface="ＭＳ Ｐゴシック" pitchFamily="-111" charset="-128"/>
                <a:cs typeface="Consolas"/>
              </a:rPr>
              <a:t> </a:t>
            </a: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0 </a:t>
            </a:r>
            <a:r>
              <a:rPr lang="en-US" sz="2000" b="1" dirty="0">
                <a:solidFill>
                  <a:srgbClr val="33CCFF"/>
                </a:solidFill>
                <a:latin typeface="Consolas"/>
                <a:ea typeface="ＭＳ Ｐゴシック" pitchFamily="-111" charset="-128"/>
                <a:cs typeface="Consolas"/>
              </a:rPr>
              <a:t>0</a:t>
            </a: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 </a:t>
            </a:r>
            <a:r>
              <a:rPr lang="en-US" sz="2000" b="1" dirty="0">
                <a:solidFill>
                  <a:srgbClr val="734D26"/>
                </a:solidFill>
                <a:latin typeface="Consolas"/>
                <a:ea typeface="ＭＳ Ｐゴシック" pitchFamily="-111" charset="-128"/>
                <a:cs typeface="Consolas"/>
              </a:rPr>
              <a:t>5 2</a:t>
            </a: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 0 0 0]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 </a:t>
            </a:r>
            <a:r>
              <a:rPr lang="en-US" sz="2000" dirty="0" smtClean="0">
                <a:latin typeface="Consolas"/>
                <a:ea typeface="ＭＳ Ｐゴシック" pitchFamily="-111" charset="-128"/>
                <a:cs typeface="Consolas"/>
              </a:rPr>
              <a:t>         [</a:t>
            </a: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0 </a:t>
            </a:r>
            <a:r>
              <a:rPr lang="en-US" sz="2000" b="1" dirty="0">
                <a:solidFill>
                  <a:srgbClr val="734D26"/>
                </a:solidFill>
                <a:latin typeface="Consolas"/>
                <a:ea typeface="ＭＳ Ｐゴシック" pitchFamily="-111" charset="-128"/>
                <a:cs typeface="Consolas"/>
              </a:rPr>
              <a:t>1 5</a:t>
            </a: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 0 </a:t>
            </a:r>
            <a:r>
              <a:rPr lang="en-US" sz="2000" b="1" dirty="0">
                <a:solidFill>
                  <a:srgbClr val="33CCFF"/>
                </a:solidFill>
                <a:latin typeface="Consolas"/>
                <a:ea typeface="ＭＳ Ｐゴシック" pitchFamily="-111" charset="-128"/>
                <a:cs typeface="Consolas"/>
              </a:rPr>
              <a:t>0</a:t>
            </a: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 </a:t>
            </a:r>
            <a:r>
              <a:rPr lang="en-US" sz="2000" b="1" dirty="0">
                <a:solidFill>
                  <a:srgbClr val="734D26"/>
                </a:solidFill>
                <a:latin typeface="Consolas"/>
                <a:ea typeface="ＭＳ Ｐゴシック" pitchFamily="-111" charset="-128"/>
                <a:cs typeface="Consolas"/>
              </a:rPr>
              <a:t>5 2</a:t>
            </a: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 0 0 0]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 </a:t>
            </a:r>
            <a:r>
              <a:rPr lang="en-US" sz="2000" dirty="0" smtClean="0">
                <a:latin typeface="Consolas"/>
                <a:ea typeface="ＭＳ Ｐゴシック" pitchFamily="-111" charset="-128"/>
                <a:cs typeface="Consolas"/>
              </a:rPr>
              <a:t>         [</a:t>
            </a: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0 </a:t>
            </a:r>
            <a:r>
              <a:rPr lang="en-US" sz="2000" b="1" dirty="0">
                <a:solidFill>
                  <a:srgbClr val="33CCFF"/>
                </a:solidFill>
                <a:latin typeface="Consolas"/>
                <a:ea typeface="ＭＳ Ｐゴシック" pitchFamily="-111" charset="-128"/>
                <a:cs typeface="Consolas"/>
              </a:rPr>
              <a:t>0 0 0 0 </a:t>
            </a: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0 0 0 0 0]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 </a:t>
            </a:r>
            <a:r>
              <a:rPr lang="en-US" sz="2000" dirty="0" smtClean="0">
                <a:latin typeface="Consolas"/>
                <a:ea typeface="ＭＳ Ｐゴシック" pitchFamily="-111" charset="-128"/>
                <a:cs typeface="Consolas"/>
              </a:rPr>
              <a:t>         [</a:t>
            </a: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0 0 0 0 </a:t>
            </a:r>
            <a:r>
              <a:rPr lang="en-US" sz="2000" b="1" dirty="0">
                <a:solidFill>
                  <a:srgbClr val="33CCFF"/>
                </a:solidFill>
                <a:latin typeface="Consolas"/>
                <a:ea typeface="ＭＳ Ｐゴシック" pitchFamily="-111" charset="-128"/>
                <a:cs typeface="Consolas"/>
              </a:rPr>
              <a:t>0</a:t>
            </a: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 0 0 0 0 0]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 </a:t>
            </a:r>
            <a:r>
              <a:rPr lang="en-US" sz="2000" dirty="0" smtClean="0">
                <a:latin typeface="Consolas"/>
                <a:ea typeface="ＭＳ Ｐゴシック" pitchFamily="-111" charset="-128"/>
                <a:cs typeface="Consolas"/>
              </a:rPr>
              <a:t>         [</a:t>
            </a: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0 </a:t>
            </a:r>
            <a:r>
              <a:rPr lang="en-US" sz="2000" b="1" dirty="0">
                <a:solidFill>
                  <a:srgbClr val="734D26"/>
                </a:solidFill>
                <a:latin typeface="Consolas"/>
                <a:ea typeface="ＭＳ Ｐゴシック" pitchFamily="-111" charset="-128"/>
                <a:cs typeface="Consolas"/>
              </a:rPr>
              <a:t>1 1</a:t>
            </a: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 0 0 </a:t>
            </a:r>
            <a:r>
              <a:rPr lang="en-US" sz="2000" b="1" dirty="0">
                <a:solidFill>
                  <a:srgbClr val="734D26"/>
                </a:solidFill>
                <a:latin typeface="Consolas"/>
                <a:ea typeface="ＭＳ Ｐゴシック" pitchFamily="-111" charset="-128"/>
                <a:cs typeface="Consolas"/>
              </a:rPr>
              <a:t>2 2</a:t>
            </a: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 0 0 0]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 </a:t>
            </a:r>
            <a:r>
              <a:rPr lang="en-US" sz="2000" dirty="0" smtClean="0">
                <a:latin typeface="Consolas"/>
                <a:ea typeface="ＭＳ Ｐゴシック" pitchFamily="-111" charset="-128"/>
                <a:cs typeface="Consolas"/>
              </a:rPr>
              <a:t>         [</a:t>
            </a: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0 </a:t>
            </a:r>
            <a:r>
              <a:rPr lang="en-US" sz="2000" b="1" dirty="0">
                <a:solidFill>
                  <a:srgbClr val="734D26"/>
                </a:solidFill>
                <a:latin typeface="Consolas"/>
                <a:ea typeface="ＭＳ Ｐゴシック" pitchFamily="-111" charset="-128"/>
                <a:cs typeface="Consolas"/>
              </a:rPr>
              <a:t>1 1</a:t>
            </a: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 0 0 </a:t>
            </a:r>
            <a:r>
              <a:rPr lang="en-US" sz="2000" b="1" dirty="0">
                <a:solidFill>
                  <a:srgbClr val="734D26"/>
                </a:solidFill>
                <a:latin typeface="Consolas"/>
                <a:ea typeface="ＭＳ Ｐゴシック" pitchFamily="-111" charset="-128"/>
                <a:cs typeface="Consolas"/>
              </a:rPr>
              <a:t>2 2</a:t>
            </a: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 0 0 0]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 </a:t>
            </a:r>
            <a:r>
              <a:rPr lang="en-US" sz="2000" dirty="0" smtClean="0">
                <a:latin typeface="Consolas"/>
                <a:ea typeface="ＭＳ Ｐゴシック" pitchFamily="-111" charset="-128"/>
                <a:cs typeface="Consolas"/>
              </a:rPr>
              <a:t>         [</a:t>
            </a: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0 0 0 0 0 0 0 0 0 0]]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 smtClean="0">
              <a:solidFill>
                <a:srgbClr val="008000"/>
              </a:solidFill>
              <a:latin typeface="Consolas"/>
              <a:ea typeface="ＭＳ Ｐゴシック" pitchFamily="-111" charset="-128"/>
              <a:cs typeface="Consolas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Consolas"/>
              <a:ea typeface="ＭＳ Ｐゴシック" pitchFamily="-111" charset="-128"/>
              <a:cs typeface="Consolas"/>
            </a:endParaRPr>
          </a:p>
          <a:p>
            <a:pPr lvl="1" eaLnBrk="1" hangingPunct="1">
              <a:lnSpc>
                <a:spcPct val="90000"/>
              </a:lnSpc>
            </a:pPr>
            <a:endParaRPr lang="en-US" sz="2200" dirty="0" smtClean="0">
              <a:ea typeface="ＭＳ Ｐゴシック" pitchFamily="-111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 smtClean="0">
                <a:ea typeface="ＭＳ Ｐゴシック" pitchFamily="-111" charset="-128"/>
              </a:rPr>
              <a:t> </a:t>
            </a:r>
            <a:endParaRPr lang="en-US" sz="2400" dirty="0" smtClean="0">
              <a:ea typeface="ＭＳ Ｐゴシック" pitchFamily="-111" charset="-128"/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1600200" y="4038600"/>
            <a:ext cx="6858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2286000" y="3352800"/>
            <a:ext cx="0" cy="685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3352800" y="4038600"/>
            <a:ext cx="533400" cy="609600"/>
          </a:xfrm>
          <a:prstGeom prst="rect">
            <a:avLst/>
          </a:prstGeom>
          <a:noFill/>
          <a:ln w="1587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209800" y="4038600"/>
            <a:ext cx="533400" cy="609600"/>
          </a:xfrm>
          <a:prstGeom prst="rect">
            <a:avLst/>
          </a:prstGeom>
          <a:noFill/>
          <a:ln w="1587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352800" y="5410200"/>
            <a:ext cx="533400" cy="609600"/>
          </a:xfrm>
          <a:prstGeom prst="rect">
            <a:avLst/>
          </a:prstGeom>
          <a:noFill/>
          <a:ln w="1587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209800" y="5410200"/>
            <a:ext cx="533400" cy="609600"/>
          </a:xfrm>
          <a:prstGeom prst="rect">
            <a:avLst/>
          </a:prstGeom>
          <a:noFill/>
          <a:ln w="15875" cap="flat" cmpd="sng" algn="ctr">
            <a:solidFill>
              <a:srgbClr val="8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 bwMode="auto">
          <a:xfrm flipH="1">
            <a:off x="4953000" y="4191000"/>
            <a:ext cx="4572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 flipH="1">
            <a:off x="4953000" y="4495800"/>
            <a:ext cx="4572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 flipV="1">
            <a:off x="2362200" y="6324600"/>
            <a:ext cx="0" cy="304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V="1">
            <a:off x="2667000" y="6324600"/>
            <a:ext cx="0" cy="304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013893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April 17-19</a:t>
            </a:r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HDF/HDF-EOS Workshop XV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8D6C7E-A295-4815-85E1-8816D64FC611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solidFill>
                  <a:schemeClr val="tx1"/>
                </a:solidFill>
                <a:ea typeface="ＭＳ Ｐゴシック" pitchFamily="-111" charset="-128"/>
              </a:rPr>
              <a:t>Writing and Reading Point Selection</a:t>
            </a:r>
            <a:endParaRPr lang="en-US" sz="2800" dirty="0" smtClean="0">
              <a:solidFill>
                <a:schemeClr val="tx1"/>
              </a:solidFill>
              <a:ea typeface="ＭＳ Ｐゴシック" pitchFamily="-111" charset="-128"/>
            </a:endParaRP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763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pitchFamily="-111" charset="-128"/>
                <a:cs typeface="Consolas"/>
              </a:rPr>
              <a:t>Example </a:t>
            </a:r>
            <a:r>
              <a:rPr lang="en-US" dirty="0" smtClean="0">
                <a:ea typeface="ＭＳ Ｐゴシック" pitchFamily="-111" charset="-128"/>
                <a:cs typeface="Consolas"/>
              </a:rPr>
              <a:t>h5_selecelem.py</a:t>
            </a:r>
            <a:r>
              <a:rPr lang="en-US" dirty="0">
                <a:ea typeface="ＭＳ Ｐゴシック" pitchFamily="-111" charset="-128"/>
                <a:cs typeface="Consolas"/>
              </a:rPr>
              <a:t>(c, f90</a:t>
            </a:r>
            <a:r>
              <a:rPr lang="en-US" dirty="0" smtClean="0">
                <a:ea typeface="ＭＳ Ｐゴシック" pitchFamily="-111" charset="-128"/>
                <a:cs typeface="Consolas"/>
              </a:rPr>
              <a:t>)</a:t>
            </a:r>
            <a:endParaRPr lang="en-US" sz="2000" dirty="0">
              <a:latin typeface="Consolas"/>
              <a:ea typeface="ＭＳ Ｐゴシック" pitchFamily="-111" charset="-128"/>
              <a:cs typeface="Consolas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ea typeface="ＭＳ Ｐゴシック" pitchFamily="-111" charset="-128"/>
              </a:rPr>
              <a:t>Creates </a:t>
            </a:r>
            <a:r>
              <a:rPr lang="en-US" sz="2200" dirty="0" smtClean="0">
                <a:ea typeface="ＭＳ Ｐゴシック" pitchFamily="-111" charset="-128"/>
              </a:rPr>
              <a:t>2 </a:t>
            </a:r>
            <a:r>
              <a:rPr lang="en-US" sz="2200" dirty="0">
                <a:ea typeface="ＭＳ Ｐゴシック" pitchFamily="-111" charset="-128"/>
              </a:rPr>
              <a:t>integer </a:t>
            </a:r>
            <a:r>
              <a:rPr lang="en-US" sz="2200" dirty="0" smtClean="0">
                <a:ea typeface="ＭＳ Ｐゴシック" pitchFamily="-111" charset="-128"/>
              </a:rPr>
              <a:t>datasets </a:t>
            </a:r>
            <a:r>
              <a:rPr lang="en-US" sz="2200" dirty="0">
                <a:ea typeface="ＭＳ Ｐゴシック" pitchFamily="-111" charset="-128"/>
              </a:rPr>
              <a:t>and populates with data; writes a </a:t>
            </a:r>
            <a:r>
              <a:rPr lang="en-US" sz="2200" dirty="0" smtClean="0">
                <a:ea typeface="ＭＳ Ｐゴシック" pitchFamily="-111" charset="-128"/>
              </a:rPr>
              <a:t>point selection at locations (0,1) and (0, 3)</a:t>
            </a:r>
            <a:endParaRPr lang="en-US" sz="2200" dirty="0">
              <a:ea typeface="ＭＳ Ｐゴシック" pitchFamily="-111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200" dirty="0">
                <a:ea typeface="ＭＳ Ｐゴシック" pitchFamily="-111" charset="-128"/>
              </a:rPr>
              <a:t>H5Py uses </a:t>
            </a:r>
            <a:r>
              <a:rPr lang="en-US" sz="2200" dirty="0" err="1">
                <a:ea typeface="ＭＳ Ｐゴシック" pitchFamily="-111" charset="-128"/>
              </a:rPr>
              <a:t>NumPy</a:t>
            </a:r>
            <a:r>
              <a:rPr lang="en-US" sz="2200" dirty="0">
                <a:ea typeface="ＭＳ Ｐゴシック" pitchFamily="-111" charset="-128"/>
              </a:rPr>
              <a:t> indexing to specify </a:t>
            </a:r>
            <a:r>
              <a:rPr lang="en-US" sz="2200" dirty="0" smtClean="0">
                <a:ea typeface="ＭＳ Ｐゴシック" pitchFamily="-111" charset="-128"/>
              </a:rPr>
              <a:t>points in array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2000" dirty="0" smtClean="0">
              <a:ea typeface="ＭＳ Ｐゴシック" pitchFamily="-111" charset="-128"/>
              <a:cs typeface="Consolas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err="1" smtClean="0">
                <a:latin typeface="Consolas"/>
                <a:ea typeface="ＭＳ Ｐゴシック" pitchFamily="-111" charset="-128"/>
                <a:cs typeface="Consolas"/>
              </a:rPr>
              <a:t>val</a:t>
            </a:r>
            <a:r>
              <a:rPr lang="en-US" sz="2000" dirty="0" smtClean="0">
                <a:latin typeface="Consolas"/>
                <a:ea typeface="ＭＳ Ｐゴシック" pitchFamily="-111" charset="-128"/>
                <a:cs typeface="Consolas"/>
              </a:rPr>
              <a:t> </a:t>
            </a:r>
            <a:r>
              <a:rPr lang="en-US" sz="2000" dirty="0">
                <a:latin typeface="Consolas"/>
                <a:ea typeface="ＭＳ Ｐゴシック" pitchFamily="-111" charset="-128"/>
                <a:cs typeface="Consolas"/>
              </a:rPr>
              <a:t>= (</a:t>
            </a:r>
            <a:r>
              <a:rPr lang="en-US" sz="2000" dirty="0" smtClean="0">
                <a:latin typeface="Consolas"/>
                <a:ea typeface="ＭＳ Ｐゴシック" pitchFamily="-111" charset="-128"/>
                <a:cs typeface="Consolas"/>
              </a:rPr>
              <a:t>55,59)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fi-FI" sz="2000" dirty="0">
                <a:latin typeface="Consolas"/>
                <a:ea typeface="ＭＳ Ｐゴシック" pitchFamily="-111" charset="-128"/>
                <a:cs typeface="Consolas"/>
              </a:rPr>
              <a:t>dataset2[</a:t>
            </a:r>
            <a:r>
              <a:rPr lang="fi-FI" sz="2000" b="1" dirty="0">
                <a:solidFill>
                  <a:srgbClr val="0000FF"/>
                </a:solidFill>
                <a:latin typeface="Consolas"/>
                <a:ea typeface="ＭＳ Ｐゴシック" pitchFamily="-111" charset="-128"/>
                <a:cs typeface="Consolas"/>
              </a:rPr>
              <a:t>0</a:t>
            </a:r>
            <a:r>
              <a:rPr lang="fi-FI" sz="2000" dirty="0">
                <a:latin typeface="Consolas"/>
                <a:ea typeface="ＭＳ Ｐゴシック" pitchFamily="-111" charset="-128"/>
                <a:cs typeface="Consolas"/>
              </a:rPr>
              <a:t>, [</a:t>
            </a:r>
            <a:r>
              <a:rPr lang="fi-FI" sz="2000" b="1" dirty="0">
                <a:solidFill>
                  <a:srgbClr val="008000"/>
                </a:solidFill>
                <a:latin typeface="Consolas"/>
                <a:ea typeface="ＭＳ Ｐゴシック" pitchFamily="-111" charset="-128"/>
                <a:cs typeface="Consolas"/>
              </a:rPr>
              <a:t>1</a:t>
            </a:r>
            <a:r>
              <a:rPr lang="fi-FI" sz="2000" dirty="0">
                <a:latin typeface="Consolas"/>
                <a:ea typeface="ＭＳ Ｐゴシック" pitchFamily="-111" charset="-128"/>
                <a:cs typeface="Consolas"/>
              </a:rPr>
              <a:t>,</a:t>
            </a:r>
            <a:r>
              <a:rPr lang="fi-FI" sz="2000" b="1" dirty="0">
                <a:solidFill>
                  <a:srgbClr val="008000"/>
                </a:solidFill>
                <a:latin typeface="Consolas"/>
                <a:ea typeface="ＭＳ Ｐゴシック" pitchFamily="-111" charset="-128"/>
                <a:cs typeface="Consolas"/>
              </a:rPr>
              <a:t>3</a:t>
            </a:r>
            <a:r>
              <a:rPr lang="fi-FI" sz="2000" dirty="0">
                <a:latin typeface="Consolas"/>
                <a:ea typeface="ＭＳ Ｐゴシック" pitchFamily="-111" charset="-128"/>
                <a:cs typeface="Consolas"/>
              </a:rPr>
              <a:t>]] = </a:t>
            </a:r>
            <a:r>
              <a:rPr lang="fi-FI" sz="2000" dirty="0" err="1" smtClean="0">
                <a:latin typeface="Consolas"/>
                <a:ea typeface="ＭＳ Ｐゴシック" pitchFamily="-111" charset="-128"/>
                <a:cs typeface="Consolas"/>
              </a:rPr>
              <a:t>val</a:t>
            </a:r>
            <a:endParaRPr lang="fi-FI" sz="2000" dirty="0" smtClean="0">
              <a:latin typeface="Consolas"/>
              <a:ea typeface="ＭＳ Ｐゴシック" pitchFamily="-111" charset="-128"/>
              <a:cs typeface="Consolas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it-IT" sz="2000" dirty="0">
              <a:latin typeface="Consolas"/>
              <a:ea typeface="ＭＳ Ｐゴシック" pitchFamily="-111" charset="-128"/>
              <a:cs typeface="Consolas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it-IT" sz="2000" dirty="0" smtClean="0">
                <a:latin typeface="Consolas"/>
                <a:ea typeface="ＭＳ Ｐゴシック" pitchFamily="-111" charset="-128"/>
                <a:cs typeface="Consolas"/>
              </a:rPr>
              <a:t>       [</a:t>
            </a:r>
            <a:r>
              <a:rPr lang="it-IT" sz="2000" dirty="0">
                <a:latin typeface="Consolas"/>
                <a:ea typeface="ＭＳ Ｐゴシック" pitchFamily="-111" charset="-128"/>
                <a:cs typeface="Consolas"/>
              </a:rPr>
              <a:t>[ 1 55  1 59]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it-IT" sz="2000" dirty="0">
                <a:latin typeface="Consolas"/>
                <a:ea typeface="ＭＳ Ｐゴシック" pitchFamily="-111" charset="-128"/>
                <a:cs typeface="Consolas"/>
              </a:rPr>
              <a:t> </a:t>
            </a:r>
            <a:r>
              <a:rPr lang="it-IT" sz="2000" dirty="0" smtClean="0">
                <a:latin typeface="Consolas"/>
                <a:ea typeface="ＭＳ Ｐゴシック" pitchFamily="-111" charset="-128"/>
                <a:cs typeface="Consolas"/>
              </a:rPr>
              <a:t>       [ </a:t>
            </a:r>
            <a:r>
              <a:rPr lang="it-IT" sz="2000" dirty="0">
                <a:latin typeface="Consolas"/>
                <a:ea typeface="ＭＳ Ｐゴシック" pitchFamily="-111" charset="-128"/>
                <a:cs typeface="Consolas"/>
              </a:rPr>
              <a:t>1  1  1  1]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it-IT" sz="2000" dirty="0">
                <a:latin typeface="Consolas"/>
                <a:ea typeface="ＭＳ Ｐゴシック" pitchFamily="-111" charset="-128"/>
                <a:cs typeface="Consolas"/>
              </a:rPr>
              <a:t> </a:t>
            </a:r>
            <a:r>
              <a:rPr lang="it-IT" sz="2000" dirty="0" smtClean="0">
                <a:latin typeface="Consolas"/>
                <a:ea typeface="ＭＳ Ｐゴシック" pitchFamily="-111" charset="-128"/>
                <a:cs typeface="Consolas"/>
              </a:rPr>
              <a:t>       [ </a:t>
            </a:r>
            <a:r>
              <a:rPr lang="it-IT" sz="2000" dirty="0">
                <a:latin typeface="Consolas"/>
                <a:ea typeface="ＭＳ Ｐゴシック" pitchFamily="-111" charset="-128"/>
                <a:cs typeface="Consolas"/>
              </a:rPr>
              <a:t>1  1  1  1]]</a:t>
            </a:r>
            <a:endParaRPr lang="fi-FI" sz="2000" dirty="0" smtClean="0">
              <a:latin typeface="Consolas"/>
              <a:ea typeface="ＭＳ Ｐゴシック" pitchFamily="-111" charset="-128"/>
              <a:cs typeface="Consolas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 smtClean="0">
              <a:latin typeface="Consolas"/>
              <a:ea typeface="ＭＳ Ｐゴシック" pitchFamily="-111" charset="-128"/>
              <a:cs typeface="Consolas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 smtClean="0">
              <a:latin typeface="Consolas"/>
              <a:ea typeface="ＭＳ Ｐゴシック" pitchFamily="-111" charset="-128"/>
              <a:cs typeface="Consolas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 smtClean="0">
                <a:latin typeface="Consolas"/>
                <a:ea typeface="ＭＳ Ｐゴシック" pitchFamily="-111" charset="-128"/>
                <a:cs typeface="Consolas"/>
              </a:rPr>
              <a:t>         </a:t>
            </a:r>
            <a:endParaRPr lang="en-US" sz="2400" dirty="0" smtClean="0">
              <a:ea typeface="ＭＳ Ｐゴシック" pitchFamily="-111" charset="-128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838200" y="4343400"/>
            <a:ext cx="609600" cy="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 bwMode="auto">
          <a:xfrm flipV="1">
            <a:off x="2362200" y="5257800"/>
            <a:ext cx="0" cy="4572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V="1">
            <a:off x="3200400" y="5257800"/>
            <a:ext cx="0" cy="457200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038209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3200" dirty="0">
                <a:solidFill>
                  <a:schemeClr val="tx1"/>
                </a:solidFill>
                <a:ea typeface="ＭＳ Ｐゴシック" pitchFamily="-111" charset="-128"/>
              </a:rPr>
              <a:t>H</a:t>
            </a:r>
            <a:r>
              <a:rPr lang="en-US" sz="3200" dirty="0" smtClean="0">
                <a:solidFill>
                  <a:schemeClr val="tx1"/>
                </a:solidFill>
                <a:ea typeface="ＭＳ Ｐゴシック" pitchFamily="-111" charset="-128"/>
              </a:rPr>
              <a:t>ints</a:t>
            </a:r>
            <a:endParaRPr lang="en-US" sz="3200" dirty="0" smtClean="0">
              <a:ea typeface="ＭＳ Ｐゴシック" pitchFamily="-111" charset="-128"/>
            </a:endParaRP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95400"/>
            <a:ext cx="8458200" cy="5410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>
                <a:ea typeface="ＭＳ Ｐゴシック" pitchFamily="-111" charset="-128"/>
              </a:rPr>
              <a:t>C and Fortran </a:t>
            </a:r>
            <a:endParaRPr lang="en-US" dirty="0" smtClean="0">
              <a:ea typeface="ＭＳ Ｐゴシック" pitchFamily="-111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ea typeface="ＭＳ Ｐゴシック" pitchFamily="-111" charset="-128"/>
              </a:rPr>
              <a:t>Applications’ memory </a:t>
            </a:r>
            <a:r>
              <a:rPr lang="en-US" dirty="0">
                <a:ea typeface="ＭＳ Ｐゴシック" pitchFamily="-111" charset="-128"/>
              </a:rPr>
              <a:t>grows with the number of open </a:t>
            </a:r>
            <a:r>
              <a:rPr lang="en-US" dirty="0" smtClean="0">
                <a:ea typeface="ＭＳ Ｐゴシック" pitchFamily="-111" charset="-128"/>
              </a:rPr>
              <a:t>handles.</a:t>
            </a:r>
            <a:endParaRPr lang="en-US" dirty="0">
              <a:ea typeface="ＭＳ Ｐゴシック" pitchFamily="-111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dirty="0" smtClean="0">
                <a:ea typeface="ＭＳ Ｐゴシック" pitchFamily="-111" charset="-128"/>
              </a:rPr>
              <a:t>Don’t keep </a:t>
            </a:r>
            <a:r>
              <a:rPr lang="en-US" dirty="0" err="1" smtClean="0">
                <a:ea typeface="ＭＳ Ｐゴシック" pitchFamily="-111" charset="-128"/>
              </a:rPr>
              <a:t>dataspace</a:t>
            </a:r>
            <a:r>
              <a:rPr lang="en-US" dirty="0" smtClean="0">
                <a:ea typeface="ＭＳ Ｐゴシック" pitchFamily="-111" charset="-128"/>
              </a:rPr>
              <a:t> handles open if unnecessary, </a:t>
            </a:r>
            <a:r>
              <a:rPr lang="en-US" dirty="0" smtClean="0">
                <a:ea typeface="ＭＳ Ｐゴシック" pitchFamily="-111" charset="-128"/>
              </a:rPr>
              <a:t>e.g., when reading  </a:t>
            </a:r>
            <a:r>
              <a:rPr lang="en-US" dirty="0" err="1" smtClean="0">
                <a:ea typeface="ＭＳ Ｐゴシック" pitchFamily="-111" charset="-128"/>
              </a:rPr>
              <a:t>hyperslab</a:t>
            </a:r>
            <a:r>
              <a:rPr lang="en-US" dirty="0" smtClean="0">
                <a:ea typeface="ＭＳ Ｐゴシック" pitchFamily="-111" charset="-128"/>
              </a:rPr>
              <a:t> in a loop.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ea typeface="ＭＳ Ｐゴシック" pitchFamily="-111" charset="-128"/>
              </a:rPr>
              <a:t>M</a:t>
            </a:r>
            <a:r>
              <a:rPr lang="en-US" dirty="0" smtClean="0">
                <a:ea typeface="ＭＳ Ｐゴシック" pitchFamily="-111" charset="-128"/>
              </a:rPr>
              <a:t>ake sure that selection in a file has the same number of elements as selection in memory when doing partial I/O.</a:t>
            </a:r>
            <a:endParaRPr lang="en-US" dirty="0" smtClean="0">
              <a:ea typeface="ＭＳ Ｐゴシック" pitchFamily="-111" charset="-128"/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dirty="0" smtClean="0">
              <a:ea typeface="ＭＳ Ｐゴシック" pitchFamily="-111" charset="-128"/>
            </a:endParaRPr>
          </a:p>
          <a:p>
            <a:pPr lvl="1" eaLnBrk="1" hangingPunct="1">
              <a:lnSpc>
                <a:spcPct val="80000"/>
              </a:lnSpc>
            </a:pPr>
            <a:endParaRPr lang="en-US" dirty="0" smtClean="0">
              <a:ea typeface="ＭＳ Ｐゴシック" pitchFamily="-111" charset="-128"/>
            </a:endParaRPr>
          </a:p>
          <a:p>
            <a:pPr lvl="1" eaLnBrk="1" hangingPunct="1">
              <a:lnSpc>
                <a:spcPct val="80000"/>
              </a:lnSpc>
            </a:pPr>
            <a:endParaRPr lang="en-US" dirty="0" smtClean="0">
              <a:ea typeface="ＭＳ Ｐゴシック" pitchFamily="-111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200" dirty="0" smtClean="0">
              <a:ea typeface="ＭＳ Ｐゴシック" pitchFamily="-111" charset="-128"/>
            </a:endParaRPr>
          </a:p>
        </p:txBody>
      </p:sp>
      <p:sp>
        <p:nvSpPr>
          <p:cNvPr id="1229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/>
              <a:t>April 17-19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68DBFE-1CC6-486C-945C-520156C32CC8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12295" name="Rectangle 4"/>
          <p:cNvSpPr>
            <a:spLocks noChangeArrowheads="1"/>
          </p:cNvSpPr>
          <p:nvPr/>
        </p:nvSpPr>
        <p:spPr bwMode="auto">
          <a:xfrm>
            <a:off x="6016625" y="5102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HDF/HDF-EOS Workshop XV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3079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6"/>
          <p:cNvSpPr>
            <a:spLocks noGrp="1" noChangeArrowheads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April 17-19</a:t>
            </a:r>
          </a:p>
        </p:txBody>
      </p:sp>
      <p:sp>
        <p:nvSpPr>
          <p:cNvPr id="57347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HDF/HDF-EOS Workshop XV</a:t>
            </a:r>
          </a:p>
        </p:txBody>
      </p:sp>
      <p:sp>
        <p:nvSpPr>
          <p:cNvPr id="57348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C2C10C-FF20-4D88-8A8A-01792D2C8E0D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427288"/>
            <a:ext cx="7772400" cy="16002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ea typeface="ＭＳ Ｐゴシック" pitchFamily="-111" charset="-128"/>
              </a:rPr>
              <a:t>Other Features</a:t>
            </a:r>
            <a:r>
              <a:rPr lang="en-US" dirty="0">
                <a:solidFill>
                  <a:schemeClr val="tx1"/>
                </a:solidFill>
                <a:ea typeface="ＭＳ Ｐゴシック" pitchFamily="-111" charset="-128"/>
              </a:rPr>
              <a:t/>
            </a:r>
            <a:br>
              <a:rPr lang="en-US" dirty="0">
                <a:solidFill>
                  <a:schemeClr val="tx1"/>
                </a:solidFill>
                <a:ea typeface="ＭＳ Ｐゴシック" pitchFamily="-111" charset="-128"/>
              </a:rPr>
            </a:br>
            <a:r>
              <a:rPr lang="en-US" sz="2800" dirty="0" smtClean="0">
                <a:solidFill>
                  <a:schemeClr val="tx1"/>
                </a:solidFill>
                <a:ea typeface="ＭＳ Ｐゴシック" pitchFamily="-111" charset="-128"/>
              </a:rPr>
              <a:t>Storage, Extendibility, Compression</a:t>
            </a:r>
            <a:endParaRPr lang="en-US" sz="2800" dirty="0" smtClean="0">
              <a:solidFill>
                <a:schemeClr val="tx1"/>
              </a:solidFill>
              <a:ea typeface="ＭＳ Ｐゴシック" pitchFamily="-111" charset="-128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April 17-19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HDF/HDF-EOS Workshop XV</a:t>
            </a: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906DF8-92ED-4D1D-B67C-6C21AE533006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533400"/>
          </a:xfrm>
        </p:spPr>
        <p:txBody>
          <a:bodyPr/>
          <a:lstStyle/>
          <a:p>
            <a:pPr eaLnBrk="1" hangingPunct="1"/>
            <a:r>
              <a:rPr lang="en-US" sz="3200" dirty="0" smtClean="0">
                <a:solidFill>
                  <a:schemeClr val="tx1"/>
                </a:solidFill>
                <a:ea typeface="ＭＳ Ｐゴシック" pitchFamily="-111" charset="-128"/>
              </a:rPr>
              <a:t>Dataset Storage Options</a:t>
            </a:r>
            <a:endParaRPr lang="en-US" sz="3200" dirty="0" smtClean="0">
              <a:solidFill>
                <a:schemeClr val="tx1"/>
              </a:solidFill>
              <a:ea typeface="ＭＳ Ｐゴシック" pitchFamily="-111" charset="-128"/>
            </a:endParaRP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848600" cy="49530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1" charset="-128"/>
              </a:rPr>
              <a:t>Compac</a:t>
            </a:r>
            <a:r>
              <a:rPr lang="en-US" dirty="0" smtClean="0">
                <a:ea typeface="ＭＳ Ｐゴシック" pitchFamily="-111" charset="-128"/>
              </a:rPr>
              <a:t>t</a:t>
            </a:r>
          </a:p>
          <a:p>
            <a:pPr lvl="1" eaLnBrk="1" hangingPunct="1"/>
            <a:r>
              <a:rPr lang="en-US" dirty="0" smtClean="0">
                <a:ea typeface="ＭＳ Ｐゴシック" pitchFamily="-111" charset="-128"/>
              </a:rPr>
              <a:t>Used for storing small (a few Ks) data</a:t>
            </a:r>
            <a:endParaRPr lang="en-US" dirty="0" smtClean="0">
              <a:ea typeface="ＭＳ Ｐゴシック" pitchFamily="-111" charset="-128"/>
            </a:endParaRPr>
          </a:p>
          <a:p>
            <a:pPr eaLnBrk="1" hangingPunct="1"/>
            <a:r>
              <a:rPr lang="en-US" dirty="0" smtClean="0">
                <a:ea typeface="ＭＳ Ｐゴシック" pitchFamily="-111" charset="-128"/>
              </a:rPr>
              <a:t>Contiguous (default)</a:t>
            </a:r>
          </a:p>
          <a:p>
            <a:pPr lvl="1" eaLnBrk="1" hangingPunct="1"/>
            <a:r>
              <a:rPr lang="en-US" dirty="0" smtClean="0">
                <a:ea typeface="ＭＳ Ｐゴシック" pitchFamily="-111" charset="-128"/>
              </a:rPr>
              <a:t>Used for accessing contiguous subsets of data</a:t>
            </a:r>
            <a:endParaRPr lang="en-US" dirty="0" smtClean="0">
              <a:ea typeface="ＭＳ Ｐゴシック" pitchFamily="-111" charset="-128"/>
            </a:endParaRPr>
          </a:p>
          <a:p>
            <a:pPr eaLnBrk="1" hangingPunct="1"/>
            <a:r>
              <a:rPr lang="en-US" dirty="0" smtClean="0">
                <a:ea typeface="ＭＳ Ｐゴシック" pitchFamily="-111" charset="-128"/>
              </a:rPr>
              <a:t>Chunked</a:t>
            </a:r>
          </a:p>
          <a:p>
            <a:pPr lvl="1" eaLnBrk="1" hangingPunct="1"/>
            <a:r>
              <a:rPr lang="en-US" dirty="0" smtClean="0">
                <a:ea typeface="ＭＳ Ｐゴシック" pitchFamily="-111" charset="-128"/>
              </a:rPr>
              <a:t>Data is store in chunks of predefined size</a:t>
            </a:r>
          </a:p>
          <a:p>
            <a:pPr lvl="1" eaLnBrk="1" hangingPunct="1"/>
            <a:r>
              <a:rPr lang="en-US" dirty="0" smtClean="0">
                <a:ea typeface="ＭＳ Ｐゴシック" pitchFamily="-111" charset="-128"/>
              </a:rPr>
              <a:t>Used when: </a:t>
            </a:r>
          </a:p>
          <a:p>
            <a:pPr lvl="2" eaLnBrk="1" hangingPunct="1"/>
            <a:r>
              <a:rPr lang="en-US" dirty="0" smtClean="0">
                <a:ea typeface="ＭＳ Ｐゴシック" pitchFamily="-111" charset="-128"/>
              </a:rPr>
              <a:t>Appending data</a:t>
            </a:r>
          </a:p>
          <a:p>
            <a:pPr lvl="2" eaLnBrk="1" hangingPunct="1"/>
            <a:r>
              <a:rPr lang="en-US" dirty="0" smtClean="0">
                <a:ea typeface="ＭＳ Ｐゴシック" pitchFamily="-111" charset="-128"/>
              </a:rPr>
              <a:t>Compressing data</a:t>
            </a:r>
          </a:p>
          <a:p>
            <a:pPr lvl="2" eaLnBrk="1" hangingPunct="1"/>
            <a:r>
              <a:rPr lang="en-US" dirty="0" smtClean="0">
                <a:ea typeface="ＭＳ Ｐゴシック" pitchFamily="-111" charset="-128"/>
              </a:rPr>
              <a:t>Accessing non-contiguous data (e.g., columns)</a:t>
            </a:r>
          </a:p>
          <a:p>
            <a:pPr lvl="2" eaLnBrk="1" hangingPunct="1"/>
            <a:endParaRPr lang="en-US" dirty="0" smtClean="0">
              <a:ea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92990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2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2133600" cy="228600"/>
          </a:xfrm>
          <a:noFill/>
        </p:spPr>
        <p:txBody>
          <a:bodyPr/>
          <a:lstStyle/>
          <a:p>
            <a:r>
              <a:rPr lang="en-US" smtClean="0"/>
              <a:t>April 17-19</a:t>
            </a:r>
            <a:endParaRPr lang="en-US" dirty="0" smtClean="0"/>
          </a:p>
        </p:txBody>
      </p:sp>
      <p:sp>
        <p:nvSpPr>
          <p:cNvPr id="10243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HDF/HDF-EOS Workshop XV</a:t>
            </a:r>
            <a:endParaRPr lang="en-US" dirty="0" smtClean="0"/>
          </a:p>
        </p:txBody>
      </p:sp>
      <p:sp>
        <p:nvSpPr>
          <p:cNvPr id="1024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00D899-F049-4729-B603-7919031C4EFE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-111" charset="-128"/>
              </a:rPr>
              <a:t>HDF5 Dataset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1752600"/>
            <a:ext cx="8305800" cy="4648200"/>
            <a:chOff x="288" y="1008"/>
            <a:chExt cx="5232" cy="2928"/>
          </a:xfrm>
        </p:grpSpPr>
        <p:sp>
          <p:nvSpPr>
            <p:cNvPr id="10247" name="Rectangle 4"/>
            <p:cNvSpPr>
              <a:spLocks noChangeArrowheads="1"/>
            </p:cNvSpPr>
            <p:nvPr/>
          </p:nvSpPr>
          <p:spPr bwMode="auto">
            <a:xfrm>
              <a:off x="3072" y="1008"/>
              <a:ext cx="2448" cy="2688"/>
            </a:xfrm>
            <a:prstGeom prst="rect">
              <a:avLst/>
            </a:prstGeom>
            <a:solidFill>
              <a:srgbClr val="C0C0C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 wrap="none" lIns="313869" tIns="156935" rIns="313869" bIns="156935">
              <a:flatTx/>
            </a:bodyPr>
            <a:lstStyle/>
            <a:p>
              <a:pPr algn="ctr" eaLnBrk="0" hangingPunct="0"/>
              <a:r>
                <a:rPr lang="en-US" sz="3200">
                  <a:latin typeface="Arial" charset="0"/>
                </a:rPr>
                <a:t>Dataset data</a:t>
              </a:r>
              <a:endParaRPr lang="en-US" sz="3200" b="1"/>
            </a:p>
          </p:txBody>
        </p:sp>
        <p:sp>
          <p:nvSpPr>
            <p:cNvPr id="10248" name="Rectangle 5"/>
            <p:cNvSpPr>
              <a:spLocks noChangeArrowheads="1"/>
            </p:cNvSpPr>
            <p:nvPr/>
          </p:nvSpPr>
          <p:spPr bwMode="auto">
            <a:xfrm>
              <a:off x="288" y="1008"/>
              <a:ext cx="2448" cy="2928"/>
            </a:xfrm>
            <a:prstGeom prst="rect">
              <a:avLst/>
            </a:prstGeom>
            <a:solidFill>
              <a:srgbClr val="C0C0C0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 wrap="none" lIns="313869" tIns="156935" rIns="313869" bIns="156935">
              <a:flatTx/>
            </a:bodyPr>
            <a:lstStyle/>
            <a:p>
              <a:pPr algn="ctr" eaLnBrk="0" hangingPunct="0"/>
              <a:r>
                <a:rPr lang="en-US" sz="3200" dirty="0">
                  <a:latin typeface="Arial" charset="0"/>
                </a:rPr>
                <a:t>Metadata</a:t>
              </a:r>
              <a:endParaRPr lang="en-US" sz="3200" b="1" dirty="0"/>
            </a:p>
          </p:txBody>
        </p:sp>
        <p:sp>
          <p:nvSpPr>
            <p:cNvPr id="10249" name="Rectangle 6"/>
            <p:cNvSpPr>
              <a:spLocks noChangeArrowheads="1"/>
            </p:cNvSpPr>
            <p:nvPr/>
          </p:nvSpPr>
          <p:spPr bwMode="auto">
            <a:xfrm rot="-5400000">
              <a:off x="3559" y="1269"/>
              <a:ext cx="851" cy="1536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50" name="Line 7"/>
            <p:cNvSpPr>
              <a:spLocks noChangeShapeType="1"/>
            </p:cNvSpPr>
            <p:nvPr/>
          </p:nvSpPr>
          <p:spPr bwMode="auto">
            <a:xfrm rot="-5400000">
              <a:off x="3984" y="1466"/>
              <a:ext cx="0" cy="1536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51" name="Line 8"/>
            <p:cNvSpPr>
              <a:spLocks noChangeShapeType="1"/>
            </p:cNvSpPr>
            <p:nvPr/>
          </p:nvSpPr>
          <p:spPr bwMode="auto">
            <a:xfrm rot="-5400000">
              <a:off x="3985" y="1254"/>
              <a:ext cx="0" cy="1536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52" name="Line 9"/>
            <p:cNvSpPr>
              <a:spLocks noChangeShapeType="1"/>
            </p:cNvSpPr>
            <p:nvPr/>
          </p:nvSpPr>
          <p:spPr bwMode="auto">
            <a:xfrm rot="-5400000">
              <a:off x="3984" y="1041"/>
              <a:ext cx="0" cy="1536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53" name="Line 10"/>
            <p:cNvSpPr>
              <a:spLocks noChangeShapeType="1"/>
            </p:cNvSpPr>
            <p:nvPr/>
          </p:nvSpPr>
          <p:spPr bwMode="auto">
            <a:xfrm>
              <a:off x="3523" y="1595"/>
              <a:ext cx="3" cy="85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54" name="Line 11"/>
            <p:cNvSpPr>
              <a:spLocks noChangeShapeType="1"/>
            </p:cNvSpPr>
            <p:nvPr/>
          </p:nvSpPr>
          <p:spPr bwMode="auto">
            <a:xfrm>
              <a:off x="3830" y="1595"/>
              <a:ext cx="4" cy="85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55" name="Line 12"/>
            <p:cNvSpPr>
              <a:spLocks noChangeShapeType="1"/>
            </p:cNvSpPr>
            <p:nvPr/>
          </p:nvSpPr>
          <p:spPr bwMode="auto">
            <a:xfrm>
              <a:off x="4138" y="1595"/>
              <a:ext cx="3" cy="85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56" name="Line 13"/>
            <p:cNvSpPr>
              <a:spLocks noChangeShapeType="1"/>
            </p:cNvSpPr>
            <p:nvPr/>
          </p:nvSpPr>
          <p:spPr bwMode="auto">
            <a:xfrm>
              <a:off x="4445" y="1595"/>
              <a:ext cx="3" cy="85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57" name="Rectangle 14"/>
            <p:cNvSpPr>
              <a:spLocks noChangeArrowheads="1"/>
            </p:cNvSpPr>
            <p:nvPr/>
          </p:nvSpPr>
          <p:spPr bwMode="auto">
            <a:xfrm rot="-5400000">
              <a:off x="3655" y="1357"/>
              <a:ext cx="851" cy="1536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58" name="Line 15"/>
            <p:cNvSpPr>
              <a:spLocks noChangeShapeType="1"/>
            </p:cNvSpPr>
            <p:nvPr/>
          </p:nvSpPr>
          <p:spPr bwMode="auto">
            <a:xfrm rot="-5400000">
              <a:off x="4080" y="1554"/>
              <a:ext cx="0" cy="1536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59" name="Line 16"/>
            <p:cNvSpPr>
              <a:spLocks noChangeShapeType="1"/>
            </p:cNvSpPr>
            <p:nvPr/>
          </p:nvSpPr>
          <p:spPr bwMode="auto">
            <a:xfrm rot="-5400000">
              <a:off x="4081" y="1342"/>
              <a:ext cx="0" cy="1536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60" name="Line 17"/>
            <p:cNvSpPr>
              <a:spLocks noChangeShapeType="1"/>
            </p:cNvSpPr>
            <p:nvPr/>
          </p:nvSpPr>
          <p:spPr bwMode="auto">
            <a:xfrm rot="-5400000">
              <a:off x="4080" y="1129"/>
              <a:ext cx="0" cy="1536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61" name="Line 18"/>
            <p:cNvSpPr>
              <a:spLocks noChangeShapeType="1"/>
            </p:cNvSpPr>
            <p:nvPr/>
          </p:nvSpPr>
          <p:spPr bwMode="auto">
            <a:xfrm>
              <a:off x="3619" y="1683"/>
              <a:ext cx="3" cy="85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62" name="Line 19"/>
            <p:cNvSpPr>
              <a:spLocks noChangeShapeType="1"/>
            </p:cNvSpPr>
            <p:nvPr/>
          </p:nvSpPr>
          <p:spPr bwMode="auto">
            <a:xfrm>
              <a:off x="3926" y="1683"/>
              <a:ext cx="4" cy="85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63" name="Line 20"/>
            <p:cNvSpPr>
              <a:spLocks noChangeShapeType="1"/>
            </p:cNvSpPr>
            <p:nvPr/>
          </p:nvSpPr>
          <p:spPr bwMode="auto">
            <a:xfrm>
              <a:off x="4234" y="1683"/>
              <a:ext cx="3" cy="85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64" name="Line 21"/>
            <p:cNvSpPr>
              <a:spLocks noChangeShapeType="1"/>
            </p:cNvSpPr>
            <p:nvPr/>
          </p:nvSpPr>
          <p:spPr bwMode="auto">
            <a:xfrm>
              <a:off x="4541" y="1683"/>
              <a:ext cx="3" cy="85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65" name="Rectangle 22"/>
            <p:cNvSpPr>
              <a:spLocks noChangeArrowheads="1"/>
            </p:cNvSpPr>
            <p:nvPr/>
          </p:nvSpPr>
          <p:spPr bwMode="auto">
            <a:xfrm rot="-5400000">
              <a:off x="3751" y="1445"/>
              <a:ext cx="851" cy="1536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66" name="Line 23"/>
            <p:cNvSpPr>
              <a:spLocks noChangeShapeType="1"/>
            </p:cNvSpPr>
            <p:nvPr/>
          </p:nvSpPr>
          <p:spPr bwMode="auto">
            <a:xfrm rot="-5400000">
              <a:off x="4176" y="1642"/>
              <a:ext cx="0" cy="1536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67" name="Line 24"/>
            <p:cNvSpPr>
              <a:spLocks noChangeShapeType="1"/>
            </p:cNvSpPr>
            <p:nvPr/>
          </p:nvSpPr>
          <p:spPr bwMode="auto">
            <a:xfrm rot="-5400000">
              <a:off x="4177" y="1430"/>
              <a:ext cx="0" cy="1536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68" name="Line 25"/>
            <p:cNvSpPr>
              <a:spLocks noChangeShapeType="1"/>
            </p:cNvSpPr>
            <p:nvPr/>
          </p:nvSpPr>
          <p:spPr bwMode="auto">
            <a:xfrm rot="-5400000">
              <a:off x="4176" y="1217"/>
              <a:ext cx="0" cy="1536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69" name="Line 26"/>
            <p:cNvSpPr>
              <a:spLocks noChangeShapeType="1"/>
            </p:cNvSpPr>
            <p:nvPr/>
          </p:nvSpPr>
          <p:spPr bwMode="auto">
            <a:xfrm>
              <a:off x="3715" y="1771"/>
              <a:ext cx="3" cy="85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70" name="Line 27"/>
            <p:cNvSpPr>
              <a:spLocks noChangeShapeType="1"/>
            </p:cNvSpPr>
            <p:nvPr/>
          </p:nvSpPr>
          <p:spPr bwMode="auto">
            <a:xfrm>
              <a:off x="4022" y="1771"/>
              <a:ext cx="4" cy="85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71" name="Line 28"/>
            <p:cNvSpPr>
              <a:spLocks noChangeShapeType="1"/>
            </p:cNvSpPr>
            <p:nvPr/>
          </p:nvSpPr>
          <p:spPr bwMode="auto">
            <a:xfrm>
              <a:off x="4330" y="1771"/>
              <a:ext cx="3" cy="85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72" name="Line 29"/>
            <p:cNvSpPr>
              <a:spLocks noChangeShapeType="1"/>
            </p:cNvSpPr>
            <p:nvPr/>
          </p:nvSpPr>
          <p:spPr bwMode="auto">
            <a:xfrm>
              <a:off x="4637" y="1771"/>
              <a:ext cx="3" cy="85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73" name="Rectangle 30"/>
            <p:cNvSpPr>
              <a:spLocks noChangeArrowheads="1"/>
            </p:cNvSpPr>
            <p:nvPr/>
          </p:nvSpPr>
          <p:spPr bwMode="auto">
            <a:xfrm rot="-5400000">
              <a:off x="3847" y="1534"/>
              <a:ext cx="851" cy="1536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74" name="Line 31"/>
            <p:cNvSpPr>
              <a:spLocks noChangeShapeType="1"/>
            </p:cNvSpPr>
            <p:nvPr/>
          </p:nvSpPr>
          <p:spPr bwMode="auto">
            <a:xfrm rot="-5400000">
              <a:off x="4272" y="1730"/>
              <a:ext cx="0" cy="1536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75" name="Line 32"/>
            <p:cNvSpPr>
              <a:spLocks noChangeShapeType="1"/>
            </p:cNvSpPr>
            <p:nvPr/>
          </p:nvSpPr>
          <p:spPr bwMode="auto">
            <a:xfrm rot="-5400000">
              <a:off x="4273" y="1518"/>
              <a:ext cx="0" cy="1536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76" name="Line 33"/>
            <p:cNvSpPr>
              <a:spLocks noChangeShapeType="1"/>
            </p:cNvSpPr>
            <p:nvPr/>
          </p:nvSpPr>
          <p:spPr bwMode="auto">
            <a:xfrm rot="-5400000">
              <a:off x="4272" y="1305"/>
              <a:ext cx="0" cy="1536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77" name="Line 34"/>
            <p:cNvSpPr>
              <a:spLocks noChangeShapeType="1"/>
            </p:cNvSpPr>
            <p:nvPr/>
          </p:nvSpPr>
          <p:spPr bwMode="auto">
            <a:xfrm>
              <a:off x="3811" y="1859"/>
              <a:ext cx="3" cy="85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78" name="Line 35"/>
            <p:cNvSpPr>
              <a:spLocks noChangeShapeType="1"/>
            </p:cNvSpPr>
            <p:nvPr/>
          </p:nvSpPr>
          <p:spPr bwMode="auto">
            <a:xfrm>
              <a:off x="4118" y="1859"/>
              <a:ext cx="4" cy="85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79" name="Line 36"/>
            <p:cNvSpPr>
              <a:spLocks noChangeShapeType="1"/>
            </p:cNvSpPr>
            <p:nvPr/>
          </p:nvSpPr>
          <p:spPr bwMode="auto">
            <a:xfrm>
              <a:off x="4426" y="1859"/>
              <a:ext cx="3" cy="85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80" name="Line 37"/>
            <p:cNvSpPr>
              <a:spLocks noChangeShapeType="1"/>
            </p:cNvSpPr>
            <p:nvPr/>
          </p:nvSpPr>
          <p:spPr bwMode="auto">
            <a:xfrm>
              <a:off x="4733" y="1859"/>
              <a:ext cx="3" cy="85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81" name="Rectangle 38"/>
            <p:cNvSpPr>
              <a:spLocks noChangeArrowheads="1"/>
            </p:cNvSpPr>
            <p:nvPr/>
          </p:nvSpPr>
          <p:spPr bwMode="auto">
            <a:xfrm rot="-5400000">
              <a:off x="3943" y="1622"/>
              <a:ext cx="851" cy="1536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82" name="Line 39"/>
            <p:cNvSpPr>
              <a:spLocks noChangeShapeType="1"/>
            </p:cNvSpPr>
            <p:nvPr/>
          </p:nvSpPr>
          <p:spPr bwMode="auto">
            <a:xfrm rot="-5400000">
              <a:off x="4368" y="1818"/>
              <a:ext cx="0" cy="1536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83" name="Line 40"/>
            <p:cNvSpPr>
              <a:spLocks noChangeShapeType="1"/>
            </p:cNvSpPr>
            <p:nvPr/>
          </p:nvSpPr>
          <p:spPr bwMode="auto">
            <a:xfrm rot="-5400000">
              <a:off x="4369" y="1606"/>
              <a:ext cx="0" cy="1536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84" name="Line 41"/>
            <p:cNvSpPr>
              <a:spLocks noChangeShapeType="1"/>
            </p:cNvSpPr>
            <p:nvPr/>
          </p:nvSpPr>
          <p:spPr bwMode="auto">
            <a:xfrm rot="-5400000">
              <a:off x="4368" y="1393"/>
              <a:ext cx="0" cy="1536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85" name="Line 42"/>
            <p:cNvSpPr>
              <a:spLocks noChangeShapeType="1"/>
            </p:cNvSpPr>
            <p:nvPr/>
          </p:nvSpPr>
          <p:spPr bwMode="auto">
            <a:xfrm>
              <a:off x="3907" y="1947"/>
              <a:ext cx="3" cy="85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86" name="Line 43"/>
            <p:cNvSpPr>
              <a:spLocks noChangeShapeType="1"/>
            </p:cNvSpPr>
            <p:nvPr/>
          </p:nvSpPr>
          <p:spPr bwMode="auto">
            <a:xfrm>
              <a:off x="4214" y="1947"/>
              <a:ext cx="4" cy="85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87" name="Line 44"/>
            <p:cNvSpPr>
              <a:spLocks noChangeShapeType="1"/>
            </p:cNvSpPr>
            <p:nvPr/>
          </p:nvSpPr>
          <p:spPr bwMode="auto">
            <a:xfrm>
              <a:off x="4522" y="1947"/>
              <a:ext cx="3" cy="85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88" name="Line 45"/>
            <p:cNvSpPr>
              <a:spLocks noChangeShapeType="1"/>
            </p:cNvSpPr>
            <p:nvPr/>
          </p:nvSpPr>
          <p:spPr bwMode="auto">
            <a:xfrm>
              <a:off x="4829" y="1947"/>
              <a:ext cx="3" cy="85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89" name="Rectangle 46"/>
            <p:cNvSpPr>
              <a:spLocks noChangeArrowheads="1"/>
            </p:cNvSpPr>
            <p:nvPr/>
          </p:nvSpPr>
          <p:spPr bwMode="auto">
            <a:xfrm rot="-5400000">
              <a:off x="4039" y="1710"/>
              <a:ext cx="851" cy="1536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90" name="Line 47"/>
            <p:cNvSpPr>
              <a:spLocks noChangeShapeType="1"/>
            </p:cNvSpPr>
            <p:nvPr/>
          </p:nvSpPr>
          <p:spPr bwMode="auto">
            <a:xfrm rot="-5400000">
              <a:off x="4464" y="1906"/>
              <a:ext cx="0" cy="1536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91" name="Line 48"/>
            <p:cNvSpPr>
              <a:spLocks noChangeShapeType="1"/>
            </p:cNvSpPr>
            <p:nvPr/>
          </p:nvSpPr>
          <p:spPr bwMode="auto">
            <a:xfrm rot="-5400000">
              <a:off x="4465" y="1694"/>
              <a:ext cx="0" cy="1536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92" name="Line 49"/>
            <p:cNvSpPr>
              <a:spLocks noChangeShapeType="1"/>
            </p:cNvSpPr>
            <p:nvPr/>
          </p:nvSpPr>
          <p:spPr bwMode="auto">
            <a:xfrm rot="-5400000">
              <a:off x="4464" y="1481"/>
              <a:ext cx="0" cy="1536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93" name="Line 50"/>
            <p:cNvSpPr>
              <a:spLocks noChangeShapeType="1"/>
            </p:cNvSpPr>
            <p:nvPr/>
          </p:nvSpPr>
          <p:spPr bwMode="auto">
            <a:xfrm>
              <a:off x="4003" y="2035"/>
              <a:ext cx="3" cy="85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94" name="Line 51"/>
            <p:cNvSpPr>
              <a:spLocks noChangeShapeType="1"/>
            </p:cNvSpPr>
            <p:nvPr/>
          </p:nvSpPr>
          <p:spPr bwMode="auto">
            <a:xfrm>
              <a:off x="4310" y="2035"/>
              <a:ext cx="4" cy="85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95" name="Line 52"/>
            <p:cNvSpPr>
              <a:spLocks noChangeShapeType="1"/>
            </p:cNvSpPr>
            <p:nvPr/>
          </p:nvSpPr>
          <p:spPr bwMode="auto">
            <a:xfrm>
              <a:off x="4618" y="2035"/>
              <a:ext cx="3" cy="85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96" name="Line 53"/>
            <p:cNvSpPr>
              <a:spLocks noChangeShapeType="1"/>
            </p:cNvSpPr>
            <p:nvPr/>
          </p:nvSpPr>
          <p:spPr bwMode="auto">
            <a:xfrm>
              <a:off x="4925" y="2035"/>
              <a:ext cx="3" cy="85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97" name="Rectangle 54"/>
            <p:cNvSpPr>
              <a:spLocks noChangeArrowheads="1"/>
            </p:cNvSpPr>
            <p:nvPr/>
          </p:nvSpPr>
          <p:spPr bwMode="auto">
            <a:xfrm rot="-5400000">
              <a:off x="4135" y="1798"/>
              <a:ext cx="851" cy="1536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98" name="Line 55"/>
            <p:cNvSpPr>
              <a:spLocks noChangeShapeType="1"/>
            </p:cNvSpPr>
            <p:nvPr/>
          </p:nvSpPr>
          <p:spPr bwMode="auto">
            <a:xfrm rot="-5400000">
              <a:off x="4560" y="1994"/>
              <a:ext cx="0" cy="1536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299" name="Line 56"/>
            <p:cNvSpPr>
              <a:spLocks noChangeShapeType="1"/>
            </p:cNvSpPr>
            <p:nvPr/>
          </p:nvSpPr>
          <p:spPr bwMode="auto">
            <a:xfrm rot="-5400000">
              <a:off x="4561" y="1782"/>
              <a:ext cx="0" cy="1536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300" name="Line 57"/>
            <p:cNvSpPr>
              <a:spLocks noChangeShapeType="1"/>
            </p:cNvSpPr>
            <p:nvPr/>
          </p:nvSpPr>
          <p:spPr bwMode="auto">
            <a:xfrm rot="-5400000">
              <a:off x="4560" y="1569"/>
              <a:ext cx="0" cy="1536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301" name="Line 58"/>
            <p:cNvSpPr>
              <a:spLocks noChangeShapeType="1"/>
            </p:cNvSpPr>
            <p:nvPr/>
          </p:nvSpPr>
          <p:spPr bwMode="auto">
            <a:xfrm>
              <a:off x="4099" y="2123"/>
              <a:ext cx="3" cy="85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302" name="Line 59"/>
            <p:cNvSpPr>
              <a:spLocks noChangeShapeType="1"/>
            </p:cNvSpPr>
            <p:nvPr/>
          </p:nvSpPr>
          <p:spPr bwMode="auto">
            <a:xfrm>
              <a:off x="4406" y="2123"/>
              <a:ext cx="4" cy="85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303" name="Line 60"/>
            <p:cNvSpPr>
              <a:spLocks noChangeShapeType="1"/>
            </p:cNvSpPr>
            <p:nvPr/>
          </p:nvSpPr>
          <p:spPr bwMode="auto">
            <a:xfrm>
              <a:off x="4714" y="2123"/>
              <a:ext cx="3" cy="85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304" name="Line 61"/>
            <p:cNvSpPr>
              <a:spLocks noChangeShapeType="1"/>
            </p:cNvSpPr>
            <p:nvPr/>
          </p:nvSpPr>
          <p:spPr bwMode="auto">
            <a:xfrm>
              <a:off x="5021" y="2123"/>
              <a:ext cx="3" cy="85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</p:spPr>
          <p:txBody>
            <a:bodyPr wrap="none" lIns="313869" tIns="156935" rIns="313869" bIns="156935" anchor="ctr"/>
            <a:lstStyle/>
            <a:p>
              <a:endParaRPr lang="en-US"/>
            </a:p>
          </p:txBody>
        </p:sp>
        <p:sp>
          <p:nvSpPr>
            <p:cNvPr id="10305" name="Rectangle 62"/>
            <p:cNvSpPr>
              <a:spLocks noChangeArrowheads="1"/>
            </p:cNvSpPr>
            <p:nvPr/>
          </p:nvSpPr>
          <p:spPr bwMode="auto">
            <a:xfrm>
              <a:off x="624" y="1449"/>
              <a:ext cx="1728" cy="969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lIns="313869" tIns="0" rIns="313869" bIns="156935">
              <a:flatTx/>
            </a:bodyPr>
            <a:lstStyle/>
            <a:p>
              <a:pPr algn="ctr" eaLnBrk="0" hangingPunct="0"/>
              <a:r>
                <a:rPr lang="en-US" sz="2000" b="1">
                  <a:latin typeface="Arial" charset="0"/>
                </a:rPr>
                <a:t>Dataspace</a:t>
              </a:r>
              <a:endParaRPr lang="en-US" sz="2000" b="1"/>
            </a:p>
          </p:txBody>
        </p:sp>
        <p:sp>
          <p:nvSpPr>
            <p:cNvPr id="10306" name="Rectangle 63"/>
            <p:cNvSpPr>
              <a:spLocks noChangeArrowheads="1"/>
            </p:cNvSpPr>
            <p:nvPr/>
          </p:nvSpPr>
          <p:spPr bwMode="auto">
            <a:xfrm>
              <a:off x="793" y="1889"/>
              <a:ext cx="319" cy="166"/>
            </a:xfrm>
            <a:prstGeom prst="rect">
              <a:avLst/>
            </a:prstGeom>
            <a:solidFill>
              <a:srgbClr val="F8F8F8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8F8F8"/>
              </a:extrusionClr>
            </a:sp3d>
          </p:spPr>
          <p:txBody>
            <a:bodyPr wrap="none" lIns="313869" tIns="156935" rIns="313869" bIns="156935" anchor="ctr">
              <a:flatTx/>
            </a:bodyPr>
            <a:lstStyle/>
            <a:p>
              <a:pPr algn="ctr" eaLnBrk="0" hangingPunct="0"/>
              <a:r>
                <a:rPr lang="en-US" sz="1600" b="1">
                  <a:latin typeface="Arial" charset="0"/>
                </a:rPr>
                <a:t>3</a:t>
              </a:r>
              <a:endParaRPr lang="en-US" sz="1600" b="1"/>
            </a:p>
          </p:txBody>
        </p:sp>
        <p:sp>
          <p:nvSpPr>
            <p:cNvPr id="943168" name="Text Box 64"/>
            <p:cNvSpPr txBox="1">
              <a:spLocks noChangeArrowheads="1"/>
            </p:cNvSpPr>
            <p:nvPr/>
          </p:nvSpPr>
          <p:spPr bwMode="auto">
            <a:xfrm>
              <a:off x="746" y="1625"/>
              <a:ext cx="414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313869" tIns="156935" rIns="313869" bIns="156935" anchor="ctr"/>
            <a:lstStyle/>
            <a:p>
              <a:pPr algn="ctr" eaLnBrk="0" hangingPunct="0"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Rank</a:t>
              </a:r>
              <a:endPara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1" charset="0"/>
              </a:endParaRPr>
            </a:p>
          </p:txBody>
        </p:sp>
        <p:sp>
          <p:nvSpPr>
            <p:cNvPr id="10308" name="Rectangle 65"/>
            <p:cNvSpPr>
              <a:spLocks noChangeArrowheads="1"/>
            </p:cNvSpPr>
            <p:nvPr/>
          </p:nvSpPr>
          <p:spPr bwMode="auto">
            <a:xfrm>
              <a:off x="1489" y="2077"/>
              <a:ext cx="575" cy="121"/>
            </a:xfrm>
            <a:prstGeom prst="rect">
              <a:avLst/>
            </a:prstGeom>
            <a:solidFill>
              <a:srgbClr val="F8F8F8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8F8F8"/>
              </a:extrusionClr>
            </a:sp3d>
          </p:spPr>
          <p:txBody>
            <a:bodyPr wrap="none" lIns="266236" tIns="133119" rIns="266236" bIns="133119" anchor="ctr">
              <a:flatTx/>
            </a:bodyPr>
            <a:lstStyle/>
            <a:p>
              <a:pPr algn="ctr" eaLnBrk="0" hangingPunct="0"/>
              <a:r>
                <a:rPr lang="en-US" sz="1600" b="1">
                  <a:latin typeface="Arial" charset="0"/>
                </a:rPr>
                <a:t>Dim_2 = 5</a:t>
              </a:r>
              <a:endParaRPr lang="en-US" sz="1600" b="1"/>
            </a:p>
          </p:txBody>
        </p:sp>
        <p:sp>
          <p:nvSpPr>
            <p:cNvPr id="10309" name="Rectangle 66"/>
            <p:cNvSpPr>
              <a:spLocks noChangeArrowheads="1"/>
            </p:cNvSpPr>
            <p:nvPr/>
          </p:nvSpPr>
          <p:spPr bwMode="auto">
            <a:xfrm>
              <a:off x="1489" y="1900"/>
              <a:ext cx="575" cy="122"/>
            </a:xfrm>
            <a:prstGeom prst="rect">
              <a:avLst/>
            </a:prstGeom>
            <a:solidFill>
              <a:srgbClr val="F8F8F8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8F8F8"/>
              </a:extrusionClr>
            </a:sp3d>
          </p:spPr>
          <p:txBody>
            <a:bodyPr wrap="none" lIns="266236" tIns="133119" rIns="266236" bIns="133119" anchor="ctr">
              <a:flatTx/>
            </a:bodyPr>
            <a:lstStyle/>
            <a:p>
              <a:pPr algn="ctr" eaLnBrk="0" hangingPunct="0"/>
              <a:r>
                <a:rPr lang="en-US" sz="1600" b="1">
                  <a:latin typeface="Arial" charset="0"/>
                </a:rPr>
                <a:t>Dim_1 = 4</a:t>
              </a:r>
              <a:endParaRPr lang="en-US" sz="1600" b="1"/>
            </a:p>
          </p:txBody>
        </p:sp>
        <p:sp>
          <p:nvSpPr>
            <p:cNvPr id="943171" name="Text Box 67"/>
            <p:cNvSpPr txBox="1">
              <a:spLocks noChangeArrowheads="1"/>
            </p:cNvSpPr>
            <p:nvPr/>
          </p:nvSpPr>
          <p:spPr bwMode="auto">
            <a:xfrm>
              <a:off x="1370" y="1636"/>
              <a:ext cx="750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313869" tIns="156935" rIns="313869" bIns="156935" anchor="ctr"/>
            <a:lstStyle/>
            <a:p>
              <a:pPr algn="ctr" eaLnBrk="0" hangingPunct="0"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Dimensions</a:t>
              </a:r>
            </a:p>
          </p:txBody>
        </p:sp>
        <p:sp>
          <p:nvSpPr>
            <p:cNvPr id="10311" name="Rectangle 68"/>
            <p:cNvSpPr>
              <a:spLocks noChangeArrowheads="1"/>
            </p:cNvSpPr>
            <p:nvPr/>
          </p:nvSpPr>
          <p:spPr bwMode="auto">
            <a:xfrm>
              <a:off x="1695" y="3127"/>
              <a:ext cx="960" cy="176"/>
            </a:xfrm>
            <a:prstGeom prst="rect">
              <a:avLst/>
            </a:prstGeom>
            <a:solidFill>
              <a:srgbClr val="F8F8F8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8F8F8"/>
              </a:extrusionClr>
            </a:sp3d>
          </p:spPr>
          <p:txBody>
            <a:bodyPr wrap="none" lIns="266236" tIns="133119" rIns="266236" bIns="133119" anchor="ctr">
              <a:flatTx/>
            </a:bodyPr>
            <a:lstStyle/>
            <a:p>
              <a:pPr algn="ctr" eaLnBrk="0" hangingPunct="0"/>
              <a:r>
                <a:rPr lang="en-US" sz="1600" b="1">
                  <a:latin typeface="Arial" charset="0"/>
                </a:rPr>
                <a:t>Time = 32.4</a:t>
              </a:r>
            </a:p>
          </p:txBody>
        </p:sp>
        <p:sp>
          <p:nvSpPr>
            <p:cNvPr id="10312" name="Rectangle 69"/>
            <p:cNvSpPr>
              <a:spLocks noChangeArrowheads="1"/>
            </p:cNvSpPr>
            <p:nvPr/>
          </p:nvSpPr>
          <p:spPr bwMode="auto">
            <a:xfrm>
              <a:off x="1680" y="3347"/>
              <a:ext cx="959" cy="177"/>
            </a:xfrm>
            <a:prstGeom prst="rect">
              <a:avLst/>
            </a:prstGeom>
            <a:solidFill>
              <a:srgbClr val="F8F8F8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8F8F8"/>
              </a:extrusionClr>
            </a:sp3d>
          </p:spPr>
          <p:txBody>
            <a:bodyPr wrap="none" lIns="266236" tIns="133119" rIns="266236" bIns="133119" anchor="ctr">
              <a:flatTx/>
            </a:bodyPr>
            <a:lstStyle/>
            <a:p>
              <a:pPr algn="ctr" eaLnBrk="0" hangingPunct="0"/>
              <a:r>
                <a:rPr lang="en-US" sz="1600" b="1">
                  <a:latin typeface="Arial" charset="0"/>
                </a:rPr>
                <a:t>Pressure = 987</a:t>
              </a:r>
              <a:endParaRPr lang="en-US" sz="1600" b="1"/>
            </a:p>
          </p:txBody>
        </p:sp>
        <p:sp>
          <p:nvSpPr>
            <p:cNvPr id="10313" name="Rectangle 70"/>
            <p:cNvSpPr>
              <a:spLocks noChangeArrowheads="1"/>
            </p:cNvSpPr>
            <p:nvPr/>
          </p:nvSpPr>
          <p:spPr bwMode="auto">
            <a:xfrm>
              <a:off x="1680" y="3568"/>
              <a:ext cx="960" cy="176"/>
            </a:xfrm>
            <a:prstGeom prst="rect">
              <a:avLst/>
            </a:prstGeom>
            <a:solidFill>
              <a:srgbClr val="F8F8F8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8F8F8"/>
              </a:extrusionClr>
            </a:sp3d>
          </p:spPr>
          <p:txBody>
            <a:bodyPr wrap="none" lIns="266236" tIns="133119" rIns="266236" bIns="133119" anchor="ctr">
              <a:flatTx/>
            </a:bodyPr>
            <a:lstStyle/>
            <a:p>
              <a:pPr algn="ctr" eaLnBrk="0" hangingPunct="0"/>
              <a:r>
                <a:rPr lang="en-US" sz="1600" b="1">
                  <a:latin typeface="Arial" charset="0"/>
                </a:rPr>
                <a:t>Temp = 56</a:t>
              </a:r>
              <a:endParaRPr lang="en-US" sz="1600" b="1"/>
            </a:p>
          </p:txBody>
        </p:sp>
        <p:sp>
          <p:nvSpPr>
            <p:cNvPr id="943175" name="Text Box 71"/>
            <p:cNvSpPr txBox="1">
              <a:spLocks noChangeArrowheads="1"/>
            </p:cNvSpPr>
            <p:nvPr/>
          </p:nvSpPr>
          <p:spPr bwMode="auto">
            <a:xfrm>
              <a:off x="1776" y="2932"/>
              <a:ext cx="799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313869" tIns="156935" rIns="313869" bIns="156935" anchor="ctr"/>
            <a:lstStyle/>
            <a:p>
              <a:pPr algn="ctr" eaLnBrk="0" hangingPunct="0"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Attributes</a:t>
              </a:r>
            </a:p>
          </p:txBody>
        </p:sp>
        <p:sp>
          <p:nvSpPr>
            <p:cNvPr id="10315" name="Rectangle 72"/>
            <p:cNvSpPr>
              <a:spLocks noChangeArrowheads="1"/>
            </p:cNvSpPr>
            <p:nvPr/>
          </p:nvSpPr>
          <p:spPr bwMode="auto">
            <a:xfrm>
              <a:off x="432" y="3312"/>
              <a:ext cx="932" cy="177"/>
            </a:xfrm>
            <a:prstGeom prst="rect">
              <a:avLst/>
            </a:prstGeom>
            <a:solidFill>
              <a:srgbClr val="F8F8F8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8F8F8"/>
              </a:extrusionClr>
            </a:sp3d>
          </p:spPr>
          <p:txBody>
            <a:bodyPr wrap="none" lIns="313869" tIns="156935" rIns="313869" bIns="156935" anchor="ctr">
              <a:flatTx/>
            </a:bodyPr>
            <a:lstStyle/>
            <a:p>
              <a:pPr algn="ctr" eaLnBrk="0" hangingPunct="0"/>
              <a:r>
                <a:rPr lang="en-US" sz="1600" b="1" dirty="0">
                  <a:solidFill>
                    <a:srgbClr val="008000"/>
                  </a:solidFill>
                  <a:latin typeface="Arial" charset="0"/>
                </a:rPr>
                <a:t>Chunked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sp>
          <p:nvSpPr>
            <p:cNvPr id="10316" name="Rectangle 73"/>
            <p:cNvSpPr>
              <a:spLocks noChangeArrowheads="1"/>
            </p:cNvSpPr>
            <p:nvPr/>
          </p:nvSpPr>
          <p:spPr bwMode="auto">
            <a:xfrm>
              <a:off x="412" y="3520"/>
              <a:ext cx="932" cy="176"/>
            </a:xfrm>
            <a:prstGeom prst="rect">
              <a:avLst/>
            </a:prstGeom>
            <a:solidFill>
              <a:srgbClr val="F8F8F8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8F8F8"/>
              </a:extrusionClr>
            </a:sp3d>
          </p:spPr>
          <p:txBody>
            <a:bodyPr wrap="none" lIns="313869" tIns="156935" rIns="313869" bIns="156935" anchor="ctr">
              <a:flatTx/>
            </a:bodyPr>
            <a:lstStyle/>
            <a:p>
              <a:pPr algn="ctr" eaLnBrk="0" hangingPunct="0"/>
              <a:r>
                <a:rPr lang="en-US" sz="1600" b="1" dirty="0">
                  <a:solidFill>
                    <a:srgbClr val="008000"/>
                  </a:solidFill>
                  <a:latin typeface="Arial" charset="0"/>
                </a:rPr>
                <a:t>Compressed</a:t>
              </a:r>
              <a:endParaRPr lang="en-US" sz="1600" b="1" dirty="0">
                <a:solidFill>
                  <a:srgbClr val="008000"/>
                </a:solidFill>
              </a:endParaRPr>
            </a:p>
          </p:txBody>
        </p:sp>
        <p:sp>
          <p:nvSpPr>
            <p:cNvPr id="10317" name="Rectangle 74"/>
            <p:cNvSpPr>
              <a:spLocks noChangeArrowheads="1"/>
            </p:cNvSpPr>
            <p:nvPr/>
          </p:nvSpPr>
          <p:spPr bwMode="auto">
            <a:xfrm>
              <a:off x="1489" y="2253"/>
              <a:ext cx="575" cy="121"/>
            </a:xfrm>
            <a:prstGeom prst="rect">
              <a:avLst/>
            </a:prstGeom>
            <a:solidFill>
              <a:srgbClr val="F8F8F8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8F8F8"/>
              </a:extrusionClr>
            </a:sp3d>
          </p:spPr>
          <p:txBody>
            <a:bodyPr wrap="none" lIns="266236" tIns="133119" rIns="266236" bIns="133119" anchor="ctr">
              <a:flatTx/>
            </a:bodyPr>
            <a:lstStyle/>
            <a:p>
              <a:pPr algn="ctr" eaLnBrk="0" hangingPunct="0"/>
              <a:r>
                <a:rPr lang="en-US" sz="1600" b="1">
                  <a:latin typeface="Arial" charset="0"/>
                </a:rPr>
                <a:t>Dim_3 = 7</a:t>
              </a:r>
              <a:endParaRPr lang="en-US" sz="1600" b="1"/>
            </a:p>
          </p:txBody>
        </p:sp>
        <p:sp>
          <p:nvSpPr>
            <p:cNvPr id="943179" name="Text Box 75"/>
            <p:cNvSpPr txBox="1">
              <a:spLocks noChangeArrowheads="1"/>
            </p:cNvSpPr>
            <p:nvPr/>
          </p:nvSpPr>
          <p:spPr bwMode="auto">
            <a:xfrm>
              <a:off x="537" y="3104"/>
              <a:ext cx="615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313869" tIns="156935" rIns="313869" bIns="156935" anchor="ctr"/>
            <a:lstStyle/>
            <a:p>
              <a:pPr algn="ctr" eaLnBrk="0" hangingPunct="0">
                <a:defRPr/>
              </a:pPr>
              <a:r>
                <a:rPr lang="en-US" sz="2000" b="1" dirty="0">
                  <a:solidFill>
                    <a:srgbClr val="008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Storage info</a:t>
              </a:r>
              <a:endParaRPr lang="en-US" sz="2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1" charset="0"/>
              </a:endParaRPr>
            </a:p>
          </p:txBody>
        </p:sp>
        <p:sp>
          <p:nvSpPr>
            <p:cNvPr id="10319" name="Rectangle 76"/>
            <p:cNvSpPr>
              <a:spLocks noChangeArrowheads="1"/>
            </p:cNvSpPr>
            <p:nvPr/>
          </p:nvSpPr>
          <p:spPr bwMode="auto">
            <a:xfrm>
              <a:off x="432" y="2799"/>
              <a:ext cx="1152" cy="177"/>
            </a:xfrm>
            <a:prstGeom prst="rect">
              <a:avLst/>
            </a:prstGeom>
            <a:solidFill>
              <a:srgbClr val="F8F8F8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F8F8F8"/>
              </a:extrusionClr>
            </a:sp3d>
          </p:spPr>
          <p:txBody>
            <a:bodyPr wrap="none" lIns="313869" tIns="156935" rIns="313869" bIns="156935" anchor="ctr">
              <a:flatTx/>
            </a:bodyPr>
            <a:lstStyle/>
            <a:p>
              <a:pPr algn="ctr" eaLnBrk="0" hangingPunct="0"/>
              <a:r>
                <a:rPr lang="en-US" sz="1600" b="1">
                  <a:latin typeface="Arial" charset="0"/>
                </a:rPr>
                <a:t>IEEE 32-bit float</a:t>
              </a:r>
              <a:endParaRPr lang="en-US" sz="1600" b="1"/>
            </a:p>
          </p:txBody>
        </p:sp>
        <p:sp>
          <p:nvSpPr>
            <p:cNvPr id="943181" name="Text Box 77"/>
            <p:cNvSpPr txBox="1">
              <a:spLocks noChangeArrowheads="1"/>
            </p:cNvSpPr>
            <p:nvPr/>
          </p:nvSpPr>
          <p:spPr bwMode="auto">
            <a:xfrm>
              <a:off x="480" y="2592"/>
              <a:ext cx="615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313869" tIns="156935" rIns="313869" bIns="156935" anchor="ctr"/>
            <a:lstStyle/>
            <a:p>
              <a:pPr algn="ctr" eaLnBrk="0" hangingPunct="0">
                <a:defRPr/>
              </a:pPr>
              <a:r>
                <a:rPr lang="en-US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Datatype</a:t>
              </a:r>
              <a:endParaRPr 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-111" charset="0"/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1905000" cy="228600"/>
          </a:xfrm>
          <a:noFill/>
        </p:spPr>
        <p:txBody>
          <a:bodyPr/>
          <a:lstStyle/>
          <a:p>
            <a:r>
              <a:rPr lang="en-US" smtClean="0"/>
              <a:t>April 17-19</a:t>
            </a:r>
            <a:endParaRPr lang="en-US" dirty="0"/>
          </a:p>
        </p:txBody>
      </p:sp>
      <p:sp>
        <p:nvSpPr>
          <p:cNvPr id="1208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HDF/HDF-EOS Workshop XV</a:t>
            </a:r>
            <a:endParaRPr lang="en-US"/>
          </a:p>
        </p:txBody>
      </p:sp>
      <p:sp>
        <p:nvSpPr>
          <p:cNvPr id="1208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5529EB-C123-4D4A-A237-0E7F4B07B89B}" type="slidenum">
              <a:rPr lang="en-US"/>
              <a:pPr/>
              <a:t>69</a:t>
            </a:fld>
            <a:endParaRPr lang="en-US"/>
          </a:p>
        </p:txBody>
      </p:sp>
      <p:sp>
        <p:nvSpPr>
          <p:cNvPr id="1208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Examples of Data Storage</a:t>
            </a:r>
            <a:endParaRPr lang="en-US" dirty="0" smtClean="0">
              <a:solidFill>
                <a:schemeClr val="tx1"/>
              </a:solidFill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715000" y="3600450"/>
            <a:ext cx="457200" cy="476250"/>
            <a:chOff x="576" y="480"/>
            <a:chExt cx="288" cy="240"/>
          </a:xfrm>
        </p:grpSpPr>
        <p:sp>
          <p:nvSpPr>
            <p:cNvPr id="121013" name="Rectangle 36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014" name="Line 37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015" name="Line 38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016" name="Line 39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017" name="Line 40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018" name="Line 41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019" name="Line 42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020" name="Line 43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021" name="Line 44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022" name="Line 45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6248400" y="3600450"/>
            <a:ext cx="457200" cy="476250"/>
            <a:chOff x="576" y="480"/>
            <a:chExt cx="288" cy="240"/>
          </a:xfrm>
        </p:grpSpPr>
        <p:sp>
          <p:nvSpPr>
            <p:cNvPr id="121003" name="Rectangle 47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004" name="Line 48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005" name="Line 49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006" name="Line 50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007" name="Line 51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008" name="Line 52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009" name="Line 53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010" name="Line 54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011" name="Line 55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012" name="Line 56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5715000" y="4171950"/>
            <a:ext cx="457200" cy="476250"/>
            <a:chOff x="576" y="480"/>
            <a:chExt cx="288" cy="240"/>
          </a:xfrm>
        </p:grpSpPr>
        <p:sp>
          <p:nvSpPr>
            <p:cNvPr id="120993" name="Rectangle 58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94" name="Line 59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95" name="Line 60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96" name="Line 61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97" name="Line 62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98" name="Line 63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99" name="Line 64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000" name="Line 65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001" name="Line 66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002" name="Line 67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6248400" y="4171950"/>
            <a:ext cx="457200" cy="476250"/>
            <a:chOff x="576" y="480"/>
            <a:chExt cx="288" cy="240"/>
          </a:xfrm>
        </p:grpSpPr>
        <p:sp>
          <p:nvSpPr>
            <p:cNvPr id="120983" name="Rectangle 69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84" name="Line 70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85" name="Line 71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86" name="Line 72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87" name="Line 73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88" name="Line 74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89" name="Line 75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90" name="Line 76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91" name="Line 77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92" name="Line 78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6781800" y="4171950"/>
            <a:ext cx="457200" cy="476250"/>
            <a:chOff x="576" y="480"/>
            <a:chExt cx="288" cy="240"/>
          </a:xfrm>
        </p:grpSpPr>
        <p:sp>
          <p:nvSpPr>
            <p:cNvPr id="120973" name="Rectangle 80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74" name="Line 81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75" name="Line 82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76" name="Line 83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77" name="Line 84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78" name="Line 85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79" name="Line 86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80" name="Line 87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81" name="Line 88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82" name="Line 89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90"/>
          <p:cNvGrpSpPr>
            <a:grpSpLocks/>
          </p:cNvGrpSpPr>
          <p:nvPr/>
        </p:nvGrpSpPr>
        <p:grpSpPr bwMode="auto">
          <a:xfrm>
            <a:off x="6781800" y="3600450"/>
            <a:ext cx="457200" cy="476250"/>
            <a:chOff x="576" y="480"/>
            <a:chExt cx="288" cy="240"/>
          </a:xfrm>
        </p:grpSpPr>
        <p:sp>
          <p:nvSpPr>
            <p:cNvPr id="120963" name="Rectangle 91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64" name="Line 92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65" name="Line 93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66" name="Line 94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67" name="Line 95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68" name="Line 96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69" name="Line 97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70" name="Line 98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71" name="Line 99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72" name="Line 100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0944" name="Rectangle 80"/>
          <p:cNvSpPr>
            <a:spLocks noChangeArrowheads="1"/>
          </p:cNvSpPr>
          <p:nvPr/>
        </p:nvSpPr>
        <p:spPr bwMode="auto">
          <a:xfrm>
            <a:off x="7315200" y="4171950"/>
            <a:ext cx="457200" cy="476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945" name="Line 81"/>
          <p:cNvSpPr>
            <a:spLocks noChangeShapeType="1"/>
          </p:cNvSpPr>
          <p:nvPr/>
        </p:nvSpPr>
        <p:spPr bwMode="auto">
          <a:xfrm>
            <a:off x="7391400" y="4171950"/>
            <a:ext cx="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946" name="Line 82"/>
          <p:cNvSpPr>
            <a:spLocks noChangeShapeType="1"/>
          </p:cNvSpPr>
          <p:nvPr/>
        </p:nvSpPr>
        <p:spPr bwMode="auto">
          <a:xfrm>
            <a:off x="7543800" y="4171950"/>
            <a:ext cx="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947" name="Line 83"/>
          <p:cNvSpPr>
            <a:spLocks noChangeShapeType="1"/>
          </p:cNvSpPr>
          <p:nvPr/>
        </p:nvSpPr>
        <p:spPr bwMode="auto">
          <a:xfrm>
            <a:off x="7467600" y="4171950"/>
            <a:ext cx="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948" name="Line 84"/>
          <p:cNvSpPr>
            <a:spLocks noChangeShapeType="1"/>
          </p:cNvSpPr>
          <p:nvPr/>
        </p:nvSpPr>
        <p:spPr bwMode="auto">
          <a:xfrm>
            <a:off x="7620000" y="4171950"/>
            <a:ext cx="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949" name="Line 85"/>
          <p:cNvSpPr>
            <a:spLocks noChangeShapeType="1"/>
          </p:cNvSpPr>
          <p:nvPr/>
        </p:nvSpPr>
        <p:spPr bwMode="auto">
          <a:xfrm>
            <a:off x="7696200" y="4171950"/>
            <a:ext cx="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950" name="Line 86"/>
          <p:cNvSpPr>
            <a:spLocks noChangeShapeType="1"/>
          </p:cNvSpPr>
          <p:nvPr/>
        </p:nvSpPr>
        <p:spPr bwMode="auto">
          <a:xfrm>
            <a:off x="73152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951" name="Line 87"/>
          <p:cNvSpPr>
            <a:spLocks noChangeShapeType="1"/>
          </p:cNvSpPr>
          <p:nvPr/>
        </p:nvSpPr>
        <p:spPr bwMode="auto">
          <a:xfrm>
            <a:off x="7315200" y="44577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952" name="Line 88"/>
          <p:cNvSpPr>
            <a:spLocks noChangeShapeType="1"/>
          </p:cNvSpPr>
          <p:nvPr/>
        </p:nvSpPr>
        <p:spPr bwMode="auto">
          <a:xfrm>
            <a:off x="7315200" y="43624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953" name="Line 89"/>
          <p:cNvSpPr>
            <a:spLocks noChangeShapeType="1"/>
          </p:cNvSpPr>
          <p:nvPr/>
        </p:nvSpPr>
        <p:spPr bwMode="auto">
          <a:xfrm>
            <a:off x="7315200" y="45529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934" name="Rectangle 91"/>
          <p:cNvSpPr>
            <a:spLocks noChangeArrowheads="1"/>
          </p:cNvSpPr>
          <p:nvPr/>
        </p:nvSpPr>
        <p:spPr bwMode="auto">
          <a:xfrm>
            <a:off x="7315200" y="3600450"/>
            <a:ext cx="457200" cy="476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935" name="Line 92"/>
          <p:cNvSpPr>
            <a:spLocks noChangeShapeType="1"/>
          </p:cNvSpPr>
          <p:nvPr/>
        </p:nvSpPr>
        <p:spPr bwMode="auto">
          <a:xfrm>
            <a:off x="7391400" y="3600450"/>
            <a:ext cx="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936" name="Line 93"/>
          <p:cNvSpPr>
            <a:spLocks noChangeShapeType="1"/>
          </p:cNvSpPr>
          <p:nvPr/>
        </p:nvSpPr>
        <p:spPr bwMode="auto">
          <a:xfrm>
            <a:off x="7543800" y="3600450"/>
            <a:ext cx="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937" name="Line 94"/>
          <p:cNvSpPr>
            <a:spLocks noChangeShapeType="1"/>
          </p:cNvSpPr>
          <p:nvPr/>
        </p:nvSpPr>
        <p:spPr bwMode="auto">
          <a:xfrm>
            <a:off x="7467600" y="3600450"/>
            <a:ext cx="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938" name="Line 95"/>
          <p:cNvSpPr>
            <a:spLocks noChangeShapeType="1"/>
          </p:cNvSpPr>
          <p:nvPr/>
        </p:nvSpPr>
        <p:spPr bwMode="auto">
          <a:xfrm>
            <a:off x="7620000" y="3600450"/>
            <a:ext cx="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939" name="Line 96"/>
          <p:cNvSpPr>
            <a:spLocks noChangeShapeType="1"/>
          </p:cNvSpPr>
          <p:nvPr/>
        </p:nvSpPr>
        <p:spPr bwMode="auto">
          <a:xfrm>
            <a:off x="7696200" y="3600450"/>
            <a:ext cx="0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940" name="Line 97"/>
          <p:cNvSpPr>
            <a:spLocks noChangeShapeType="1"/>
          </p:cNvSpPr>
          <p:nvPr/>
        </p:nvSpPr>
        <p:spPr bwMode="auto">
          <a:xfrm>
            <a:off x="7315200" y="36957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941" name="Line 98"/>
          <p:cNvSpPr>
            <a:spLocks noChangeShapeType="1"/>
          </p:cNvSpPr>
          <p:nvPr/>
        </p:nvSpPr>
        <p:spPr bwMode="auto">
          <a:xfrm>
            <a:off x="7315200" y="3886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942" name="Line 99"/>
          <p:cNvSpPr>
            <a:spLocks noChangeShapeType="1"/>
          </p:cNvSpPr>
          <p:nvPr/>
        </p:nvSpPr>
        <p:spPr bwMode="auto">
          <a:xfrm>
            <a:off x="7315200" y="37909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0943" name="Line 100"/>
          <p:cNvSpPr>
            <a:spLocks noChangeShapeType="1"/>
          </p:cNvSpPr>
          <p:nvPr/>
        </p:nvSpPr>
        <p:spPr bwMode="auto">
          <a:xfrm>
            <a:off x="7315200" y="39814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79"/>
          <p:cNvGrpSpPr>
            <a:grpSpLocks/>
          </p:cNvGrpSpPr>
          <p:nvPr/>
        </p:nvGrpSpPr>
        <p:grpSpPr bwMode="auto">
          <a:xfrm>
            <a:off x="5715000" y="5314950"/>
            <a:ext cx="457200" cy="476250"/>
            <a:chOff x="576" y="480"/>
            <a:chExt cx="288" cy="240"/>
          </a:xfrm>
        </p:grpSpPr>
        <p:sp>
          <p:nvSpPr>
            <p:cNvPr id="120924" name="Rectangle 80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25" name="Line 81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26" name="Line 82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27" name="Line 83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28" name="Line 84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29" name="Line 85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30" name="Line 86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31" name="Line 87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32" name="Line 88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33" name="Line 89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5715000" y="4743450"/>
            <a:ext cx="457200" cy="476250"/>
            <a:chOff x="576" y="480"/>
            <a:chExt cx="288" cy="240"/>
          </a:xfrm>
        </p:grpSpPr>
        <p:sp>
          <p:nvSpPr>
            <p:cNvPr id="120914" name="Rectangle 91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15" name="Line 92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16" name="Line 93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17" name="Line 94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18" name="Line 95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19" name="Line 96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20" name="Line 97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21" name="Line 98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22" name="Line 99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23" name="Line 100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79"/>
          <p:cNvGrpSpPr>
            <a:grpSpLocks/>
          </p:cNvGrpSpPr>
          <p:nvPr/>
        </p:nvGrpSpPr>
        <p:grpSpPr bwMode="auto">
          <a:xfrm>
            <a:off x="6248400" y="5314950"/>
            <a:ext cx="457200" cy="476250"/>
            <a:chOff x="576" y="480"/>
            <a:chExt cx="288" cy="240"/>
          </a:xfrm>
        </p:grpSpPr>
        <p:sp>
          <p:nvSpPr>
            <p:cNvPr id="120902" name="Rectangle 80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03" name="Line 81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04" name="Line 82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05" name="Line 83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06" name="Line 84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07" name="Line 85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08" name="Line 86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09" name="Line 87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10" name="Line 88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11" name="Line 89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90"/>
          <p:cNvGrpSpPr>
            <a:grpSpLocks/>
          </p:cNvGrpSpPr>
          <p:nvPr/>
        </p:nvGrpSpPr>
        <p:grpSpPr bwMode="auto">
          <a:xfrm>
            <a:off x="6248400" y="4743450"/>
            <a:ext cx="457200" cy="476250"/>
            <a:chOff x="576" y="480"/>
            <a:chExt cx="288" cy="240"/>
          </a:xfrm>
        </p:grpSpPr>
        <p:sp>
          <p:nvSpPr>
            <p:cNvPr id="120892" name="Rectangle 91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93" name="Line 92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94" name="Line 93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95" name="Line 94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96" name="Line 95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97" name="Line 96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98" name="Line 97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99" name="Line 98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00" name="Line 99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901" name="Line 100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79"/>
          <p:cNvGrpSpPr>
            <a:grpSpLocks/>
          </p:cNvGrpSpPr>
          <p:nvPr/>
        </p:nvGrpSpPr>
        <p:grpSpPr bwMode="auto">
          <a:xfrm>
            <a:off x="6781800" y="5314950"/>
            <a:ext cx="457200" cy="476250"/>
            <a:chOff x="576" y="480"/>
            <a:chExt cx="288" cy="240"/>
          </a:xfrm>
        </p:grpSpPr>
        <p:sp>
          <p:nvSpPr>
            <p:cNvPr id="120880" name="Rectangle 80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81" name="Line 81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82" name="Line 82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83" name="Line 83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84" name="Line 84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85" name="Line 85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86" name="Line 86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87" name="Line 87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88" name="Line 88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89" name="Line 89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90"/>
          <p:cNvGrpSpPr>
            <a:grpSpLocks/>
          </p:cNvGrpSpPr>
          <p:nvPr/>
        </p:nvGrpSpPr>
        <p:grpSpPr bwMode="auto">
          <a:xfrm>
            <a:off x="6781800" y="4743450"/>
            <a:ext cx="457200" cy="476250"/>
            <a:chOff x="576" y="480"/>
            <a:chExt cx="288" cy="240"/>
          </a:xfrm>
        </p:grpSpPr>
        <p:sp>
          <p:nvSpPr>
            <p:cNvPr id="120870" name="Rectangle 91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1" name="Line 92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2" name="Line 93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3" name="Line 94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4" name="Line 95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5" name="Line 96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6" name="Line 97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7" name="Line 98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8" name="Line 99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9" name="Line 100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79"/>
          <p:cNvGrpSpPr>
            <a:grpSpLocks/>
          </p:cNvGrpSpPr>
          <p:nvPr/>
        </p:nvGrpSpPr>
        <p:grpSpPr bwMode="auto">
          <a:xfrm>
            <a:off x="7315200" y="5314950"/>
            <a:ext cx="457200" cy="476250"/>
            <a:chOff x="576" y="480"/>
            <a:chExt cx="288" cy="240"/>
          </a:xfrm>
        </p:grpSpPr>
        <p:sp>
          <p:nvSpPr>
            <p:cNvPr id="120858" name="Rectangle 80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9" name="Line 81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0" name="Line 82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1" name="Line 83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2" name="Line 84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3" name="Line 85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4" name="Line 86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5" name="Line 87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6" name="Line 88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7" name="Line 89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90"/>
          <p:cNvGrpSpPr>
            <a:grpSpLocks/>
          </p:cNvGrpSpPr>
          <p:nvPr/>
        </p:nvGrpSpPr>
        <p:grpSpPr bwMode="auto">
          <a:xfrm>
            <a:off x="7315200" y="4743450"/>
            <a:ext cx="457200" cy="476250"/>
            <a:chOff x="576" y="480"/>
            <a:chExt cx="288" cy="240"/>
          </a:xfrm>
        </p:grpSpPr>
        <p:sp>
          <p:nvSpPr>
            <p:cNvPr id="120848" name="Rectangle 91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49" name="Line 92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0" name="Line 93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1" name="Line 94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2" name="Line 95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3" name="Line 96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4" name="Line 97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5" name="Line 98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6" name="Line 99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7" name="Line 100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35"/>
          <p:cNvGrpSpPr>
            <a:grpSpLocks/>
          </p:cNvGrpSpPr>
          <p:nvPr/>
        </p:nvGrpSpPr>
        <p:grpSpPr bwMode="auto">
          <a:xfrm>
            <a:off x="1752600" y="3810000"/>
            <a:ext cx="457200" cy="476250"/>
            <a:chOff x="576" y="480"/>
            <a:chExt cx="288" cy="240"/>
          </a:xfrm>
        </p:grpSpPr>
        <p:sp>
          <p:nvSpPr>
            <p:cNvPr id="221" name="Rectangle 36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Line 37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Line 38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Line 39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Line 40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Line 41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Line 42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Line 43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Line 44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Line 45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46"/>
          <p:cNvGrpSpPr>
            <a:grpSpLocks/>
          </p:cNvGrpSpPr>
          <p:nvPr/>
        </p:nvGrpSpPr>
        <p:grpSpPr bwMode="auto">
          <a:xfrm>
            <a:off x="2209800" y="3810000"/>
            <a:ext cx="457200" cy="476250"/>
            <a:chOff x="576" y="480"/>
            <a:chExt cx="288" cy="240"/>
          </a:xfrm>
        </p:grpSpPr>
        <p:sp>
          <p:nvSpPr>
            <p:cNvPr id="232" name="Rectangle 47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3" name="Line 48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4" name="Line 49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Line 50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Line 51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Line 52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Line 53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54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55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56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57"/>
          <p:cNvGrpSpPr>
            <a:grpSpLocks/>
          </p:cNvGrpSpPr>
          <p:nvPr/>
        </p:nvGrpSpPr>
        <p:grpSpPr bwMode="auto">
          <a:xfrm>
            <a:off x="1752600" y="4267200"/>
            <a:ext cx="457200" cy="476250"/>
            <a:chOff x="576" y="480"/>
            <a:chExt cx="288" cy="240"/>
          </a:xfrm>
        </p:grpSpPr>
        <p:sp>
          <p:nvSpPr>
            <p:cNvPr id="243" name="Rectangle 58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Line 59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Line 60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" name="Line 61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7" name="Line 62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Line 63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Line 64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Line 65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Line 66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Line 67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68"/>
          <p:cNvGrpSpPr>
            <a:grpSpLocks/>
          </p:cNvGrpSpPr>
          <p:nvPr/>
        </p:nvGrpSpPr>
        <p:grpSpPr bwMode="auto">
          <a:xfrm>
            <a:off x="2209800" y="4267200"/>
            <a:ext cx="457200" cy="476250"/>
            <a:chOff x="576" y="480"/>
            <a:chExt cx="288" cy="240"/>
          </a:xfrm>
        </p:grpSpPr>
        <p:sp>
          <p:nvSpPr>
            <p:cNvPr id="254" name="Rectangle 69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Line 70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Line 71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Line 72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Line 73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Line 74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" name="Line 75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1" name="Line 76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Line 77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Line 78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79"/>
          <p:cNvGrpSpPr>
            <a:grpSpLocks/>
          </p:cNvGrpSpPr>
          <p:nvPr/>
        </p:nvGrpSpPr>
        <p:grpSpPr bwMode="auto">
          <a:xfrm>
            <a:off x="2667000" y="4267200"/>
            <a:ext cx="457200" cy="476250"/>
            <a:chOff x="576" y="480"/>
            <a:chExt cx="288" cy="240"/>
          </a:xfrm>
        </p:grpSpPr>
        <p:sp>
          <p:nvSpPr>
            <p:cNvPr id="265" name="Rectangle 80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Line 81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Line 82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Line 83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9" name="Line 84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Line 85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Line 86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Line 87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3" name="Line 88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Line 89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90"/>
          <p:cNvGrpSpPr>
            <a:grpSpLocks/>
          </p:cNvGrpSpPr>
          <p:nvPr/>
        </p:nvGrpSpPr>
        <p:grpSpPr bwMode="auto">
          <a:xfrm>
            <a:off x="2667000" y="3810000"/>
            <a:ext cx="457200" cy="476250"/>
            <a:chOff x="576" y="480"/>
            <a:chExt cx="288" cy="240"/>
          </a:xfrm>
        </p:grpSpPr>
        <p:sp>
          <p:nvSpPr>
            <p:cNvPr id="276" name="Rectangle 91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" name="Line 92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Line 93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Line 94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0" name="Line 95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1" name="Line 96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Line 97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Line 98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4" name="Line 99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5" name="Line 100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79"/>
          <p:cNvGrpSpPr>
            <a:grpSpLocks/>
          </p:cNvGrpSpPr>
          <p:nvPr/>
        </p:nvGrpSpPr>
        <p:grpSpPr bwMode="auto">
          <a:xfrm>
            <a:off x="1752600" y="5181600"/>
            <a:ext cx="457200" cy="476250"/>
            <a:chOff x="576" y="480"/>
            <a:chExt cx="288" cy="240"/>
          </a:xfrm>
        </p:grpSpPr>
        <p:sp>
          <p:nvSpPr>
            <p:cNvPr id="307" name="Rectangle 80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Line 81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" name="Line 82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" name="Line 83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" name="Line 84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" name="Line 85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3" name="Line 86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4" name="Line 87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5" name="Line 88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6" name="Line 89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90"/>
          <p:cNvGrpSpPr>
            <a:grpSpLocks/>
          </p:cNvGrpSpPr>
          <p:nvPr/>
        </p:nvGrpSpPr>
        <p:grpSpPr bwMode="auto">
          <a:xfrm>
            <a:off x="1752600" y="4724400"/>
            <a:ext cx="457200" cy="476250"/>
            <a:chOff x="576" y="480"/>
            <a:chExt cx="288" cy="240"/>
          </a:xfrm>
        </p:grpSpPr>
        <p:sp>
          <p:nvSpPr>
            <p:cNvPr id="318" name="Rectangle 91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9" name="Line 92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" name="Line 93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" name="Line 94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2" name="Line 95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3" name="Line 96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4" name="Line 97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" name="Line 98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6" name="Line 99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" name="Line 100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79"/>
          <p:cNvGrpSpPr>
            <a:grpSpLocks/>
          </p:cNvGrpSpPr>
          <p:nvPr/>
        </p:nvGrpSpPr>
        <p:grpSpPr bwMode="auto">
          <a:xfrm>
            <a:off x="2209800" y="5181600"/>
            <a:ext cx="457200" cy="476250"/>
            <a:chOff x="576" y="480"/>
            <a:chExt cx="288" cy="240"/>
          </a:xfrm>
        </p:grpSpPr>
        <p:sp>
          <p:nvSpPr>
            <p:cNvPr id="329" name="Rectangle 80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0" name="Line 81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1" name="Line 82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" name="Line 83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3" name="Line 84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" name="Line 85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5" name="Line 86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6" name="Line 87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" name="Line 88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" name="Line 89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" name="Group 90"/>
          <p:cNvGrpSpPr>
            <a:grpSpLocks/>
          </p:cNvGrpSpPr>
          <p:nvPr/>
        </p:nvGrpSpPr>
        <p:grpSpPr bwMode="auto">
          <a:xfrm>
            <a:off x="2209800" y="4724400"/>
            <a:ext cx="457200" cy="476250"/>
            <a:chOff x="576" y="480"/>
            <a:chExt cx="288" cy="240"/>
          </a:xfrm>
        </p:grpSpPr>
        <p:sp>
          <p:nvSpPr>
            <p:cNvPr id="340" name="Rectangle 91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" name="Line 92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2" name="Line 93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3" name="Line 94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4" name="Line 95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5" name="Line 96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6" name="Line 97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7" name="Line 98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" name="Line 99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9" name="Line 100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79"/>
          <p:cNvGrpSpPr>
            <a:grpSpLocks/>
          </p:cNvGrpSpPr>
          <p:nvPr/>
        </p:nvGrpSpPr>
        <p:grpSpPr bwMode="auto">
          <a:xfrm>
            <a:off x="2667000" y="5181600"/>
            <a:ext cx="457200" cy="476250"/>
            <a:chOff x="576" y="480"/>
            <a:chExt cx="288" cy="240"/>
          </a:xfrm>
        </p:grpSpPr>
        <p:sp>
          <p:nvSpPr>
            <p:cNvPr id="351" name="Rectangle 80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2" name="Line 81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3" name="Line 82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4" name="Line 83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5" name="Line 84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6" name="Line 85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7" name="Line 86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" name="Line 87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" name="Line 88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0" name="Line 89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7" name="Group 90"/>
          <p:cNvGrpSpPr>
            <a:grpSpLocks/>
          </p:cNvGrpSpPr>
          <p:nvPr/>
        </p:nvGrpSpPr>
        <p:grpSpPr bwMode="auto">
          <a:xfrm>
            <a:off x="2667000" y="4724400"/>
            <a:ext cx="457200" cy="476250"/>
            <a:chOff x="576" y="480"/>
            <a:chExt cx="288" cy="240"/>
          </a:xfrm>
        </p:grpSpPr>
        <p:sp>
          <p:nvSpPr>
            <p:cNvPr id="362" name="Rectangle 91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3" name="Line 92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4" name="Line 93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5" name="Line 94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6" name="Line 95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7" name="Line 96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" name="Line 97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" name="Line 98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0" name="Line 99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" name="Line 100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79"/>
          <p:cNvGrpSpPr>
            <a:grpSpLocks/>
          </p:cNvGrpSpPr>
          <p:nvPr/>
        </p:nvGrpSpPr>
        <p:grpSpPr bwMode="auto">
          <a:xfrm>
            <a:off x="3124200" y="4267200"/>
            <a:ext cx="457200" cy="476250"/>
            <a:chOff x="576" y="480"/>
            <a:chExt cx="288" cy="240"/>
          </a:xfrm>
        </p:grpSpPr>
        <p:sp>
          <p:nvSpPr>
            <p:cNvPr id="395" name="Rectangle 80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6" name="Line 81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" name="Line 82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" name="Line 83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" name="Line 84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0" name="Line 85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" name="Line 86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" name="Line 87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" name="Line 88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" name="Line 89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90"/>
          <p:cNvGrpSpPr>
            <a:grpSpLocks/>
          </p:cNvGrpSpPr>
          <p:nvPr/>
        </p:nvGrpSpPr>
        <p:grpSpPr bwMode="auto">
          <a:xfrm>
            <a:off x="3124200" y="3810000"/>
            <a:ext cx="457200" cy="476250"/>
            <a:chOff x="576" y="480"/>
            <a:chExt cx="288" cy="240"/>
          </a:xfrm>
        </p:grpSpPr>
        <p:sp>
          <p:nvSpPr>
            <p:cNvPr id="406" name="Rectangle 91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7" name="Line 92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8" name="Line 93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" name="Line 94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" name="Line 95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1" name="Line 96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" name="Line 97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" name="Line 98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" name="Line 99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" name="Line 100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" name="Group 79"/>
          <p:cNvGrpSpPr>
            <a:grpSpLocks/>
          </p:cNvGrpSpPr>
          <p:nvPr/>
        </p:nvGrpSpPr>
        <p:grpSpPr bwMode="auto">
          <a:xfrm>
            <a:off x="3124200" y="5181600"/>
            <a:ext cx="457200" cy="476250"/>
            <a:chOff x="576" y="480"/>
            <a:chExt cx="288" cy="240"/>
          </a:xfrm>
        </p:grpSpPr>
        <p:sp>
          <p:nvSpPr>
            <p:cNvPr id="417" name="Rectangle 80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8" name="Line 81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" name="Line 82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" name="Line 83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1" name="Line 84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2" name="Line 85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3" name="Line 86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4" name="Line 87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5" name="Line 88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6" name="Line 89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" name="Group 90"/>
          <p:cNvGrpSpPr>
            <a:grpSpLocks/>
          </p:cNvGrpSpPr>
          <p:nvPr/>
        </p:nvGrpSpPr>
        <p:grpSpPr bwMode="auto">
          <a:xfrm>
            <a:off x="3124200" y="4724400"/>
            <a:ext cx="457200" cy="476250"/>
            <a:chOff x="576" y="480"/>
            <a:chExt cx="288" cy="240"/>
          </a:xfrm>
        </p:grpSpPr>
        <p:sp>
          <p:nvSpPr>
            <p:cNvPr id="428" name="Rectangle 91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" name="Line 92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" name="Line 93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" name="Line 94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" name="Line 95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" name="Line 96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4" name="Line 97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5" name="Line 98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" name="Line 99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7" name="Line 100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8" name="TextBox 437"/>
          <p:cNvSpPr txBox="1"/>
          <p:nvPr/>
        </p:nvSpPr>
        <p:spPr>
          <a:xfrm>
            <a:off x="1752600" y="3219450"/>
            <a:ext cx="1741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Contiguous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39" name="TextBox 438"/>
          <p:cNvSpPr txBox="1"/>
          <p:nvPr/>
        </p:nvSpPr>
        <p:spPr>
          <a:xfrm>
            <a:off x="5939725" y="2990850"/>
            <a:ext cx="141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Chunked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441" name="Straight Arrow Connector 440"/>
          <p:cNvCxnSpPr/>
          <p:nvPr/>
        </p:nvCxnSpPr>
        <p:spPr bwMode="auto">
          <a:xfrm rot="16200000" flipH="1">
            <a:off x="2667000" y="3086100"/>
            <a:ext cx="1588" cy="18288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2" name="Straight Arrow Connector 441"/>
          <p:cNvCxnSpPr/>
          <p:nvPr/>
        </p:nvCxnSpPr>
        <p:spPr bwMode="auto">
          <a:xfrm rot="16200000" flipH="1">
            <a:off x="2666206" y="3275806"/>
            <a:ext cx="1588" cy="18288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5" name="Straight Arrow Connector 444"/>
          <p:cNvCxnSpPr/>
          <p:nvPr/>
        </p:nvCxnSpPr>
        <p:spPr bwMode="auto">
          <a:xfrm rot="16200000" flipH="1">
            <a:off x="5981700" y="3429000"/>
            <a:ext cx="1588" cy="5334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7" name="Straight Arrow Connector 446"/>
          <p:cNvCxnSpPr/>
          <p:nvPr/>
        </p:nvCxnSpPr>
        <p:spPr bwMode="auto">
          <a:xfrm rot="16200000" flipH="1">
            <a:off x="5980906" y="3618706"/>
            <a:ext cx="1588" cy="533400"/>
          </a:xfrm>
          <a:prstGeom prst="straightConnector1">
            <a:avLst/>
          </a:prstGeom>
          <a:solidFill>
            <a:schemeClr val="accent1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72" name="Group 46"/>
          <p:cNvGrpSpPr>
            <a:grpSpLocks/>
          </p:cNvGrpSpPr>
          <p:nvPr/>
        </p:nvGrpSpPr>
        <p:grpSpPr bwMode="auto">
          <a:xfrm>
            <a:off x="4267200" y="1676400"/>
            <a:ext cx="533400" cy="228600"/>
            <a:chOff x="576" y="480"/>
            <a:chExt cx="288" cy="240"/>
          </a:xfrm>
        </p:grpSpPr>
        <p:sp>
          <p:nvSpPr>
            <p:cNvPr id="373" name="Rectangle 47"/>
            <p:cNvSpPr>
              <a:spLocks noChangeArrowheads="1"/>
            </p:cNvSpPr>
            <p:nvPr/>
          </p:nvSpPr>
          <p:spPr bwMode="auto">
            <a:xfrm>
              <a:off x="576" y="480"/>
              <a:ext cx="28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" name="Line 48"/>
            <p:cNvSpPr>
              <a:spLocks noChangeShapeType="1"/>
            </p:cNvSpPr>
            <p:nvPr/>
          </p:nvSpPr>
          <p:spPr bwMode="auto">
            <a:xfrm>
              <a:off x="624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" name="Line 49"/>
            <p:cNvSpPr>
              <a:spLocks noChangeShapeType="1"/>
            </p:cNvSpPr>
            <p:nvPr/>
          </p:nvSpPr>
          <p:spPr bwMode="auto">
            <a:xfrm>
              <a:off x="720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" name="Line 50"/>
            <p:cNvSpPr>
              <a:spLocks noChangeShapeType="1"/>
            </p:cNvSpPr>
            <p:nvPr/>
          </p:nvSpPr>
          <p:spPr bwMode="auto">
            <a:xfrm>
              <a:off x="672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" name="Line 51"/>
            <p:cNvSpPr>
              <a:spLocks noChangeShapeType="1"/>
            </p:cNvSpPr>
            <p:nvPr/>
          </p:nvSpPr>
          <p:spPr bwMode="auto">
            <a:xfrm>
              <a:off x="768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" name="Line 52"/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" name="Line 53"/>
            <p:cNvSpPr>
              <a:spLocks noChangeShapeType="1"/>
            </p:cNvSpPr>
            <p:nvPr/>
          </p:nvSpPr>
          <p:spPr bwMode="auto">
            <a:xfrm>
              <a:off x="576" y="52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" name="Line 54"/>
            <p:cNvSpPr>
              <a:spLocks noChangeShapeType="1"/>
            </p:cNvSpPr>
            <p:nvPr/>
          </p:nvSpPr>
          <p:spPr bwMode="auto">
            <a:xfrm>
              <a:off x="576" y="6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" name="Line 55"/>
            <p:cNvSpPr>
              <a:spLocks noChangeShapeType="1"/>
            </p:cNvSpPr>
            <p:nvPr/>
          </p:nvSpPr>
          <p:spPr bwMode="auto">
            <a:xfrm>
              <a:off x="576" y="5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" name="Line 56"/>
            <p:cNvSpPr>
              <a:spLocks noChangeShapeType="1"/>
            </p:cNvSpPr>
            <p:nvPr/>
          </p:nvSpPr>
          <p:spPr bwMode="auto">
            <a:xfrm>
              <a:off x="576" y="67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0833" name="Rectangle 120832"/>
          <p:cNvSpPr/>
          <p:nvPr/>
        </p:nvSpPr>
        <p:spPr bwMode="auto">
          <a:xfrm>
            <a:off x="3352800" y="1676400"/>
            <a:ext cx="914400" cy="228600"/>
          </a:xfrm>
          <a:prstGeom prst="rect">
            <a:avLst/>
          </a:prstGeom>
          <a:noFill/>
          <a:ln w="317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383" name="TextBox 382"/>
          <p:cNvSpPr txBox="1"/>
          <p:nvPr/>
        </p:nvSpPr>
        <p:spPr>
          <a:xfrm>
            <a:off x="3439867" y="1066800"/>
            <a:ext cx="1416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/>
                <a:cs typeface="Arial"/>
              </a:rPr>
              <a:t>Compact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120839" name="TextBox 120838"/>
          <p:cNvSpPr txBox="1"/>
          <p:nvPr/>
        </p:nvSpPr>
        <p:spPr>
          <a:xfrm>
            <a:off x="3276600" y="1600200"/>
            <a:ext cx="1040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Metadata</a:t>
            </a:r>
            <a:endParaRPr lang="en-US" sz="1600" dirty="0">
              <a:latin typeface="+mn-lt"/>
            </a:endParaRPr>
          </a:p>
        </p:txBody>
      </p:sp>
      <p:sp>
        <p:nvSpPr>
          <p:cNvPr id="120840" name="TextBox 120839"/>
          <p:cNvSpPr txBox="1"/>
          <p:nvPr/>
        </p:nvSpPr>
        <p:spPr>
          <a:xfrm>
            <a:off x="4038600" y="2557046"/>
            <a:ext cx="10854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2"/>
                </a:solidFill>
                <a:latin typeface="+mn-lt"/>
              </a:rPr>
              <a:t>Raw data</a:t>
            </a:r>
            <a:endParaRPr lang="en-US" sz="1600" b="1" dirty="0">
              <a:solidFill>
                <a:schemeClr val="bg2"/>
              </a:solidFill>
              <a:latin typeface="+mn-lt"/>
            </a:endParaRPr>
          </a:p>
        </p:txBody>
      </p:sp>
      <p:cxnSp>
        <p:nvCxnSpPr>
          <p:cNvPr id="120842" name="Straight Arrow Connector 120841"/>
          <p:cNvCxnSpPr>
            <a:endCxn id="373" idx="2"/>
          </p:cNvCxnSpPr>
          <p:nvPr/>
        </p:nvCxnSpPr>
        <p:spPr bwMode="auto">
          <a:xfrm flipV="1">
            <a:off x="4495800" y="1905000"/>
            <a:ext cx="38100" cy="762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844" name="Straight Arrow Connector 120843"/>
          <p:cNvCxnSpPr>
            <a:endCxn id="406" idx="0"/>
          </p:cNvCxnSpPr>
          <p:nvPr/>
        </p:nvCxnSpPr>
        <p:spPr bwMode="auto">
          <a:xfrm flipH="1">
            <a:off x="3352800" y="2971800"/>
            <a:ext cx="1066800" cy="8382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846" name="Straight Arrow Connector 120845"/>
          <p:cNvCxnSpPr/>
          <p:nvPr/>
        </p:nvCxnSpPr>
        <p:spPr bwMode="auto">
          <a:xfrm>
            <a:off x="4495800" y="2971800"/>
            <a:ext cx="1219200" cy="6096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cs typeface="Calibri" charset="0"/>
              </a:rPr>
              <a:t>Example h5_links.py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fld id="{63D69257-342E-4D4B-8B77-C3290A639AAF}" type="slidenum">
              <a:rPr lang="en-US" sz="1200" smtClean="0">
                <a:solidFill>
                  <a:schemeClr val="bg1"/>
                </a:solidFill>
                <a:latin typeface="Calibri" charset="0"/>
                <a:cs typeface="Calibri" charset="0"/>
              </a:rPr>
              <a:pPr eaLnBrk="1" hangingPunct="1"/>
              <a:t>7</a:t>
            </a:fld>
            <a:endParaRPr lang="en-US" sz="1200" smtClean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sp>
        <p:nvSpPr>
          <p:cNvPr id="34821" name="Rectangle 12"/>
          <p:cNvSpPr>
            <a:spLocks noChangeArrowheads="1"/>
          </p:cNvSpPr>
          <p:nvPr/>
        </p:nvSpPr>
        <p:spPr bwMode="auto">
          <a:xfrm>
            <a:off x="180975" y="3581400"/>
            <a:ext cx="3635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indent="455613" eaLnBrk="0" hangingPunct="0">
              <a:lnSpc>
                <a:spcPct val="88000"/>
              </a:lnSpc>
              <a:spcBef>
                <a:spcPct val="42000"/>
              </a:spcBef>
              <a:buClr>
                <a:srgbClr val="712000"/>
              </a:buClr>
              <a:buFontTx/>
              <a:buChar char="•"/>
            </a:pPr>
            <a:endParaRPr lang="en-US" sz="2800">
              <a:solidFill>
                <a:srgbClr val="333399"/>
              </a:solidFill>
              <a:latin typeface="Calibri" charset="0"/>
              <a:cs typeface="Calibri" charset="0"/>
            </a:endParaRPr>
          </a:p>
        </p:txBody>
      </p:sp>
      <p:pic>
        <p:nvPicPr>
          <p:cNvPr id="17" name="Picture 8" descr="mesh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862" y="4724400"/>
            <a:ext cx="1557338" cy="1049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3809998" y="990600"/>
            <a:ext cx="1433513" cy="1133475"/>
            <a:chOff x="2819067" y="1066800"/>
            <a:chExt cx="1434086" cy="1133128"/>
          </a:xfrm>
        </p:grpSpPr>
        <p:pic>
          <p:nvPicPr>
            <p:cNvPr id="34854" name="Picture 18" descr="Fold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067" y="1066800"/>
              <a:ext cx="1434086" cy="113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55" name="TextBox 19"/>
            <p:cNvSpPr txBox="1">
              <a:spLocks noChangeArrowheads="1"/>
            </p:cNvSpPr>
            <p:nvPr/>
          </p:nvSpPr>
          <p:spPr bwMode="auto">
            <a:xfrm>
              <a:off x="3352682" y="1320225"/>
              <a:ext cx="360996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200" b="1" dirty="0">
                  <a:latin typeface="Calibri" charset="0"/>
                  <a:cs typeface="Calibri" charset="0"/>
                </a:rPr>
                <a:t>/</a:t>
              </a:r>
            </a:p>
          </p:txBody>
        </p:sp>
      </p:grp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5486398" y="1981200"/>
            <a:ext cx="1752593" cy="1676395"/>
            <a:chOff x="5257103" y="1372116"/>
            <a:chExt cx="1753297" cy="1675884"/>
          </a:xfrm>
        </p:grpSpPr>
        <p:pic>
          <p:nvPicPr>
            <p:cNvPr id="34852" name="Picture 21" descr="Folder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6314" y="1914872"/>
              <a:ext cx="1434086" cy="113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53" name="TextBox 22"/>
            <p:cNvSpPr txBox="1">
              <a:spLocks noChangeArrowheads="1"/>
            </p:cNvSpPr>
            <p:nvPr/>
          </p:nvSpPr>
          <p:spPr bwMode="auto">
            <a:xfrm>
              <a:off x="5257103" y="1372116"/>
              <a:ext cx="357332" cy="461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dirty="0" smtClean="0">
                  <a:latin typeface="Calibri" charset="0"/>
                  <a:cs typeface="Calibri" charset="0"/>
                </a:rPr>
                <a:t>B</a:t>
              </a:r>
              <a:endParaRPr lang="en-US" b="1" dirty="0">
                <a:latin typeface="Calibri" charset="0"/>
                <a:cs typeface="Calibri" charset="0"/>
              </a:endParaRPr>
            </a:p>
          </p:txBody>
        </p:sp>
      </p:grp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1219200" y="1976735"/>
            <a:ext cx="2057401" cy="1671335"/>
            <a:chOff x="3505200" y="2129302"/>
            <a:chExt cx="2058182" cy="1670826"/>
          </a:xfrm>
        </p:grpSpPr>
        <p:pic>
          <p:nvPicPr>
            <p:cNvPr id="34850" name="Picture 24" descr="Folder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2667000"/>
              <a:ext cx="1510286" cy="113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51" name="TextBox 25"/>
            <p:cNvSpPr txBox="1">
              <a:spLocks noChangeArrowheads="1"/>
            </p:cNvSpPr>
            <p:nvPr/>
          </p:nvSpPr>
          <p:spPr bwMode="auto">
            <a:xfrm>
              <a:off x="5186213" y="2129302"/>
              <a:ext cx="377169" cy="461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9pPr>
            </a:lstStyle>
            <a:p>
              <a:pPr eaLnBrk="1" hangingPunct="1"/>
              <a:r>
                <a:rPr lang="en-US" b="1" dirty="0" smtClean="0">
                  <a:latin typeface="Calibri" charset="0"/>
                  <a:cs typeface="Calibri" charset="0"/>
                </a:rPr>
                <a:t>A</a:t>
              </a:r>
              <a:endParaRPr lang="en-US" b="1" dirty="0">
                <a:latin typeface="Calibri" charset="0"/>
                <a:cs typeface="Calibri" charset="0"/>
              </a:endParaRPr>
            </a:p>
          </p:txBody>
        </p:sp>
      </p:grpSp>
      <p:cxnSp>
        <p:nvCxnSpPr>
          <p:cNvPr id="28" name="Straight Connector 27"/>
          <p:cNvCxnSpPr>
            <a:cxnSpLocks noChangeShapeType="1"/>
          </p:cNvCxnSpPr>
          <p:nvPr/>
        </p:nvCxnSpPr>
        <p:spPr bwMode="auto">
          <a:xfrm flipH="1">
            <a:off x="2514600" y="1905000"/>
            <a:ext cx="1497015" cy="838200"/>
          </a:xfrm>
          <a:prstGeom prst="line">
            <a:avLst/>
          </a:prstGeom>
          <a:noFill/>
          <a:ln w="381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>
            <a:off x="5105400" y="1905000"/>
            <a:ext cx="9144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0" name="Rectangle 35"/>
          <p:cNvSpPr>
            <a:spLocks noChangeArrowheads="1"/>
          </p:cNvSpPr>
          <p:nvPr/>
        </p:nvSpPr>
        <p:spPr bwMode="auto">
          <a:xfrm>
            <a:off x="228600" y="990600"/>
            <a:ext cx="25146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 dirty="0" smtClean="0">
                <a:latin typeface="Calibri" charset="0"/>
                <a:cs typeface="Calibri" charset="0"/>
              </a:rPr>
              <a:t>Different kinds of links</a:t>
            </a:r>
            <a:endParaRPr lang="en-US" dirty="0">
              <a:latin typeface="Calibri" charset="0"/>
              <a:cs typeface="Calibri" charset="0"/>
            </a:endParaRPr>
          </a:p>
        </p:txBody>
      </p:sp>
      <p:pic>
        <p:nvPicPr>
          <p:cNvPr id="38" name="Picture 37" descr="open_box.png"/>
          <p:cNvPicPr>
            <a:picLocks noChangeAspect="1"/>
          </p:cNvPicPr>
          <p:nvPr/>
        </p:nvPicPr>
        <p:blipFill>
          <a:blip r:embed="rId6">
            <a:lum contrast="-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73"/>
          <a:stretch>
            <a:fillRect/>
          </a:stretch>
        </p:blipFill>
        <p:spPr bwMode="auto">
          <a:xfrm>
            <a:off x="6476999" y="4724400"/>
            <a:ext cx="13604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/>
          <p:cNvCxnSpPr>
            <a:cxnSpLocks noChangeShapeType="1"/>
          </p:cNvCxnSpPr>
          <p:nvPr/>
        </p:nvCxnSpPr>
        <p:spPr bwMode="auto">
          <a:xfrm>
            <a:off x="6553200" y="3429000"/>
            <a:ext cx="533400" cy="1219200"/>
          </a:xfrm>
          <a:prstGeom prst="line">
            <a:avLst/>
          </a:prstGeom>
          <a:noFill/>
          <a:ln w="38100" cap="sq">
            <a:solidFill>
              <a:schemeClr val="tx1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Rectangle 17" descr="Small grid"/>
          <p:cNvSpPr>
            <a:spLocks noChangeArrowheads="1"/>
          </p:cNvSpPr>
          <p:nvPr/>
        </p:nvSpPr>
        <p:spPr bwMode="auto">
          <a:xfrm>
            <a:off x="7064374" y="4648200"/>
            <a:ext cx="533400" cy="381000"/>
          </a:xfrm>
          <a:prstGeom prst="rect">
            <a:avLst/>
          </a:prstGeom>
          <a:pattFill prst="smGrid">
            <a:fgClr>
              <a:srgbClr val="CCCC00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cs typeface="Calibri" charset="0"/>
            </a:endParaRPr>
          </a:p>
          <a:p>
            <a:pPr>
              <a:defRPr/>
            </a:pPr>
            <a:endParaRPr lang="en-US">
              <a:effectLst>
                <a:outerShdw blurRad="38100" dist="38100" dir="2700000" algn="tl">
                  <a:srgbClr val="C0C0C0"/>
                </a:outerShdw>
              </a:effectLst>
              <a:latin typeface="Calibri" charset="0"/>
              <a:cs typeface="Calibri" charset="0"/>
            </a:endParaRPr>
          </a:p>
        </p:txBody>
      </p:sp>
      <p:sp>
        <p:nvSpPr>
          <p:cNvPr id="34848" name="Rectangle 2064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629400"/>
            <a:ext cx="19812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Calibri" charset="0"/>
                <a:cs typeface="Calibri" charset="0"/>
              </a:rPr>
              <a:t>April 17-19, 2012</a:t>
            </a:r>
            <a:endParaRPr lang="en-US" sz="120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sp>
        <p:nvSpPr>
          <p:cNvPr id="34849" name="Rectangle 206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Calibri" charset="0"/>
                <a:cs typeface="Calibri" charset="0"/>
              </a:rPr>
              <a:t>HDF/HDF-EOS Workshop XV</a:t>
            </a:r>
          </a:p>
        </p:txBody>
      </p:sp>
      <p:sp>
        <p:nvSpPr>
          <p:cNvPr id="44" name="TextBox 25"/>
          <p:cNvSpPr txBox="1">
            <a:spLocks noChangeArrowheads="1"/>
          </p:cNvSpPr>
          <p:nvPr/>
        </p:nvSpPr>
        <p:spPr bwMode="auto">
          <a:xfrm>
            <a:off x="2438400" y="3733800"/>
            <a:ext cx="304948" cy="38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sz="1900" b="1" dirty="0" smtClean="0">
                <a:latin typeface="Calibri" charset="0"/>
                <a:cs typeface="Calibri" charset="0"/>
              </a:rPr>
              <a:t>a</a:t>
            </a:r>
            <a:endParaRPr lang="en-US" sz="1900" b="1" dirty="0">
              <a:latin typeface="Calibri" charset="0"/>
              <a:cs typeface="Calibri" charset="0"/>
            </a:endParaRPr>
          </a:p>
        </p:txBody>
      </p:sp>
      <p:sp>
        <p:nvSpPr>
          <p:cNvPr id="47" name="TextBox 25"/>
          <p:cNvSpPr txBox="1">
            <a:spLocks noChangeArrowheads="1"/>
          </p:cNvSpPr>
          <p:nvPr/>
        </p:nvSpPr>
        <p:spPr bwMode="auto">
          <a:xfrm>
            <a:off x="6781800" y="3730079"/>
            <a:ext cx="12399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rgbClr val="0000FF"/>
                </a:solidFill>
                <a:latin typeface="Calibri" charset="0"/>
                <a:cs typeface="Calibri" charset="0"/>
              </a:rPr>
              <a:t>External</a:t>
            </a:r>
            <a:endParaRPr lang="en-US" b="1" dirty="0">
              <a:solidFill>
                <a:srgbClr val="0000FF"/>
              </a:solidFill>
              <a:latin typeface="Calibri" charset="0"/>
              <a:cs typeface="Calibri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4114800" y="1905000"/>
            <a:ext cx="381000" cy="2819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4724400" y="1905000"/>
            <a:ext cx="457200" cy="2819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>
            <a:off x="1981200" y="3429000"/>
            <a:ext cx="1905000" cy="1295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TextBox 25"/>
          <p:cNvSpPr txBox="1">
            <a:spLocks noChangeArrowheads="1"/>
          </p:cNvSpPr>
          <p:nvPr/>
        </p:nvSpPr>
        <p:spPr bwMode="auto">
          <a:xfrm>
            <a:off x="4267200" y="3124200"/>
            <a:ext cx="3366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latin typeface="Calibri" charset="0"/>
                <a:cs typeface="Calibri" charset="0"/>
              </a:rPr>
              <a:t>a</a:t>
            </a:r>
            <a:endParaRPr lang="en-US" b="1" dirty="0">
              <a:latin typeface="Calibri" charset="0"/>
              <a:cs typeface="Calibri" charset="0"/>
            </a:endParaRPr>
          </a:p>
        </p:txBody>
      </p:sp>
      <p:sp>
        <p:nvSpPr>
          <p:cNvPr id="55" name="TextBox 25"/>
          <p:cNvSpPr txBox="1">
            <a:spLocks noChangeArrowheads="1"/>
          </p:cNvSpPr>
          <p:nvPr/>
        </p:nvSpPr>
        <p:spPr bwMode="auto">
          <a:xfrm>
            <a:off x="4953000" y="3120479"/>
            <a:ext cx="6685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FF"/>
                </a:solidFill>
                <a:latin typeface="Calibri" charset="0"/>
                <a:cs typeface="Calibri" charset="0"/>
              </a:rPr>
              <a:t>s</a:t>
            </a:r>
            <a:r>
              <a:rPr lang="en-US" b="1" dirty="0" smtClean="0">
                <a:solidFill>
                  <a:srgbClr val="0000FF"/>
                </a:solidFill>
                <a:latin typeface="Calibri" charset="0"/>
                <a:cs typeface="Calibri" charset="0"/>
              </a:rPr>
              <a:t>oft</a:t>
            </a:r>
            <a:endParaRPr lang="en-US" b="1" dirty="0">
              <a:solidFill>
                <a:srgbClr val="0000FF"/>
              </a:solidFill>
              <a:latin typeface="Calibri" charset="0"/>
              <a:cs typeface="Calibri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>
            <a:off x="3505200" y="1905000"/>
            <a:ext cx="762000" cy="1524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60" name="TextBox 25"/>
          <p:cNvSpPr txBox="1">
            <a:spLocks noChangeArrowheads="1"/>
          </p:cNvSpPr>
          <p:nvPr/>
        </p:nvSpPr>
        <p:spPr bwMode="auto">
          <a:xfrm>
            <a:off x="3200400" y="2590800"/>
            <a:ext cx="12751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FF"/>
                </a:solidFill>
                <a:latin typeface="Calibri" charset="0"/>
                <a:cs typeface="Calibri" charset="0"/>
              </a:rPr>
              <a:t>d</a:t>
            </a:r>
            <a:r>
              <a:rPr lang="en-US" b="1" dirty="0" smtClean="0">
                <a:solidFill>
                  <a:srgbClr val="0000FF"/>
                </a:solidFill>
                <a:latin typeface="Calibri" charset="0"/>
                <a:cs typeface="Calibri" charset="0"/>
              </a:rPr>
              <a:t>angling</a:t>
            </a:r>
            <a:endParaRPr lang="en-US" b="1" dirty="0">
              <a:solidFill>
                <a:srgbClr val="0000FF"/>
              </a:solidFill>
              <a:latin typeface="Calibri" charset="0"/>
              <a:cs typeface="Calibri" charset="0"/>
            </a:endParaRPr>
          </a:p>
        </p:txBody>
      </p:sp>
      <p:sp>
        <p:nvSpPr>
          <p:cNvPr id="62" name="TextBox 25"/>
          <p:cNvSpPr txBox="1">
            <a:spLocks noChangeArrowheads="1"/>
          </p:cNvSpPr>
          <p:nvPr/>
        </p:nvSpPr>
        <p:spPr bwMode="auto">
          <a:xfrm>
            <a:off x="7823927" y="4572000"/>
            <a:ext cx="11376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b="1" dirty="0">
                <a:latin typeface="Calibri" charset="0"/>
                <a:cs typeface="Calibri" charset="0"/>
              </a:rPr>
              <a:t>d</a:t>
            </a:r>
            <a:r>
              <a:rPr lang="en-US" b="1" dirty="0" smtClean="0">
                <a:latin typeface="Calibri" charset="0"/>
                <a:cs typeface="Calibri" charset="0"/>
              </a:rPr>
              <a:t>set.h5</a:t>
            </a:r>
            <a:endParaRPr lang="en-US" b="1" dirty="0">
              <a:latin typeface="Calibri" charset="0"/>
              <a:cs typeface="Calibri" charset="0"/>
            </a:endParaRPr>
          </a:p>
        </p:txBody>
      </p:sp>
      <p:sp>
        <p:nvSpPr>
          <p:cNvPr id="63" name="TextBox 25"/>
          <p:cNvSpPr txBox="1">
            <a:spLocks noChangeArrowheads="1"/>
          </p:cNvSpPr>
          <p:nvPr/>
        </p:nvSpPr>
        <p:spPr bwMode="auto">
          <a:xfrm>
            <a:off x="5181600" y="1295400"/>
            <a:ext cx="11748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latin typeface="Calibri" charset="0"/>
                <a:cs typeface="Calibri" charset="0"/>
              </a:rPr>
              <a:t>links.h5</a:t>
            </a:r>
            <a:endParaRPr lang="en-US" b="1" dirty="0">
              <a:latin typeface="Calibri" charset="0"/>
              <a:cs typeface="Calibri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8600" y="4461808"/>
            <a:ext cx="33835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Dataset can be “reached” </a:t>
            </a:r>
          </a:p>
          <a:p>
            <a:r>
              <a:rPr lang="en-US" dirty="0" smtClean="0">
                <a:latin typeface="Calibri"/>
                <a:cs typeface="Calibri"/>
              </a:rPr>
              <a:t>using three paths </a:t>
            </a:r>
          </a:p>
          <a:p>
            <a:r>
              <a:rPr lang="en-US" b="1" dirty="0" smtClean="0">
                <a:latin typeface="Calibri"/>
                <a:cs typeface="Calibri"/>
              </a:rPr>
              <a:t>/A/a</a:t>
            </a:r>
          </a:p>
          <a:p>
            <a:r>
              <a:rPr lang="en-US" b="1" dirty="0" smtClean="0">
                <a:latin typeface="Calibri"/>
                <a:cs typeface="Calibri"/>
              </a:rPr>
              <a:t>/a</a:t>
            </a:r>
          </a:p>
          <a:p>
            <a:r>
              <a:rPr lang="en-US" b="1" dirty="0" smtClean="0">
                <a:latin typeface="Calibri"/>
                <a:cs typeface="Calibri"/>
              </a:rPr>
              <a:t>/soft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86400" y="5867400"/>
            <a:ext cx="3537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/>
                <a:cs typeface="Calibri"/>
              </a:rPr>
              <a:t>Dataset is in a </a:t>
            </a:r>
            <a:r>
              <a:rPr lang="en-US" b="1" dirty="0" smtClean="0">
                <a:latin typeface="Calibri"/>
                <a:cs typeface="Calibri"/>
              </a:rPr>
              <a:t>different</a:t>
            </a:r>
            <a:r>
              <a:rPr lang="en-US" dirty="0" smtClean="0">
                <a:latin typeface="Calibri"/>
                <a:cs typeface="Calibri"/>
              </a:rPr>
              <a:t> file</a:t>
            </a:r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5232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2209800" cy="228600"/>
          </a:xfrm>
          <a:noFill/>
        </p:spPr>
        <p:txBody>
          <a:bodyPr/>
          <a:lstStyle/>
          <a:p>
            <a:r>
              <a:rPr lang="en-US" smtClean="0"/>
              <a:t>April 17-19</a:t>
            </a:r>
            <a:endParaRPr lang="en-US" dirty="0"/>
          </a:p>
        </p:txBody>
      </p:sp>
      <p:sp>
        <p:nvSpPr>
          <p:cNvPr id="1208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HDF/HDF-EOS Workshop XV</a:t>
            </a:r>
            <a:endParaRPr lang="en-US"/>
          </a:p>
        </p:txBody>
      </p:sp>
      <p:sp>
        <p:nvSpPr>
          <p:cNvPr id="1208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5529EB-C123-4D4A-A237-0E7F4B07B89B}" type="slidenum">
              <a:rPr lang="en-US"/>
              <a:pPr/>
              <a:t>70</a:t>
            </a:fld>
            <a:endParaRPr lang="en-US"/>
          </a:p>
        </p:txBody>
      </p:sp>
      <p:sp>
        <p:nvSpPr>
          <p:cNvPr id="1208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Extending HDF5 dataset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39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18288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Example h5_unlim.py(c,f90)</a:t>
            </a:r>
          </a:p>
          <a:p>
            <a:pPr eaLnBrk="1" hangingPunct="1"/>
            <a:r>
              <a:rPr lang="en-US" sz="2400" dirty="0" smtClean="0"/>
              <a:t>Creates a dataset and appends rows and columns</a:t>
            </a:r>
          </a:p>
          <a:p>
            <a:pPr lvl="1" eaLnBrk="1" hangingPunct="1"/>
            <a:r>
              <a:rPr lang="en-US" sz="2000" dirty="0" smtClean="0"/>
              <a:t>Dataset has to be chunked </a:t>
            </a:r>
          </a:p>
          <a:p>
            <a:pPr lvl="1" eaLnBrk="1" hangingPunct="1"/>
            <a:r>
              <a:rPr lang="en-US" sz="2000" dirty="0" smtClean="0"/>
              <a:t>Chunk sizes do not need to be factors of the dimension sizes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dataset = </a:t>
            </a:r>
            <a:r>
              <a:rPr lang="en-US" sz="2000" dirty="0" err="1" smtClean="0">
                <a:latin typeface="Consolas"/>
                <a:cs typeface="Consolas"/>
              </a:rPr>
              <a:t>f.create_dataset</a:t>
            </a:r>
            <a:r>
              <a:rPr lang="en-US" sz="2000" dirty="0">
                <a:latin typeface="Consolas"/>
                <a:cs typeface="Consolas"/>
              </a:rPr>
              <a:t>('DS1',(</a:t>
            </a:r>
            <a:r>
              <a:rPr lang="en-US" sz="2000" b="1" dirty="0">
                <a:solidFill>
                  <a:srgbClr val="3366FF"/>
                </a:solidFill>
                <a:latin typeface="Consolas"/>
                <a:cs typeface="Consolas"/>
              </a:rPr>
              <a:t>4,7</a:t>
            </a:r>
            <a:r>
              <a:rPr lang="en-US" sz="2000" dirty="0">
                <a:latin typeface="Consolas"/>
                <a:cs typeface="Consolas"/>
              </a:rPr>
              <a:t>),'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',chunks=(</a:t>
            </a:r>
            <a:r>
              <a:rPr lang="en-US" sz="2000" b="1" dirty="0">
                <a:solidFill>
                  <a:srgbClr val="008000"/>
                </a:solidFill>
                <a:latin typeface="Consolas"/>
                <a:cs typeface="Consolas"/>
              </a:rPr>
              <a:t>3,3</a:t>
            </a:r>
            <a:r>
              <a:rPr lang="en-US" sz="2000" dirty="0">
                <a:latin typeface="Consolas"/>
                <a:cs typeface="Consolas"/>
              </a:rPr>
              <a:t>), </a:t>
            </a:r>
            <a:r>
              <a:rPr lang="en-US" sz="2000" dirty="0" err="1">
                <a:latin typeface="Consolas"/>
                <a:cs typeface="Consolas"/>
              </a:rPr>
              <a:t>maxshape</a:t>
            </a:r>
            <a:r>
              <a:rPr lang="en-US" sz="2000" dirty="0">
                <a:latin typeface="Consolas"/>
                <a:cs typeface="Consolas"/>
              </a:rPr>
              <a:t>=(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  <a:latin typeface="Consolas"/>
                <a:cs typeface="Consolas"/>
              </a:rPr>
              <a:t>None, None</a:t>
            </a:r>
            <a:r>
              <a:rPr lang="en-US" sz="2000" dirty="0">
                <a:latin typeface="Consolas"/>
                <a:cs typeface="Consolas"/>
              </a:rPr>
              <a:t>))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0   </a:t>
            </a:r>
            <a:r>
              <a:rPr lang="en-US" sz="2000" dirty="0">
                <a:latin typeface="Consolas"/>
                <a:cs typeface="Consolas"/>
              </a:rPr>
              <a:t>0   0   0   0   0   </a:t>
            </a:r>
            <a:r>
              <a:rPr lang="en-US" sz="2000" dirty="0" smtClean="0">
                <a:latin typeface="Consolas"/>
                <a:cs typeface="Consolas"/>
              </a:rPr>
              <a:t>0  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0   0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0   </a:t>
            </a:r>
            <a:r>
              <a:rPr lang="en-US" sz="2000" dirty="0">
                <a:latin typeface="Consolas"/>
                <a:cs typeface="Consolas"/>
              </a:rPr>
              <a:t>0   0   0   0   0   </a:t>
            </a:r>
            <a:r>
              <a:rPr lang="en-US" sz="2000" dirty="0" smtClean="0">
                <a:latin typeface="Consolas"/>
                <a:cs typeface="Consolas"/>
              </a:rPr>
              <a:t>0   </a:t>
            </a:r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  <a:latin typeface="Consolas"/>
                <a:cs typeface="Consolas"/>
              </a:rPr>
              <a:t>0   0</a:t>
            </a:r>
            <a:endParaRPr lang="en-US" sz="2000" dirty="0">
              <a:solidFill>
                <a:schemeClr val="bg1">
                  <a:lumMod val="7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0   </a:t>
            </a:r>
            <a:r>
              <a:rPr lang="en-US" sz="2000" dirty="0">
                <a:latin typeface="Consolas"/>
                <a:cs typeface="Consolas"/>
              </a:rPr>
              <a:t>0   0   0   0   0   </a:t>
            </a:r>
            <a:r>
              <a:rPr lang="en-US" sz="2000" dirty="0" smtClean="0">
                <a:latin typeface="Consolas"/>
                <a:cs typeface="Consolas"/>
              </a:rPr>
              <a:t>0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0   0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0   </a:t>
            </a:r>
            <a:r>
              <a:rPr lang="en-US" sz="2000" dirty="0">
                <a:latin typeface="Consolas"/>
                <a:cs typeface="Consolas"/>
              </a:rPr>
              <a:t>0   0   0   0   0   </a:t>
            </a:r>
            <a:r>
              <a:rPr lang="en-US" sz="2000" dirty="0" smtClean="0">
                <a:latin typeface="Consolas"/>
                <a:cs typeface="Consolas"/>
              </a:rPr>
              <a:t>0   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nsolas"/>
                <a:cs typeface="Consolas"/>
              </a:rPr>
              <a:t>0   0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 </a:t>
            </a:r>
            <a:r>
              <a:rPr lang="en-US" sz="2000" dirty="0" smtClean="0">
                <a:solidFill>
                  <a:srgbClr val="A6A6A6"/>
                </a:solidFill>
                <a:latin typeface="Consolas"/>
                <a:cs typeface="Consolas"/>
              </a:rPr>
              <a:t>0   0   0   0   0   0   0   0   0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   </a:t>
            </a:r>
            <a:r>
              <a:rPr lang="en-US" sz="2000" dirty="0" smtClean="0">
                <a:solidFill>
                  <a:srgbClr val="A6A6A6"/>
                </a:solidFill>
                <a:latin typeface="Consolas"/>
                <a:cs typeface="Consolas"/>
              </a:rPr>
              <a:t>0   0   0   0   0   0   0   0   0</a:t>
            </a:r>
            <a:endParaRPr lang="en-US" sz="2000" dirty="0">
              <a:solidFill>
                <a:srgbClr val="A6A6A6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dirty="0" smtClean="0"/>
              <a:t>          </a:t>
            </a:r>
            <a:endParaRPr lang="en-US" dirty="0" smtClean="0"/>
          </a:p>
          <a:p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  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11" name="Rectangle 10"/>
          <p:cNvSpPr/>
          <p:nvPr/>
        </p:nvSpPr>
        <p:spPr bwMode="auto">
          <a:xfrm>
            <a:off x="1371600" y="4038600"/>
            <a:ext cx="3733800" cy="1676400"/>
          </a:xfrm>
          <a:prstGeom prst="rect">
            <a:avLst/>
          </a:prstGeom>
          <a:noFill/>
          <a:ln w="1905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447800" y="4191000"/>
            <a:ext cx="1295400" cy="990600"/>
          </a:xfrm>
          <a:prstGeom prst="rect">
            <a:avLst/>
          </a:prstGeom>
          <a:noFill/>
          <a:ln w="222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124200" y="4191000"/>
            <a:ext cx="1295400" cy="990600"/>
          </a:xfrm>
          <a:prstGeom prst="rect">
            <a:avLst/>
          </a:prstGeom>
          <a:noFill/>
          <a:ln w="222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447800" y="5334000"/>
            <a:ext cx="1295400" cy="990600"/>
          </a:xfrm>
          <a:prstGeom prst="rect">
            <a:avLst/>
          </a:prstGeom>
          <a:noFill/>
          <a:ln w="222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124200" y="5334000"/>
            <a:ext cx="1295400" cy="990600"/>
          </a:xfrm>
          <a:prstGeom prst="rect">
            <a:avLst/>
          </a:prstGeom>
          <a:noFill/>
          <a:ln w="222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800600" y="4191000"/>
            <a:ext cx="1295400" cy="990600"/>
          </a:xfrm>
          <a:prstGeom prst="rect">
            <a:avLst/>
          </a:prstGeom>
          <a:noFill/>
          <a:ln w="222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800600" y="5334000"/>
            <a:ext cx="1295400" cy="990600"/>
          </a:xfrm>
          <a:prstGeom prst="rect">
            <a:avLst/>
          </a:prstGeom>
          <a:noFill/>
          <a:ln w="22225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2209800" cy="228600"/>
          </a:xfrm>
          <a:noFill/>
        </p:spPr>
        <p:txBody>
          <a:bodyPr/>
          <a:lstStyle/>
          <a:p>
            <a:r>
              <a:rPr lang="en-US" smtClean="0"/>
              <a:t>April 17-19</a:t>
            </a:r>
            <a:endParaRPr lang="en-US" dirty="0"/>
          </a:p>
        </p:txBody>
      </p:sp>
      <p:sp>
        <p:nvSpPr>
          <p:cNvPr id="1208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HDF/HDF-EOS Workshop XV</a:t>
            </a:r>
            <a:endParaRPr lang="en-US"/>
          </a:p>
        </p:txBody>
      </p:sp>
      <p:sp>
        <p:nvSpPr>
          <p:cNvPr id="1208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5529EB-C123-4D4A-A237-0E7F4B07B89B}" type="slidenum">
              <a:rPr lang="en-US"/>
              <a:pPr/>
              <a:t>71</a:t>
            </a:fld>
            <a:endParaRPr lang="en-US"/>
          </a:p>
        </p:txBody>
      </p:sp>
      <p:sp>
        <p:nvSpPr>
          <p:cNvPr id="1208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Extending HDF5 dataset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39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2133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Example h5_unlim.py(c,f90)</a:t>
            </a:r>
          </a:p>
          <a:p>
            <a:pPr marL="0" indent="0" eaLnBrk="1" hangingPunct="1">
              <a:buNone/>
            </a:pPr>
            <a:r>
              <a:rPr lang="en-US" sz="2000" dirty="0" err="1" smtClean="0">
                <a:latin typeface="Consolas"/>
                <a:cs typeface="Consolas"/>
              </a:rPr>
              <a:t>dataset.</a:t>
            </a:r>
            <a:r>
              <a:rPr lang="en-US" sz="2000" dirty="0" err="1" smtClean="0">
                <a:solidFill>
                  <a:srgbClr val="0000FF"/>
                </a:solidFill>
                <a:latin typeface="Consolas"/>
                <a:cs typeface="Consolas"/>
              </a:rPr>
              <a:t>resize</a:t>
            </a:r>
            <a:r>
              <a:rPr lang="en-US" sz="2000" dirty="0">
                <a:latin typeface="Consolas"/>
                <a:cs typeface="Consolas"/>
              </a:rPr>
              <a:t>((</a:t>
            </a:r>
            <a:r>
              <a:rPr lang="en-US" sz="2000" dirty="0">
                <a:solidFill>
                  <a:srgbClr val="0000FF"/>
                </a:solidFill>
                <a:latin typeface="Consolas"/>
                <a:cs typeface="Consolas"/>
              </a:rPr>
              <a:t>6,7</a:t>
            </a:r>
            <a:r>
              <a:rPr lang="en-US" sz="2000" dirty="0">
                <a:latin typeface="Consolas"/>
                <a:cs typeface="Consolas"/>
              </a:rPr>
              <a:t>))</a:t>
            </a:r>
          </a:p>
          <a:p>
            <a:pPr marL="0" indent="0" eaLnBrk="1" hangingPunct="1">
              <a:buNone/>
            </a:pPr>
            <a:r>
              <a:rPr lang="en-US" sz="2000" dirty="0">
                <a:latin typeface="Consolas"/>
                <a:cs typeface="Consolas"/>
              </a:rPr>
              <a:t>dataset[4:6] = </a:t>
            </a:r>
            <a:r>
              <a:rPr lang="en-US" sz="2000" dirty="0">
                <a:solidFill>
                  <a:srgbClr val="3366FF"/>
                </a:solidFill>
                <a:latin typeface="Consolas"/>
                <a:cs typeface="Consolas"/>
              </a:rPr>
              <a:t>1</a:t>
            </a:r>
          </a:p>
          <a:p>
            <a:pPr marL="0" indent="0" eaLnBrk="1" hangingPunct="1">
              <a:buNone/>
            </a:pPr>
            <a:r>
              <a:rPr lang="en-US" sz="2000" dirty="0" err="1" smtClean="0">
                <a:latin typeface="Consolas"/>
                <a:cs typeface="Consolas"/>
              </a:rPr>
              <a:t>dataset.resize</a:t>
            </a:r>
            <a:r>
              <a:rPr lang="en-US" sz="2000" dirty="0">
                <a:latin typeface="Consolas"/>
                <a:cs typeface="Consolas"/>
              </a:rPr>
              <a:t>((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6,10</a:t>
            </a:r>
            <a:r>
              <a:rPr lang="en-US" sz="2000" dirty="0">
                <a:latin typeface="Consolas"/>
                <a:cs typeface="Consolas"/>
              </a:rPr>
              <a:t>))</a:t>
            </a:r>
          </a:p>
          <a:p>
            <a:pPr marL="0" indent="0" eaLnBrk="1" hangingPunct="1">
              <a:buNone/>
            </a:pPr>
            <a:r>
              <a:rPr lang="en-US" sz="2000" dirty="0">
                <a:latin typeface="Consolas"/>
                <a:cs typeface="Consolas"/>
              </a:rPr>
              <a:t>dataset[:,7:10] =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2</a:t>
            </a:r>
            <a:r>
              <a:rPr lang="en-US" sz="2000" dirty="0">
                <a:latin typeface="Consolas"/>
                <a:cs typeface="Consolas"/>
              </a:rPr>
              <a:t> </a:t>
            </a:r>
            <a:endParaRPr lang="en-US" sz="2000" dirty="0" smtClean="0">
              <a:latin typeface="Consolas"/>
              <a:cs typeface="Consolas"/>
            </a:endParaRPr>
          </a:p>
          <a:p>
            <a:pPr marL="0" indent="0" eaLnBrk="1" hangingPunct="1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0   </a:t>
            </a:r>
            <a:r>
              <a:rPr lang="en-US" sz="2000" dirty="0">
                <a:latin typeface="Consolas"/>
                <a:cs typeface="Consolas"/>
              </a:rPr>
              <a:t>0   0   0   0   0   0 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2   2  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2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0   </a:t>
            </a:r>
            <a:r>
              <a:rPr lang="en-US" sz="2000" dirty="0">
                <a:latin typeface="Consolas"/>
                <a:cs typeface="Consolas"/>
              </a:rPr>
              <a:t>0   0   0   0   0   0 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2   2  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2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0   </a:t>
            </a:r>
            <a:r>
              <a:rPr lang="en-US" sz="2000" dirty="0">
                <a:latin typeface="Consolas"/>
                <a:cs typeface="Consolas"/>
              </a:rPr>
              <a:t>0   0   0   0   0   0 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2   2  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2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   0   </a:t>
            </a:r>
            <a:r>
              <a:rPr lang="en-US" sz="2000" dirty="0">
                <a:latin typeface="Consolas"/>
                <a:cs typeface="Consolas"/>
              </a:rPr>
              <a:t>0   0   0   0   0   0 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2   2  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2</a:t>
            </a:r>
            <a:endParaRPr lang="en-US" sz="20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3366FF"/>
                </a:solidFill>
                <a:latin typeface="Consolas"/>
                <a:cs typeface="Consolas"/>
              </a:rPr>
              <a:t>    1   1   </a:t>
            </a:r>
            <a:r>
              <a:rPr lang="en-US" sz="2000" dirty="0">
                <a:solidFill>
                  <a:srgbClr val="3366FF"/>
                </a:solidFill>
                <a:latin typeface="Consolas"/>
                <a:cs typeface="Consolas"/>
              </a:rPr>
              <a:t>1   1   1   1   1 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2   2  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2</a:t>
            </a:r>
            <a:endParaRPr lang="en-US" sz="2000" dirty="0">
              <a:solidFill>
                <a:srgbClr val="008000"/>
              </a:solidFill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3366FF"/>
                </a:solidFill>
                <a:latin typeface="Consolas"/>
                <a:cs typeface="Consolas"/>
              </a:rPr>
              <a:t>    1   </a:t>
            </a:r>
            <a:r>
              <a:rPr lang="en-US" sz="2000" dirty="0">
                <a:solidFill>
                  <a:srgbClr val="3366FF"/>
                </a:solidFill>
                <a:latin typeface="Consolas"/>
                <a:cs typeface="Consolas"/>
              </a:rPr>
              <a:t>1   1   1   1   1   1   </a:t>
            </a:r>
            <a:r>
              <a:rPr lang="en-US" sz="2000" dirty="0">
                <a:solidFill>
                  <a:srgbClr val="008000"/>
                </a:solidFill>
                <a:latin typeface="Consolas"/>
                <a:cs typeface="Consolas"/>
              </a:rPr>
              <a:t>2   2   </a:t>
            </a:r>
            <a:r>
              <a:rPr lang="en-US" sz="2000" dirty="0" smtClean="0">
                <a:solidFill>
                  <a:srgbClr val="008000"/>
                </a:solidFill>
                <a:latin typeface="Consolas"/>
                <a:cs typeface="Consolas"/>
              </a:rPr>
              <a:t>2</a:t>
            </a:r>
            <a:endParaRPr lang="en-US" sz="2000" dirty="0">
              <a:latin typeface="Consolas"/>
              <a:cs typeface="Consolas"/>
            </a:endParaRPr>
          </a:p>
          <a:p>
            <a:endParaRPr lang="en-US" dirty="0" smtClean="0"/>
          </a:p>
          <a:p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  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 bwMode="auto">
          <a:xfrm>
            <a:off x="1295400" y="3505200"/>
            <a:ext cx="3733800" cy="1371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19200" y="3429000"/>
            <a:ext cx="3886200" cy="2133600"/>
          </a:xfrm>
          <a:prstGeom prst="rect">
            <a:avLst/>
          </a:prstGeom>
          <a:noFill/>
          <a:ln w="22225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143000" y="3352800"/>
            <a:ext cx="5715000" cy="2362200"/>
          </a:xfrm>
          <a:prstGeom prst="rect">
            <a:avLst/>
          </a:pr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9444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1676400" cy="228600"/>
          </a:xfrm>
          <a:noFill/>
        </p:spPr>
        <p:txBody>
          <a:bodyPr/>
          <a:lstStyle/>
          <a:p>
            <a:r>
              <a:rPr lang="en-US" smtClean="0"/>
              <a:t>April 17-19</a:t>
            </a:r>
            <a:endParaRPr lang="en-US" dirty="0"/>
          </a:p>
        </p:txBody>
      </p:sp>
      <p:sp>
        <p:nvSpPr>
          <p:cNvPr id="1310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HDF/HDF-EOS Workshop XV</a:t>
            </a:r>
            <a:endParaRPr lang="en-US"/>
          </a:p>
        </p:txBody>
      </p:sp>
      <p:sp>
        <p:nvSpPr>
          <p:cNvPr id="131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65F6EF-4482-44D2-8C04-9177F465862A}" type="slidenum">
              <a:rPr lang="en-US"/>
              <a:pPr/>
              <a:t>72</a:t>
            </a:fld>
            <a:endParaRPr lang="en-US"/>
          </a:p>
        </p:txBody>
      </p:sp>
      <p:sp>
        <p:nvSpPr>
          <p:cNvPr id="13107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772400" cy="5334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HDF5 </a:t>
            </a:r>
            <a:r>
              <a:rPr lang="en-US" sz="3200" dirty="0" smtClean="0"/>
              <a:t>compression</a:t>
            </a:r>
            <a:endParaRPr lang="en-US" sz="3200" dirty="0" smtClean="0"/>
          </a:p>
        </p:txBody>
      </p:sp>
      <p:sp>
        <p:nvSpPr>
          <p:cNvPr id="131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8153400" cy="54864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Times" charset="0"/>
              <a:buChar char="•"/>
            </a:pPr>
            <a:r>
              <a:rPr lang="en-US" sz="2800" dirty="0" smtClean="0"/>
              <a:t>Chunking is required for compression and other filters</a:t>
            </a:r>
          </a:p>
          <a:p>
            <a:pPr marL="609600" indent="-609600" eaLnBrk="1" hangingPunct="1">
              <a:lnSpc>
                <a:spcPct val="90000"/>
              </a:lnSpc>
              <a:buFont typeface="Times" charset="0"/>
              <a:buChar char="•"/>
            </a:pPr>
            <a:r>
              <a:rPr lang="en-US" sz="2800" dirty="0" smtClean="0"/>
              <a:t>HDF5 filters modify data during I/O operations</a:t>
            </a:r>
          </a:p>
          <a:p>
            <a:pPr marL="590550" indent="-533400">
              <a:lnSpc>
                <a:spcPct val="90000"/>
              </a:lnSpc>
            </a:pPr>
            <a:r>
              <a:rPr lang="en-US" dirty="0" smtClean="0"/>
              <a:t>Compression filters in </a:t>
            </a:r>
            <a:r>
              <a:rPr lang="en-US" dirty="0" smtClean="0"/>
              <a:t>HDF5</a:t>
            </a:r>
          </a:p>
          <a:p>
            <a:pPr marL="971550" lvl="1" indent="-457200">
              <a:lnSpc>
                <a:spcPct val="90000"/>
              </a:lnSpc>
              <a:buClrTx/>
            </a:pPr>
            <a:r>
              <a:rPr lang="en-US" sz="2600" dirty="0" smtClean="0"/>
              <a:t>Scale + offset </a:t>
            </a:r>
            <a:r>
              <a:rPr lang="en-US" sz="2600" dirty="0" smtClean="0"/>
              <a:t>(</a:t>
            </a:r>
            <a:r>
              <a:rPr lang="en-US" sz="2600" dirty="0" smtClean="0"/>
              <a:t>H5Pset_scaleoffset) </a:t>
            </a:r>
          </a:p>
          <a:p>
            <a:pPr marL="971550" lvl="1" indent="-457200">
              <a:lnSpc>
                <a:spcPct val="90000"/>
              </a:lnSpc>
              <a:buClrTx/>
            </a:pPr>
            <a:r>
              <a:rPr lang="en-US" sz="2600" dirty="0" smtClean="0"/>
              <a:t>N-bit </a:t>
            </a:r>
            <a:r>
              <a:rPr lang="en-US" sz="2600" dirty="0" smtClean="0"/>
              <a:t>(</a:t>
            </a:r>
            <a:r>
              <a:rPr lang="en-US" sz="2600" dirty="0" smtClean="0"/>
              <a:t>H5Pset_nbit) </a:t>
            </a:r>
          </a:p>
          <a:p>
            <a:pPr marL="971550" lvl="1" indent="-457200">
              <a:lnSpc>
                <a:spcPct val="90000"/>
              </a:lnSpc>
            </a:pPr>
            <a:r>
              <a:rPr lang="en-US" sz="2600" dirty="0" smtClean="0"/>
              <a:t>GZIP (deflate) (H5Pset_deflate)</a:t>
            </a:r>
          </a:p>
          <a:p>
            <a:pPr marL="971550" lvl="1" indent="-457200">
              <a:lnSpc>
                <a:spcPct val="90000"/>
              </a:lnSpc>
            </a:pPr>
            <a:r>
              <a:rPr lang="en-US" sz="2600" dirty="0" smtClean="0"/>
              <a:t>SZIP (H5Pset_szip)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1752600" cy="228600"/>
          </a:xfrm>
          <a:noFill/>
        </p:spPr>
        <p:txBody>
          <a:bodyPr/>
          <a:lstStyle/>
          <a:p>
            <a:r>
              <a:rPr lang="en-US" smtClean="0"/>
              <a:t>April 17-19</a:t>
            </a:r>
            <a:endParaRPr lang="en-US" dirty="0"/>
          </a:p>
        </p:txBody>
      </p:sp>
      <p:sp>
        <p:nvSpPr>
          <p:cNvPr id="1310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HDF/HDF-EOS Workshop XV</a:t>
            </a:r>
            <a:endParaRPr lang="en-US"/>
          </a:p>
        </p:txBody>
      </p:sp>
      <p:sp>
        <p:nvSpPr>
          <p:cNvPr id="131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965F6EF-4482-44D2-8C04-9177F465862A}" type="slidenum">
              <a:rPr lang="en-US"/>
              <a:pPr/>
              <a:t>73</a:t>
            </a:fld>
            <a:endParaRPr lang="en-US"/>
          </a:p>
        </p:txBody>
      </p:sp>
      <p:sp>
        <p:nvSpPr>
          <p:cNvPr id="13107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7772400" cy="533400"/>
          </a:xfrm>
        </p:spPr>
        <p:txBody>
          <a:bodyPr/>
          <a:lstStyle/>
          <a:p>
            <a:pPr eaLnBrk="1" hangingPunct="1"/>
            <a:r>
              <a:rPr lang="en-US" sz="3200" dirty="0" smtClean="0"/>
              <a:t>HDF5 Third-Party Filters</a:t>
            </a:r>
          </a:p>
        </p:txBody>
      </p:sp>
      <p:sp>
        <p:nvSpPr>
          <p:cNvPr id="131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153400" cy="5486400"/>
          </a:xfrm>
        </p:spPr>
        <p:txBody>
          <a:bodyPr/>
          <a:lstStyle/>
          <a:p>
            <a:pPr marL="1828800" lvl="3" indent="-457200">
              <a:lnSpc>
                <a:spcPct val="90000"/>
              </a:lnSpc>
            </a:pPr>
            <a:endParaRPr lang="en-US" dirty="0" smtClean="0"/>
          </a:p>
          <a:p>
            <a:pPr marL="571500" indent="-457200">
              <a:lnSpc>
                <a:spcPct val="90000"/>
              </a:lnSpc>
            </a:pPr>
            <a:r>
              <a:rPr lang="en-US" dirty="0" smtClean="0"/>
              <a:t>Compression methods supported by HDF5 User’s community</a:t>
            </a:r>
          </a:p>
          <a:p>
            <a:pPr marL="971550" lvl="1" indent="-457200">
              <a:lnSpc>
                <a:spcPct val="90000"/>
              </a:lnSpc>
              <a:buNone/>
            </a:pPr>
            <a:r>
              <a:rPr lang="en-US" sz="2400" dirty="0">
                <a:hlinkClick r:id="rId3"/>
              </a:rPr>
              <a:t>http://www.hdfgroup.org/services/</a:t>
            </a:r>
            <a:r>
              <a:rPr lang="en-US" sz="2400" dirty="0" smtClean="0">
                <a:hlinkClick r:id="rId3"/>
              </a:rPr>
              <a:t>contributions.html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endParaRPr lang="en-US" sz="2200" dirty="0" smtClean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LZF </a:t>
            </a:r>
            <a:r>
              <a:rPr lang="en-US" sz="2200" dirty="0"/>
              <a:t>lossless compression </a:t>
            </a:r>
            <a:r>
              <a:rPr lang="en-US" sz="2200" dirty="0" smtClean="0"/>
              <a:t>(H5Py)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 smtClean="0"/>
              <a:t>BZIP2 </a:t>
            </a:r>
            <a:r>
              <a:rPr lang="en-US" sz="2200" dirty="0" smtClean="0"/>
              <a:t>lossless compression (</a:t>
            </a:r>
            <a:r>
              <a:rPr lang="en-US" sz="2200" dirty="0" err="1" smtClean="0"/>
              <a:t>PyTables</a:t>
            </a:r>
            <a:r>
              <a:rPr lang="en-US" sz="22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BLOSC lossless compression (</a:t>
            </a:r>
            <a:r>
              <a:rPr lang="en-US" sz="2200" dirty="0" err="1" smtClean="0"/>
              <a:t>PyTables</a:t>
            </a:r>
            <a:r>
              <a:rPr lang="en-US" sz="22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LZO </a:t>
            </a:r>
            <a:r>
              <a:rPr lang="en-US" sz="2200" dirty="0"/>
              <a:t>lossless compression (</a:t>
            </a:r>
            <a:r>
              <a:rPr lang="en-US" sz="2200" dirty="0" err="1"/>
              <a:t>PyTables</a:t>
            </a:r>
            <a:r>
              <a:rPr lang="en-US" sz="22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200" dirty="0" smtClean="0"/>
              <a:t>MAFISC - Modified </a:t>
            </a:r>
            <a:r>
              <a:rPr lang="en-US" sz="2200" dirty="0"/>
              <a:t>LZMA compression filter, </a:t>
            </a:r>
            <a:r>
              <a:rPr lang="en-US" sz="2200" dirty="0" smtClean="0"/>
              <a:t>(</a:t>
            </a:r>
            <a:r>
              <a:rPr lang="en-US" sz="2200" dirty="0"/>
              <a:t>Multidimensional Adaptive Filtering Improved Scientific data Compression) </a:t>
            </a:r>
          </a:p>
          <a:p>
            <a:pPr lvl="1">
              <a:lnSpc>
                <a:spcPct val="90000"/>
              </a:lnSpc>
            </a:pPr>
            <a:endParaRPr lang="en-US" sz="2200" dirty="0" smtClean="0"/>
          </a:p>
          <a:p>
            <a:pPr marL="1009650" lvl="1" indent="-609600">
              <a:lnSpc>
                <a:spcPct val="90000"/>
              </a:lnSpc>
            </a:pPr>
            <a:endParaRPr lang="en-US" dirty="0" smtClean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2209800" cy="228600"/>
          </a:xfrm>
          <a:noFill/>
        </p:spPr>
        <p:txBody>
          <a:bodyPr/>
          <a:lstStyle/>
          <a:p>
            <a:r>
              <a:rPr lang="en-US" smtClean="0"/>
              <a:t>April 17-19</a:t>
            </a:r>
            <a:endParaRPr lang="en-US" dirty="0"/>
          </a:p>
        </p:txBody>
      </p:sp>
      <p:sp>
        <p:nvSpPr>
          <p:cNvPr id="1208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HDF/HDF-EOS Workshop XV</a:t>
            </a:r>
            <a:endParaRPr lang="en-US"/>
          </a:p>
        </p:txBody>
      </p:sp>
      <p:sp>
        <p:nvSpPr>
          <p:cNvPr id="1208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5529EB-C123-4D4A-A237-0E7F4B07B89B}" type="slidenum">
              <a:rPr lang="en-US"/>
              <a:pPr/>
              <a:t>74</a:t>
            </a:fld>
            <a:endParaRPr lang="en-US"/>
          </a:p>
        </p:txBody>
      </p:sp>
      <p:sp>
        <p:nvSpPr>
          <p:cNvPr id="1208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Compressing HDF5 dataset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239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2362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Example h5_gzip.py(c,f90)</a:t>
            </a:r>
          </a:p>
          <a:p>
            <a:pPr eaLnBrk="1" hangingPunct="1"/>
            <a:r>
              <a:rPr lang="en-US" sz="2400" dirty="0" smtClean="0"/>
              <a:t>Creates compressed dataset using GZIP compression with effort level 9</a:t>
            </a:r>
          </a:p>
          <a:p>
            <a:pPr lvl="1" eaLnBrk="1" hangingPunct="1"/>
            <a:r>
              <a:rPr lang="en-US" sz="2000" dirty="0" smtClean="0"/>
              <a:t>Dataset has to be chunked </a:t>
            </a:r>
          </a:p>
          <a:p>
            <a:pPr lvl="1" eaLnBrk="1" hangingPunct="1"/>
            <a:r>
              <a:rPr lang="en-US" sz="2000" dirty="0" smtClean="0"/>
              <a:t>Write/read/subset as for contiguous (no special steps are needed)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 </a:t>
            </a:r>
          </a:p>
          <a:p>
            <a:pPr marL="0" indent="0">
              <a:buNone/>
            </a:pPr>
            <a:endParaRPr lang="en-US" sz="2000" dirty="0" smtClean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dataset </a:t>
            </a:r>
            <a:r>
              <a:rPr lang="en-US" sz="2000" dirty="0">
                <a:latin typeface="Consolas"/>
                <a:cs typeface="Consolas"/>
              </a:rPr>
              <a:t>= </a:t>
            </a:r>
            <a:r>
              <a:rPr lang="en-US" sz="2000" dirty="0" err="1">
                <a:latin typeface="Consolas"/>
                <a:cs typeface="Consolas"/>
              </a:rPr>
              <a:t>f</a:t>
            </a:r>
            <a:r>
              <a:rPr lang="en-US" sz="2000" dirty="0" err="1" smtClean="0">
                <a:latin typeface="Consolas"/>
                <a:cs typeface="Consolas"/>
              </a:rPr>
              <a:t>.create_dataset</a:t>
            </a:r>
            <a:r>
              <a:rPr lang="en-US" sz="2000" dirty="0">
                <a:latin typeface="Consolas"/>
                <a:cs typeface="Consolas"/>
              </a:rPr>
              <a:t>('DS1',(32,64),'</a:t>
            </a:r>
            <a:r>
              <a:rPr lang="en-US" sz="2000" dirty="0" err="1">
                <a:latin typeface="Consolas"/>
                <a:cs typeface="Consolas"/>
              </a:rPr>
              <a:t>i</a:t>
            </a:r>
            <a:r>
              <a:rPr lang="en-US" sz="2000" dirty="0">
                <a:latin typeface="Consolas"/>
                <a:cs typeface="Consolas"/>
              </a:rPr>
              <a:t>',chunks=(4,8),compression='</a:t>
            </a:r>
            <a:r>
              <a:rPr lang="en-US" sz="2000" b="1" dirty="0" err="1">
                <a:solidFill>
                  <a:srgbClr val="3366FF"/>
                </a:solidFill>
                <a:latin typeface="Consolas"/>
                <a:cs typeface="Consolas"/>
              </a:rPr>
              <a:t>gzip</a:t>
            </a:r>
            <a:r>
              <a:rPr lang="en-US" sz="2000" dirty="0">
                <a:latin typeface="Consolas"/>
                <a:cs typeface="Consolas"/>
              </a:rPr>
              <a:t>',</a:t>
            </a:r>
            <a:r>
              <a:rPr lang="en-US" sz="2000" dirty="0" err="1">
                <a:latin typeface="Consolas"/>
                <a:cs typeface="Consolas"/>
              </a:rPr>
              <a:t>compression_opts</a:t>
            </a:r>
            <a:r>
              <a:rPr lang="en-US" sz="2000" dirty="0">
                <a:latin typeface="Consolas"/>
                <a:cs typeface="Consolas"/>
              </a:rPr>
              <a:t>=</a:t>
            </a:r>
            <a:r>
              <a:rPr lang="en-US" sz="2000" b="1" dirty="0">
                <a:solidFill>
                  <a:srgbClr val="3366FF"/>
                </a:solidFill>
                <a:latin typeface="Consolas"/>
                <a:cs typeface="Consolas"/>
              </a:rPr>
              <a:t>9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Consolas"/>
                <a:cs typeface="Consolas"/>
              </a:rPr>
              <a:t>dataset[…] = data</a:t>
            </a:r>
            <a:endParaRPr lang="en-US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  </a:t>
            </a:r>
          </a:p>
          <a:p>
            <a:pPr eaLnBrk="1" hangingPunct="1">
              <a:buFontTx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101605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Hints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629400"/>
            <a:ext cx="1905000" cy="228600"/>
          </a:xfrm>
        </p:spPr>
        <p:txBody>
          <a:bodyPr/>
          <a:lstStyle/>
          <a:p>
            <a:pPr>
              <a:defRPr/>
            </a:pPr>
            <a:r>
              <a:rPr lang="en-US" smtClean="0"/>
              <a:t>April 17-19</a:t>
            </a:r>
            <a:endParaRPr lang="en-US" dirty="0"/>
          </a:p>
        </p:txBody>
      </p:sp>
      <p:sp>
        <p:nvSpPr>
          <p:cNvPr id="108" name="Rectangle 3"/>
          <p:cNvSpPr txBox="1">
            <a:spLocks noChangeArrowheads="1"/>
          </p:cNvSpPr>
          <p:nvPr/>
        </p:nvSpPr>
        <p:spPr bwMode="auto">
          <a:xfrm>
            <a:off x="533400" y="1295400"/>
            <a:ext cx="8458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Do </a:t>
            </a: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not make chunk sizes too small (e.g</a:t>
            </a: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., </a:t>
            </a: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1x1)!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Metadata overhead for each chunk (file space)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Each chunk is read </a:t>
            </a: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at once</a:t>
            </a:r>
            <a:endParaRPr lang="en-US" sz="2800" dirty="0" smtClean="0">
              <a:solidFill>
                <a:srgbClr val="000000"/>
              </a:solidFill>
              <a:latin typeface="Arial" charset="0"/>
            </a:endParaRPr>
          </a:p>
          <a:p>
            <a:pPr marL="1257300" lvl="2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Many small reads </a:t>
            </a: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are inefficient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Some software (H5Py, netCDF-4) may pick up chunk size for you; may not be what you need</a:t>
            </a:r>
          </a:p>
          <a:p>
            <a:pPr marL="800100" lvl="1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Arial" charset="0"/>
              </a:rPr>
              <a:t>Example: Modify h5_gzip.py to use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</a:pP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dataset = 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file.create_dataset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('DS1',(32,64),'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',compression='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gzip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',</a:t>
            </a:r>
            <a:r>
              <a:rPr lang="en-US" sz="2000" dirty="0" err="1">
                <a:solidFill>
                  <a:srgbClr val="000000"/>
                </a:solidFill>
                <a:latin typeface="Consolas"/>
                <a:cs typeface="Consolas"/>
              </a:rPr>
              <a:t>compression_opts</a:t>
            </a:r>
            <a:r>
              <a:rPr lang="en-US" sz="2000" dirty="0">
                <a:solidFill>
                  <a:srgbClr val="000000"/>
                </a:solidFill>
                <a:latin typeface="Consolas"/>
                <a:cs typeface="Consolas"/>
              </a:rPr>
              <a:t>=9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</a:pPr>
            <a:r>
              <a:rPr lang="en-US" sz="2000" dirty="0" smtClean="0">
                <a:solidFill>
                  <a:srgbClr val="000000"/>
                </a:solidFill>
                <a:latin typeface="+mn-lt"/>
                <a:cs typeface="Consolas"/>
              </a:rPr>
              <a:t>Run</a:t>
            </a:r>
            <a:r>
              <a:rPr lang="en-US" sz="2000" dirty="0" smtClean="0">
                <a:solidFill>
                  <a:srgbClr val="000000"/>
                </a:solidFill>
                <a:latin typeface="Consolas"/>
                <a:cs typeface="Consolas"/>
              </a:rPr>
              <a:t> h5dump –p –H gzip.h5 </a:t>
            </a:r>
            <a:r>
              <a:rPr lang="en-US" sz="2000" dirty="0" smtClean="0">
                <a:solidFill>
                  <a:srgbClr val="000000"/>
                </a:solidFill>
                <a:latin typeface="+mn-lt"/>
                <a:cs typeface="Consolas"/>
              </a:rPr>
              <a:t>to check chunk size </a:t>
            </a:r>
            <a:endParaRPr lang="en-US" sz="2000" dirty="0" smtClean="0">
              <a:solidFill>
                <a:srgbClr val="000000"/>
              </a:solidFill>
              <a:latin typeface="+mn-lt"/>
              <a:cs typeface="Consolas"/>
            </a:endParaRPr>
          </a:p>
          <a:p>
            <a:pPr marL="1257300" lvl="2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 dirty="0" smtClean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9" name="Slide Number Placeholder 2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ED4385-CCCA-4BBF-AB19-415EBC87934F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280" name="Footer Placeholder 27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HDF/HDF-EOS Workshop XV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detailed information on chunking </a:t>
            </a:r>
            <a:r>
              <a:rPr lang="en-US" dirty="0" smtClean="0"/>
              <a:t>can </a:t>
            </a:r>
            <a:r>
              <a:rPr lang="en-US" dirty="0" smtClean="0"/>
              <a:t>be found in the </a:t>
            </a:r>
            <a:r>
              <a:rPr lang="en-US" dirty="0" smtClean="0"/>
              <a:t>“</a:t>
            </a:r>
            <a:r>
              <a:rPr lang="en-US" dirty="0" smtClean="0"/>
              <a:t>Chunking in HDF5” document at:</a:t>
            </a:r>
          </a:p>
          <a:p>
            <a:pPr>
              <a:buNone/>
            </a:pPr>
            <a:r>
              <a:rPr lang="en-US" sz="2000" dirty="0">
                <a:hlinkClick r:id="rId2"/>
              </a:rPr>
              <a:t>http://www.hdfgroup.org/HDF5/doc/Advanced/Chunking/</a:t>
            </a:r>
            <a:r>
              <a:rPr lang="en-US" sz="2000" dirty="0" smtClean="0">
                <a:hlinkClick r:id="rId2"/>
              </a:rPr>
              <a:t>index.html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April 17-19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HDF/HDF-EOS Workshop XV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8CD65-0C3D-4935-8300-F0A3DFC570C2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You!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1676400" cy="228600"/>
          </a:xfrm>
          <a:noFill/>
        </p:spPr>
        <p:txBody>
          <a:bodyPr/>
          <a:lstStyle/>
          <a:p>
            <a:r>
              <a:rPr lang="en-US" smtClean="0"/>
              <a:t>April 17-19</a:t>
            </a:r>
            <a:endParaRPr lang="en-US"/>
          </a:p>
        </p:txBody>
      </p:sp>
      <p:sp>
        <p:nvSpPr>
          <p:cNvPr id="614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HDF/HDF-EOS Workshop XV</a:t>
            </a:r>
            <a:endParaRPr lang="en-US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5B03FB-033D-48FF-BDB9-649C9DB7E1B1}" type="slidenum">
              <a:rPr lang="en-US" smtClean="0"/>
              <a:pPr/>
              <a:t>77</a:t>
            </a:fld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5486400"/>
          </a:xfrm>
        </p:spPr>
        <p:txBody>
          <a:bodyPr/>
          <a:lstStyle/>
          <a:p>
            <a:pPr marL="0" indent="0" algn="ctr">
              <a:buFontTx/>
              <a:buNone/>
              <a:defRPr/>
            </a:pPr>
            <a:r>
              <a:rPr lang="en-US" sz="2800" dirty="0" smtClean="0"/>
              <a:t>This work was supported by cooperative agreement number NNX08AO77A from the National Aeronautics and Space Administration (NASA).  </a:t>
            </a:r>
          </a:p>
          <a:p>
            <a:pPr marL="0" indent="0" algn="ctr">
              <a:buFontTx/>
              <a:buNone/>
              <a:defRPr/>
            </a:pPr>
            <a:endParaRPr lang="en-US" sz="2800" dirty="0" smtClean="0"/>
          </a:p>
          <a:p>
            <a:pPr marL="0" indent="0" algn="ctr">
              <a:buFontTx/>
              <a:buNone/>
              <a:defRPr/>
            </a:pPr>
            <a:r>
              <a:rPr lang="en-US" sz="2800" dirty="0" smtClean="0"/>
              <a:t>Any opinions, findings, conclusions, or recommendations expressed in this material are those of the author[s] and do not necessarily reflect the views of the National Aeronautics and Space Administration.</a:t>
            </a:r>
          </a:p>
          <a:p>
            <a:pPr marL="0" indent="0">
              <a:defRPr/>
            </a:pPr>
            <a:endParaRPr lang="en-US" sz="2800" dirty="0" smtClean="0"/>
          </a:p>
          <a:p>
            <a:pPr>
              <a:defRPr/>
            </a:pPr>
            <a:endParaRPr lang="en-US" sz="2800" dirty="0"/>
          </a:p>
        </p:txBody>
      </p:sp>
      <p:sp>
        <p:nvSpPr>
          <p:cNvPr id="7172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1600200" cy="228600"/>
          </a:xfrm>
          <a:noFill/>
        </p:spPr>
        <p:txBody>
          <a:bodyPr/>
          <a:lstStyle/>
          <a:p>
            <a:r>
              <a:rPr lang="en-US" smtClean="0"/>
              <a:t>April 17-19</a:t>
            </a:r>
            <a:endParaRPr lang="en-US"/>
          </a:p>
        </p:txBody>
      </p:sp>
      <p:sp>
        <p:nvSpPr>
          <p:cNvPr id="717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HDF/HDF-EOS Workshop XV</a:t>
            </a:r>
            <a:endParaRPr lang="en-US"/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F717B3-015F-4DDC-93F5-63592BA73FDF}" type="slidenum">
              <a:rPr lang="en-US" smtClean="0"/>
              <a:pPr/>
              <a:t>78</a:t>
            </a:fld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Questions/comments?</a:t>
            </a: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819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304800" y="6629400"/>
            <a:ext cx="1600200" cy="228600"/>
          </a:xfrm>
          <a:noFill/>
        </p:spPr>
        <p:txBody>
          <a:bodyPr/>
          <a:lstStyle/>
          <a:p>
            <a:r>
              <a:rPr lang="en-US" smtClean="0"/>
              <a:t>April 17-19</a:t>
            </a:r>
            <a:endParaRPr lang="en-US"/>
          </a:p>
        </p:txBody>
      </p:sp>
      <p:sp>
        <p:nvSpPr>
          <p:cNvPr id="819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HDF/HDF-EOS Workshop XV</a:t>
            </a:r>
            <a:endParaRPr lang="en-US"/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58C039-5F6F-4DA1-AB1D-A3C114690E2F}" type="slidenum">
              <a:rPr lang="en-US" smtClean="0"/>
              <a:pPr/>
              <a:t>79</a:t>
            </a:fld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libri" charset="0"/>
                <a:cs typeface="Calibri" charset="0"/>
              </a:rPr>
              <a:t>Example h5_links.py</a:t>
            </a:r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fld id="{63D69257-342E-4D4B-8B77-C3290A639AAF}" type="slidenum">
              <a:rPr lang="en-US" sz="1200" smtClean="0">
                <a:solidFill>
                  <a:schemeClr val="bg1"/>
                </a:solidFill>
                <a:latin typeface="Calibri" charset="0"/>
                <a:cs typeface="Calibri" charset="0"/>
              </a:rPr>
              <a:pPr eaLnBrk="1" hangingPunct="1"/>
              <a:t>8</a:t>
            </a:fld>
            <a:endParaRPr lang="en-US" sz="1200" smtClean="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sp>
        <p:nvSpPr>
          <p:cNvPr id="34821" name="Rectangle 12"/>
          <p:cNvSpPr>
            <a:spLocks noChangeArrowheads="1"/>
          </p:cNvSpPr>
          <p:nvPr/>
        </p:nvSpPr>
        <p:spPr bwMode="auto">
          <a:xfrm>
            <a:off x="180975" y="3581400"/>
            <a:ext cx="3635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indent="455613" eaLnBrk="0" hangingPunct="0">
              <a:lnSpc>
                <a:spcPct val="88000"/>
              </a:lnSpc>
              <a:spcBef>
                <a:spcPct val="42000"/>
              </a:spcBef>
              <a:buClr>
                <a:srgbClr val="712000"/>
              </a:buClr>
              <a:buFontTx/>
              <a:buChar char="•"/>
            </a:pPr>
            <a:endParaRPr lang="en-US" sz="2800">
              <a:solidFill>
                <a:srgbClr val="333399"/>
              </a:solidFill>
              <a:latin typeface="Calibri" charset="0"/>
              <a:cs typeface="Calibri" charset="0"/>
            </a:endParaRPr>
          </a:p>
        </p:txBody>
      </p:sp>
      <p:grpSp>
        <p:nvGrpSpPr>
          <p:cNvPr id="4" name="Group 55"/>
          <p:cNvGrpSpPr>
            <a:grpSpLocks/>
          </p:cNvGrpSpPr>
          <p:nvPr/>
        </p:nvGrpSpPr>
        <p:grpSpPr bwMode="auto">
          <a:xfrm>
            <a:off x="3809998" y="990600"/>
            <a:ext cx="1433513" cy="1133475"/>
            <a:chOff x="2819067" y="1066800"/>
            <a:chExt cx="1434086" cy="1133128"/>
          </a:xfrm>
        </p:grpSpPr>
        <p:pic>
          <p:nvPicPr>
            <p:cNvPr id="34854" name="Picture 18" descr="Folder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067" y="1066800"/>
              <a:ext cx="1434086" cy="1133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855" name="TextBox 19"/>
            <p:cNvSpPr txBox="1">
              <a:spLocks noChangeArrowheads="1"/>
            </p:cNvSpPr>
            <p:nvPr/>
          </p:nvSpPr>
          <p:spPr bwMode="auto">
            <a:xfrm>
              <a:off x="3352682" y="1320225"/>
              <a:ext cx="360996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3200" b="1" dirty="0">
                  <a:latin typeface="Calibri" charset="0"/>
                  <a:cs typeface="Calibri" charset="0"/>
                </a:rPr>
                <a:t>/</a:t>
              </a:r>
            </a:p>
          </p:txBody>
        </p:sp>
      </p:grpSp>
      <p:sp>
        <p:nvSpPr>
          <p:cNvPr id="34853" name="TextBox 22"/>
          <p:cNvSpPr txBox="1">
            <a:spLocks noChangeArrowheads="1"/>
          </p:cNvSpPr>
          <p:nvPr/>
        </p:nvSpPr>
        <p:spPr bwMode="auto">
          <a:xfrm>
            <a:off x="5662611" y="1905000"/>
            <a:ext cx="35718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latin typeface="Calibri" charset="0"/>
                <a:cs typeface="Calibri" charset="0"/>
              </a:rPr>
              <a:t>B</a:t>
            </a:r>
            <a:endParaRPr lang="en-US" b="1" dirty="0">
              <a:latin typeface="Calibri" charset="0"/>
              <a:cs typeface="Calibri" charset="0"/>
            </a:endParaRPr>
          </a:p>
        </p:txBody>
      </p:sp>
      <p:sp>
        <p:nvSpPr>
          <p:cNvPr id="34851" name="TextBox 25"/>
          <p:cNvSpPr txBox="1">
            <a:spLocks noChangeArrowheads="1"/>
          </p:cNvSpPr>
          <p:nvPr/>
        </p:nvSpPr>
        <p:spPr bwMode="auto">
          <a:xfrm>
            <a:off x="2899575" y="1900536"/>
            <a:ext cx="3770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latin typeface="Calibri" charset="0"/>
                <a:cs typeface="Calibri" charset="0"/>
              </a:rPr>
              <a:t>A</a:t>
            </a:r>
            <a:endParaRPr lang="en-US" b="1" dirty="0">
              <a:latin typeface="Calibri" charset="0"/>
              <a:cs typeface="Calibri" charset="0"/>
            </a:endParaRPr>
          </a:p>
        </p:txBody>
      </p:sp>
      <p:cxnSp>
        <p:nvCxnSpPr>
          <p:cNvPr id="28" name="Straight Connector 27"/>
          <p:cNvCxnSpPr>
            <a:cxnSpLocks noChangeShapeType="1"/>
          </p:cNvCxnSpPr>
          <p:nvPr/>
        </p:nvCxnSpPr>
        <p:spPr bwMode="auto">
          <a:xfrm flipH="1">
            <a:off x="2514600" y="1905000"/>
            <a:ext cx="1497015" cy="838200"/>
          </a:xfrm>
          <a:prstGeom prst="line">
            <a:avLst/>
          </a:prstGeom>
          <a:noFill/>
          <a:ln w="381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>
            <a:off x="5105400" y="1905000"/>
            <a:ext cx="137160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0" name="Rectangle 35"/>
          <p:cNvSpPr>
            <a:spLocks noChangeArrowheads="1"/>
          </p:cNvSpPr>
          <p:nvPr/>
        </p:nvSpPr>
        <p:spPr bwMode="auto">
          <a:xfrm>
            <a:off x="228600" y="990600"/>
            <a:ext cx="25146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 dirty="0" smtClean="0">
                <a:latin typeface="Calibri" charset="0"/>
                <a:cs typeface="Calibri" charset="0"/>
              </a:rPr>
              <a:t>Different kinds of links</a:t>
            </a:r>
            <a:endParaRPr lang="en-US" dirty="0">
              <a:latin typeface="Calibri" charset="0"/>
              <a:cs typeface="Calibri" charset="0"/>
            </a:endParaRPr>
          </a:p>
        </p:txBody>
      </p:sp>
      <p:sp>
        <p:nvSpPr>
          <p:cNvPr id="34848" name="Rectangle 2064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629400"/>
            <a:ext cx="19812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Calibri" charset="0"/>
                <a:cs typeface="Calibri" charset="0"/>
              </a:rPr>
              <a:t>April 17-19, 2012</a:t>
            </a:r>
            <a:endParaRPr lang="en-US" sz="1200">
              <a:solidFill>
                <a:schemeClr val="bg1"/>
              </a:solidFill>
              <a:latin typeface="Calibri" charset="0"/>
              <a:cs typeface="Calibri" charset="0"/>
            </a:endParaRPr>
          </a:p>
        </p:txBody>
      </p:sp>
      <p:sp>
        <p:nvSpPr>
          <p:cNvPr id="34849" name="Rectangle 206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sz="1200" smtClean="0">
                <a:solidFill>
                  <a:schemeClr val="bg1"/>
                </a:solidFill>
                <a:latin typeface="Calibri" charset="0"/>
                <a:cs typeface="Calibri" charset="0"/>
              </a:rPr>
              <a:t>HDF/HDF-EOS Workshop XV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H="1">
            <a:off x="4114800" y="1905000"/>
            <a:ext cx="381000" cy="2819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4724400" y="1905000"/>
            <a:ext cx="457200" cy="2819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54" name="TextBox 25"/>
          <p:cNvSpPr txBox="1">
            <a:spLocks noChangeArrowheads="1"/>
          </p:cNvSpPr>
          <p:nvPr/>
        </p:nvSpPr>
        <p:spPr bwMode="auto">
          <a:xfrm>
            <a:off x="4267200" y="3124200"/>
            <a:ext cx="3366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latin typeface="Calibri" charset="0"/>
                <a:cs typeface="Calibri" charset="0"/>
              </a:rPr>
              <a:t>a</a:t>
            </a:r>
            <a:endParaRPr lang="en-US" b="1" dirty="0">
              <a:latin typeface="Calibri" charset="0"/>
              <a:cs typeface="Calibri" charset="0"/>
            </a:endParaRPr>
          </a:p>
        </p:txBody>
      </p:sp>
      <p:sp>
        <p:nvSpPr>
          <p:cNvPr id="55" name="TextBox 25"/>
          <p:cNvSpPr txBox="1">
            <a:spLocks noChangeArrowheads="1"/>
          </p:cNvSpPr>
          <p:nvPr/>
        </p:nvSpPr>
        <p:spPr bwMode="auto">
          <a:xfrm>
            <a:off x="4953000" y="3120479"/>
            <a:ext cx="6685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FF"/>
                </a:solidFill>
                <a:latin typeface="Calibri" charset="0"/>
                <a:cs typeface="Calibri" charset="0"/>
              </a:rPr>
              <a:t>s</a:t>
            </a:r>
            <a:r>
              <a:rPr lang="en-US" b="1" dirty="0" smtClean="0">
                <a:solidFill>
                  <a:srgbClr val="0000FF"/>
                </a:solidFill>
                <a:latin typeface="Calibri" charset="0"/>
                <a:cs typeface="Calibri" charset="0"/>
              </a:rPr>
              <a:t>oft</a:t>
            </a:r>
            <a:endParaRPr lang="en-US" b="1" dirty="0">
              <a:solidFill>
                <a:srgbClr val="0000FF"/>
              </a:solidFill>
              <a:latin typeface="Calibri" charset="0"/>
              <a:cs typeface="Calibri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>
            <a:off x="3505200" y="1905000"/>
            <a:ext cx="762000" cy="15240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60" name="TextBox 25"/>
          <p:cNvSpPr txBox="1">
            <a:spLocks noChangeArrowheads="1"/>
          </p:cNvSpPr>
          <p:nvPr/>
        </p:nvSpPr>
        <p:spPr bwMode="auto">
          <a:xfrm>
            <a:off x="2353637" y="2819400"/>
            <a:ext cx="12751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FF"/>
                </a:solidFill>
                <a:latin typeface="Calibri" charset="0"/>
                <a:cs typeface="Calibri" charset="0"/>
              </a:rPr>
              <a:t>d</a:t>
            </a:r>
            <a:r>
              <a:rPr lang="en-US" b="1" dirty="0" smtClean="0">
                <a:solidFill>
                  <a:srgbClr val="0000FF"/>
                </a:solidFill>
                <a:latin typeface="Calibri" charset="0"/>
                <a:cs typeface="Calibri" charset="0"/>
              </a:rPr>
              <a:t>angling</a:t>
            </a:r>
            <a:endParaRPr lang="en-US" b="1" dirty="0">
              <a:solidFill>
                <a:srgbClr val="0000FF"/>
              </a:solidFill>
              <a:latin typeface="Calibri" charset="0"/>
              <a:cs typeface="Calibri" charset="0"/>
            </a:endParaRPr>
          </a:p>
        </p:txBody>
      </p:sp>
      <p:sp>
        <p:nvSpPr>
          <p:cNvPr id="63" name="TextBox 25"/>
          <p:cNvSpPr txBox="1">
            <a:spLocks noChangeArrowheads="1"/>
          </p:cNvSpPr>
          <p:nvPr/>
        </p:nvSpPr>
        <p:spPr bwMode="auto">
          <a:xfrm>
            <a:off x="5181600" y="1295400"/>
            <a:ext cx="11748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cs typeface="Arial" charset="0"/>
              </a:defRPr>
            </a:lvl9pPr>
          </a:lstStyle>
          <a:p>
            <a:pPr eaLnBrk="1" hangingPunct="1"/>
            <a:r>
              <a:rPr lang="en-US" b="1" dirty="0" smtClean="0">
                <a:latin typeface="Calibri" charset="0"/>
                <a:cs typeface="Calibri" charset="0"/>
              </a:rPr>
              <a:t>links.h5</a:t>
            </a:r>
            <a:endParaRPr lang="en-US" b="1" dirty="0">
              <a:latin typeface="Calibri" charset="0"/>
              <a:cs typeface="Calibr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5077361"/>
            <a:ext cx="799867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/>
                <a:cs typeface="Calibri"/>
              </a:rPr>
              <a:t>Hard links “A” and “B” were created when groups were created</a:t>
            </a:r>
          </a:p>
          <a:p>
            <a:r>
              <a:rPr lang="en-US" sz="2000" dirty="0" smtClean="0">
                <a:latin typeface="Calibri"/>
                <a:cs typeface="Calibri"/>
              </a:rPr>
              <a:t>Hard link “a” was added to the root group and points to an existing dataset </a:t>
            </a:r>
          </a:p>
          <a:p>
            <a:r>
              <a:rPr lang="en-US" sz="2000" dirty="0" smtClean="0">
                <a:latin typeface="Calibri"/>
                <a:cs typeface="Calibri"/>
              </a:rPr>
              <a:t>Soft link “soft” points to the existing dataset (</a:t>
            </a:r>
            <a:r>
              <a:rPr lang="en-US" sz="2000" dirty="0" err="1" smtClean="0">
                <a:latin typeface="Calibri"/>
                <a:cs typeface="Calibri"/>
              </a:rPr>
              <a:t>cmp</a:t>
            </a:r>
            <a:r>
              <a:rPr lang="en-US" sz="2000" dirty="0" smtClean="0">
                <a:latin typeface="Calibri"/>
                <a:cs typeface="Calibri"/>
              </a:rPr>
              <a:t>. UNIX alias)</a:t>
            </a:r>
          </a:p>
          <a:p>
            <a:r>
              <a:rPr lang="en-US" sz="2000" dirty="0" smtClean="0">
                <a:latin typeface="Calibri"/>
                <a:cs typeface="Calibri"/>
              </a:rPr>
              <a:t>Soft link “dangling” doesn’t point to any object  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50395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>April 17-19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HDF/HDF-EOS Workshop XV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32EEAB-774D-4C2C-A5B8-FF48B99B08C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>
                <a:ea typeface="ＭＳ Ｐゴシック" pitchFamily="-111" charset="-128"/>
              </a:rPr>
              <a:t>Links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458200" cy="548640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pitchFamily="-111" charset="-128"/>
              </a:rPr>
              <a:t>Name</a:t>
            </a:r>
          </a:p>
          <a:p>
            <a:pPr lvl="1" eaLnBrk="1" hangingPunct="1"/>
            <a:r>
              <a:rPr lang="en-US" dirty="0" smtClean="0">
                <a:ea typeface="ＭＳ Ｐゴシック" pitchFamily="-111" charset="-128"/>
              </a:rPr>
              <a:t> Example: “A”, “B”, “a”, “dangling”, “soft”</a:t>
            </a:r>
          </a:p>
          <a:p>
            <a:pPr lvl="1" eaLnBrk="1" hangingPunct="1"/>
            <a:r>
              <a:rPr lang="en-US" dirty="0" smtClean="0">
                <a:ea typeface="ＭＳ Ｐゴシック" pitchFamily="-111" charset="-128"/>
              </a:rPr>
              <a:t>Unique within a group; “/” are not allowed in names</a:t>
            </a:r>
          </a:p>
          <a:p>
            <a:pPr eaLnBrk="1" hangingPunct="1"/>
            <a:r>
              <a:rPr lang="en-US" dirty="0" smtClean="0">
                <a:ea typeface="ＭＳ Ｐゴシック" pitchFamily="-111" charset="-128"/>
              </a:rPr>
              <a:t>Type</a:t>
            </a:r>
          </a:p>
          <a:p>
            <a:pPr lvl="1" eaLnBrk="1" hangingPunct="1"/>
            <a:r>
              <a:rPr lang="en-US" dirty="0" smtClean="0">
                <a:ea typeface="ＭＳ Ｐゴシック" pitchFamily="-111" charset="-128"/>
              </a:rPr>
              <a:t>Hard Link</a:t>
            </a:r>
          </a:p>
          <a:p>
            <a:pPr lvl="2" eaLnBrk="1" hangingPunct="1"/>
            <a:r>
              <a:rPr lang="en-US" dirty="0" smtClean="0">
                <a:ea typeface="ＭＳ Ｐゴシック" pitchFamily="-111" charset="-128"/>
              </a:rPr>
              <a:t>Value is object’s address in a file</a:t>
            </a:r>
          </a:p>
          <a:p>
            <a:pPr lvl="2" eaLnBrk="1" hangingPunct="1"/>
            <a:r>
              <a:rPr lang="en-US" dirty="0" smtClean="0">
                <a:ea typeface="ＭＳ Ｐゴシック" pitchFamily="-111" charset="-128"/>
              </a:rPr>
              <a:t>Created automatically when object is created</a:t>
            </a:r>
          </a:p>
          <a:p>
            <a:pPr lvl="2" eaLnBrk="1" hangingPunct="1"/>
            <a:r>
              <a:rPr lang="en-US" dirty="0" smtClean="0">
                <a:ea typeface="ＭＳ Ｐゴシック" pitchFamily="-111" charset="-128"/>
              </a:rPr>
              <a:t>Can be added to point to existing object</a:t>
            </a:r>
          </a:p>
          <a:p>
            <a:pPr lvl="1" eaLnBrk="1" hangingPunct="1"/>
            <a:r>
              <a:rPr lang="en-US" dirty="0" smtClean="0">
                <a:ea typeface="ＭＳ Ｐゴシック" pitchFamily="-111" charset="-128"/>
              </a:rPr>
              <a:t>Soft Link</a:t>
            </a:r>
            <a:endParaRPr lang="en-US" dirty="0">
              <a:ea typeface="ＭＳ Ｐゴシック" pitchFamily="-111" charset="-128"/>
            </a:endParaRPr>
          </a:p>
          <a:p>
            <a:pPr lvl="2" eaLnBrk="1" hangingPunct="1"/>
            <a:r>
              <a:rPr lang="en-US" dirty="0" smtClean="0">
                <a:ea typeface="ＭＳ Ｐゴシック" pitchFamily="-111" charset="-128"/>
              </a:rPr>
              <a:t>Value is a string , for example, “/A/a”, but can be anything</a:t>
            </a:r>
          </a:p>
          <a:p>
            <a:pPr lvl="2" eaLnBrk="1" hangingPunct="1"/>
            <a:r>
              <a:rPr lang="en-US" dirty="0" smtClean="0">
                <a:ea typeface="ＭＳ Ｐゴシック" pitchFamily="-111" charset="-128"/>
              </a:rPr>
              <a:t>Use to create aliases</a:t>
            </a:r>
          </a:p>
          <a:p>
            <a:pPr marL="1371600" lvl="3" indent="0" eaLnBrk="1" hangingPunct="1">
              <a:buNone/>
            </a:pPr>
            <a:endParaRPr lang="en-US" dirty="0">
              <a:ea typeface="ＭＳ Ｐゴシック" pitchFamily="-111" charset="-128"/>
            </a:endParaRPr>
          </a:p>
          <a:p>
            <a:pPr lvl="1" eaLnBrk="1" hangingPunct="1"/>
            <a:endParaRPr lang="en-US" dirty="0" smtClean="0">
              <a:ea typeface="ＭＳ Ｐゴシック" pitchFamily="-111" charset="-128"/>
            </a:endParaRPr>
          </a:p>
          <a:p>
            <a:pPr lvl="2" eaLnBrk="1" hangingPunct="1"/>
            <a:endParaRPr lang="en-US" dirty="0" smtClean="0">
              <a:ea typeface="ＭＳ Ｐゴシック" pitchFamily="-111" charset="-128"/>
            </a:endParaRPr>
          </a:p>
          <a:p>
            <a:pPr marL="914400" lvl="2" indent="0" eaLnBrk="1" hangingPunct="1">
              <a:buNone/>
            </a:pPr>
            <a:endParaRPr lang="en-US" dirty="0" smtClean="0">
              <a:ea typeface="ＭＳ Ｐゴシック" pitchFamily="-111" charset="-128"/>
            </a:endParaRPr>
          </a:p>
          <a:p>
            <a:pPr eaLnBrk="1" hangingPunct="1"/>
            <a:endParaRPr lang="en-US" dirty="0" smtClean="0">
              <a:ea typeface="ＭＳ Ｐゴシック" pitchFamily="-11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125851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False"/>
  <p:tag name="BRANCHTO" val="0"/>
</p:tagLst>
</file>

<file path=ppt/theme/theme1.xml><?xml version="1.0" encoding="utf-8"?>
<a:theme xmlns:a="http://schemas.openxmlformats.org/drawingml/2006/main" name="HDF5 Advanced Topics">
  <a:themeElements>
    <a:clrScheme name="Presentation on product or service 6">
      <a:dk1>
        <a:srgbClr val="000000"/>
      </a:dk1>
      <a:lt1>
        <a:srgbClr val="FFFFFF"/>
      </a:lt1>
      <a:dk2>
        <a:srgbClr val="000000"/>
      </a:dk2>
      <a:lt2>
        <a:srgbClr val="996633"/>
      </a:lt2>
      <a:accent1>
        <a:srgbClr val="CC9900"/>
      </a:accent1>
      <a:accent2>
        <a:srgbClr val="FFE28F"/>
      </a:accent2>
      <a:accent3>
        <a:srgbClr val="FFFFFF"/>
      </a:accent3>
      <a:accent4>
        <a:srgbClr val="000000"/>
      </a:accent4>
      <a:accent5>
        <a:srgbClr val="E2CAAA"/>
      </a:accent5>
      <a:accent6>
        <a:srgbClr val="E7CD81"/>
      </a:accent6>
      <a:hlink>
        <a:srgbClr val="996633"/>
      </a:hlink>
      <a:folHlink>
        <a:srgbClr val="FF9900"/>
      </a:folHlink>
    </a:clrScheme>
    <a:fontScheme name="Presentation on product or serv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Presentation on product or service 1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6699FF"/>
        </a:accent1>
        <a:accent2>
          <a:srgbClr val="9933FF"/>
        </a:accent2>
        <a:accent3>
          <a:srgbClr val="AAAAAA"/>
        </a:accent3>
        <a:accent4>
          <a:srgbClr val="D4D4D4"/>
        </a:accent4>
        <a:accent5>
          <a:srgbClr val="B8CAFF"/>
        </a:accent5>
        <a:accent6>
          <a:srgbClr val="8A2DE7"/>
        </a:accent6>
        <a:hlink>
          <a:srgbClr val="00FFFF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2">
        <a:dk1>
          <a:srgbClr val="000066"/>
        </a:dk1>
        <a:lt1>
          <a:srgbClr val="FFFFFF"/>
        </a:lt1>
        <a:dk2>
          <a:srgbClr val="3333FF"/>
        </a:dk2>
        <a:lt2>
          <a:srgbClr val="3399FF"/>
        </a:lt2>
        <a:accent1>
          <a:srgbClr val="66CCFF"/>
        </a:accent1>
        <a:accent2>
          <a:srgbClr val="FF66FF"/>
        </a:accent2>
        <a:accent3>
          <a:srgbClr val="FFFFFF"/>
        </a:accent3>
        <a:accent4>
          <a:srgbClr val="000056"/>
        </a:accent4>
        <a:accent5>
          <a:srgbClr val="B8E2FF"/>
        </a:accent5>
        <a:accent6>
          <a:srgbClr val="E75CE7"/>
        </a:accent6>
        <a:hlink>
          <a:srgbClr val="CC00CC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69696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C8C8C8"/>
        </a:accent6>
        <a:hlink>
          <a:srgbClr val="3333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4">
        <a:dk1>
          <a:srgbClr val="808080"/>
        </a:dk1>
        <a:lt1>
          <a:srgbClr val="F8F8F8"/>
        </a:lt1>
        <a:dk2>
          <a:srgbClr val="000000"/>
        </a:dk2>
        <a:lt2>
          <a:srgbClr val="FFFFFF"/>
        </a:lt2>
        <a:accent1>
          <a:srgbClr val="CC9900"/>
        </a:accent1>
        <a:accent2>
          <a:srgbClr val="996600"/>
        </a:accent2>
        <a:accent3>
          <a:srgbClr val="AAAAAA"/>
        </a:accent3>
        <a:accent4>
          <a:srgbClr val="D4D4D4"/>
        </a:accent4>
        <a:accent5>
          <a:srgbClr val="E2CAAA"/>
        </a:accent5>
        <a:accent6>
          <a:srgbClr val="8A5C00"/>
        </a:accent6>
        <a:hlink>
          <a:srgbClr val="CC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on product or service 5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CB7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D6A6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on product or service 6">
        <a:dk1>
          <a:srgbClr val="000000"/>
        </a:dk1>
        <a:lt1>
          <a:srgbClr val="FFFFFF"/>
        </a:lt1>
        <a:dk2>
          <a:srgbClr val="000000"/>
        </a:dk2>
        <a:lt2>
          <a:srgbClr val="996633"/>
        </a:lt2>
        <a:accent1>
          <a:srgbClr val="CC9900"/>
        </a:accent1>
        <a:accent2>
          <a:srgbClr val="FFE28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E7CD81"/>
        </a:accent6>
        <a:hlink>
          <a:srgbClr val="996633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on product or service</Template>
  <TotalTime>14867</TotalTime>
  <Words>5163</Words>
  <Application>Microsoft Macintosh PowerPoint</Application>
  <PresentationFormat>On-screen Show (4:3)</PresentationFormat>
  <Paragraphs>996</Paragraphs>
  <Slides>79</Slides>
  <Notes>58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1" baseType="lpstr">
      <vt:lpstr>HDF5 Advanced Topics</vt:lpstr>
      <vt:lpstr>Picture</vt:lpstr>
      <vt:lpstr>HDF5 Advanced Topics</vt:lpstr>
      <vt:lpstr>Goal </vt:lpstr>
      <vt:lpstr>Outline</vt:lpstr>
      <vt:lpstr>Groups and Links</vt:lpstr>
      <vt:lpstr>Groups and Links</vt:lpstr>
      <vt:lpstr>Groups and Links</vt:lpstr>
      <vt:lpstr>Example h5_links.py</vt:lpstr>
      <vt:lpstr>Example h5_links.py</vt:lpstr>
      <vt:lpstr>Links</vt:lpstr>
      <vt:lpstr>Links (cont.)</vt:lpstr>
      <vt:lpstr>Links Properties</vt:lpstr>
      <vt:lpstr>Operations on Links</vt:lpstr>
      <vt:lpstr>Operations on Links</vt:lpstr>
      <vt:lpstr>Example h5_links.py</vt:lpstr>
      <vt:lpstr>Example h5_links.py</vt:lpstr>
      <vt:lpstr>Groups Properties</vt:lpstr>
      <vt:lpstr>Groups Properties</vt:lpstr>
      <vt:lpstr>Discovering HDF5 file’s structure</vt:lpstr>
      <vt:lpstr>Checking a path in HDF5</vt:lpstr>
      <vt:lpstr>Hints</vt:lpstr>
      <vt:lpstr>Datasets</vt:lpstr>
      <vt:lpstr>HDF5 Datatypes</vt:lpstr>
      <vt:lpstr>HDF5 Datatypes</vt:lpstr>
      <vt:lpstr>HDF5 Datatypes</vt:lpstr>
      <vt:lpstr>Data Portability in HDF5</vt:lpstr>
      <vt:lpstr>Data Portability in HDF5 (cont.)</vt:lpstr>
      <vt:lpstr>Hints</vt:lpstr>
      <vt:lpstr>HDF5 Strings</vt:lpstr>
      <vt:lpstr>HDF5 Strings</vt:lpstr>
      <vt:lpstr>HDF5 Strings – Fixed-length</vt:lpstr>
      <vt:lpstr>HDF5 Strings</vt:lpstr>
      <vt:lpstr>Hints</vt:lpstr>
      <vt:lpstr>HDF5 Compound Datatypes</vt:lpstr>
      <vt:lpstr>HDF5 Compound Datatypes</vt:lpstr>
      <vt:lpstr>Creating and Writing Compound Dataset</vt:lpstr>
      <vt:lpstr> Creating and Writing Compound Dataset</vt:lpstr>
      <vt:lpstr>Reading Compound Dataset</vt:lpstr>
      <vt:lpstr>Fortran 2003</vt:lpstr>
      <vt:lpstr>Hints</vt:lpstr>
      <vt:lpstr>HDF5 Reference Datatypes</vt:lpstr>
      <vt:lpstr>References to Objects and Dataset Regions</vt:lpstr>
      <vt:lpstr>Reference Datatypes</vt:lpstr>
      <vt:lpstr>Conceptual view of HDF5 NPP file</vt:lpstr>
      <vt:lpstr>NPP HDF5 file in HDFView</vt:lpstr>
      <vt:lpstr>HDF5 Object References</vt:lpstr>
      <vt:lpstr>HDF5 Object References (cont.)</vt:lpstr>
      <vt:lpstr>HDF5 Dataset Region References</vt:lpstr>
      <vt:lpstr>HDF5 Dataset Region References (cont.)</vt:lpstr>
      <vt:lpstr>Hints</vt:lpstr>
      <vt:lpstr>Partial I/O </vt:lpstr>
      <vt:lpstr>Collect data one way ….</vt:lpstr>
      <vt:lpstr>Display data another way …</vt:lpstr>
      <vt:lpstr>Data is too big to read….</vt:lpstr>
      <vt:lpstr>How to Describe a Subset in HDF5?</vt:lpstr>
      <vt:lpstr>    Types of Selections in HDF5</vt:lpstr>
      <vt:lpstr>PowerPoint Presentation</vt:lpstr>
      <vt:lpstr>PowerPoint Presentation</vt:lpstr>
      <vt:lpstr>PowerPoint Presentation</vt:lpstr>
      <vt:lpstr>Hyperslab Description</vt:lpstr>
      <vt:lpstr>Simple Hyperslab Description</vt:lpstr>
      <vt:lpstr>Writing and Reading a Hyperslab </vt:lpstr>
      <vt:lpstr>Writing and Reading Simple Hyperslab </vt:lpstr>
      <vt:lpstr>Writing and Reading Regular Hyperslab</vt:lpstr>
      <vt:lpstr>Writing and Reading Point Selection</vt:lpstr>
      <vt:lpstr>Hints</vt:lpstr>
      <vt:lpstr>Other Features Storage, Extendibility, Compression</vt:lpstr>
      <vt:lpstr>Dataset Storage Options</vt:lpstr>
      <vt:lpstr>HDF5 Dataset</vt:lpstr>
      <vt:lpstr>Examples of Data Storage</vt:lpstr>
      <vt:lpstr>Extending HDF5 dataset</vt:lpstr>
      <vt:lpstr>Extending HDF5 dataset</vt:lpstr>
      <vt:lpstr>HDF5 compression</vt:lpstr>
      <vt:lpstr>HDF5 Third-Party Filters</vt:lpstr>
      <vt:lpstr>Compressing HDF5 dataset</vt:lpstr>
      <vt:lpstr>Hints</vt:lpstr>
      <vt:lpstr>More Information</vt:lpstr>
      <vt:lpstr>Thank You!</vt:lpstr>
      <vt:lpstr>Acknowledgements</vt:lpstr>
      <vt:lpstr>Questions/comments?</vt:lpstr>
    </vt:vector>
  </TitlesOfParts>
  <Company>NCSA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HDF5 Advanced Topics</dc:title>
  <dc:creator>Peter X. Cao</dc:creator>
  <cp:lastModifiedBy>Elena Pourmal</cp:lastModifiedBy>
  <cp:revision>735</cp:revision>
  <cp:lastPrinted>2012-04-05T20:02:10Z</cp:lastPrinted>
  <dcterms:created xsi:type="dcterms:W3CDTF">2008-10-15T02:07:48Z</dcterms:created>
  <dcterms:modified xsi:type="dcterms:W3CDTF">2012-04-15T18:41:48Z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TC010178481033</vt:lpwstr>
  </property>
</Properties>
</file>