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3" r:id="rId3"/>
    <p:sldId id="289" r:id="rId4"/>
    <p:sldId id="290" r:id="rId5"/>
    <p:sldId id="282" r:id="rId6"/>
    <p:sldId id="278" r:id="rId7"/>
    <p:sldId id="284" r:id="rId8"/>
    <p:sldId id="274" r:id="rId9"/>
    <p:sldId id="288" r:id="rId10"/>
    <p:sldId id="286" r:id="rId11"/>
    <p:sldId id="287" r:id="rId12"/>
    <p:sldId id="27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DAD"/>
    <a:srgbClr val="0D78C9"/>
    <a:srgbClr val="024C84"/>
    <a:srgbClr val="993200"/>
    <a:srgbClr val="4D4E44"/>
    <a:srgbClr val="176338"/>
    <a:srgbClr val="0F5D3F"/>
    <a:srgbClr val="ABC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292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4319B20-32BE-E242-98C3-1B3DB773BB1D}" type="datetimeFigureOut">
              <a:rPr lang="en-US"/>
              <a:pPr>
                <a:defRPr/>
              </a:pPr>
              <a:t>4/18/12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C90C54DF-A0E1-0E4E-9F3B-FDF17FEC10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41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87B48851-8203-684E-8E89-6306CF7935D3}" type="datetimeFigureOut">
              <a:rPr lang="en-US"/>
              <a:pPr>
                <a:defRPr/>
              </a:pPr>
              <a:t>4/18/12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CC2AA91F-E807-EA4D-9315-6022B3E06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85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AA91F-E807-EA4D-9315-6022B3E0663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32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C2AA91F-E807-EA4D-9315-6022B3E0663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6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uemesh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45588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7226300" y="6527800"/>
            <a:ext cx="1828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smtClean="0">
                <a:solidFill>
                  <a:schemeClr val="bg1"/>
                </a:solidFill>
                <a:cs typeface="Arial" charset="0"/>
              </a:rPr>
              <a:t>© 2012 The MathWorks, Inc.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4333875"/>
            <a:ext cx="91440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5800" y="3203575"/>
            <a:ext cx="77724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0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543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0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1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086600" cy="990600"/>
          </a:xfrm>
        </p:spPr>
        <p:txBody>
          <a:bodyPr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2819400"/>
            <a:ext cx="3810000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0"/>
            </a:lvl2pPr>
            <a:lvl3pPr>
              <a:buNone/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7200" y="1600200"/>
            <a:ext cx="3810000" cy="838200"/>
          </a:xfrm>
        </p:spPr>
        <p:txBody>
          <a:bodyPr/>
          <a:lstStyle>
            <a:lvl1pPr marL="0" indent="0" algn="l">
              <a:buNone/>
              <a:defRPr sz="2000" b="1" baseline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half" idx="12"/>
          </p:nvPr>
        </p:nvSpPr>
        <p:spPr>
          <a:xfrm>
            <a:off x="457200" y="6172200"/>
            <a:ext cx="4572000" cy="533400"/>
          </a:xfrm>
        </p:spPr>
        <p:txBody>
          <a:bodyPr anchor="b"/>
          <a:lstStyle>
            <a:lvl1pPr marL="230188" indent="-228600">
              <a:buClrTx/>
              <a:buSzPct val="125000"/>
              <a:buFont typeface="Courier New" pitchFamily="49" charset="0"/>
              <a:buChar char="»"/>
              <a:defRPr sz="1600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073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14525"/>
            <a:ext cx="7772400" cy="1362075"/>
          </a:xfrm>
        </p:spPr>
        <p:txBody>
          <a:bodyPr/>
          <a:lstStyle>
            <a:lvl1pPr algn="ctr">
              <a:defRPr sz="3200" b="1" cap="none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0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866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5"/>
          <p:cNvSpPr txBox="1">
            <a:spLocks noChangeArrowheads="1"/>
          </p:cNvSpPr>
          <p:nvPr userDrawn="1"/>
        </p:nvSpPr>
        <p:spPr bwMode="auto">
          <a:xfrm>
            <a:off x="455613" y="1600200"/>
            <a:ext cx="807402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341313" indent="-341313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chemeClr val="tx2"/>
              </a:buClr>
              <a:buSzPct val="75000"/>
              <a:buFont typeface="Wingdings" charset="0"/>
              <a:buChar char="§"/>
              <a:defRPr/>
            </a:pPr>
            <a:r>
              <a:rPr lang="en-US" sz="2400" smtClean="0">
                <a:cs typeface="Arial" charset="0"/>
              </a:rPr>
              <a:t>Edit in Slide Master view to enter agenda items</a:t>
            </a:r>
          </a:p>
          <a:p>
            <a:pPr>
              <a:buClr>
                <a:schemeClr val="tx2"/>
              </a:buClr>
              <a:buSzPct val="75000"/>
              <a:buFont typeface="Wingdings" charset="0"/>
              <a:buChar char="§"/>
              <a:defRPr/>
            </a:pPr>
            <a:r>
              <a:rPr lang="en-US" sz="2400" smtClean="0">
                <a:cs typeface="Arial" charset="0"/>
              </a:rPr>
              <a:t>Bullet 2</a:t>
            </a:r>
          </a:p>
          <a:p>
            <a:pPr>
              <a:buClr>
                <a:schemeClr val="tx2"/>
              </a:buClr>
              <a:buSzPct val="75000"/>
              <a:buFont typeface="Wingdings" charset="0"/>
              <a:buChar char="§"/>
              <a:defRPr/>
            </a:pPr>
            <a:r>
              <a:rPr lang="en-US" sz="2400" smtClean="0">
                <a:cs typeface="Arial" charset="0"/>
              </a:rPr>
              <a:t>Bullet 3</a:t>
            </a:r>
          </a:p>
          <a:p>
            <a:pPr>
              <a:buClr>
                <a:schemeClr val="tx2"/>
              </a:buClr>
              <a:buSzPct val="75000"/>
              <a:buFont typeface="Wingdings" charset="0"/>
              <a:buChar char="§"/>
              <a:defRPr/>
            </a:pPr>
            <a:r>
              <a:rPr lang="en-US" sz="2400" smtClean="0">
                <a:cs typeface="Arial" charset="0"/>
              </a:rPr>
              <a:t>Bullet 4</a:t>
            </a:r>
          </a:p>
          <a:p>
            <a:pPr>
              <a:buClr>
                <a:schemeClr val="tx2"/>
              </a:buClr>
              <a:buSzPct val="75000"/>
              <a:buFont typeface="Wingdings" charset="0"/>
              <a:buChar char="§"/>
              <a:defRPr/>
            </a:pPr>
            <a:endParaRPr lang="en-US" sz="2400" smtClean="0">
              <a:cs typeface="Arial" charset="0"/>
            </a:endParaRPr>
          </a:p>
        </p:txBody>
      </p:sp>
      <p:sp>
        <p:nvSpPr>
          <p:cNvPr id="3" name="Text Box 16"/>
          <p:cNvSpPr txBox="1">
            <a:spLocks noChangeArrowheads="1"/>
          </p:cNvSpPr>
          <p:nvPr userDrawn="1"/>
        </p:nvSpPr>
        <p:spPr bwMode="auto">
          <a:xfrm>
            <a:off x="455613" y="465138"/>
            <a:ext cx="8074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b="1" smtClean="0">
                <a:solidFill>
                  <a:schemeClr val="tx2"/>
                </a:solidFill>
                <a:cs typeface="Arial" charset="0"/>
              </a:rPr>
              <a:t>Edit in Slide Master view to enter agenda title</a:t>
            </a:r>
          </a:p>
        </p:txBody>
      </p:sp>
    </p:spTree>
    <p:extLst>
      <p:ext uri="{BB962C8B-B14F-4D97-AF65-F5344CB8AC3E}">
        <p14:creationId xmlns:p14="http://schemas.microsoft.com/office/powerpoint/2010/main" val="174946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077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28" name="Picture 8" descr="logo647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47625"/>
            <a:ext cx="15621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1"/>
          <p:cNvCxnSpPr/>
          <p:nvPr/>
        </p:nvCxnSpPr>
        <p:spPr>
          <a:xfrm rot="10800000" flipV="1">
            <a:off x="228600" y="247650"/>
            <a:ext cx="7016750" cy="269875"/>
          </a:xfrm>
          <a:prstGeom prst="bentConnector3">
            <a:avLst>
              <a:gd name="adj1" fmla="val 99917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8686800" y="6484938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fld id="{0C79DB7A-D10D-F04B-8EAD-858AA16CFC5B}" type="slidenum">
              <a:rPr lang="en-US" sz="1200" b="1">
                <a:solidFill>
                  <a:schemeClr val="tx2"/>
                </a:solidFill>
              </a:rPr>
              <a:pPr algn="ctr"/>
              <a:t>‹#›</a:t>
            </a:fld>
            <a:endParaRPr lang="en-US" sz="1200" b="1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24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§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idata.ucar.edu/software/netcdf-java" TargetMode="External"/><Relationship Id="rId4" Type="http://schemas.openxmlformats.org/officeDocument/2006/relationships/hyperlink" Target="http://www.opendap.org" TargetMode="External"/><Relationship Id="rId5" Type="http://schemas.openxmlformats.org/officeDocument/2006/relationships/hyperlink" Target="http://mexcdf.sourceforge.net/" TargetMode="External"/><Relationship Id="rId6" Type="http://schemas.openxmlformats.org/officeDocument/2006/relationships/hyperlink" Target="http://www.hdfgroup.org/ftp/HDF5/examples/examples-by-api/api18-m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thwork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excdf.sourceforge.ne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MATLAB, netCDF, and OPeNDAP</a:t>
            </a:r>
            <a:br>
              <a:rPr lang="en-US">
                <a:latin typeface="Arial" charset="0"/>
              </a:rPr>
            </a:br>
            <a:r>
              <a:rPr lang="en-US">
                <a:latin typeface="Arial" charset="0"/>
              </a:rPr>
              <a:t/>
            </a:r>
            <a:br>
              <a:rPr lang="en-US">
                <a:latin typeface="Arial" charset="0"/>
              </a:rPr>
            </a:br>
            <a:endParaRPr lang="en-US">
              <a:latin typeface="Arial" charset="0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John Evans</a:t>
            </a:r>
          </a:p>
          <a:p>
            <a:pPr eaLnBrk="1" hangingPunct="1"/>
            <a:r>
              <a:rPr lang="en-US" dirty="0" err="1">
                <a:latin typeface="Arial" charset="0"/>
              </a:rPr>
              <a:t>john.evans@mathworks.com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0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NPP Access Example via HDF5 High Level</a:t>
            </a:r>
            <a:endParaRPr lang="en-US" dirty="0">
              <a:ea typeface="+mj-ea"/>
            </a:endParaRPr>
          </a:p>
        </p:txBody>
      </p:sp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609600" y="1981200"/>
            <a:ext cx="7924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 dirty="0"/>
              <a:t>&gt;&gt; h5file = [</a:t>
            </a:r>
            <a:r>
              <a:rPr lang="ja-JP" altLang="en-US" sz="1400" b="1" dirty="0"/>
              <a:t>‘</a:t>
            </a:r>
            <a:r>
              <a:rPr lang="en-US" altLang="ja-JP" sz="1400" b="1" dirty="0"/>
              <a:t>VISTO_npp_d20100906_t2105098_</a:t>
            </a:r>
            <a:r>
              <a:rPr lang="ja-JP" altLang="en-US" sz="1400" b="1" dirty="0"/>
              <a:t>’</a:t>
            </a:r>
            <a:r>
              <a:rPr lang="en-US" altLang="ja-JP" sz="1400" b="1" dirty="0"/>
              <a:t>, … </a:t>
            </a:r>
          </a:p>
          <a:p>
            <a:r>
              <a:rPr lang="en-US" sz="1400" b="1" dirty="0"/>
              <a:t>                    </a:t>
            </a:r>
            <a:r>
              <a:rPr lang="ja-JP" altLang="en-US" sz="1400" b="1" dirty="0"/>
              <a:t>‘</a:t>
            </a:r>
            <a:r>
              <a:rPr lang="en-US" altLang="ja-JP" sz="1400" b="1" dirty="0"/>
              <a:t>e2106344_b00012_c20110707163027621025_noaa_ops.h5</a:t>
            </a:r>
            <a:r>
              <a:rPr lang="ja-JP" altLang="en-US" sz="1400" b="1" dirty="0"/>
              <a:t>’</a:t>
            </a:r>
            <a:r>
              <a:rPr lang="en-US" altLang="ja-JP" sz="1400" b="1" dirty="0"/>
              <a:t>]</a:t>
            </a:r>
          </a:p>
          <a:p>
            <a:r>
              <a:rPr lang="en-US" sz="1400" b="1" dirty="0"/>
              <a:t>&gt;&gt; </a:t>
            </a:r>
            <a:r>
              <a:rPr lang="en-US" sz="1400" b="1" dirty="0" err="1"/>
              <a:t>rdataset</a:t>
            </a:r>
            <a:r>
              <a:rPr lang="en-US" sz="1400" b="1" dirty="0"/>
              <a:t> = </a:t>
            </a:r>
            <a:r>
              <a:rPr lang="ja-JP" altLang="en-US" sz="1400" b="1" dirty="0"/>
              <a:t>‘</a:t>
            </a:r>
            <a:r>
              <a:rPr lang="en-US" altLang="ja-JP" sz="1400" b="1" dirty="0"/>
              <a:t>/</a:t>
            </a:r>
            <a:r>
              <a:rPr lang="en-US" altLang="ja-JP" sz="1400" b="1" dirty="0" err="1"/>
              <a:t>Data_Products</a:t>
            </a:r>
            <a:r>
              <a:rPr lang="en-US" altLang="ja-JP" sz="1400" b="1" dirty="0"/>
              <a:t>/VIIRS-IST-EDR/VIIRS-IST-EDR_Gran_0</a:t>
            </a:r>
            <a:r>
              <a:rPr lang="ja-JP" altLang="en-US" sz="1400" b="1" dirty="0"/>
              <a:t>’</a:t>
            </a:r>
            <a:endParaRPr lang="en-US" altLang="ja-JP" sz="1400" b="1" dirty="0"/>
          </a:p>
          <a:p>
            <a:r>
              <a:rPr lang="en-US" sz="1400" b="1" dirty="0"/>
              <a:t>&gt;&gt; h5disp(h5file,rdataset);</a:t>
            </a:r>
          </a:p>
          <a:p>
            <a:endParaRPr lang="en-US" sz="1400" b="1" dirty="0"/>
          </a:p>
          <a:p>
            <a:r>
              <a:rPr lang="en-US" sz="1400" b="1" dirty="0"/>
              <a:t>HDF5 VISTO_npp_d20100906_t2105098_e2106344_ … noaa_ops.h5 </a:t>
            </a:r>
          </a:p>
          <a:p>
            <a:r>
              <a:rPr lang="en-US" sz="1400" b="1" dirty="0"/>
              <a:t>Dataset 'VIIRS-IST-EDR_Gran_0' </a:t>
            </a:r>
          </a:p>
          <a:p>
            <a:r>
              <a:rPr lang="en-US" sz="1400" b="1" dirty="0"/>
              <a:t>    Size:  5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MaxSize</a:t>
            </a:r>
            <a:r>
              <a:rPr lang="en-US" sz="1400" b="1" dirty="0"/>
              <a:t>:  </a:t>
            </a:r>
            <a:r>
              <a:rPr lang="en-US" sz="1400" b="1" dirty="0" err="1"/>
              <a:t>Inf</a:t>
            </a:r>
            <a:endParaRPr lang="en-US" sz="1400" b="1" dirty="0"/>
          </a:p>
          <a:p>
            <a:r>
              <a:rPr lang="en-US" sz="1400" b="1" dirty="0"/>
              <a:t>    </a:t>
            </a:r>
            <a:r>
              <a:rPr lang="en-US" sz="1400" b="1" dirty="0" err="1"/>
              <a:t>Datatype</a:t>
            </a:r>
            <a:r>
              <a:rPr lang="en-US" sz="1400" b="1" dirty="0"/>
              <a:t>:   H5T_REFERENCE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ChunkSize</a:t>
            </a:r>
            <a:r>
              <a:rPr lang="en-US" sz="1400" b="1" dirty="0"/>
              <a:t>:  5</a:t>
            </a:r>
          </a:p>
          <a:p>
            <a:r>
              <a:rPr lang="en-US" sz="1400" b="1" dirty="0"/>
              <a:t>    Filters:  none</a:t>
            </a:r>
          </a:p>
          <a:p>
            <a:r>
              <a:rPr lang="en-US" sz="1400" b="1" dirty="0"/>
              <a:t>    </a:t>
            </a:r>
            <a:r>
              <a:rPr lang="en-US" sz="1400" b="1" dirty="0" err="1"/>
              <a:t>FillValue</a:t>
            </a:r>
            <a:r>
              <a:rPr lang="en-US" sz="1400" b="1" dirty="0"/>
              <a:t>:  H5T_REFERENCE</a:t>
            </a:r>
          </a:p>
          <a:p>
            <a:r>
              <a:rPr lang="en-US" sz="1400" b="1" dirty="0"/>
              <a:t>    Attributes:</a:t>
            </a:r>
          </a:p>
          <a:p>
            <a:r>
              <a:rPr lang="en-US" sz="1400" b="1" dirty="0"/>
              <a:t>        'Ascending/</a:t>
            </a:r>
            <a:r>
              <a:rPr lang="en-US" sz="1400" b="1" dirty="0" err="1"/>
              <a:t>Descending_Indicator</a:t>
            </a:r>
            <a:r>
              <a:rPr lang="en-US" sz="1400" b="1" dirty="0"/>
              <a:t>':  0 </a:t>
            </a:r>
          </a:p>
          <a:p>
            <a:r>
              <a:rPr lang="en-US" sz="1400" b="1" dirty="0"/>
              <a:t>        '</a:t>
            </a:r>
            <a:r>
              <a:rPr lang="en-US" sz="1400" b="1" dirty="0" err="1"/>
              <a:t>Beginning_Date</a:t>
            </a:r>
            <a:r>
              <a:rPr lang="en-US" sz="1400" b="1" dirty="0"/>
              <a:t>':  '20100906'</a:t>
            </a:r>
          </a:p>
          <a:p>
            <a:r>
              <a:rPr lang="en-US" sz="1400" b="1" dirty="0"/>
              <a:t>        '</a:t>
            </a:r>
            <a:r>
              <a:rPr lang="en-US" sz="1400" b="1" dirty="0" err="1"/>
              <a:t>Beginning_Time</a:t>
            </a:r>
            <a:r>
              <a:rPr lang="en-US" sz="1400" b="1" dirty="0"/>
              <a:t>':  '210509.899480Z'</a:t>
            </a:r>
          </a:p>
          <a:p>
            <a:r>
              <a:rPr lang="en-US" sz="1400" b="1" dirty="0"/>
              <a:t>        '</a:t>
            </a:r>
            <a:r>
              <a:rPr lang="en-US" sz="1400" b="1" dirty="0" err="1"/>
              <a:t>East_Bounding_Coordinate</a:t>
            </a:r>
            <a:r>
              <a:rPr lang="en-US" sz="1400" b="1" dirty="0"/>
              <a:t>':  -97.946198 </a:t>
            </a:r>
            <a:endParaRPr lang="en-US" b="1" dirty="0"/>
          </a:p>
          <a:p>
            <a:r>
              <a:rPr lang="en-US" sz="1400" b="1" dirty="0"/>
              <a:t>    .</a:t>
            </a:r>
          </a:p>
          <a:p>
            <a:r>
              <a:rPr lang="en-US" sz="1400" b="1" dirty="0"/>
              <a:t>    .</a:t>
            </a:r>
          </a:p>
          <a:p>
            <a:r>
              <a:rPr lang="en-US" sz="1400" b="1" dirty="0"/>
              <a:t>    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0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NPP Access Example (continued)</a:t>
            </a:r>
            <a:endParaRPr lang="en-US" dirty="0">
              <a:ea typeface="+mj-ea"/>
            </a:endParaRPr>
          </a:p>
        </p:txBody>
      </p:sp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609600" y="1981200"/>
            <a:ext cx="79248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400" b="1"/>
              <a:t>&gt;&gt; dreferenced_data = h5read(h5file,rdataset);</a:t>
            </a:r>
          </a:p>
          <a:p>
            <a:endParaRPr lang="en-US" sz="1400" b="1"/>
          </a:p>
          <a:p>
            <a:r>
              <a:rPr lang="en-US" sz="1400" b="1"/>
              <a:t>dereferenced_data = </a:t>
            </a:r>
          </a:p>
          <a:p>
            <a:endParaRPr lang="en-US" sz="1400" b="1"/>
          </a:p>
          <a:p>
            <a:r>
              <a:rPr lang="en-US" sz="1400" b="1"/>
              <a:t>    [2457600x1 uint16]</a:t>
            </a:r>
          </a:p>
          <a:p>
            <a:r>
              <a:rPr lang="en-US" sz="1400" b="1"/>
              <a:t>    [2457600x1 uint8  ]</a:t>
            </a:r>
          </a:p>
          <a:p>
            <a:r>
              <a:rPr lang="en-US" sz="1400" b="1"/>
              <a:t>    [2457600x1 uint8  ]</a:t>
            </a:r>
          </a:p>
          <a:p>
            <a:r>
              <a:rPr lang="en-US" sz="1400" b="1"/>
              <a:t>    [2457600x1 uint8  ]</a:t>
            </a:r>
          </a:p>
          <a:p>
            <a:r>
              <a:rPr lang="en-US" sz="1400" b="1"/>
              <a:t>    [            2x1 single]</a:t>
            </a:r>
          </a:p>
          <a:p>
            <a:endParaRPr lang="en-US" sz="1400" b="1"/>
          </a:p>
          <a:p>
            <a:endParaRPr lang="en-US" sz="14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References</a:t>
            </a:r>
            <a:endParaRPr lang="en-US" dirty="0">
              <a:ea typeface="+mj-ea"/>
            </a:endParaRP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hlinkClick r:id="rId2"/>
              </a:rPr>
              <a:t>http://</a:t>
            </a:r>
            <a:r>
              <a:rPr lang="en-US" dirty="0" smtClean="0">
                <a:latin typeface="Arial" charset="0"/>
                <a:hlinkClick r:id="rId2"/>
              </a:rPr>
              <a:t>www.mathworks.com</a:t>
            </a:r>
            <a:endParaRPr lang="en-US" dirty="0" smtClean="0">
              <a:latin typeface="Arial" charset="0"/>
            </a:endParaRP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 smtClean="0">
                <a:latin typeface="Arial" charset="0"/>
                <a:hlinkClick r:id="rId3"/>
              </a:rPr>
              <a:t>http://www.unidata.ucar.edu/software/netcdf-java</a:t>
            </a:r>
            <a:r>
              <a:rPr lang="en-US" dirty="0" smtClean="0">
                <a:latin typeface="Arial" charset="0"/>
              </a:rPr>
              <a:t> 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hlinkClick r:id="rId4"/>
              </a:rPr>
              <a:t>http:/</a:t>
            </a:r>
            <a:r>
              <a:rPr lang="en-US" dirty="0" smtClean="0">
                <a:latin typeface="Arial" charset="0"/>
                <a:hlinkClick r:id="rId4"/>
              </a:rPr>
              <a:t>/www.opendap.org</a:t>
            </a:r>
            <a:endParaRPr lang="en-US" dirty="0">
              <a:latin typeface="Arial" charset="0"/>
            </a:endParaRP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hlinkClick r:id="rId5"/>
              </a:rPr>
              <a:t>http://mexcdf.sourceforge.net</a:t>
            </a:r>
            <a:r>
              <a:rPr lang="en-US" dirty="0">
                <a:latin typeface="Arial" charset="0"/>
              </a:rPr>
              <a:t> (SNCTOOLS</a:t>
            </a:r>
            <a:r>
              <a:rPr lang="en-US" dirty="0" smtClean="0">
                <a:latin typeface="Arial" charset="0"/>
              </a:rPr>
              <a:t>)</a:t>
            </a:r>
          </a:p>
          <a:p>
            <a:pPr marL="457200" indent="-457200" eaLnBrk="1" hangingPunct="1">
              <a:buFont typeface="Arial" charset="0"/>
              <a:buAutoNum type="arabicPeriod"/>
            </a:pPr>
            <a:r>
              <a:rPr lang="en-US" dirty="0">
                <a:latin typeface="Arial" charset="0"/>
                <a:hlinkClick r:id="rId6"/>
              </a:rPr>
              <a:t>http://www.hdfgroup.org/ftp/HDF5/examples/examples-by-api/api18-</a:t>
            </a:r>
            <a:r>
              <a:rPr lang="en-US" dirty="0" smtClean="0">
                <a:latin typeface="Arial" charset="0"/>
                <a:hlinkClick r:id="rId6"/>
              </a:rPr>
              <a:t>m.html</a:t>
            </a:r>
            <a:r>
              <a:rPr lang="en-US" dirty="0" smtClean="0">
                <a:latin typeface="Arial" charset="0"/>
              </a:rPr>
              <a:t> (low level HDF5 API examples)</a:t>
            </a:r>
            <a:endParaRPr lang="en-US" dirty="0">
              <a:latin typeface="Arial" charset="0"/>
            </a:endParaRPr>
          </a:p>
          <a:p>
            <a:pPr marL="457200" indent="-457200" eaLnBrk="1" hangingPunct="1">
              <a:buFont typeface="Arial" charset="0"/>
              <a:buAutoNum type="arabicPeriod"/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077200" cy="838200"/>
          </a:xfrm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New In R2012a:</a:t>
            </a:r>
            <a:br>
              <a:rPr lang="en-US" dirty="0" smtClean="0">
                <a:ea typeface="+mj-ea"/>
              </a:rPr>
            </a:br>
            <a:r>
              <a:rPr lang="en-US" dirty="0" err="1" smtClean="0">
                <a:ea typeface="+mj-ea"/>
              </a:rPr>
              <a:t>NetCDF</a:t>
            </a:r>
            <a:r>
              <a:rPr lang="en-US" dirty="0" smtClean="0">
                <a:ea typeface="+mj-ea"/>
              </a:rPr>
              <a:t> Library version 4.1.3 and </a:t>
            </a:r>
            <a:r>
              <a:rPr lang="en-US" dirty="0" err="1" smtClean="0">
                <a:ea typeface="+mj-ea"/>
              </a:rPr>
              <a:t>OPeNDAP</a:t>
            </a:r>
            <a:endParaRPr lang="en-US" dirty="0">
              <a:ea typeface="+mj-ea"/>
            </a:endParaRPr>
          </a:p>
        </p:txBody>
      </p:sp>
      <p:sp>
        <p:nvSpPr>
          <p:cNvPr id="7170" name="Content Placeholder 6"/>
          <p:cNvSpPr>
            <a:spLocks noGrp="1"/>
          </p:cNvSpPr>
          <p:nvPr>
            <p:ph idx="1"/>
          </p:nvPr>
        </p:nvSpPr>
        <p:spPr>
          <a:xfrm>
            <a:off x="304800" y="1447800"/>
            <a:ext cx="8305800" cy="4648200"/>
          </a:xfrm>
        </p:spPr>
        <p:txBody>
          <a:bodyPr/>
          <a:lstStyle/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['http://eosdap.hdfgroup.uiuc.edu:8080/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opendap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/data/NASAFILES' …  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      '/hdf4/AIRS.2008.10.27.L3.RetStd001.v5.2.2.0.G08303124144.hdf'];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ncdisp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, 'TopographyU274');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help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ncread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data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ncread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(url,'TopographyU274</a:t>
            </a:r>
            <a:r>
              <a:rPr lang="ja-JP" altLang="en-US" sz="1400" b="1" dirty="0">
                <a:solidFill>
                  <a:srgbClr val="000000"/>
                </a:solidFill>
                <a:latin typeface="Courier New" charset="0"/>
              </a:rPr>
              <a:t>’</a:t>
            </a:r>
            <a:r>
              <a:rPr lang="en-US" altLang="ja-JP" sz="1400" b="1" dirty="0">
                <a:solidFill>
                  <a:srgbClr val="000000"/>
                </a:solidFill>
                <a:latin typeface="Courier New" charset="0"/>
              </a:rPr>
              <a:t>);');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lon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ncread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(url,'LongitudeU272');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lat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ncread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url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,</a:t>
            </a:r>
            <a:r>
              <a:rPr lang="ja-JP" altLang="en-US" sz="1400" b="1" dirty="0">
                <a:solidFill>
                  <a:srgbClr val="000000"/>
                </a:solidFill>
                <a:latin typeface="Courier New" charset="0"/>
              </a:rPr>
              <a:t>‘</a:t>
            </a:r>
            <a:r>
              <a:rPr lang="en-US" altLang="ja-JP" sz="1400" b="1" dirty="0">
                <a:solidFill>
                  <a:srgbClr val="000000"/>
                </a:solidFill>
                <a:latin typeface="Courier New" charset="0"/>
              </a:rPr>
              <a:t>LatitudeU271');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data(data==0)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NaN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pcolor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lon,lat,data</a:t>
            </a:r>
            <a:r>
              <a:rPr lang="ja-JP" altLang="en-US" sz="1400" b="1" dirty="0">
                <a:solidFill>
                  <a:srgbClr val="000000"/>
                </a:solidFill>
                <a:latin typeface="Courier New" charset="0"/>
              </a:rPr>
              <a:t>’</a:t>
            </a:r>
            <a:r>
              <a:rPr lang="en-US" altLang="ja-JP" sz="1400" b="1" dirty="0">
                <a:solidFill>
                  <a:srgbClr val="000000"/>
                </a:solidFill>
                <a:latin typeface="Courier New" charset="0"/>
              </a:rPr>
              <a:t>); </a:t>
            </a: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</a:rPr>
              <a:t>&gt;&gt; shading flat;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</a:rPr>
              <a:t>colorbar</a:t>
            </a: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ts val="450"/>
              </a:spcBef>
              <a:buClr>
                <a:srgbClr val="125687"/>
              </a:buClr>
              <a:buFont typeface="Wingdings" charset="0"/>
              <a:buNone/>
            </a:pPr>
            <a:endParaRPr lang="en-US" sz="1400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  <p:pic>
        <p:nvPicPr>
          <p:cNvPr id="717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4343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Informal Interface (high level)</a:t>
            </a:r>
            <a:endParaRPr lang="en-US" dirty="0">
              <a:ea typeface="+mj-ea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High level interfaces 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aimed at convenience, basic command line work</a:t>
            </a: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.  </a:t>
            </a:r>
            <a:endParaRPr lang="en-US" dirty="0">
              <a:solidFill>
                <a:srgbClr val="325784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ncdisp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- Display contents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of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file in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command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window.</a:t>
            </a:r>
          </a:p>
          <a:p>
            <a:pPr marL="0" indent="0" eaLnBrk="1" hangingPunct="1"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ncread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   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    -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Read data from a variable in a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file.</a:t>
            </a:r>
          </a:p>
          <a:p>
            <a:pPr marL="0" indent="0" eaLnBrk="1" hangingPunct="1"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ncreadatt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      -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Read an attribute value from a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file.</a:t>
            </a:r>
          </a:p>
          <a:p>
            <a:pPr marL="0" indent="0" eaLnBrk="1" hangingPunct="1"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ncwrite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          -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Write data to a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file.</a:t>
            </a:r>
          </a:p>
          <a:p>
            <a:pPr marL="0" indent="0" eaLnBrk="1" hangingPunct="1"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ncwriteatt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      -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Write an attribute to a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file.</a:t>
            </a:r>
          </a:p>
          <a:p>
            <a:pPr marL="0" indent="0" eaLnBrk="1" hangingPunct="1"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ncinfo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            -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Return information about a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file.</a:t>
            </a:r>
          </a:p>
          <a:p>
            <a:pPr marL="0" indent="0" eaLnBrk="1" hangingPunct="1"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nccreate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- Create a variable in a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file.  </a:t>
            </a:r>
          </a:p>
          <a:p>
            <a:pPr marL="0" indent="0" eaLnBrk="1" hangingPunct="1"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ncwriteschema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- Add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schema definitions to a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file.</a:t>
            </a:r>
            <a:endParaRPr lang="en-US" sz="1800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</a:rPr>
              <a:t>  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b="1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63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Formal Interface (low-level)</a:t>
            </a:r>
            <a:endParaRPr lang="en-US" dirty="0">
              <a:ea typeface="+mj-ea"/>
            </a:endParaRP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endParaRPr lang="en-US" dirty="0" smtClean="0">
              <a:solidFill>
                <a:srgbClr val="325784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Low-level follow 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the library API, aimed at developers.</a:t>
            </a:r>
          </a:p>
          <a:p>
            <a:pPr marL="0" indent="0" eaLnBrk="1" hangingPunct="1">
              <a:buFont typeface="Wingdings" charset="0"/>
              <a:buNone/>
            </a:pPr>
            <a:endParaRPr lang="en-US" dirty="0">
              <a:solidFill>
                <a:srgbClr val="325784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&gt;&gt; help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netcdf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      &gt;&gt; help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netcdf.open</a:t>
            </a:r>
            <a:endParaRPr lang="en-US" sz="1800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</a:rPr>
              <a:t>   </a:t>
            </a: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High level interface built on top of low-level interface.</a:t>
            </a:r>
          </a:p>
          <a:p>
            <a:pPr marL="0" indent="0" eaLnBrk="1" hangingPunct="1">
              <a:buNone/>
            </a:pP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Low level interface sits on top of </a:t>
            </a:r>
            <a:r>
              <a:rPr lang="en-US" dirty="0" err="1" smtClean="0">
                <a:solidFill>
                  <a:srgbClr val="325784"/>
                </a:solidFill>
                <a:latin typeface="Arial" charset="0"/>
              </a:rPr>
              <a:t>netCDF</a:t>
            </a: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 library.</a:t>
            </a:r>
            <a:endParaRPr lang="en-US" dirty="0">
              <a:solidFill>
                <a:srgbClr val="325784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b="1" dirty="0">
              <a:latin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70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OPeNDAP</a:t>
            </a:r>
            <a:r>
              <a:rPr lang="en-US" dirty="0" smtClean="0">
                <a:ea typeface="+mj-ea"/>
              </a:rPr>
              <a:t> with either interface</a:t>
            </a:r>
            <a:endParaRPr lang="en-US" dirty="0">
              <a:ea typeface="+mj-ea"/>
            </a:endParaRP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NetCDF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library compiled with </a:t>
            </a:r>
            <a:r>
              <a:rPr lang="en-US" dirty="0" err="1" smtClean="0">
                <a:solidFill>
                  <a:schemeClr val="tx2"/>
                </a:solidFill>
                <a:latin typeface="Arial" charset="0"/>
              </a:rPr>
              <a:t>OPeNDAP</a:t>
            </a:r>
            <a:r>
              <a:rPr lang="en-US" dirty="0" smtClean="0">
                <a:solidFill>
                  <a:schemeClr val="tx2"/>
                </a:solidFill>
                <a:latin typeface="Arial" charset="0"/>
              </a:rPr>
              <a:t> support 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1800" b="1" dirty="0" smtClean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buNone/>
            </a:pPr>
            <a:r>
              <a:rPr lang="en-US" dirty="0">
                <a:solidFill>
                  <a:schemeClr val="tx2"/>
                </a:solidFill>
                <a:latin typeface="Arial" charset="0"/>
              </a:rPr>
              <a:t>Any customer code using either </a:t>
            </a:r>
            <a:r>
              <a:rPr lang="en-US" dirty="0" err="1">
                <a:solidFill>
                  <a:schemeClr val="tx2"/>
                </a:solidFill>
                <a:latin typeface="Arial" charset="0"/>
              </a:rPr>
              <a:t>netCDF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 interface is now </a:t>
            </a:r>
            <a:r>
              <a:rPr lang="en-US" dirty="0" err="1">
                <a:solidFill>
                  <a:schemeClr val="tx2"/>
                </a:solidFill>
                <a:latin typeface="Arial" charset="0"/>
              </a:rPr>
              <a:t>OPeNDAP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-enabled by default.</a:t>
            </a:r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  &gt;&gt;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ncid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netcdf.open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url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  &gt;&gt; [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numdims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numvars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netcdf.inq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ncid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)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;</a:t>
            </a:r>
          </a:p>
          <a:p>
            <a:pPr marL="0" indent="0" eaLnBrk="1" hangingPunct="1">
              <a:buFont typeface="Wingdings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    &gt;&gt; info = 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ncinfo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800" b="1" dirty="0" err="1" smtClean="0">
                <a:solidFill>
                  <a:srgbClr val="000000"/>
                </a:solidFill>
                <a:latin typeface="Arial" charset="0"/>
              </a:rPr>
              <a:t>url</a:t>
            </a:r>
            <a:r>
              <a:rPr lang="en-US" sz="1800" b="1" dirty="0" smtClean="0">
                <a:solidFill>
                  <a:srgbClr val="000000"/>
                </a:solidFill>
                <a:latin typeface="Arial" charset="0"/>
              </a:rPr>
              <a:t>)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marL="0" indent="0" eaLnBrk="1" hangingPunct="1">
              <a:buNone/>
            </a:pPr>
            <a:endParaRPr lang="en-US" dirty="0">
              <a:solidFill>
                <a:schemeClr val="tx2"/>
              </a:solidFill>
              <a:latin typeface="Arial" charset="0"/>
            </a:endParaRPr>
          </a:p>
          <a:p>
            <a:pPr marL="0" indent="0" eaLnBrk="1" hangingPunct="1">
              <a:buNone/>
            </a:pPr>
            <a:endParaRPr lang="en-US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>
                <a:latin typeface="Arial" charset="0"/>
                <a:cs typeface="Arial" charset="0"/>
              </a:rPr>
              <a:t>OPeNDAP in earlier versions of MATLAB…</a:t>
            </a:r>
          </a:p>
        </p:txBody>
      </p:sp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dirty="0">
                <a:solidFill>
                  <a:srgbClr val="325784"/>
                </a:solidFill>
                <a:latin typeface="Arial" charset="0"/>
              </a:rPr>
              <a:t>Possible to do with </a:t>
            </a:r>
            <a:r>
              <a:rPr lang="en-US" dirty="0" err="1">
                <a:solidFill>
                  <a:srgbClr val="325784"/>
                </a:solidFill>
                <a:latin typeface="Arial" charset="0"/>
              </a:rPr>
              <a:t>Unidata’s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 </a:t>
            </a:r>
            <a:r>
              <a:rPr lang="en-US" dirty="0" err="1">
                <a:solidFill>
                  <a:srgbClr val="325784"/>
                </a:solidFill>
                <a:latin typeface="Arial" charset="0"/>
              </a:rPr>
              <a:t>netcdf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-java.  Illustrates </a:t>
            </a: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how to integrate 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MATLAB with 3</a:t>
            </a:r>
            <a:r>
              <a:rPr lang="en-US" baseline="30000" dirty="0">
                <a:solidFill>
                  <a:srgbClr val="325784"/>
                </a:solidFill>
                <a:latin typeface="Arial" charset="0"/>
              </a:rPr>
              <a:t>rd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 party jar files.</a:t>
            </a:r>
          </a:p>
          <a:p>
            <a:pPr marL="0" indent="0"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  &gt;&gt; </a:t>
            </a:r>
            <a:r>
              <a:rPr lang="en-US" sz="1800" dirty="0" err="1">
                <a:latin typeface="Arial" charset="0"/>
              </a:rPr>
              <a:t>j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avaaddpath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('netcdfAll-4.2.jar');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  &gt;&gt; import ucar.nc2.dods.*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   &gt;&gt;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jncid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NetcdfFile.open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Arial" charset="0"/>
              </a:rPr>
              <a:t>url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); </a:t>
            </a:r>
          </a:p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solidFill>
                  <a:srgbClr val="325784"/>
                </a:solidFill>
                <a:latin typeface="Arial" charset="0"/>
              </a:rPr>
              <a:t>Possibly soon in </a:t>
            </a:r>
            <a:r>
              <a:rPr lang="en-US" dirty="0" err="1">
                <a:solidFill>
                  <a:srgbClr val="325784"/>
                </a:solidFill>
                <a:latin typeface="Arial" charset="0"/>
              </a:rPr>
              <a:t>Debian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?  Otherwise get from </a:t>
            </a:r>
            <a:r>
              <a:rPr lang="en-US" dirty="0" err="1">
                <a:solidFill>
                  <a:srgbClr val="325784"/>
                </a:solidFill>
                <a:latin typeface="Arial" charset="0"/>
              </a:rPr>
              <a:t>Unidata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 or  go get SNCTOOLS from </a:t>
            </a:r>
            <a:r>
              <a:rPr lang="en-US" dirty="0">
                <a:solidFill>
                  <a:srgbClr val="325784"/>
                </a:solidFill>
                <a:latin typeface="Arial" charset="0"/>
                <a:hlinkClick r:id="rId2"/>
              </a:rPr>
              <a:t>http://mexcdf.sourceforge.net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. </a:t>
            </a:r>
            <a:endParaRPr lang="en-US" dirty="0" smtClean="0">
              <a:solidFill>
                <a:srgbClr val="325784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dirty="0">
              <a:solidFill>
                <a:srgbClr val="325784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Other </a:t>
            </a:r>
            <a:r>
              <a:rPr lang="en-US" dirty="0" err="1" smtClean="0">
                <a:solidFill>
                  <a:srgbClr val="325784"/>
                </a:solidFill>
                <a:latin typeface="Arial" charset="0"/>
              </a:rPr>
              <a:t>OPeNDAP</a:t>
            </a: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 implementations, i.e. “LOADDAP”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 </a:t>
            </a:r>
            <a:endParaRPr lang="en-US" dirty="0">
              <a:solidFill>
                <a:srgbClr val="325784"/>
              </a:solidFill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b="1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NetCDF</a:t>
            </a:r>
            <a:r>
              <a:rPr lang="en-US" dirty="0" smtClean="0">
                <a:ea typeface="+mj-ea"/>
              </a:rPr>
              <a:t> Support </a:t>
            </a:r>
            <a:endParaRPr lang="en-US" dirty="0">
              <a:ea typeface="+mj-ea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  <a:sym typeface="Wingdings" charset="0"/>
            </a:endParaRPr>
          </a:p>
          <a:p>
            <a:pPr marL="0" indent="0" eaLnBrk="1" hangingPunct="1"/>
            <a:r>
              <a:rPr lang="en-US" dirty="0">
                <a:solidFill>
                  <a:srgbClr val="325784"/>
                </a:solidFill>
                <a:latin typeface="Arial" charset="0"/>
                <a:sym typeface="Wingdings" charset="0"/>
              </a:rPr>
              <a:t> 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netCDF-3 and netCDF-4 classic model</a:t>
            </a:r>
          </a:p>
          <a:p>
            <a:pPr marL="0" indent="0" eaLnBrk="1" hangingPunct="1"/>
            <a:r>
              <a:rPr lang="en-US" dirty="0">
                <a:solidFill>
                  <a:srgbClr val="325784"/>
                </a:solidFill>
                <a:latin typeface="Arial" charset="0"/>
                <a:sym typeface="Wingdings" charset="0"/>
              </a:rPr>
              <a:t>  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netCDF-4 groups, </a:t>
            </a:r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unsigned integer </a:t>
            </a:r>
            <a:r>
              <a:rPr lang="en-US" dirty="0" err="1">
                <a:solidFill>
                  <a:srgbClr val="325784"/>
                </a:solidFill>
                <a:latin typeface="Arial" charset="0"/>
              </a:rPr>
              <a:t>datatypes</a:t>
            </a:r>
            <a:endParaRPr lang="en-US" dirty="0">
              <a:solidFill>
                <a:srgbClr val="325784"/>
              </a:solidFill>
              <a:latin typeface="Arial" charset="0"/>
            </a:endParaRPr>
          </a:p>
          <a:p>
            <a:pPr marL="0" indent="0" eaLnBrk="1" hangingPunct="1"/>
            <a:r>
              <a:rPr lang="en-US" dirty="0" smtClean="0">
                <a:solidFill>
                  <a:srgbClr val="325784"/>
                </a:solidFill>
                <a:latin typeface="Arial" charset="0"/>
              </a:rPr>
              <a:t> can </a:t>
            </a:r>
            <a:r>
              <a:rPr lang="en-US" dirty="0">
                <a:solidFill>
                  <a:srgbClr val="325784"/>
                </a:solidFill>
                <a:latin typeface="Arial" charset="0"/>
              </a:rPr>
              <a:t>read some HDF5 files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dirty="0">
                <a:latin typeface="Arial" charset="0"/>
              </a:rPr>
              <a:t>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>
                <a:latin typeface="Arial" charset="0"/>
              </a:rPr>
              <a:t>    &gt;&gt; h5create(</a:t>
            </a:r>
            <a:r>
              <a:rPr lang="ja-JP" altLang="en-US" sz="1800" b="1" dirty="0">
                <a:latin typeface="Arial" charset="0"/>
              </a:rPr>
              <a:t>‘</a:t>
            </a:r>
            <a:r>
              <a:rPr lang="en-US" altLang="ja-JP" sz="1800" b="1" dirty="0">
                <a:latin typeface="Arial" charset="0"/>
              </a:rPr>
              <a:t>myfile.h5</a:t>
            </a:r>
            <a:r>
              <a:rPr lang="ja-JP" altLang="en-US" sz="1800" b="1" dirty="0">
                <a:latin typeface="Arial" charset="0"/>
              </a:rPr>
              <a:t>’</a:t>
            </a:r>
            <a:r>
              <a:rPr lang="en-US" altLang="ja-JP" sz="1800" b="1" dirty="0">
                <a:latin typeface="Arial" charset="0"/>
              </a:rPr>
              <a:t>,</a:t>
            </a:r>
            <a:r>
              <a:rPr lang="ja-JP" altLang="en-US" sz="1800" b="1" dirty="0">
                <a:latin typeface="Arial" charset="0"/>
              </a:rPr>
              <a:t>’</a:t>
            </a:r>
            <a:r>
              <a:rPr lang="en-US" altLang="ja-JP" sz="1800" b="1" dirty="0">
                <a:latin typeface="Arial" charset="0"/>
              </a:rPr>
              <a:t>/</a:t>
            </a:r>
            <a:r>
              <a:rPr lang="en-US" altLang="ja-JP" sz="1800" b="1" dirty="0" err="1">
                <a:latin typeface="Arial" charset="0"/>
              </a:rPr>
              <a:t>mydataset</a:t>
            </a:r>
            <a:r>
              <a:rPr lang="ja-JP" altLang="en-US" sz="1800" b="1" dirty="0">
                <a:latin typeface="Arial" charset="0"/>
              </a:rPr>
              <a:t>’</a:t>
            </a:r>
            <a:r>
              <a:rPr lang="en-US" altLang="ja-JP" sz="1800" b="1" dirty="0">
                <a:latin typeface="Arial" charset="0"/>
              </a:rPr>
              <a:t>,[100 200]);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>
                <a:latin typeface="Arial" charset="0"/>
              </a:rPr>
              <a:t>    &gt;&gt; h5disp(‘myfile.h5’);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 dirty="0">
                <a:latin typeface="Arial" charset="0"/>
              </a:rPr>
              <a:t>    &gt;&gt; </a:t>
            </a:r>
            <a:r>
              <a:rPr lang="en-US" sz="1800" b="1" dirty="0" err="1">
                <a:latin typeface="Arial" charset="0"/>
              </a:rPr>
              <a:t>ncdisp</a:t>
            </a:r>
            <a:r>
              <a:rPr lang="en-US" sz="1800" b="1" dirty="0">
                <a:latin typeface="Arial" charset="0"/>
              </a:rPr>
              <a:t>(</a:t>
            </a:r>
            <a:r>
              <a:rPr lang="ja-JP" altLang="en-US" sz="1800" b="1" dirty="0">
                <a:latin typeface="Arial" charset="0"/>
              </a:rPr>
              <a:t>‘</a:t>
            </a:r>
            <a:r>
              <a:rPr lang="en-US" altLang="ja-JP" sz="1800" b="1" dirty="0">
                <a:latin typeface="Arial" charset="0"/>
              </a:rPr>
              <a:t>myfile.h5</a:t>
            </a:r>
            <a:r>
              <a:rPr lang="ja-JP" altLang="en-US" sz="1800" b="1" dirty="0">
                <a:latin typeface="Arial" charset="0"/>
              </a:rPr>
              <a:t>’</a:t>
            </a:r>
            <a:r>
              <a:rPr lang="en-US" altLang="ja-JP" sz="1800" b="1" dirty="0">
                <a:latin typeface="Arial" charset="0"/>
              </a:rPr>
              <a:t>);</a:t>
            </a:r>
          </a:p>
          <a:p>
            <a:pPr marL="0" indent="0" eaLnBrk="1" hangingPunct="1">
              <a:buFont typeface="Wingdings" charset="0"/>
              <a:buNone/>
            </a:pPr>
            <a:endParaRPr lang="en-US" sz="1800" b="1" dirty="0">
              <a:latin typeface="Arial" charset="0"/>
            </a:endParaRPr>
          </a:p>
          <a:p>
            <a:pPr marL="0" indent="0" eaLnBrk="1" hangingPunct="1"/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marL="0" indent="0" eaLnBrk="1" hangingPunct="1">
              <a:buFont typeface="Wingdings" charset="0"/>
              <a:buNone/>
            </a:pPr>
            <a:endParaRPr lang="en-US" b="1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NetCDF</a:t>
            </a:r>
            <a:r>
              <a:rPr lang="en-US" dirty="0" smtClean="0">
                <a:ea typeface="+mj-ea"/>
              </a:rPr>
              <a:t> Support (h5disp output)</a:t>
            </a:r>
            <a:endParaRPr lang="en-US" dirty="0">
              <a:ea typeface="+mj-e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648200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HDF5 myfile.h5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Group '/'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    Dataset 'myDataset1' </a:t>
            </a:r>
          </a:p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        Size:  100x200</a:t>
            </a:r>
          </a:p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        MaxSize:  100x200</a:t>
            </a:r>
          </a:p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        Datatype:   H5T_IEEE_F64LE (double)</a:t>
            </a:r>
          </a:p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        ChunkSize:  []</a:t>
            </a:r>
          </a:p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        Filters:  none</a:t>
            </a:r>
          </a:p>
          <a:p>
            <a:pPr marL="0" indent="0" eaLnBrk="1" hangingPunct="1">
              <a:buFont typeface="Wingdings" charset="0"/>
              <a:buNone/>
            </a:pPr>
            <a:r>
              <a:rPr lang="fi-FI" sz="1800" b="1">
                <a:latin typeface="Arial" charset="0"/>
              </a:rPr>
              <a:t>        FillValue:  0.000000</a:t>
            </a:r>
          </a:p>
          <a:p>
            <a:pPr marL="0" indent="0" eaLnBrk="1" hangingPunct="1"/>
            <a:endParaRPr lang="en-US">
              <a:latin typeface="Arial" charset="0"/>
            </a:endParaRPr>
          </a:p>
          <a:p>
            <a:pPr marL="0" indent="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</a:rPr>
              <a:t>NetCDF</a:t>
            </a:r>
            <a:r>
              <a:rPr lang="en-US" dirty="0" smtClean="0">
                <a:ea typeface="+mj-ea"/>
              </a:rPr>
              <a:t> Support (</a:t>
            </a:r>
            <a:r>
              <a:rPr lang="en-US" dirty="0" err="1" smtClean="0">
                <a:ea typeface="+mj-ea"/>
              </a:rPr>
              <a:t>ncdisp</a:t>
            </a:r>
            <a:r>
              <a:rPr lang="en-US" dirty="0" smtClean="0">
                <a:ea typeface="+mj-ea"/>
              </a:rPr>
              <a:t> output)</a:t>
            </a:r>
            <a:endParaRPr lang="en-US" dirty="0">
              <a:ea typeface="+mj-ea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Source: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           myfile.h5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Format: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           netcdf4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Dimensions: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           phony_dim_0 = 200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           phony_dim_1 = 100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Variables: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    myDataset1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           Size:       100x200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           Dimensions: phony_dim_1,phony_dim_0</a:t>
            </a:r>
          </a:p>
          <a:p>
            <a:pPr marL="0" indent="0" eaLnBrk="1" hangingPunct="1">
              <a:buFont typeface="Wingdings" charset="0"/>
              <a:buNone/>
            </a:pPr>
            <a:r>
              <a:rPr lang="en-US" sz="1800" b="1">
                <a:latin typeface="Arial" charset="0"/>
              </a:rPr>
              <a:t>           Datatype:   double</a:t>
            </a:r>
          </a:p>
          <a:p>
            <a:pPr marL="0" indent="0" eaLnBrk="1" hangingPunct="1"/>
            <a:endParaRPr lang="en-US">
              <a:latin typeface="Arial" charset="0"/>
            </a:endParaRPr>
          </a:p>
          <a:p>
            <a:pPr marL="0" indent="0"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MW_PPT">
      <a:dk1>
        <a:sysClr val="windowText" lastClr="000000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6109</TotalTime>
  <Words>843</Words>
  <Application>Microsoft Macintosh PowerPoint</Application>
  <PresentationFormat>On-screen Show (4:3)</PresentationFormat>
  <Paragraphs>135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</vt:lpstr>
      <vt:lpstr>MATLAB, netCDF, and OPeNDAP  </vt:lpstr>
      <vt:lpstr>New In R2012a: NetCDF Library version 4.1.3 and OPeNDAP</vt:lpstr>
      <vt:lpstr>Informal Interface (high level)</vt:lpstr>
      <vt:lpstr>Formal Interface (low-level)</vt:lpstr>
      <vt:lpstr>OPeNDAP with either interface</vt:lpstr>
      <vt:lpstr>OPeNDAP in earlier versions of MATLAB…</vt:lpstr>
      <vt:lpstr>NetCDF Support </vt:lpstr>
      <vt:lpstr>NetCDF Support (h5disp output)</vt:lpstr>
      <vt:lpstr>NetCDF Support (ncdisp output)</vt:lpstr>
      <vt:lpstr>NPP Access Example via HDF5 High Level</vt:lpstr>
      <vt:lpstr>NPP Access Example (continued)</vt:lpstr>
      <vt:lpstr>References</vt:lpstr>
    </vt:vector>
  </TitlesOfParts>
  <Company>MathWorks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MATLAB, netCDF, and OPeNDAP</dc:title>
  <dc:creator>johne</dc:creator>
  <cp:keywords>Version 12.0</cp:keywords>
  <cp:lastModifiedBy>John Evans</cp:lastModifiedBy>
  <cp:revision>26</cp:revision>
  <dcterms:created xsi:type="dcterms:W3CDTF">2012-04-09T19:28:36Z</dcterms:created>
  <dcterms:modified xsi:type="dcterms:W3CDTF">2012-04-18T12:26:32Z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</Properties>
</file>