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9" r:id="rId2"/>
    <p:sldId id="256" r:id="rId3"/>
    <p:sldId id="266" r:id="rId4"/>
    <p:sldId id="273" r:id="rId5"/>
    <p:sldId id="275" r:id="rId6"/>
    <p:sldId id="267" r:id="rId7"/>
    <p:sldId id="268" r:id="rId8"/>
    <p:sldId id="262" r:id="rId9"/>
    <p:sldId id="280" r:id="rId10"/>
    <p:sldId id="271" r:id="rId11"/>
    <p:sldId id="260" r:id="rId12"/>
    <p:sldId id="263" r:id="rId13"/>
    <p:sldId id="269" r:id="rId14"/>
    <p:sldId id="264" r:id="rId15"/>
    <p:sldId id="27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081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28CB1-CF9F-45DA-BBDF-E82D3D4546E0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17DA0-2BD3-42AC-9FD9-EA5421AC7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147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CI</a:t>
            </a:r>
            <a:r>
              <a:rPr lang="zh-CN" altLang="en-US" dirty="0" smtClean="0"/>
              <a:t>服务：只要有</a:t>
            </a:r>
            <a:r>
              <a:rPr lang="en-US" altLang="zh-CN" dirty="0" smtClean="0"/>
              <a:t>make check</a:t>
            </a:r>
            <a:r>
              <a:rPr lang="zh-CN" altLang="en-US" dirty="0" smtClean="0"/>
              <a:t>都会去做测试，不管开不开   虚拟机环境</a:t>
            </a:r>
            <a:endParaRPr lang="en-US" altLang="zh-CN" dirty="0" smtClean="0"/>
          </a:p>
          <a:p>
            <a:r>
              <a:rPr lang="en-US" altLang="zh-CN" dirty="0" smtClean="0"/>
              <a:t>OBS</a:t>
            </a:r>
            <a:r>
              <a:rPr lang="zh-CN" altLang="en-US" dirty="0" smtClean="0"/>
              <a:t>的时候  又要开 又要有</a:t>
            </a:r>
            <a:r>
              <a:rPr lang="en-US" altLang="zh-CN" dirty="0" smtClean="0"/>
              <a:t>make check</a:t>
            </a:r>
            <a:r>
              <a:rPr lang="zh-CN" altLang="en-US" dirty="0" smtClean="0"/>
              <a:t>才去做测试          物理机 </a:t>
            </a:r>
            <a:endParaRPr lang="en-US" altLang="zh-CN" dirty="0" smtClean="0"/>
          </a:p>
          <a:p>
            <a:r>
              <a:rPr lang="zh-CN" altLang="en-US" dirty="0" smtClean="0"/>
              <a:t>事件触发是</a:t>
            </a:r>
            <a:r>
              <a:rPr lang="en-US" altLang="zh-CN" dirty="0" smtClean="0"/>
              <a:t>maintainer</a:t>
            </a:r>
            <a:r>
              <a:rPr lang="zh-CN" altLang="en-US" dirty="0" smtClean="0"/>
              <a:t>合入码云后通过</a:t>
            </a:r>
            <a:r>
              <a:rPr lang="en-US" altLang="zh-CN" dirty="0" smtClean="0"/>
              <a:t>CI</a:t>
            </a:r>
            <a:r>
              <a:rPr lang="zh-CN" altLang="en-US" dirty="0" smtClean="0"/>
              <a:t>任务调度</a:t>
            </a:r>
            <a:r>
              <a:rPr lang="en-US" altLang="zh-CN" dirty="0" smtClean="0"/>
              <a:t>OBS</a:t>
            </a:r>
            <a:r>
              <a:rPr lang="zh-CN" altLang="en-US" dirty="0" smtClean="0"/>
              <a:t>去拉取代码；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839B2D-89E6-47C4-8CDD-A0ADAE4FDACF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055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DA0-2BD3-42AC-9FD9-EA5421AC75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346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Fuzz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oss</a:t>
            </a:r>
            <a:r>
              <a:rPr lang="en-US" altLang="zh-CN" dirty="0" smtClean="0"/>
              <a:t>-fuzz/</a:t>
            </a:r>
            <a:r>
              <a:rPr lang="en-US" altLang="zh-CN" dirty="0" err="1" smtClean="0"/>
              <a:t>syzkaller</a:t>
            </a:r>
            <a:r>
              <a:rPr lang="en-US" altLang="zh-CN" dirty="0" smtClean="0"/>
              <a:t>/Trinity/</a:t>
            </a:r>
            <a:r>
              <a:rPr lang="en-US" altLang="zh-CN" dirty="0" err="1" smtClean="0"/>
              <a:t>csmith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javafuzzer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jfuzz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DA0-2BD3-42AC-9FD9-EA5421AC757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门禁检查：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License</a:t>
            </a:r>
            <a:r>
              <a:rPr lang="zh-CN" altLang="en-US" dirty="0" smtClean="0"/>
              <a:t>检查   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、单包质量（有问题）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、基本信息检查  版本号递增检查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、敏感信息  </a:t>
            </a:r>
            <a:r>
              <a:rPr lang="en-US" altLang="zh-CN" dirty="0" err="1" smtClean="0"/>
              <a:t>Redhat</a:t>
            </a:r>
            <a:r>
              <a:rPr lang="zh-CN" altLang="en-US" dirty="0" smtClean="0"/>
              <a:t>信息 </a:t>
            </a:r>
            <a:r>
              <a:rPr lang="en-US" altLang="zh-CN" dirty="0" smtClean="0"/>
              <a:t>flag</a:t>
            </a:r>
            <a:r>
              <a:rPr lang="zh-CN" altLang="en-US" dirty="0" smtClean="0"/>
              <a:t>等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558-6F1E-4F58-B2D7-90BBD95DDC9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758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fock</a:t>
            </a:r>
            <a:r>
              <a:rPr lang="zh-CN" altLang="en-US" dirty="0" smtClean="0"/>
              <a:t>平台注册代码仓  接口定义：</a:t>
            </a:r>
            <a:r>
              <a:rPr lang="en-US" altLang="zh-CN" dirty="0" err="1" smtClean="0"/>
              <a:t>oet_qemu.yaml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、提交注册需要的</a:t>
            </a:r>
            <a:r>
              <a:rPr lang="en-US" altLang="zh-CN" dirty="0" err="1" smtClean="0"/>
              <a:t>yaml</a:t>
            </a:r>
            <a:r>
              <a:rPr lang="zh-CN" altLang="en-US" dirty="0" smtClean="0"/>
              <a:t>文件并提交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yaml</a:t>
            </a:r>
            <a:r>
              <a:rPr lang="zh-CN" altLang="en-US" dirty="0" smtClean="0"/>
              <a:t>文件包括</a:t>
            </a:r>
            <a:r>
              <a:rPr lang="en-US" altLang="zh-CN" dirty="0" err="1" smtClean="0"/>
              <a:t>url+maintainer</a:t>
            </a:r>
            <a:r>
              <a:rPr lang="zh-CN" altLang="en-US" dirty="0" smtClean="0"/>
              <a:t>名字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、社区审核通过后进行监听</a:t>
            </a:r>
          </a:p>
          <a:p>
            <a:endParaRPr lang="zh-CN" altLang="en-US" dirty="0" smtClean="0"/>
          </a:p>
          <a:p>
            <a:r>
              <a:rPr lang="zh-CN" altLang="en-US" dirty="0" smtClean="0"/>
              <a:t>协同用例开发：</a:t>
            </a:r>
          </a:p>
          <a:p>
            <a:r>
              <a:rPr lang="zh-CN" altLang="en-US" dirty="0" smtClean="0"/>
              <a:t>仓库下面需要个</a:t>
            </a:r>
            <a:r>
              <a:rPr lang="en-US" altLang="zh-CN" dirty="0" smtClean="0"/>
              <a:t>tests</a:t>
            </a:r>
            <a:r>
              <a:rPr lang="zh-CN" altLang="en-US" dirty="0" smtClean="0"/>
              <a:t>目录，里面放任务执行的</a:t>
            </a:r>
            <a:r>
              <a:rPr lang="en-US" altLang="zh-CN" dirty="0" err="1" smtClean="0"/>
              <a:t>job.yaml</a:t>
            </a:r>
            <a:r>
              <a:rPr lang="zh-CN" altLang="en-US" dirty="0" smtClean="0"/>
              <a:t>文件</a:t>
            </a:r>
            <a:r>
              <a:rPr lang="en-US" altLang="zh-CN" dirty="0" smtClean="0"/>
              <a:t>+</a:t>
            </a:r>
            <a:r>
              <a:rPr lang="zh-CN" altLang="en-US" dirty="0" smtClean="0"/>
              <a:t>入口脚本</a:t>
            </a:r>
            <a:r>
              <a:rPr lang="en-US" altLang="zh-CN" dirty="0" smtClean="0"/>
              <a:t>(</a:t>
            </a:r>
            <a:r>
              <a:rPr lang="zh-CN" altLang="en-US" dirty="0" smtClean="0"/>
              <a:t>定义真正执行动作的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此文件定义软硬件信息  安装依赖</a:t>
            </a:r>
            <a:r>
              <a:rPr lang="en-US" altLang="zh-CN" dirty="0" smtClean="0"/>
              <a:t>yum   </a:t>
            </a:r>
            <a:r>
              <a:rPr lang="zh-CN" altLang="en-US" dirty="0" smtClean="0"/>
              <a:t>入口脚本（入口脚本可以去下载需要的其他的代码或者动作）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075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600" dirty="0" smtClean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67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17DA0-2BD3-42AC-9FD9-EA5421AC757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4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B6F558-6F1E-4F58-B2D7-90BBD95DDC9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522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8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52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64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578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8890" y="456134"/>
            <a:ext cx="10736446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621" y="1501989"/>
            <a:ext cx="10729365" cy="4690459"/>
          </a:xfrm>
          <a:prstGeom prst="rect">
            <a:avLst/>
          </a:prstGeom>
        </p:spPr>
        <p:txBody>
          <a:bodyPr lIns="0" tIns="0" rIns="0" bIns="0"/>
          <a:lstStyle>
            <a:lvl1pPr marL="12368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7937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2pPr>
            <a:lvl3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73562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2AF307D-40F4-EC4C-9108-79E948007529}"/>
              </a:ext>
            </a:extLst>
          </p:cNvPr>
          <p:cNvSpPr txBox="1"/>
          <p:nvPr userDrawn="1"/>
        </p:nvSpPr>
        <p:spPr>
          <a:xfrm>
            <a:off x="607249" y="1402065"/>
            <a:ext cx="3919503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798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691578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领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301" y="0"/>
            <a:ext cx="12196300" cy="56022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6112" y="907582"/>
            <a:ext cx="6607747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lnSpc>
                <a:spcPts val="3439"/>
              </a:lnSpc>
              <a:defRPr sz="3199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10800000">
            <a:off x="10498794" y="1522948"/>
            <a:ext cx="717656" cy="701032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12" fontAlgn="auto">
              <a:spcBef>
                <a:spcPts val="0"/>
              </a:spcBef>
              <a:spcAft>
                <a:spcPts val="0"/>
              </a:spcAft>
            </a:pPr>
            <a:endParaRPr kumimoji="1" lang="zh-CN" altLang="en-US" sz="900">
              <a:solidFill>
                <a:srgbClr val="1D1D1A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878D8DD-C7E7-9345-9C0D-92472D27ADF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8897" y="1949372"/>
            <a:ext cx="6574961" cy="643926"/>
          </a:xfrm>
        </p:spPr>
        <p:txBody>
          <a:bodyPr/>
          <a:lstStyle>
            <a:lvl1pPr>
              <a:defRPr sz="1399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931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70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86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06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1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785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343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28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D83A-82E6-4DCC-8912-498CB78D98E5}" type="datetimeFigureOut">
              <a:rPr lang="zh-CN" altLang="en-US" smtClean="0"/>
              <a:t>2020/7/13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B34E-040F-4085-81C7-9764B8090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51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ee.com/openeuler/crystal-ci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ee.com/openeuler/QA/blob/master/%E7%A4%BE%E5%8C%BA%E6%B5%8B%E8%AF%95%E4%BD%93%E7%B3%BB%E4%BB%8B%E7%BB%8D.md" TargetMode="External"/><Relationship Id="rId3" Type="http://schemas.openxmlformats.org/officeDocument/2006/relationships/hyperlink" Target="https://gitee.com/openeuler/test-tools/tree/master/mugen" TargetMode="External"/><Relationship Id="rId7" Type="http://schemas.openxmlformats.org/officeDocument/2006/relationships/hyperlink" Target="https://gitee.com/openeuler/QA/blob/master/%E7%A4%BE%E5%8C%BA%E5%BC%80%E5%8F%91%E8%80%85%E6%B5%8B%E8%AF%95%E8%B4%A1%E7%8C%AE%E6%8C%87%E5%8D%97.md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ee.com/openeuler/package-reinforce-test" TargetMode="External"/><Relationship Id="rId11" Type="http://schemas.openxmlformats.org/officeDocument/2006/relationships/hyperlink" Target="https://gitee.com/openeuler/QA" TargetMode="External"/><Relationship Id="rId5" Type="http://schemas.openxmlformats.org/officeDocument/2006/relationships/hyperlink" Target="https://gitee.com/src-openeuler/oec-hardware" TargetMode="External"/><Relationship Id="rId10" Type="http://schemas.openxmlformats.org/officeDocument/2006/relationships/hyperlink" Target="mailto:qa@openEuler.org" TargetMode="External"/><Relationship Id="rId4" Type="http://schemas.openxmlformats.org/officeDocument/2006/relationships/hyperlink" Target="https://gitee.com/openeuler/integration-test/tree/master/testcases/smoke-testing" TargetMode="External"/><Relationship Id="rId9" Type="http://schemas.openxmlformats.org/officeDocument/2006/relationships/hyperlink" Target="https://gitee.com/openeuler/package-reinforce-test/blob/master/%E6%B5%8B%E8%AF%95%E7%94%A8%E4%BE%8B%E5%91%BD%E5%90%8D%E5%8F%8A%E4%BB%A3%E7%A0%81%E7%BC%96%E7%A8%8B%E8%A7%84%E8%8C%83.m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019350" y="1509573"/>
            <a:ext cx="8352928" cy="2376264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 </a:t>
            </a: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</a:t>
            </a: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能力沟通会</a:t>
            </a:r>
            <a: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/>
            </a:r>
            <a:br>
              <a:rPr lang="en-US" altLang="zh-CN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998" b="1" dirty="0" smtClean="0">
                <a:solidFill>
                  <a:schemeClr val="accent1"/>
                </a:solidFill>
              </a:rPr>
              <a:t/>
            </a:r>
            <a:br>
              <a:rPr lang="en-US" altLang="zh-CN" sz="3998" b="1" dirty="0" smtClean="0">
                <a:solidFill>
                  <a:schemeClr val="accent1"/>
                </a:solidFill>
              </a:rPr>
            </a:br>
            <a:endParaRPr lang="zh-CN" altLang="en-US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59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圆角矩形 10"/>
          <p:cNvSpPr/>
          <p:nvPr/>
        </p:nvSpPr>
        <p:spPr bwMode="auto">
          <a:xfrm>
            <a:off x="2728362" y="4346906"/>
            <a:ext cx="7506529" cy="782395"/>
          </a:xfrm>
          <a:prstGeom prst="roundRect">
            <a:avLst>
              <a:gd name="adj" fmla="val 3997"/>
            </a:avLst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2860" dir="5400000" rotWithShape="0">
              <a:srgbClr val="000000">
                <a:alpha val="35000"/>
              </a:srgbClr>
            </a:outerShdw>
          </a:effectLst>
        </p:spPr>
        <p:txBody>
          <a:bodyPr lIns="79129" tIns="39564" rIns="79129" bIns="39564">
            <a:noAutofit/>
          </a:bodyPr>
          <a:lstStyle/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41" name="圆角矩形 10"/>
          <p:cNvSpPr/>
          <p:nvPr/>
        </p:nvSpPr>
        <p:spPr bwMode="auto">
          <a:xfrm>
            <a:off x="2743470" y="2324436"/>
            <a:ext cx="7506529" cy="1967861"/>
          </a:xfrm>
          <a:prstGeom prst="roundRect">
            <a:avLst>
              <a:gd name="adj" fmla="val 3997"/>
            </a:avLst>
          </a:prstGeom>
          <a:solidFill>
            <a:sysClr val="window" lastClr="FFFFFF">
              <a:lumMod val="75000"/>
            </a:sysClr>
          </a:solidFill>
          <a:ln w="9525" cap="flat" cmpd="sng" algn="ctr">
            <a:solidFill>
              <a:schemeClr val="tx1"/>
            </a:solidFill>
            <a:prstDash val="solid"/>
          </a:ln>
          <a:effectLst>
            <a:outerShdw blurRad="40000" dist="22860" dir="5400000" rotWithShape="0">
              <a:srgbClr val="000000">
                <a:alpha val="35000"/>
              </a:srgbClr>
            </a:outerShdw>
          </a:effectLst>
        </p:spPr>
        <p:txBody>
          <a:bodyPr lIns="79129" tIns="39564" rIns="79129" bIns="39564">
            <a:noAutofit/>
          </a:bodyPr>
          <a:lstStyle/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indent="-174518" fontAlgn="auto">
              <a:spcBef>
                <a:spcPts val="0"/>
              </a:spcBef>
              <a:spcAft>
                <a:spcPts val="0"/>
              </a:spcAft>
              <a:buClr>
                <a:srgbClr val="000000">
                  <a:lumMod val="50000"/>
                  <a:lumOff val="50000"/>
                </a:srgbClr>
              </a:buClr>
              <a:buSzPct val="60000"/>
              <a:defRPr/>
            </a:pPr>
            <a:endParaRPr lang="en-GB" altLang="zh-CN" sz="1100" ker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472241" y="174450"/>
            <a:ext cx="7031940" cy="525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/>
        </p:spPr>
        <p:txBody>
          <a:bodyPr vert="horz" wrap="square" lIns="91404" tIns="45703" rIns="91404" bIns="45703" numCol="1" rtlCol="0" anchor="ctr" anchorCtr="0" compatLnSpc="1">
            <a:prstTxWarp prst="textNoShape">
              <a:avLst/>
            </a:prstTxWarp>
            <a:normAutofit fontScale="97500"/>
          </a:bodyPr>
          <a:lstStyle>
            <a:defPPr>
              <a:defRPr lang="zh-CN"/>
            </a:defPPr>
            <a:lvl1pPr defTabSz="673004" eaLnBrk="1" hangingPunct="1">
              <a:defRPr sz="2399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defTabSz="673004" eaLnBrk="1" hangingPunct="1">
              <a:defRPr sz="2800">
                <a:solidFill>
                  <a:srgbClr val="990000"/>
                </a:solidFill>
                <a:latin typeface="Arial" panose="020B0604020202020204" pitchFamily="34" charset="0"/>
                <a:ea typeface="黑体" pitchFamily="2" charset="-122"/>
              </a:defRPr>
            </a:lvl2pPr>
            <a:lvl3pPr defTabSz="673004" eaLnBrk="1" hangingPunct="1">
              <a:defRPr sz="2800">
                <a:solidFill>
                  <a:srgbClr val="990000"/>
                </a:solidFill>
                <a:latin typeface="Arial" panose="020B0604020202020204" pitchFamily="34" charset="0"/>
                <a:ea typeface="黑体" pitchFamily="2" charset="-122"/>
              </a:defRPr>
            </a:lvl3pPr>
            <a:lvl4pPr defTabSz="673004" eaLnBrk="1" hangingPunct="1">
              <a:defRPr sz="2800">
                <a:solidFill>
                  <a:srgbClr val="990000"/>
                </a:solidFill>
                <a:latin typeface="Arial" panose="020B0604020202020204" pitchFamily="34" charset="0"/>
                <a:ea typeface="黑体" pitchFamily="2" charset="-122"/>
              </a:defRPr>
            </a:lvl4pPr>
            <a:lvl5pPr defTabSz="673004" eaLnBrk="1" hangingPunct="1">
              <a:defRPr sz="2800">
                <a:solidFill>
                  <a:srgbClr val="990000"/>
                </a:solidFill>
                <a:latin typeface="Arial" panose="020B0604020202020204" pitchFamily="34" charset="0"/>
                <a:ea typeface="黑体" pitchFamily="2" charset="-122"/>
              </a:defRPr>
            </a:lvl5pPr>
            <a:lvl6pPr marL="383856" defTabSz="673081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rgbClr val="990000"/>
                </a:solidFill>
                <a:latin typeface="Trebuchet MS" pitchFamily="34" charset="0"/>
                <a:ea typeface="黑体" pitchFamily="2" charset="-122"/>
              </a:defRPr>
            </a:lvl6pPr>
            <a:lvl7pPr marL="767713" defTabSz="673081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rgbClr val="990000"/>
                </a:solidFill>
                <a:latin typeface="Trebuchet MS" pitchFamily="34" charset="0"/>
                <a:ea typeface="黑体" pitchFamily="2" charset="-122"/>
              </a:defRPr>
            </a:lvl7pPr>
            <a:lvl8pPr marL="1151569" defTabSz="673081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rgbClr val="990000"/>
                </a:solidFill>
                <a:latin typeface="Trebuchet MS" pitchFamily="34" charset="0"/>
                <a:ea typeface="黑体" pitchFamily="2" charset="-122"/>
              </a:defRPr>
            </a:lvl8pPr>
            <a:lvl9pPr marL="1535425" defTabSz="673081" fontAlgn="base">
              <a:spcBef>
                <a:spcPct val="0"/>
              </a:spcBef>
              <a:spcAft>
                <a:spcPct val="0"/>
              </a:spcAft>
              <a:defRPr sz="2900">
                <a:solidFill>
                  <a:srgbClr val="990000"/>
                </a:solidFill>
                <a:latin typeface="Trebuchet MS" pitchFamily="34" charset="0"/>
                <a:ea typeface="黑体" pitchFamily="2" charset="-122"/>
              </a:defRPr>
            </a:lvl9pPr>
          </a:lstStyle>
          <a:p>
            <a:r>
              <a:rPr lang="zh-CN" altLang="en-US" dirty="0" smtClean="0"/>
              <a:t>开</a:t>
            </a:r>
            <a:r>
              <a:rPr lang="zh-CN" altLang="en-US" dirty="0"/>
              <a:t>源软件</a:t>
            </a:r>
            <a:r>
              <a:rPr lang="zh-CN" altLang="zh-CN" dirty="0"/>
              <a:t>测试</a:t>
            </a:r>
            <a:r>
              <a:rPr lang="zh-CN" altLang="zh-CN" dirty="0" smtClean="0"/>
              <a:t>平台</a:t>
            </a:r>
            <a:endParaRPr lang="zh-CN" altLang="en-US" dirty="0"/>
          </a:p>
        </p:txBody>
      </p:sp>
      <p:sp>
        <p:nvSpPr>
          <p:cNvPr id="143" name="圆角矩形 378"/>
          <p:cNvSpPr/>
          <p:nvPr/>
        </p:nvSpPr>
        <p:spPr>
          <a:xfrm>
            <a:off x="241599" y="2324435"/>
            <a:ext cx="2315456" cy="2804867"/>
          </a:xfrm>
          <a:prstGeom prst="roundRect">
            <a:avLst>
              <a:gd name="adj" fmla="val 6284"/>
            </a:avLst>
          </a:prstGeom>
          <a:solidFill>
            <a:srgbClr val="5B9BD5">
              <a:lumMod val="60000"/>
              <a:lumOff val="40000"/>
            </a:srgbClr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2" name="圆角矩形 19"/>
          <p:cNvSpPr/>
          <p:nvPr/>
        </p:nvSpPr>
        <p:spPr bwMode="auto">
          <a:xfrm>
            <a:off x="241598" y="1680574"/>
            <a:ext cx="10008401" cy="544515"/>
          </a:xfrm>
          <a:prstGeom prst="roundRect">
            <a:avLst>
              <a:gd name="adj" fmla="val 9635"/>
            </a:avLst>
          </a:prstGeom>
          <a:solidFill>
            <a:sysClr val="window" lastClr="FFFFFF">
              <a:lumMod val="95000"/>
            </a:sysClr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GB" altLang="zh-CN" sz="2399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5" name="Rectangle 271"/>
          <p:cNvSpPr>
            <a:spLocks noChangeArrowheads="1"/>
          </p:cNvSpPr>
          <p:nvPr/>
        </p:nvSpPr>
        <p:spPr bwMode="gray">
          <a:xfrm>
            <a:off x="6141027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测试执行</a:t>
            </a:r>
            <a:endParaRPr lang="zh-CN" altLang="en-US" sz="11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56" name="Rectangle 271"/>
          <p:cNvSpPr>
            <a:spLocks noChangeArrowheads="1"/>
          </p:cNvSpPr>
          <p:nvPr/>
        </p:nvSpPr>
        <p:spPr bwMode="gray">
          <a:xfrm>
            <a:off x="2959012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提交代码</a:t>
            </a:r>
            <a:r>
              <a: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&amp;</a:t>
            </a: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用例</a:t>
            </a:r>
          </a:p>
        </p:txBody>
      </p:sp>
      <p:sp>
        <p:nvSpPr>
          <p:cNvPr id="158" name="Rectangle 271"/>
          <p:cNvSpPr>
            <a:spLocks noChangeArrowheads="1"/>
          </p:cNvSpPr>
          <p:nvPr/>
        </p:nvSpPr>
        <p:spPr bwMode="gray">
          <a:xfrm>
            <a:off x="8374901" y="4561068"/>
            <a:ext cx="791691" cy="431831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问题反馈</a:t>
            </a:r>
            <a:endParaRPr lang="en-US" altLang="zh-CN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邮件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/PR</a:t>
            </a:r>
            <a:r>
              <a:rPr lang="zh-CN" altLang="en-US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通知</a:t>
            </a:r>
            <a:r>
              <a:rPr lang="en-US" altLang="zh-CN" sz="9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166" name="组合 165"/>
          <p:cNvGrpSpPr/>
          <p:nvPr/>
        </p:nvGrpSpPr>
        <p:grpSpPr>
          <a:xfrm>
            <a:off x="460615" y="2980453"/>
            <a:ext cx="791691" cy="1405764"/>
            <a:chOff x="5190830" y="2695131"/>
            <a:chExt cx="920296" cy="1116000"/>
          </a:xfrm>
        </p:grpSpPr>
        <p:sp>
          <p:nvSpPr>
            <p:cNvPr id="167" name="右箭头 77"/>
            <p:cNvSpPr/>
            <p:nvPr/>
          </p:nvSpPr>
          <p:spPr bwMode="auto">
            <a:xfrm>
              <a:off x="521112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73" name="矩形 172"/>
            <p:cNvSpPr/>
            <p:nvPr/>
          </p:nvSpPr>
          <p:spPr>
            <a:xfrm>
              <a:off x="5190830" y="2984435"/>
              <a:ext cx="860069" cy="557086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测试软件注册到平台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175" name="组合 174"/>
          <p:cNvGrpSpPr/>
          <p:nvPr/>
        </p:nvGrpSpPr>
        <p:grpSpPr>
          <a:xfrm>
            <a:off x="4293893" y="2941143"/>
            <a:ext cx="791691" cy="1151551"/>
            <a:chOff x="6888866" y="2695131"/>
            <a:chExt cx="900000" cy="1116000"/>
          </a:xfrm>
        </p:grpSpPr>
        <p:sp>
          <p:nvSpPr>
            <p:cNvPr id="178" name="右箭头 77"/>
            <p:cNvSpPr/>
            <p:nvPr/>
          </p:nvSpPr>
          <p:spPr bwMode="auto">
            <a:xfrm>
              <a:off x="688886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79" name="矩形 178"/>
            <p:cNvSpPr/>
            <p:nvPr/>
          </p:nvSpPr>
          <p:spPr>
            <a:xfrm>
              <a:off x="6902929" y="3021379"/>
              <a:ext cx="860069" cy="48320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资源编排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资源部署</a:t>
              </a:r>
              <a:endParaRPr lang="en-US" altLang="zh-CN" sz="7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182" name="矩形 3"/>
          <p:cNvSpPr/>
          <p:nvPr/>
        </p:nvSpPr>
        <p:spPr>
          <a:xfrm>
            <a:off x="10655962" y="2324435"/>
            <a:ext cx="1202815" cy="2804867"/>
          </a:xfrm>
          <a:prstGeom prst="rect">
            <a:avLst/>
          </a:prstGeom>
          <a:solidFill>
            <a:srgbClr val="ED7D31">
              <a:lumMod val="60000"/>
              <a:lumOff val="40000"/>
            </a:srgbClr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05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299235" y="2941143"/>
            <a:ext cx="791691" cy="1151551"/>
            <a:chOff x="6593832" y="2710470"/>
            <a:chExt cx="792000" cy="1152000"/>
          </a:xfrm>
        </p:grpSpPr>
        <p:sp>
          <p:nvSpPr>
            <p:cNvPr id="186" name="右箭头 77"/>
            <p:cNvSpPr/>
            <p:nvPr/>
          </p:nvSpPr>
          <p:spPr bwMode="auto">
            <a:xfrm>
              <a:off x="6593832" y="2710470"/>
              <a:ext cx="792000" cy="1152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188" name="矩形 187"/>
            <p:cNvSpPr/>
            <p:nvPr/>
          </p:nvSpPr>
          <p:spPr>
            <a:xfrm>
              <a:off x="6593832" y="3007344"/>
              <a:ext cx="792000" cy="49879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测试结果分析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196" name="椭圆 60"/>
          <p:cNvSpPr/>
          <p:nvPr/>
        </p:nvSpPr>
        <p:spPr bwMode="auto">
          <a:xfrm>
            <a:off x="10649731" y="3406614"/>
            <a:ext cx="1187691" cy="467817"/>
          </a:xfrm>
          <a:prstGeom prst="ellipse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oepkgs.org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(</a:t>
            </a:r>
            <a:r>
              <a:rPr lang="zh-CN" altLang="en-US" sz="105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建设中</a:t>
            </a:r>
            <a:r>
              <a:rPr lang="en-US" altLang="zh-CN" sz="1051" kern="0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)</a:t>
            </a:r>
            <a:endParaRPr lang="en-GB" altLang="zh-CN" sz="1051" kern="0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198" name="椭圆 365"/>
          <p:cNvSpPr/>
          <p:nvPr/>
        </p:nvSpPr>
        <p:spPr bwMode="auto">
          <a:xfrm>
            <a:off x="10640130" y="4330794"/>
            <a:ext cx="1218647" cy="467817"/>
          </a:xfrm>
          <a:prstGeom prst="ellipse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1" kern="0" dirty="0">
                <a:solidFill>
                  <a:srgbClr val="66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pkgs.org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zh-CN" altLang="en-US" sz="1051" kern="0" dirty="0">
                <a:solidFill>
                  <a:srgbClr val="66CC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（沟通中）</a:t>
            </a:r>
          </a:p>
        </p:txBody>
      </p:sp>
      <p:sp>
        <p:nvSpPr>
          <p:cNvPr id="199" name="椭圆 60"/>
          <p:cNvSpPr/>
          <p:nvPr/>
        </p:nvSpPr>
        <p:spPr bwMode="auto">
          <a:xfrm>
            <a:off x="10649731" y="2482432"/>
            <a:ext cx="1224877" cy="467817"/>
          </a:xfrm>
          <a:prstGeom prst="ellipse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defRPr/>
            </a:pPr>
            <a:r>
              <a:rPr lang="en-US" altLang="zh-CN" sz="105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openEuler</a:t>
            </a:r>
            <a:endParaRPr lang="en-GB" altLang="zh-CN" sz="1051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00" name="Rectangle 271"/>
          <p:cNvSpPr>
            <a:spLocks noChangeArrowheads="1"/>
          </p:cNvSpPr>
          <p:nvPr/>
        </p:nvSpPr>
        <p:spPr bwMode="gray">
          <a:xfrm>
            <a:off x="10658003" y="1680574"/>
            <a:ext cx="1216605" cy="544515"/>
          </a:xfrm>
          <a:prstGeom prst="roundRect">
            <a:avLst/>
          </a:prstGeom>
          <a:solidFill>
            <a:srgbClr val="ED7D31">
              <a:lumMod val="60000"/>
              <a:lumOff val="40000"/>
            </a:srgbClr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软件仓库</a:t>
            </a:r>
          </a:p>
        </p:txBody>
      </p:sp>
      <p:sp>
        <p:nvSpPr>
          <p:cNvPr id="203" name="Rectangle 271"/>
          <p:cNvSpPr>
            <a:spLocks noChangeArrowheads="1"/>
          </p:cNvSpPr>
          <p:nvPr/>
        </p:nvSpPr>
        <p:spPr bwMode="gray">
          <a:xfrm>
            <a:off x="308452" y="1727526"/>
            <a:ext cx="899649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软件仓库注册</a:t>
            </a:r>
          </a:p>
        </p:txBody>
      </p:sp>
      <p:sp>
        <p:nvSpPr>
          <p:cNvPr id="204" name="Rectangle 271"/>
          <p:cNvSpPr>
            <a:spLocks noChangeArrowheads="1"/>
          </p:cNvSpPr>
          <p:nvPr/>
        </p:nvSpPr>
        <p:spPr bwMode="gray">
          <a:xfrm>
            <a:off x="1593410" y="1727526"/>
            <a:ext cx="991973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测试用例开发</a:t>
            </a:r>
            <a:r>
              <a: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&amp;</a:t>
            </a: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移植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315105" y="2941143"/>
            <a:ext cx="791691" cy="1151551"/>
            <a:chOff x="8926537" y="2403890"/>
            <a:chExt cx="792000" cy="1152000"/>
          </a:xfrm>
        </p:grpSpPr>
        <p:sp>
          <p:nvSpPr>
            <p:cNvPr id="206" name="右箭头 77"/>
            <p:cNvSpPr/>
            <p:nvPr/>
          </p:nvSpPr>
          <p:spPr bwMode="auto">
            <a:xfrm>
              <a:off x="8926537" y="2403890"/>
              <a:ext cx="792000" cy="1152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6350">
              <a:noFill/>
              <a:prstDash val="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07" name="矩形 206"/>
            <p:cNvSpPr/>
            <p:nvPr/>
          </p:nvSpPr>
          <p:spPr>
            <a:xfrm>
              <a:off x="8942055" y="2733302"/>
              <a:ext cx="760963" cy="498792"/>
            </a:xfrm>
            <a:prstGeom prst="rect">
              <a:avLst/>
            </a:prstGeom>
            <a:ln>
              <a:noFill/>
            </a:ln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兼容性发布</a:t>
              </a:r>
            </a:p>
          </p:txBody>
        </p:sp>
      </p:grpSp>
      <p:sp>
        <p:nvSpPr>
          <p:cNvPr id="209" name="Rectangle 271"/>
          <p:cNvSpPr>
            <a:spLocks noChangeArrowheads="1"/>
          </p:cNvSpPr>
          <p:nvPr/>
        </p:nvSpPr>
        <p:spPr bwMode="gray">
          <a:xfrm>
            <a:off x="7201699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结果</a:t>
            </a:r>
            <a:r>
              <a:rPr lang="zh-CN" altLang="en-US" sz="11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分析</a:t>
            </a:r>
            <a:endParaRPr lang="zh-CN" altLang="en-US" sz="11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12" name="圆角矩形 49"/>
          <p:cNvSpPr/>
          <p:nvPr/>
        </p:nvSpPr>
        <p:spPr>
          <a:xfrm>
            <a:off x="391847" y="2633632"/>
            <a:ext cx="2089599" cy="323873"/>
          </a:xfrm>
          <a:prstGeom prst="roundRect">
            <a:avLst>
              <a:gd name="adj" fmla="val 9451"/>
            </a:avLst>
          </a:prstGeom>
          <a:solidFill>
            <a:srgbClr val="E3F1FD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99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开发者</a:t>
            </a:r>
            <a:endParaRPr lang="en-GB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13" name="组合 212"/>
          <p:cNvGrpSpPr/>
          <p:nvPr/>
        </p:nvGrpSpPr>
        <p:grpSpPr>
          <a:xfrm>
            <a:off x="3117330" y="2941143"/>
            <a:ext cx="886367" cy="1151551"/>
            <a:chOff x="5105945" y="2695131"/>
            <a:chExt cx="1030352" cy="1116000"/>
          </a:xfrm>
        </p:grpSpPr>
        <p:sp>
          <p:nvSpPr>
            <p:cNvPr id="217" name="右箭头 77"/>
            <p:cNvSpPr/>
            <p:nvPr/>
          </p:nvSpPr>
          <p:spPr bwMode="auto">
            <a:xfrm>
              <a:off x="521112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18" name="矩形 217"/>
            <p:cNvSpPr/>
            <p:nvPr/>
          </p:nvSpPr>
          <p:spPr>
            <a:xfrm>
              <a:off x="5105945" y="3043687"/>
              <a:ext cx="1030352" cy="43858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提交</a:t>
              </a: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PR</a:t>
              </a: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85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(Pull Request)</a:t>
              </a:r>
            </a:p>
          </p:txBody>
        </p:sp>
      </p:grpSp>
      <p:sp>
        <p:nvSpPr>
          <p:cNvPr id="234" name="Rectangle 271"/>
          <p:cNvSpPr>
            <a:spLocks noChangeArrowheads="1"/>
          </p:cNvSpPr>
          <p:nvPr/>
        </p:nvSpPr>
        <p:spPr bwMode="gray">
          <a:xfrm>
            <a:off x="4019684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环境部署</a:t>
            </a:r>
            <a:endParaRPr lang="zh-CN" altLang="en-US" sz="11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258" name="圆角矩形 49"/>
          <p:cNvSpPr/>
          <p:nvPr/>
        </p:nvSpPr>
        <p:spPr>
          <a:xfrm>
            <a:off x="4275429" y="2633632"/>
            <a:ext cx="5911705" cy="323873"/>
          </a:xfrm>
          <a:prstGeom prst="roundRect">
            <a:avLst>
              <a:gd name="adj" fmla="val 9451"/>
            </a:avLst>
          </a:prstGeom>
          <a:solidFill>
            <a:srgbClr val="E3F1FD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99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平台能力</a:t>
            </a:r>
            <a:endParaRPr lang="en-GB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grpSp>
        <p:nvGrpSpPr>
          <p:cNvPr id="259" name="组合 258"/>
          <p:cNvGrpSpPr/>
          <p:nvPr/>
        </p:nvGrpSpPr>
        <p:grpSpPr>
          <a:xfrm>
            <a:off x="6291300" y="2941143"/>
            <a:ext cx="791691" cy="1151551"/>
            <a:chOff x="6888866" y="2695131"/>
            <a:chExt cx="900000" cy="1116000"/>
          </a:xfrm>
        </p:grpSpPr>
        <p:sp>
          <p:nvSpPr>
            <p:cNvPr id="260" name="右箭头 77"/>
            <p:cNvSpPr/>
            <p:nvPr/>
          </p:nvSpPr>
          <p:spPr bwMode="auto">
            <a:xfrm>
              <a:off x="688886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261" name="矩形 260"/>
            <p:cNvSpPr/>
            <p:nvPr/>
          </p:nvSpPr>
          <p:spPr>
            <a:xfrm>
              <a:off x="6902929" y="3021375"/>
              <a:ext cx="860069" cy="48320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测试执行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结果存档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271" name="Rectangle 271"/>
          <p:cNvSpPr>
            <a:spLocks noChangeArrowheads="1"/>
          </p:cNvSpPr>
          <p:nvPr/>
        </p:nvSpPr>
        <p:spPr bwMode="gray">
          <a:xfrm>
            <a:off x="9287485" y="1727526"/>
            <a:ext cx="899649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结果发布</a:t>
            </a:r>
          </a:p>
        </p:txBody>
      </p:sp>
      <p:sp>
        <p:nvSpPr>
          <p:cNvPr id="66" name="Rectangle 271"/>
          <p:cNvSpPr>
            <a:spLocks noChangeArrowheads="1"/>
          </p:cNvSpPr>
          <p:nvPr/>
        </p:nvSpPr>
        <p:spPr bwMode="gray">
          <a:xfrm>
            <a:off x="5080356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编译构建</a:t>
            </a:r>
          </a:p>
        </p:txBody>
      </p:sp>
      <p:grpSp>
        <p:nvGrpSpPr>
          <p:cNvPr id="70" name="组合 69"/>
          <p:cNvGrpSpPr/>
          <p:nvPr/>
        </p:nvGrpSpPr>
        <p:grpSpPr>
          <a:xfrm>
            <a:off x="5283364" y="2941143"/>
            <a:ext cx="791691" cy="1151551"/>
            <a:chOff x="6888866" y="2695131"/>
            <a:chExt cx="900000" cy="1116000"/>
          </a:xfrm>
        </p:grpSpPr>
        <p:sp>
          <p:nvSpPr>
            <p:cNvPr id="71" name="右箭头 77"/>
            <p:cNvSpPr/>
            <p:nvPr/>
          </p:nvSpPr>
          <p:spPr bwMode="auto">
            <a:xfrm>
              <a:off x="688886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6902929" y="3119806"/>
              <a:ext cx="860069" cy="286344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编译构建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8307169" y="2941143"/>
            <a:ext cx="791691" cy="1151551"/>
            <a:chOff x="7642644" y="2720427"/>
            <a:chExt cx="792000" cy="1152000"/>
          </a:xfrm>
        </p:grpSpPr>
        <p:sp>
          <p:nvSpPr>
            <p:cNvPr id="73" name="右箭头 77"/>
            <p:cNvSpPr/>
            <p:nvPr/>
          </p:nvSpPr>
          <p:spPr bwMode="auto">
            <a:xfrm>
              <a:off x="7642644" y="2720427"/>
              <a:ext cx="792000" cy="1152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642644" y="3118907"/>
              <a:ext cx="792000" cy="29558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1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辅助定界</a:t>
              </a:r>
              <a:endPara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4198590" y="2630107"/>
            <a:ext cx="6030079" cy="14801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endParaRPr lang="zh-CN" altLang="en-US" b="0">
              <a:solidFill>
                <a:srgbClr val="666666"/>
              </a:solidFill>
            </a:endParaRPr>
          </a:p>
        </p:txBody>
      </p:sp>
      <p:cxnSp>
        <p:nvCxnSpPr>
          <p:cNvPr id="12" name="直接箭头连接符 11"/>
          <p:cNvCxnSpPr>
            <a:endCxn id="158" idx="0"/>
          </p:cNvCxnSpPr>
          <p:nvPr/>
        </p:nvCxnSpPr>
        <p:spPr>
          <a:xfrm>
            <a:off x="8770747" y="4104393"/>
            <a:ext cx="0" cy="456675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>
            <a:stCxn id="106" idx="1"/>
            <a:endCxn id="97" idx="3"/>
          </p:cNvCxnSpPr>
          <p:nvPr/>
        </p:nvCxnSpPr>
        <p:spPr>
          <a:xfrm flipH="1">
            <a:off x="4884076" y="4776983"/>
            <a:ext cx="653029" cy="0"/>
          </a:xfrm>
          <a:prstGeom prst="line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>
            <a:off x="3354857" y="4346905"/>
            <a:ext cx="0" cy="439143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271"/>
          <p:cNvSpPr>
            <a:spLocks noChangeArrowheads="1"/>
          </p:cNvSpPr>
          <p:nvPr/>
        </p:nvSpPr>
        <p:spPr bwMode="gray">
          <a:xfrm>
            <a:off x="3863462" y="4561068"/>
            <a:ext cx="1020615" cy="431831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2225">
            <a:solidFill>
              <a:schemeClr val="bg1"/>
            </a:solidFill>
            <a:prstDash val="sys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代码</a:t>
            </a:r>
            <a:r>
              <a:rPr lang="en-US" altLang="zh-CN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&amp;</a:t>
            </a: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用例修订</a:t>
            </a:r>
          </a:p>
        </p:txBody>
      </p:sp>
      <p:cxnSp>
        <p:nvCxnSpPr>
          <p:cNvPr id="100" name="直接连接符 99"/>
          <p:cNvCxnSpPr>
            <a:endCxn id="106" idx="3"/>
          </p:cNvCxnSpPr>
          <p:nvPr/>
        </p:nvCxnSpPr>
        <p:spPr>
          <a:xfrm flipH="1" flipV="1">
            <a:off x="6328795" y="4776983"/>
            <a:ext cx="2038236" cy="9067"/>
          </a:xfrm>
          <a:prstGeom prst="line">
            <a:avLst/>
          </a:prstGeom>
          <a:ln w="19050"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97" idx="1"/>
          </p:cNvCxnSpPr>
          <p:nvPr/>
        </p:nvCxnSpPr>
        <p:spPr>
          <a:xfrm flipH="1">
            <a:off x="3370117" y="4776983"/>
            <a:ext cx="493345" cy="0"/>
          </a:xfrm>
          <a:prstGeom prst="line">
            <a:avLst/>
          </a:prstGeom>
          <a:ln w="19050"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5062829" y="2306439"/>
            <a:ext cx="2441352" cy="338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5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4939145" y="4329246"/>
            <a:ext cx="597960" cy="307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99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调测</a:t>
            </a:r>
          </a:p>
        </p:txBody>
      </p:sp>
      <p:pic>
        <p:nvPicPr>
          <p:cNvPr id="5" name="图片 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64319" y="2672958"/>
            <a:ext cx="272327" cy="227623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159" y="2636825"/>
            <a:ext cx="304305" cy="2445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7516" y="4391325"/>
            <a:ext cx="304305" cy="211224"/>
          </a:xfrm>
          <a:prstGeom prst="rect">
            <a:avLst/>
          </a:prstGeom>
        </p:spPr>
      </p:pic>
      <p:pic>
        <p:nvPicPr>
          <p:cNvPr id="76" name="图片 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013" y="4425156"/>
            <a:ext cx="352243" cy="271069"/>
          </a:xfrm>
          <a:prstGeom prst="rect">
            <a:avLst/>
          </a:prstGeom>
        </p:spPr>
      </p:pic>
      <p:sp>
        <p:nvSpPr>
          <p:cNvPr id="106" name="Rectangle 271"/>
          <p:cNvSpPr>
            <a:spLocks noChangeArrowheads="1"/>
          </p:cNvSpPr>
          <p:nvPr/>
        </p:nvSpPr>
        <p:spPr bwMode="gray">
          <a:xfrm>
            <a:off x="5537105" y="4561068"/>
            <a:ext cx="791691" cy="431831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22225">
            <a:solidFill>
              <a:schemeClr val="bg1"/>
            </a:solidFill>
            <a:prstDash val="sysDash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登录环境</a:t>
            </a:r>
          </a:p>
        </p:txBody>
      </p:sp>
      <p:sp>
        <p:nvSpPr>
          <p:cNvPr id="108" name="Rectangle 271"/>
          <p:cNvSpPr>
            <a:spLocks noChangeArrowheads="1"/>
          </p:cNvSpPr>
          <p:nvPr/>
        </p:nvSpPr>
        <p:spPr bwMode="gray">
          <a:xfrm>
            <a:off x="8262369" y="1727526"/>
            <a:ext cx="791691" cy="411693"/>
          </a:xfrm>
          <a:prstGeom prst="roundRect">
            <a:avLst/>
          </a:prstGeom>
          <a:solidFill>
            <a:sysClr val="window" lastClr="FFFFFF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 rtlCol="0" anchor="ctr" anchorCtr="0" compatLnSpc="1">
            <a:no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辅助定位</a:t>
            </a:r>
          </a:p>
        </p:txBody>
      </p:sp>
      <p:grpSp>
        <p:nvGrpSpPr>
          <p:cNvPr id="79" name="组合 78"/>
          <p:cNvGrpSpPr/>
          <p:nvPr/>
        </p:nvGrpSpPr>
        <p:grpSpPr>
          <a:xfrm>
            <a:off x="1715351" y="2976411"/>
            <a:ext cx="813045" cy="1441735"/>
            <a:chOff x="6864590" y="2695131"/>
            <a:chExt cx="924276" cy="1116000"/>
          </a:xfrm>
        </p:grpSpPr>
        <p:sp>
          <p:nvSpPr>
            <p:cNvPr id="80" name="右箭头 77"/>
            <p:cNvSpPr/>
            <p:nvPr/>
          </p:nvSpPr>
          <p:spPr bwMode="auto">
            <a:xfrm>
              <a:off x="6888866" y="2695131"/>
              <a:ext cx="900000" cy="1116000"/>
            </a:xfrm>
            <a:prstGeom prst="rightArrow">
              <a:avLst>
                <a:gd name="adj1" fmla="val 78893"/>
                <a:gd name="adj2" fmla="val 19324"/>
              </a:avLst>
            </a:prstGeom>
            <a:solidFill>
              <a:sysClr val="window" lastClr="FFFFFF">
                <a:lumMod val="95000"/>
              </a:sysClr>
            </a:solidFill>
            <a:ln w="25402">
              <a:noFill/>
              <a:prstDash val="solid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  <a:extLst/>
          </p:spPr>
          <p:txBody>
            <a:bodyPr vert="horz" wrap="square" lIns="0" tIns="0" rIns="0" bIns="0" rtlCol="0" anchor="ctr" anchorCtr="0" compatLnSpc="1">
              <a:no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endParaRPr lang="en-GB" altLang="zh-CN" sz="2399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6864590" y="3058970"/>
              <a:ext cx="860068" cy="385948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zh-CN" altLang="en-US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用例开发、适配</a:t>
              </a:r>
              <a:endPara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sp>
        <p:nvSpPr>
          <p:cNvPr id="90" name="圆角矩形 49"/>
          <p:cNvSpPr/>
          <p:nvPr/>
        </p:nvSpPr>
        <p:spPr>
          <a:xfrm>
            <a:off x="2912479" y="2629502"/>
            <a:ext cx="1117827" cy="323873"/>
          </a:xfrm>
          <a:prstGeom prst="roundRect">
            <a:avLst>
              <a:gd name="adj" fmla="val 9451"/>
            </a:avLst>
          </a:prstGeom>
          <a:solidFill>
            <a:srgbClr val="E3F1FD"/>
          </a:solidFill>
          <a:ln w="25402">
            <a:noFill/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399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开发者</a:t>
            </a:r>
            <a:endParaRPr lang="en-GB" altLang="zh-CN" sz="1399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pic>
        <p:nvPicPr>
          <p:cNvPr id="95" name="图片 94"/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53" y="2681756"/>
            <a:ext cx="272327" cy="227623"/>
          </a:xfrm>
          <a:prstGeom prst="rect">
            <a:avLst/>
          </a:prstGeom>
        </p:spPr>
      </p:pic>
      <p:sp>
        <p:nvSpPr>
          <p:cNvPr id="78" name="椭圆 77"/>
          <p:cNvSpPr>
            <a:spLocks noChangeAspect="1"/>
          </p:cNvSpPr>
          <p:nvPr/>
        </p:nvSpPr>
        <p:spPr>
          <a:xfrm>
            <a:off x="1538924" y="3135913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4" name="椭圆 83"/>
          <p:cNvSpPr>
            <a:spLocks noChangeAspect="1"/>
          </p:cNvSpPr>
          <p:nvPr/>
        </p:nvSpPr>
        <p:spPr>
          <a:xfrm>
            <a:off x="4142601" y="3036433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9" name="椭圆 88"/>
          <p:cNvSpPr>
            <a:spLocks noChangeAspect="1"/>
          </p:cNvSpPr>
          <p:nvPr/>
        </p:nvSpPr>
        <p:spPr>
          <a:xfrm>
            <a:off x="7177363" y="3017838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2" name="椭圆 91"/>
          <p:cNvSpPr>
            <a:spLocks noChangeAspect="1"/>
          </p:cNvSpPr>
          <p:nvPr/>
        </p:nvSpPr>
        <p:spPr>
          <a:xfrm>
            <a:off x="8269637" y="3008438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93" name="椭圆 92"/>
          <p:cNvSpPr>
            <a:spLocks noChangeAspect="1"/>
          </p:cNvSpPr>
          <p:nvPr/>
        </p:nvSpPr>
        <p:spPr>
          <a:xfrm>
            <a:off x="308051" y="5427931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94" name="矩形 93"/>
          <p:cNvSpPr/>
          <p:nvPr/>
        </p:nvSpPr>
        <p:spPr>
          <a:xfrm>
            <a:off x="523858" y="5340525"/>
            <a:ext cx="2609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自动化测试框架，支持业界主流自动化测试框架用例快速适配、测试用例开发。</a:t>
            </a:r>
          </a:p>
        </p:txBody>
      </p:sp>
      <p:sp>
        <p:nvSpPr>
          <p:cNvPr id="96" name="椭圆 95"/>
          <p:cNvSpPr>
            <a:spLocks noChangeAspect="1"/>
          </p:cNvSpPr>
          <p:nvPr/>
        </p:nvSpPr>
        <p:spPr>
          <a:xfrm>
            <a:off x="3227519" y="5430833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8" name="矩形 97"/>
          <p:cNvSpPr/>
          <p:nvPr/>
        </p:nvSpPr>
        <p:spPr>
          <a:xfrm>
            <a:off x="3437527" y="5340526"/>
            <a:ext cx="2609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支持云端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裸金属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en-US" altLang="zh-CN" sz="1200" dirty="0" err="1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openlab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创新中心硬件资源统一编排调度，实现容器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虚机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裸金属等测试资源自动部署</a:t>
            </a:r>
          </a:p>
        </p:txBody>
      </p:sp>
      <p:sp>
        <p:nvSpPr>
          <p:cNvPr id="101" name="椭圆 100"/>
          <p:cNvSpPr>
            <a:spLocks noChangeAspect="1"/>
          </p:cNvSpPr>
          <p:nvPr/>
        </p:nvSpPr>
        <p:spPr>
          <a:xfrm>
            <a:off x="6141189" y="5422975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2" name="矩形 101"/>
          <p:cNvSpPr/>
          <p:nvPr/>
        </p:nvSpPr>
        <p:spPr>
          <a:xfrm>
            <a:off x="6351198" y="5340526"/>
            <a:ext cx="26097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全面监控系统运行信息（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CPU/MEM/IO/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网络等），形成快照，提供多次测试之间快照数据分析对比能力</a:t>
            </a:r>
          </a:p>
        </p:txBody>
      </p:sp>
      <p:sp>
        <p:nvSpPr>
          <p:cNvPr id="104" name="椭圆 103"/>
          <p:cNvSpPr>
            <a:spLocks noChangeAspect="1"/>
          </p:cNvSpPr>
          <p:nvPr/>
        </p:nvSpPr>
        <p:spPr>
          <a:xfrm>
            <a:off x="9029544" y="5427931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7" name="矩形 106"/>
          <p:cNvSpPr/>
          <p:nvPr/>
        </p:nvSpPr>
        <p:spPr>
          <a:xfrm>
            <a:off x="9264866" y="5340525"/>
            <a:ext cx="26097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089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基于多次测试结果的数据快照，横向分析首次引入问题的点，辅助定界引入问题的</a:t>
            </a:r>
            <a:r>
              <a:rPr lang="en-US" altLang="zh-CN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patch</a:t>
            </a:r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；</a:t>
            </a:r>
          </a:p>
        </p:txBody>
      </p:sp>
      <p:sp>
        <p:nvSpPr>
          <p:cNvPr id="9" name="矩形 8"/>
          <p:cNvSpPr/>
          <p:nvPr/>
        </p:nvSpPr>
        <p:spPr>
          <a:xfrm>
            <a:off x="7993390" y="757668"/>
            <a:ext cx="3795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hlinkClick r:id="rId5"/>
              </a:rPr>
              <a:t>https://gitee.com/openeuler/crystal-ci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23858" y="797606"/>
            <a:ext cx="686931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面向开发者提供</a:t>
            </a:r>
            <a:r>
              <a:rPr lang="en-US" altLang="zh-CN" sz="14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环境进行开源软件测试，持续丰富开源软件仓库；</a:t>
            </a:r>
            <a:endParaRPr lang="en-US" altLang="zh-CN" sz="140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dirty="0" smtClean="0">
                <a:solidFill>
                  <a:srgbClr val="1D1D1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支撑版本各类测试活动；</a:t>
            </a:r>
            <a:endParaRPr lang="en-US" altLang="zh-CN" sz="1400" dirty="0" smtClean="0">
              <a:solidFill>
                <a:srgbClr val="1D1D1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8390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>
            <a:extLst>
              <a:ext uri="{FF2B5EF4-FFF2-40B4-BE49-F238E27FC236}">
                <a16:creationId xmlns:a16="http://schemas.microsoft.com/office/drawing/2014/main" xmlns="" id="{C6ADB1D9-336D-594D-9418-4BC486843D21}"/>
              </a:ext>
            </a:extLst>
          </p:cNvPr>
          <p:cNvSpPr txBox="1">
            <a:spLocks/>
          </p:cNvSpPr>
          <p:nvPr/>
        </p:nvSpPr>
        <p:spPr>
          <a:xfrm>
            <a:off x="879270" y="305838"/>
            <a:ext cx="11197400" cy="525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7960" tIns="38980" rIns="77960" bIns="38980" numCol="1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defTabSz="1187323" eaLnBrk="0" fontAlgn="base" hangingPunct="0">
              <a:spcBef>
                <a:spcPts val="1298"/>
              </a:spcBef>
              <a:spcAft>
                <a:spcPct val="0"/>
              </a:spcAft>
              <a:defRPr sz="2399" b="1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defTabSz="7762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2pPr>
            <a:lvl3pPr defTabSz="7762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3pPr>
            <a:lvl4pPr defTabSz="7762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4pPr>
            <a:lvl5pPr defTabSz="776288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5pPr>
            <a:lvl6pPr marL="456205" defTabSz="782521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6pPr>
            <a:lvl7pPr marL="912409" defTabSz="782521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7pPr>
            <a:lvl8pPr marL="1368618" defTabSz="782521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8pPr>
            <a:lvl9pPr marL="1824822" defTabSz="782521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990000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sz="2799" dirty="0"/>
              <a:t> </a:t>
            </a:r>
            <a:r>
              <a:rPr lang="zh-CN" altLang="en-US" sz="2799" dirty="0" smtClean="0"/>
              <a:t>单包级端</a:t>
            </a:r>
            <a:r>
              <a:rPr lang="zh-CN" altLang="en-US" sz="2799" dirty="0"/>
              <a:t>到</a:t>
            </a:r>
            <a:r>
              <a:rPr lang="zh-CN" altLang="en-US" sz="2799" dirty="0" smtClean="0"/>
              <a:t>端测试流程</a:t>
            </a:r>
            <a:endParaRPr lang="zh-CN" altLang="en-US" sz="1999" i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333" y="1155450"/>
            <a:ext cx="10001250" cy="40100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35333" y="5285912"/>
            <a:ext cx="44566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、开发者向平台注册项目提交注册信息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、本地修改并提交代码到注册信息定义仓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crystal-ci</a:t>
            </a:r>
            <a:r>
              <a:rPr lang="zh-CN" altLang="en-US" dirty="0" smtClean="0"/>
              <a:t>测试平台启动测试</a:t>
            </a:r>
            <a:endParaRPr lang="en-US" altLang="zh-CN" dirty="0" smtClean="0"/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、邮件通知测试结果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4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/>
          <p:cNvSpPr>
            <a:spLocks noGrp="1"/>
          </p:cNvSpPr>
          <p:nvPr>
            <p:ph type="subTitle" idx="1"/>
          </p:nvPr>
        </p:nvSpPr>
        <p:spPr>
          <a:xfrm>
            <a:off x="695938" y="530275"/>
            <a:ext cx="10736446" cy="993400"/>
          </a:xfrm>
        </p:spPr>
        <p:txBody>
          <a:bodyPr/>
          <a:lstStyle/>
          <a:p>
            <a:r>
              <a:rPr lang="zh-CN" altLang="en-US" b="1" dirty="0"/>
              <a:t> </a:t>
            </a:r>
            <a:r>
              <a:rPr lang="zh-CN" altLang="en-US" b="1" dirty="0">
                <a:solidFill>
                  <a:srgbClr val="C00000"/>
                </a:solidFill>
              </a:rPr>
              <a:t>版本</a:t>
            </a:r>
            <a:r>
              <a:rPr lang="zh-CN" altLang="en-US" b="1" dirty="0" smtClean="0">
                <a:solidFill>
                  <a:srgbClr val="C00000"/>
                </a:solidFill>
              </a:rPr>
              <a:t>级</a:t>
            </a:r>
            <a:r>
              <a:rPr lang="zh-CN" altLang="en-US" b="1" dirty="0">
                <a:solidFill>
                  <a:srgbClr val="C00000"/>
                </a:solidFill>
              </a:rPr>
              <a:t>端到端测试</a:t>
            </a:r>
            <a:r>
              <a:rPr lang="zh-CN" altLang="en-US" b="1" dirty="0" smtClean="0">
                <a:solidFill>
                  <a:srgbClr val="C00000"/>
                </a:solidFill>
              </a:rPr>
              <a:t>流程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55" y="1250328"/>
            <a:ext cx="9944100" cy="38671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35333" y="5285912"/>
            <a:ext cx="43156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、开发者向平台注册项目提交注册信息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、定时</a:t>
            </a:r>
            <a:r>
              <a:rPr lang="en-US" altLang="zh-CN" dirty="0" smtClean="0"/>
              <a:t>/</a:t>
            </a:r>
            <a:r>
              <a:rPr lang="zh-CN" altLang="en-US" dirty="0" smtClean="0"/>
              <a:t>手动方式触发平台启动测试任务</a:t>
            </a:r>
            <a:endParaRPr lang="en-US" altLang="zh-CN" dirty="0" smtClean="0"/>
          </a:p>
          <a:p>
            <a:r>
              <a:rPr lang="en-US" altLang="zh-CN" dirty="0"/>
              <a:t>3</a:t>
            </a:r>
            <a:r>
              <a:rPr lang="zh-CN" altLang="en-US" dirty="0" smtClean="0"/>
              <a:t>、邮件通知测试结果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2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50658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社区测试能力建设及运营规划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68085" y="1305891"/>
            <a:ext cx="6300904" cy="529213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zh-CN" altLang="en-US" sz="7200" b="1" dirty="0" smtClean="0">
                <a:latin typeface="+mj-ea"/>
                <a:ea typeface="+mj-ea"/>
              </a:rPr>
              <a:t>能力建设</a:t>
            </a:r>
            <a:endParaRPr lang="en-US" altLang="zh-CN" sz="7200" b="1" dirty="0" smtClean="0">
              <a:latin typeface="+mj-ea"/>
              <a:ea typeface="+mj-ea"/>
            </a:endParaRPr>
          </a:p>
          <a:p>
            <a:r>
              <a:rPr lang="zh-CN" altLang="en-US" sz="5600" b="1" dirty="0">
                <a:latin typeface="+mn-ea"/>
              </a:rPr>
              <a:t>框架类</a:t>
            </a:r>
            <a:r>
              <a:rPr lang="zh-CN" altLang="en-US" sz="5600" b="1" dirty="0" smtClean="0">
                <a:latin typeface="+mn-ea"/>
              </a:rPr>
              <a:t>：</a:t>
            </a:r>
            <a:endParaRPr lang="en-US" altLang="zh-CN" sz="5600" b="1" dirty="0" smtClean="0">
              <a:latin typeface="+mn-ea"/>
            </a:endParaRPr>
          </a:p>
          <a:p>
            <a:pPr marL="457200" lvl="1" indent="0">
              <a:buNone/>
            </a:pPr>
            <a:r>
              <a:rPr lang="en-US" altLang="zh-CN" sz="4000" dirty="0" smtClean="0">
                <a:latin typeface="+mn-ea"/>
                <a:hlinkClick r:id="rId3"/>
              </a:rPr>
              <a:t>OS</a:t>
            </a:r>
            <a:r>
              <a:rPr lang="zh-CN" altLang="en-US" sz="4000" dirty="0" smtClean="0">
                <a:latin typeface="+mn-ea"/>
                <a:hlinkClick r:id="rId3"/>
              </a:rPr>
              <a:t>集成测试框架</a:t>
            </a:r>
            <a:endParaRPr lang="en-US" altLang="zh-CN" sz="4000" dirty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4000" dirty="0" smtClean="0">
                <a:latin typeface="+mn-ea"/>
              </a:rPr>
              <a:t>虚拟化测试框架（</a:t>
            </a:r>
            <a:r>
              <a:rPr lang="en-US" altLang="zh-CN" sz="4000" dirty="0" smtClean="0">
                <a:latin typeface="+mn-ea"/>
              </a:rPr>
              <a:t>Avocado/avocado-</a:t>
            </a:r>
            <a:r>
              <a:rPr lang="en-US" altLang="zh-CN" sz="4000" dirty="0" err="1" smtClean="0">
                <a:latin typeface="+mn-ea"/>
              </a:rPr>
              <a:t>vt</a:t>
            </a:r>
            <a:r>
              <a:rPr lang="en-US" altLang="zh-CN" sz="4000" dirty="0" smtClean="0">
                <a:latin typeface="+mn-ea"/>
              </a:rPr>
              <a:t>/</a:t>
            </a:r>
            <a:r>
              <a:rPr lang="en-US" altLang="zh-CN" sz="4000" dirty="0" err="1" smtClean="0">
                <a:latin typeface="+mn-ea"/>
              </a:rPr>
              <a:t>EulerRobot</a:t>
            </a:r>
            <a:r>
              <a:rPr lang="zh-CN" altLang="en-US" sz="4000" dirty="0" smtClean="0">
                <a:latin typeface="+mn-ea"/>
              </a:rPr>
              <a:t>）</a:t>
            </a:r>
            <a:endParaRPr lang="en-US" altLang="zh-CN" sz="40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4000" dirty="0" smtClean="0">
                <a:latin typeface="+mn-ea"/>
              </a:rPr>
              <a:t>容器测试框架</a:t>
            </a:r>
            <a:endParaRPr lang="en-US" altLang="zh-CN" sz="4000" dirty="0" smtClean="0">
              <a:latin typeface="+mn-ea"/>
            </a:endParaRPr>
          </a:p>
          <a:p>
            <a:pPr marL="457200" lvl="1" indent="0">
              <a:buNone/>
            </a:pPr>
            <a:r>
              <a:rPr lang="zh-CN" altLang="en-US" sz="4000" dirty="0">
                <a:latin typeface="+mn-ea"/>
              </a:rPr>
              <a:t>长</a:t>
            </a:r>
            <a:r>
              <a:rPr lang="zh-CN" altLang="en-US" sz="4000" dirty="0" smtClean="0">
                <a:latin typeface="+mn-ea"/>
              </a:rPr>
              <a:t>稳框架</a:t>
            </a:r>
            <a:endParaRPr lang="en-US" altLang="zh-CN" sz="4000" dirty="0">
              <a:latin typeface="+mn-ea"/>
            </a:endParaRPr>
          </a:p>
          <a:p>
            <a:pPr marL="228600" lvl="1">
              <a:spcBef>
                <a:spcPts val="1000"/>
              </a:spcBef>
            </a:pPr>
            <a:r>
              <a:rPr lang="zh-CN" altLang="en-US" sz="5600" b="1" dirty="0" smtClean="0">
                <a:latin typeface="+mn-ea"/>
              </a:rPr>
              <a:t>代码</a:t>
            </a:r>
            <a:r>
              <a:rPr lang="zh-CN" altLang="en-US" sz="5600" b="1" dirty="0">
                <a:latin typeface="+mn-ea"/>
              </a:rPr>
              <a:t>类：</a:t>
            </a:r>
            <a:endParaRPr lang="en-US" altLang="zh-CN" sz="5600" b="1" dirty="0"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400" dirty="0" smtClean="0">
                <a:latin typeface="+mn-ea"/>
                <a:hlinkClick r:id="rId4"/>
              </a:rPr>
              <a:t>冒烟用例集</a:t>
            </a:r>
            <a:endParaRPr lang="en-US" altLang="zh-CN" sz="4400" dirty="0" smtClean="0">
              <a:latin typeface="+mn-ea"/>
            </a:endParaRPr>
          </a:p>
          <a:p>
            <a:r>
              <a:rPr lang="zh-CN" altLang="en-US" sz="5600" b="1" dirty="0" smtClean="0">
                <a:latin typeface="+mn-ea"/>
              </a:rPr>
              <a:t>生态兼容类：</a:t>
            </a:r>
            <a:endParaRPr lang="en-US" altLang="zh-CN" sz="5600" b="1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>
                <a:latin typeface="+mn-ea"/>
                <a:hlinkClick r:id="rId5"/>
              </a:rPr>
              <a:t>硬件兼容</a:t>
            </a:r>
            <a:r>
              <a:rPr lang="zh-CN" altLang="en-US" sz="4400" dirty="0" smtClean="0">
                <a:latin typeface="+mn-ea"/>
                <a:hlinkClick r:id="rId5"/>
              </a:rPr>
              <a:t>性</a:t>
            </a:r>
            <a:endParaRPr lang="en-US" altLang="zh-CN" sz="4400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5600" b="1" dirty="0" smtClean="0">
                <a:latin typeface="+mn-ea"/>
              </a:rPr>
              <a:t>工具类：</a:t>
            </a:r>
            <a:endParaRPr lang="en-US" altLang="zh-CN" sz="5600" b="1" dirty="0" smtClean="0"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400" dirty="0" smtClean="0">
                <a:latin typeface="+mn-ea"/>
              </a:rPr>
              <a:t>优秀</a:t>
            </a:r>
            <a:r>
              <a:rPr lang="zh-CN" altLang="en-US" sz="4400" dirty="0">
                <a:latin typeface="+mn-ea"/>
              </a:rPr>
              <a:t>测试</a:t>
            </a:r>
            <a:r>
              <a:rPr lang="zh-CN" altLang="en-US" sz="4400" dirty="0" smtClean="0">
                <a:latin typeface="+mn-ea"/>
              </a:rPr>
              <a:t>框架</a:t>
            </a:r>
            <a:endParaRPr lang="en-US" altLang="zh-CN" sz="4400" dirty="0" smtClean="0">
              <a:latin typeface="+mn-ea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zh-CN" altLang="en-US" sz="4400" dirty="0" smtClean="0">
                <a:latin typeface="+mn-ea"/>
              </a:rPr>
              <a:t>测试代码门禁</a:t>
            </a:r>
            <a:endParaRPr lang="en-US" altLang="zh-CN" sz="4400" dirty="0">
              <a:latin typeface="+mn-ea"/>
            </a:endParaRPr>
          </a:p>
          <a:p>
            <a:pPr marL="0" indent="0">
              <a:buNone/>
            </a:pPr>
            <a:r>
              <a:rPr lang="zh-CN" altLang="en-US" sz="7200" b="1" dirty="0" smtClean="0">
                <a:latin typeface="+mj-ea"/>
                <a:ea typeface="+mj-ea"/>
              </a:rPr>
              <a:t>运营规划</a:t>
            </a:r>
            <a:endParaRPr lang="en-US" altLang="zh-CN" sz="7200" b="1" dirty="0" smtClean="0">
              <a:latin typeface="+mj-ea"/>
              <a:ea typeface="+mj-ea"/>
            </a:endParaRPr>
          </a:p>
          <a:p>
            <a:r>
              <a:rPr lang="zh-CN" altLang="en-US" sz="5600" b="1" dirty="0">
                <a:latin typeface="+mn-ea"/>
              </a:rPr>
              <a:t>参与</a:t>
            </a:r>
            <a:r>
              <a:rPr lang="zh-CN" altLang="en-US" sz="5600" b="1" dirty="0" smtClean="0">
                <a:latin typeface="+mn-ea"/>
              </a:rPr>
              <a:t>指导文档类</a:t>
            </a:r>
            <a:r>
              <a:rPr lang="zh-CN" altLang="en-US" sz="5600" b="1" dirty="0">
                <a:latin typeface="+mn-ea"/>
              </a:rPr>
              <a:t>：</a:t>
            </a:r>
            <a:endParaRPr lang="en-US" altLang="zh-CN" sz="5600" b="1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>
                <a:latin typeface="+mn-ea"/>
                <a:hlinkClick r:id="rId6"/>
              </a:rPr>
              <a:t>单包加固测试指导</a:t>
            </a:r>
            <a:endParaRPr lang="en-US" altLang="zh-CN" sz="44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>
                <a:latin typeface="+mn-ea"/>
                <a:hlinkClick r:id="rId7"/>
              </a:rPr>
              <a:t>开发者测试贡献</a:t>
            </a:r>
            <a:endParaRPr lang="en-US" altLang="zh-CN" sz="44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>
                <a:latin typeface="+mn-ea"/>
                <a:hlinkClick r:id="rId8"/>
              </a:rPr>
              <a:t>社区测试</a:t>
            </a:r>
            <a:r>
              <a:rPr lang="zh-CN" altLang="en-US" sz="4400" dirty="0" smtClean="0">
                <a:latin typeface="+mn-ea"/>
                <a:hlinkClick r:id="rId8"/>
              </a:rPr>
              <a:t>体系</a:t>
            </a:r>
            <a:endParaRPr lang="en-US" altLang="zh-CN" sz="44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 smtClean="0">
                <a:latin typeface="+mn-ea"/>
                <a:hlinkClick r:id="rId9"/>
              </a:rPr>
              <a:t>测试用例命名及代码编程规范</a:t>
            </a:r>
            <a:endParaRPr lang="en-US" altLang="zh-CN" sz="4400" dirty="0" smtClean="0">
              <a:latin typeface="+mn-ea"/>
            </a:endParaRPr>
          </a:p>
          <a:p>
            <a:pPr>
              <a:lnSpc>
                <a:spcPct val="100000"/>
              </a:lnSpc>
            </a:pPr>
            <a:r>
              <a:rPr lang="zh-CN" altLang="en-US" sz="5600" b="1" dirty="0" smtClean="0">
                <a:latin typeface="+mn-ea"/>
              </a:rPr>
              <a:t>活动类</a:t>
            </a:r>
            <a:r>
              <a:rPr lang="zh-CN" altLang="en-US" sz="5600" dirty="0" smtClean="0">
                <a:latin typeface="+mn-ea"/>
              </a:rPr>
              <a:t>：</a:t>
            </a:r>
            <a:endParaRPr lang="en-US" altLang="zh-CN" sz="56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 smtClean="0">
                <a:latin typeface="+mn-ea"/>
              </a:rPr>
              <a:t>测试</a:t>
            </a:r>
            <a:r>
              <a:rPr lang="zh-CN" altLang="en-US" sz="4400" dirty="0">
                <a:latin typeface="+mn-ea"/>
              </a:rPr>
              <a:t>开放日</a:t>
            </a:r>
            <a:endParaRPr lang="en-US" altLang="zh-CN" sz="4400" dirty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 smtClean="0">
                <a:latin typeface="+mn-ea"/>
              </a:rPr>
              <a:t>双</a:t>
            </a:r>
            <a:r>
              <a:rPr lang="zh-CN" altLang="en-US" sz="4400" dirty="0">
                <a:latin typeface="+mn-ea"/>
              </a:rPr>
              <a:t>周</a:t>
            </a:r>
            <a:r>
              <a:rPr lang="zh-CN" altLang="en-US" sz="4400" dirty="0" smtClean="0">
                <a:latin typeface="+mn-ea"/>
              </a:rPr>
              <a:t>例会   </a:t>
            </a:r>
            <a:endParaRPr lang="en-US" altLang="zh-CN" sz="4400" dirty="0" smtClean="0">
              <a:latin typeface="+mn-ea"/>
            </a:endParaRPr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4400" dirty="0" smtClean="0">
                <a:latin typeface="+mn-ea"/>
              </a:rPr>
              <a:t>暑期</a:t>
            </a:r>
            <a:r>
              <a:rPr lang="en-US" altLang="zh-CN" sz="4400" dirty="0">
                <a:latin typeface="+mn-ea"/>
              </a:rPr>
              <a:t>2020</a:t>
            </a:r>
            <a:r>
              <a:rPr lang="zh-CN" altLang="en-US" sz="4400" dirty="0">
                <a:latin typeface="+mn-ea"/>
              </a:rPr>
              <a:t>等相关</a:t>
            </a:r>
            <a:r>
              <a:rPr lang="zh-CN" altLang="en-US" sz="4400" dirty="0" smtClean="0">
                <a:latin typeface="+mn-ea"/>
              </a:rPr>
              <a:t>社区</a:t>
            </a:r>
            <a:r>
              <a:rPr lang="zh-CN" altLang="en-US" sz="4400" dirty="0">
                <a:latin typeface="+mn-ea"/>
              </a:rPr>
              <a:t>宣传</a:t>
            </a:r>
            <a:r>
              <a:rPr lang="zh-CN" altLang="en-US" sz="4400" dirty="0" smtClean="0">
                <a:latin typeface="+mn-ea"/>
              </a:rPr>
              <a:t>活动</a:t>
            </a:r>
            <a:endParaRPr lang="en-US" altLang="zh-CN" sz="44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200" dirty="0" smtClean="0"/>
              <a:t>	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>
              <a:buFont typeface="Wingdings" panose="05000000000000000000" pitchFamily="2" charset="2"/>
              <a:buChar char="u"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    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68471" y="2649384"/>
            <a:ext cx="588532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邮件列表：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smtClean="0">
                <a:latin typeface="+mn-ea"/>
                <a:hlinkClick r:id="rId10"/>
              </a:rPr>
              <a:t>qa@openEuler.org</a:t>
            </a:r>
            <a:endParaRPr lang="en-US" altLang="zh-CN" sz="2800" b="1" dirty="0" smtClean="0">
              <a:latin typeface="+mn-ea"/>
            </a:endParaRPr>
          </a:p>
          <a:p>
            <a:pPr lvl="1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主仓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库：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800" b="1" dirty="0" smtClean="0">
                <a:hlinkClick r:id="rId11"/>
              </a:rPr>
              <a:t>https://gitee.com/openeuler/QA</a:t>
            </a:r>
            <a:endParaRPr lang="en-US" altLang="zh-CN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012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1203" y="333182"/>
            <a:ext cx="7632700" cy="871537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规划</a:t>
            </a:r>
            <a:r>
              <a:rPr lang="en-US" altLang="zh-CN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测试开放日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10073" y="1674077"/>
            <a:ext cx="2513293" cy="45365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测试对象</a:t>
            </a:r>
            <a:endParaRPr lang="en-US" altLang="zh-CN" sz="16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200" dirty="0" smtClean="0">
                <a:latin typeface="+mn-ea"/>
              </a:rPr>
              <a:t> 新</a:t>
            </a:r>
            <a:r>
              <a:rPr lang="zh-CN" altLang="en-US" sz="1200" dirty="0">
                <a:latin typeface="+mn-ea"/>
              </a:rPr>
              <a:t>特性</a:t>
            </a:r>
            <a:r>
              <a:rPr lang="en-US" altLang="zh-CN" sz="1200" dirty="0">
                <a:latin typeface="+mn-ea"/>
              </a:rPr>
              <a:t>/</a:t>
            </a:r>
            <a:r>
              <a:rPr lang="zh-CN" altLang="en-US" sz="1200" dirty="0">
                <a:latin typeface="+mn-ea"/>
              </a:rPr>
              <a:t>重要</a:t>
            </a:r>
            <a:r>
              <a:rPr lang="zh-CN" altLang="en-US" sz="1200" dirty="0" smtClean="0">
                <a:latin typeface="+mn-ea"/>
              </a:rPr>
              <a:t>领域变更升级</a:t>
            </a:r>
            <a:endParaRPr lang="en-US" altLang="zh-CN" sz="1200" dirty="0" smtClean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组织者</a:t>
            </a:r>
            <a:endParaRPr lang="en-US" altLang="zh-CN" sz="16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maintainer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或指定</a:t>
            </a:r>
            <a:r>
              <a:rPr lang="en-US" altLang="zh-CN" sz="1200" dirty="0">
                <a:latin typeface="+mn-ea"/>
              </a:rPr>
              <a:t>QA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实现机制</a:t>
            </a:r>
            <a:endParaRPr lang="en-US" altLang="zh-CN" sz="16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组织者申请社区</a:t>
            </a:r>
            <a:r>
              <a:rPr lang="zh-CN" altLang="en-US" sz="1200" dirty="0">
                <a:latin typeface="+mn-ea"/>
              </a:rPr>
              <a:t>开放测试</a:t>
            </a:r>
            <a:r>
              <a:rPr lang="zh-CN" altLang="en-US" sz="1200" dirty="0" smtClean="0">
                <a:latin typeface="+mn-ea"/>
              </a:rPr>
              <a:t>日</a:t>
            </a:r>
            <a:endParaRPr lang="en-US" altLang="zh-CN" sz="1200" dirty="0" smtClean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社区开发者测试执行</a:t>
            </a:r>
            <a:endParaRPr lang="en-US" altLang="zh-CN" sz="1200" dirty="0">
              <a:latin typeface="+mn-ea"/>
            </a:endParaRP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+mn-ea"/>
              </a:rPr>
              <a:t>依赖</a:t>
            </a:r>
            <a:endParaRPr lang="en-US" altLang="zh-CN" sz="16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组织者</a:t>
            </a:r>
            <a:r>
              <a:rPr lang="zh-CN" altLang="en-US" sz="1200" dirty="0">
                <a:latin typeface="+mn-ea"/>
              </a:rPr>
              <a:t>活动规划</a:t>
            </a:r>
            <a:endParaRPr lang="en-US" altLang="zh-CN" sz="12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任务</a:t>
            </a:r>
            <a:r>
              <a:rPr lang="zh-CN" altLang="en-US" sz="1200" dirty="0">
                <a:latin typeface="+mn-ea"/>
              </a:rPr>
              <a:t>提交模板</a:t>
            </a:r>
            <a:endParaRPr lang="en-US" altLang="zh-CN" sz="1200" dirty="0">
              <a:latin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200" dirty="0" smtClean="0">
                <a:latin typeface="+mn-ea"/>
              </a:rPr>
              <a:t>- </a:t>
            </a:r>
            <a:r>
              <a:rPr lang="zh-CN" altLang="en-US" sz="1200" dirty="0" smtClean="0">
                <a:latin typeface="+mn-ea"/>
              </a:rPr>
              <a:t>测试日活动及</a:t>
            </a:r>
            <a:r>
              <a:rPr lang="zh-CN" altLang="en-US" sz="1200" dirty="0">
                <a:latin typeface="+mn-ea"/>
              </a:rPr>
              <a:t>用例管理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22" y="1204719"/>
            <a:ext cx="7017782" cy="50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9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51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131" y="427290"/>
            <a:ext cx="9636129" cy="1174918"/>
          </a:xfrm>
        </p:spPr>
        <p:txBody>
          <a:bodyPr>
            <a:normAutofit/>
          </a:bodyPr>
          <a:lstStyle/>
          <a:p>
            <a:pPr algn="l"/>
            <a:r>
              <a:rPr lang="en-US" altLang="zh-CN" sz="4000" b="1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4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社区测试体系介绍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87865" y="2153541"/>
            <a:ext cx="8545795" cy="2198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现状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进展</a:t>
            </a:r>
            <a:endParaRPr lang="en-US" altLang="zh-CN" sz="2400" dirty="0" smtClean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zh-CN" altLang="en-US" sz="2400" dirty="0" smtClean="0"/>
              <a:t>未来规划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625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6607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</a:t>
            </a:r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社区版本简介</a:t>
            </a:r>
            <a:endParaRPr lang="zh-CN" altLang="en-US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212958"/>
              </p:ext>
            </p:extLst>
          </p:nvPr>
        </p:nvGraphicFramePr>
        <p:xfrm>
          <a:off x="1755854" y="2270962"/>
          <a:ext cx="8291319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7233"/>
                <a:gridCol w="3409772"/>
                <a:gridCol w="332431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创新版本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LTS</a:t>
                      </a:r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版本定位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构筑开发者生态，新特性活跃，版本演进快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支持合作伙伴构建商业发行版</a:t>
                      </a:r>
                      <a:endParaRPr lang="en-US" altLang="zh-CN" dirty="0" smtClean="0"/>
                    </a:p>
                    <a:p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发布周期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半年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两年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维护周期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半年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四年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质量标准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对标</a:t>
                      </a:r>
                      <a:r>
                        <a:rPr lang="en-US" altLang="zh-CN" dirty="0" smtClean="0"/>
                        <a:t>fedora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超过</a:t>
                      </a:r>
                      <a:r>
                        <a:rPr lang="en-US" altLang="zh-CN" dirty="0" smtClean="0"/>
                        <a:t>centos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包范围目标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10000+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2500+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672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 158"/>
          <p:cNvSpPr/>
          <p:nvPr/>
        </p:nvSpPr>
        <p:spPr>
          <a:xfrm>
            <a:off x="903824" y="4453637"/>
            <a:ext cx="7951335" cy="2093076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810732" y="1138554"/>
            <a:ext cx="8044428" cy="1946649"/>
          </a:xfrm>
          <a:prstGeom prst="rect">
            <a:avLst/>
          </a:prstGeom>
          <a:solidFill>
            <a:schemeClr val="accent5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0063" y="358196"/>
            <a:ext cx="11911316" cy="504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4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版本构建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发布全流程介绍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2943311" y="1765071"/>
            <a:ext cx="1090420" cy="398354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代码控制</a:t>
            </a:r>
            <a:endParaRPr lang="en-US" altLang="zh-CN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err="1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Gitee</a:t>
            </a:r>
            <a:r>
              <a:rPr lang="zh-CN" altLang="en-US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5319957" y="1764479"/>
            <a:ext cx="1090420" cy="3983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760" y="1720413"/>
            <a:ext cx="413091" cy="485563"/>
          </a:xfrm>
          <a:prstGeom prst="rect">
            <a:avLst/>
          </a:prstGeom>
        </p:spPr>
      </p:pic>
      <p:cxnSp>
        <p:nvCxnSpPr>
          <p:cNvPr id="23" name="直接箭头连接符 22"/>
          <p:cNvCxnSpPr>
            <a:stCxn id="15" idx="3"/>
            <a:endCxn id="11" idx="1"/>
          </p:cNvCxnSpPr>
          <p:nvPr/>
        </p:nvCxnSpPr>
        <p:spPr>
          <a:xfrm>
            <a:off x="1490851" y="1963195"/>
            <a:ext cx="1452460" cy="1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93383" y="1162592"/>
            <a:ext cx="800219" cy="646331"/>
          </a:xfrm>
          <a:prstGeom prst="rect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需求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测试用例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28" name="直接箭头连接符 27"/>
          <p:cNvCxnSpPr>
            <a:stCxn id="11" idx="3"/>
            <a:endCxn id="12" idx="1"/>
          </p:cNvCxnSpPr>
          <p:nvPr/>
        </p:nvCxnSpPr>
        <p:spPr>
          <a:xfrm flipV="1">
            <a:off x="4033731" y="1963656"/>
            <a:ext cx="1286226" cy="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2" idx="2"/>
            <a:endCxn id="15" idx="2"/>
          </p:cNvCxnSpPr>
          <p:nvPr/>
        </p:nvCxnSpPr>
        <p:spPr>
          <a:xfrm rot="5400000">
            <a:off x="3553166" y="-106026"/>
            <a:ext cx="43143" cy="4580861"/>
          </a:xfrm>
          <a:prstGeom prst="bentConnector3">
            <a:avLst>
              <a:gd name="adj1" fmla="val 137791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5356171" y="3646999"/>
            <a:ext cx="1017992" cy="632296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环境管理中心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4848" y="309908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单包构建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4260796" y="172041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取代码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075164" y="2525091"/>
            <a:ext cx="10198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通知开发者</a:t>
            </a:r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</a:p>
          <a:p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maintainer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79904" y="3428141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版本构建发布</a:t>
            </a:r>
          </a:p>
        </p:txBody>
      </p:sp>
      <p:sp>
        <p:nvSpPr>
          <p:cNvPr id="67" name="圆角矩形 66"/>
          <p:cNvSpPr/>
          <p:nvPr/>
        </p:nvSpPr>
        <p:spPr>
          <a:xfrm>
            <a:off x="1230869" y="3648545"/>
            <a:ext cx="1017992" cy="632296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正式版本发布仓库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855853" y="5543597"/>
            <a:ext cx="1273949" cy="4902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版本测试</a:t>
            </a:r>
            <a:endParaRPr lang="en-US" altLang="zh-CN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229626" y="5542753"/>
            <a:ext cx="1017992" cy="49027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发布评审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5" name="直接箭头连接符 84"/>
          <p:cNvCxnSpPr>
            <a:stCxn id="77" idx="0"/>
            <a:endCxn id="67" idx="2"/>
          </p:cNvCxnSpPr>
          <p:nvPr/>
        </p:nvCxnSpPr>
        <p:spPr>
          <a:xfrm flipV="1">
            <a:off x="1738622" y="4280841"/>
            <a:ext cx="1243" cy="1261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文本框 109"/>
          <p:cNvSpPr txBox="1"/>
          <p:nvPr/>
        </p:nvSpPr>
        <p:spPr>
          <a:xfrm>
            <a:off x="4309994" y="548330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启动冒烟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36" name="图片 1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221" y="6062676"/>
            <a:ext cx="389238" cy="435714"/>
          </a:xfrm>
          <a:prstGeom prst="rect">
            <a:avLst/>
          </a:prstGeom>
        </p:spPr>
      </p:pic>
      <p:sp>
        <p:nvSpPr>
          <p:cNvPr id="137" name="文本框 136"/>
          <p:cNvSpPr txBox="1"/>
          <p:nvPr/>
        </p:nvSpPr>
        <p:spPr>
          <a:xfrm>
            <a:off x="3468661" y="449870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拉取测试代码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47" name="肘形连接符 146"/>
          <p:cNvCxnSpPr>
            <a:stCxn id="37" idx="2"/>
            <a:endCxn id="142" idx="0"/>
          </p:cNvCxnSpPr>
          <p:nvPr/>
        </p:nvCxnSpPr>
        <p:spPr>
          <a:xfrm rot="16200000" flipH="1">
            <a:off x="5247570" y="4896892"/>
            <a:ext cx="1236460" cy="12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圆角矩形 196"/>
          <p:cNvSpPr/>
          <p:nvPr/>
        </p:nvSpPr>
        <p:spPr>
          <a:xfrm>
            <a:off x="9259252" y="1162592"/>
            <a:ext cx="2593078" cy="53699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666666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9989848" y="2774925"/>
            <a:ext cx="1328976" cy="33498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单包编译构建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9462168" y="1787585"/>
            <a:ext cx="876365" cy="368336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Factory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圆角矩形 126"/>
          <p:cNvSpPr/>
          <p:nvPr/>
        </p:nvSpPr>
        <p:spPr>
          <a:xfrm>
            <a:off x="7497251" y="5560166"/>
            <a:ext cx="1017992" cy="44606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打包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9857997" y="3261063"/>
            <a:ext cx="8386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RPM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推送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2" name="直接箭头连接符 31"/>
          <p:cNvCxnSpPr>
            <a:stCxn id="13" idx="2"/>
            <a:endCxn id="149" idx="0"/>
          </p:cNvCxnSpPr>
          <p:nvPr/>
        </p:nvCxnSpPr>
        <p:spPr>
          <a:xfrm>
            <a:off x="10654336" y="3109905"/>
            <a:ext cx="0" cy="52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6821434" y="126645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拉取代码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98" name="文本框 197"/>
          <p:cNvSpPr txBox="1"/>
          <p:nvPr/>
        </p:nvSpPr>
        <p:spPr>
          <a:xfrm>
            <a:off x="11349103" y="1362245"/>
            <a:ext cx="510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 smtClea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OBS</a:t>
            </a:r>
            <a:endParaRPr lang="zh-CN" altLang="en-US" sz="1200" b="1" dirty="0" smtClean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13" name="直接箭头连接符 112"/>
          <p:cNvCxnSpPr>
            <a:stCxn id="164" idx="1"/>
            <a:endCxn id="127" idx="3"/>
          </p:cNvCxnSpPr>
          <p:nvPr/>
        </p:nvCxnSpPr>
        <p:spPr>
          <a:xfrm flipH="1">
            <a:off x="8515243" y="5783196"/>
            <a:ext cx="159388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文本框 198"/>
          <p:cNvSpPr txBox="1"/>
          <p:nvPr/>
        </p:nvSpPr>
        <p:spPr>
          <a:xfrm>
            <a:off x="5299710" y="228700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门禁</a:t>
            </a:r>
          </a:p>
        </p:txBody>
      </p:sp>
      <p:sp>
        <p:nvSpPr>
          <p:cNvPr id="201" name="文本框 200"/>
          <p:cNvSpPr txBox="1"/>
          <p:nvPr/>
        </p:nvSpPr>
        <p:spPr>
          <a:xfrm>
            <a:off x="5135446" y="213120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0000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单包测试</a:t>
            </a:r>
          </a:p>
        </p:txBody>
      </p:sp>
      <p:pic>
        <p:nvPicPr>
          <p:cNvPr id="213" name="图片 2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4638" y="6042928"/>
            <a:ext cx="380774" cy="446426"/>
          </a:xfrm>
          <a:prstGeom prst="rect">
            <a:avLst/>
          </a:prstGeom>
        </p:spPr>
      </p:pic>
      <p:cxnSp>
        <p:nvCxnSpPr>
          <p:cNvPr id="215" name="直接箭头连接符 214"/>
          <p:cNvCxnSpPr>
            <a:stCxn id="213" idx="3"/>
            <a:endCxn id="67" idx="1"/>
          </p:cNvCxnSpPr>
          <p:nvPr/>
        </p:nvCxnSpPr>
        <p:spPr>
          <a:xfrm flipH="1" flipV="1">
            <a:off x="1230869" y="3964693"/>
            <a:ext cx="104543" cy="23014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圆角矩形 132"/>
          <p:cNvSpPr/>
          <p:nvPr/>
        </p:nvSpPr>
        <p:spPr>
          <a:xfrm>
            <a:off x="10777133" y="1768643"/>
            <a:ext cx="948698" cy="368336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mainline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2" name="圆角矩形 141"/>
          <p:cNvSpPr/>
          <p:nvPr/>
        </p:nvSpPr>
        <p:spPr>
          <a:xfrm>
            <a:off x="5344655" y="5515755"/>
            <a:ext cx="1043555" cy="560499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测试版本仓库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9" name="圆角矩形 148"/>
          <p:cNvSpPr/>
          <p:nvPr/>
        </p:nvSpPr>
        <p:spPr>
          <a:xfrm>
            <a:off x="10145340" y="3629940"/>
            <a:ext cx="1017992" cy="368336"/>
          </a:xfrm>
          <a:prstGeom prst="roundRect">
            <a:avLst/>
          </a:prstGeom>
          <a:solidFill>
            <a:srgbClr val="0C9B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OBS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仓库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7" name="直接箭头连接符 156"/>
          <p:cNvCxnSpPr>
            <a:stCxn id="12" idx="3"/>
            <a:endCxn id="53" idx="1"/>
          </p:cNvCxnSpPr>
          <p:nvPr/>
        </p:nvCxnSpPr>
        <p:spPr>
          <a:xfrm>
            <a:off x="6410377" y="1963656"/>
            <a:ext cx="3051791" cy="8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6826319" y="1979555"/>
            <a:ext cx="1207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OBS</a:t>
            </a:r>
            <a:r>
              <a:rPr lang="zh-CN" altLang="en-US" sz="1400" dirty="0" smtClean="0"/>
              <a:t>编译构建</a:t>
            </a:r>
            <a:endParaRPr lang="zh-CN" altLang="en-US" sz="1400" dirty="0"/>
          </a:p>
        </p:txBody>
      </p:sp>
      <p:sp>
        <p:nvSpPr>
          <p:cNvPr id="164" name="圆角矩形 163"/>
          <p:cNvSpPr/>
          <p:nvPr/>
        </p:nvSpPr>
        <p:spPr>
          <a:xfrm>
            <a:off x="10109126" y="5584019"/>
            <a:ext cx="1090420" cy="398354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1400" dirty="0" smtClean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Jenkins</a:t>
            </a:r>
            <a:r>
              <a:rPr lang="zh-CN" altLang="en-US" sz="1400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14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2" name="肘形连接符 171"/>
          <p:cNvCxnSpPr>
            <a:stCxn id="133" idx="2"/>
            <a:endCxn id="13" idx="0"/>
          </p:cNvCxnSpPr>
          <p:nvPr/>
        </p:nvCxnSpPr>
        <p:spPr>
          <a:xfrm rot="5400000">
            <a:off x="10633936" y="2157379"/>
            <a:ext cx="637946" cy="597146"/>
          </a:xfrm>
          <a:prstGeom prst="bentConnector3">
            <a:avLst>
              <a:gd name="adj1" fmla="val 5140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肘形连接符 98"/>
          <p:cNvCxnSpPr>
            <a:stCxn id="11" idx="0"/>
            <a:endCxn id="133" idx="0"/>
          </p:cNvCxnSpPr>
          <p:nvPr/>
        </p:nvCxnSpPr>
        <p:spPr>
          <a:xfrm rot="16200000" flipH="1">
            <a:off x="7368215" y="-2114623"/>
            <a:ext cx="3572" cy="7762961"/>
          </a:xfrm>
          <a:prstGeom prst="bentConnector3">
            <a:avLst>
              <a:gd name="adj1" fmla="val -639977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直接箭头连接符 202"/>
          <p:cNvCxnSpPr>
            <a:stCxn id="37" idx="0"/>
            <a:endCxn id="12" idx="2"/>
          </p:cNvCxnSpPr>
          <p:nvPr/>
        </p:nvCxnSpPr>
        <p:spPr>
          <a:xfrm flipV="1">
            <a:off x="5865167" y="2162833"/>
            <a:ext cx="0" cy="148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6" name="肘形连接符 215"/>
          <p:cNvCxnSpPr>
            <a:stCxn id="53" idx="2"/>
            <a:endCxn id="13" idx="0"/>
          </p:cNvCxnSpPr>
          <p:nvPr/>
        </p:nvCxnSpPr>
        <p:spPr>
          <a:xfrm rot="16200000" flipH="1">
            <a:off x="9967841" y="2088430"/>
            <a:ext cx="619004" cy="753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肘形连接符 233"/>
          <p:cNvCxnSpPr>
            <a:stCxn id="11" idx="0"/>
            <a:endCxn id="53" idx="0"/>
          </p:cNvCxnSpPr>
          <p:nvPr/>
        </p:nvCxnSpPr>
        <p:spPr>
          <a:xfrm rot="16200000" flipH="1">
            <a:off x="6683179" y="-1429587"/>
            <a:ext cx="22514" cy="6411830"/>
          </a:xfrm>
          <a:prstGeom prst="bentConnector3">
            <a:avLst>
              <a:gd name="adj1" fmla="val -10153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文本框 169"/>
          <p:cNvSpPr txBox="1"/>
          <p:nvPr/>
        </p:nvSpPr>
        <p:spPr>
          <a:xfrm>
            <a:off x="936853" y="1316953"/>
            <a:ext cx="9455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开发者</a:t>
            </a:r>
            <a:r>
              <a:rPr lang="en-US" altLang="zh-CN" sz="1050" b="1" dirty="0" smtClean="0"/>
              <a:t>/maintainer</a:t>
            </a:r>
            <a:endParaRPr lang="zh-CN" altLang="en-US" sz="1050" b="1" dirty="0"/>
          </a:p>
        </p:txBody>
      </p:sp>
      <p:sp>
        <p:nvSpPr>
          <p:cNvPr id="236" name="椭圆 235"/>
          <p:cNvSpPr>
            <a:spLocks noChangeAspect="1"/>
          </p:cNvSpPr>
          <p:nvPr/>
        </p:nvSpPr>
        <p:spPr>
          <a:xfrm>
            <a:off x="2400182" y="1293601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7" name="椭圆 236"/>
          <p:cNvSpPr>
            <a:spLocks noChangeAspect="1"/>
          </p:cNvSpPr>
          <p:nvPr/>
        </p:nvSpPr>
        <p:spPr>
          <a:xfrm>
            <a:off x="4058183" y="1635273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59" name="椭圆 258"/>
          <p:cNvSpPr>
            <a:spLocks noChangeAspect="1"/>
          </p:cNvSpPr>
          <p:nvPr/>
        </p:nvSpPr>
        <p:spPr>
          <a:xfrm>
            <a:off x="4979882" y="2190325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60" name="椭圆 259"/>
          <p:cNvSpPr>
            <a:spLocks noChangeAspect="1"/>
          </p:cNvSpPr>
          <p:nvPr/>
        </p:nvSpPr>
        <p:spPr>
          <a:xfrm>
            <a:off x="1901870" y="2515190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62" name="文本框 261"/>
          <p:cNvSpPr txBox="1"/>
          <p:nvPr/>
        </p:nvSpPr>
        <p:spPr>
          <a:xfrm>
            <a:off x="1919036" y="1992710"/>
            <a:ext cx="6880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合入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4" name="椭圆 263"/>
          <p:cNvSpPr>
            <a:spLocks noChangeAspect="1"/>
          </p:cNvSpPr>
          <p:nvPr/>
        </p:nvSpPr>
        <p:spPr>
          <a:xfrm>
            <a:off x="1736398" y="1974395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65" name="椭圆 264"/>
          <p:cNvSpPr>
            <a:spLocks noChangeAspect="1"/>
          </p:cNvSpPr>
          <p:nvPr/>
        </p:nvSpPr>
        <p:spPr>
          <a:xfrm>
            <a:off x="6613404" y="1981820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67" name="椭圆 266"/>
          <p:cNvSpPr>
            <a:spLocks noChangeAspect="1"/>
          </p:cNvSpPr>
          <p:nvPr/>
        </p:nvSpPr>
        <p:spPr>
          <a:xfrm>
            <a:off x="6615335" y="1240812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68" name="椭圆 267"/>
          <p:cNvSpPr>
            <a:spLocks noChangeAspect="1"/>
          </p:cNvSpPr>
          <p:nvPr/>
        </p:nvSpPr>
        <p:spPr>
          <a:xfrm>
            <a:off x="11247481" y="2755983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8" name="直接箭头连接符 207"/>
          <p:cNvCxnSpPr>
            <a:stCxn id="149" idx="2"/>
            <a:endCxn id="164" idx="0"/>
          </p:cNvCxnSpPr>
          <p:nvPr/>
        </p:nvCxnSpPr>
        <p:spPr>
          <a:xfrm>
            <a:off x="10654336" y="3998276"/>
            <a:ext cx="0" cy="158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8" name="椭圆 287"/>
          <p:cNvSpPr>
            <a:spLocks noChangeAspect="1"/>
          </p:cNvSpPr>
          <p:nvPr/>
        </p:nvSpPr>
        <p:spPr>
          <a:xfrm>
            <a:off x="9643259" y="3294245"/>
            <a:ext cx="257091" cy="257091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cxnSp>
        <p:nvCxnSpPr>
          <p:cNvPr id="293" name="肘形连接符 292"/>
          <p:cNvCxnSpPr/>
          <p:nvPr/>
        </p:nvCxnSpPr>
        <p:spPr>
          <a:xfrm>
            <a:off x="227261" y="3400880"/>
            <a:ext cx="11631918" cy="729977"/>
          </a:xfrm>
          <a:prstGeom prst="bentConnector3">
            <a:avLst>
              <a:gd name="adj1" fmla="val 74123"/>
            </a:avLst>
          </a:prstGeom>
          <a:ln w="5715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13" name="文本框 312"/>
          <p:cNvSpPr txBox="1"/>
          <p:nvPr/>
        </p:nvSpPr>
        <p:spPr>
          <a:xfrm>
            <a:off x="10871147" y="6026617"/>
            <a:ext cx="9559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b="1" dirty="0" smtClean="0"/>
              <a:t>定时</a:t>
            </a:r>
            <a:r>
              <a:rPr lang="en-US" altLang="zh-CN" sz="1050" b="1" dirty="0" smtClean="0"/>
              <a:t>/</a:t>
            </a:r>
            <a:r>
              <a:rPr lang="zh-CN" altLang="en-US" sz="1050" b="1" dirty="0" smtClean="0"/>
              <a:t>手动</a:t>
            </a:r>
            <a:endParaRPr lang="zh-CN" altLang="en-US" sz="1050" b="1" dirty="0"/>
          </a:p>
        </p:txBody>
      </p:sp>
      <p:cxnSp>
        <p:nvCxnSpPr>
          <p:cNvPr id="324" name="直接箭头连接符 323"/>
          <p:cNvCxnSpPr>
            <a:stCxn id="37" idx="1"/>
            <a:endCxn id="67" idx="3"/>
          </p:cNvCxnSpPr>
          <p:nvPr/>
        </p:nvCxnSpPr>
        <p:spPr>
          <a:xfrm flipH="1">
            <a:off x="2248861" y="3963147"/>
            <a:ext cx="3107310" cy="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肘形连接符 331"/>
          <p:cNvCxnSpPr>
            <a:stCxn id="37" idx="3"/>
            <a:endCxn id="127" idx="0"/>
          </p:cNvCxnSpPr>
          <p:nvPr/>
        </p:nvCxnSpPr>
        <p:spPr>
          <a:xfrm>
            <a:off x="6374163" y="3963147"/>
            <a:ext cx="1632084" cy="15970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127" idx="1"/>
            <a:endCxn id="142" idx="3"/>
          </p:cNvCxnSpPr>
          <p:nvPr/>
        </p:nvCxnSpPr>
        <p:spPr>
          <a:xfrm flipH="1">
            <a:off x="6388210" y="5783197"/>
            <a:ext cx="1109041" cy="12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142" idx="1"/>
            <a:endCxn id="76" idx="3"/>
          </p:cNvCxnSpPr>
          <p:nvPr/>
        </p:nvCxnSpPr>
        <p:spPr>
          <a:xfrm flipH="1" flipV="1">
            <a:off x="4129802" y="5788734"/>
            <a:ext cx="1214853" cy="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8" name="直接箭头连接符 337"/>
          <p:cNvCxnSpPr>
            <a:stCxn id="76" idx="1"/>
            <a:endCxn id="77" idx="3"/>
          </p:cNvCxnSpPr>
          <p:nvPr/>
        </p:nvCxnSpPr>
        <p:spPr>
          <a:xfrm flipH="1" flipV="1">
            <a:off x="2247618" y="5787890"/>
            <a:ext cx="608235" cy="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5" name="椭圆 344"/>
          <p:cNvSpPr>
            <a:spLocks noChangeAspect="1"/>
          </p:cNvSpPr>
          <p:nvPr/>
        </p:nvSpPr>
        <p:spPr>
          <a:xfrm>
            <a:off x="10717330" y="6025029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46" name="椭圆 345"/>
          <p:cNvSpPr>
            <a:spLocks noChangeAspect="1"/>
          </p:cNvSpPr>
          <p:nvPr/>
        </p:nvSpPr>
        <p:spPr>
          <a:xfrm>
            <a:off x="10672032" y="4549530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文本框 346"/>
          <p:cNvSpPr txBox="1"/>
          <p:nvPr/>
        </p:nvSpPr>
        <p:spPr>
          <a:xfrm>
            <a:off x="10599690" y="4828689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拉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取</a:t>
            </a:r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RPM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48" name="椭圆 347"/>
          <p:cNvSpPr>
            <a:spLocks noChangeAspect="1"/>
          </p:cNvSpPr>
          <p:nvPr/>
        </p:nvSpPr>
        <p:spPr>
          <a:xfrm>
            <a:off x="7876848" y="6024906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椭圆 351"/>
          <p:cNvSpPr>
            <a:spLocks noChangeAspect="1"/>
          </p:cNvSpPr>
          <p:nvPr/>
        </p:nvSpPr>
        <p:spPr>
          <a:xfrm>
            <a:off x="6441354" y="5331872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53" name="文本框 352"/>
          <p:cNvSpPr txBox="1"/>
          <p:nvPr/>
        </p:nvSpPr>
        <p:spPr>
          <a:xfrm>
            <a:off x="6510580" y="5483308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推送</a:t>
            </a:r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ISO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入库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369" name="曲线连接符 368"/>
          <p:cNvCxnSpPr>
            <a:stCxn id="11" idx="2"/>
            <a:endCxn id="76" idx="0"/>
          </p:cNvCxnSpPr>
          <p:nvPr/>
        </p:nvCxnSpPr>
        <p:spPr>
          <a:xfrm rot="16200000" flipH="1">
            <a:off x="1800588" y="3851357"/>
            <a:ext cx="3380172" cy="43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2" name="椭圆 371"/>
          <p:cNvSpPr>
            <a:spLocks noChangeAspect="1"/>
          </p:cNvSpPr>
          <p:nvPr/>
        </p:nvSpPr>
        <p:spPr>
          <a:xfrm>
            <a:off x="4156635" y="5440887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3" name="椭圆 372"/>
          <p:cNvSpPr>
            <a:spLocks noChangeAspect="1"/>
          </p:cNvSpPr>
          <p:nvPr/>
        </p:nvSpPr>
        <p:spPr>
          <a:xfrm>
            <a:off x="1171784" y="5552654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4" name="椭圆 373"/>
          <p:cNvSpPr>
            <a:spLocks noChangeAspect="1"/>
          </p:cNvSpPr>
          <p:nvPr/>
        </p:nvSpPr>
        <p:spPr>
          <a:xfrm>
            <a:off x="1760129" y="4633110"/>
            <a:ext cx="257091" cy="257091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399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399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7" name="图片 37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047" y="6048284"/>
            <a:ext cx="389238" cy="435714"/>
          </a:xfrm>
          <a:prstGeom prst="rect">
            <a:avLst/>
          </a:prstGeom>
        </p:spPr>
      </p:pic>
      <p:sp>
        <p:nvSpPr>
          <p:cNvPr id="378" name="文本框 377"/>
          <p:cNvSpPr txBox="1"/>
          <p:nvPr/>
        </p:nvSpPr>
        <p:spPr>
          <a:xfrm>
            <a:off x="1699103" y="4899852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推送</a:t>
            </a:r>
            <a:r>
              <a:rPr lang="en-US" altLang="zh-CN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ISO</a:t>
            </a:r>
            <a:r>
              <a:rPr lang="zh-CN" altLang="en-US" sz="1200" dirty="0" smtClean="0">
                <a:solidFill>
                  <a:srgbClr val="1D1D1A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入库</a:t>
            </a:r>
            <a:endParaRPr lang="en-US" altLang="zh-CN" sz="1200" dirty="0" smtClean="0">
              <a:solidFill>
                <a:srgbClr val="1D1D1A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79" name="图片 3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6339" y="6069559"/>
            <a:ext cx="343183" cy="4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1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标题 1"/>
          <p:cNvSpPr txBox="1">
            <a:spLocks/>
          </p:cNvSpPr>
          <p:nvPr/>
        </p:nvSpPr>
        <p:spPr>
          <a:xfrm>
            <a:off x="152339" y="257125"/>
            <a:ext cx="12346475" cy="523016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 marL="0" marR="0" indent="0" algn="l" defTabSz="1219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999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r>
              <a:rPr lang="en-US" altLang="zh-CN" sz="2799" dirty="0" smtClean="0">
                <a:solidFill>
                  <a:srgbClr val="990000"/>
                </a:solidFill>
              </a:rPr>
              <a:t>openEuler</a:t>
            </a:r>
            <a:r>
              <a:rPr lang="zh-CN" altLang="en-US" sz="2799" dirty="0" smtClean="0">
                <a:solidFill>
                  <a:srgbClr val="990000"/>
                </a:solidFill>
              </a:rPr>
              <a:t>测试分层策略</a:t>
            </a:r>
            <a:endParaRPr lang="zh-CN" altLang="en-US" sz="2799" dirty="0">
              <a:solidFill>
                <a:srgbClr val="990000"/>
              </a:solidFill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2762467" y="1611175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2818335" y="1827252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2523820" y="1546828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77" name="椭圆 76"/>
          <p:cNvSpPr/>
          <p:nvPr/>
        </p:nvSpPr>
        <p:spPr bwMode="auto">
          <a:xfrm>
            <a:off x="2762467" y="1390274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2969391" y="1566436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79" name="椭圆 78"/>
          <p:cNvSpPr/>
          <p:nvPr/>
        </p:nvSpPr>
        <p:spPr bwMode="auto">
          <a:xfrm>
            <a:off x="3121064" y="1719621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2578021" y="1307923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31339" y="1852227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3203260" y="1820779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2936043" y="1289847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3649174" y="1245071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3370646" y="1242828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3" name="椭圆 102"/>
          <p:cNvSpPr/>
          <p:nvPr/>
        </p:nvSpPr>
        <p:spPr bwMode="auto">
          <a:xfrm>
            <a:off x="3203260" y="1421354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4" name="椭圆 103"/>
          <p:cNvSpPr/>
          <p:nvPr/>
        </p:nvSpPr>
        <p:spPr bwMode="auto">
          <a:xfrm>
            <a:off x="3637863" y="1374336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7" name="椭圆 106"/>
          <p:cNvSpPr/>
          <p:nvPr/>
        </p:nvSpPr>
        <p:spPr bwMode="auto">
          <a:xfrm>
            <a:off x="3422933" y="1385145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8" name="椭圆 107"/>
          <p:cNvSpPr/>
          <p:nvPr/>
        </p:nvSpPr>
        <p:spPr bwMode="auto">
          <a:xfrm>
            <a:off x="3627424" y="1571075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09" name="椭圆 108"/>
          <p:cNvSpPr/>
          <p:nvPr/>
        </p:nvSpPr>
        <p:spPr bwMode="auto">
          <a:xfrm>
            <a:off x="3512189" y="1798130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15" name="椭圆 114"/>
          <p:cNvSpPr/>
          <p:nvPr/>
        </p:nvSpPr>
        <p:spPr bwMode="auto">
          <a:xfrm>
            <a:off x="3273270" y="1546625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16" name="椭圆 115"/>
          <p:cNvSpPr/>
          <p:nvPr/>
        </p:nvSpPr>
        <p:spPr bwMode="auto">
          <a:xfrm>
            <a:off x="3017870" y="1771130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2772448" y="1864438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25" name="椭圆 124"/>
          <p:cNvSpPr/>
          <p:nvPr/>
        </p:nvSpPr>
        <p:spPr bwMode="auto">
          <a:xfrm>
            <a:off x="3379762" y="1667742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30" name="椭圆 129"/>
          <p:cNvSpPr/>
          <p:nvPr/>
        </p:nvSpPr>
        <p:spPr bwMode="auto">
          <a:xfrm>
            <a:off x="2924808" y="978428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3176733" y="1253264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33" name="椭圆 132"/>
          <p:cNvSpPr/>
          <p:nvPr/>
        </p:nvSpPr>
        <p:spPr bwMode="auto">
          <a:xfrm>
            <a:off x="2896076" y="1175551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2697336" y="1051415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2793065" y="1822523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3175880" y="1082203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530398" y="1041090"/>
            <a:ext cx="214930" cy="216891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9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53374" y="1055823"/>
            <a:ext cx="1334524" cy="922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en-US" altLang="zh-CN" sz="1799" dirty="0">
                <a:solidFill>
                  <a:srgbClr val="000000"/>
                </a:solidFill>
              </a:rPr>
              <a:t>upstream</a:t>
            </a:r>
          </a:p>
          <a:p>
            <a:pPr defTabSz="914112"/>
            <a:r>
              <a:rPr lang="en-US" altLang="zh-CN" sz="1799" dirty="0" smtClean="0">
                <a:solidFill>
                  <a:srgbClr val="000000"/>
                </a:solidFill>
              </a:rPr>
              <a:t>10 0000</a:t>
            </a:r>
            <a:r>
              <a:rPr lang="en-US" altLang="zh-CN" sz="1799" dirty="0">
                <a:solidFill>
                  <a:srgbClr val="000000"/>
                </a:solidFill>
              </a:rPr>
              <a:t>+ projects</a:t>
            </a:r>
            <a:endParaRPr lang="zh-CN" altLang="en-US" sz="1799" dirty="0">
              <a:solidFill>
                <a:srgbClr val="0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944" y="1163486"/>
            <a:ext cx="1341189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zh-CN" altLang="en-US" sz="1799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799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者测试</a:t>
            </a:r>
            <a:endParaRPr lang="en-US" altLang="zh-CN" sz="1799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12"/>
            <a:endParaRPr lang="zh-CN" altLang="en-US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491095" y="2559800"/>
            <a:ext cx="1592505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zh-CN" altLang="en-US" sz="1799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zh-CN" altLang="en-US" sz="1799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集成测试</a:t>
            </a:r>
            <a:endParaRPr lang="en-US" altLang="zh-CN" sz="1799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12"/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催熟项目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6" name="文本框 315"/>
          <p:cNvSpPr txBox="1"/>
          <p:nvPr/>
        </p:nvSpPr>
        <p:spPr>
          <a:xfrm>
            <a:off x="491701" y="4117626"/>
            <a:ext cx="1591900" cy="52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zh-CN" altLang="en-US" sz="1799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版本发布测试</a:t>
            </a:r>
            <a:endParaRPr lang="en-US" altLang="zh-CN" sz="1799" b="1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112"/>
            <a:r>
              <a:rPr lang="zh-CN" altLang="en-US" sz="1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发行</a:t>
            </a:r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稳定版本</a:t>
            </a:r>
            <a:endParaRPr lang="zh-CN" altLang="en-US" sz="11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1" name="文本框 320"/>
          <p:cNvSpPr txBox="1"/>
          <p:nvPr/>
        </p:nvSpPr>
        <p:spPr>
          <a:xfrm>
            <a:off x="590516" y="5681442"/>
            <a:ext cx="1340784" cy="538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12"/>
            <a:r>
              <a:rPr lang="zh-CN" altLang="en-US" sz="1799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兼容性测试</a:t>
            </a:r>
          </a:p>
          <a:p>
            <a:pPr defTabSz="914112"/>
            <a:r>
              <a:rPr lang="zh-CN" altLang="en-US" sz="11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联合生态繁荣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171522" y="5739446"/>
            <a:ext cx="1849121" cy="63137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999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rPr>
              <a:t>IHV/ISV</a:t>
            </a:r>
            <a:r>
              <a:rPr lang="en-US" altLang="zh-CN" sz="1999" dirty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rPr>
              <a:t>/</a:t>
            </a:r>
            <a:r>
              <a:rPr lang="en-US" altLang="zh-CN" sz="1999" dirty="0" smtClean="0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rPr>
              <a:t>OSV</a:t>
            </a:r>
            <a:endParaRPr lang="zh-CN" altLang="en-US" sz="1999" dirty="0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cxnSp>
        <p:nvCxnSpPr>
          <p:cNvPr id="166" name="直接连接符 165"/>
          <p:cNvCxnSpPr/>
          <p:nvPr/>
        </p:nvCxnSpPr>
        <p:spPr bwMode="auto">
          <a:xfrm flipV="1">
            <a:off x="491701" y="2116305"/>
            <a:ext cx="11059979" cy="3078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1" name="直接连接符 170"/>
          <p:cNvCxnSpPr/>
          <p:nvPr/>
        </p:nvCxnSpPr>
        <p:spPr bwMode="auto">
          <a:xfrm flipV="1">
            <a:off x="491701" y="3489260"/>
            <a:ext cx="11059979" cy="11797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直接连接符 174"/>
          <p:cNvCxnSpPr/>
          <p:nvPr/>
        </p:nvCxnSpPr>
        <p:spPr bwMode="auto">
          <a:xfrm>
            <a:off x="644041" y="5504313"/>
            <a:ext cx="10907639" cy="45755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grpSp>
        <p:nvGrpSpPr>
          <p:cNvPr id="15" name="组合 14"/>
          <p:cNvGrpSpPr/>
          <p:nvPr/>
        </p:nvGrpSpPr>
        <p:grpSpPr>
          <a:xfrm>
            <a:off x="4992999" y="1117400"/>
            <a:ext cx="6324664" cy="5204140"/>
            <a:chOff x="3726241" y="1155837"/>
            <a:chExt cx="3936587" cy="5206173"/>
          </a:xfrm>
        </p:grpSpPr>
        <p:sp>
          <p:nvSpPr>
            <p:cNvPr id="179" name="文本框 178"/>
            <p:cNvSpPr txBox="1"/>
            <p:nvPr/>
          </p:nvSpPr>
          <p:spPr>
            <a:xfrm>
              <a:off x="3726241" y="2266139"/>
              <a:ext cx="953779" cy="30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12"/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门禁测试</a:t>
              </a:r>
              <a:endParaRPr lang="zh-CN" altLang="en-US" sz="1798" dirty="0">
                <a:solidFill>
                  <a:srgbClr val="000000"/>
                </a:solidFill>
              </a:endParaRPr>
            </a:p>
          </p:txBody>
        </p:sp>
        <p:sp>
          <p:nvSpPr>
            <p:cNvPr id="184" name="矩形 183"/>
            <p:cNvSpPr/>
            <p:nvPr/>
          </p:nvSpPr>
          <p:spPr bwMode="auto">
            <a:xfrm>
              <a:off x="3870608" y="2540143"/>
              <a:ext cx="869008" cy="801360"/>
            </a:xfrm>
            <a:prstGeom prst="rect">
              <a:avLst/>
            </a:prstGeom>
            <a:solidFill>
              <a:srgbClr val="E6A8A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License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检查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信息检查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接口变更检查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敏感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信息检查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5" name="文本框 184"/>
            <p:cNvSpPr txBox="1"/>
            <p:nvPr/>
          </p:nvSpPr>
          <p:spPr>
            <a:xfrm>
              <a:off x="5240856" y="2255965"/>
              <a:ext cx="953779" cy="30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6" name="矩形 185"/>
            <p:cNvSpPr/>
            <p:nvPr/>
          </p:nvSpPr>
          <p:spPr bwMode="auto">
            <a:xfrm>
              <a:off x="5330269" y="2583103"/>
              <a:ext cx="853941" cy="706463"/>
            </a:xfrm>
            <a:prstGeom prst="rect">
              <a:avLst/>
            </a:prstGeom>
            <a:solidFill>
              <a:srgbClr val="E6A8A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t" anchorCtr="0" compatLnSpc="1">
              <a:prstTxWarp prst="textNoShape">
                <a:avLst/>
              </a:prstTxWarp>
            </a:bodyPr>
            <a:lstStyle/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安装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部署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软件包管理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组件测试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6767082" y="2711596"/>
              <a:ext cx="774947" cy="500853"/>
            </a:xfrm>
            <a:prstGeom prst="rect">
              <a:avLst/>
            </a:prstGeom>
            <a:solidFill>
              <a:srgbClr val="E6A8A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t" anchorCtr="0" compatLnSpc="1">
              <a:prstTxWarp prst="textNoShape">
                <a:avLst/>
              </a:prstTxWarp>
            </a:bodyPr>
            <a:lstStyle/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简化版集成测试</a:t>
              </a:r>
            </a:p>
          </p:txBody>
        </p:sp>
        <p:sp>
          <p:nvSpPr>
            <p:cNvPr id="191" name="文本框 190"/>
            <p:cNvSpPr txBox="1"/>
            <p:nvPr/>
          </p:nvSpPr>
          <p:spPr>
            <a:xfrm>
              <a:off x="3760969" y="3534080"/>
              <a:ext cx="953779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2" name="矩形 191"/>
            <p:cNvSpPr/>
            <p:nvPr/>
          </p:nvSpPr>
          <p:spPr bwMode="auto">
            <a:xfrm>
              <a:off x="3859220" y="3877948"/>
              <a:ext cx="869008" cy="53555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开源测试项目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集成服务类测试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特性类测试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3" name="文本框 192"/>
            <p:cNvSpPr txBox="1"/>
            <p:nvPr/>
          </p:nvSpPr>
          <p:spPr>
            <a:xfrm>
              <a:off x="5212049" y="3533023"/>
              <a:ext cx="1080000" cy="3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场景化测试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4" name="矩形 193"/>
            <p:cNvSpPr/>
            <p:nvPr/>
          </p:nvSpPr>
          <p:spPr bwMode="auto">
            <a:xfrm>
              <a:off x="5326321" y="3869252"/>
              <a:ext cx="864519" cy="544175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集成用户场景类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服务类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5" name="文本框 194"/>
            <p:cNvSpPr txBox="1"/>
            <p:nvPr/>
          </p:nvSpPr>
          <p:spPr>
            <a:xfrm>
              <a:off x="6709049" y="4572753"/>
              <a:ext cx="953779" cy="30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安全测试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6" name="矩形 195"/>
            <p:cNvSpPr/>
            <p:nvPr/>
          </p:nvSpPr>
          <p:spPr bwMode="auto">
            <a:xfrm>
              <a:off x="6763406" y="4917390"/>
              <a:ext cx="756000" cy="540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扫描类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Fuzz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8" name="文本框 197"/>
            <p:cNvSpPr txBox="1"/>
            <p:nvPr/>
          </p:nvSpPr>
          <p:spPr>
            <a:xfrm>
              <a:off x="6664516" y="3532063"/>
              <a:ext cx="953779" cy="3074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补丁测试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9" name="矩形 198"/>
            <p:cNvSpPr/>
            <p:nvPr/>
          </p:nvSpPr>
          <p:spPr bwMode="auto">
            <a:xfrm>
              <a:off x="6767639" y="3837504"/>
              <a:ext cx="720000" cy="576000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问题修复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补丁测试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1" name="文本框 200"/>
            <p:cNvSpPr txBox="1"/>
            <p:nvPr/>
          </p:nvSpPr>
          <p:spPr>
            <a:xfrm>
              <a:off x="4013290" y="5550897"/>
              <a:ext cx="953779" cy="3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南向测试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2" name="矩形 201"/>
            <p:cNvSpPr/>
            <p:nvPr/>
          </p:nvSpPr>
          <p:spPr bwMode="auto">
            <a:xfrm>
              <a:off x="3867122" y="5864979"/>
              <a:ext cx="1182666" cy="47564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驱动类兼容性测试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5" name="加号 204"/>
            <p:cNvSpPr/>
            <p:nvPr/>
          </p:nvSpPr>
          <p:spPr bwMode="auto">
            <a:xfrm>
              <a:off x="5622551" y="5919139"/>
              <a:ext cx="267929" cy="347733"/>
            </a:xfrm>
            <a:prstGeom prst="mathPlus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2498">
                <a:solidFill>
                  <a:srgbClr val="000000"/>
                </a:solidFill>
                <a:latin typeface="FrutigerNext LT BlackCn" pitchFamily="34" charset="0"/>
                <a:ea typeface="MS PGothic" pitchFamily="34" charset="-128"/>
              </a:endParaRPr>
            </a:p>
          </p:txBody>
        </p:sp>
        <p:sp>
          <p:nvSpPr>
            <p:cNvPr id="206" name="矩形 205"/>
            <p:cNvSpPr/>
            <p:nvPr/>
          </p:nvSpPr>
          <p:spPr bwMode="auto">
            <a:xfrm>
              <a:off x="3867122" y="4891248"/>
              <a:ext cx="869008" cy="44028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社区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用户众测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7" name="矩形 206"/>
            <p:cNvSpPr/>
            <p:nvPr/>
          </p:nvSpPr>
          <p:spPr bwMode="auto">
            <a:xfrm>
              <a:off x="5326321" y="4791979"/>
              <a:ext cx="864519" cy="665411"/>
            </a:xfrm>
            <a:prstGeom prst="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故障注入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稳定压力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11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升级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8" name="文本框 207"/>
            <p:cNvSpPr txBox="1"/>
            <p:nvPr/>
          </p:nvSpPr>
          <p:spPr>
            <a:xfrm>
              <a:off x="6348729" y="5611491"/>
              <a:ext cx="953779" cy="307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北向测试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9" name="矩形 208"/>
            <p:cNvSpPr/>
            <p:nvPr/>
          </p:nvSpPr>
          <p:spPr bwMode="auto">
            <a:xfrm>
              <a:off x="6348729" y="5877359"/>
              <a:ext cx="1143932" cy="4846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368" tIns="45684" rIns="91368" bIns="45684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软件包</a:t>
              </a:r>
              <a:r>
                <a:rPr lang="zh-CN" altLang="en-US" sz="105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兼容性测试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0" name="文本框 89"/>
            <p:cNvSpPr txBox="1"/>
            <p:nvPr/>
          </p:nvSpPr>
          <p:spPr>
            <a:xfrm>
              <a:off x="3964126" y="1166745"/>
              <a:ext cx="954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399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构建功能测试</a:t>
              </a:r>
              <a:endParaRPr lang="zh-CN" altLang="en-US" sz="1799" dirty="0">
                <a:solidFill>
                  <a:srgbClr val="000000"/>
                </a:solidFill>
              </a:endParaRPr>
            </a:p>
          </p:txBody>
        </p:sp>
        <p:sp>
          <p:nvSpPr>
            <p:cNvPr id="211" name="矩形 210"/>
            <p:cNvSpPr/>
            <p:nvPr/>
          </p:nvSpPr>
          <p:spPr bwMode="auto">
            <a:xfrm>
              <a:off x="3993288" y="1503291"/>
              <a:ext cx="775250" cy="368067"/>
            </a:xfrm>
            <a:prstGeom prst="rect">
              <a:avLst/>
            </a:prstGeom>
            <a:solidFill>
              <a:srgbClr val="E6A8A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编译构建</a:t>
              </a:r>
              <a:endPara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接口</a:t>
              </a:r>
              <a:r>
                <a:rPr lang="en-US" altLang="zh-CN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/</a:t>
              </a:r>
              <a:r>
                <a:rPr lang="zh-CN" altLang="en-US" sz="1050" dirty="0" smtClean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功能</a:t>
              </a: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2" name="文本框 211"/>
            <p:cNvSpPr txBox="1"/>
            <p:nvPr/>
          </p:nvSpPr>
          <p:spPr>
            <a:xfrm>
              <a:off x="6644348" y="2255965"/>
              <a:ext cx="953779" cy="30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668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398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集成测试</a:t>
              </a:r>
              <a:endParaRPr lang="en-US" altLang="zh-CN" sz="1398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5" name="文本框 89"/>
            <p:cNvSpPr txBox="1"/>
            <p:nvPr/>
          </p:nvSpPr>
          <p:spPr>
            <a:xfrm>
              <a:off x="5238147" y="1155837"/>
              <a:ext cx="954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399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白盒测试</a:t>
              </a:r>
              <a:endParaRPr lang="zh-CN" altLang="en-US" sz="1799" dirty="0">
                <a:solidFill>
                  <a:srgbClr val="000000"/>
                </a:solidFill>
              </a:endParaRPr>
            </a:p>
          </p:txBody>
        </p:sp>
        <p:sp>
          <p:nvSpPr>
            <p:cNvPr id="216" name="矩形 215"/>
            <p:cNvSpPr/>
            <p:nvPr/>
          </p:nvSpPr>
          <p:spPr bwMode="auto">
            <a:xfrm>
              <a:off x="5330989" y="1488458"/>
              <a:ext cx="775250" cy="368067"/>
            </a:xfrm>
            <a:prstGeom prst="rect">
              <a:avLst/>
            </a:prstGeom>
            <a:solidFill>
              <a:srgbClr val="E6A8AD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04" tIns="45702" rIns="91404" bIns="45702" numCol="1" rtlCol="0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40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7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718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957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196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43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675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913" algn="l" defTabSz="914478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034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53" name="直接连接符 152"/>
          <p:cNvCxnSpPr/>
          <p:nvPr/>
        </p:nvCxnSpPr>
        <p:spPr bwMode="auto">
          <a:xfrm rot="5400000">
            <a:off x="1884262" y="3697949"/>
            <a:ext cx="5613807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cxnSp>
        <p:nvCxnSpPr>
          <p:cNvPr id="154" name="直接连接符 153"/>
          <p:cNvCxnSpPr/>
          <p:nvPr/>
        </p:nvCxnSpPr>
        <p:spPr bwMode="auto">
          <a:xfrm rot="5400000">
            <a:off x="8744777" y="3624713"/>
            <a:ext cx="5613807" cy="0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chemeClr val="accent3">
                <a:lumMod val="85000"/>
              </a:schemeClr>
            </a:solidFill>
            <a:prstDash val="dashDot"/>
            <a:round/>
            <a:headEnd type="none" w="med" len="med"/>
            <a:tailEnd type="none" w="med" len="med"/>
          </a:ln>
          <a:effectLst/>
        </p:spPr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061" y="4150346"/>
            <a:ext cx="1792344" cy="542222"/>
          </a:xfrm>
          <a:prstGeom prst="rect">
            <a:avLst/>
          </a:prstGeom>
        </p:spPr>
      </p:pic>
      <p:sp>
        <p:nvSpPr>
          <p:cNvPr id="156" name="加号 155"/>
          <p:cNvSpPr/>
          <p:nvPr/>
        </p:nvSpPr>
        <p:spPr bwMode="auto">
          <a:xfrm>
            <a:off x="9105614" y="4988346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/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62" name="加号 161"/>
          <p:cNvSpPr/>
          <p:nvPr/>
        </p:nvSpPr>
        <p:spPr bwMode="auto">
          <a:xfrm>
            <a:off x="6847746" y="4970979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65" name="加号 164"/>
          <p:cNvSpPr/>
          <p:nvPr/>
        </p:nvSpPr>
        <p:spPr bwMode="auto">
          <a:xfrm>
            <a:off x="6810993" y="3890693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78" name="加号 177"/>
          <p:cNvSpPr/>
          <p:nvPr/>
        </p:nvSpPr>
        <p:spPr bwMode="auto">
          <a:xfrm>
            <a:off x="9133548" y="3850063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88" name="加号 187"/>
          <p:cNvSpPr/>
          <p:nvPr/>
        </p:nvSpPr>
        <p:spPr bwMode="auto">
          <a:xfrm>
            <a:off x="9105490" y="2726525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217" name="加号 216"/>
          <p:cNvSpPr/>
          <p:nvPr/>
        </p:nvSpPr>
        <p:spPr bwMode="auto">
          <a:xfrm>
            <a:off x="6816291" y="2743418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218" name="加号 217"/>
          <p:cNvSpPr/>
          <p:nvPr/>
        </p:nvSpPr>
        <p:spPr bwMode="auto">
          <a:xfrm>
            <a:off x="6816291" y="1453078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219" name="文本框 218"/>
          <p:cNvSpPr txBox="1"/>
          <p:nvPr/>
        </p:nvSpPr>
        <p:spPr>
          <a:xfrm>
            <a:off x="7206895" y="4487260"/>
            <a:ext cx="1735167" cy="30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398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DFX</a:t>
            </a:r>
            <a:r>
              <a:rPr lang="zh-CN" altLang="en-US" sz="1398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en-US" altLang="zh-CN" sz="1398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598387" y="1446303"/>
            <a:ext cx="161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代码评审</a:t>
            </a:r>
            <a:endParaRPr lang="en-US" altLang="zh-CN" sz="105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Fuzz</a:t>
            </a:r>
            <a:r>
              <a:rPr lang="zh-CN" altLang="en-US" sz="10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</a:p>
        </p:txBody>
      </p:sp>
      <p:sp>
        <p:nvSpPr>
          <p:cNvPr id="221" name="文本框 220"/>
          <p:cNvSpPr txBox="1"/>
          <p:nvPr/>
        </p:nvSpPr>
        <p:spPr>
          <a:xfrm>
            <a:off x="4885116" y="4538131"/>
            <a:ext cx="1735167" cy="307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398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社区众测</a:t>
            </a:r>
            <a:endParaRPr lang="en-US" altLang="zh-CN" sz="1398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3" name="文本框 89"/>
          <p:cNvSpPr txBox="1"/>
          <p:nvPr/>
        </p:nvSpPr>
        <p:spPr>
          <a:xfrm>
            <a:off x="9798869" y="1101208"/>
            <a:ext cx="1532975" cy="307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399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</a:t>
            </a:r>
            <a:r>
              <a:rPr lang="zh-CN" altLang="en-US" sz="1399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endParaRPr lang="zh-CN" altLang="en-US" sz="1799" dirty="0">
              <a:solidFill>
                <a:srgbClr val="000000"/>
              </a:solidFill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9845721" y="1437622"/>
            <a:ext cx="1245545" cy="367923"/>
          </a:xfrm>
          <a:prstGeom prst="rect">
            <a:avLst/>
          </a:prstGeom>
          <a:solidFill>
            <a:srgbClr val="E6A8A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04" tIns="45702" rIns="91404" bIns="45702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40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7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718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957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196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43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675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913" algn="l" defTabSz="91447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03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05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加固测试</a:t>
            </a:r>
            <a:endParaRPr lang="en-US" altLang="zh-CN" sz="105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" name="加号 224"/>
          <p:cNvSpPr/>
          <p:nvPr/>
        </p:nvSpPr>
        <p:spPr bwMode="auto">
          <a:xfrm>
            <a:off x="9131230" y="1453078"/>
            <a:ext cx="430464" cy="347597"/>
          </a:xfrm>
          <a:prstGeom prst="mathPlus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368" tIns="45684" rIns="91368" bIns="45684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668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sz="2498">
              <a:solidFill>
                <a:srgbClr val="000000"/>
              </a:solidFill>
              <a:latin typeface="FrutigerNext LT BlackCn" pitchFamily="34" charset="0"/>
              <a:ea typeface="MS PGothic" pitchFamily="34" charset="-128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3516" y="1498719"/>
            <a:ext cx="6976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12"/>
            <a:r>
              <a:rPr lang="zh-CN" altLang="en-US" sz="1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孵化项目</a:t>
            </a:r>
            <a:endParaRPr lang="en-US" altLang="zh-CN" sz="1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6" name="图片 2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339" y="2554499"/>
            <a:ext cx="1792344" cy="5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47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现状</a:t>
            </a:r>
            <a:r>
              <a:rPr lang="en-US" altLang="zh-CN" b="1" dirty="0" smtClean="0">
                <a:solidFill>
                  <a:srgbClr val="C00000"/>
                </a:solidFill>
              </a:rPr>
              <a:t>-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openEuler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版本测试策略</a:t>
            </a:r>
            <a:endParaRPr lang="zh-CN" altLang="en-US" sz="2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5592340"/>
              </p:ext>
            </p:extLst>
          </p:nvPr>
        </p:nvGraphicFramePr>
        <p:xfrm>
          <a:off x="990243" y="1685741"/>
          <a:ext cx="10211513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546"/>
                <a:gridCol w="1640793"/>
                <a:gridCol w="3298677"/>
                <a:gridCol w="335849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测试子项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创新版本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LTS</a:t>
                      </a:r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   </a:t>
                      </a:r>
                      <a:r>
                        <a:rPr lang="zh-CN" altLang="en-US" dirty="0" smtClean="0"/>
                        <a:t>开发者测试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上游社区测试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上游社区开发者测试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上游社区开发者测试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构建测试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Make check</a:t>
                      </a:r>
                      <a:r>
                        <a:rPr lang="zh-CN" altLang="en-US" sz="1600" dirty="0" smtClean="0"/>
                        <a:t>检查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smtClean="0"/>
                        <a:t>Make check</a:t>
                      </a:r>
                      <a:r>
                        <a:rPr lang="zh-CN" altLang="en-US" sz="1600" dirty="0" smtClean="0"/>
                        <a:t>检查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加固测试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开发者加固测试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白盒测试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开发者加固测试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白盒测试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系统集成测试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安装部署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各类安装模式覆盖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各类安装模式覆盖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升级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系统升级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系统升级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包管理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安装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卸载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升级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编译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一致性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命令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安装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卸载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升级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编译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一致性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命令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系统功能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服务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用户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网络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存储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文件系统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服务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用户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网络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存储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文件系统</a:t>
                      </a:r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组件测试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开源新特性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接口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函数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功能测试</a:t>
                      </a:r>
                      <a:endParaRPr lang="en-US" altLang="zh-CN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接口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函数</a:t>
                      </a:r>
                      <a:r>
                        <a:rPr lang="en-US" altLang="zh-CN" sz="1600" dirty="0" smtClean="0"/>
                        <a:t>/</a:t>
                      </a:r>
                      <a:r>
                        <a:rPr lang="zh-CN" altLang="en-US" sz="1600" dirty="0" smtClean="0"/>
                        <a:t>功能测试</a:t>
                      </a:r>
                      <a:endParaRPr lang="en-US" altLang="zh-CN" sz="16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虚拟化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虚拟化基本功能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虚拟化基本功能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内核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LTP</a:t>
                      </a:r>
                      <a:r>
                        <a:rPr lang="zh-CN" altLang="en-US" sz="1600" dirty="0" smtClean="0"/>
                        <a:t>等开源测试套件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smtClean="0"/>
                        <a:t>LTP</a:t>
                      </a:r>
                      <a:r>
                        <a:rPr lang="zh-CN" altLang="en-US" sz="1600" dirty="0" smtClean="0"/>
                        <a:t>等开源测试套件</a:t>
                      </a:r>
                      <a:endParaRPr lang="zh-CN" altLang="en-US" sz="16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容器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 smtClean="0"/>
                        <a:t>容器基本功能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/>
                        <a:t>容器基本功能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3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现状</a:t>
            </a:r>
            <a:r>
              <a:rPr lang="en-US" altLang="zh-CN" b="1" dirty="0" smtClean="0">
                <a:solidFill>
                  <a:srgbClr val="C00000"/>
                </a:solidFill>
              </a:rPr>
              <a:t>-</a:t>
            </a:r>
            <a:r>
              <a:rPr lang="en-US" altLang="zh-CN" sz="2400" b="1" dirty="0" err="1" smtClean="0">
                <a:solidFill>
                  <a:srgbClr val="C00000"/>
                </a:solidFill>
              </a:rPr>
              <a:t>openEuler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版本测试策略</a:t>
            </a:r>
            <a:endParaRPr lang="zh-CN" altLang="en-US" sz="24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201115"/>
              </p:ext>
            </p:extLst>
          </p:nvPr>
        </p:nvGraphicFramePr>
        <p:xfrm>
          <a:off x="1289800" y="1763566"/>
          <a:ext cx="8963826" cy="431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091"/>
                <a:gridCol w="1794617"/>
                <a:gridCol w="2592652"/>
                <a:gridCol w="265446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测试类型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测试子项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创新版本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LTS</a:t>
                      </a:r>
                      <a:r>
                        <a:rPr lang="zh-CN" altLang="en-US" dirty="0" smtClean="0"/>
                        <a:t>版本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en-US" altLang="zh-CN" dirty="0" smtClean="0"/>
                        <a:t>   </a:t>
                      </a:r>
                    </a:p>
                    <a:p>
                      <a:pPr algn="ctr"/>
                      <a:r>
                        <a:rPr lang="en-US" altLang="zh-CN" dirty="0" smtClean="0"/>
                        <a:t> </a:t>
                      </a:r>
                      <a:r>
                        <a:rPr lang="en-US" altLang="zh-CN" baseline="0" dirty="0" smtClean="0"/>
                        <a:t>     </a:t>
                      </a:r>
                    </a:p>
                    <a:p>
                      <a:pPr algn="ctr"/>
                      <a:endParaRPr lang="en-US" altLang="zh-CN" baseline="0" dirty="0" smtClean="0"/>
                    </a:p>
                    <a:p>
                      <a:pPr algn="ctr"/>
                      <a:r>
                        <a:rPr lang="en-US" altLang="zh-CN" baseline="0" dirty="0" smtClean="0"/>
                        <a:t>   </a:t>
                      </a:r>
                    </a:p>
                    <a:p>
                      <a:pPr algn="ctr"/>
                      <a:r>
                        <a:rPr lang="en-US" altLang="zh-CN" dirty="0" smtClean="0"/>
                        <a:t>DFX</a:t>
                      </a:r>
                      <a:r>
                        <a:rPr lang="zh-CN" altLang="en-US" dirty="0" smtClean="0"/>
                        <a:t>测试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安全扫描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Fuzz</a:t>
                      </a:r>
                      <a:r>
                        <a:rPr lang="zh-CN" altLang="en-US" dirty="0" smtClean="0"/>
                        <a:t>测试</a:t>
                      </a:r>
                      <a:endParaRPr lang="en-US" altLang="zh-CN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安全扫描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Fuzz</a:t>
                      </a:r>
                      <a:r>
                        <a:rPr lang="zh-CN" altLang="en-US" dirty="0" smtClean="0"/>
                        <a:t>测试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性能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</a:t>
                      </a:r>
                      <a:r>
                        <a:rPr lang="en-US" altLang="zh-CN" dirty="0" smtClean="0"/>
                        <a:t>benchmark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</a:t>
                      </a:r>
                      <a:r>
                        <a:rPr lang="en-US" altLang="zh-CN" dirty="0" smtClean="0"/>
                        <a:t>benchmark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应用场景性能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压力稳定性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开源加压工具</a:t>
                      </a:r>
                    </a:p>
                    <a:p>
                      <a:r>
                        <a:rPr lang="en-US" altLang="zh-CN" dirty="0" smtClean="0"/>
                        <a:t>LTP+</a:t>
                      </a:r>
                      <a:r>
                        <a:rPr lang="zh-CN" altLang="en-US" dirty="0" smtClean="0"/>
                        <a:t>业务随机并发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开源加压工具</a:t>
                      </a:r>
                      <a:endParaRPr lang="en-US" altLang="zh-CN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LTP+</a:t>
                      </a:r>
                      <a:r>
                        <a:rPr lang="zh-CN" altLang="en-US" dirty="0" smtClean="0"/>
                        <a:t>业务随机并发</a:t>
                      </a:r>
                      <a:endParaRPr lang="en-US" altLang="zh-CN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可靠性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故障注入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兼容性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生态兼容性验证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集成用户场景测试</a:t>
                      </a:r>
                      <a:endParaRPr lang="en-US" altLang="zh-CN" dirty="0" smtClean="0"/>
                    </a:p>
                    <a:p>
                      <a:r>
                        <a:rPr lang="zh-CN" altLang="en-US" dirty="0" smtClean="0"/>
                        <a:t>服务类测试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社区众测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社区用户众测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社区用户众测</a:t>
                      </a:r>
                      <a:endParaRPr lang="en-US" altLang="zh-CN" dirty="0" smtClean="0"/>
                    </a:p>
                    <a:p>
                      <a:r>
                        <a:rPr lang="en-US" altLang="zh-CN" dirty="0" smtClean="0"/>
                        <a:t>OSV</a:t>
                      </a:r>
                      <a:r>
                        <a:rPr lang="zh-CN" altLang="en-US" dirty="0" smtClean="0"/>
                        <a:t>二次开发测试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47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040963" y="461590"/>
            <a:ext cx="8208912" cy="871537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C00000"/>
                </a:solidFill>
              </a:rPr>
              <a:t>开发</a:t>
            </a:r>
            <a:r>
              <a:rPr lang="zh-CN" altLang="en-US" sz="3600" b="1" dirty="0">
                <a:solidFill>
                  <a:srgbClr val="C00000"/>
                </a:solidFill>
              </a:rPr>
              <a:t>者</a:t>
            </a:r>
            <a:r>
              <a:rPr lang="zh-CN" altLang="en-US" sz="3600" b="1" dirty="0" smtClean="0">
                <a:solidFill>
                  <a:srgbClr val="C00000"/>
                </a:solidFill>
              </a:rPr>
              <a:t>测试</a:t>
            </a:r>
            <a:endParaRPr lang="zh-CN" altLang="en-US" sz="6000" b="1" dirty="0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6012" y="1636914"/>
            <a:ext cx="259206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测试对象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n-ea"/>
              </a:rPr>
              <a:t>-</a:t>
            </a:r>
            <a:r>
              <a:rPr lang="zh-CN" altLang="en-US" sz="1400" dirty="0">
                <a:latin typeface="+mn-ea"/>
              </a:rPr>
              <a:t> 单组件包</a:t>
            </a:r>
            <a:endParaRPr lang="en-US" altLang="zh-CN" sz="14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测试范围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n-ea"/>
              </a:rPr>
              <a:t>- </a:t>
            </a:r>
            <a:r>
              <a:rPr lang="zh-CN" altLang="en-US" sz="1400" dirty="0">
                <a:latin typeface="+mn-ea"/>
              </a:rPr>
              <a:t>上游</a:t>
            </a:r>
            <a:r>
              <a:rPr lang="zh-CN" altLang="en-US" sz="1400" dirty="0" smtClean="0">
                <a:latin typeface="+mn-ea"/>
              </a:rPr>
              <a:t>社区</a:t>
            </a:r>
            <a:r>
              <a:rPr lang="zh-CN" altLang="en-US" sz="1400" dirty="0">
                <a:latin typeface="+mn-ea"/>
              </a:rPr>
              <a:t>原</a:t>
            </a:r>
            <a:r>
              <a:rPr lang="zh-CN" altLang="en-US" sz="1400" dirty="0" smtClean="0">
                <a:latin typeface="+mn-ea"/>
              </a:rPr>
              <a:t>生测试能力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- </a:t>
            </a:r>
            <a:r>
              <a:rPr lang="zh-CN" altLang="en-US" sz="1400" dirty="0" smtClean="0">
                <a:latin typeface="+mn-ea"/>
              </a:rPr>
              <a:t>新增接口</a:t>
            </a:r>
            <a:r>
              <a:rPr lang="en-US" altLang="zh-CN" sz="1400" dirty="0" smtClean="0">
                <a:latin typeface="+mn-ea"/>
              </a:rPr>
              <a:t>/</a:t>
            </a:r>
            <a:r>
              <a:rPr lang="zh-CN" altLang="en-US" sz="1400" dirty="0" smtClean="0">
                <a:latin typeface="+mn-ea"/>
              </a:rPr>
              <a:t>功能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- </a:t>
            </a:r>
            <a:r>
              <a:rPr lang="zh-CN" altLang="en-US" sz="1400" dirty="0" smtClean="0">
                <a:latin typeface="+mn-ea"/>
              </a:rPr>
              <a:t>白盒测试</a:t>
            </a:r>
            <a:endParaRPr lang="en-US" altLang="zh-CN" sz="1400" dirty="0" smtClean="0">
              <a:latin typeface="+mn-ea"/>
            </a:endParaRPr>
          </a:p>
          <a:p>
            <a:r>
              <a:rPr lang="en-US" altLang="zh-CN" sz="1400" dirty="0" smtClean="0">
                <a:latin typeface="+mn-ea"/>
              </a:rPr>
              <a:t>- </a:t>
            </a:r>
            <a:r>
              <a:rPr lang="zh-CN" altLang="en-US" sz="1400" dirty="0" smtClean="0">
                <a:latin typeface="+mn-ea"/>
              </a:rPr>
              <a:t>加固测试</a:t>
            </a:r>
            <a:endParaRPr lang="en-US" altLang="zh-CN" sz="14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责任主体</a:t>
            </a:r>
            <a:endParaRPr lang="en-US" altLang="zh-CN" dirty="0">
              <a:latin typeface="+mj-ea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en-US" altLang="zh-CN" sz="1400" dirty="0">
                <a:latin typeface="+mn-ea"/>
              </a:rPr>
              <a:t>Maintainer</a:t>
            </a:r>
            <a:r>
              <a:rPr lang="zh-CN" altLang="en-US" sz="1400" dirty="0">
                <a:latin typeface="+mn-ea"/>
              </a:rPr>
              <a:t>及开发者</a:t>
            </a:r>
            <a:endParaRPr lang="en-US" altLang="zh-CN" sz="1400" dirty="0">
              <a:latin typeface="+mn-ea"/>
            </a:endParaRPr>
          </a:p>
          <a:p>
            <a:endParaRPr lang="en-US" altLang="zh-CN" sz="1600" dirty="0">
              <a:latin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j-ea"/>
                <a:ea typeface="+mj-ea"/>
              </a:rPr>
              <a:t>依赖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en-US" altLang="zh-CN" sz="1400" dirty="0">
                <a:latin typeface="+mn-ea"/>
              </a:rPr>
              <a:t>- </a:t>
            </a:r>
            <a:r>
              <a:rPr lang="zh-CN" altLang="en-US" sz="1400" dirty="0">
                <a:latin typeface="+mn-ea"/>
              </a:rPr>
              <a:t>原生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新增用例</a:t>
            </a:r>
            <a:endParaRPr lang="en-US" altLang="zh-CN" sz="1400" dirty="0">
              <a:latin typeface="+mn-ea"/>
            </a:endParaRPr>
          </a:p>
          <a:p>
            <a:r>
              <a:rPr lang="en-US" altLang="zh-CN" sz="1400" dirty="0">
                <a:latin typeface="+mn-ea"/>
              </a:rPr>
              <a:t>- </a:t>
            </a:r>
            <a:r>
              <a:rPr lang="zh-CN" altLang="en-US" sz="1400" dirty="0">
                <a:latin typeface="+mn-ea"/>
              </a:rPr>
              <a:t>门禁检查工具</a:t>
            </a:r>
            <a:endParaRPr lang="en-US" altLang="zh-CN" sz="14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122" y="1036514"/>
            <a:ext cx="6876256" cy="536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789324"/>
      </p:ext>
    </p:extLst>
  </p:cSld>
  <p:clrMapOvr>
    <a:masterClrMapping/>
  </p:clrMapOvr>
  <p:transition advClick="0" advTm="8000"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89212" y="1700867"/>
            <a:ext cx="10515600" cy="132556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C00000"/>
                </a:solidFill>
              </a:rPr>
              <a:t>如何参与并共同构建测试体系？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3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14824</TotalTime>
  <Words>1273</Words>
  <Application>Microsoft Office PowerPoint</Application>
  <PresentationFormat>宽屏</PresentationFormat>
  <Paragraphs>382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FrutigerNext LT BlackCn</vt:lpstr>
      <vt:lpstr>MS PGothic</vt:lpstr>
      <vt:lpstr>宋体</vt:lpstr>
      <vt:lpstr>Microsoft YaHei</vt:lpstr>
      <vt:lpstr>Microsoft YaHei</vt:lpstr>
      <vt:lpstr>Arial</vt:lpstr>
      <vt:lpstr>Calibri</vt:lpstr>
      <vt:lpstr>Calibri Light</vt:lpstr>
      <vt:lpstr>Wingdings</vt:lpstr>
      <vt:lpstr>Office 主题</vt:lpstr>
      <vt:lpstr>openEuler 社区版本 测试能力沟通会  </vt:lpstr>
      <vt:lpstr>openEuler社区测试体系介绍</vt:lpstr>
      <vt:lpstr>现状-openEuler社区版本简介</vt:lpstr>
      <vt:lpstr>PowerPoint 演示文稿</vt:lpstr>
      <vt:lpstr>PowerPoint 演示文稿</vt:lpstr>
      <vt:lpstr>现状-openEuler版本测试策略</vt:lpstr>
      <vt:lpstr>现状-openEuler版本测试策略</vt:lpstr>
      <vt:lpstr>开发者测试</vt:lpstr>
      <vt:lpstr>如何参与并共同构建测试体系？</vt:lpstr>
      <vt:lpstr>PowerPoint 演示文稿</vt:lpstr>
      <vt:lpstr>PowerPoint 演示文稿</vt:lpstr>
      <vt:lpstr>PowerPoint 演示文稿</vt:lpstr>
      <vt:lpstr>规划-社区测试能力建设及运营规划</vt:lpstr>
      <vt:lpstr>规划-测试开放日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liyongqiang (H)</dc:creator>
  <cp:lastModifiedBy>liyongqiang (H)</cp:lastModifiedBy>
  <cp:revision>98</cp:revision>
  <dcterms:created xsi:type="dcterms:W3CDTF">2020-06-30T02:55:14Z</dcterms:created>
  <dcterms:modified xsi:type="dcterms:W3CDTF">2020-07-13T03:34:40Z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(3)D3kI74TIFgOi0jgoEy50giSddLn/xzR38a2ebE3bdvitR1lcyJhiFNot8ZjaksRC/oMHUqdr
yIc9mTMvHfhre6qDgqXX/aKB1DPhRq2UtyG/JjOBhqhWJUyxTBTnfSix0WXJmwLNIpmn+6UV
OrZ9u1ovfYLnceox/3XYYRm1/OlLrvJBT7tFdi/7cbic1/motJgRcdjb8RSPIkby4CKmdxi2
8TEvwIL6Rrl7WD82Bh</vt:lpwstr>
  </property>
  <property fmtid="{D5CDD505-2E9C-101B-9397-08002B2CF9AE}" pid="3" name="_2015_ms_pID_7253431">
    <vt:lpwstr>/Yc3XSTxNoaEdozPVBUH3aevfKyW3AXBw7zt5tKwVWFv5y+2VjoT3g
JTdycedDXM2e7iZ0JbdVj5ZgCXbBBpR9Vcou+Ci87C0+ckpD87pV5e95D+QN0IYCgkmWo0yg
hhPG2bqB2eYhxaU/C/XHDGAkVk+rD2CdfGZoL3vbnV0d6TaHNJPfIjADcaqu5vGTME/gSKKU
rVyh1+Dkve/aDiNdPNSJBjoUu/Q+YNpJ5Kyy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1592806591</vt:lpwstr>
  </property>
  <property fmtid="{D5CDD505-2E9C-101B-9397-08002B2CF9AE}" pid="8" name="_2015_ms_pID_7253432">
    <vt:lpwstr>jLepaHN7wWRKE6DV/lGyJuA=</vt:lpwstr>
  </property>
</Properties>
</file>