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4" r:id="rId4"/>
  </p:sldMasterIdLst>
  <p:notesMasterIdLst>
    <p:notesMasterId r:id="rId8"/>
  </p:notesMasterIdLst>
  <p:sldIdLst>
    <p:sldId id="732" r:id="rId5"/>
    <p:sldId id="742" r:id="rId6"/>
    <p:sldId id="735" r:id="rId7"/>
  </p:sldIdLst>
  <p:sldSz cx="121967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E07772-C193-47B6-A52B-4F284932C978}">
          <p14:sldIdLst>
            <p14:sldId id="732"/>
            <p14:sldId id="742"/>
            <p14:sldId id="735"/>
          </p14:sldIdLst>
        </p14:section>
        <p14:section name="附录" id="{EF3677EE-B7BE-43D9-A130-2918519238D3}">
          <p14:sldIdLst/>
        </p14:section>
      </p14:sectionLst>
    </p:ext>
    <p:ext uri="{EFAFB233-063F-42B5-8137-9DF3F51BA10A}">
      <p15:sldGuideLst xmlns:p15="http://schemas.microsoft.com/office/powerpoint/2012/main">
        <p15:guide id="1" pos="314">
          <p15:clr>
            <a:srgbClr val="A4A3A4"/>
          </p15:clr>
        </p15:guide>
        <p15:guide id="2" pos="7466">
          <p15:clr>
            <a:srgbClr val="A4A3A4"/>
          </p15:clr>
        </p15:guide>
        <p15:guide id="3" orient="horz" pos="360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xiaoman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284B9C"/>
    <a:srgbClr val="C7000A"/>
    <a:srgbClr val="FDFDFE"/>
    <a:srgbClr val="C00000"/>
    <a:srgbClr val="EBEBEB"/>
    <a:srgbClr val="F9FAFB"/>
    <a:srgbClr val="FAF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2" autoAdjust="0"/>
    <p:restoredTop sz="84189" autoAdjust="0"/>
  </p:normalViewPr>
  <p:slideViewPr>
    <p:cSldViewPr snapToGrid="0">
      <p:cViewPr varScale="1">
        <p:scale>
          <a:sx n="135" d="100"/>
          <a:sy n="135" d="100"/>
        </p:scale>
        <p:origin x="996" y="114"/>
      </p:cViewPr>
      <p:guideLst>
        <p:guide pos="314"/>
        <p:guide pos="7466"/>
        <p:guide orient="horz" pos="360"/>
        <p:guide orient="horz" pos="4032"/>
        <p:guide orient="horz" pos="3216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44A8E-3DBA-470C-99FD-B9529773DD6C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277A-14D1-4AFB-BEFA-4B10DD2A0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5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、官网接入</a:t>
            </a:r>
            <a:r>
              <a:rPr lang="en-US" altLang="zh-CN" smtClean="0"/>
              <a:t>openEuler</a:t>
            </a:r>
            <a:r>
              <a:rPr lang="zh-CN" altLang="en-US" smtClean="0"/>
              <a:t>账号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、论坛、</a:t>
            </a:r>
            <a:r>
              <a:rPr lang="en-US" altLang="zh-CN" smtClean="0"/>
              <a:t>QuickIssue</a:t>
            </a:r>
            <a:r>
              <a:rPr lang="zh-CN" altLang="en-US" smtClean="0"/>
              <a:t>、</a:t>
            </a:r>
            <a:r>
              <a:rPr lang="en-US" altLang="zh-CN" smtClean="0"/>
              <a:t>Datastat</a:t>
            </a:r>
            <a:r>
              <a:rPr lang="zh-CN" altLang="en-US" smtClean="0"/>
              <a:t>等多个服务已接入</a:t>
            </a:r>
            <a:r>
              <a:rPr lang="en-US" altLang="zh-CN" smtClean="0"/>
              <a:t>openEuler</a:t>
            </a:r>
            <a:r>
              <a:rPr lang="zh-CN" altLang="en-US" smtClean="0"/>
              <a:t>账号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31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留一个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277A-14D1-4AFB-BEFA-4B10DD2A00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6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528" y="1825625"/>
            <a:ext cx="1051970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527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E3D17B11-CCD8-4EEC-AD7E-F410C1454966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6182" y="6358021"/>
            <a:ext cx="1434488" cy="360936"/>
          </a:xfrm>
          <a:prstGeom prst="rect">
            <a:avLst/>
          </a:prstGeom>
        </p:spPr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06" y="161890"/>
            <a:ext cx="11165422" cy="800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2246130" y="84098"/>
            <a:ext cx="239116" cy="1927858"/>
            <a:chOff x="12246130" y="1518075"/>
            <a:chExt cx="239116" cy="3627664"/>
          </a:xfrm>
        </p:grpSpPr>
        <p:sp>
          <p:nvSpPr>
            <p:cNvPr id="5" name="矩形 9"/>
            <p:cNvSpPr/>
            <p:nvPr userDrawn="1"/>
          </p:nvSpPr>
          <p:spPr>
            <a:xfrm>
              <a:off x="12246130" y="3376754"/>
              <a:ext cx="239116" cy="8396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10"/>
            <p:cNvSpPr/>
            <p:nvPr userDrawn="1"/>
          </p:nvSpPr>
          <p:spPr>
            <a:xfrm>
              <a:off x="12246130" y="2447415"/>
              <a:ext cx="239116" cy="839646"/>
            </a:xfrm>
            <a:prstGeom prst="rect">
              <a:avLst/>
            </a:prstGeom>
            <a:solidFill>
              <a:srgbClr val="7CB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11"/>
            <p:cNvSpPr/>
            <p:nvPr userDrawn="1"/>
          </p:nvSpPr>
          <p:spPr>
            <a:xfrm>
              <a:off x="12246130" y="1518075"/>
              <a:ext cx="239116" cy="83964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2246130" y="4306093"/>
              <a:ext cx="239116" cy="839646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7"/>
          <p:cNvGrpSpPr>
            <a:grpSpLocks noChangeAspect="1"/>
          </p:cNvGrpSpPr>
          <p:nvPr userDrawn="1"/>
        </p:nvGrpSpPr>
        <p:grpSpPr>
          <a:xfrm>
            <a:off x="12285673" y="2625393"/>
            <a:ext cx="1962556" cy="4233515"/>
            <a:chOff x="5343885" y="-48857"/>
            <a:chExt cx="3263586" cy="7037279"/>
          </a:xfrm>
        </p:grpSpPr>
        <p:sp>
          <p:nvSpPr>
            <p:cNvPr id="11" name="矩形 13"/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</a:p>
          </p:txBody>
        </p:sp>
        <p:sp>
          <p:nvSpPr>
            <p:cNvPr id="12" name="文本框 15"/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765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</a:rPr>
                <a:t>公司辅助色</a:t>
              </a:r>
            </a:p>
          </p:txBody>
        </p:sp>
        <p:sp>
          <p:nvSpPr>
            <p:cNvPr id="13" name="矩形 13"/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  <a:defRPr/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</a:p>
          </p:txBody>
        </p:sp>
        <p:sp>
          <p:nvSpPr>
            <p:cNvPr id="16" name="矩形 13"/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</a:p>
          </p:txBody>
        </p:sp>
        <p:sp>
          <p:nvSpPr>
            <p:cNvPr id="17" name="矩形 13"/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</a:p>
          </p:txBody>
        </p:sp>
        <p:sp>
          <p:nvSpPr>
            <p:cNvPr id="18" name="矩形 13"/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</a:p>
          </p:txBody>
        </p:sp>
        <p:sp>
          <p:nvSpPr>
            <p:cNvPr id="19" name="文本框 15"/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3765"/>
              <a:r>
                <a:rPr kumimoji="1" lang="zh-CN" altLang="en-US" sz="800" dirty="0">
                  <a:solidFill>
                    <a:srgbClr val="1D1D1A"/>
                  </a:solidFill>
                  <a:latin typeface="微软雅黑" panose="020B0503020204020204" pitchFamily="34" charset="-122"/>
                </a:rPr>
                <a:t>公司色</a:t>
              </a:r>
            </a:p>
          </p:txBody>
        </p:sp>
        <p:sp>
          <p:nvSpPr>
            <p:cNvPr id="20" name="矩形 13"/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</a:p>
          </p:txBody>
        </p:sp>
        <p:sp>
          <p:nvSpPr>
            <p:cNvPr id="21" name="矩形 13"/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</a:p>
          </p:txBody>
        </p:sp>
        <p:sp>
          <p:nvSpPr>
            <p:cNvPr id="22" name="矩形 13"/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</a:p>
          </p:txBody>
        </p:sp>
        <p:sp>
          <p:nvSpPr>
            <p:cNvPr id="23" name="矩形 13"/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</a:p>
          </p:txBody>
        </p:sp>
        <p:sp>
          <p:nvSpPr>
            <p:cNvPr id="24" name="矩形 13"/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</a:p>
          </p:txBody>
        </p:sp>
        <p:sp>
          <p:nvSpPr>
            <p:cNvPr id="25" name="矩形 13"/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</a:p>
          </p:txBody>
        </p:sp>
        <p:sp>
          <p:nvSpPr>
            <p:cNvPr id="26" name="矩形 13"/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</a:p>
          </p:txBody>
        </p:sp>
        <p:sp>
          <p:nvSpPr>
            <p:cNvPr id="27" name="矩形 13"/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</a:p>
          </p:txBody>
        </p:sp>
        <p:sp>
          <p:nvSpPr>
            <p:cNvPr id="28" name="矩形 13"/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</a:p>
          </p:txBody>
        </p:sp>
        <p:sp>
          <p:nvSpPr>
            <p:cNvPr id="29" name="矩形 13"/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</a:p>
          </p:txBody>
        </p:sp>
        <p:sp>
          <p:nvSpPr>
            <p:cNvPr id="30" name="矩形 13"/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  <a:defRPr/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</a:p>
          </p:txBody>
        </p:sp>
        <p:sp>
          <p:nvSpPr>
            <p:cNvPr id="31" name="矩形 13"/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</a:p>
          </p:txBody>
        </p:sp>
        <p:sp>
          <p:nvSpPr>
            <p:cNvPr id="32" name="矩形 13"/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</a:p>
          </p:txBody>
        </p:sp>
        <p:sp>
          <p:nvSpPr>
            <p:cNvPr id="33" name="矩形 13"/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</a:p>
          </p:txBody>
        </p:sp>
        <p:sp>
          <p:nvSpPr>
            <p:cNvPr id="34" name="矩形 13"/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</a:p>
          </p:txBody>
        </p:sp>
        <p:sp>
          <p:nvSpPr>
            <p:cNvPr id="35" name="矩形 13"/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</a:p>
          </p:txBody>
        </p:sp>
        <p:sp>
          <p:nvSpPr>
            <p:cNvPr id="36" name="矩形 13"/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</a:p>
          </p:txBody>
        </p:sp>
        <p:sp>
          <p:nvSpPr>
            <p:cNvPr id="37" name="矩形 13"/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</a:p>
          </p:txBody>
        </p:sp>
        <p:sp>
          <p:nvSpPr>
            <p:cNvPr id="38" name="矩形 13"/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  <a:defRPr/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</a:p>
          </p:txBody>
        </p:sp>
        <p:sp>
          <p:nvSpPr>
            <p:cNvPr id="39" name="矩形 13"/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</a:p>
          </p:txBody>
        </p:sp>
        <p:sp>
          <p:nvSpPr>
            <p:cNvPr id="40" name="矩形 13"/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</a:p>
          </p:txBody>
        </p:sp>
        <p:sp>
          <p:nvSpPr>
            <p:cNvPr id="41" name="矩形 13"/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</a:p>
          </p:txBody>
        </p:sp>
        <p:sp>
          <p:nvSpPr>
            <p:cNvPr id="42" name="矩形 13"/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190/23/238</a:t>
              </a:r>
            </a:p>
          </p:txBody>
        </p:sp>
        <p:sp>
          <p:nvSpPr>
            <p:cNvPr id="43" name="矩形 13"/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</a:p>
          </p:txBody>
        </p:sp>
        <p:sp>
          <p:nvSpPr>
            <p:cNvPr id="44" name="矩形 13"/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</a:p>
          </p:txBody>
        </p:sp>
        <p:sp>
          <p:nvSpPr>
            <p:cNvPr id="45" name="矩形 13"/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35/24/21</a:t>
              </a:r>
            </a:p>
          </p:txBody>
        </p:sp>
        <p:sp>
          <p:nvSpPr>
            <p:cNvPr id="46" name="矩形 13"/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</a:p>
          </p:txBody>
        </p:sp>
        <p:sp>
          <p:nvSpPr>
            <p:cNvPr id="47" name="矩形 13"/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</a:p>
          </p:txBody>
        </p:sp>
        <p:sp>
          <p:nvSpPr>
            <p:cNvPr id="48" name="矩形 13"/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FFFF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</a:p>
          </p:txBody>
        </p:sp>
        <p:sp>
          <p:nvSpPr>
            <p:cNvPr id="49" name="矩形 13"/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</a:p>
          </p:txBody>
        </p:sp>
        <p:sp>
          <p:nvSpPr>
            <p:cNvPr id="50" name="矩形 13"/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</a:p>
            <a:p>
              <a:pPr algn="ctr" defTabSz="913765">
                <a:lnSpc>
                  <a:spcPts val="620"/>
                </a:lnSpc>
              </a:pP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dirty="0">
                  <a:solidFill>
                    <a:srgbClr val="595757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528" y="365126"/>
            <a:ext cx="10519708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528" y="1825625"/>
            <a:ext cx="10519708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527" y="6356351"/>
            <a:ext cx="2744272" cy="365125"/>
          </a:xfrm>
          <a:prstGeom prst="rect">
            <a:avLst/>
          </a:prstGeom>
        </p:spPr>
        <p:txBody>
          <a:bodyPr/>
          <a:lstStyle/>
          <a:p>
            <a:fld id="{E3D17B11-CCD8-4EEC-AD7E-F410C1454966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6182" y="6358021"/>
            <a:ext cx="1434488" cy="360936"/>
          </a:xfrm>
          <a:prstGeom prst="rect">
            <a:avLst/>
          </a:prstGeom>
        </p:spPr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214530" y="89277"/>
            <a:ext cx="7318058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zh-CN" altLang="en-US" sz="2775" b="1" i="0" u="none" strike="noStrike" cap="none" spc="0" baseline="0" dirty="0">
                <a:ln>
                  <a:noFill/>
                </a:ln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Narrow"/>
                <a:sym typeface="Arial Narrow"/>
              </a:defRPr>
            </a:lvl1pPr>
          </a:lstStyle>
          <a:p>
            <a:r>
              <a:rPr lang="zh-CN" altLang="en-US" dirty="0"/>
              <a:t>单击此处编辑正文标题</a:t>
            </a:r>
          </a:p>
        </p:txBody>
      </p:sp>
      <p:sp>
        <p:nvSpPr>
          <p:cNvPr id="3" name="Shape 116"/>
          <p:cNvSpPr>
            <a:spLocks noGrp="1"/>
          </p:cNvSpPr>
          <p:nvPr>
            <p:ph type="sldNum" sz="quarter" idx="2"/>
          </p:nvPr>
        </p:nvSpPr>
        <p:spPr>
          <a:xfrm>
            <a:off x="10290809" y="6539591"/>
            <a:ext cx="490257" cy="276999"/>
          </a:xfrm>
          <a:prstGeom prst="rect">
            <a:avLst/>
          </a:prstGeom>
        </p:spPr>
        <p:txBody>
          <a:bodyPr lIns="121926" tIns="60963" rIns="121926" bIns="60963"/>
          <a:lstStyle>
            <a:lvl1pPr>
              <a:defRPr sz="975"/>
            </a:lvl1pPr>
          </a:lstStyle>
          <a:p>
            <a:pPr algn="ctr" defTabSz="409575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 lang="en-US" altLang="zh-CN" smtClean="0">
                <a:solidFill>
                  <a:srgbClr val="000000"/>
                </a:solidFill>
                <a:latin typeface="Gill Sans" pitchFamily="-109" charset="0"/>
                <a:ea typeface="MS PGothic" pitchFamily="34" charset="-128"/>
                <a:sym typeface="Gill Sans" pitchFamily="-109" charset="0"/>
              </a:rPr>
              <a:t>‹#›</a:t>
            </a:fld>
            <a:endParaRPr lang="zh-CN" altLang="en-US" dirty="0">
              <a:solidFill>
                <a:srgbClr val="000000"/>
              </a:solidFill>
              <a:latin typeface="Gill Sans" pitchFamily="-109" charset="0"/>
              <a:ea typeface="MS PGothic" pitchFamily="34" charset="-128"/>
              <a:sym typeface="Gill Sans" pitchFamily="-109" charset="0"/>
            </a:endParaRP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528" y="6356351"/>
            <a:ext cx="2744271" cy="365125"/>
          </a:xfrm>
          <a:prstGeom prst="rect">
            <a:avLst/>
          </a:prstGeom>
        </p:spPr>
        <p:txBody>
          <a:bodyPr/>
          <a:lstStyle/>
          <a:p>
            <a:pPr algn="ctr" defTabSz="409575" fontAlgn="base" hangingPunct="0">
              <a:spcBef>
                <a:spcPct val="0"/>
              </a:spcBef>
              <a:spcAft>
                <a:spcPct val="0"/>
              </a:spcAft>
            </a:pPr>
            <a:fld id="{BF56FD3F-F79D-44A6-A875-6442A3C78798}" type="datetimeFigureOut">
              <a:rPr lang="zh-CN" altLang="en-US" sz="2775" smtClean="0">
                <a:solidFill>
                  <a:srgbClr val="000000"/>
                </a:solidFill>
                <a:latin typeface="Gill Sans" pitchFamily="-109" charset="0"/>
                <a:ea typeface="MS PGothic" pitchFamily="34" charset="-128"/>
                <a:sym typeface="Gill Sans" pitchFamily="-109" charset="0"/>
              </a:rPr>
              <a:t>2023/10/24</a:t>
            </a:fld>
            <a:endParaRPr lang="zh-CN" altLang="en-US" sz="2775">
              <a:solidFill>
                <a:srgbClr val="000000"/>
              </a:solidFill>
              <a:latin typeface="Gill Sans" pitchFamily="-109" charset="0"/>
              <a:ea typeface="MS PGothic" pitchFamily="34" charset="-128"/>
              <a:sym typeface="Gill Sans" pitchFamily="-109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pPr algn="ctr" defTabSz="409575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775">
              <a:solidFill>
                <a:srgbClr val="000000"/>
              </a:solidFill>
              <a:latin typeface="Gill Sans" pitchFamily="-109" charset="0"/>
              <a:ea typeface="MS PGothic" pitchFamily="34" charset="-128"/>
              <a:sym typeface="Gill Sans" pitchFamily="-10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3965" y="6356351"/>
            <a:ext cx="2744271" cy="365125"/>
          </a:xfrm>
          <a:prstGeom prst="rect">
            <a:avLst/>
          </a:prstGeom>
        </p:spPr>
        <p:txBody>
          <a:bodyPr/>
          <a:lstStyle/>
          <a:p>
            <a:pPr algn="ctr" defTabSz="409575" fontAlgn="base" hangingPunct="0">
              <a:spcBef>
                <a:spcPct val="0"/>
              </a:spcBef>
              <a:spcAft>
                <a:spcPct val="0"/>
              </a:spcAft>
            </a:pPr>
            <a:fld id="{85DD3BA2-6A0B-4142-B819-19B7CC95B8DC}" type="slidenum">
              <a:rPr lang="zh-CN" altLang="en-US" sz="2775" smtClean="0">
                <a:solidFill>
                  <a:srgbClr val="000000"/>
                </a:solidFill>
                <a:latin typeface="Gill Sans" pitchFamily="-109" charset="0"/>
                <a:ea typeface="MS PGothic" pitchFamily="34" charset="-128"/>
                <a:sym typeface="Gill Sans" pitchFamily="-109" charset="0"/>
              </a:rPr>
              <a:t>‹#›</a:t>
            </a:fld>
            <a:endParaRPr lang="zh-CN" altLang="en-US" sz="2775">
              <a:solidFill>
                <a:srgbClr val="000000"/>
              </a:solidFill>
              <a:latin typeface="Gill Sans" pitchFamily="-109" charset="0"/>
              <a:ea typeface="MS PGothic" pitchFamily="34" charset="-128"/>
              <a:sym typeface="Gill Sans" pitchFamily="-109" charset="0"/>
            </a:endParaRPr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3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725" indent="0" algn="ctr">
              <a:buNone/>
              <a:defRPr sz="2600"/>
            </a:lvl2pPr>
            <a:lvl3pPr marL="1188085" indent="0" algn="ctr">
              <a:buNone/>
              <a:defRPr sz="2340"/>
            </a:lvl3pPr>
            <a:lvl4pPr marL="1781810" indent="0" algn="ctr">
              <a:buNone/>
              <a:defRPr sz="2080"/>
            </a:lvl4pPr>
            <a:lvl5pPr marL="2375535" indent="0" algn="ctr">
              <a:buNone/>
              <a:defRPr sz="2080"/>
            </a:lvl5pPr>
            <a:lvl6pPr marL="2969260" indent="0" algn="ctr">
              <a:buNone/>
              <a:defRPr sz="2080"/>
            </a:lvl6pPr>
            <a:lvl7pPr marL="3563620" indent="0" algn="ctr">
              <a:buNone/>
              <a:defRPr sz="2080"/>
            </a:lvl7pPr>
            <a:lvl8pPr marL="4157345" indent="0" algn="ctr">
              <a:buNone/>
              <a:defRPr sz="2080"/>
            </a:lvl8pPr>
            <a:lvl9pPr marL="4751070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4400"/>
                <a:r>
                  <a:rPr kumimoji="1" lang="zh-CN" altLang="en-US" sz="1000" dirty="0">
                    <a:solidFill>
                      <a:srgbClr val="1D1D1A"/>
                    </a:solidFill>
                    <a:latin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253"/>
            <a:ext cx="1269075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7" y="6356939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905">
              <a:defRPr/>
            </a:pPr>
            <a:fld id="{C3837181-38C6-AD4F-B8BA-B444770388BB}" type="slidenum">
              <a:rPr lang="en-US" sz="975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8" y="6321253"/>
            <a:ext cx="1269075" cy="2772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</p:sldLayoutIdLst>
  <p:hf hdr="0" ftr="0" dt="0"/>
  <p:txStyles>
    <p:titleStyle>
      <a:lvl1pPr algn="l" defTabSz="118808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08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90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463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7835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1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016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4525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48250" indent="-297180" algn="l" defTabSz="118808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08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181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553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6926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362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57345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1070" algn="l" defTabSz="1188085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876" y="6258017"/>
            <a:ext cx="1721686" cy="376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934" y="325444"/>
            <a:ext cx="10180909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3406" rIns="106813" bIns="53406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34" y="1628781"/>
            <a:ext cx="10180909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6832" tIns="53414" rIns="106832" bIns="5341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72" r:id="rId4"/>
    <p:sldLayoutId id="2147483763" r:id="rId5"/>
    <p:sldLayoutId id="2147483939" r:id="rId6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Arial" panose="020B0604020202020204" pitchFamily="34" charset="0"/>
          <a:ea typeface="黑体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黑体" pitchFamily="49" charset="-122"/>
          <a:ea typeface="黑体" pitchFamily="49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itchFamily="2" charset="-122"/>
        </a:defRPr>
      </a:lvl8pPr>
      <a:lvl9pPr marL="1828165" algn="l" rtl="0" eaLnBrk="1" fontAlgn="base" hangingPunct="1">
        <a:spcBef>
          <a:spcPct val="0"/>
        </a:spcBef>
        <a:spcAft>
          <a:spcPct val="0"/>
        </a:spcAft>
        <a:defRPr sz="3225" b="1">
          <a:solidFill>
            <a:srgbClr val="990000"/>
          </a:solidFill>
          <a:latin typeface="FrutigerNext LT Medium" pitchFamily="34" charset="0"/>
          <a:ea typeface="华文细黑" panose="02010600040101010101" pitchFamily="2" charset="-122"/>
          <a:cs typeface="宋体" pitchFamily="2" charset="-122"/>
        </a:defRPr>
      </a:lvl9pPr>
    </p:titleStyle>
    <p:bodyStyle>
      <a:lvl1pPr marL="457200" indent="-4572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l"/>
        <a:defRPr sz="2025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8001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Tx/>
        <a:buSzPct val="10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Char char="•"/>
        <a:defRPr sz="1575">
          <a:solidFill>
            <a:schemeClr val="tx1"/>
          </a:solidFill>
          <a:latin typeface="+mn-lt"/>
          <a:ea typeface="+mn-ea"/>
          <a:cs typeface="+mn-cs"/>
        </a:defRPr>
      </a:lvl3pPr>
      <a:lvl4pPr marL="1713865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425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57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xiasenlin1@huawe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099" y="2320850"/>
            <a:ext cx="11147720" cy="1719521"/>
          </a:xfrm>
        </p:spPr>
        <p:txBody>
          <a:bodyPr>
            <a:normAutofit/>
          </a:bodyPr>
          <a:lstStyle/>
          <a:p>
            <a:r>
              <a:rPr lang="en-US" altLang="zh-CN" sz="5400" smtClean="0"/>
              <a:t>openEuler</a:t>
            </a:r>
            <a:r>
              <a:rPr lang="zh-CN" altLang="en-US" sz="5400" smtClean="0"/>
              <a:t>账号接入</a:t>
            </a:r>
            <a:r>
              <a:rPr lang="en-US" altLang="zh-CN" sz="5400" smtClean="0"/>
              <a:t>openEuler</a:t>
            </a:r>
            <a:r>
              <a:rPr lang="zh-CN" altLang="en-US" sz="5400"/>
              <a:t>社区</a:t>
            </a:r>
            <a:endParaRPr lang="zh-CN" altLang="en-US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898"/>
            <a:ext cx="12196763" cy="631674"/>
          </a:xfrm>
          <a:prstGeom prst="rect">
            <a:avLst/>
          </a:prstGeom>
        </p:spPr>
      </p:pic>
    </p:spTree>
  </p:cSld>
  <p:clrMapOvr>
    <a:masterClrMapping/>
  </p:clrMapOvr>
  <p:transition advClick="0" advTm="8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558"/>
            <a:ext cx="12196763" cy="20810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92557"/>
            <a:ext cx="69669" cy="400356"/>
          </a:xfrm>
          <a:prstGeom prst="rect">
            <a:avLst/>
          </a:prstGeom>
          <a:solidFill>
            <a:srgbClr val="28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+mn-ea"/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9054" y="64925"/>
            <a:ext cx="9829289" cy="68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1188085">
              <a:lnSpc>
                <a:spcPct val="90000"/>
              </a:lnSpc>
              <a:spcBef>
                <a:spcPct val="0"/>
              </a:spcBef>
              <a:buNone/>
              <a:defRPr sz="26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 Narrow"/>
              </a:defRPr>
            </a:lvl1pPr>
          </a:lstStyle>
          <a:p>
            <a:r>
              <a:rPr lang="en-US" altLang="zh-CN" sz="2800" smtClean="0">
                <a:latin typeface="+mn-ea"/>
                <a:ea typeface="+mn-ea"/>
              </a:rPr>
              <a:t>openEuler</a:t>
            </a:r>
            <a:r>
              <a:rPr lang="zh-CN" altLang="en-US" sz="2800">
                <a:latin typeface="+mn-ea"/>
                <a:ea typeface="+mn-ea"/>
              </a:rPr>
              <a:t>账号接入</a:t>
            </a:r>
            <a:r>
              <a:rPr lang="en-US" altLang="zh-CN" sz="2800">
                <a:latin typeface="+mn-ea"/>
                <a:ea typeface="+mn-ea"/>
              </a:rPr>
              <a:t>openEuler</a:t>
            </a:r>
            <a:r>
              <a:rPr lang="zh-CN" altLang="en-US" sz="2800" smtClean="0">
                <a:latin typeface="+mn-ea"/>
                <a:ea typeface="+mn-ea"/>
              </a:rPr>
              <a:t>社区现状</a:t>
            </a: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665" y="1912088"/>
            <a:ext cx="3303791" cy="47176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98475" y="3436935"/>
            <a:ext cx="5752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latin typeface="+mn-ea"/>
              </a:rPr>
              <a:t>已接入现状：</a:t>
            </a:r>
            <a:endParaRPr lang="en-US" altLang="zh-CN" b="1" smtClean="0">
              <a:latin typeface="+mn-ea"/>
            </a:endParaRPr>
          </a:p>
          <a:p>
            <a:r>
              <a:rPr lang="en-US" altLang="zh-CN" smtClean="0">
                <a:latin typeface="+mn-ea"/>
              </a:rPr>
              <a:t>1</a:t>
            </a:r>
            <a:r>
              <a:rPr lang="zh-CN" altLang="en-US">
                <a:latin typeface="+mn-ea"/>
              </a:rPr>
              <a:t>、官网接入</a:t>
            </a:r>
            <a:r>
              <a:rPr lang="en-US" altLang="zh-CN">
                <a:latin typeface="+mn-ea"/>
              </a:rPr>
              <a:t>openEuler</a:t>
            </a:r>
            <a:r>
              <a:rPr lang="zh-CN" altLang="en-US">
                <a:latin typeface="+mn-ea"/>
              </a:rPr>
              <a:t>账号</a:t>
            </a:r>
            <a:endParaRPr lang="en-US" altLang="zh-CN">
              <a:latin typeface="+mn-ea"/>
            </a:endParaRPr>
          </a:p>
          <a:p>
            <a:r>
              <a:rPr lang="en-US" altLang="zh-CN">
                <a:latin typeface="+mn-ea"/>
              </a:rPr>
              <a:t>2</a:t>
            </a:r>
            <a:r>
              <a:rPr lang="zh-CN" altLang="en-US">
                <a:latin typeface="+mn-ea"/>
              </a:rPr>
              <a:t>、论坛、</a:t>
            </a:r>
            <a:r>
              <a:rPr lang="en-US" altLang="zh-CN">
                <a:latin typeface="+mn-ea"/>
              </a:rPr>
              <a:t>QuickIssue</a:t>
            </a:r>
            <a:r>
              <a:rPr lang="zh-CN" altLang="en-US">
                <a:latin typeface="+mn-ea"/>
              </a:rPr>
              <a:t>、</a:t>
            </a:r>
            <a:r>
              <a:rPr lang="en-US" altLang="zh-CN">
                <a:latin typeface="+mn-ea"/>
              </a:rPr>
              <a:t>Datastat</a:t>
            </a:r>
            <a:r>
              <a:rPr lang="zh-CN" altLang="en-US">
                <a:latin typeface="+mn-ea"/>
              </a:rPr>
              <a:t>等多个服务已接入</a:t>
            </a:r>
            <a:r>
              <a:rPr lang="en-US" altLang="zh-CN">
                <a:latin typeface="+mn-ea"/>
              </a:rPr>
              <a:t>openEuler</a:t>
            </a:r>
            <a:r>
              <a:rPr lang="zh-CN" altLang="en-US" smtClean="0">
                <a:latin typeface="+mn-ea"/>
              </a:rPr>
              <a:t>账号</a:t>
            </a:r>
            <a:endParaRPr lang="en-US" altLang="zh-CN" smtClean="0">
              <a:latin typeface="+mn-ea"/>
            </a:endParaRPr>
          </a:p>
          <a:p>
            <a:endParaRPr lang="en-US" altLang="zh-CN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8474" y="5265662"/>
            <a:ext cx="5512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+mn-ea"/>
              </a:rPr>
              <a:t>openEuler</a:t>
            </a:r>
            <a:r>
              <a:rPr lang="zh-CN" altLang="en-US">
                <a:latin typeface="+mn-ea"/>
              </a:rPr>
              <a:t>账号未接入</a:t>
            </a:r>
            <a:r>
              <a:rPr lang="en-US" altLang="zh-CN">
                <a:latin typeface="+mn-ea"/>
              </a:rPr>
              <a:t>openEuler</a:t>
            </a:r>
            <a:r>
              <a:rPr lang="zh-CN" altLang="en-US">
                <a:latin typeface="+mn-ea"/>
              </a:rPr>
              <a:t>社区代码平台角色管理</a:t>
            </a:r>
            <a:endParaRPr lang="en-US" altLang="zh-CN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8475" y="4962191"/>
            <a:ext cx="1338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latin typeface="+mn-ea"/>
              </a:rPr>
              <a:t>未接入现状：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2484959"/>
      </p:ext>
    </p:extLst>
  </p:cSld>
  <p:clrMapOvr>
    <a:masterClrMapping/>
  </p:clrMapOvr>
  <p:transition advClick="0" advTm="800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192557"/>
            <a:ext cx="69669" cy="400356"/>
          </a:xfrm>
          <a:prstGeom prst="rect">
            <a:avLst/>
          </a:prstGeom>
          <a:solidFill>
            <a:srgbClr val="28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cs typeface="Huawei Sans" panose="020C0503030203020204" pitchFamily="34" charset="0"/>
              <a:sym typeface="Huawei Sans" panose="020C0503030203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 bwMode="auto">
          <a:xfrm>
            <a:off x="429054" y="64925"/>
            <a:ext cx="9829289" cy="687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1188085">
              <a:lnSpc>
                <a:spcPct val="90000"/>
              </a:lnSpc>
              <a:spcBef>
                <a:spcPct val="0"/>
              </a:spcBef>
              <a:buNone/>
              <a:defRPr sz="2600" b="1" kern="0">
                <a:latin typeface="微软雅黑" panose="020B0503020204020204" pitchFamily="34" charset="-122"/>
                <a:ea typeface="微软雅黑" panose="020B0503020204020204" pitchFamily="34" charset="-122"/>
                <a:cs typeface="Arial Narrow"/>
              </a:defRPr>
            </a:lvl1pPr>
          </a:lstStyle>
          <a:p>
            <a:r>
              <a:rPr lang="en-US" altLang="zh-CN" sz="2800" smtClean="0"/>
              <a:t>openEuler</a:t>
            </a:r>
            <a:r>
              <a:rPr lang="zh-CN" altLang="en-US" sz="2800"/>
              <a:t>账号接入</a:t>
            </a:r>
            <a:r>
              <a:rPr lang="en-US" altLang="zh-CN" sz="2800"/>
              <a:t>openEuler</a:t>
            </a:r>
            <a:r>
              <a:rPr lang="zh-CN" altLang="en-US" sz="2800" smtClean="0"/>
              <a:t>社区代码平台角色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498475" y="1234444"/>
            <a:ext cx="6333296" cy="4290166"/>
            <a:chOff x="698368" y="749665"/>
            <a:chExt cx="10354643" cy="5626265"/>
          </a:xfrm>
        </p:grpSpPr>
        <p:sp>
          <p:nvSpPr>
            <p:cNvPr id="44" name="圆角矩形 43"/>
            <p:cNvSpPr/>
            <p:nvPr/>
          </p:nvSpPr>
          <p:spPr>
            <a:xfrm>
              <a:off x="698368" y="749665"/>
              <a:ext cx="2526632" cy="4427621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936958" y="756135"/>
              <a:ext cx="2526632" cy="452186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sz="8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194678" y="2451228"/>
              <a:ext cx="1879053" cy="510907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个人信息管理</a:t>
              </a:r>
              <a:endParaRPr lang="zh-CN" altLang="en-US" sz="8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194678" y="3071123"/>
              <a:ext cx="1879053" cy="50970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身份认证</a:t>
              </a:r>
              <a:endParaRPr lang="zh-CN" altLang="en-US" sz="8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5207554" y="3747698"/>
              <a:ext cx="1872203" cy="1210531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800" smtClean="0"/>
                <a:t>权限管理</a:t>
              </a:r>
              <a:endParaRPr lang="zh-CN" altLang="en-US" sz="800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8526379" y="756135"/>
              <a:ext cx="2526632" cy="4427621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0947" y="1085821"/>
              <a:ext cx="1228725" cy="751897"/>
            </a:xfrm>
            <a:prstGeom prst="rect">
              <a:avLst/>
            </a:prstGeom>
          </p:spPr>
        </p:pic>
        <p:sp>
          <p:nvSpPr>
            <p:cNvPr id="54" name="矩形 53"/>
            <p:cNvSpPr/>
            <p:nvPr/>
          </p:nvSpPr>
          <p:spPr>
            <a:xfrm>
              <a:off x="4748579" y="1880553"/>
              <a:ext cx="2771252" cy="443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800" dirty="0"/>
                <a:t>openEuler ID: 23989843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800" dirty="0"/>
                <a:t>openEuler </a:t>
              </a:r>
              <a:r>
                <a:rPr lang="en-US" altLang="zh-CN" sz="800" dirty="0" smtClean="0"/>
                <a:t>name</a:t>
              </a:r>
              <a:r>
                <a:rPr lang="en-US" altLang="zh-CN" sz="800" dirty="0"/>
                <a:t>: </a:t>
              </a:r>
              <a:r>
                <a:rPr lang="en-US" altLang="zh-CN" sz="800" dirty="0" err="1"/>
                <a:t>caozhi</a:t>
              </a:r>
              <a:endParaRPr lang="zh-CN" altLang="en-US" sz="8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838355" y="961510"/>
              <a:ext cx="2077454" cy="1558410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800" dirty="0" smtClean="0"/>
                <a:t>OBS</a:t>
              </a:r>
              <a:endParaRPr lang="zh-CN" altLang="en-US" sz="800" dirty="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8927432" y="1685982"/>
              <a:ext cx="1724526" cy="521432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Gitee</a:t>
              </a:r>
              <a:endParaRPr lang="zh-CN" altLang="en-US" sz="8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8927432" y="2376578"/>
              <a:ext cx="1724526" cy="510907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smtClean="0"/>
                <a:t>Github</a:t>
              </a:r>
              <a:endParaRPr lang="zh-CN" altLang="en-US" sz="800" dirty="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8927432" y="961510"/>
              <a:ext cx="1724526" cy="519097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电话、邮箱</a:t>
              </a:r>
              <a:endParaRPr lang="zh-CN" altLang="en-US" sz="8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8927432" y="3014456"/>
              <a:ext cx="1724526" cy="50970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微信</a:t>
              </a:r>
              <a:endParaRPr lang="zh-CN" altLang="en-US" sz="800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8927432" y="3737270"/>
              <a:ext cx="1724526" cy="50970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/>
                <a:t>Oauth</a:t>
              </a:r>
              <a:endParaRPr lang="zh-CN" altLang="en-US" sz="800"/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8927432" y="4460513"/>
              <a:ext cx="1724526" cy="50970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。。。</a:t>
              </a:r>
              <a:endParaRPr lang="zh-CN" altLang="en-US" sz="800"/>
            </a:p>
          </p:txBody>
        </p:sp>
        <p:sp>
          <p:nvSpPr>
            <p:cNvPr id="70" name="流程图: 内部贮存 69"/>
            <p:cNvSpPr/>
            <p:nvPr/>
          </p:nvSpPr>
          <p:spPr>
            <a:xfrm>
              <a:off x="983501" y="1295684"/>
              <a:ext cx="1787159" cy="1224236"/>
            </a:xfrm>
            <a:prstGeom prst="flowChartInternalStorag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600" dirty="0" smtClean="0"/>
                <a:t>admin:</a:t>
              </a:r>
            </a:p>
            <a:p>
              <a:r>
                <a:rPr lang="en-US" altLang="zh-CN" sz="600" dirty="0" smtClean="0"/>
                <a:t>- </a:t>
              </a:r>
              <a:r>
                <a:rPr lang="en-US" altLang="zh-CN" sz="600" dirty="0" err="1" smtClean="0"/>
                <a:t>openeuler_id</a:t>
              </a:r>
              <a:r>
                <a:rPr lang="en-US" altLang="zh-CN" sz="600" dirty="0"/>
                <a:t>: </a:t>
              </a:r>
              <a:r>
                <a:rPr lang="en-US" altLang="zh-CN" sz="600" dirty="0" smtClean="0"/>
                <a:t>23989843</a:t>
              </a:r>
            </a:p>
            <a:p>
              <a:r>
                <a:rPr lang="en-US" altLang="zh-CN" sz="600" dirty="0"/>
                <a:t> </a:t>
              </a:r>
              <a:r>
                <a:rPr lang="en-US" altLang="zh-CN" sz="600" dirty="0" smtClean="0"/>
                <a:t> </a:t>
              </a:r>
              <a:r>
                <a:rPr lang="en-US" altLang="zh-CN" sz="600" dirty="0" err="1" smtClean="0"/>
                <a:t>openeuler_name</a:t>
              </a:r>
              <a:r>
                <a:rPr lang="en-US" altLang="zh-CN" sz="600" dirty="0" smtClean="0"/>
                <a:t>: </a:t>
              </a:r>
              <a:r>
                <a:rPr lang="en-US" altLang="zh-CN" sz="600" dirty="0" err="1" smtClean="0"/>
                <a:t>caozhi</a:t>
              </a:r>
              <a:endParaRPr lang="en-US" altLang="zh-CN" sz="600" dirty="0" smtClean="0"/>
            </a:p>
            <a:p>
              <a:r>
                <a:rPr lang="en-US" altLang="zh-CN" sz="600" dirty="0"/>
                <a:t>v</a:t>
              </a:r>
              <a:r>
                <a:rPr lang="en-US" altLang="zh-CN" sz="600" dirty="0" smtClean="0"/>
                <a:t>iewer:</a:t>
              </a:r>
            </a:p>
            <a:p>
              <a:r>
                <a:rPr lang="en-US" altLang="zh-CN" sz="600" dirty="0" smtClean="0"/>
                <a:t>- </a:t>
              </a:r>
              <a:r>
                <a:rPr lang="en-US" altLang="zh-CN" sz="600" dirty="0" err="1" smtClean="0"/>
                <a:t>openeuler_name</a:t>
              </a:r>
              <a:r>
                <a:rPr lang="en-US" altLang="zh-CN" sz="600" dirty="0" smtClean="0"/>
                <a:t>: </a:t>
              </a:r>
              <a:r>
                <a:rPr lang="en-US" altLang="zh-CN" sz="600" dirty="0" err="1" smtClean="0"/>
                <a:t>zhongjun</a:t>
              </a:r>
              <a:endParaRPr lang="zh-CN" altLang="en-US" sz="6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817116" y="2860223"/>
              <a:ext cx="2077454" cy="1558410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800" dirty="0" smtClean="0"/>
                <a:t>SIGs</a:t>
              </a:r>
              <a:endParaRPr lang="zh-CN" altLang="en-US" sz="800" dirty="0"/>
            </a:p>
          </p:txBody>
        </p:sp>
        <p:sp>
          <p:nvSpPr>
            <p:cNvPr id="72" name="流程图: 内部贮存 71"/>
            <p:cNvSpPr/>
            <p:nvPr/>
          </p:nvSpPr>
          <p:spPr>
            <a:xfrm>
              <a:off x="954242" y="3355583"/>
              <a:ext cx="1787160" cy="868972"/>
            </a:xfrm>
            <a:prstGeom prst="flowChartInternalStorag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500" dirty="0" smtClean="0"/>
                <a:t>name: Infra</a:t>
              </a:r>
            </a:p>
            <a:p>
              <a:r>
                <a:rPr lang="en-US" altLang="zh-CN" sz="500" dirty="0" smtClean="0"/>
                <a:t>maintainers:</a:t>
              </a:r>
            </a:p>
            <a:p>
              <a:r>
                <a:rPr lang="en-US" altLang="zh-CN" sz="500" dirty="0" smtClean="0"/>
                <a:t>- </a:t>
              </a:r>
              <a:r>
                <a:rPr lang="en-US" altLang="zh-CN" sz="500" dirty="0" err="1" smtClean="0"/>
                <a:t>openeuler_name</a:t>
              </a:r>
              <a:r>
                <a:rPr lang="en-US" altLang="zh-CN" sz="500" dirty="0" smtClean="0"/>
                <a:t>: Caozhi</a:t>
              </a:r>
            </a:p>
            <a:p>
              <a:r>
                <a:rPr lang="en-US" altLang="zh-CN" sz="500" dirty="0" smtClean="0"/>
                <a:t>committer:</a:t>
              </a:r>
            </a:p>
            <a:p>
              <a:r>
                <a:rPr lang="en-US" altLang="zh-CN" sz="500" dirty="0" smtClean="0"/>
                <a:t>- </a:t>
              </a:r>
              <a:r>
                <a:rPr lang="en-US" altLang="zh-CN" sz="500" dirty="0" err="1" smtClean="0"/>
                <a:t>openeuler_name</a:t>
              </a:r>
              <a:r>
                <a:rPr lang="en-US" altLang="zh-CN" sz="500" dirty="0" smtClean="0"/>
                <a:t>: </a:t>
              </a:r>
              <a:r>
                <a:rPr lang="en-US" altLang="zh-CN" sz="500" dirty="0" err="1" smtClean="0"/>
                <a:t>zhongjun</a:t>
              </a:r>
              <a:endParaRPr lang="zh-CN" altLang="en-US" sz="5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3423123" y="2727758"/>
              <a:ext cx="1136166" cy="777164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权限同步服务</a:t>
              </a:r>
              <a:endParaRPr lang="zh-CN" altLang="en-US" sz="800"/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5349723" y="4179225"/>
              <a:ext cx="1643220" cy="284727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800" smtClean="0"/>
                <a:t>OBS – admin – caozhi,user2</a:t>
              </a:r>
              <a:endParaRPr lang="en-US" altLang="zh-CN" sz="800"/>
            </a:p>
            <a:p>
              <a:r>
                <a:rPr lang="en-US" altLang="zh-CN" sz="800"/>
                <a:t> </a:t>
              </a:r>
              <a:r>
                <a:rPr lang="en-US" altLang="zh-CN" sz="800" smtClean="0"/>
                <a:t>        -- viewer </a:t>
              </a:r>
              <a:r>
                <a:rPr lang="en-US" altLang="zh-CN" sz="800" smtClean="0">
                  <a:sym typeface="Wingdings" panose="05000000000000000000" pitchFamily="2" charset="2"/>
                </a:rPr>
                <a:t> user3, user4</a:t>
              </a:r>
              <a:endParaRPr lang="en-US" altLang="zh-CN" sz="800" smtClean="0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5358753" y="4554944"/>
              <a:ext cx="1643220" cy="277160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800" dirty="0"/>
                <a:t>SIGs – </a:t>
              </a:r>
              <a:r>
                <a:rPr lang="en-US" altLang="zh-CN" sz="800" dirty="0" err="1" smtClean="0"/>
                <a:t>infa</a:t>
              </a:r>
              <a:r>
                <a:rPr lang="en-US" altLang="zh-CN" sz="800" dirty="0" smtClean="0"/>
                <a:t>-maint</a:t>
              </a:r>
              <a:r>
                <a:rPr lang="en-US" altLang="zh-CN" sz="800" dirty="0" smtClean="0">
                  <a:sym typeface="Wingdings" panose="05000000000000000000" pitchFamily="2" charset="2"/>
                </a:rPr>
                <a:t>ainer-</a:t>
              </a:r>
              <a:r>
                <a:rPr lang="en-US" altLang="zh-CN" sz="800" dirty="0" err="1" smtClean="0">
                  <a:sym typeface="Wingdings" panose="05000000000000000000" pitchFamily="2" charset="2"/>
                </a:rPr>
                <a:t>caozhi</a:t>
              </a:r>
              <a:endParaRPr lang="zh-CN" altLang="en-US" sz="800" dirty="0"/>
            </a:p>
          </p:txBody>
        </p:sp>
        <p:cxnSp>
          <p:nvCxnSpPr>
            <p:cNvPr id="76" name="肘形连接符 75"/>
            <p:cNvCxnSpPr>
              <a:stCxn id="56" idx="3"/>
            </p:cNvCxnSpPr>
            <p:nvPr/>
          </p:nvCxnSpPr>
          <p:spPr>
            <a:xfrm>
              <a:off x="2915809" y="1740715"/>
              <a:ext cx="507314" cy="12298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71" idx="3"/>
            </p:cNvCxnSpPr>
            <p:nvPr/>
          </p:nvCxnSpPr>
          <p:spPr>
            <a:xfrm flipV="1">
              <a:off x="2894570" y="3175320"/>
              <a:ext cx="536574" cy="46410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73" idx="3"/>
              <a:endCxn id="50" idx="1"/>
            </p:cNvCxnSpPr>
            <p:nvPr/>
          </p:nvCxnSpPr>
          <p:spPr>
            <a:xfrm>
              <a:off x="4559289" y="3116341"/>
              <a:ext cx="648266" cy="123662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/>
            <p:cNvSpPr/>
            <p:nvPr/>
          </p:nvSpPr>
          <p:spPr>
            <a:xfrm>
              <a:off x="698368" y="5565868"/>
              <a:ext cx="10354643" cy="810062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922957" y="5615465"/>
              <a:ext cx="2077454" cy="67946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/>
                <a:t>CI-Bot</a:t>
              </a:r>
              <a:endParaRPr lang="zh-CN" altLang="en-US" sz="800"/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3423123" y="5622187"/>
              <a:ext cx="2077454" cy="67946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/>
                <a:t>OBS</a:t>
              </a:r>
              <a:endParaRPr lang="zh-CN" altLang="en-US" sz="800"/>
            </a:p>
          </p:txBody>
        </p:sp>
        <p:sp>
          <p:nvSpPr>
            <p:cNvPr id="82" name="下箭头 81"/>
            <p:cNvSpPr/>
            <p:nvPr/>
          </p:nvSpPr>
          <p:spPr>
            <a:xfrm>
              <a:off x="5875689" y="5273294"/>
              <a:ext cx="597300" cy="251003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6035005" y="5630581"/>
              <a:ext cx="2077454" cy="67946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/>
                <a:t>QuickIssue</a:t>
              </a:r>
              <a:endParaRPr lang="zh-CN" altLang="en-US" sz="800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8759760" y="5613830"/>
              <a:ext cx="2077454" cy="679463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smtClean="0"/>
                <a:t>。。。</a:t>
              </a:r>
              <a:endParaRPr lang="zh-CN" altLang="en-US" sz="800"/>
            </a:p>
          </p:txBody>
        </p:sp>
        <p:cxnSp>
          <p:nvCxnSpPr>
            <p:cNvPr id="85" name="肘形连接符 84"/>
            <p:cNvCxnSpPr>
              <a:endCxn id="51" idx="1"/>
            </p:cNvCxnSpPr>
            <p:nvPr/>
          </p:nvCxnSpPr>
          <p:spPr>
            <a:xfrm flipV="1">
              <a:off x="7073731" y="2969946"/>
              <a:ext cx="1452648" cy="38563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4887882" y="5232088"/>
              <a:ext cx="818881" cy="2793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/>
                <a:t>权限应用</a:t>
              </a:r>
              <a:endParaRPr lang="zh-CN" altLang="en-US" sz="800" dirty="0"/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838355" y="4577080"/>
              <a:ext cx="2077454" cy="436245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800" smtClean="0"/>
                <a:t>。。。</a:t>
              </a:r>
              <a:endParaRPr lang="zh-CN" altLang="en-US" sz="800"/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85899" y="1601821"/>
            <a:ext cx="2372444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name: 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description: The Application team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 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_on: '2020-03-26'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mailing_list: dev@openeuler.org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meeting_url: 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mature_level: startup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maintainers: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gitee_id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</a:t>
            </a: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</a:t>
            </a: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</a:t>
            </a: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</a:t>
            </a: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organization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Huawei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4"/>
              </a:rPr>
              <a:t>xiasenlin1@huawei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4"/>
              </a:rPr>
              <a:t>.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hlinkClick r:id="rId4"/>
              </a:rPr>
              <a:t>com</a:t>
            </a:r>
            <a:endParaRPr kumimoji="0" lang="en-US" altLang="zh-CN" sz="9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smtClean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9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openeuler_id</a:t>
            </a:r>
            <a:r>
              <a:rPr lang="en-US" altLang="zh-CN" sz="900" smtClean="0">
                <a:solidFill>
                  <a:srgbClr val="0070C0"/>
                </a:solidFill>
                <a:latin typeface="Consolas" panose="020B0609020204030204" pitchFamily="49" charset="0"/>
              </a:rPr>
              <a:t>: xxx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52621" y="4206769"/>
            <a:ext cx="45778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mtClean="0"/>
              <a:t>评审点：</a:t>
            </a:r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1</a:t>
            </a:r>
            <a:r>
              <a:rPr lang="zh-CN" altLang="en-US" sz="1400" smtClean="0"/>
              <a:t>、是否在</a:t>
            </a:r>
            <a:r>
              <a:rPr lang="en-US" altLang="zh-CN" sz="1400" smtClean="0"/>
              <a:t>sig-info.yml</a:t>
            </a:r>
            <a:r>
              <a:rPr lang="zh-CN" altLang="en-US" sz="1400" smtClean="0"/>
              <a:t>中增加</a:t>
            </a:r>
            <a:r>
              <a:rPr lang="en-US" altLang="zh-CN" sz="1400" smtClean="0"/>
              <a:t>openEuler id</a:t>
            </a:r>
            <a:r>
              <a:rPr lang="zh-CN" altLang="en-US" sz="1400" smtClean="0"/>
              <a:t>信息</a:t>
            </a:r>
            <a:endParaRPr lang="en-US" altLang="zh-CN" sz="1400" smtClean="0"/>
          </a:p>
          <a:p>
            <a:r>
              <a:rPr lang="en-US" altLang="zh-CN" sz="1400" smtClean="0"/>
              <a:t>2</a:t>
            </a:r>
            <a:r>
              <a:rPr lang="zh-CN" altLang="en-US" sz="1400" smtClean="0"/>
              <a:t>、是否需要根据</a:t>
            </a:r>
            <a:r>
              <a:rPr lang="en-US" altLang="zh-CN" sz="1400" smtClean="0"/>
              <a:t>openEuler</a:t>
            </a:r>
            <a:r>
              <a:rPr lang="zh-CN" altLang="en-US" sz="1400" smtClean="0"/>
              <a:t>账号更新已有</a:t>
            </a:r>
            <a:r>
              <a:rPr lang="en-US" altLang="zh-CN" sz="1400" smtClean="0"/>
              <a:t>openEuler</a:t>
            </a:r>
            <a:r>
              <a:rPr lang="zh-CN" altLang="en-US" sz="1400" smtClean="0"/>
              <a:t>账号信息的用户添加到</a:t>
            </a:r>
            <a:r>
              <a:rPr lang="en-US" altLang="zh-CN" sz="1400" smtClean="0"/>
              <a:t>sig-info.ym</a:t>
            </a:r>
            <a:r>
              <a:rPr lang="zh-CN" altLang="en-US" sz="1400" smtClean="0"/>
              <a:t>中</a:t>
            </a:r>
            <a:endParaRPr lang="en-US" altLang="zh-CN" sz="1400" smtClean="0"/>
          </a:p>
          <a:p>
            <a:r>
              <a:rPr lang="en-US" altLang="zh-CN" sz="1400" smtClean="0"/>
              <a:t>3</a:t>
            </a:r>
            <a:r>
              <a:rPr lang="zh-CN" altLang="en-US" sz="1400" smtClean="0"/>
              <a:t>、在</a:t>
            </a:r>
            <a:r>
              <a:rPr lang="en-US" altLang="zh-CN" sz="1400" smtClean="0"/>
              <a:t>Gitee</a:t>
            </a:r>
            <a:r>
              <a:rPr lang="zh-CN" altLang="en-US" sz="1400" smtClean="0"/>
              <a:t>平台</a:t>
            </a:r>
            <a:r>
              <a:rPr lang="en-US" altLang="zh-CN" sz="1400" smtClean="0"/>
              <a:t>@</a:t>
            </a:r>
            <a:r>
              <a:rPr lang="zh-CN" altLang="en-US" sz="1400" smtClean="0"/>
              <a:t>对应的</a:t>
            </a:r>
            <a:r>
              <a:rPr lang="en-US" altLang="zh-CN" sz="1400" smtClean="0"/>
              <a:t>gitee_id</a:t>
            </a:r>
            <a:r>
              <a:rPr lang="zh-CN" altLang="en-US" sz="1400" smtClean="0"/>
              <a:t>的时候是否由机器人关联到</a:t>
            </a:r>
            <a:r>
              <a:rPr lang="en-US" altLang="zh-CN" sz="1400" smtClean="0"/>
              <a:t>openEuler ID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2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60000"/>
            <a:lumOff val="40000"/>
          </a:schemeClr>
        </a:solidFill>
        <a:ln w="12700" cap="flat" cmpd="sng" algn="ctr">
          <a:solidFill>
            <a:srgbClr val="FFFFFF"/>
          </a:solidFill>
          <a:prstDash val="solid"/>
          <a:miter lim="800000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sz="1000" b="1" kern="0" dirty="0" smtClean="0">
            <a:solidFill>
              <a:srgbClr val="FFFFFF"/>
            </a:solidFill>
            <a:latin typeface="Huawei Sans" panose="020B0A04020102020204"/>
            <a:ea typeface="微软雅黑" panose="020B0503020204020204" pitchFamily="34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fidpmvyv">
      <a:majorFont>
        <a:latin typeface="Huawei Sans"/>
        <a:ea typeface="微软雅黑"/>
        <a:cs typeface=""/>
      </a:majorFont>
      <a:minorFont>
        <a:latin typeface="Huawei San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9_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309</Words>
  <Application>Microsoft Office PowerPoint</Application>
  <PresentationFormat>自定义</PresentationFormat>
  <Paragraphs>67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FrutigerNext LT Medium</vt:lpstr>
      <vt:lpstr>Huawei Sans</vt:lpstr>
      <vt:lpstr>华文细黑</vt:lpstr>
      <vt:lpstr>宋体</vt:lpstr>
      <vt:lpstr>微软雅黑</vt:lpstr>
      <vt:lpstr>微软雅黑</vt:lpstr>
      <vt:lpstr>黑体</vt:lpstr>
      <vt:lpstr>Arial</vt:lpstr>
      <vt:lpstr>Arial Narrow</vt:lpstr>
      <vt:lpstr>Calibri</vt:lpstr>
      <vt:lpstr>Consolas</vt:lpstr>
      <vt:lpstr>Wingdings</vt:lpstr>
      <vt:lpstr>15_Chart page</vt:lpstr>
      <vt:lpstr>32_Chart page</vt:lpstr>
      <vt:lpstr>1_Title Slide</vt:lpstr>
      <vt:lpstr>9_主题1</vt:lpstr>
      <vt:lpstr>openEuler账号接入openEuler社区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账号系统</dc:title>
  <dc:creator>peiyanran</dc:creator>
  <dc:description>共创行业AI新价值</dc:description>
  <cp:lastModifiedBy>Zhongjun (A)</cp:lastModifiedBy>
  <cp:revision>10</cp:revision>
  <cp:lastPrinted>2022-11-07T07:43:38Z</cp:lastPrinted>
  <dcterms:created xsi:type="dcterms:W3CDTF">2022-11-07T07:43:38Z</dcterms:created>
  <dcterms:modified xsi:type="dcterms:W3CDTF">2023-10-26T01:25:50Z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(3)YM9A52lPsxIXgsF7JiFGCsBdfSbhQre0Rt1mBjFsBvz9B59z/ab07SmeM9zyByA3u3kn6Uek
7lrLcdAUunIIu+UfJwyuY3QoHNK1DF3JmoA2leN8r/xBlQPgHVhg117VIBsF+VTiWM74fJk9
EYFBwXsqCzdrvv7DzaZ24JQhMn17wNwQHQeaILenadSKx0DG2HVyN9pP7anGnQZGae+4c5tX
CEnb6P99ClXKce5iF+</vt:lpwstr>
  </property>
  <property fmtid="{D5CDD505-2E9C-101B-9397-08002B2CF9AE}" pid="3" name="_2015_ms_pID_7253431">
    <vt:lpwstr>fVukngKcG07KjFt7eF+fRW+hayz6YZX+MrSLi4d6OBOlbTNHcGKN+V
YAmXPEiY6S2Ulv4LmNiqRpBCpG21QhciOwpyDpETLP+RmVu+k+agV1fVGwWKwZ/v1jptioJ4
s/VlL6VugWY0yeuM8JLidXyPpCgGd12x7FtYskM/j/CTU4Utf+UPWizr2minzqe8mCWj1ALu
YAtXLzK3avCImntqnh3KslQZuNKB+QUnZpoa</vt:lpwstr>
  </property>
  <property fmtid="{D5CDD505-2E9C-101B-9397-08002B2CF9AE}" pid="4" name="_2015_ms_pID_7253432">
    <vt:lpwstr>cA==</vt:lpwstr>
  </property>
  <property fmtid="{D5CDD505-2E9C-101B-9397-08002B2CF9AE}" pid="5" name="Presentation">
    <vt:lpwstr>Atlas人工智能计算解决方案主打胶片-01(20200715)</vt:lpwstr>
  </property>
  <property fmtid="{D5CDD505-2E9C-101B-9397-08002B2CF9AE}" pid="6" name="SlideDescription">
    <vt:lpwstr>共创行业AI新价值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1633655706</vt:lpwstr>
  </property>
  <property fmtid="{D5CDD505-2E9C-101B-9397-08002B2CF9AE}" pid="11" name="KSOProductBuildVer">
    <vt:lpwstr>2052-0.0.0.0</vt:lpwstr>
  </property>
</Properties>
</file>