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527" r:id="rId2"/>
    <p:sldId id="529" r:id="rId3"/>
    <p:sldId id="535" r:id="rId4"/>
    <p:sldId id="531" r:id="rId5"/>
    <p:sldId id="532" r:id="rId6"/>
    <p:sldId id="53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3839">
          <p15:clr>
            <a:srgbClr val="A4A3A4"/>
          </p15:clr>
        </p15:guide>
        <p15:guide id="3" pos="478">
          <p15:clr>
            <a:srgbClr val="A4A3A4"/>
          </p15:clr>
        </p15:guide>
        <p15:guide id="4" pos="714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Yixiao" initials="CY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DAE"/>
    <a:srgbClr val="005DAE"/>
    <a:srgbClr val="015DC8"/>
    <a:srgbClr val="015DDC"/>
    <a:srgbClr val="0714CB"/>
    <a:srgbClr val="0070C0"/>
    <a:srgbClr val="142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18" autoAdjust="0"/>
    <p:restoredTop sz="91390" autoAdjust="0"/>
  </p:normalViewPr>
  <p:slideViewPr>
    <p:cSldViewPr snapToGrid="0">
      <p:cViewPr varScale="1">
        <p:scale>
          <a:sx n="116" d="100"/>
          <a:sy n="116" d="100"/>
        </p:scale>
        <p:origin x="226" y="67"/>
      </p:cViewPr>
      <p:guideLst>
        <p:guide orient="horz" pos="2124"/>
        <p:guide pos="3839"/>
        <p:guide pos="478"/>
        <p:guide pos="71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3CA76-B799-4CDE-9068-35594054F5E9}" type="datetimeFigureOut">
              <a:rPr lang="zh-CN" altLang="en-US" smtClean="0"/>
              <a:t>2021/5/27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2012-16E0-4556-8392-F42A35F3BE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877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066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1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4666" y="491996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397" y="2200601"/>
            <a:ext cx="12192000" cy="2138248"/>
          </a:xfrm>
          <a:prstGeom prst="rect">
            <a:avLst/>
          </a:prstGeom>
          <a:solidFill>
            <a:srgbClr val="005DA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" y="84455"/>
            <a:ext cx="2905760" cy="781685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-14489" y="6575725"/>
            <a:ext cx="12195694" cy="282575"/>
            <a:chOff x="-3694" y="6575725"/>
            <a:chExt cx="12195694" cy="282575"/>
          </a:xfrm>
        </p:grpSpPr>
        <p:sp>
          <p:nvSpPr>
            <p:cNvPr id="10" name="矩形 19"/>
            <p:cNvSpPr/>
            <p:nvPr/>
          </p:nvSpPr>
          <p:spPr>
            <a:xfrm>
              <a:off x="-3694" y="6575725"/>
              <a:ext cx="9330690" cy="2825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D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211426" y="6575725"/>
              <a:ext cx="247650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b="1" i="1" dirty="0">
                  <a:solidFill>
                    <a:srgbClr val="005DAE"/>
                  </a:solidFill>
                  <a:latin typeface="微软雅黑" panose="020B0503020204020204" charset="-122"/>
                  <a:ea typeface="微软雅黑" panose="020B0503020204020204" charset="-122"/>
                </a:rPr>
                <a:t>生物医学信息与基因组学中心</a:t>
              </a:r>
            </a:p>
          </p:txBody>
        </p:sp>
        <p:sp>
          <p:nvSpPr>
            <p:cNvPr id="12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005D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2192" y="2397787"/>
            <a:ext cx="12193397" cy="1323368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76388" y="0"/>
            <a:ext cx="1001486" cy="9715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236855"/>
            <a:ext cx="1200150" cy="488315"/>
            <a:chOff x="0" y="254454"/>
            <a:chExt cx="1795510" cy="732518"/>
          </a:xfrm>
          <a:solidFill>
            <a:srgbClr val="005DAE"/>
          </a:solidFill>
        </p:grpSpPr>
        <p:sp>
          <p:nvSpPr>
            <p:cNvPr id="8" name="矩形 1"/>
            <p:cNvSpPr/>
            <p:nvPr/>
          </p:nvSpPr>
          <p:spPr>
            <a:xfrm>
              <a:off x="0" y="254454"/>
              <a:ext cx="1487837" cy="732518"/>
            </a:xfrm>
            <a:custGeom>
              <a:avLst/>
              <a:gdLst>
                <a:gd name="connsiteX0" fmla="*/ 0 w 1487837"/>
                <a:gd name="connsiteY0" fmla="*/ 0 h 914400"/>
                <a:gd name="connsiteX1" fmla="*/ 1487837 w 1487837"/>
                <a:gd name="connsiteY1" fmla="*/ 0 h 914400"/>
                <a:gd name="connsiteX2" fmla="*/ 1487837 w 1487837"/>
                <a:gd name="connsiteY2" fmla="*/ 914400 h 914400"/>
                <a:gd name="connsiteX3" fmla="*/ 0 w 1487837"/>
                <a:gd name="connsiteY3" fmla="*/ 914400 h 914400"/>
                <a:gd name="connsiteX4" fmla="*/ 0 w 1487837"/>
                <a:gd name="connsiteY4" fmla="*/ 0 h 914400"/>
                <a:gd name="connsiteX0-1" fmla="*/ 0 w 1487837"/>
                <a:gd name="connsiteY0-2" fmla="*/ 29029 h 943429"/>
                <a:gd name="connsiteX1-3" fmla="*/ 820180 w 1487837"/>
                <a:gd name="connsiteY1-4" fmla="*/ 0 h 943429"/>
                <a:gd name="connsiteX2-5" fmla="*/ 1487837 w 1487837"/>
                <a:gd name="connsiteY2-6" fmla="*/ 943429 h 943429"/>
                <a:gd name="connsiteX3-7" fmla="*/ 0 w 1487837"/>
                <a:gd name="connsiteY3-8" fmla="*/ 943429 h 943429"/>
                <a:gd name="connsiteX4-9" fmla="*/ 0 w 1487837"/>
                <a:gd name="connsiteY4-10" fmla="*/ 29029 h 943429"/>
                <a:gd name="connsiteX0-11" fmla="*/ 0 w 1487837"/>
                <a:gd name="connsiteY0-12" fmla="*/ 0 h 914400"/>
                <a:gd name="connsiteX1-13" fmla="*/ 820180 w 1487837"/>
                <a:gd name="connsiteY1-14" fmla="*/ 10659 h 914400"/>
                <a:gd name="connsiteX2-15" fmla="*/ 1487837 w 1487837"/>
                <a:gd name="connsiteY2-16" fmla="*/ 914400 h 914400"/>
                <a:gd name="connsiteX3-17" fmla="*/ 0 w 1487837"/>
                <a:gd name="connsiteY3-18" fmla="*/ 914400 h 914400"/>
                <a:gd name="connsiteX4-19" fmla="*/ 0 w 1487837"/>
                <a:gd name="connsiteY4-20" fmla="*/ 0 h 914400"/>
                <a:gd name="connsiteX0-21" fmla="*/ 0 w 1487837"/>
                <a:gd name="connsiteY0-22" fmla="*/ 0 h 914400"/>
                <a:gd name="connsiteX1-23" fmla="*/ 820180 w 1487837"/>
                <a:gd name="connsiteY1-24" fmla="*/ 2721 h 914400"/>
                <a:gd name="connsiteX2-25" fmla="*/ 1487837 w 1487837"/>
                <a:gd name="connsiteY2-26" fmla="*/ 914400 h 914400"/>
                <a:gd name="connsiteX3-27" fmla="*/ 0 w 1487837"/>
                <a:gd name="connsiteY3-28" fmla="*/ 914400 h 914400"/>
                <a:gd name="connsiteX4-29" fmla="*/ 0 w 1487837"/>
                <a:gd name="connsiteY4-30" fmla="*/ 0 h 914400"/>
                <a:gd name="connsiteX0-31" fmla="*/ 0 w 1487837"/>
                <a:gd name="connsiteY0-32" fmla="*/ 1248 h 915648"/>
                <a:gd name="connsiteX1-33" fmla="*/ 867805 w 1487837"/>
                <a:gd name="connsiteY1-34" fmla="*/ 0 h 915648"/>
                <a:gd name="connsiteX2-35" fmla="*/ 1487837 w 1487837"/>
                <a:gd name="connsiteY2-36" fmla="*/ 915648 h 915648"/>
                <a:gd name="connsiteX3-37" fmla="*/ 0 w 1487837"/>
                <a:gd name="connsiteY3-38" fmla="*/ 915648 h 915648"/>
                <a:gd name="connsiteX4-39" fmla="*/ 0 w 1487837"/>
                <a:gd name="connsiteY4-40" fmla="*/ 1248 h 9156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87837" h="915648">
                  <a:moveTo>
                    <a:pt x="0" y="1248"/>
                  </a:moveTo>
                  <a:lnTo>
                    <a:pt x="867805" y="0"/>
                  </a:lnTo>
                  <a:lnTo>
                    <a:pt x="1487837" y="915648"/>
                  </a:lnTo>
                  <a:lnTo>
                    <a:pt x="0" y="915648"/>
                  </a:lnTo>
                  <a:lnTo>
                    <a:pt x="0" y="124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010747" y="254454"/>
              <a:ext cx="784763" cy="732518"/>
            </a:xfrm>
            <a:custGeom>
              <a:avLst/>
              <a:gdLst>
                <a:gd name="connsiteX0" fmla="*/ 164731 w 784763"/>
                <a:gd name="connsiteY0" fmla="*/ 0 h 732518"/>
                <a:gd name="connsiteX1" fmla="*/ 784763 w 784763"/>
                <a:gd name="connsiteY1" fmla="*/ 732518 h 732518"/>
                <a:gd name="connsiteX2" fmla="*/ 619871 w 784763"/>
                <a:gd name="connsiteY2" fmla="*/ 732518 h 732518"/>
                <a:gd name="connsiteX3" fmla="*/ 0 w 784763"/>
                <a:gd name="connsiteY3" fmla="*/ 190 h 73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4763" h="732518">
                  <a:moveTo>
                    <a:pt x="164731" y="0"/>
                  </a:moveTo>
                  <a:lnTo>
                    <a:pt x="784763" y="732518"/>
                  </a:lnTo>
                  <a:lnTo>
                    <a:pt x="619871" y="732518"/>
                  </a:lnTo>
                  <a:lnTo>
                    <a:pt x="0" y="1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6111" y="175892"/>
            <a:ext cx="1166950" cy="557859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-14489" y="6575725"/>
            <a:ext cx="12195694" cy="282575"/>
            <a:chOff x="-3694" y="6575725"/>
            <a:chExt cx="12195694" cy="2825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330690" cy="2825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D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211426" y="6575725"/>
              <a:ext cx="247650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b="1" i="1" dirty="0">
                  <a:solidFill>
                    <a:srgbClr val="005DAE"/>
                  </a:solidFill>
                  <a:latin typeface="微软雅黑" panose="020B0503020204020204" charset="-122"/>
                  <a:ea typeface="微软雅黑" panose="020B0503020204020204" charset="-122"/>
                </a:rPr>
                <a:t>生物医学信息与基因组学中心</a:t>
              </a: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005D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6111" y="175892"/>
            <a:ext cx="1166950" cy="55785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161531" y="193310"/>
            <a:ext cx="10515600" cy="6282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85888" y="1111522"/>
            <a:ext cx="11095241" cy="52021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0" y="236855"/>
            <a:ext cx="1200150" cy="488315"/>
            <a:chOff x="0" y="254454"/>
            <a:chExt cx="1795510" cy="732518"/>
          </a:xfrm>
          <a:solidFill>
            <a:srgbClr val="005DAE"/>
          </a:solidFill>
        </p:grpSpPr>
        <p:sp>
          <p:nvSpPr>
            <p:cNvPr id="16" name="矩形 1"/>
            <p:cNvSpPr/>
            <p:nvPr/>
          </p:nvSpPr>
          <p:spPr>
            <a:xfrm>
              <a:off x="0" y="254454"/>
              <a:ext cx="1487837" cy="732518"/>
            </a:xfrm>
            <a:custGeom>
              <a:avLst/>
              <a:gdLst>
                <a:gd name="connsiteX0" fmla="*/ 0 w 1487837"/>
                <a:gd name="connsiteY0" fmla="*/ 0 h 914400"/>
                <a:gd name="connsiteX1" fmla="*/ 1487837 w 1487837"/>
                <a:gd name="connsiteY1" fmla="*/ 0 h 914400"/>
                <a:gd name="connsiteX2" fmla="*/ 1487837 w 1487837"/>
                <a:gd name="connsiteY2" fmla="*/ 914400 h 914400"/>
                <a:gd name="connsiteX3" fmla="*/ 0 w 1487837"/>
                <a:gd name="connsiteY3" fmla="*/ 914400 h 914400"/>
                <a:gd name="connsiteX4" fmla="*/ 0 w 1487837"/>
                <a:gd name="connsiteY4" fmla="*/ 0 h 914400"/>
                <a:gd name="connsiteX0-1" fmla="*/ 0 w 1487837"/>
                <a:gd name="connsiteY0-2" fmla="*/ 29029 h 943429"/>
                <a:gd name="connsiteX1-3" fmla="*/ 820180 w 1487837"/>
                <a:gd name="connsiteY1-4" fmla="*/ 0 h 943429"/>
                <a:gd name="connsiteX2-5" fmla="*/ 1487837 w 1487837"/>
                <a:gd name="connsiteY2-6" fmla="*/ 943429 h 943429"/>
                <a:gd name="connsiteX3-7" fmla="*/ 0 w 1487837"/>
                <a:gd name="connsiteY3-8" fmla="*/ 943429 h 943429"/>
                <a:gd name="connsiteX4-9" fmla="*/ 0 w 1487837"/>
                <a:gd name="connsiteY4-10" fmla="*/ 29029 h 943429"/>
                <a:gd name="connsiteX0-11" fmla="*/ 0 w 1487837"/>
                <a:gd name="connsiteY0-12" fmla="*/ 0 h 914400"/>
                <a:gd name="connsiteX1-13" fmla="*/ 820180 w 1487837"/>
                <a:gd name="connsiteY1-14" fmla="*/ 10659 h 914400"/>
                <a:gd name="connsiteX2-15" fmla="*/ 1487837 w 1487837"/>
                <a:gd name="connsiteY2-16" fmla="*/ 914400 h 914400"/>
                <a:gd name="connsiteX3-17" fmla="*/ 0 w 1487837"/>
                <a:gd name="connsiteY3-18" fmla="*/ 914400 h 914400"/>
                <a:gd name="connsiteX4-19" fmla="*/ 0 w 1487837"/>
                <a:gd name="connsiteY4-20" fmla="*/ 0 h 914400"/>
                <a:gd name="connsiteX0-21" fmla="*/ 0 w 1487837"/>
                <a:gd name="connsiteY0-22" fmla="*/ 0 h 914400"/>
                <a:gd name="connsiteX1-23" fmla="*/ 820180 w 1487837"/>
                <a:gd name="connsiteY1-24" fmla="*/ 2721 h 914400"/>
                <a:gd name="connsiteX2-25" fmla="*/ 1487837 w 1487837"/>
                <a:gd name="connsiteY2-26" fmla="*/ 914400 h 914400"/>
                <a:gd name="connsiteX3-27" fmla="*/ 0 w 1487837"/>
                <a:gd name="connsiteY3-28" fmla="*/ 914400 h 914400"/>
                <a:gd name="connsiteX4-29" fmla="*/ 0 w 1487837"/>
                <a:gd name="connsiteY4-30" fmla="*/ 0 h 914400"/>
                <a:gd name="connsiteX0-31" fmla="*/ 0 w 1487837"/>
                <a:gd name="connsiteY0-32" fmla="*/ 1248 h 915648"/>
                <a:gd name="connsiteX1-33" fmla="*/ 867805 w 1487837"/>
                <a:gd name="connsiteY1-34" fmla="*/ 0 h 915648"/>
                <a:gd name="connsiteX2-35" fmla="*/ 1487837 w 1487837"/>
                <a:gd name="connsiteY2-36" fmla="*/ 915648 h 915648"/>
                <a:gd name="connsiteX3-37" fmla="*/ 0 w 1487837"/>
                <a:gd name="connsiteY3-38" fmla="*/ 915648 h 915648"/>
                <a:gd name="connsiteX4-39" fmla="*/ 0 w 1487837"/>
                <a:gd name="connsiteY4-40" fmla="*/ 1248 h 9156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87837" h="915648">
                  <a:moveTo>
                    <a:pt x="0" y="1248"/>
                  </a:moveTo>
                  <a:lnTo>
                    <a:pt x="867805" y="0"/>
                  </a:lnTo>
                  <a:lnTo>
                    <a:pt x="1487837" y="915648"/>
                  </a:lnTo>
                  <a:lnTo>
                    <a:pt x="0" y="915648"/>
                  </a:lnTo>
                  <a:lnTo>
                    <a:pt x="0" y="124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010747" y="254454"/>
              <a:ext cx="784763" cy="732518"/>
            </a:xfrm>
            <a:custGeom>
              <a:avLst/>
              <a:gdLst>
                <a:gd name="connsiteX0" fmla="*/ 164731 w 784763"/>
                <a:gd name="connsiteY0" fmla="*/ 0 h 732518"/>
                <a:gd name="connsiteX1" fmla="*/ 784763 w 784763"/>
                <a:gd name="connsiteY1" fmla="*/ 732518 h 732518"/>
                <a:gd name="connsiteX2" fmla="*/ 619871 w 784763"/>
                <a:gd name="connsiteY2" fmla="*/ 732518 h 732518"/>
                <a:gd name="connsiteX3" fmla="*/ 0 w 784763"/>
                <a:gd name="connsiteY3" fmla="*/ 190 h 73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4763" h="732518">
                  <a:moveTo>
                    <a:pt x="164731" y="0"/>
                  </a:moveTo>
                  <a:lnTo>
                    <a:pt x="784763" y="732518"/>
                  </a:lnTo>
                  <a:lnTo>
                    <a:pt x="619871" y="732518"/>
                  </a:lnTo>
                  <a:lnTo>
                    <a:pt x="0" y="1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-14489" y="6575725"/>
            <a:ext cx="12195694" cy="282575"/>
            <a:chOff x="-3694" y="6575725"/>
            <a:chExt cx="12195694" cy="282575"/>
          </a:xfrm>
        </p:grpSpPr>
        <p:sp>
          <p:nvSpPr>
            <p:cNvPr id="19" name="矩形 19"/>
            <p:cNvSpPr/>
            <p:nvPr/>
          </p:nvSpPr>
          <p:spPr>
            <a:xfrm>
              <a:off x="-3694" y="6575725"/>
              <a:ext cx="9330690" cy="2825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D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211426" y="6575725"/>
              <a:ext cx="247650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b="1" i="1" dirty="0">
                  <a:solidFill>
                    <a:srgbClr val="005DAE"/>
                  </a:solidFill>
                  <a:latin typeface="微软雅黑" panose="020B0503020204020204" charset="-122"/>
                  <a:ea typeface="微软雅黑" panose="020B0503020204020204" charset="-122"/>
                </a:rPr>
                <a:t>生物医学信息与基因组学中心</a:t>
              </a:r>
            </a:p>
          </p:txBody>
        </p:sp>
        <p:sp>
          <p:nvSpPr>
            <p:cNvPr id="21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005D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61531" y="193310"/>
            <a:ext cx="10515600" cy="628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5888" y="1111522"/>
            <a:ext cx="11095241" cy="5202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1457B32-3997-45E4-90C9-667991B8D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生信应用场景及软件清单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CEB50E-16F2-4FED-99B6-A5B7189F508E}"/>
              </a:ext>
            </a:extLst>
          </p:cNvPr>
          <p:cNvSpPr txBox="1"/>
          <p:nvPr/>
        </p:nvSpPr>
        <p:spPr>
          <a:xfrm>
            <a:off x="2789249" y="4545685"/>
            <a:ext cx="602583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江丰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en-US" altLang="zh-CN" dirty="0"/>
              <a:t>2021.5.27</a:t>
            </a:r>
          </a:p>
          <a:p>
            <a:pPr algn="ctr">
              <a:lnSpc>
                <a:spcPct val="150000"/>
              </a:lnSpc>
            </a:pPr>
            <a:r>
              <a:rPr lang="zh-CN" altLang="en-US" dirty="0"/>
              <a:t>西安交通大学 生命学院 </a:t>
            </a:r>
            <a:r>
              <a:rPr lang="en-US" altLang="zh-CN" dirty="0"/>
              <a:t>BIGC</a:t>
            </a:r>
          </a:p>
        </p:txBody>
      </p:sp>
    </p:spTree>
    <p:extLst>
      <p:ext uri="{BB962C8B-B14F-4D97-AF65-F5344CB8AC3E}">
        <p14:creationId xmlns:p14="http://schemas.microsoft.com/office/powerpoint/2010/main" val="29123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76329A1-D6C4-4759-8FD4-0ADFE7FFA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34723"/>
              </p:ext>
            </p:extLst>
          </p:nvPr>
        </p:nvGraphicFramePr>
        <p:xfrm>
          <a:off x="690369" y="1623140"/>
          <a:ext cx="4269758" cy="159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966">
                  <a:extLst>
                    <a:ext uri="{9D8B030D-6E8A-4147-A177-3AD203B41FA5}">
                      <a16:colId xmlns:a16="http://schemas.microsoft.com/office/drawing/2014/main" val="712545785"/>
                    </a:ext>
                  </a:extLst>
                </a:gridCol>
                <a:gridCol w="1013991">
                  <a:extLst>
                    <a:ext uri="{9D8B030D-6E8A-4147-A177-3AD203B41FA5}">
                      <a16:colId xmlns:a16="http://schemas.microsoft.com/office/drawing/2014/main" val="384143485"/>
                    </a:ext>
                  </a:extLst>
                </a:gridCol>
                <a:gridCol w="2211801">
                  <a:extLst>
                    <a:ext uri="{9D8B030D-6E8A-4147-A177-3AD203B41FA5}">
                      <a16:colId xmlns:a16="http://schemas.microsoft.com/office/drawing/2014/main" val="30984652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软件名称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应用场景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563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编程语言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数据整理、分析流程、统计、作图、爬虫、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584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编程语言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统计、作图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6134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perl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编程语言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33328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00AB56B-0E2B-47D9-98E9-9C7FC18A4122}"/>
              </a:ext>
            </a:extLst>
          </p:cNvPr>
          <p:cNvSpPr txBox="1"/>
          <p:nvPr/>
        </p:nvSpPr>
        <p:spPr>
          <a:xfrm>
            <a:off x="1144644" y="223666"/>
            <a:ext cx="3558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软件清单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BAA1D4E-263B-49B2-B26F-BC7B63AB2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24848"/>
              </p:ext>
            </p:extLst>
          </p:nvPr>
        </p:nvGraphicFramePr>
        <p:xfrm>
          <a:off x="5706045" y="1614136"/>
          <a:ext cx="4646555" cy="3595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773">
                  <a:extLst>
                    <a:ext uri="{9D8B030D-6E8A-4147-A177-3AD203B41FA5}">
                      <a16:colId xmlns:a16="http://schemas.microsoft.com/office/drawing/2014/main" val="712545785"/>
                    </a:ext>
                  </a:extLst>
                </a:gridCol>
                <a:gridCol w="1111753">
                  <a:extLst>
                    <a:ext uri="{9D8B030D-6E8A-4147-A177-3AD203B41FA5}">
                      <a16:colId xmlns:a16="http://schemas.microsoft.com/office/drawing/2014/main" val="384143485"/>
                    </a:ext>
                  </a:extLst>
                </a:gridCol>
                <a:gridCol w="1820029">
                  <a:extLst>
                    <a:ext uri="{9D8B030D-6E8A-4147-A177-3AD203B41FA5}">
                      <a16:colId xmlns:a16="http://schemas.microsoft.com/office/drawing/2014/main" val="3098465240"/>
                    </a:ext>
                  </a:extLst>
                </a:gridCol>
              </a:tblGrid>
              <a:tr h="44450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软件名称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应用场景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56302"/>
                  </a:ext>
                </a:extLst>
              </a:tr>
              <a:tr h="902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fastqc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trim_galore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fastp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 </a:t>
                      </a: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Trimmomatic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cutadapt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HiCUP</a:t>
                      </a:r>
                      <a:endParaRPr lang="en-US" altLang="zh-C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质控、预处理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原始序列数据 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fasta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188920"/>
                  </a:ext>
                </a:extLst>
              </a:tr>
              <a:tr h="63171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bwa, bowtie1/bowtie2,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hisat2,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比对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测序数据比对到参考基因组 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(bam)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613429"/>
                  </a:ext>
                </a:extLst>
              </a:tr>
              <a:tr h="117310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MACS2, </a:t>
                      </a: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samtools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bcftools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 GATK, juicer, homer, </a:t>
                      </a: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HiC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peak, variants, interaction, 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对比对结果进行进一步处理 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(wig, </a:t>
                      </a: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bdg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bed, </a:t>
                      </a: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bedpe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hic, </a:t>
                      </a: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vcf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……)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235501"/>
                  </a:ext>
                </a:extLst>
              </a:tr>
              <a:tr h="44450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210951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52F3AF91-3743-4E22-8681-7A8F44D55C5B}"/>
              </a:ext>
            </a:extLst>
          </p:cNvPr>
          <p:cNvSpPr/>
          <p:nvPr/>
        </p:nvSpPr>
        <p:spPr>
          <a:xfrm>
            <a:off x="7138131" y="1188285"/>
            <a:ext cx="1769594" cy="2894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测序数据处理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8B2F82-E78A-4512-9C13-DCC681912A94}"/>
              </a:ext>
            </a:extLst>
          </p:cNvPr>
          <p:cNvSpPr/>
          <p:nvPr/>
        </p:nvSpPr>
        <p:spPr>
          <a:xfrm>
            <a:off x="1795726" y="1188285"/>
            <a:ext cx="1769594" cy="2894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编程语言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49F665-959A-4493-83E0-17F1E3EAF071}"/>
              </a:ext>
            </a:extLst>
          </p:cNvPr>
          <p:cNvSpPr txBox="1"/>
          <p:nvPr/>
        </p:nvSpPr>
        <p:spPr>
          <a:xfrm>
            <a:off x="10782029" y="2629984"/>
            <a:ext cx="10854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Chip-seq</a:t>
            </a:r>
          </a:p>
          <a:p>
            <a:r>
              <a:rPr lang="en-US" altLang="zh-CN" sz="1400" dirty="0"/>
              <a:t>ATAC-seq</a:t>
            </a:r>
          </a:p>
          <a:p>
            <a:r>
              <a:rPr lang="en-US" altLang="zh-CN" sz="1400" dirty="0"/>
              <a:t>RNA-seq</a:t>
            </a:r>
          </a:p>
          <a:p>
            <a:r>
              <a:rPr lang="en-US" altLang="zh-CN" sz="1400" dirty="0"/>
              <a:t>Hi-C</a:t>
            </a:r>
          </a:p>
          <a:p>
            <a:r>
              <a:rPr lang="en-US" altLang="zh-CN" sz="1400" dirty="0"/>
              <a:t>……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2AFBDD-B419-4C8C-9504-16D4542361F9}"/>
              </a:ext>
            </a:extLst>
          </p:cNvPr>
          <p:cNvSpPr txBox="1"/>
          <p:nvPr/>
        </p:nvSpPr>
        <p:spPr>
          <a:xfrm>
            <a:off x="11683271" y="6556801"/>
            <a:ext cx="502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1/4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18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1379A1C-C072-48BE-B881-287D7FB58930}"/>
              </a:ext>
            </a:extLst>
          </p:cNvPr>
          <p:cNvSpPr txBox="1"/>
          <p:nvPr/>
        </p:nvSpPr>
        <p:spPr>
          <a:xfrm>
            <a:off x="1144644" y="223666"/>
            <a:ext cx="3558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软件清单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1B57106-8118-4D80-8B7A-AC091CC16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760919"/>
              </p:ext>
            </p:extLst>
          </p:nvPr>
        </p:nvGraphicFramePr>
        <p:xfrm>
          <a:off x="1124909" y="1857511"/>
          <a:ext cx="4874608" cy="39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802">
                  <a:extLst>
                    <a:ext uri="{9D8B030D-6E8A-4147-A177-3AD203B41FA5}">
                      <a16:colId xmlns:a16="http://schemas.microsoft.com/office/drawing/2014/main" val="712545785"/>
                    </a:ext>
                  </a:extLst>
                </a:gridCol>
                <a:gridCol w="2006417">
                  <a:extLst>
                    <a:ext uri="{9D8B030D-6E8A-4147-A177-3AD203B41FA5}">
                      <a16:colId xmlns:a16="http://schemas.microsoft.com/office/drawing/2014/main" val="384143485"/>
                    </a:ext>
                  </a:extLst>
                </a:gridCol>
                <a:gridCol w="1710389">
                  <a:extLst>
                    <a:ext uri="{9D8B030D-6E8A-4147-A177-3AD203B41FA5}">
                      <a16:colId xmlns:a16="http://schemas.microsoft.com/office/drawing/2014/main" val="30984652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软件名称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应用场景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4563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impute2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基因型推断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200" dirty="0"/>
                        <a:t>GWAS</a:t>
                      </a:r>
                      <a:r>
                        <a:rPr lang="zh-CN" altLang="en-US" sz="1200" dirty="0"/>
                        <a:t>上游分析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667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SHAPEIT2/3/4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单倍型估计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76457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plink1.9/plink2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全基因组关联分析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200" dirty="0"/>
                        <a:t>GWAS</a:t>
                      </a:r>
                      <a:r>
                        <a:rPr lang="zh-CN" altLang="en-US" sz="1200" dirty="0"/>
                        <a:t>相关的综合分析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584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GCTA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全基因组关联分析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6134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SMR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孟德尔随机化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200" dirty="0"/>
                        <a:t>GWAS</a:t>
                      </a:r>
                      <a:r>
                        <a:rPr lang="zh-CN" altLang="en-US" sz="1200" dirty="0"/>
                        <a:t>相关下游分析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3332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FINEMAP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精细定位（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fine-mapping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3408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fastQTL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计算数量性状基因座（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QTL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402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ldsc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遗传力计算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3198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MAGMA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注释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GWAS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相关基因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26167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76263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D149E920-B4EC-4480-BCED-8F895EF0B9D3}"/>
              </a:ext>
            </a:extLst>
          </p:cNvPr>
          <p:cNvSpPr/>
          <p:nvPr/>
        </p:nvSpPr>
        <p:spPr>
          <a:xfrm>
            <a:off x="2482622" y="1501598"/>
            <a:ext cx="1875945" cy="2894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GWAS</a:t>
            </a:r>
            <a:r>
              <a:rPr lang="zh-CN" altLang="en-US" dirty="0"/>
              <a:t>相关分析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A9DD82-0ABF-46D8-9F69-E24F5B145887}"/>
              </a:ext>
            </a:extLst>
          </p:cNvPr>
          <p:cNvSpPr txBox="1"/>
          <p:nvPr/>
        </p:nvSpPr>
        <p:spPr>
          <a:xfrm>
            <a:off x="752864" y="939576"/>
            <a:ext cx="324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GWAS</a:t>
            </a:r>
            <a:r>
              <a:rPr lang="zh-CN" altLang="en-US" dirty="0"/>
              <a:t>：全基因组关联分析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D6E110-38D1-4A8A-A428-A1D2D364A294}"/>
              </a:ext>
            </a:extLst>
          </p:cNvPr>
          <p:cNvSpPr/>
          <p:nvPr/>
        </p:nvSpPr>
        <p:spPr>
          <a:xfrm>
            <a:off x="8363728" y="1501598"/>
            <a:ext cx="1875945" cy="2894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F0E3CA8-6F19-452A-BC30-FAE1A25A9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828120"/>
              </p:ext>
            </p:extLst>
          </p:nvPr>
        </p:nvGraphicFramePr>
        <p:xfrm>
          <a:off x="7598072" y="1857511"/>
          <a:ext cx="3124748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06">
                  <a:extLst>
                    <a:ext uri="{9D8B030D-6E8A-4147-A177-3AD203B41FA5}">
                      <a16:colId xmlns:a16="http://schemas.microsoft.com/office/drawing/2014/main" val="712545785"/>
                    </a:ext>
                  </a:extLst>
                </a:gridCol>
                <a:gridCol w="2123342">
                  <a:extLst>
                    <a:ext uri="{9D8B030D-6E8A-4147-A177-3AD203B41FA5}">
                      <a16:colId xmlns:a16="http://schemas.microsoft.com/office/drawing/2014/main" val="38414348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软件名称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563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conda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软件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包管理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9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pandaseq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拼接双端测序数据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584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ASHIC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Hi-C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数据分离同源染色体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6134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SNPsplit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预测单倍型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3332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HAPCUT2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Hi-C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数据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phasing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9089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meme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Motif 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相关分析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606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seqtk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seqkit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Fasta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文件处理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667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vcftools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vcf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文件处理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5082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bedtools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bed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格式文件处理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5976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bgenix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读取</a:t>
                      </a: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bgen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格式基因型文件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254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bwtool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bigwig</a:t>
                      </a:r>
                      <a:r>
                        <a: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文件处理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89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67719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886CB580-0198-4691-A7EB-04D811CFADE0}"/>
              </a:ext>
            </a:extLst>
          </p:cNvPr>
          <p:cNvSpPr txBox="1"/>
          <p:nvPr/>
        </p:nvSpPr>
        <p:spPr>
          <a:xfrm>
            <a:off x="11683271" y="6556801"/>
            <a:ext cx="502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2/4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82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E8CB9A-DF33-4EE2-B5F2-A52B767A3631}"/>
              </a:ext>
            </a:extLst>
          </p:cNvPr>
          <p:cNvSpPr txBox="1"/>
          <p:nvPr/>
        </p:nvSpPr>
        <p:spPr>
          <a:xfrm>
            <a:off x="1144644" y="223666"/>
            <a:ext cx="8657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应用场景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：表达数量性状基因座（</a:t>
            </a:r>
            <a:r>
              <a:rPr lang="en-US" altLang="zh-CN" sz="2800" b="1" dirty="0"/>
              <a:t>eQTL</a:t>
            </a:r>
            <a:r>
              <a:rPr lang="zh-CN" altLang="en-US" sz="2800" b="1" dirty="0"/>
              <a:t>）计算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9DFED97-480F-4496-A0F3-117317A50B72}"/>
              </a:ext>
            </a:extLst>
          </p:cNvPr>
          <p:cNvSpPr/>
          <p:nvPr/>
        </p:nvSpPr>
        <p:spPr>
          <a:xfrm>
            <a:off x="3771223" y="1538605"/>
            <a:ext cx="1448904" cy="581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转录组测序</a:t>
            </a:r>
            <a:endParaRPr lang="en-US" altLang="zh-CN" sz="1400" dirty="0"/>
          </a:p>
          <a:p>
            <a:pPr algn="ctr"/>
            <a:r>
              <a:rPr lang="en-US" altLang="zh-CN" sz="1400" dirty="0"/>
              <a:t>(RNA-seq)</a:t>
            </a:r>
            <a:endParaRPr lang="zh-CN" altLang="en-US" sz="14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3DA1533-3177-49B2-B730-CDC798E97CFB}"/>
              </a:ext>
            </a:extLst>
          </p:cNvPr>
          <p:cNvSpPr>
            <a:spLocks/>
          </p:cNvSpPr>
          <p:nvPr/>
        </p:nvSpPr>
        <p:spPr>
          <a:xfrm>
            <a:off x="7964688" y="1538605"/>
            <a:ext cx="1448904" cy="581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基因芯片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4CA7052-3D9D-499C-90F4-085C4325CC58}"/>
              </a:ext>
            </a:extLst>
          </p:cNvPr>
          <p:cNvSpPr>
            <a:spLocks/>
          </p:cNvSpPr>
          <p:nvPr/>
        </p:nvSpPr>
        <p:spPr>
          <a:xfrm>
            <a:off x="7964688" y="2633576"/>
            <a:ext cx="1448904" cy="581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基因型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A4E633C-B865-49A2-B2E4-5383DD0CA493}"/>
              </a:ext>
            </a:extLst>
          </p:cNvPr>
          <p:cNvSpPr>
            <a:spLocks/>
          </p:cNvSpPr>
          <p:nvPr/>
        </p:nvSpPr>
        <p:spPr>
          <a:xfrm>
            <a:off x="7964688" y="3728548"/>
            <a:ext cx="1448904" cy="581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Imputed</a:t>
            </a:r>
          </a:p>
          <a:p>
            <a:pPr algn="ctr"/>
            <a:r>
              <a:rPr lang="zh-CN" altLang="en-US" sz="1400" dirty="0"/>
              <a:t>基因型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FA7C0BD-902E-46E2-9F55-09575C8EA2FA}"/>
              </a:ext>
            </a:extLst>
          </p:cNvPr>
          <p:cNvSpPr/>
          <p:nvPr/>
        </p:nvSpPr>
        <p:spPr>
          <a:xfrm>
            <a:off x="3771223" y="3693190"/>
            <a:ext cx="1448904" cy="581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Normalized </a:t>
            </a:r>
          </a:p>
          <a:p>
            <a:pPr algn="ctr"/>
            <a:r>
              <a:rPr lang="zh-CN" altLang="en-US" sz="1400" dirty="0"/>
              <a:t>基因表达量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B73A3B4-B931-4FAB-8C04-E9555DDF8635}"/>
              </a:ext>
            </a:extLst>
          </p:cNvPr>
          <p:cNvSpPr/>
          <p:nvPr/>
        </p:nvSpPr>
        <p:spPr>
          <a:xfrm>
            <a:off x="5393253" y="4920208"/>
            <a:ext cx="2156204" cy="58110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表达数量性状基因座</a:t>
            </a:r>
            <a:endParaRPr lang="en-US" altLang="zh-CN" sz="1400" dirty="0"/>
          </a:p>
          <a:p>
            <a:pPr algn="ctr"/>
            <a:r>
              <a:rPr lang="zh-CN" altLang="en-US" sz="1400" dirty="0"/>
              <a:t>（</a:t>
            </a:r>
            <a:r>
              <a:rPr lang="en-US" altLang="zh-CN" sz="1400" dirty="0"/>
              <a:t>eQTL</a:t>
            </a:r>
            <a:r>
              <a:rPr lang="zh-CN" altLang="en-US" sz="1400" dirty="0"/>
              <a:t>）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B8AACC9-55E3-4A54-9506-15AED28025B3}"/>
              </a:ext>
            </a:extLst>
          </p:cNvPr>
          <p:cNvSpPr/>
          <p:nvPr/>
        </p:nvSpPr>
        <p:spPr>
          <a:xfrm>
            <a:off x="3771223" y="2615897"/>
            <a:ext cx="1448904" cy="5811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Aligned reads</a:t>
            </a:r>
            <a:endParaRPr lang="zh-CN" altLang="en-US" sz="14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E105F83-6B0A-49A3-85FC-0658AA8E0C5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8689140" y="2119712"/>
            <a:ext cx="0" cy="5138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7415312-A39F-4485-B9EE-550574C8D91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689140" y="3214683"/>
            <a:ext cx="0" cy="5138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714C0C61-BFF7-40A1-89D8-6959759EE112}"/>
              </a:ext>
            </a:extLst>
          </p:cNvPr>
          <p:cNvSpPr/>
          <p:nvPr/>
        </p:nvSpPr>
        <p:spPr>
          <a:xfrm>
            <a:off x="7576564" y="3344289"/>
            <a:ext cx="904318" cy="26395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impute2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2CD21B6-CCBF-4FE6-A6F5-9458B9AA1186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4495675" y="2119712"/>
            <a:ext cx="0" cy="4961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44495849-AECC-4BE9-9D69-DA2D8626354E}"/>
              </a:ext>
            </a:extLst>
          </p:cNvPr>
          <p:cNvSpPr/>
          <p:nvPr/>
        </p:nvSpPr>
        <p:spPr>
          <a:xfrm>
            <a:off x="2864775" y="2242936"/>
            <a:ext cx="1381936" cy="26395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hisat2/STAR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C7BA530C-7D11-456C-AE63-5403737A948A}"/>
              </a:ext>
            </a:extLst>
          </p:cNvPr>
          <p:cNvSpPr/>
          <p:nvPr/>
        </p:nvSpPr>
        <p:spPr>
          <a:xfrm>
            <a:off x="2887797" y="3322195"/>
            <a:ext cx="1361854" cy="26395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htseq</a:t>
            </a:r>
            <a:r>
              <a:rPr lang="en-US" altLang="zh-CN" sz="1400" dirty="0">
                <a:solidFill>
                  <a:schemeClr val="tx1"/>
                </a:solidFill>
              </a:rPr>
              <a:t>-count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A1F2A2D-811D-479B-91A8-F9B35E36308E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4495675" y="3197004"/>
            <a:ext cx="0" cy="4961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04793309-2150-43A3-BAB5-CA9586A422B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7274972" y="3506039"/>
            <a:ext cx="610553" cy="221778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B46DA441-802B-4137-B929-25BFD4E05EA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5160560" y="3609412"/>
            <a:ext cx="645911" cy="197568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B8AFEA6D-137E-4ACD-994C-8A58680A9F43}"/>
              </a:ext>
            </a:extLst>
          </p:cNvPr>
          <p:cNvSpPr/>
          <p:nvPr/>
        </p:nvSpPr>
        <p:spPr>
          <a:xfrm>
            <a:off x="5844249" y="4196025"/>
            <a:ext cx="1442189" cy="26395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fastQTL</a:t>
            </a:r>
            <a:r>
              <a:rPr lang="en-US" altLang="zh-CN" sz="1400" dirty="0">
                <a:solidFill>
                  <a:schemeClr val="tx1"/>
                </a:solidFill>
              </a:rPr>
              <a:t>/Plink</a:t>
            </a: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F8C7AEBD-3900-46C8-8AB2-278B77618F7E}"/>
              </a:ext>
            </a:extLst>
          </p:cNvPr>
          <p:cNvSpPr/>
          <p:nvPr/>
        </p:nvSpPr>
        <p:spPr>
          <a:xfrm>
            <a:off x="2740335" y="1381550"/>
            <a:ext cx="3077599" cy="2980021"/>
          </a:xfrm>
          <a:prstGeom prst="flowChartProcess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89E87423-6B2F-4CC4-A3C8-A70E28CC685F}"/>
              </a:ext>
            </a:extLst>
          </p:cNvPr>
          <p:cNvSpPr>
            <a:spLocks/>
          </p:cNvSpPr>
          <p:nvPr/>
        </p:nvSpPr>
        <p:spPr>
          <a:xfrm>
            <a:off x="3834266" y="1021072"/>
            <a:ext cx="1287174" cy="3641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基因表达数据</a:t>
            </a: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517B576A-B585-4051-8CEE-02A107AD4387}"/>
              </a:ext>
            </a:extLst>
          </p:cNvPr>
          <p:cNvSpPr/>
          <p:nvPr/>
        </p:nvSpPr>
        <p:spPr>
          <a:xfrm>
            <a:off x="7317006" y="1381550"/>
            <a:ext cx="2646432" cy="2980021"/>
          </a:xfrm>
          <a:prstGeom prst="flowChartProcess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1262727-69AA-4B13-963B-FF31574EC143}"/>
              </a:ext>
            </a:extLst>
          </p:cNvPr>
          <p:cNvSpPr>
            <a:spLocks/>
          </p:cNvSpPr>
          <p:nvPr/>
        </p:nvSpPr>
        <p:spPr>
          <a:xfrm>
            <a:off x="8040900" y="1021072"/>
            <a:ext cx="1287174" cy="3641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基因型数据</a:t>
            </a: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01B79533-B4BB-49B2-9683-0C3641A34E74}"/>
              </a:ext>
            </a:extLst>
          </p:cNvPr>
          <p:cNvSpPr/>
          <p:nvPr/>
        </p:nvSpPr>
        <p:spPr>
          <a:xfrm>
            <a:off x="6054355" y="5585216"/>
            <a:ext cx="999920" cy="32154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id="{5E23E78E-5501-4CAE-A2D8-5E8245F6C373}"/>
              </a:ext>
            </a:extLst>
          </p:cNvPr>
          <p:cNvSpPr/>
          <p:nvPr/>
        </p:nvSpPr>
        <p:spPr>
          <a:xfrm>
            <a:off x="3886890" y="6096321"/>
            <a:ext cx="1597119" cy="26395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Plink/GCTA/……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2D26512C-0AD2-4235-8FE9-E4CD98E72962}"/>
              </a:ext>
            </a:extLst>
          </p:cNvPr>
          <p:cNvSpPr/>
          <p:nvPr/>
        </p:nvSpPr>
        <p:spPr>
          <a:xfrm>
            <a:off x="5954173" y="6015182"/>
            <a:ext cx="1200284" cy="46217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下游分析</a:t>
            </a: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C1023101-B48D-4A3B-AEAC-A575D55014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30" r="49442"/>
          <a:stretch/>
        </p:blipFill>
        <p:spPr bwMode="auto">
          <a:xfrm>
            <a:off x="10653722" y="1479424"/>
            <a:ext cx="877808" cy="84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6D38E27F-21C0-41A4-AE04-455309C35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5566" y="3076508"/>
            <a:ext cx="1374121" cy="704984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A4195287-EF54-43D2-B7BE-72EF608F9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881" y="1596492"/>
            <a:ext cx="1324749" cy="52322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1CA85EEC-50A1-45A9-8D5B-54B418C3BD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056" y="3544415"/>
            <a:ext cx="1879001" cy="80268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EFBD8DA8-4F69-4762-9F79-D29EF5F37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8434" y="4847573"/>
            <a:ext cx="1272615" cy="105304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3CF7B8F1-71EC-4355-93B8-44274B0EAD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775" y="2572929"/>
            <a:ext cx="2136432" cy="667041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504C9787-12C5-44C5-8758-E7BFF864B8E0}"/>
              </a:ext>
            </a:extLst>
          </p:cNvPr>
          <p:cNvSpPr txBox="1"/>
          <p:nvPr/>
        </p:nvSpPr>
        <p:spPr>
          <a:xfrm>
            <a:off x="11683271" y="6556801"/>
            <a:ext cx="502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3/4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1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E8CB9A-DF33-4EE2-B5F2-A52B767A3631}"/>
              </a:ext>
            </a:extLst>
          </p:cNvPr>
          <p:cNvSpPr txBox="1"/>
          <p:nvPr/>
        </p:nvSpPr>
        <p:spPr>
          <a:xfrm>
            <a:off x="1144643" y="223666"/>
            <a:ext cx="933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应用场景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：高通量染色质构像捕获（</a:t>
            </a:r>
            <a:r>
              <a:rPr lang="en-US" altLang="zh-CN" sz="2800" b="1" dirty="0"/>
              <a:t>Hi-C</a:t>
            </a:r>
            <a:r>
              <a:rPr lang="zh-CN" altLang="en-US" sz="2800" b="1" dirty="0"/>
              <a:t>）数据处理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F1D7808-71A9-48D7-B319-D35E419C4990}"/>
              </a:ext>
            </a:extLst>
          </p:cNvPr>
          <p:cNvSpPr/>
          <p:nvPr/>
        </p:nvSpPr>
        <p:spPr>
          <a:xfrm>
            <a:off x="5420872" y="1252091"/>
            <a:ext cx="1463228" cy="5818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Hi-C</a:t>
            </a:r>
            <a:r>
              <a:rPr lang="zh-CN" altLang="en-US" sz="1400" dirty="0"/>
              <a:t>测序数据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772C500-7C5A-4757-A013-518630F2B996}"/>
              </a:ext>
            </a:extLst>
          </p:cNvPr>
          <p:cNvSpPr/>
          <p:nvPr/>
        </p:nvSpPr>
        <p:spPr>
          <a:xfrm>
            <a:off x="5420872" y="3356637"/>
            <a:ext cx="1463228" cy="5818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Normalized contact</a:t>
            </a:r>
            <a:r>
              <a:rPr lang="zh-CN" altLang="en-US" sz="1400" dirty="0"/>
              <a:t>矩阵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61A3337-9CF8-428D-8C99-9772DDDD3F3E}"/>
              </a:ext>
            </a:extLst>
          </p:cNvPr>
          <p:cNvSpPr/>
          <p:nvPr/>
        </p:nvSpPr>
        <p:spPr>
          <a:xfrm>
            <a:off x="2437563" y="4582516"/>
            <a:ext cx="1463229" cy="5818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Interaction</a:t>
            </a:r>
            <a:endParaRPr lang="zh-CN" altLang="en-US" sz="14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AA0895E-1101-4740-AA5C-FFC4E6C0C308}"/>
              </a:ext>
            </a:extLst>
          </p:cNvPr>
          <p:cNvSpPr/>
          <p:nvPr/>
        </p:nvSpPr>
        <p:spPr>
          <a:xfrm>
            <a:off x="4439887" y="4582516"/>
            <a:ext cx="1463229" cy="5818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Loop</a:t>
            </a:r>
            <a:endParaRPr lang="zh-CN" altLang="en-US" sz="14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5096CCD-5F1B-4B99-AE8D-635A77DED966}"/>
              </a:ext>
            </a:extLst>
          </p:cNvPr>
          <p:cNvSpPr/>
          <p:nvPr/>
        </p:nvSpPr>
        <p:spPr>
          <a:xfrm>
            <a:off x="6442211" y="4582516"/>
            <a:ext cx="1463229" cy="5818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TAD</a:t>
            </a:r>
            <a:endParaRPr lang="zh-CN" altLang="en-US" sz="1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AA0895E-1101-4740-AA5C-FFC4E6C0C308}"/>
              </a:ext>
            </a:extLst>
          </p:cNvPr>
          <p:cNvSpPr/>
          <p:nvPr/>
        </p:nvSpPr>
        <p:spPr>
          <a:xfrm>
            <a:off x="8444534" y="4582516"/>
            <a:ext cx="1499229" cy="5818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Compartment</a:t>
            </a:r>
            <a:endParaRPr lang="zh-CN" altLang="en-US" sz="14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9E7383A-B117-4686-A6E2-C199E943CA3F}"/>
              </a:ext>
            </a:extLst>
          </p:cNvPr>
          <p:cNvSpPr/>
          <p:nvPr/>
        </p:nvSpPr>
        <p:spPr>
          <a:xfrm>
            <a:off x="5420872" y="2304364"/>
            <a:ext cx="1463228" cy="5818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Aligned reads</a:t>
            </a:r>
            <a:endParaRPr lang="zh-CN" altLang="en-US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2F5440E-493E-47E3-90E7-1096B722378E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6152486" y="1833973"/>
            <a:ext cx="0" cy="4703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44FC69F-26CC-4118-9298-F90EFCEA533C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>
            <a:off x="6152486" y="2886246"/>
            <a:ext cx="0" cy="4703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83A121FA-12F4-4AA4-930C-0A2B74B09285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5400000">
            <a:off x="5339996" y="3770025"/>
            <a:ext cx="643997" cy="98098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79C1CF8-9546-4F13-AC7F-267BE34A1A9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4338834" y="2768863"/>
            <a:ext cx="643997" cy="298330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8C4ABD26-4208-436F-BBE7-740FE55F757A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6200000" flipH="1">
            <a:off x="6341158" y="3749847"/>
            <a:ext cx="643997" cy="102134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2722B9C6-93A9-4A6F-AB63-C34B4B45CEA0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rot="16200000" flipH="1">
            <a:off x="7351319" y="2739685"/>
            <a:ext cx="643997" cy="304166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过程 29">
            <a:extLst>
              <a:ext uri="{FF2B5EF4-FFF2-40B4-BE49-F238E27FC236}">
                <a16:creationId xmlns:a16="http://schemas.microsoft.com/office/drawing/2014/main" id="{E09D5806-8002-4892-AF40-216DBD0BBC41}"/>
              </a:ext>
            </a:extLst>
          </p:cNvPr>
          <p:cNvSpPr/>
          <p:nvPr/>
        </p:nvSpPr>
        <p:spPr>
          <a:xfrm>
            <a:off x="3686266" y="1945736"/>
            <a:ext cx="891204" cy="27034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HiCUP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D8AE02F9-8CBC-4038-8C72-9D64CA1F8F3F}"/>
              </a:ext>
            </a:extLst>
          </p:cNvPr>
          <p:cNvSpPr/>
          <p:nvPr/>
        </p:nvSpPr>
        <p:spPr>
          <a:xfrm>
            <a:off x="2287555" y="2470974"/>
            <a:ext cx="977469" cy="270343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HiC</a:t>
            </a:r>
            <a:r>
              <a:rPr lang="en-US" altLang="zh-CN" sz="1400" dirty="0">
                <a:solidFill>
                  <a:schemeClr val="tx1"/>
                </a:solidFill>
              </a:rPr>
              <a:t>-Pro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id="{2E6DB927-916A-4996-B8CA-D3F4BCD4ECE6}"/>
              </a:ext>
            </a:extLst>
          </p:cNvPr>
          <p:cNvSpPr/>
          <p:nvPr/>
        </p:nvSpPr>
        <p:spPr>
          <a:xfrm>
            <a:off x="421131" y="3086921"/>
            <a:ext cx="1290864" cy="27034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homer/juicer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8E49DC02-C3DA-4716-9DDE-44993C4C30A2}"/>
              </a:ext>
            </a:extLst>
          </p:cNvPr>
          <p:cNvSpPr/>
          <p:nvPr/>
        </p:nvSpPr>
        <p:spPr>
          <a:xfrm>
            <a:off x="4611477" y="1284981"/>
            <a:ext cx="190771" cy="1624558"/>
          </a:xfrm>
          <a:prstGeom prst="leftBrace">
            <a:avLst>
              <a:gd name="adj1" fmla="val 24869"/>
              <a:gd name="adj2" fmla="val 50000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65DC0801-986F-4BE0-B8DC-0E7E74F4D83B}"/>
              </a:ext>
            </a:extLst>
          </p:cNvPr>
          <p:cNvSpPr/>
          <p:nvPr/>
        </p:nvSpPr>
        <p:spPr>
          <a:xfrm>
            <a:off x="3311688" y="1284981"/>
            <a:ext cx="190675" cy="2693005"/>
          </a:xfrm>
          <a:prstGeom prst="leftBrace">
            <a:avLst>
              <a:gd name="adj1" fmla="val 34458"/>
              <a:gd name="adj2" fmla="val 50000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55A3AE6F-F7EB-480A-9B08-9B1983B43A20}"/>
              </a:ext>
            </a:extLst>
          </p:cNvPr>
          <p:cNvSpPr/>
          <p:nvPr/>
        </p:nvSpPr>
        <p:spPr>
          <a:xfrm>
            <a:off x="1782899" y="1284981"/>
            <a:ext cx="165052" cy="3915596"/>
          </a:xfrm>
          <a:prstGeom prst="leftBrace">
            <a:avLst>
              <a:gd name="adj1" fmla="val 39368"/>
              <a:gd name="adj2" fmla="val 50000"/>
            </a:avLst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8D2CF706-0C68-4949-A426-50F765453866}"/>
              </a:ext>
            </a:extLst>
          </p:cNvPr>
          <p:cNvSpPr/>
          <p:nvPr/>
        </p:nvSpPr>
        <p:spPr>
          <a:xfrm>
            <a:off x="4876726" y="1928307"/>
            <a:ext cx="1196215" cy="27034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bowtie/bwa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2392A504-8EA0-451A-B2A9-EA2A5835D8F1}"/>
              </a:ext>
            </a:extLst>
          </p:cNvPr>
          <p:cNvSpPr/>
          <p:nvPr/>
        </p:nvSpPr>
        <p:spPr>
          <a:xfrm>
            <a:off x="2423852" y="6166495"/>
            <a:ext cx="2524828" cy="27034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Bedtools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en-US" altLang="zh-CN" sz="1400" dirty="0" err="1">
                <a:solidFill>
                  <a:schemeClr val="tx1"/>
                </a:solidFill>
              </a:rPr>
              <a:t>juicerbox</a:t>
            </a:r>
            <a:r>
              <a:rPr lang="en-US" altLang="zh-CN" sz="1400" dirty="0">
                <a:solidFill>
                  <a:schemeClr val="tx1"/>
                </a:solidFill>
              </a:rPr>
              <a:t>/……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B2F5CC8B-9025-413E-9802-025AE9D003BA}"/>
              </a:ext>
            </a:extLst>
          </p:cNvPr>
          <p:cNvSpPr/>
          <p:nvPr/>
        </p:nvSpPr>
        <p:spPr>
          <a:xfrm>
            <a:off x="5652525" y="5444122"/>
            <a:ext cx="999920" cy="41817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898EAE5-9AAD-4375-B244-8CB637FD5AF4}"/>
              </a:ext>
            </a:extLst>
          </p:cNvPr>
          <p:cNvSpPr/>
          <p:nvPr/>
        </p:nvSpPr>
        <p:spPr>
          <a:xfrm>
            <a:off x="5565499" y="6061695"/>
            <a:ext cx="1200284" cy="46217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下游分析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B764067-9D34-43DA-B23B-771C5F987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24" y="1124867"/>
            <a:ext cx="2524299" cy="100680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FBE3329-5526-4856-BF89-E5D056EE1E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77"/>
          <a:stretch/>
        </p:blipFill>
        <p:spPr>
          <a:xfrm>
            <a:off x="7579918" y="2396041"/>
            <a:ext cx="2524304" cy="51621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9C8BF09-5754-44B3-9580-3334832566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182"/>
          <a:stretch/>
        </p:blipFill>
        <p:spPr>
          <a:xfrm>
            <a:off x="7704101" y="3224978"/>
            <a:ext cx="887052" cy="85427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90ABB905-4A2F-483E-BB5E-E336E8958B82}"/>
              </a:ext>
            </a:extLst>
          </p:cNvPr>
          <p:cNvSpPr txBox="1"/>
          <p:nvPr/>
        </p:nvSpPr>
        <p:spPr>
          <a:xfrm>
            <a:off x="11683271" y="6556801"/>
            <a:ext cx="502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4/4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51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EDA757F-CFF8-4074-AA59-B3A68A7BB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24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7C1CC"/>
      </a:accent2>
      <a:accent3>
        <a:srgbClr val="839192"/>
      </a:accent3>
      <a:accent4>
        <a:srgbClr val="156595"/>
      </a:accent4>
      <a:accent5>
        <a:srgbClr val="FBD78D"/>
      </a:accent5>
      <a:accent6>
        <a:srgbClr val="F2523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7783</TotalTime>
  <Words>371</Words>
  <Application>Microsoft Office PowerPoint</Application>
  <PresentationFormat>宽屏</PresentationFormat>
  <Paragraphs>135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Times New Roman</vt:lpstr>
      <vt:lpstr>Office 主题</vt:lpstr>
      <vt:lpstr>生信应用场景及软件清单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>mycomputer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chenjiawei</dc:creator>
  <cp:lastModifiedBy>jiang feng</cp:lastModifiedBy>
  <cp:revision>410</cp:revision>
  <dcterms:created xsi:type="dcterms:W3CDTF">2016-05-11T01:57:00Z</dcterms:created>
  <dcterms:modified xsi:type="dcterms:W3CDTF">2021-05-27T01:23:26Z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