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2" r:id="rId3"/>
    <p:sldId id="263" r:id="rId4"/>
    <p:sldId id="264" r:id="rId5"/>
    <p:sldId id="261"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523" autoAdjust="0"/>
  </p:normalViewPr>
  <p:slideViewPr>
    <p:cSldViewPr snapToGrid="0" showGuides="1">
      <p:cViewPr varScale="1">
        <p:scale>
          <a:sx n="97" d="100"/>
          <a:sy n="97"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44DB2E-3269-49EA-8EAA-8D4860C88356}" type="datetimeFigureOut">
              <a:rPr lang="zh-CN" altLang="en-US" smtClean="0"/>
              <a:t>2025/2/19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72F223-CA7F-4A06-84E1-9AF2A0A92549}" type="slidenum">
              <a:rPr lang="zh-CN" altLang="en-US" smtClean="0"/>
              <a:t>‹#›</a:t>
            </a:fld>
            <a:endParaRPr lang="zh-CN" altLang="en-US"/>
          </a:p>
        </p:txBody>
      </p:sp>
    </p:spTree>
    <p:extLst>
      <p:ext uri="{BB962C8B-B14F-4D97-AF65-F5344CB8AC3E}">
        <p14:creationId xmlns:p14="http://schemas.microsoft.com/office/powerpoint/2010/main" val="306299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872F223-CA7F-4A06-84E1-9AF2A0A92549}" type="slidenum">
              <a:rPr lang="zh-CN" altLang="en-US" smtClean="0"/>
              <a:t>4</a:t>
            </a:fld>
            <a:endParaRPr lang="zh-CN" altLang="en-US"/>
          </a:p>
        </p:txBody>
      </p:sp>
    </p:spTree>
    <p:extLst>
      <p:ext uri="{BB962C8B-B14F-4D97-AF65-F5344CB8AC3E}">
        <p14:creationId xmlns:p14="http://schemas.microsoft.com/office/powerpoint/2010/main" val="189244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872F223-CA7F-4A06-84E1-9AF2A0A92549}" type="slidenum">
              <a:rPr lang="zh-CN" altLang="en-US" smtClean="0"/>
              <a:t>5</a:t>
            </a:fld>
            <a:endParaRPr lang="zh-CN" altLang="en-US"/>
          </a:p>
        </p:txBody>
      </p:sp>
    </p:spTree>
    <p:extLst>
      <p:ext uri="{BB962C8B-B14F-4D97-AF65-F5344CB8AC3E}">
        <p14:creationId xmlns:p14="http://schemas.microsoft.com/office/powerpoint/2010/main" val="2116718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浅色）">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10C61FE6-A433-47CF-AF72-79BB076C9F24}"/>
              </a:ext>
            </a:extLst>
          </p:cNvPr>
          <p:cNvSpPr>
            <a:spLocks noGrp="1"/>
          </p:cNvSpPr>
          <p:nvPr>
            <p:ph type="title" hasCustomPrompt="1"/>
          </p:nvPr>
        </p:nvSpPr>
        <p:spPr>
          <a:xfrm>
            <a:off x="623321" y="4037199"/>
            <a:ext cx="8928000" cy="720000"/>
          </a:xfrm>
          <a:prstGeom prst="rect">
            <a:avLst/>
          </a:prstGeom>
        </p:spPr>
        <p:txBody>
          <a:bodyPr/>
          <a:lstStyle/>
          <a:p>
            <a:r>
              <a:rPr kumimoji="1" lang="zh-CN" altLang="en-US" sz="4200" dirty="0">
                <a:latin typeface="Microsoft YaHei" panose="020B0503020204020204" pitchFamily="34" charset="-122"/>
                <a:ea typeface="Microsoft YaHei" panose="020B0503020204020204" pitchFamily="34" charset="-122"/>
              </a:rPr>
              <a:t>主标题内容文字区域</a:t>
            </a:r>
          </a:p>
        </p:txBody>
      </p:sp>
      <p:sp>
        <p:nvSpPr>
          <p:cNvPr id="12" name="文本占位符 19">
            <a:extLst>
              <a:ext uri="{FF2B5EF4-FFF2-40B4-BE49-F238E27FC236}">
                <a16:creationId xmlns:a16="http://schemas.microsoft.com/office/drawing/2014/main" id="{57343190-8AFD-4C4F-83E7-C7B97C170CF6}"/>
              </a:ext>
            </a:extLst>
          </p:cNvPr>
          <p:cNvSpPr>
            <a:spLocks noGrp="1"/>
          </p:cNvSpPr>
          <p:nvPr>
            <p:ph type="body" sz="quarter" idx="14" hasCustomPrompt="1"/>
          </p:nvPr>
        </p:nvSpPr>
        <p:spPr>
          <a:xfrm>
            <a:off x="623321" y="4914899"/>
            <a:ext cx="3600000" cy="324000"/>
          </a:xfrm>
          <a:prstGeom prst="rect">
            <a:avLst/>
          </a:prstGeom>
        </p:spPr>
        <p:txBody>
          <a:bodyPr>
            <a:normAutofit/>
          </a:bodyPr>
          <a:lstStyle>
            <a:lvl1pPr marL="0" indent="0">
              <a:buNone/>
              <a:defRPr sz="1500"/>
            </a:lvl1pPr>
          </a:lstStyle>
          <a:p>
            <a:pPr lvl="0"/>
            <a:r>
              <a:rPr lang="zh-CN" altLang="en-US" dirty="0"/>
              <a:t>单位：</a:t>
            </a:r>
            <a:endParaRPr lang="en-US" altLang="zh-CN" dirty="0"/>
          </a:p>
        </p:txBody>
      </p:sp>
      <p:sp>
        <p:nvSpPr>
          <p:cNvPr id="13" name="文本占位符 21">
            <a:extLst>
              <a:ext uri="{FF2B5EF4-FFF2-40B4-BE49-F238E27FC236}">
                <a16:creationId xmlns:a16="http://schemas.microsoft.com/office/drawing/2014/main" id="{9DDB8AC1-AF80-49B8-9ED4-8C3F93C3BB03}"/>
              </a:ext>
            </a:extLst>
          </p:cNvPr>
          <p:cNvSpPr>
            <a:spLocks noGrp="1"/>
          </p:cNvSpPr>
          <p:nvPr>
            <p:ph type="body" sz="quarter" idx="15" hasCustomPrompt="1"/>
          </p:nvPr>
        </p:nvSpPr>
        <p:spPr>
          <a:xfrm>
            <a:off x="623321" y="5286375"/>
            <a:ext cx="3600000" cy="276225"/>
          </a:xfrm>
          <a:prstGeom prst="rect">
            <a:avLst/>
          </a:prstGeom>
        </p:spPr>
        <p:txBody>
          <a:bodyPr>
            <a:noAutofit/>
          </a:bodyPr>
          <a:lstStyle>
            <a:lvl1pPr marL="0" indent="0">
              <a:buNone/>
              <a:defRPr sz="1500"/>
            </a:lvl1pPr>
          </a:lstStyle>
          <a:p>
            <a:pPr lvl="0"/>
            <a:r>
              <a:rPr lang="zh-CN" altLang="en-US" dirty="0"/>
              <a:t>汇报人：</a:t>
            </a: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321" y="3021525"/>
            <a:ext cx="5539353" cy="670046"/>
          </a:xfrm>
          <a:prstGeom prst="rect">
            <a:avLst/>
          </a:prstGeom>
        </p:spPr>
      </p:pic>
    </p:spTree>
    <p:extLst>
      <p:ext uri="{BB962C8B-B14F-4D97-AF65-F5344CB8AC3E}">
        <p14:creationId xmlns:p14="http://schemas.microsoft.com/office/powerpoint/2010/main" val="230606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浅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DEEC4-DD0A-4F38-B832-93B4EC389A1A}"/>
              </a:ext>
            </a:extLst>
          </p:cNvPr>
          <p:cNvSpPr>
            <a:spLocks noGrp="1"/>
          </p:cNvSpPr>
          <p:nvPr>
            <p:ph type="title" hasCustomPrompt="1"/>
          </p:nvPr>
        </p:nvSpPr>
        <p:spPr/>
        <p:txBody>
          <a:bodyPr>
            <a:normAutofit/>
          </a:bodyPr>
          <a:lstStyle>
            <a:lvl1pPr>
              <a:defRPr sz="4200"/>
            </a:lvl1pPr>
          </a:lstStyle>
          <a:p>
            <a:r>
              <a:rPr lang="zh-CN" altLang="en-US" dirty="0"/>
              <a:t>目录</a:t>
            </a:r>
          </a:p>
        </p:txBody>
      </p:sp>
      <p:sp>
        <p:nvSpPr>
          <p:cNvPr id="8" name="文本占位符 7">
            <a:extLst>
              <a:ext uri="{FF2B5EF4-FFF2-40B4-BE49-F238E27FC236}">
                <a16:creationId xmlns:a16="http://schemas.microsoft.com/office/drawing/2014/main" id="{25653C86-4825-47F9-A882-A52F95348CA2}"/>
              </a:ext>
            </a:extLst>
          </p:cNvPr>
          <p:cNvSpPr>
            <a:spLocks noGrp="1"/>
          </p:cNvSpPr>
          <p:nvPr>
            <p:ph type="body" sz="quarter" idx="13" hasCustomPrompt="1"/>
          </p:nvPr>
        </p:nvSpPr>
        <p:spPr>
          <a:xfrm>
            <a:off x="838200" y="1829586"/>
            <a:ext cx="10515600" cy="4359458"/>
          </a:xfrm>
        </p:spPr>
        <p:txBody>
          <a:bodyPr>
            <a:normAutofit/>
          </a:bodyPr>
          <a:lstStyle>
            <a:lvl1pPr marL="457200" indent="-457200">
              <a:buAutoNum type="arabicPeriod"/>
              <a:defRPr sz="2200"/>
            </a:lvl1pPr>
          </a:lstStyle>
          <a:p>
            <a:pPr lvl="0"/>
            <a:r>
              <a:rPr lang="zh-CN" altLang="en-US" dirty="0"/>
              <a:t>单击此处添加文本</a:t>
            </a:r>
            <a:endParaRPr lang="en-US" altLang="zh-CN" dirty="0"/>
          </a:p>
          <a:p>
            <a:pPr lvl="0"/>
            <a:r>
              <a:rPr lang="zh-CN" altLang="en-US" dirty="0"/>
              <a:t>单击此处添加文本</a:t>
            </a:r>
            <a:endParaRPr lang="en-US" altLang="zh-CN" dirty="0"/>
          </a:p>
          <a:p>
            <a:pPr lvl="0"/>
            <a:r>
              <a:rPr lang="zh-CN" altLang="en-US" dirty="0"/>
              <a:t>单击此处添加文本</a:t>
            </a:r>
            <a:endParaRPr lang="en-US" altLang="zh-CN" dirty="0"/>
          </a:p>
          <a:p>
            <a:pPr lvl="0"/>
            <a:r>
              <a:rPr lang="zh-CN" altLang="en-US" dirty="0"/>
              <a:t>单击此处添加文本</a:t>
            </a:r>
          </a:p>
        </p:txBody>
      </p:sp>
    </p:spTree>
    <p:extLst>
      <p:ext uri="{BB962C8B-B14F-4D97-AF65-F5344CB8AC3E}">
        <p14:creationId xmlns:p14="http://schemas.microsoft.com/office/powerpoint/2010/main" val="345235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浅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E0804-E2AC-4BF9-A812-73919677A6A7}"/>
              </a:ext>
            </a:extLst>
          </p:cNvPr>
          <p:cNvSpPr>
            <a:spLocks noGrp="1"/>
          </p:cNvSpPr>
          <p:nvPr>
            <p:ph type="title" hasCustomPrompt="1"/>
          </p:nvPr>
        </p:nvSpPr>
        <p:spPr>
          <a:xfrm>
            <a:off x="732325" y="294104"/>
            <a:ext cx="8883624" cy="507831"/>
          </a:xfrm>
        </p:spPr>
        <p:txBody>
          <a:bodyPr wrap="square" lIns="102240" tIns="45720" rIns="91440" bIns="45720" anchor="ctr">
            <a:spAutoFit/>
          </a:bodyPr>
          <a:lstStyle>
            <a:lvl1pPr>
              <a:defRPr sz="3000"/>
            </a:lvl1pPr>
          </a:lstStyle>
          <a:p>
            <a:r>
              <a:rPr lang="zh-CN" altLang="en-US" dirty="0"/>
              <a:t>标题文字区域</a:t>
            </a:r>
          </a:p>
        </p:txBody>
      </p:sp>
      <p:sp>
        <p:nvSpPr>
          <p:cNvPr id="3" name="内容占位符 2">
            <a:extLst>
              <a:ext uri="{FF2B5EF4-FFF2-40B4-BE49-F238E27FC236}">
                <a16:creationId xmlns:a16="http://schemas.microsoft.com/office/drawing/2014/main" id="{6C1F7FAC-5F4F-4CBC-A696-623C238418DD}"/>
              </a:ext>
            </a:extLst>
          </p:cNvPr>
          <p:cNvSpPr>
            <a:spLocks noGrp="1"/>
          </p:cNvSpPr>
          <p:nvPr>
            <p:ph sz="half" idx="1" hasCustomPrompt="1"/>
          </p:nvPr>
        </p:nvSpPr>
        <p:spPr>
          <a:xfrm>
            <a:off x="732324" y="1234081"/>
            <a:ext cx="10841541" cy="4351338"/>
          </a:xfrm>
        </p:spPr>
        <p:txBody>
          <a:bodyPr>
            <a:normAutofit/>
          </a:bodyPr>
          <a:lstStyle>
            <a:lvl1pPr marL="0" indent="0">
              <a:buNone/>
              <a:defRPr sz="2000"/>
            </a:lvl1pPr>
          </a:lstStyle>
          <a:p>
            <a:pPr lvl="0"/>
            <a:r>
              <a:rPr lang="zh-CN" altLang="en-US" dirty="0"/>
              <a:t>此处为文字区域</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2310" y="294104"/>
            <a:ext cx="1851555" cy="848896"/>
          </a:xfrm>
          <a:prstGeom prst="rect">
            <a:avLst/>
          </a:prstGeom>
        </p:spPr>
      </p:pic>
    </p:spTree>
    <p:extLst>
      <p:ext uri="{BB962C8B-B14F-4D97-AF65-F5344CB8AC3E}">
        <p14:creationId xmlns:p14="http://schemas.microsoft.com/office/powerpoint/2010/main" val="332681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浅色）">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066" cy="6858000"/>
          </a:xfrm>
          <a:prstGeom prst="rect">
            <a:avLst/>
          </a:prstGeom>
        </p:spPr>
      </p:pic>
    </p:spTree>
    <p:extLst>
      <p:ext uri="{BB962C8B-B14F-4D97-AF65-F5344CB8AC3E}">
        <p14:creationId xmlns:p14="http://schemas.microsoft.com/office/powerpoint/2010/main" val="2476970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7A293A-8E37-4208-B4FA-3A2BB9E93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D096C7-D3A4-4E38-A510-F976B1FD1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2395D8-B110-436A-A4B8-B2F8D1E2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微软雅黑" panose="020B0503020204020204" pitchFamily="34" charset="-122"/>
                <a:ea typeface="微软雅黑" panose="020B0503020204020204" pitchFamily="34" charset="-122"/>
              </a:defRPr>
            </a:lvl1pPr>
          </a:lstStyle>
          <a:p>
            <a:fld id="{50E300F0-0892-48D2-9223-FBD060D137BF}" type="datetimeFigureOut">
              <a:rPr lang="zh-CN" altLang="en-US" smtClean="0"/>
              <a:pPr/>
              <a:t>2025/2/19</a:t>
            </a:fld>
            <a:endParaRPr lang="zh-CN" altLang="en-US"/>
          </a:p>
        </p:txBody>
      </p:sp>
      <p:sp>
        <p:nvSpPr>
          <p:cNvPr id="5" name="页脚占位符 4">
            <a:extLst>
              <a:ext uri="{FF2B5EF4-FFF2-40B4-BE49-F238E27FC236}">
                <a16:creationId xmlns:a16="http://schemas.microsoft.com/office/drawing/2014/main" id="{FEEC51CC-7CD8-4524-928A-B91086A1A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99FEE23E-BF8D-49FD-A13E-22628F41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微软雅黑" panose="020B0503020204020204" pitchFamily="34" charset="-122"/>
                <a:ea typeface="微软雅黑" panose="020B0503020204020204" pitchFamily="34" charset="-122"/>
              </a:defRPr>
            </a:lvl1pPr>
          </a:lstStyle>
          <a:p>
            <a:fld id="{EDBE4B31-86BE-4417-B8C4-D96246BE2F1C}" type="slidenum">
              <a:rPr lang="zh-CN" altLang="en-US" smtClean="0"/>
              <a:pPr/>
              <a:t>‹#›</a:t>
            </a:fld>
            <a:endParaRPr lang="zh-CN" altLang="en-US"/>
          </a:p>
        </p:txBody>
      </p:sp>
    </p:spTree>
    <p:extLst>
      <p:ext uri="{BB962C8B-B14F-4D97-AF65-F5344CB8AC3E}">
        <p14:creationId xmlns:p14="http://schemas.microsoft.com/office/powerpoint/2010/main" val="417397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ee.com/src-openeuler/SoftB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mailto:yuanwei48@huawei.com" TargetMode="External"/><Relationship Id="rId5" Type="http://schemas.openxmlformats.org/officeDocument/2006/relationships/hyperlink" Target="mailto:wangjiaxin35@huawei.com" TargetMode="External"/><Relationship Id="rId4" Type="http://schemas.openxmlformats.org/officeDocument/2006/relationships/hyperlink" Target="https://gitee.com/openeuler/SoftB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9095C-E3BB-48D4-9B2E-14606C4B4F3B}"/>
              </a:ext>
            </a:extLst>
          </p:cNvPr>
          <p:cNvSpPr>
            <a:spLocks noGrp="1"/>
          </p:cNvSpPr>
          <p:nvPr>
            <p:ph type="title"/>
          </p:nvPr>
        </p:nvSpPr>
        <p:spPr>
          <a:xfrm>
            <a:off x="623320" y="4037199"/>
            <a:ext cx="10715239" cy="720000"/>
          </a:xfrm>
        </p:spPr>
        <p:txBody>
          <a:bodyPr>
            <a:normAutofit/>
          </a:bodyPr>
          <a:lstStyle/>
          <a:p>
            <a:r>
              <a:rPr lang="en-US" altLang="zh-CN" sz="3200" b="1" dirty="0" err="1"/>
              <a:t>SoftBR</a:t>
            </a:r>
            <a:r>
              <a:rPr lang="zh-CN" altLang="en-US" sz="3200" b="1" dirty="0"/>
              <a:t>软件包引入申请汇报</a:t>
            </a:r>
            <a:endParaRPr lang="zh-CN" altLang="en-US" sz="3200" dirty="0"/>
          </a:p>
        </p:txBody>
      </p:sp>
    </p:spTree>
    <p:extLst>
      <p:ext uri="{BB962C8B-B14F-4D97-AF65-F5344CB8AC3E}">
        <p14:creationId xmlns:p14="http://schemas.microsoft.com/office/powerpoint/2010/main" val="16323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257E7-7732-44EA-8317-72C33307C43A}"/>
              </a:ext>
            </a:extLst>
          </p:cNvPr>
          <p:cNvSpPr>
            <a:spLocks noGrp="1"/>
          </p:cNvSpPr>
          <p:nvPr>
            <p:ph type="title"/>
          </p:nvPr>
        </p:nvSpPr>
        <p:spPr>
          <a:xfrm>
            <a:off x="732325" y="294104"/>
            <a:ext cx="8883624" cy="507831"/>
          </a:xfrm>
        </p:spPr>
        <p:txBody>
          <a:bodyPr/>
          <a:lstStyle/>
          <a:p>
            <a:r>
              <a:rPr lang="en-US" altLang="zh-CN" dirty="0" err="1"/>
              <a:t>SoftBR</a:t>
            </a:r>
            <a:r>
              <a:rPr lang="en-US" altLang="zh-CN" dirty="0"/>
              <a:t> </a:t>
            </a:r>
            <a:r>
              <a:rPr lang="zh-CN" altLang="en-US" dirty="0"/>
              <a:t>软件包背景</a:t>
            </a:r>
          </a:p>
        </p:txBody>
      </p:sp>
      <p:sp>
        <p:nvSpPr>
          <p:cNvPr id="3" name="内容占位符 2">
            <a:extLst>
              <a:ext uri="{FF2B5EF4-FFF2-40B4-BE49-F238E27FC236}">
                <a16:creationId xmlns:a16="http://schemas.microsoft.com/office/drawing/2014/main" id="{721D9353-DA86-481D-A15F-E6FE508292E7}"/>
              </a:ext>
            </a:extLst>
          </p:cNvPr>
          <p:cNvSpPr>
            <a:spLocks noGrp="1"/>
          </p:cNvSpPr>
          <p:nvPr>
            <p:ph sz="half" idx="1"/>
          </p:nvPr>
        </p:nvSpPr>
        <p:spPr>
          <a:xfrm>
            <a:off x="732325" y="1234080"/>
            <a:ext cx="10841541" cy="5445015"/>
          </a:xfrm>
        </p:spPr>
        <p:txBody>
          <a:bodyPr>
            <a:noAutofit/>
          </a:bodyPr>
          <a:lstStyle/>
          <a:p>
            <a:pPr marL="342900" indent="-342900">
              <a:lnSpc>
                <a:spcPct val="150000"/>
              </a:lnSpc>
              <a:buFont typeface="Wingdings" panose="05000000000000000000" pitchFamily="2" charset="2"/>
              <a:buChar char="Ø"/>
            </a:pPr>
            <a:r>
              <a:rPr lang="zh-CN" altLang="en-US" sz="1800" b="1" dirty="0"/>
              <a:t>什么是</a:t>
            </a:r>
            <a:r>
              <a:rPr lang="en-US" altLang="zh-CN" sz="1800" b="1" dirty="0" err="1"/>
              <a:t>SoftBR</a:t>
            </a:r>
            <a:r>
              <a:rPr lang="zh-CN" altLang="en-US" sz="1800" b="1" dirty="0"/>
              <a:t>？</a:t>
            </a:r>
            <a:endParaRPr lang="en-US" altLang="zh-CN" sz="1800" b="1" dirty="0"/>
          </a:p>
          <a:p>
            <a:pPr>
              <a:lnSpc>
                <a:spcPct val="150000"/>
              </a:lnSpc>
            </a:pPr>
            <a:r>
              <a:rPr lang="en-US" altLang="zh-CN" sz="1600" dirty="0"/>
              <a:t>    </a:t>
            </a:r>
            <a:r>
              <a:rPr lang="en-US" altLang="zh-CN" sz="1600" dirty="0" err="1"/>
              <a:t>SoftBR</a:t>
            </a:r>
            <a:r>
              <a:rPr lang="zh-CN" altLang="en-US" sz="1600" dirty="0"/>
              <a:t>：</a:t>
            </a:r>
            <a:r>
              <a:rPr lang="en-US" altLang="zh-CN" sz="1600" dirty="0"/>
              <a:t>Soft Branch Record</a:t>
            </a:r>
            <a:r>
              <a:rPr lang="zh-CN" altLang="en-US" sz="1600" dirty="0"/>
              <a:t>。是一种用软件的方式来实现的架构无关的收集上下文信息的工具。该方案用硬件断点、硬件计数器和指令解码等技术来对应用进行分支跟踪。</a:t>
            </a:r>
            <a:endParaRPr lang="en-US" altLang="zh-CN" sz="2200" dirty="0"/>
          </a:p>
          <a:p>
            <a:pPr marL="342900" indent="-342900">
              <a:lnSpc>
                <a:spcPct val="150000"/>
              </a:lnSpc>
              <a:buFont typeface="Wingdings" panose="05000000000000000000" pitchFamily="2" charset="2"/>
              <a:buChar char="Ø"/>
            </a:pPr>
            <a:r>
              <a:rPr lang="zh-CN" altLang="en-US" sz="1800" b="1" dirty="0"/>
              <a:t>为什么要引入</a:t>
            </a:r>
            <a:r>
              <a:rPr lang="en-US" altLang="zh-CN" sz="1800" b="1" dirty="0" err="1"/>
              <a:t>SoftBR</a:t>
            </a:r>
            <a:r>
              <a:rPr lang="zh-CN" altLang="en-US" sz="1800" b="1" dirty="0"/>
              <a:t>？</a:t>
            </a:r>
            <a:endParaRPr lang="en-US" altLang="zh-CN" sz="1800" b="1" dirty="0"/>
          </a:p>
          <a:p>
            <a:pPr>
              <a:lnSpc>
                <a:spcPct val="150000"/>
              </a:lnSpc>
            </a:pPr>
            <a:r>
              <a:rPr lang="zh-CN" altLang="en-US" sz="1600" dirty="0"/>
              <a:t>反馈优化（</a:t>
            </a:r>
            <a:r>
              <a:rPr lang="en-US" altLang="zh-CN" sz="1600" dirty="0"/>
              <a:t>PGO</a:t>
            </a:r>
            <a:r>
              <a:rPr lang="zh-CN" altLang="en-US" sz="1600" dirty="0"/>
              <a:t>，</a:t>
            </a:r>
            <a:r>
              <a:rPr lang="en-US" altLang="zh-CN" sz="1600" dirty="0"/>
              <a:t>Profile-Guided Optimization</a:t>
            </a:r>
            <a:r>
              <a:rPr lang="zh-CN" altLang="en-US" sz="1600" dirty="0"/>
              <a:t>）有基于采样和基于插桩两种方式：</a:t>
            </a:r>
            <a:endParaRPr lang="en-US" altLang="zh-CN" sz="1600" dirty="0"/>
          </a:p>
          <a:p>
            <a:pPr marL="468000" indent="-342900">
              <a:lnSpc>
                <a:spcPct val="100000"/>
              </a:lnSpc>
              <a:buFont typeface="Arial" panose="020B0604020202020204" pitchFamily="34" charset="0"/>
              <a:buChar char="•"/>
            </a:pPr>
            <a:r>
              <a:rPr lang="zh-CN" altLang="en-US" sz="1600" dirty="0"/>
              <a:t>基于插桩的</a:t>
            </a:r>
            <a:r>
              <a:rPr lang="en-US" altLang="zh-CN" sz="1600" dirty="0"/>
              <a:t>PGO</a:t>
            </a:r>
            <a:r>
              <a:rPr lang="zh-CN" altLang="en-US" sz="1600" dirty="0"/>
              <a:t>：性能好，但是开销较大；</a:t>
            </a:r>
            <a:endParaRPr lang="en-US" altLang="zh-CN" sz="1600" dirty="0"/>
          </a:p>
          <a:p>
            <a:pPr marL="468000" indent="-342900">
              <a:lnSpc>
                <a:spcPct val="100000"/>
              </a:lnSpc>
              <a:buFont typeface="Arial" panose="020B0604020202020204" pitchFamily="34" charset="0"/>
              <a:buChar char="•"/>
            </a:pPr>
            <a:r>
              <a:rPr lang="zh-CN" altLang="en-US" sz="1600" dirty="0"/>
              <a:t>基于采样的</a:t>
            </a:r>
            <a:r>
              <a:rPr lang="en-US" altLang="zh-CN" sz="1600" dirty="0"/>
              <a:t>PGO</a:t>
            </a:r>
            <a:r>
              <a:rPr lang="zh-CN" altLang="en-US" sz="1600" dirty="0"/>
              <a:t>：性能较差，但是开销较小；</a:t>
            </a:r>
            <a:endParaRPr lang="en-US" altLang="zh-CN" sz="1600" dirty="0"/>
          </a:p>
          <a:p>
            <a:pPr>
              <a:lnSpc>
                <a:spcPct val="100000"/>
              </a:lnSpc>
            </a:pPr>
            <a:r>
              <a:rPr lang="zh-CN" altLang="en-US" sz="1600" dirty="0"/>
              <a:t>      基于插桩的</a:t>
            </a:r>
            <a:r>
              <a:rPr lang="en-US" altLang="zh-CN" sz="1600" dirty="0"/>
              <a:t>PGO</a:t>
            </a:r>
            <a:r>
              <a:rPr lang="zh-CN" altLang="en-US" sz="1600" dirty="0"/>
              <a:t>由于开销较大，很难大规模在生产环境部署。基于采样的反馈优化，比如</a:t>
            </a:r>
            <a:r>
              <a:rPr lang="en-US" altLang="zh-CN" sz="1600" dirty="0"/>
              <a:t>CSSPGO</a:t>
            </a:r>
            <a:r>
              <a:rPr lang="zh-CN" altLang="en-US" sz="1600" dirty="0"/>
              <a:t>、</a:t>
            </a:r>
            <a:r>
              <a:rPr lang="en-US" altLang="zh-CN" sz="1600" dirty="0"/>
              <a:t>propeller</a:t>
            </a:r>
            <a:r>
              <a:rPr lang="zh-CN" altLang="en-US" sz="1600" dirty="0"/>
              <a:t>等性能收益与插桩</a:t>
            </a:r>
            <a:r>
              <a:rPr lang="en-US" altLang="zh-CN" sz="1600" dirty="0"/>
              <a:t>PGO</a:t>
            </a:r>
            <a:r>
              <a:rPr lang="zh-CN" altLang="en-US" sz="1600" dirty="0"/>
              <a:t>基本平齐，并且开销很小，更容易落地。采样工具如</a:t>
            </a:r>
            <a:r>
              <a:rPr lang="en-US" altLang="zh-CN" sz="1600" dirty="0"/>
              <a:t>intel </a:t>
            </a:r>
            <a:r>
              <a:rPr lang="zh-CN" altLang="en-US" sz="1600" dirty="0"/>
              <a:t>的</a:t>
            </a:r>
            <a:r>
              <a:rPr lang="en-US" altLang="zh-CN" sz="1600" dirty="0"/>
              <a:t>LBR</a:t>
            </a:r>
            <a:r>
              <a:rPr lang="zh-CN" altLang="en-US" sz="1600" dirty="0"/>
              <a:t>，在其他架构如</a:t>
            </a:r>
            <a:r>
              <a:rPr lang="en-US" altLang="zh-CN" sz="1600" dirty="0"/>
              <a:t>ARM</a:t>
            </a:r>
            <a:r>
              <a:rPr lang="zh-CN" altLang="en-US" sz="1600" dirty="0"/>
              <a:t>（</a:t>
            </a:r>
            <a:r>
              <a:rPr lang="en-US" altLang="zh-CN" sz="1600" dirty="0"/>
              <a:t>ISA9.2</a:t>
            </a:r>
            <a:r>
              <a:rPr lang="zh-CN" altLang="en-US" sz="1600" dirty="0"/>
              <a:t>前版本）上无硬件支持。</a:t>
            </a:r>
            <a:endParaRPr lang="en-US" altLang="zh-CN" sz="1600" dirty="0"/>
          </a:p>
          <a:p>
            <a:pPr marL="285750" indent="-285750">
              <a:lnSpc>
                <a:spcPct val="150000"/>
              </a:lnSpc>
              <a:buFont typeface="Wingdings" panose="05000000000000000000" pitchFamily="2" charset="2"/>
              <a:buChar char="Ø"/>
            </a:pPr>
            <a:r>
              <a:rPr lang="en-US" altLang="zh-CN" sz="1800" b="1" dirty="0" err="1"/>
              <a:t>SoftBR</a:t>
            </a:r>
            <a:r>
              <a:rPr lang="zh-CN" altLang="en-US" sz="1800" b="1" dirty="0"/>
              <a:t>目前进展：</a:t>
            </a:r>
            <a:endParaRPr lang="en-US" altLang="zh-CN" sz="1800" b="1" dirty="0"/>
          </a:p>
          <a:p>
            <a:pPr>
              <a:lnSpc>
                <a:spcPct val="150000"/>
              </a:lnSpc>
            </a:pPr>
            <a:r>
              <a:rPr lang="zh-CN" altLang="en-US" sz="1600" dirty="0"/>
              <a:t>      初始版本由华为毕昇编译器团队与南京大学左志强老师团队合作实现，适配</a:t>
            </a:r>
            <a:r>
              <a:rPr lang="en-US" altLang="zh-CN" sz="1600" dirty="0"/>
              <a:t>MySQL</a:t>
            </a:r>
            <a:r>
              <a:rPr lang="zh-CN" altLang="en-US" sz="1600" dirty="0"/>
              <a:t>、</a:t>
            </a:r>
            <a:r>
              <a:rPr lang="en-US" altLang="zh-CN" sz="1600" dirty="0" err="1"/>
              <a:t>OceanBase</a:t>
            </a:r>
            <a:r>
              <a:rPr lang="zh-CN" altLang="en-US" sz="1600" dirty="0"/>
              <a:t>等数据库。</a:t>
            </a:r>
            <a:endParaRPr lang="en-US" altLang="zh-CN" sz="1600" dirty="0"/>
          </a:p>
        </p:txBody>
      </p:sp>
    </p:spTree>
    <p:extLst>
      <p:ext uri="{BB962C8B-B14F-4D97-AF65-F5344CB8AC3E}">
        <p14:creationId xmlns:p14="http://schemas.microsoft.com/office/powerpoint/2010/main" val="12044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257E7-7732-44EA-8317-72C33307C43A}"/>
              </a:ext>
            </a:extLst>
          </p:cNvPr>
          <p:cNvSpPr>
            <a:spLocks noGrp="1"/>
          </p:cNvSpPr>
          <p:nvPr>
            <p:ph type="title"/>
          </p:nvPr>
        </p:nvSpPr>
        <p:spPr>
          <a:xfrm>
            <a:off x="732325" y="294104"/>
            <a:ext cx="8883624" cy="507831"/>
          </a:xfrm>
        </p:spPr>
        <p:txBody>
          <a:bodyPr/>
          <a:lstStyle/>
          <a:p>
            <a:r>
              <a:rPr lang="en-US" altLang="zh-CN" dirty="0" err="1"/>
              <a:t>SoftBR</a:t>
            </a:r>
            <a:r>
              <a:rPr lang="zh-CN" altLang="en-US" dirty="0"/>
              <a:t> 架构</a:t>
            </a:r>
          </a:p>
        </p:txBody>
      </p:sp>
      <p:sp>
        <p:nvSpPr>
          <p:cNvPr id="7" name="文本框 6">
            <a:extLst>
              <a:ext uri="{FF2B5EF4-FFF2-40B4-BE49-F238E27FC236}">
                <a16:creationId xmlns:a16="http://schemas.microsoft.com/office/drawing/2014/main" id="{71823986-4F4A-439A-B10B-6E21C168A2EC}"/>
              </a:ext>
            </a:extLst>
          </p:cNvPr>
          <p:cNvSpPr txBox="1"/>
          <p:nvPr/>
        </p:nvSpPr>
        <p:spPr>
          <a:xfrm>
            <a:off x="508000" y="4504357"/>
            <a:ext cx="7957658" cy="1846659"/>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SoftBR</a:t>
            </a:r>
            <a:r>
              <a:rPr lang="zh-CN" altLang="en-US" sz="1600" dirty="0">
                <a:latin typeface="微软雅黑" panose="020B0503020204020204" pitchFamily="34" charset="-122"/>
                <a:ea typeface="微软雅黑" panose="020B0503020204020204" pitchFamily="34" charset="-122"/>
              </a:rPr>
              <a:t>架构包含：</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SoftBR</a:t>
            </a:r>
            <a:r>
              <a:rPr lang="zh-CN" altLang="en-US" sz="1600" dirty="0">
                <a:latin typeface="微软雅黑" panose="020B0503020204020204" pitchFamily="34" charset="-122"/>
                <a:ea typeface="微软雅黑" panose="020B0503020204020204" pitchFamily="34" charset="-122"/>
              </a:rPr>
              <a:t>主线程：打开</a:t>
            </a:r>
            <a:r>
              <a:rPr lang="en-US" altLang="zh-CN" sz="1600" dirty="0">
                <a:latin typeface="微软雅黑" panose="020B0503020204020204" pitchFamily="34" charset="-122"/>
                <a:ea typeface="微软雅黑" panose="020B0503020204020204" pitchFamily="34" charset="-122"/>
              </a:rPr>
              <a:t>perf</a:t>
            </a:r>
            <a:r>
              <a:rPr lang="zh-CN" altLang="en-US" sz="1600" dirty="0">
                <a:latin typeface="微软雅黑" panose="020B0503020204020204" pitchFamily="34" charset="-122"/>
                <a:ea typeface="微软雅黑" panose="020B0503020204020204" pitchFamily="34" charset="-122"/>
              </a:rPr>
              <a:t>事件，确认</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线程的采样间隔，设置断点。</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信号处理函数：中断</a:t>
            </a:r>
            <a:r>
              <a:rPr lang="en-US" altLang="zh-CN" sz="1600" dirty="0">
                <a:latin typeface="微软雅黑" panose="020B0503020204020204" pitchFamily="34" charset="-122"/>
                <a:ea typeface="微软雅黑" panose="020B0503020204020204" pitchFamily="34" charset="-122"/>
              </a:rPr>
              <a:t>app</a:t>
            </a:r>
            <a:r>
              <a:rPr lang="zh-CN" altLang="en-US" sz="1600" dirty="0">
                <a:latin typeface="微软雅黑" panose="020B0503020204020204" pitchFamily="34" charset="-122"/>
                <a:ea typeface="微软雅黑" panose="020B0503020204020204" pitchFamily="34" charset="-122"/>
              </a:rPr>
              <a:t>线程，处理分支，寻找下一个应该打断点的指令。</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SoftBR</a:t>
            </a:r>
            <a:r>
              <a:rPr lang="zh-CN" altLang="en-US" sz="1600" dirty="0">
                <a:latin typeface="微软雅黑" panose="020B0503020204020204" pitchFamily="34" charset="-122"/>
                <a:ea typeface="微软雅黑" panose="020B0503020204020204" pitchFamily="34" charset="-122"/>
              </a:rPr>
              <a:t>写线程：把收集的分支跳转写入文件。</a:t>
            </a:r>
            <a:endParaRPr lang="en-US" altLang="zh-CN" sz="16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2F596DC5-2DD1-4E52-AA39-B751847AE729}"/>
              </a:ext>
            </a:extLst>
          </p:cNvPr>
          <p:cNvSpPr/>
          <p:nvPr/>
        </p:nvSpPr>
        <p:spPr>
          <a:xfrm>
            <a:off x="8583644" y="1869659"/>
            <a:ext cx="2595633" cy="1268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SoftBR</a:t>
            </a:r>
            <a:r>
              <a:rPr lang="en-US" altLang="zh-CN" dirty="0"/>
              <a:t> main thread</a:t>
            </a:r>
            <a:endParaRPr lang="zh-CN" altLang="en-US" dirty="0"/>
          </a:p>
        </p:txBody>
      </p:sp>
      <p:cxnSp>
        <p:nvCxnSpPr>
          <p:cNvPr id="13" name="连接符: 肘形 12">
            <a:extLst>
              <a:ext uri="{FF2B5EF4-FFF2-40B4-BE49-F238E27FC236}">
                <a16:creationId xmlns:a16="http://schemas.microsoft.com/office/drawing/2014/main" id="{3A017AF7-84C5-455F-AF08-2B8651BA957D}"/>
              </a:ext>
            </a:extLst>
          </p:cNvPr>
          <p:cNvCxnSpPr>
            <a:stCxn id="8" idx="0"/>
            <a:endCxn id="3" idx="0"/>
          </p:cNvCxnSpPr>
          <p:nvPr/>
        </p:nvCxnSpPr>
        <p:spPr>
          <a:xfrm rot="16200000" flipV="1">
            <a:off x="5672871" y="-2338932"/>
            <a:ext cx="484876" cy="7932305"/>
          </a:xfrm>
          <a:prstGeom prst="bentConnector3">
            <a:avLst>
              <a:gd name="adj1" fmla="val 147146"/>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B2A71B1-2CC7-4DA6-A1EE-51A7730C0B49}"/>
              </a:ext>
            </a:extLst>
          </p:cNvPr>
          <p:cNvSpPr txBox="1"/>
          <p:nvPr/>
        </p:nvSpPr>
        <p:spPr>
          <a:xfrm>
            <a:off x="2713744" y="774040"/>
            <a:ext cx="7039898" cy="369332"/>
          </a:xfrm>
          <a:prstGeom prst="rect">
            <a:avLst/>
          </a:prstGeom>
          <a:noFill/>
        </p:spPr>
        <p:txBody>
          <a:bodyPr wrap="square" rtlCol="0">
            <a:spAutoFit/>
          </a:bodyPr>
          <a:lstStyle/>
          <a:p>
            <a:r>
              <a:rPr lang="en-US" altLang="zh-CN" dirty="0"/>
              <a:t>open perf events for sampling and breakpoints enable sampling</a:t>
            </a:r>
            <a:endParaRPr lang="zh-CN" altLang="en-US" dirty="0"/>
          </a:p>
        </p:txBody>
      </p:sp>
      <p:grpSp>
        <p:nvGrpSpPr>
          <p:cNvPr id="25" name="组合 24">
            <a:extLst>
              <a:ext uri="{FF2B5EF4-FFF2-40B4-BE49-F238E27FC236}">
                <a16:creationId xmlns:a16="http://schemas.microsoft.com/office/drawing/2014/main" id="{B5147971-20CC-478C-A12B-AB85D32BF2FC}"/>
              </a:ext>
            </a:extLst>
          </p:cNvPr>
          <p:cNvGrpSpPr/>
          <p:nvPr/>
        </p:nvGrpSpPr>
        <p:grpSpPr>
          <a:xfrm>
            <a:off x="732325" y="1384783"/>
            <a:ext cx="4675417" cy="507831"/>
            <a:chOff x="732325" y="1384783"/>
            <a:chExt cx="4675417" cy="507831"/>
          </a:xfrm>
        </p:grpSpPr>
        <p:sp>
          <p:nvSpPr>
            <p:cNvPr id="3" name="矩形: 圆角 2">
              <a:extLst>
                <a:ext uri="{FF2B5EF4-FFF2-40B4-BE49-F238E27FC236}">
                  <a16:creationId xmlns:a16="http://schemas.microsoft.com/office/drawing/2014/main" id="{43B3EFE7-8CFB-4F40-93EC-E1E91ED65904}"/>
                </a:ext>
              </a:extLst>
            </p:cNvPr>
            <p:cNvSpPr/>
            <p:nvPr/>
          </p:nvSpPr>
          <p:spPr>
            <a:xfrm>
              <a:off x="732325" y="1384783"/>
              <a:ext cx="2433662" cy="5078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App thread</a:t>
              </a:r>
              <a:endParaRPr lang="zh-CN" altLang="en-US" dirty="0"/>
            </a:p>
          </p:txBody>
        </p:sp>
        <p:grpSp>
          <p:nvGrpSpPr>
            <p:cNvPr id="24" name="组合 23">
              <a:extLst>
                <a:ext uri="{FF2B5EF4-FFF2-40B4-BE49-F238E27FC236}">
                  <a16:creationId xmlns:a16="http://schemas.microsoft.com/office/drawing/2014/main" id="{DEF1DA90-8993-49A5-89FA-AFFEBF7EC9E2}"/>
                </a:ext>
              </a:extLst>
            </p:cNvPr>
            <p:cNvGrpSpPr/>
            <p:nvPr/>
          </p:nvGrpSpPr>
          <p:grpSpPr>
            <a:xfrm>
              <a:off x="3283974" y="1430776"/>
              <a:ext cx="2123768" cy="392106"/>
              <a:chOff x="3283974" y="1430776"/>
              <a:chExt cx="2123768" cy="392106"/>
            </a:xfrm>
          </p:grpSpPr>
          <p:sp>
            <p:nvSpPr>
              <p:cNvPr id="18" name="箭头: 五边形 17">
                <a:extLst>
                  <a:ext uri="{FF2B5EF4-FFF2-40B4-BE49-F238E27FC236}">
                    <a16:creationId xmlns:a16="http://schemas.microsoft.com/office/drawing/2014/main" id="{E674DFF4-8B17-4162-A949-A24BA6BE0318}"/>
                  </a:ext>
                </a:extLst>
              </p:cNvPr>
              <p:cNvSpPr/>
              <p:nvPr/>
            </p:nvSpPr>
            <p:spPr>
              <a:xfrm>
                <a:off x="3283974" y="1454513"/>
                <a:ext cx="2123768" cy="368369"/>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DAC4996B-4047-4780-B913-64D187774952}"/>
                  </a:ext>
                </a:extLst>
              </p:cNvPr>
              <p:cNvSpPr txBox="1"/>
              <p:nvPr/>
            </p:nvSpPr>
            <p:spPr>
              <a:xfrm>
                <a:off x="3500284" y="1430776"/>
                <a:ext cx="1531188" cy="369332"/>
              </a:xfrm>
              <a:prstGeom prst="rect">
                <a:avLst/>
              </a:prstGeom>
              <a:noFill/>
            </p:spPr>
            <p:txBody>
              <a:bodyPr wrap="none" rtlCol="0">
                <a:spAutoFit/>
              </a:bodyPr>
              <a:lstStyle/>
              <a:p>
                <a:r>
                  <a:rPr lang="en-US" altLang="zh-CN" dirty="0"/>
                  <a:t>Thread buffer</a:t>
                </a:r>
              </a:p>
            </p:txBody>
          </p:sp>
        </p:grpSp>
      </p:grpSp>
      <p:grpSp>
        <p:nvGrpSpPr>
          <p:cNvPr id="26" name="组合 25">
            <a:extLst>
              <a:ext uri="{FF2B5EF4-FFF2-40B4-BE49-F238E27FC236}">
                <a16:creationId xmlns:a16="http://schemas.microsoft.com/office/drawing/2014/main" id="{D1D5D01B-7E4E-4003-B5B9-0D457970CF9E}"/>
              </a:ext>
            </a:extLst>
          </p:cNvPr>
          <p:cNvGrpSpPr/>
          <p:nvPr/>
        </p:nvGrpSpPr>
        <p:grpSpPr>
          <a:xfrm>
            <a:off x="732325" y="2018962"/>
            <a:ext cx="4675417" cy="507831"/>
            <a:chOff x="732325" y="1384783"/>
            <a:chExt cx="4675417" cy="507831"/>
          </a:xfrm>
        </p:grpSpPr>
        <p:sp>
          <p:nvSpPr>
            <p:cNvPr id="27" name="矩形: 圆角 26">
              <a:extLst>
                <a:ext uri="{FF2B5EF4-FFF2-40B4-BE49-F238E27FC236}">
                  <a16:creationId xmlns:a16="http://schemas.microsoft.com/office/drawing/2014/main" id="{B03BCABB-A1D8-44BB-801C-78D3A4DD201A}"/>
                </a:ext>
              </a:extLst>
            </p:cNvPr>
            <p:cNvSpPr/>
            <p:nvPr/>
          </p:nvSpPr>
          <p:spPr>
            <a:xfrm>
              <a:off x="732325" y="1384783"/>
              <a:ext cx="2433662" cy="5078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App thread</a:t>
              </a:r>
              <a:endParaRPr lang="zh-CN" altLang="en-US" dirty="0"/>
            </a:p>
          </p:txBody>
        </p:sp>
        <p:grpSp>
          <p:nvGrpSpPr>
            <p:cNvPr id="28" name="组合 27">
              <a:extLst>
                <a:ext uri="{FF2B5EF4-FFF2-40B4-BE49-F238E27FC236}">
                  <a16:creationId xmlns:a16="http://schemas.microsoft.com/office/drawing/2014/main" id="{43AD9AAB-5FE9-4F7E-95B9-BD56F96230ED}"/>
                </a:ext>
              </a:extLst>
            </p:cNvPr>
            <p:cNvGrpSpPr/>
            <p:nvPr/>
          </p:nvGrpSpPr>
          <p:grpSpPr>
            <a:xfrm>
              <a:off x="3283974" y="1430776"/>
              <a:ext cx="2123768" cy="392106"/>
              <a:chOff x="3283974" y="1430776"/>
              <a:chExt cx="2123768" cy="392106"/>
            </a:xfrm>
          </p:grpSpPr>
          <p:sp>
            <p:nvSpPr>
              <p:cNvPr id="29" name="箭头: 五边形 28">
                <a:extLst>
                  <a:ext uri="{FF2B5EF4-FFF2-40B4-BE49-F238E27FC236}">
                    <a16:creationId xmlns:a16="http://schemas.microsoft.com/office/drawing/2014/main" id="{29919010-0C00-4B46-B8C4-620444605867}"/>
                  </a:ext>
                </a:extLst>
              </p:cNvPr>
              <p:cNvSpPr/>
              <p:nvPr/>
            </p:nvSpPr>
            <p:spPr>
              <a:xfrm>
                <a:off x="3283974" y="1454513"/>
                <a:ext cx="2123768" cy="368369"/>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0AB10A0A-F8B3-424B-8C3E-E44E30817141}"/>
                  </a:ext>
                </a:extLst>
              </p:cNvPr>
              <p:cNvSpPr txBox="1"/>
              <p:nvPr/>
            </p:nvSpPr>
            <p:spPr>
              <a:xfrm>
                <a:off x="3500284" y="1430776"/>
                <a:ext cx="1531188" cy="369332"/>
              </a:xfrm>
              <a:prstGeom prst="rect">
                <a:avLst/>
              </a:prstGeom>
              <a:noFill/>
            </p:spPr>
            <p:txBody>
              <a:bodyPr wrap="none" rtlCol="0">
                <a:spAutoFit/>
              </a:bodyPr>
              <a:lstStyle/>
              <a:p>
                <a:r>
                  <a:rPr lang="en-US" altLang="zh-CN" dirty="0"/>
                  <a:t>Thread buffer</a:t>
                </a:r>
              </a:p>
            </p:txBody>
          </p:sp>
        </p:grpSp>
      </p:grpSp>
      <p:grpSp>
        <p:nvGrpSpPr>
          <p:cNvPr id="31" name="组合 30">
            <a:extLst>
              <a:ext uri="{FF2B5EF4-FFF2-40B4-BE49-F238E27FC236}">
                <a16:creationId xmlns:a16="http://schemas.microsoft.com/office/drawing/2014/main" id="{561D3DEF-67F2-4DF0-BF81-3E68B8DEEA8A}"/>
              </a:ext>
            </a:extLst>
          </p:cNvPr>
          <p:cNvGrpSpPr/>
          <p:nvPr/>
        </p:nvGrpSpPr>
        <p:grpSpPr>
          <a:xfrm>
            <a:off x="732325" y="2653143"/>
            <a:ext cx="4675417" cy="507831"/>
            <a:chOff x="732325" y="1384783"/>
            <a:chExt cx="4675417" cy="507831"/>
          </a:xfrm>
        </p:grpSpPr>
        <p:sp>
          <p:nvSpPr>
            <p:cNvPr id="32" name="矩形: 圆角 31">
              <a:extLst>
                <a:ext uri="{FF2B5EF4-FFF2-40B4-BE49-F238E27FC236}">
                  <a16:creationId xmlns:a16="http://schemas.microsoft.com/office/drawing/2014/main" id="{91D6E00A-0AA5-4647-A2D1-B10CCA14C21B}"/>
                </a:ext>
              </a:extLst>
            </p:cNvPr>
            <p:cNvSpPr/>
            <p:nvPr/>
          </p:nvSpPr>
          <p:spPr>
            <a:xfrm>
              <a:off x="732325" y="1384783"/>
              <a:ext cx="2433662" cy="5078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App thread</a:t>
              </a:r>
              <a:endParaRPr lang="zh-CN" altLang="en-US" dirty="0"/>
            </a:p>
          </p:txBody>
        </p:sp>
        <p:grpSp>
          <p:nvGrpSpPr>
            <p:cNvPr id="33" name="组合 32">
              <a:extLst>
                <a:ext uri="{FF2B5EF4-FFF2-40B4-BE49-F238E27FC236}">
                  <a16:creationId xmlns:a16="http://schemas.microsoft.com/office/drawing/2014/main" id="{E73544D3-6E8B-401E-9EB8-F495E26A9B12}"/>
                </a:ext>
              </a:extLst>
            </p:cNvPr>
            <p:cNvGrpSpPr/>
            <p:nvPr/>
          </p:nvGrpSpPr>
          <p:grpSpPr>
            <a:xfrm>
              <a:off x="3283974" y="1430776"/>
              <a:ext cx="2123768" cy="392106"/>
              <a:chOff x="3283974" y="1430776"/>
              <a:chExt cx="2123768" cy="392106"/>
            </a:xfrm>
          </p:grpSpPr>
          <p:sp>
            <p:nvSpPr>
              <p:cNvPr id="34" name="箭头: 五边形 33">
                <a:extLst>
                  <a:ext uri="{FF2B5EF4-FFF2-40B4-BE49-F238E27FC236}">
                    <a16:creationId xmlns:a16="http://schemas.microsoft.com/office/drawing/2014/main" id="{9EFFB8E6-E1C0-4080-9DFD-6488B4C54D92}"/>
                  </a:ext>
                </a:extLst>
              </p:cNvPr>
              <p:cNvSpPr/>
              <p:nvPr/>
            </p:nvSpPr>
            <p:spPr>
              <a:xfrm>
                <a:off x="3283974" y="1454513"/>
                <a:ext cx="2123768" cy="368369"/>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FA9CD7DF-A5ED-4CDB-92CC-40484B88BDB2}"/>
                  </a:ext>
                </a:extLst>
              </p:cNvPr>
              <p:cNvSpPr txBox="1"/>
              <p:nvPr/>
            </p:nvSpPr>
            <p:spPr>
              <a:xfrm>
                <a:off x="3500284" y="1430776"/>
                <a:ext cx="1531188" cy="369332"/>
              </a:xfrm>
              <a:prstGeom prst="rect">
                <a:avLst/>
              </a:prstGeom>
              <a:noFill/>
            </p:spPr>
            <p:txBody>
              <a:bodyPr wrap="none" rtlCol="0">
                <a:spAutoFit/>
              </a:bodyPr>
              <a:lstStyle/>
              <a:p>
                <a:r>
                  <a:rPr lang="en-US" altLang="zh-CN" dirty="0"/>
                  <a:t>Thread buffer</a:t>
                </a:r>
              </a:p>
            </p:txBody>
          </p:sp>
        </p:grpSp>
      </p:grpSp>
      <p:grpSp>
        <p:nvGrpSpPr>
          <p:cNvPr id="36" name="组合 35">
            <a:extLst>
              <a:ext uri="{FF2B5EF4-FFF2-40B4-BE49-F238E27FC236}">
                <a16:creationId xmlns:a16="http://schemas.microsoft.com/office/drawing/2014/main" id="{056F1665-5FEE-45BD-A88F-C87AC4F2380A}"/>
              </a:ext>
            </a:extLst>
          </p:cNvPr>
          <p:cNvGrpSpPr/>
          <p:nvPr/>
        </p:nvGrpSpPr>
        <p:grpSpPr>
          <a:xfrm>
            <a:off x="732325" y="3578750"/>
            <a:ext cx="4675417" cy="507831"/>
            <a:chOff x="732325" y="1384783"/>
            <a:chExt cx="4675417" cy="507831"/>
          </a:xfrm>
        </p:grpSpPr>
        <p:sp>
          <p:nvSpPr>
            <p:cNvPr id="37" name="矩形: 圆角 36">
              <a:extLst>
                <a:ext uri="{FF2B5EF4-FFF2-40B4-BE49-F238E27FC236}">
                  <a16:creationId xmlns:a16="http://schemas.microsoft.com/office/drawing/2014/main" id="{16A1A601-199E-4190-9500-FA3E221AA8F0}"/>
                </a:ext>
              </a:extLst>
            </p:cNvPr>
            <p:cNvSpPr/>
            <p:nvPr/>
          </p:nvSpPr>
          <p:spPr>
            <a:xfrm>
              <a:off x="732325" y="1384783"/>
              <a:ext cx="2433662" cy="50783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App thread</a:t>
              </a:r>
              <a:endParaRPr lang="zh-CN" altLang="en-US" dirty="0"/>
            </a:p>
          </p:txBody>
        </p:sp>
        <p:grpSp>
          <p:nvGrpSpPr>
            <p:cNvPr id="38" name="组合 37">
              <a:extLst>
                <a:ext uri="{FF2B5EF4-FFF2-40B4-BE49-F238E27FC236}">
                  <a16:creationId xmlns:a16="http://schemas.microsoft.com/office/drawing/2014/main" id="{F1349B52-D846-46E6-A94F-E30FD1980CBA}"/>
                </a:ext>
              </a:extLst>
            </p:cNvPr>
            <p:cNvGrpSpPr/>
            <p:nvPr/>
          </p:nvGrpSpPr>
          <p:grpSpPr>
            <a:xfrm>
              <a:off x="3283974" y="1430776"/>
              <a:ext cx="2123768" cy="392106"/>
              <a:chOff x="3283974" y="1430776"/>
              <a:chExt cx="2123768" cy="392106"/>
            </a:xfrm>
          </p:grpSpPr>
          <p:sp>
            <p:nvSpPr>
              <p:cNvPr id="39" name="箭头: 五边形 38">
                <a:extLst>
                  <a:ext uri="{FF2B5EF4-FFF2-40B4-BE49-F238E27FC236}">
                    <a16:creationId xmlns:a16="http://schemas.microsoft.com/office/drawing/2014/main" id="{25E47B4C-1591-481D-BE6B-5FA2DFE6CF26}"/>
                  </a:ext>
                </a:extLst>
              </p:cNvPr>
              <p:cNvSpPr/>
              <p:nvPr/>
            </p:nvSpPr>
            <p:spPr>
              <a:xfrm>
                <a:off x="3283974" y="1454513"/>
                <a:ext cx="2123768" cy="368369"/>
              </a:xfrm>
              <a:prstGeom prst="homePlat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12100EE6-236D-4713-92F7-7EEA63F21E07}"/>
                  </a:ext>
                </a:extLst>
              </p:cNvPr>
              <p:cNvSpPr txBox="1"/>
              <p:nvPr/>
            </p:nvSpPr>
            <p:spPr>
              <a:xfrm>
                <a:off x="3500284" y="1430776"/>
                <a:ext cx="1531188" cy="369332"/>
              </a:xfrm>
              <a:prstGeom prst="rect">
                <a:avLst/>
              </a:prstGeom>
              <a:noFill/>
            </p:spPr>
            <p:txBody>
              <a:bodyPr wrap="none" rtlCol="0">
                <a:spAutoFit/>
              </a:bodyPr>
              <a:lstStyle/>
              <a:p>
                <a:r>
                  <a:rPr lang="en-US" altLang="zh-CN" dirty="0"/>
                  <a:t>Thread buffer</a:t>
                </a:r>
              </a:p>
            </p:txBody>
          </p:sp>
        </p:grpSp>
      </p:grpSp>
      <p:sp>
        <p:nvSpPr>
          <p:cNvPr id="41" name="文本框 40">
            <a:extLst>
              <a:ext uri="{FF2B5EF4-FFF2-40B4-BE49-F238E27FC236}">
                <a16:creationId xmlns:a16="http://schemas.microsoft.com/office/drawing/2014/main" id="{552395CF-95AB-4069-B295-9085327B423A}"/>
              </a:ext>
            </a:extLst>
          </p:cNvPr>
          <p:cNvSpPr txBox="1"/>
          <p:nvPr/>
        </p:nvSpPr>
        <p:spPr>
          <a:xfrm>
            <a:off x="2818941" y="3268219"/>
            <a:ext cx="461665" cy="417776"/>
          </a:xfrm>
          <a:prstGeom prst="rect">
            <a:avLst/>
          </a:prstGeom>
          <a:noFill/>
        </p:spPr>
        <p:txBody>
          <a:bodyPr vert="eaVert" wrap="square" rtlCol="0">
            <a:spAutoFit/>
          </a:bodyPr>
          <a:lstStyle/>
          <a:p>
            <a:r>
              <a:rPr lang="en-US" altLang="zh-CN" dirty="0"/>
              <a:t>…</a:t>
            </a:r>
            <a:endParaRPr lang="zh-CN" altLang="en-US" dirty="0"/>
          </a:p>
        </p:txBody>
      </p:sp>
      <p:sp>
        <p:nvSpPr>
          <p:cNvPr id="43" name="矩形: 圆角 42">
            <a:extLst>
              <a:ext uri="{FF2B5EF4-FFF2-40B4-BE49-F238E27FC236}">
                <a16:creationId xmlns:a16="http://schemas.microsoft.com/office/drawing/2014/main" id="{EEF576D0-7456-4ACD-988D-8B0190EF18D0}"/>
              </a:ext>
            </a:extLst>
          </p:cNvPr>
          <p:cNvSpPr/>
          <p:nvPr/>
        </p:nvSpPr>
        <p:spPr>
          <a:xfrm>
            <a:off x="8583645" y="3588028"/>
            <a:ext cx="2595633" cy="4892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SoftBR</a:t>
            </a:r>
            <a:r>
              <a:rPr lang="en-US" altLang="zh-CN" dirty="0"/>
              <a:t> write thread</a:t>
            </a:r>
            <a:endParaRPr lang="zh-CN" altLang="en-US" dirty="0"/>
          </a:p>
        </p:txBody>
      </p:sp>
      <p:cxnSp>
        <p:nvCxnSpPr>
          <p:cNvPr id="49" name="连接符: 肘形 48">
            <a:extLst>
              <a:ext uri="{FF2B5EF4-FFF2-40B4-BE49-F238E27FC236}">
                <a16:creationId xmlns:a16="http://schemas.microsoft.com/office/drawing/2014/main" id="{0A71C511-86E5-4F0D-83EB-C76277F34915}"/>
              </a:ext>
            </a:extLst>
          </p:cNvPr>
          <p:cNvCxnSpPr>
            <a:stCxn id="18" idx="3"/>
            <a:endCxn id="43" idx="1"/>
          </p:cNvCxnSpPr>
          <p:nvPr/>
        </p:nvCxnSpPr>
        <p:spPr>
          <a:xfrm>
            <a:off x="5407742" y="1638698"/>
            <a:ext cx="3175903" cy="2193966"/>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A1EA31C-120E-4F8A-B127-41BCE68A42FB}"/>
              </a:ext>
            </a:extLst>
          </p:cNvPr>
          <p:cNvCxnSpPr>
            <a:stCxn id="29" idx="3"/>
          </p:cNvCxnSpPr>
          <p:nvPr/>
        </p:nvCxnSpPr>
        <p:spPr>
          <a:xfrm flipV="1">
            <a:off x="5407742" y="2272876"/>
            <a:ext cx="158795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C07D302D-F2C0-4A56-A3DB-2710AD7C6A6C}"/>
              </a:ext>
            </a:extLst>
          </p:cNvPr>
          <p:cNvCxnSpPr>
            <a:cxnSpLocks/>
            <a:stCxn id="34" idx="3"/>
          </p:cNvCxnSpPr>
          <p:nvPr/>
        </p:nvCxnSpPr>
        <p:spPr>
          <a:xfrm>
            <a:off x="5407742" y="2907058"/>
            <a:ext cx="15879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615D0BFC-C750-41A2-B662-5EFA1323C504}"/>
              </a:ext>
            </a:extLst>
          </p:cNvPr>
          <p:cNvCxnSpPr>
            <a:stCxn id="39" idx="3"/>
          </p:cNvCxnSpPr>
          <p:nvPr/>
        </p:nvCxnSpPr>
        <p:spPr>
          <a:xfrm flipV="1">
            <a:off x="5407742" y="3832663"/>
            <a:ext cx="1587951"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1252DE47-DC9F-4C8E-B538-E8307E0B1179}"/>
              </a:ext>
            </a:extLst>
          </p:cNvPr>
          <p:cNvSpPr txBox="1"/>
          <p:nvPr/>
        </p:nvSpPr>
        <p:spPr>
          <a:xfrm>
            <a:off x="5845319" y="1918103"/>
            <a:ext cx="776748" cy="369332"/>
          </a:xfrm>
          <a:prstGeom prst="rect">
            <a:avLst/>
          </a:prstGeom>
          <a:noFill/>
        </p:spPr>
        <p:txBody>
          <a:bodyPr wrap="square" rtlCol="0">
            <a:spAutoFit/>
          </a:bodyPr>
          <a:lstStyle/>
          <a:p>
            <a:r>
              <a:rPr lang="en-US" altLang="zh-CN" dirty="0"/>
              <a:t>Is full</a:t>
            </a:r>
            <a:endParaRPr lang="zh-CN" altLang="en-US" dirty="0"/>
          </a:p>
        </p:txBody>
      </p:sp>
      <p:sp>
        <p:nvSpPr>
          <p:cNvPr id="60" name="文本框 59">
            <a:extLst>
              <a:ext uri="{FF2B5EF4-FFF2-40B4-BE49-F238E27FC236}">
                <a16:creationId xmlns:a16="http://schemas.microsoft.com/office/drawing/2014/main" id="{C1B70167-F66A-45BA-A939-0C58E73135CB}"/>
              </a:ext>
            </a:extLst>
          </p:cNvPr>
          <p:cNvSpPr txBox="1"/>
          <p:nvPr/>
        </p:nvSpPr>
        <p:spPr>
          <a:xfrm>
            <a:off x="5849037" y="2552022"/>
            <a:ext cx="776748" cy="369332"/>
          </a:xfrm>
          <a:prstGeom prst="rect">
            <a:avLst/>
          </a:prstGeom>
          <a:noFill/>
        </p:spPr>
        <p:txBody>
          <a:bodyPr wrap="square" rtlCol="0">
            <a:spAutoFit/>
          </a:bodyPr>
          <a:lstStyle/>
          <a:p>
            <a:r>
              <a:rPr lang="en-US" altLang="zh-CN" dirty="0"/>
              <a:t>Is full</a:t>
            </a:r>
            <a:endParaRPr lang="zh-CN" altLang="en-US" dirty="0"/>
          </a:p>
        </p:txBody>
      </p:sp>
      <p:sp>
        <p:nvSpPr>
          <p:cNvPr id="61" name="文本框 60">
            <a:extLst>
              <a:ext uri="{FF2B5EF4-FFF2-40B4-BE49-F238E27FC236}">
                <a16:creationId xmlns:a16="http://schemas.microsoft.com/office/drawing/2014/main" id="{3DCA7FCC-A260-42A6-96B2-7DFE225AD615}"/>
              </a:ext>
            </a:extLst>
          </p:cNvPr>
          <p:cNvSpPr txBox="1"/>
          <p:nvPr/>
        </p:nvSpPr>
        <p:spPr>
          <a:xfrm>
            <a:off x="5830571" y="3526682"/>
            <a:ext cx="776748" cy="369332"/>
          </a:xfrm>
          <a:prstGeom prst="rect">
            <a:avLst/>
          </a:prstGeom>
          <a:noFill/>
        </p:spPr>
        <p:txBody>
          <a:bodyPr wrap="square" rtlCol="0">
            <a:spAutoFit/>
          </a:bodyPr>
          <a:lstStyle/>
          <a:p>
            <a:r>
              <a:rPr lang="en-US" altLang="zh-CN" dirty="0"/>
              <a:t>Is full</a:t>
            </a:r>
            <a:endParaRPr lang="zh-CN" altLang="en-US" dirty="0"/>
          </a:p>
        </p:txBody>
      </p:sp>
      <p:sp>
        <p:nvSpPr>
          <p:cNvPr id="62" name="文本框 61">
            <a:extLst>
              <a:ext uri="{FF2B5EF4-FFF2-40B4-BE49-F238E27FC236}">
                <a16:creationId xmlns:a16="http://schemas.microsoft.com/office/drawing/2014/main" id="{2913AB24-5D9C-4BA6-9A01-F12F791B7AD7}"/>
              </a:ext>
            </a:extLst>
          </p:cNvPr>
          <p:cNvSpPr txBox="1"/>
          <p:nvPr/>
        </p:nvSpPr>
        <p:spPr>
          <a:xfrm>
            <a:off x="5830571" y="1334689"/>
            <a:ext cx="776748" cy="369332"/>
          </a:xfrm>
          <a:prstGeom prst="rect">
            <a:avLst/>
          </a:prstGeom>
          <a:noFill/>
        </p:spPr>
        <p:txBody>
          <a:bodyPr wrap="square" rtlCol="0">
            <a:spAutoFit/>
          </a:bodyPr>
          <a:lstStyle/>
          <a:p>
            <a:r>
              <a:rPr lang="en-US" altLang="zh-CN" dirty="0"/>
              <a:t>Is full</a:t>
            </a:r>
            <a:endParaRPr lang="zh-CN" altLang="en-US" dirty="0"/>
          </a:p>
        </p:txBody>
      </p:sp>
      <p:sp>
        <p:nvSpPr>
          <p:cNvPr id="63" name="矩形: 剪去单角 62">
            <a:extLst>
              <a:ext uri="{FF2B5EF4-FFF2-40B4-BE49-F238E27FC236}">
                <a16:creationId xmlns:a16="http://schemas.microsoft.com/office/drawing/2014/main" id="{47363E73-B50B-44F2-8AB7-D193860F43F8}"/>
              </a:ext>
            </a:extLst>
          </p:cNvPr>
          <p:cNvSpPr/>
          <p:nvPr/>
        </p:nvSpPr>
        <p:spPr>
          <a:xfrm>
            <a:off x="8583644" y="4603839"/>
            <a:ext cx="2595633" cy="489271"/>
          </a:xfrm>
          <a:prstGeom prst="snip1Rect">
            <a:avLst>
              <a:gd name="adj" fmla="val 350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output file</a:t>
            </a:r>
            <a:endParaRPr lang="zh-CN" altLang="en-US" dirty="0"/>
          </a:p>
        </p:txBody>
      </p:sp>
      <p:cxnSp>
        <p:nvCxnSpPr>
          <p:cNvPr id="65" name="直接箭头连接符 64">
            <a:extLst>
              <a:ext uri="{FF2B5EF4-FFF2-40B4-BE49-F238E27FC236}">
                <a16:creationId xmlns:a16="http://schemas.microsoft.com/office/drawing/2014/main" id="{A35B2886-3BCA-4C02-8D67-E0C22D8778AA}"/>
              </a:ext>
            </a:extLst>
          </p:cNvPr>
          <p:cNvCxnSpPr>
            <a:stCxn id="8" idx="2"/>
            <a:endCxn id="43" idx="0"/>
          </p:cNvCxnSpPr>
          <p:nvPr/>
        </p:nvCxnSpPr>
        <p:spPr>
          <a:xfrm>
            <a:off x="9881461" y="3138020"/>
            <a:ext cx="1" cy="4500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E5936DC1-D21D-420F-A695-CDB178B41AB2}"/>
              </a:ext>
            </a:extLst>
          </p:cNvPr>
          <p:cNvCxnSpPr>
            <a:stCxn id="43" idx="2"/>
            <a:endCxn id="63" idx="3"/>
          </p:cNvCxnSpPr>
          <p:nvPr/>
        </p:nvCxnSpPr>
        <p:spPr>
          <a:xfrm flipH="1">
            <a:off x="9881461" y="4077299"/>
            <a:ext cx="1" cy="5265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17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257E7-7732-44EA-8317-72C33307C43A}"/>
              </a:ext>
            </a:extLst>
          </p:cNvPr>
          <p:cNvSpPr>
            <a:spLocks noGrp="1"/>
          </p:cNvSpPr>
          <p:nvPr>
            <p:ph type="title"/>
          </p:nvPr>
        </p:nvSpPr>
        <p:spPr>
          <a:xfrm>
            <a:off x="869977" y="313769"/>
            <a:ext cx="8883624" cy="507831"/>
          </a:xfrm>
        </p:spPr>
        <p:txBody>
          <a:bodyPr/>
          <a:lstStyle/>
          <a:p>
            <a:r>
              <a:rPr lang="zh-CN" altLang="en-US" dirty="0"/>
              <a:t>后续计划</a:t>
            </a:r>
          </a:p>
        </p:txBody>
      </p:sp>
      <p:sp>
        <p:nvSpPr>
          <p:cNvPr id="3" name="内容占位符 2">
            <a:extLst>
              <a:ext uri="{FF2B5EF4-FFF2-40B4-BE49-F238E27FC236}">
                <a16:creationId xmlns:a16="http://schemas.microsoft.com/office/drawing/2014/main" id="{721D9353-DA86-481D-A15F-E6FE508292E7}"/>
              </a:ext>
            </a:extLst>
          </p:cNvPr>
          <p:cNvSpPr>
            <a:spLocks noGrp="1"/>
          </p:cNvSpPr>
          <p:nvPr>
            <p:ph sz="half" idx="1"/>
          </p:nvPr>
        </p:nvSpPr>
        <p:spPr>
          <a:xfrm>
            <a:off x="732324" y="1234080"/>
            <a:ext cx="10841541" cy="5623920"/>
          </a:xfrm>
        </p:spPr>
        <p:txBody>
          <a:bodyPr>
            <a:normAutofit/>
          </a:bodyPr>
          <a:lstStyle/>
          <a:p>
            <a:pPr marL="1028700" lvl="1" indent="-342900">
              <a:buAutoNum type="arabicPeriod"/>
            </a:pPr>
            <a:r>
              <a:rPr lang="zh-CN" altLang="en-US" sz="1800" dirty="0">
                <a:solidFill>
                  <a:prstClr val="black"/>
                </a:solidFill>
              </a:rPr>
              <a:t>进一步提高</a:t>
            </a:r>
            <a:r>
              <a:rPr lang="en-US" altLang="zh-CN" sz="1800" dirty="0" err="1">
                <a:solidFill>
                  <a:prstClr val="black"/>
                </a:solidFill>
              </a:rPr>
              <a:t>SoftBR</a:t>
            </a:r>
            <a:r>
              <a:rPr lang="zh-CN" altLang="en-US" sz="1800" dirty="0">
                <a:solidFill>
                  <a:prstClr val="black"/>
                </a:solidFill>
              </a:rPr>
              <a:t>的采样准确度。</a:t>
            </a:r>
            <a:endParaRPr lang="en-US" altLang="zh-CN" sz="1800" dirty="0">
              <a:solidFill>
                <a:prstClr val="black"/>
              </a:solidFill>
            </a:endParaRPr>
          </a:p>
          <a:p>
            <a:pPr marL="1028700" lvl="1" indent="-342900">
              <a:buAutoNum type="arabicPeriod"/>
            </a:pPr>
            <a:endParaRPr lang="en-US" altLang="zh-CN" sz="1800" dirty="0">
              <a:solidFill>
                <a:prstClr val="black"/>
              </a:solidFill>
            </a:endParaRPr>
          </a:p>
          <a:p>
            <a:pPr marL="1028700" lvl="1" indent="-342900">
              <a:buAutoNum type="arabicPeriod"/>
            </a:pPr>
            <a:r>
              <a:rPr lang="zh-CN" altLang="en-US" sz="1800" dirty="0">
                <a:solidFill>
                  <a:prstClr val="black"/>
                </a:solidFill>
              </a:rPr>
              <a:t>进一步减少</a:t>
            </a:r>
            <a:r>
              <a:rPr lang="en-US" altLang="zh-CN" sz="1800" dirty="0" err="1">
                <a:solidFill>
                  <a:prstClr val="black"/>
                </a:solidFill>
              </a:rPr>
              <a:t>SoftBR</a:t>
            </a:r>
            <a:r>
              <a:rPr lang="zh-CN" altLang="en-US" sz="1800" dirty="0">
                <a:solidFill>
                  <a:prstClr val="black"/>
                </a:solidFill>
              </a:rPr>
              <a:t>是运行时候的开销。</a:t>
            </a:r>
            <a:endParaRPr lang="en-US" altLang="zh-CN" sz="1800" dirty="0">
              <a:solidFill>
                <a:prstClr val="black"/>
              </a:solidFill>
            </a:endParaRPr>
          </a:p>
        </p:txBody>
      </p:sp>
    </p:spTree>
    <p:extLst>
      <p:ext uri="{BB962C8B-B14F-4D97-AF65-F5344CB8AC3E}">
        <p14:creationId xmlns:p14="http://schemas.microsoft.com/office/powerpoint/2010/main" val="38296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257E7-7732-44EA-8317-72C33307C43A}"/>
              </a:ext>
            </a:extLst>
          </p:cNvPr>
          <p:cNvSpPr>
            <a:spLocks noGrp="1"/>
          </p:cNvSpPr>
          <p:nvPr>
            <p:ph type="title"/>
          </p:nvPr>
        </p:nvSpPr>
        <p:spPr/>
        <p:txBody>
          <a:bodyPr/>
          <a:lstStyle/>
          <a:p>
            <a:r>
              <a:rPr lang="zh-CN" altLang="en-US" dirty="0"/>
              <a:t>如何引入</a:t>
            </a:r>
          </a:p>
        </p:txBody>
      </p:sp>
      <p:sp>
        <p:nvSpPr>
          <p:cNvPr id="3" name="内容占位符 2">
            <a:extLst>
              <a:ext uri="{FF2B5EF4-FFF2-40B4-BE49-F238E27FC236}">
                <a16:creationId xmlns:a16="http://schemas.microsoft.com/office/drawing/2014/main" id="{721D9353-DA86-481D-A15F-E6FE508292E7}"/>
              </a:ext>
            </a:extLst>
          </p:cNvPr>
          <p:cNvSpPr>
            <a:spLocks noGrp="1"/>
          </p:cNvSpPr>
          <p:nvPr>
            <p:ph sz="half" idx="1"/>
          </p:nvPr>
        </p:nvSpPr>
        <p:spPr>
          <a:xfrm>
            <a:off x="732324" y="1234080"/>
            <a:ext cx="10841541" cy="5623920"/>
          </a:xfrm>
        </p:spPr>
        <p:txBody>
          <a:bodyPr>
            <a:normAutofit/>
          </a:bodyPr>
          <a:lstStyle/>
          <a:p>
            <a:pPr marL="342900" indent="-342900">
              <a:buFont typeface="Arial" panose="020B0604020202020204" pitchFamily="34" charset="0"/>
              <a:buChar char="•"/>
            </a:pPr>
            <a:r>
              <a:rPr lang="zh-CN" altLang="en-US" sz="1900" dirty="0"/>
              <a:t>在</a:t>
            </a:r>
            <a:r>
              <a:rPr lang="en-US" altLang="zh-CN" sz="1900" dirty="0"/>
              <a:t>openEuler</a:t>
            </a:r>
            <a:r>
              <a:rPr lang="zh-CN" altLang="en-US" sz="1900" dirty="0"/>
              <a:t>社区新建代码仓</a:t>
            </a:r>
            <a:endParaRPr lang="en-US" altLang="zh-CN" sz="1900" dirty="0"/>
          </a:p>
          <a:p>
            <a:pPr marL="971550" lvl="1" indent="-285750">
              <a:buFont typeface="Wingdings" panose="05000000000000000000" pitchFamily="2" charset="2"/>
              <a:buChar char="Ø"/>
            </a:pPr>
            <a:r>
              <a:rPr lang="en-US" altLang="zh-CN" sz="1900" dirty="0"/>
              <a:t> </a:t>
            </a:r>
            <a:r>
              <a:rPr lang="en-US" altLang="zh-CN" sz="1900" dirty="0">
                <a:hlinkClick r:id="rId3"/>
              </a:rPr>
              <a:t>https://gitee.com/src-openeuler/SoftBR</a:t>
            </a:r>
            <a:endParaRPr lang="en-US" altLang="zh-CN" sz="1900" dirty="0"/>
          </a:p>
          <a:p>
            <a:pPr marL="971550" lvl="1" indent="-285750">
              <a:buFont typeface="Wingdings" panose="05000000000000000000" pitchFamily="2" charset="2"/>
              <a:buChar char="Ø"/>
            </a:pPr>
            <a:r>
              <a:rPr lang="en-US" altLang="zh-CN" sz="1900" dirty="0"/>
              <a:t> </a:t>
            </a:r>
            <a:r>
              <a:rPr lang="en-US" altLang="zh-CN" sz="1900" dirty="0">
                <a:hlinkClick r:id="rId4"/>
              </a:rPr>
              <a:t>https://gitee.com/openeuler/SoftBR</a:t>
            </a:r>
            <a:endParaRPr lang="en-US" altLang="zh-CN" sz="1900" dirty="0"/>
          </a:p>
          <a:p>
            <a:pPr lvl="1" indent="0">
              <a:buNone/>
            </a:pPr>
            <a:endParaRPr lang="en-US" altLang="zh-CN" sz="1900" dirty="0"/>
          </a:p>
          <a:p>
            <a:pPr lvl="1" indent="0">
              <a:buNone/>
            </a:pPr>
            <a:endParaRPr lang="en-US" altLang="zh-CN" dirty="0"/>
          </a:p>
          <a:p>
            <a:pPr marL="342900" lvl="0" indent="-342900">
              <a:buFont typeface="Arial" panose="020B0604020202020204" pitchFamily="34" charset="0"/>
              <a:buChar char="•"/>
            </a:pPr>
            <a:r>
              <a:rPr lang="en-US" altLang="zh-CN" sz="2200" dirty="0" err="1">
                <a:solidFill>
                  <a:prstClr val="black"/>
                </a:solidFill>
              </a:rPr>
              <a:t>Commiter</a:t>
            </a:r>
            <a:endParaRPr lang="en-US" altLang="zh-CN" sz="2200" dirty="0">
              <a:solidFill>
                <a:prstClr val="black"/>
              </a:solidFill>
            </a:endParaRPr>
          </a:p>
          <a:p>
            <a:pPr marL="1028700" lvl="1" indent="-342900"/>
            <a:r>
              <a:rPr lang="en-US" altLang="zh-CN" sz="2200" dirty="0">
                <a:solidFill>
                  <a:prstClr val="black"/>
                </a:solidFill>
              </a:rPr>
              <a:t>Wangjiaxin </a:t>
            </a:r>
            <a:r>
              <a:rPr lang="en-US" altLang="zh-CN" sz="2200" dirty="0">
                <a:solidFill>
                  <a:prstClr val="black"/>
                </a:solidFill>
                <a:hlinkClick r:id="rId5"/>
              </a:rPr>
              <a:t>wangjiaxin35@huawei.com</a:t>
            </a:r>
            <a:endParaRPr lang="en-US" altLang="zh-CN" sz="2200" dirty="0">
              <a:solidFill>
                <a:prstClr val="black"/>
              </a:solidFill>
            </a:endParaRPr>
          </a:p>
          <a:p>
            <a:pPr marL="1028700" lvl="1" indent="-342900"/>
            <a:r>
              <a:rPr lang="en-US" altLang="zh-CN" sz="2200" dirty="0">
                <a:solidFill>
                  <a:prstClr val="black"/>
                </a:solidFill>
              </a:rPr>
              <a:t>Yuanwei </a:t>
            </a:r>
            <a:r>
              <a:rPr lang="en-US" altLang="zh-CN" sz="2200" dirty="0">
                <a:solidFill>
                  <a:prstClr val="black"/>
                </a:solidFill>
                <a:hlinkClick r:id="rId6"/>
              </a:rPr>
              <a:t>yuanwei48@huawei.com</a:t>
            </a:r>
            <a:endParaRPr lang="en-US" altLang="zh-CN" sz="2200" dirty="0">
              <a:solidFill>
                <a:prstClr val="black"/>
              </a:solidFill>
            </a:endParaRPr>
          </a:p>
          <a:p>
            <a:pPr marL="1028700" lvl="1" indent="-342900"/>
            <a:r>
              <a:rPr lang="en-US" altLang="zh-CN" sz="2200" dirty="0" err="1">
                <a:solidFill>
                  <a:prstClr val="black"/>
                </a:solidFill>
              </a:rPr>
              <a:t>Zhoupeng</a:t>
            </a:r>
            <a:r>
              <a:rPr lang="en-US" altLang="zh-CN" sz="2200" dirty="0">
                <a:solidFill>
                  <a:prstClr val="black"/>
                </a:solidFill>
              </a:rPr>
              <a:t> 1026579097@qq.com</a:t>
            </a:r>
          </a:p>
        </p:txBody>
      </p:sp>
    </p:spTree>
    <p:extLst>
      <p:ext uri="{BB962C8B-B14F-4D97-AF65-F5344CB8AC3E}">
        <p14:creationId xmlns:p14="http://schemas.microsoft.com/office/powerpoint/2010/main" val="321228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5746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15485</TotalTime>
  <Words>370</Words>
  <Application>Microsoft Office PowerPoint</Application>
  <PresentationFormat>宽屏</PresentationFormat>
  <Paragraphs>52</Paragraphs>
  <Slides>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微软雅黑</vt:lpstr>
      <vt:lpstr>微软雅黑</vt:lpstr>
      <vt:lpstr>Arial</vt:lpstr>
      <vt:lpstr>Wingdings</vt:lpstr>
      <vt:lpstr>Office 主题​​</vt:lpstr>
      <vt:lpstr>SoftBR软件包引入申请汇报</vt:lpstr>
      <vt:lpstr>SoftBR 软件包背景</vt:lpstr>
      <vt:lpstr>SoftBR 架构</vt:lpstr>
      <vt:lpstr>后续计划</vt:lpstr>
      <vt:lpstr>如何引入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yijinjing</dc:creator>
  <cp:lastModifiedBy>Zhaochuanfeng (Steve)</cp:lastModifiedBy>
  <cp:revision>120</cp:revision>
  <dcterms:created xsi:type="dcterms:W3CDTF">2021-09-22T17:27:27Z</dcterms:created>
  <dcterms:modified xsi:type="dcterms:W3CDTF">2025-02-19T03:37:47Z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(3)rvM4L1WhgLeLJ+kTz3hyxRKk6JxSKlt54StFNqTpx/ZvZujsWC/kIgMhx1LZrQ2FQr4nfypR
lhg+6qQPhZnzL6ad8alFuqfTAu2jnAe9AIYqd6ECohRljC9GFLr70R7lCwCFbyeuZKO+b5Fk
MRRBYsfYsP6mr1zg87TMiV189cC450u0tmJ0Q9tIzeRmEsZR4ZlhpdcHMBcIqJELxoRNBPdU
b0KPqERsEtoOZPBjeM</vt:lpwstr>
  </property>
  <property fmtid="{D5CDD505-2E9C-101B-9397-08002B2CF9AE}" pid="3" name="_2015_ms_pID_7253431">
    <vt:lpwstr>I7naS9EYQl9RJTIr5GssQZc9n3UIGzfgmBmsaE8TVG1uCE/8Nkboee
/bO8ar80AA8K8Y4F7SNG/iFBmImxFVLKoEp31s07YPH+PgdTss9VhTddToli5dQR9fXAwf2Q
MnaJJKaO0oc7/oUwL1jeHWwaVdEwDVKm2jY0ZfmsvML7dR4vfTJ/b6xdHSb3iNiFqRw8RUMJ
cxDsBvwRu/3xMLPzR505UQAEX01lU2/L3Tcv</vt:lpwstr>
  </property>
  <property fmtid="{D5CDD505-2E9C-101B-9397-08002B2CF9AE}" pid="4" name="_2015_ms_pID_7253432">
    <vt:lpwstr>7Q==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1719803958</vt:lpwstr>
  </property>
</Properties>
</file>