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3" r:id="rId3"/>
    <p:sldId id="260" r:id="rId4"/>
    <p:sldId id="263" r:id="rId5"/>
    <p:sldId id="271" r:id="rId6"/>
    <p:sldId id="272" r:id="rId7"/>
    <p:sldId id="262" r:id="rId8"/>
    <p:sldId id="268" r:id="rId9"/>
    <p:sldId id="269" r:id="rId10"/>
    <p:sldId id="270" r:id="rId11"/>
    <p:sldId id="265" r:id="rId12"/>
    <p:sldId id="264" r:id="rId13"/>
    <p:sldId id="267" r:id="rId14"/>
    <p:sldId id="257" r:id="rId15"/>
    <p:sldId id="259" r:id="rId16"/>
    <p:sldId id="26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F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9" autoAdjust="0"/>
    <p:restoredTop sz="94674"/>
  </p:normalViewPr>
  <p:slideViewPr>
    <p:cSldViewPr snapToGrid="0" showGuides="1">
      <p:cViewPr varScale="1">
        <p:scale>
          <a:sx n="116" d="100"/>
          <a:sy n="116" d="100"/>
        </p:scale>
        <p:origin x="12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浅色）">
    <p:spTree>
      <p:nvGrpSpPr>
        <p:cNvPr id="1" name=""/>
        <p:cNvGrpSpPr/>
        <p:nvPr/>
      </p:nvGrpSpPr>
      <p:grpSpPr>
        <a:xfrm>
          <a:off x="0" y="0"/>
          <a:ext cx="0" cy="0"/>
          <a:chOff x="0" y="0"/>
          <a:chExt cx="0" cy="0"/>
        </a:xfrm>
      </p:grpSpPr>
      <p:sp>
        <p:nvSpPr>
          <p:cNvPr id="10" name="标题 3">
            <a:extLst>
              <a:ext uri="{FF2B5EF4-FFF2-40B4-BE49-F238E27FC236}">
                <a16:creationId xmlns:a16="http://schemas.microsoft.com/office/drawing/2014/main" id="{10C61FE6-A433-47CF-AF72-79BB076C9F24}"/>
              </a:ext>
            </a:extLst>
          </p:cNvPr>
          <p:cNvSpPr>
            <a:spLocks noGrp="1"/>
          </p:cNvSpPr>
          <p:nvPr>
            <p:ph type="title" hasCustomPrompt="1"/>
          </p:nvPr>
        </p:nvSpPr>
        <p:spPr>
          <a:xfrm>
            <a:off x="623321" y="4037199"/>
            <a:ext cx="8928000" cy="720000"/>
          </a:xfrm>
          <a:prstGeom prst="rect">
            <a:avLst/>
          </a:prstGeom>
        </p:spPr>
        <p:txBody>
          <a:bodyPr/>
          <a:lstStyle/>
          <a:p>
            <a:r>
              <a:rPr kumimoji="1" lang="zh-CN" altLang="en-US" sz="4200" dirty="0">
                <a:latin typeface="Microsoft YaHei" panose="020B0503020204020204" pitchFamily="34" charset="-122"/>
                <a:ea typeface="Microsoft YaHei" panose="020B0503020204020204" pitchFamily="34" charset="-122"/>
              </a:rPr>
              <a:t>主标题内容文字区域</a:t>
            </a:r>
          </a:p>
        </p:txBody>
      </p:sp>
      <p:sp>
        <p:nvSpPr>
          <p:cNvPr id="12" name="文本占位符 19">
            <a:extLst>
              <a:ext uri="{FF2B5EF4-FFF2-40B4-BE49-F238E27FC236}">
                <a16:creationId xmlns:a16="http://schemas.microsoft.com/office/drawing/2014/main" id="{57343190-8AFD-4C4F-83E7-C7B97C170CF6}"/>
              </a:ext>
            </a:extLst>
          </p:cNvPr>
          <p:cNvSpPr>
            <a:spLocks noGrp="1"/>
          </p:cNvSpPr>
          <p:nvPr>
            <p:ph type="body" sz="quarter" idx="14" hasCustomPrompt="1"/>
          </p:nvPr>
        </p:nvSpPr>
        <p:spPr>
          <a:xfrm>
            <a:off x="623321" y="4914899"/>
            <a:ext cx="3600000" cy="324000"/>
          </a:xfrm>
          <a:prstGeom prst="rect">
            <a:avLst/>
          </a:prstGeom>
        </p:spPr>
        <p:txBody>
          <a:bodyPr>
            <a:normAutofit/>
          </a:bodyPr>
          <a:lstStyle>
            <a:lvl1pPr marL="0" indent="0">
              <a:buNone/>
              <a:defRPr sz="1500"/>
            </a:lvl1pPr>
          </a:lstStyle>
          <a:p>
            <a:pPr lvl="0"/>
            <a:r>
              <a:rPr lang="zh-CN" altLang="en-US" dirty="0"/>
              <a:t>单位：</a:t>
            </a:r>
            <a:endParaRPr lang="en-US" altLang="zh-CN" dirty="0"/>
          </a:p>
        </p:txBody>
      </p:sp>
      <p:sp>
        <p:nvSpPr>
          <p:cNvPr id="13" name="文本占位符 21">
            <a:extLst>
              <a:ext uri="{FF2B5EF4-FFF2-40B4-BE49-F238E27FC236}">
                <a16:creationId xmlns:a16="http://schemas.microsoft.com/office/drawing/2014/main" id="{9DDB8AC1-AF80-49B8-9ED4-8C3F93C3BB03}"/>
              </a:ext>
            </a:extLst>
          </p:cNvPr>
          <p:cNvSpPr>
            <a:spLocks noGrp="1"/>
          </p:cNvSpPr>
          <p:nvPr>
            <p:ph type="body" sz="quarter" idx="15" hasCustomPrompt="1"/>
          </p:nvPr>
        </p:nvSpPr>
        <p:spPr>
          <a:xfrm>
            <a:off x="623321" y="5286375"/>
            <a:ext cx="3600000" cy="276225"/>
          </a:xfrm>
          <a:prstGeom prst="rect">
            <a:avLst/>
          </a:prstGeom>
        </p:spPr>
        <p:txBody>
          <a:bodyPr>
            <a:noAutofit/>
          </a:bodyPr>
          <a:lstStyle>
            <a:lvl1pPr marL="0" indent="0">
              <a:buNone/>
              <a:defRPr sz="1500"/>
            </a:lvl1pPr>
          </a:lstStyle>
          <a:p>
            <a:pPr lvl="0"/>
            <a:r>
              <a:rPr lang="zh-CN" altLang="en-US" dirty="0"/>
              <a:t>汇报人：</a:t>
            </a:r>
          </a:p>
        </p:txBody>
      </p:sp>
      <p:pic>
        <p:nvPicPr>
          <p:cNvPr id="3" name="图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23321" y="3021525"/>
            <a:ext cx="5539353" cy="670046"/>
          </a:xfrm>
          <a:prstGeom prst="rect">
            <a:avLst/>
          </a:prstGeom>
        </p:spPr>
      </p:pic>
    </p:spTree>
    <p:extLst>
      <p:ext uri="{BB962C8B-B14F-4D97-AF65-F5344CB8AC3E}">
        <p14:creationId xmlns:p14="http://schemas.microsoft.com/office/powerpoint/2010/main" val="2306067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浅色）">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7DEEC4-DD0A-4F38-B832-93B4EC389A1A}"/>
              </a:ext>
            </a:extLst>
          </p:cNvPr>
          <p:cNvSpPr>
            <a:spLocks noGrp="1"/>
          </p:cNvSpPr>
          <p:nvPr>
            <p:ph type="title" hasCustomPrompt="1"/>
          </p:nvPr>
        </p:nvSpPr>
        <p:spPr/>
        <p:txBody>
          <a:bodyPr>
            <a:normAutofit/>
          </a:bodyPr>
          <a:lstStyle>
            <a:lvl1pPr>
              <a:defRPr sz="4200"/>
            </a:lvl1pPr>
          </a:lstStyle>
          <a:p>
            <a:r>
              <a:rPr lang="zh-CN" altLang="en-US" dirty="0"/>
              <a:t>目录</a:t>
            </a:r>
          </a:p>
        </p:txBody>
      </p:sp>
      <p:sp>
        <p:nvSpPr>
          <p:cNvPr id="8" name="文本占位符 7">
            <a:extLst>
              <a:ext uri="{FF2B5EF4-FFF2-40B4-BE49-F238E27FC236}">
                <a16:creationId xmlns:a16="http://schemas.microsoft.com/office/drawing/2014/main" id="{25653C86-4825-47F9-A882-A52F95348CA2}"/>
              </a:ext>
            </a:extLst>
          </p:cNvPr>
          <p:cNvSpPr>
            <a:spLocks noGrp="1"/>
          </p:cNvSpPr>
          <p:nvPr>
            <p:ph type="body" sz="quarter" idx="13" hasCustomPrompt="1"/>
          </p:nvPr>
        </p:nvSpPr>
        <p:spPr>
          <a:xfrm>
            <a:off x="838200" y="1829586"/>
            <a:ext cx="10515600" cy="4359458"/>
          </a:xfrm>
        </p:spPr>
        <p:txBody>
          <a:bodyPr>
            <a:normAutofit/>
          </a:bodyPr>
          <a:lstStyle>
            <a:lvl1pPr marL="457200" indent="-457200">
              <a:buAutoNum type="arabicPeriod"/>
              <a:defRPr sz="2200"/>
            </a:lvl1pPr>
          </a:lstStyle>
          <a:p>
            <a:pPr lvl="0"/>
            <a:r>
              <a:rPr lang="zh-CN" altLang="en-US" dirty="0"/>
              <a:t>单击此处添加文本</a:t>
            </a:r>
            <a:endParaRPr lang="en-US" altLang="zh-CN" dirty="0"/>
          </a:p>
          <a:p>
            <a:pPr lvl="0"/>
            <a:r>
              <a:rPr lang="zh-CN" altLang="en-US" dirty="0"/>
              <a:t>单击此处添加文本</a:t>
            </a:r>
            <a:endParaRPr lang="en-US" altLang="zh-CN" dirty="0"/>
          </a:p>
          <a:p>
            <a:pPr lvl="0"/>
            <a:r>
              <a:rPr lang="zh-CN" altLang="en-US" dirty="0"/>
              <a:t>单击此处添加文本</a:t>
            </a:r>
            <a:endParaRPr lang="en-US" altLang="zh-CN" dirty="0"/>
          </a:p>
          <a:p>
            <a:pPr lvl="0"/>
            <a:r>
              <a:rPr lang="zh-CN" altLang="en-US" dirty="0"/>
              <a:t>单击此处添加文本</a:t>
            </a:r>
          </a:p>
        </p:txBody>
      </p:sp>
    </p:spTree>
    <p:extLst>
      <p:ext uri="{BB962C8B-B14F-4D97-AF65-F5344CB8AC3E}">
        <p14:creationId xmlns:p14="http://schemas.microsoft.com/office/powerpoint/2010/main" val="3452350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页（浅色）">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5E0804-E2AC-4BF9-A812-73919677A6A7}"/>
              </a:ext>
            </a:extLst>
          </p:cNvPr>
          <p:cNvSpPr>
            <a:spLocks noGrp="1"/>
          </p:cNvSpPr>
          <p:nvPr>
            <p:ph type="title" hasCustomPrompt="1"/>
          </p:nvPr>
        </p:nvSpPr>
        <p:spPr>
          <a:xfrm>
            <a:off x="732325" y="294104"/>
            <a:ext cx="8883624" cy="507831"/>
          </a:xfrm>
        </p:spPr>
        <p:txBody>
          <a:bodyPr wrap="square" lIns="102240" tIns="45720" rIns="91440" bIns="45720" anchor="ctr">
            <a:spAutoFit/>
          </a:bodyPr>
          <a:lstStyle>
            <a:lvl1pPr>
              <a:defRPr sz="3000"/>
            </a:lvl1pPr>
          </a:lstStyle>
          <a:p>
            <a:r>
              <a:rPr lang="zh-CN" altLang="en-US" dirty="0"/>
              <a:t>标题文字区域</a:t>
            </a:r>
          </a:p>
        </p:txBody>
      </p:sp>
      <p:sp>
        <p:nvSpPr>
          <p:cNvPr id="3" name="内容占位符 2">
            <a:extLst>
              <a:ext uri="{FF2B5EF4-FFF2-40B4-BE49-F238E27FC236}">
                <a16:creationId xmlns:a16="http://schemas.microsoft.com/office/drawing/2014/main" id="{6C1F7FAC-5F4F-4CBC-A696-623C238418DD}"/>
              </a:ext>
            </a:extLst>
          </p:cNvPr>
          <p:cNvSpPr>
            <a:spLocks noGrp="1"/>
          </p:cNvSpPr>
          <p:nvPr>
            <p:ph sz="half" idx="1" hasCustomPrompt="1"/>
          </p:nvPr>
        </p:nvSpPr>
        <p:spPr>
          <a:xfrm>
            <a:off x="732324" y="1234081"/>
            <a:ext cx="10841541" cy="4351338"/>
          </a:xfrm>
        </p:spPr>
        <p:txBody>
          <a:bodyPr>
            <a:normAutofit/>
          </a:bodyPr>
          <a:lstStyle>
            <a:lvl1pPr marL="0" indent="0">
              <a:buNone/>
              <a:defRPr sz="2000"/>
            </a:lvl1pPr>
          </a:lstStyle>
          <a:p>
            <a:pPr lvl="0"/>
            <a:r>
              <a:rPr lang="zh-CN" altLang="en-US" dirty="0"/>
              <a:t>此处为文字区域</a:t>
            </a:r>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22310" y="294104"/>
            <a:ext cx="1851555" cy="848896"/>
          </a:xfrm>
          <a:prstGeom prst="rect">
            <a:avLst/>
          </a:prstGeom>
        </p:spPr>
      </p:pic>
    </p:spTree>
    <p:extLst>
      <p:ext uri="{BB962C8B-B14F-4D97-AF65-F5344CB8AC3E}">
        <p14:creationId xmlns:p14="http://schemas.microsoft.com/office/powerpoint/2010/main" val="3326812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封底（浅色）">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066" cy="6858000"/>
          </a:xfrm>
          <a:prstGeom prst="rect">
            <a:avLst/>
          </a:prstGeom>
        </p:spPr>
      </p:pic>
    </p:spTree>
    <p:extLst>
      <p:ext uri="{BB962C8B-B14F-4D97-AF65-F5344CB8AC3E}">
        <p14:creationId xmlns:p14="http://schemas.microsoft.com/office/powerpoint/2010/main" val="24769707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D7A293A-8E37-4208-B4FA-3A2BB9E937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2D096C7-D3A4-4E38-A510-F976B1FD1C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2395D8-B110-436A-A4B8-B2F8D1E2C8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olidFill>
                <a:latin typeface="微软雅黑" panose="020B0503020204020204" pitchFamily="34" charset="-122"/>
                <a:ea typeface="微软雅黑" panose="020B0503020204020204" pitchFamily="34" charset="-122"/>
              </a:defRPr>
            </a:lvl1pPr>
          </a:lstStyle>
          <a:p>
            <a:fld id="{50E300F0-0892-48D2-9223-FBD060D137BF}" type="datetimeFigureOut">
              <a:rPr lang="zh-CN" altLang="en-US" smtClean="0"/>
              <a:pPr/>
              <a:t>2024/7/1</a:t>
            </a:fld>
            <a:endParaRPr lang="zh-CN" altLang="en-US"/>
          </a:p>
        </p:txBody>
      </p:sp>
      <p:sp>
        <p:nvSpPr>
          <p:cNvPr id="5" name="页脚占位符 4">
            <a:extLst>
              <a:ext uri="{FF2B5EF4-FFF2-40B4-BE49-F238E27FC236}">
                <a16:creationId xmlns:a16="http://schemas.microsoft.com/office/drawing/2014/main" id="{FEEC51CC-7CD8-4524-928A-B91086A1A2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olidFill>
                <a:latin typeface="微软雅黑" panose="020B0503020204020204" pitchFamily="34" charset="-122"/>
                <a:ea typeface="微软雅黑" panose="020B0503020204020204" pitchFamily="34" charset="-122"/>
              </a:defRPr>
            </a:lvl1pPr>
          </a:lstStyle>
          <a:p>
            <a:endParaRPr lang="zh-CN" altLang="en-US"/>
          </a:p>
        </p:txBody>
      </p:sp>
      <p:sp>
        <p:nvSpPr>
          <p:cNvPr id="6" name="灯片编号占位符 5">
            <a:extLst>
              <a:ext uri="{FF2B5EF4-FFF2-40B4-BE49-F238E27FC236}">
                <a16:creationId xmlns:a16="http://schemas.microsoft.com/office/drawing/2014/main" id="{99FEE23E-BF8D-49FD-A13E-22628F41C2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olidFill>
                <a:latin typeface="微软雅黑" panose="020B0503020204020204" pitchFamily="34" charset="-122"/>
                <a:ea typeface="微软雅黑" panose="020B0503020204020204" pitchFamily="34" charset="-122"/>
              </a:defRPr>
            </a:lvl1pPr>
          </a:lstStyle>
          <a:p>
            <a:fld id="{EDBE4B31-86BE-4417-B8C4-D96246BE2F1C}" type="slidenum">
              <a:rPr lang="zh-CN" altLang="en-US" smtClean="0"/>
              <a:pPr/>
              <a:t>‹#›</a:t>
            </a:fld>
            <a:endParaRPr lang="zh-CN" altLang="en-US"/>
          </a:p>
        </p:txBody>
      </p:sp>
    </p:spTree>
    <p:extLst>
      <p:ext uri="{BB962C8B-B14F-4D97-AF65-F5344CB8AC3E}">
        <p14:creationId xmlns:p14="http://schemas.microsoft.com/office/powerpoint/2010/main" val="41739739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blog.llvm.org/posts/2021-01-05-stack-clash-protection/#:~:text=Support%20for%20this%20flag%20landed%20in%20Clang%20in%202020%2C%20only%20for%20X86%2C%20SystemZ%20and%20PowerPC."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9095C-E3BB-48D4-9B2E-14606C4B4F3B}"/>
              </a:ext>
            </a:extLst>
          </p:cNvPr>
          <p:cNvSpPr>
            <a:spLocks noGrp="1"/>
          </p:cNvSpPr>
          <p:nvPr>
            <p:ph type="title"/>
          </p:nvPr>
        </p:nvSpPr>
        <p:spPr/>
        <p:txBody>
          <a:bodyPr/>
          <a:lstStyle/>
          <a:p>
            <a:r>
              <a:rPr lang="zh-CN" altLang="en-US" dirty="0"/>
              <a:t>安全编译选项调研</a:t>
            </a:r>
          </a:p>
        </p:txBody>
      </p:sp>
      <p:sp>
        <p:nvSpPr>
          <p:cNvPr id="3" name="文本占位符 2">
            <a:extLst>
              <a:ext uri="{FF2B5EF4-FFF2-40B4-BE49-F238E27FC236}">
                <a16:creationId xmlns:a16="http://schemas.microsoft.com/office/drawing/2014/main" id="{C4BBB4E3-73A9-40B0-912F-7C8F66D36661}"/>
              </a:ext>
            </a:extLst>
          </p:cNvPr>
          <p:cNvSpPr>
            <a:spLocks noGrp="1"/>
          </p:cNvSpPr>
          <p:nvPr>
            <p:ph type="body" sz="quarter" idx="14"/>
          </p:nvPr>
        </p:nvSpPr>
        <p:spPr/>
        <p:txBody>
          <a:bodyPr/>
          <a:lstStyle/>
          <a:p>
            <a:endParaRPr lang="zh-CN" altLang="en-US" dirty="0"/>
          </a:p>
        </p:txBody>
      </p:sp>
      <p:sp>
        <p:nvSpPr>
          <p:cNvPr id="4" name="文本占位符 3">
            <a:extLst>
              <a:ext uri="{FF2B5EF4-FFF2-40B4-BE49-F238E27FC236}">
                <a16:creationId xmlns:a16="http://schemas.microsoft.com/office/drawing/2014/main" id="{5739C0AC-F640-489C-ACA0-9C4BD62261C5}"/>
              </a:ext>
            </a:extLst>
          </p:cNvPr>
          <p:cNvSpPr>
            <a:spLocks noGrp="1"/>
          </p:cNvSpPr>
          <p:nvPr>
            <p:ph type="body" sz="quarter" idx="15"/>
          </p:nvPr>
        </p:nvSpPr>
        <p:spPr/>
        <p:txBody>
          <a:bodyPr/>
          <a:lstStyle/>
          <a:p>
            <a:endParaRPr lang="zh-CN" altLang="en-US" dirty="0"/>
          </a:p>
        </p:txBody>
      </p:sp>
    </p:spTree>
    <p:extLst>
      <p:ext uri="{BB962C8B-B14F-4D97-AF65-F5344CB8AC3E}">
        <p14:creationId xmlns:p14="http://schemas.microsoft.com/office/powerpoint/2010/main" val="1632338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2E887D-A9BF-4B7B-A21A-4C33112B7A31}"/>
              </a:ext>
            </a:extLst>
          </p:cNvPr>
          <p:cNvSpPr>
            <a:spLocks noGrp="1"/>
          </p:cNvSpPr>
          <p:nvPr>
            <p:ph type="title"/>
          </p:nvPr>
        </p:nvSpPr>
        <p:spPr>
          <a:xfrm>
            <a:off x="732325" y="294104"/>
            <a:ext cx="8883624" cy="507831"/>
          </a:xfrm>
        </p:spPr>
        <p:txBody>
          <a:bodyPr/>
          <a:lstStyle/>
          <a:p>
            <a:r>
              <a:rPr lang="en-US" altLang="zh-CN" dirty="0" err="1"/>
              <a:t>redhat</a:t>
            </a:r>
            <a:r>
              <a:rPr lang="en-US" altLang="zh-CN" dirty="0"/>
              <a:t>-rpm-config</a:t>
            </a:r>
            <a:endParaRPr lang="zh-CN" altLang="en-US" dirty="0"/>
          </a:p>
        </p:txBody>
      </p:sp>
      <p:pic>
        <p:nvPicPr>
          <p:cNvPr id="4" name="图片 3">
            <a:extLst>
              <a:ext uri="{FF2B5EF4-FFF2-40B4-BE49-F238E27FC236}">
                <a16:creationId xmlns:a16="http://schemas.microsoft.com/office/drawing/2014/main" id="{FD236EDC-C489-4C2C-B1F4-676829C6C3AA}"/>
              </a:ext>
            </a:extLst>
          </p:cNvPr>
          <p:cNvPicPr>
            <a:picLocks noChangeAspect="1"/>
          </p:cNvPicPr>
          <p:nvPr/>
        </p:nvPicPr>
        <p:blipFill>
          <a:blip r:embed="rId2"/>
          <a:stretch>
            <a:fillRect/>
          </a:stretch>
        </p:blipFill>
        <p:spPr>
          <a:xfrm>
            <a:off x="732325" y="939271"/>
            <a:ext cx="4324350" cy="1609725"/>
          </a:xfrm>
          <a:prstGeom prst="rect">
            <a:avLst/>
          </a:prstGeom>
        </p:spPr>
      </p:pic>
      <p:pic>
        <p:nvPicPr>
          <p:cNvPr id="6" name="图片 5">
            <a:extLst>
              <a:ext uri="{FF2B5EF4-FFF2-40B4-BE49-F238E27FC236}">
                <a16:creationId xmlns:a16="http://schemas.microsoft.com/office/drawing/2014/main" id="{DE9C6596-51D8-46AD-9587-C8D3F00440FE}"/>
              </a:ext>
            </a:extLst>
          </p:cNvPr>
          <p:cNvPicPr>
            <a:picLocks noChangeAspect="1"/>
          </p:cNvPicPr>
          <p:nvPr/>
        </p:nvPicPr>
        <p:blipFill>
          <a:blip r:embed="rId3"/>
          <a:stretch>
            <a:fillRect/>
          </a:stretch>
        </p:blipFill>
        <p:spPr>
          <a:xfrm>
            <a:off x="743967" y="2686332"/>
            <a:ext cx="5362575" cy="1133475"/>
          </a:xfrm>
          <a:prstGeom prst="rect">
            <a:avLst/>
          </a:prstGeom>
        </p:spPr>
      </p:pic>
      <p:pic>
        <p:nvPicPr>
          <p:cNvPr id="7" name="图片 6">
            <a:extLst>
              <a:ext uri="{FF2B5EF4-FFF2-40B4-BE49-F238E27FC236}">
                <a16:creationId xmlns:a16="http://schemas.microsoft.com/office/drawing/2014/main" id="{C9FC422A-C01A-4611-A342-88192B00302B}"/>
              </a:ext>
            </a:extLst>
          </p:cNvPr>
          <p:cNvPicPr>
            <a:picLocks noChangeAspect="1"/>
          </p:cNvPicPr>
          <p:nvPr/>
        </p:nvPicPr>
        <p:blipFill rotWithShape="1">
          <a:blip r:embed="rId4"/>
          <a:srcRect l="1669"/>
          <a:stretch/>
        </p:blipFill>
        <p:spPr>
          <a:xfrm>
            <a:off x="732325" y="3957143"/>
            <a:ext cx="6116025" cy="2381250"/>
          </a:xfrm>
          <a:prstGeom prst="rect">
            <a:avLst/>
          </a:prstGeom>
        </p:spPr>
      </p:pic>
      <p:sp>
        <p:nvSpPr>
          <p:cNvPr id="9" name="矩形 8">
            <a:extLst>
              <a:ext uri="{FF2B5EF4-FFF2-40B4-BE49-F238E27FC236}">
                <a16:creationId xmlns:a16="http://schemas.microsoft.com/office/drawing/2014/main" id="{742EDFB3-90E7-402A-912A-809EABA0CE72}"/>
              </a:ext>
            </a:extLst>
          </p:cNvPr>
          <p:cNvSpPr/>
          <p:nvPr/>
        </p:nvSpPr>
        <p:spPr>
          <a:xfrm>
            <a:off x="5503333" y="1012762"/>
            <a:ext cx="6096000" cy="1569660"/>
          </a:xfrm>
          <a:prstGeom prst="rect">
            <a:avLst/>
          </a:prstGeom>
        </p:spPr>
        <p:txBody>
          <a:bodyPr>
            <a:spAutoFit/>
          </a:bodyPr>
          <a:lstStyle/>
          <a:p>
            <a:r>
              <a:rPr lang="en-US" altLang="zh-CN" sz="1600" dirty="0"/>
              <a:t>Fedora</a:t>
            </a:r>
            <a:r>
              <a:rPr lang="zh-CN" altLang="en-US" sz="1600" dirty="0"/>
              <a:t>默认打开</a:t>
            </a:r>
            <a:r>
              <a:rPr lang="en-US" altLang="zh-CN" sz="1600" dirty="0"/>
              <a:t>%_</a:t>
            </a:r>
            <a:r>
              <a:rPr lang="en-US" altLang="zh-CN" sz="1600" dirty="0" err="1"/>
              <a:t>auto_set_build_flags</a:t>
            </a:r>
            <a:r>
              <a:rPr lang="zh-CN" altLang="en-US" sz="1600" dirty="0"/>
              <a:t>，在 </a:t>
            </a:r>
            <a:r>
              <a:rPr lang="en-US" altLang="zh-CN" sz="1600" dirty="0"/>
              <a:t>%build </a:t>
            </a:r>
            <a:r>
              <a:rPr lang="zh-CN" altLang="en-US" sz="1600" dirty="0"/>
              <a:t>、 </a:t>
            </a:r>
            <a:r>
              <a:rPr lang="en-US" altLang="zh-CN" sz="1600" dirty="0"/>
              <a:t>%check </a:t>
            </a:r>
            <a:r>
              <a:rPr lang="zh-CN" altLang="en-US" sz="1600" dirty="0"/>
              <a:t>和 </a:t>
            </a:r>
            <a:r>
              <a:rPr lang="en-US" altLang="zh-CN" sz="1600" dirty="0"/>
              <a:t>%install </a:t>
            </a:r>
            <a:r>
              <a:rPr lang="zh-CN" altLang="en-US" sz="1600" dirty="0"/>
              <a:t>阶段之前自动调用</a:t>
            </a:r>
            <a:r>
              <a:rPr lang="en-US" altLang="zh-CN" sz="1600" dirty="0"/>
              <a:t>%</a:t>
            </a:r>
            <a:r>
              <a:rPr lang="en-US" altLang="zh-CN" sz="1600" dirty="0" err="1"/>
              <a:t>set_build_flags</a:t>
            </a:r>
            <a:r>
              <a:rPr lang="zh-CN" altLang="en-US" sz="1600" dirty="0"/>
              <a:t>，以保障所有安全加固选项都可以在软件包构建阶段使能。</a:t>
            </a:r>
            <a:endParaRPr lang="en-US" altLang="zh-CN" sz="1600" dirty="0"/>
          </a:p>
          <a:p>
            <a:endParaRPr lang="en-US" altLang="zh-CN" sz="1600" dirty="0"/>
          </a:p>
          <a:p>
            <a:r>
              <a:rPr lang="zh-CN" altLang="en-US" sz="1600" dirty="0"/>
              <a:t>软件包可以通过</a:t>
            </a:r>
            <a:r>
              <a:rPr lang="en-US" altLang="zh-CN" sz="1600" dirty="0"/>
              <a:t>%undefine _</a:t>
            </a:r>
            <a:r>
              <a:rPr lang="en-US" altLang="zh-CN" sz="1600" dirty="0" err="1"/>
              <a:t>auto_set_build_flags</a:t>
            </a:r>
            <a:r>
              <a:rPr lang="zh-CN" altLang="en-US" sz="1600" dirty="0"/>
              <a:t>来关闭此行为，也可以通过一些宏来控制其他优化能力。</a:t>
            </a:r>
          </a:p>
        </p:txBody>
      </p:sp>
    </p:spTree>
    <p:extLst>
      <p:ext uri="{BB962C8B-B14F-4D97-AF65-F5344CB8AC3E}">
        <p14:creationId xmlns:p14="http://schemas.microsoft.com/office/powerpoint/2010/main" val="97233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3F5158-7CC4-4664-8B74-A2064EB547DB}"/>
              </a:ext>
            </a:extLst>
          </p:cNvPr>
          <p:cNvSpPr>
            <a:spLocks noGrp="1"/>
          </p:cNvSpPr>
          <p:nvPr>
            <p:ph type="title"/>
          </p:nvPr>
        </p:nvSpPr>
        <p:spPr/>
        <p:txBody>
          <a:bodyPr/>
          <a:lstStyle/>
          <a:p>
            <a:r>
              <a:rPr lang="zh-CN" altLang="en-US" dirty="0"/>
              <a:t>其他编译器安全能力</a:t>
            </a:r>
          </a:p>
        </p:txBody>
      </p:sp>
      <p:graphicFrame>
        <p:nvGraphicFramePr>
          <p:cNvPr id="6" name="表格 5">
            <a:extLst>
              <a:ext uri="{FF2B5EF4-FFF2-40B4-BE49-F238E27FC236}">
                <a16:creationId xmlns:a16="http://schemas.microsoft.com/office/drawing/2014/main" id="{70ED972B-170B-4E74-9EBC-525080683E51}"/>
              </a:ext>
            </a:extLst>
          </p:cNvPr>
          <p:cNvGraphicFramePr>
            <a:graphicFrameLocks noGrp="1"/>
          </p:cNvGraphicFramePr>
          <p:nvPr>
            <p:extLst>
              <p:ext uri="{D42A27DB-BD31-4B8C-83A1-F6EECF244321}">
                <p14:modId xmlns:p14="http://schemas.microsoft.com/office/powerpoint/2010/main" val="381185540"/>
              </p:ext>
            </p:extLst>
          </p:nvPr>
        </p:nvGraphicFramePr>
        <p:xfrm>
          <a:off x="1068527" y="1345276"/>
          <a:ext cx="10288586" cy="3364471"/>
        </p:xfrm>
        <a:graphic>
          <a:graphicData uri="http://schemas.openxmlformats.org/drawingml/2006/table">
            <a:tbl>
              <a:tblPr>
                <a:tableStyleId>{5940675A-B579-460E-94D1-54222C63F5DA}</a:tableStyleId>
              </a:tblPr>
              <a:tblGrid>
                <a:gridCol w="3066151">
                  <a:extLst>
                    <a:ext uri="{9D8B030D-6E8A-4147-A177-3AD203B41FA5}">
                      <a16:colId xmlns:a16="http://schemas.microsoft.com/office/drawing/2014/main" val="1327171754"/>
                    </a:ext>
                  </a:extLst>
                </a:gridCol>
                <a:gridCol w="7222435">
                  <a:extLst>
                    <a:ext uri="{9D8B030D-6E8A-4147-A177-3AD203B41FA5}">
                      <a16:colId xmlns:a16="http://schemas.microsoft.com/office/drawing/2014/main" val="2111729924"/>
                    </a:ext>
                  </a:extLst>
                </a:gridCol>
              </a:tblGrid>
              <a:tr h="401176">
                <a:tc>
                  <a:txBody>
                    <a:bodyPr/>
                    <a:lstStyle/>
                    <a:p>
                      <a:pPr algn="l"/>
                      <a:r>
                        <a:rPr lang="en-US" sz="1400" dirty="0">
                          <a:effectLst/>
                        </a:rPr>
                        <a:t>-</a:t>
                      </a:r>
                      <a:r>
                        <a:rPr lang="en-US" sz="1400" dirty="0" err="1">
                          <a:effectLst/>
                        </a:rPr>
                        <a:t>fsanitize</a:t>
                      </a:r>
                      <a:r>
                        <a:rPr lang="en-US" sz="1400" dirty="0">
                          <a:effectLst/>
                        </a:rPr>
                        <a:t>=address</a:t>
                      </a:r>
                      <a:endParaRPr lang="en-US" sz="1400" dirty="0">
                        <a:effectLst/>
                        <a:latin typeface="Source Han Sans SC VF" panose="020B0200000000000000" pitchFamily="34" charset="-122"/>
                        <a:ea typeface="Source Han Sans SC VF" panose="020B0200000000000000" pitchFamily="34" charset="-122"/>
                      </a:endParaRPr>
                    </a:p>
                  </a:txBody>
                  <a:tcPr marL="79628" marR="79628" marT="36751" marB="36751" anchor="ctr"/>
                </a:tc>
                <a:tc>
                  <a:txBody>
                    <a:bodyPr/>
                    <a:lstStyle/>
                    <a:p>
                      <a:pPr algn="l"/>
                      <a:r>
                        <a:rPr lang="zh-CN" altLang="en-US" sz="1400" dirty="0">
                          <a:effectLst/>
                        </a:rPr>
                        <a:t>能够在运行时检测内存错误</a:t>
                      </a:r>
                      <a:endParaRPr lang="zh-CN" altLang="en-US" sz="1400" dirty="0">
                        <a:effectLst/>
                        <a:latin typeface="Source Han Sans SC VF" panose="020B0200000000000000" pitchFamily="34" charset="-122"/>
                        <a:ea typeface="Source Han Sans SC VF" panose="020B0200000000000000" pitchFamily="34" charset="-122"/>
                      </a:endParaRPr>
                    </a:p>
                  </a:txBody>
                  <a:tcPr marL="79628" marR="79628" marT="36751" marB="36751" anchor="ctr"/>
                </a:tc>
                <a:extLst>
                  <a:ext uri="{0D108BD9-81ED-4DB2-BD59-A6C34878D82A}">
                    <a16:rowId xmlns:a16="http://schemas.microsoft.com/office/drawing/2014/main" val="681570525"/>
                  </a:ext>
                </a:extLst>
              </a:tr>
              <a:tr h="346555">
                <a:tc>
                  <a:txBody>
                    <a:bodyPr/>
                    <a:lstStyle/>
                    <a:p>
                      <a:pPr algn="l"/>
                      <a:r>
                        <a:rPr lang="en-US" sz="1400">
                          <a:effectLst/>
                        </a:rPr>
                        <a:t>-fsanitize=thread</a:t>
                      </a:r>
                      <a:endParaRPr lang="en-US" sz="1400">
                        <a:effectLst/>
                        <a:latin typeface="Source Han Sans SC VF" panose="020B0200000000000000" pitchFamily="34" charset="-122"/>
                        <a:ea typeface="Source Han Sans SC VF" panose="020B0200000000000000" pitchFamily="34" charset="-122"/>
                      </a:endParaRPr>
                    </a:p>
                  </a:txBody>
                  <a:tcPr marL="79628" marR="79628" marT="36751" marB="36751" anchor="ctr"/>
                </a:tc>
                <a:tc>
                  <a:txBody>
                    <a:bodyPr/>
                    <a:lstStyle/>
                    <a:p>
                      <a:pPr algn="l"/>
                      <a:r>
                        <a:rPr lang="zh-CN" altLang="en-US" sz="1400" dirty="0">
                          <a:effectLst/>
                        </a:rPr>
                        <a:t>能够在运行时检测数据竞争错误</a:t>
                      </a:r>
                      <a:endParaRPr lang="zh-CN" altLang="en-US" sz="1400" dirty="0">
                        <a:effectLst/>
                        <a:latin typeface="Source Han Sans SC VF" panose="020B0200000000000000" pitchFamily="34" charset="-122"/>
                        <a:ea typeface="Source Han Sans SC VF" panose="020B0200000000000000" pitchFamily="34" charset="-122"/>
                      </a:endParaRPr>
                    </a:p>
                  </a:txBody>
                  <a:tcPr marL="79628" marR="79628" marT="36751" marB="36751" anchor="ctr"/>
                </a:tc>
                <a:extLst>
                  <a:ext uri="{0D108BD9-81ED-4DB2-BD59-A6C34878D82A}">
                    <a16:rowId xmlns:a16="http://schemas.microsoft.com/office/drawing/2014/main" val="1940594476"/>
                  </a:ext>
                </a:extLst>
              </a:tr>
              <a:tr h="337740">
                <a:tc>
                  <a:txBody>
                    <a:bodyPr/>
                    <a:lstStyle/>
                    <a:p>
                      <a:pPr algn="l"/>
                      <a:r>
                        <a:rPr lang="en-US" sz="1400">
                          <a:effectLst/>
                        </a:rPr>
                        <a:t>-fsanitize=leak</a:t>
                      </a:r>
                      <a:endParaRPr lang="en-US" sz="1400">
                        <a:effectLst/>
                        <a:latin typeface="Source Han Sans SC VF" panose="020B0200000000000000" pitchFamily="34" charset="-122"/>
                        <a:ea typeface="Source Han Sans SC VF" panose="020B0200000000000000" pitchFamily="34" charset="-122"/>
                      </a:endParaRPr>
                    </a:p>
                  </a:txBody>
                  <a:tcPr marL="79628" marR="79628" marT="36751" marB="36751" anchor="ctr"/>
                </a:tc>
                <a:tc>
                  <a:txBody>
                    <a:bodyPr/>
                    <a:lstStyle/>
                    <a:p>
                      <a:pPr algn="l"/>
                      <a:r>
                        <a:rPr lang="zh-CN" altLang="en-US" sz="1400" dirty="0">
                          <a:effectLst/>
                        </a:rPr>
                        <a:t>能够在运行时检测内存泄漏</a:t>
                      </a:r>
                      <a:endParaRPr lang="zh-CN" altLang="en-US" sz="1400" dirty="0">
                        <a:effectLst/>
                        <a:latin typeface="Source Han Sans SC VF" panose="020B0200000000000000" pitchFamily="34" charset="-122"/>
                        <a:ea typeface="Source Han Sans SC VF" panose="020B0200000000000000" pitchFamily="34" charset="-122"/>
                      </a:endParaRPr>
                    </a:p>
                  </a:txBody>
                  <a:tcPr marL="79628" marR="79628" marT="36751" marB="36751" anchor="ctr"/>
                </a:tc>
                <a:extLst>
                  <a:ext uri="{0D108BD9-81ED-4DB2-BD59-A6C34878D82A}">
                    <a16:rowId xmlns:a16="http://schemas.microsoft.com/office/drawing/2014/main" val="63275155"/>
                  </a:ext>
                </a:extLst>
              </a:tr>
              <a:tr h="455800">
                <a:tc>
                  <a:txBody>
                    <a:bodyPr/>
                    <a:lstStyle/>
                    <a:p>
                      <a:pPr algn="l"/>
                      <a:r>
                        <a:rPr lang="en-US" sz="1400" dirty="0">
                          <a:effectLst/>
                        </a:rPr>
                        <a:t>-</a:t>
                      </a:r>
                      <a:r>
                        <a:rPr lang="en-US" sz="1400" dirty="0" err="1">
                          <a:effectLst/>
                        </a:rPr>
                        <a:t>fsanitize</a:t>
                      </a:r>
                      <a:r>
                        <a:rPr lang="en-US" sz="1400" dirty="0">
                          <a:effectLst/>
                        </a:rPr>
                        <a:t>=undefined</a:t>
                      </a:r>
                      <a:endParaRPr lang="en-US" sz="1400" dirty="0">
                        <a:effectLst/>
                        <a:latin typeface="Source Han Sans SC VF" panose="020B0200000000000000" pitchFamily="34" charset="-122"/>
                        <a:ea typeface="Source Han Sans SC VF" panose="020B0200000000000000" pitchFamily="34" charset="-122"/>
                      </a:endParaRPr>
                    </a:p>
                  </a:txBody>
                  <a:tcPr marL="79628" marR="79628" marT="36751" marB="36751" anchor="ctr"/>
                </a:tc>
                <a:tc>
                  <a:txBody>
                    <a:bodyPr/>
                    <a:lstStyle/>
                    <a:p>
                      <a:pPr algn="l"/>
                      <a:r>
                        <a:rPr lang="zh-CN" altLang="en-US" sz="1400" dirty="0">
                          <a:effectLst/>
                        </a:rPr>
                        <a:t>能够在运行时检测未定义的行为</a:t>
                      </a:r>
                      <a:endParaRPr lang="zh-CN" altLang="en-US" sz="1400" dirty="0">
                        <a:effectLst/>
                        <a:latin typeface="Source Han Sans SC VF" panose="020B0200000000000000" pitchFamily="34" charset="-122"/>
                        <a:ea typeface="Source Han Sans SC VF" panose="020B0200000000000000" pitchFamily="34" charset="-122"/>
                      </a:endParaRPr>
                    </a:p>
                  </a:txBody>
                  <a:tcPr marL="79628" marR="79628" marT="36751" marB="36751" anchor="ctr"/>
                </a:tc>
                <a:extLst>
                  <a:ext uri="{0D108BD9-81ED-4DB2-BD59-A6C34878D82A}">
                    <a16:rowId xmlns:a16="http://schemas.microsoft.com/office/drawing/2014/main" val="2156804693"/>
                  </a:ext>
                </a:extLst>
              </a:tr>
              <a:tr h="455800">
                <a:tc>
                  <a:txBody>
                    <a:bodyPr/>
                    <a:lstStyle/>
                    <a:p>
                      <a:pPr algn="l"/>
                      <a:r>
                        <a:rPr lang="en-US" sz="1400" kern="1200" dirty="0">
                          <a:solidFill>
                            <a:schemeClr val="tx1"/>
                          </a:solidFill>
                          <a:effectLst/>
                          <a:latin typeface="+mn-lt"/>
                          <a:ea typeface="+mn-ea"/>
                          <a:cs typeface="+mn-cs"/>
                        </a:rPr>
                        <a:t>-</a:t>
                      </a:r>
                      <a:r>
                        <a:rPr lang="en-US" sz="1400" kern="1200" dirty="0" err="1">
                          <a:solidFill>
                            <a:schemeClr val="tx1"/>
                          </a:solidFill>
                          <a:effectLst/>
                          <a:latin typeface="+mn-lt"/>
                          <a:ea typeface="+mn-ea"/>
                          <a:cs typeface="+mn-cs"/>
                        </a:rPr>
                        <a:t>fsanitize</a:t>
                      </a:r>
                      <a:r>
                        <a:rPr lang="en-US" sz="1400" kern="1200" dirty="0">
                          <a:solidFill>
                            <a:schemeClr val="tx1"/>
                          </a:solidFill>
                          <a:effectLst/>
                          <a:latin typeface="+mn-lt"/>
                          <a:ea typeface="+mn-ea"/>
                          <a:cs typeface="+mn-cs"/>
                        </a:rPr>
                        <a:t>=unsigned-integer-overflow</a:t>
                      </a:r>
                    </a:p>
                  </a:txBody>
                  <a:tcPr marL="79628" marR="79628" marT="36751" marB="36751" anchor="ctr"/>
                </a:tc>
                <a:tc>
                  <a:txBody>
                    <a:bodyPr/>
                    <a:lstStyle/>
                    <a:p>
                      <a:pPr algn="l"/>
                      <a:r>
                        <a:rPr lang="zh-CN" altLang="en-US" sz="1400" dirty="0">
                          <a:effectLst/>
                        </a:rPr>
                        <a:t>能够在运行时检测无符号整数溢出问题</a:t>
                      </a:r>
                      <a:endParaRPr lang="zh-CN" altLang="en-US" sz="1400" dirty="0">
                        <a:effectLst/>
                        <a:latin typeface="Source Han Sans SC VF" panose="020B0200000000000000" pitchFamily="34" charset="-122"/>
                        <a:ea typeface="Source Han Sans SC VF" panose="020B0200000000000000" pitchFamily="34" charset="-122"/>
                      </a:endParaRPr>
                    </a:p>
                  </a:txBody>
                  <a:tcPr marL="79628" marR="79628" marT="36751" marB="36751" anchor="ctr"/>
                </a:tc>
                <a:extLst>
                  <a:ext uri="{0D108BD9-81ED-4DB2-BD59-A6C34878D82A}">
                    <a16:rowId xmlns:a16="http://schemas.microsoft.com/office/drawing/2014/main" val="4245709515"/>
                  </a:ext>
                </a:extLst>
              </a:tr>
              <a:tr h="455800">
                <a:tc>
                  <a:txBody>
                    <a:bodyPr/>
                    <a:lstStyle/>
                    <a:p>
                      <a:pPr marL="0" algn="l" defTabSz="914400" rtl="0" eaLnBrk="1" latinLnBrk="0" hangingPunct="1"/>
                      <a:r>
                        <a:rPr lang="en-US" sz="1400" kern="1200" dirty="0">
                          <a:solidFill>
                            <a:schemeClr val="tx1"/>
                          </a:solidFill>
                          <a:effectLst/>
                          <a:latin typeface="+mn-lt"/>
                          <a:ea typeface="+mn-ea"/>
                          <a:cs typeface="+mn-cs"/>
                        </a:rPr>
                        <a:t>-</a:t>
                      </a:r>
                      <a:r>
                        <a:rPr lang="en-US" sz="1400" kern="1200" dirty="0" err="1">
                          <a:solidFill>
                            <a:schemeClr val="tx1"/>
                          </a:solidFill>
                          <a:effectLst/>
                          <a:latin typeface="+mn-lt"/>
                          <a:ea typeface="+mn-ea"/>
                          <a:cs typeface="+mn-cs"/>
                        </a:rPr>
                        <a:t>fsanitize</a:t>
                      </a:r>
                      <a:r>
                        <a:rPr lang="en-US" sz="1400" kern="1200" dirty="0">
                          <a:solidFill>
                            <a:schemeClr val="tx1"/>
                          </a:solidFill>
                          <a:effectLst/>
                          <a:latin typeface="+mn-lt"/>
                          <a:ea typeface="+mn-ea"/>
                          <a:cs typeface="+mn-cs"/>
                        </a:rPr>
                        <a:t>=scudo</a:t>
                      </a:r>
                      <a:r>
                        <a:rPr lang="zh-CN" altLang="en-US" sz="1400" kern="1200" dirty="0">
                          <a:solidFill>
                            <a:schemeClr val="tx1"/>
                          </a:solidFill>
                          <a:effectLst/>
                          <a:latin typeface="+mn-lt"/>
                          <a:ea typeface="+mn-ea"/>
                          <a:cs typeface="+mn-cs"/>
                        </a:rPr>
                        <a:t>（</a:t>
                      </a:r>
                      <a:r>
                        <a:rPr lang="en-US" altLang="zh-CN" sz="1400" kern="1200" dirty="0">
                          <a:solidFill>
                            <a:schemeClr val="tx1"/>
                          </a:solidFill>
                          <a:effectLst/>
                          <a:latin typeface="+mn-lt"/>
                          <a:ea typeface="+mn-ea"/>
                          <a:cs typeface="+mn-cs"/>
                        </a:rPr>
                        <a:t>GWP-</a:t>
                      </a:r>
                      <a:r>
                        <a:rPr lang="en-US" altLang="zh-CN" sz="1400" kern="1200" dirty="0" err="1">
                          <a:solidFill>
                            <a:schemeClr val="tx1"/>
                          </a:solidFill>
                          <a:effectLst/>
                          <a:latin typeface="+mn-lt"/>
                          <a:ea typeface="+mn-ea"/>
                          <a:cs typeface="+mn-cs"/>
                        </a:rPr>
                        <a:t>Asan</a:t>
                      </a:r>
                      <a:r>
                        <a:rPr lang="zh-CN" altLang="en-US" sz="1400" kern="1200" dirty="0">
                          <a:solidFill>
                            <a:schemeClr val="tx1"/>
                          </a:solidFill>
                          <a:effectLst/>
                          <a:latin typeface="+mn-lt"/>
                          <a:ea typeface="+mn-ea"/>
                          <a:cs typeface="+mn-cs"/>
                        </a:rPr>
                        <a:t>）</a:t>
                      </a:r>
                      <a:endParaRPr lang="en-US" sz="1400" kern="1200" dirty="0">
                        <a:solidFill>
                          <a:schemeClr val="tx1"/>
                        </a:solidFill>
                        <a:effectLst/>
                        <a:latin typeface="+mn-lt"/>
                        <a:ea typeface="+mn-ea"/>
                        <a:cs typeface="+mn-cs"/>
                      </a:endParaRPr>
                    </a:p>
                  </a:txBody>
                  <a:tcPr marL="79628" marR="79628" marT="36751" marB="36751" anchor="ctr"/>
                </a:tc>
                <a:tc>
                  <a:txBody>
                    <a:bodyPr/>
                    <a:lstStyle/>
                    <a:p>
                      <a:pPr marL="0" algn="l" defTabSz="914400" rtl="0" eaLnBrk="1" latinLnBrk="0" hangingPunct="1"/>
                      <a:r>
                        <a:rPr lang="en-US" altLang="zh-CN" sz="1400" kern="1200" dirty="0">
                          <a:solidFill>
                            <a:schemeClr val="tx1"/>
                          </a:solidFill>
                          <a:effectLst/>
                          <a:latin typeface="+mn-lt"/>
                          <a:ea typeface="+mn-ea"/>
                          <a:cs typeface="+mn-cs"/>
                        </a:rPr>
                        <a:t>GWP-</a:t>
                      </a:r>
                      <a:r>
                        <a:rPr lang="en-US" altLang="zh-CN" sz="1400" kern="1200" dirty="0" err="1">
                          <a:solidFill>
                            <a:schemeClr val="tx1"/>
                          </a:solidFill>
                          <a:effectLst/>
                          <a:latin typeface="+mn-lt"/>
                          <a:ea typeface="+mn-ea"/>
                          <a:cs typeface="+mn-cs"/>
                        </a:rPr>
                        <a:t>Asan</a:t>
                      </a:r>
                      <a:r>
                        <a:rPr lang="zh-CN" altLang="en-US" sz="1400" kern="1200" dirty="0">
                          <a:solidFill>
                            <a:schemeClr val="tx1"/>
                          </a:solidFill>
                          <a:effectLst/>
                          <a:latin typeface="+mn-lt"/>
                          <a:ea typeface="+mn-ea"/>
                          <a:cs typeface="+mn-cs"/>
                        </a:rPr>
                        <a:t>在实现</a:t>
                      </a:r>
                      <a:r>
                        <a:rPr lang="en-US" altLang="zh-CN" sz="1400" kern="1200" dirty="0">
                          <a:solidFill>
                            <a:schemeClr val="tx1"/>
                          </a:solidFill>
                          <a:effectLst/>
                          <a:latin typeface="+mn-lt"/>
                          <a:ea typeface="+mn-ea"/>
                          <a:cs typeface="+mn-cs"/>
                        </a:rPr>
                        <a:t>ASAN</a:t>
                      </a:r>
                      <a:r>
                        <a:rPr lang="zh-CN" altLang="en-US" sz="1400" kern="1200" dirty="0">
                          <a:solidFill>
                            <a:schemeClr val="tx1"/>
                          </a:solidFill>
                          <a:effectLst/>
                          <a:latin typeface="+mn-lt"/>
                          <a:ea typeface="+mn-ea"/>
                          <a:cs typeface="+mn-cs"/>
                        </a:rPr>
                        <a:t>部分功能的同时不会产生显著性能开销</a:t>
                      </a:r>
                    </a:p>
                  </a:txBody>
                  <a:tcPr marL="79628" marR="79628" marT="36751" marB="36751" anchor="ctr"/>
                </a:tc>
                <a:extLst>
                  <a:ext uri="{0D108BD9-81ED-4DB2-BD59-A6C34878D82A}">
                    <a16:rowId xmlns:a16="http://schemas.microsoft.com/office/drawing/2014/main" val="1433502325"/>
                  </a:ext>
                </a:extLst>
              </a:tr>
              <a:tr h="455800">
                <a:tc>
                  <a:txBody>
                    <a:bodyPr/>
                    <a:lstStyle/>
                    <a:p>
                      <a:pPr marL="0" algn="l" defTabSz="914400" rtl="0" eaLnBrk="1" latinLnBrk="0" hangingPunct="1"/>
                      <a:r>
                        <a:rPr lang="en-US" altLang="zh-CN" sz="1400" kern="1200" dirty="0">
                          <a:solidFill>
                            <a:schemeClr val="tx1"/>
                          </a:solidFill>
                          <a:effectLst/>
                          <a:latin typeface="+mn-lt"/>
                          <a:ea typeface="+mn-ea"/>
                          <a:cs typeface="+mn-cs"/>
                        </a:rPr>
                        <a:t>-</a:t>
                      </a:r>
                      <a:r>
                        <a:rPr lang="en-US" altLang="zh-CN" sz="1400" kern="1200" dirty="0" err="1">
                          <a:solidFill>
                            <a:schemeClr val="tx1"/>
                          </a:solidFill>
                          <a:effectLst/>
                          <a:latin typeface="+mn-lt"/>
                          <a:ea typeface="+mn-ea"/>
                          <a:cs typeface="+mn-cs"/>
                        </a:rPr>
                        <a:t>fsanitize</a:t>
                      </a:r>
                      <a:r>
                        <a:rPr lang="en-US" altLang="zh-CN" sz="1400" kern="1200" dirty="0">
                          <a:solidFill>
                            <a:schemeClr val="tx1"/>
                          </a:solidFill>
                          <a:effectLst/>
                          <a:latin typeface="+mn-lt"/>
                          <a:ea typeface="+mn-ea"/>
                          <a:cs typeface="+mn-cs"/>
                        </a:rPr>
                        <a:t>=</a:t>
                      </a:r>
                      <a:r>
                        <a:rPr lang="en-US" altLang="zh-CN" sz="1400" kern="1200" dirty="0" err="1">
                          <a:solidFill>
                            <a:schemeClr val="tx1"/>
                          </a:solidFill>
                          <a:effectLst/>
                          <a:latin typeface="+mn-lt"/>
                          <a:ea typeface="+mn-ea"/>
                          <a:cs typeface="+mn-cs"/>
                        </a:rPr>
                        <a:t>hwaddress</a:t>
                      </a:r>
                      <a:endParaRPr lang="en-US" sz="1400" kern="1200" dirty="0">
                        <a:solidFill>
                          <a:schemeClr val="tx1"/>
                        </a:solidFill>
                        <a:effectLst/>
                        <a:latin typeface="+mn-lt"/>
                        <a:ea typeface="+mn-ea"/>
                        <a:cs typeface="+mn-cs"/>
                      </a:endParaRPr>
                    </a:p>
                  </a:txBody>
                  <a:tcPr marL="79628" marR="79628" marT="36751" marB="36751" anchor="ctr"/>
                </a:tc>
                <a:tc>
                  <a:txBody>
                    <a:bodyPr/>
                    <a:lstStyle/>
                    <a:p>
                      <a:pPr marL="0" algn="l" defTabSz="914400" rtl="0" eaLnBrk="1" latinLnBrk="0" hangingPunct="1"/>
                      <a:r>
                        <a:rPr lang="zh-CN" altLang="en-US" sz="1400" kern="1200" dirty="0">
                          <a:solidFill>
                            <a:schemeClr val="tx1"/>
                          </a:solidFill>
                          <a:effectLst/>
                          <a:latin typeface="+mn-lt"/>
                          <a:ea typeface="+mn-ea"/>
                          <a:cs typeface="+mn-cs"/>
                        </a:rPr>
                        <a:t>硬件辅助的 </a:t>
                      </a:r>
                      <a:r>
                        <a:rPr lang="en-US" altLang="zh-CN" sz="1400" kern="1200" dirty="0" err="1">
                          <a:solidFill>
                            <a:schemeClr val="tx1"/>
                          </a:solidFill>
                          <a:effectLst/>
                          <a:latin typeface="+mn-lt"/>
                          <a:ea typeface="+mn-ea"/>
                          <a:cs typeface="+mn-cs"/>
                        </a:rPr>
                        <a:t>AddressSanitizer</a:t>
                      </a:r>
                      <a:r>
                        <a:rPr lang="zh-CN" altLang="en-US" sz="1400" kern="1200" dirty="0">
                          <a:solidFill>
                            <a:schemeClr val="tx1"/>
                          </a:solidFill>
                          <a:effectLst/>
                          <a:latin typeface="+mn-lt"/>
                          <a:ea typeface="+mn-ea"/>
                          <a:cs typeface="+mn-cs"/>
                        </a:rPr>
                        <a:t>，消耗的内存极少</a:t>
                      </a:r>
                    </a:p>
                  </a:txBody>
                  <a:tcPr marL="79628" marR="79628" marT="36751" marB="36751" anchor="ctr"/>
                </a:tc>
                <a:extLst>
                  <a:ext uri="{0D108BD9-81ED-4DB2-BD59-A6C34878D82A}">
                    <a16:rowId xmlns:a16="http://schemas.microsoft.com/office/drawing/2014/main" val="603464237"/>
                  </a:ext>
                </a:extLst>
              </a:tr>
              <a:tr h="455800">
                <a:tc>
                  <a:txBody>
                    <a:bodyPr/>
                    <a:lstStyle/>
                    <a:p>
                      <a:pPr marL="0" algn="l" defTabSz="914400" rtl="0" eaLnBrk="1" latinLnBrk="0" hangingPunct="1"/>
                      <a:r>
                        <a:rPr lang="en-US" altLang="zh-CN" sz="1400" kern="1200" dirty="0">
                          <a:solidFill>
                            <a:schemeClr val="tx1"/>
                          </a:solidFill>
                          <a:effectLst/>
                          <a:latin typeface="+mn-lt"/>
                          <a:ea typeface="+mn-ea"/>
                          <a:cs typeface="+mn-cs"/>
                        </a:rPr>
                        <a:t>CONFIG_KASAN = y</a:t>
                      </a:r>
                      <a:endParaRPr lang="en-US" sz="1400" kern="1200" dirty="0">
                        <a:solidFill>
                          <a:schemeClr val="tx1"/>
                        </a:solidFill>
                        <a:effectLst/>
                        <a:latin typeface="+mn-lt"/>
                        <a:ea typeface="+mn-ea"/>
                        <a:cs typeface="+mn-cs"/>
                      </a:endParaRPr>
                    </a:p>
                  </a:txBody>
                  <a:tcPr marL="79628" marR="79628" marT="36751" marB="36751" anchor="ctr"/>
                </a:tc>
                <a:tc>
                  <a:txBody>
                    <a:bodyPr/>
                    <a:lstStyle/>
                    <a:p>
                      <a:pPr marL="0" algn="l" defTabSz="914400" rtl="0" eaLnBrk="1" latinLnBrk="0" hangingPunct="1"/>
                      <a:r>
                        <a:rPr lang="en-US" altLang="zh-CN" sz="1400" kern="1200" dirty="0">
                          <a:solidFill>
                            <a:schemeClr val="tx1"/>
                          </a:solidFill>
                          <a:effectLst/>
                          <a:latin typeface="+mn-lt"/>
                          <a:ea typeface="+mn-ea"/>
                          <a:cs typeface="+mn-cs"/>
                        </a:rPr>
                        <a:t>Kernel</a:t>
                      </a:r>
                      <a:r>
                        <a:rPr lang="zh-CN" altLang="en-US" sz="1400" kern="1200" dirty="0">
                          <a:solidFill>
                            <a:schemeClr val="tx1"/>
                          </a:solidFill>
                          <a:effectLst/>
                          <a:latin typeface="+mn-lt"/>
                          <a:ea typeface="+mn-ea"/>
                          <a:cs typeface="+mn-cs"/>
                        </a:rPr>
                        <a:t>中内嵌的</a:t>
                      </a:r>
                      <a:r>
                        <a:rPr lang="en-US" altLang="zh-CN" sz="1400" kern="1200" dirty="0" err="1">
                          <a:solidFill>
                            <a:schemeClr val="tx1"/>
                          </a:solidFill>
                          <a:effectLst/>
                          <a:latin typeface="+mn-lt"/>
                          <a:ea typeface="+mn-ea"/>
                          <a:cs typeface="+mn-cs"/>
                        </a:rPr>
                        <a:t>AddressSanitizer</a:t>
                      </a:r>
                      <a:endParaRPr lang="zh-CN" altLang="en-US" sz="1400" kern="1200" dirty="0">
                        <a:solidFill>
                          <a:schemeClr val="tx1"/>
                        </a:solidFill>
                        <a:effectLst/>
                        <a:latin typeface="+mn-lt"/>
                        <a:ea typeface="+mn-ea"/>
                        <a:cs typeface="+mn-cs"/>
                      </a:endParaRPr>
                    </a:p>
                  </a:txBody>
                  <a:tcPr marL="79628" marR="79628" marT="36751" marB="36751" anchor="ctr"/>
                </a:tc>
                <a:extLst>
                  <a:ext uri="{0D108BD9-81ED-4DB2-BD59-A6C34878D82A}">
                    <a16:rowId xmlns:a16="http://schemas.microsoft.com/office/drawing/2014/main" val="4091226889"/>
                  </a:ext>
                </a:extLst>
              </a:tr>
            </a:tbl>
          </a:graphicData>
        </a:graphic>
      </p:graphicFrame>
      <p:sp>
        <p:nvSpPr>
          <p:cNvPr id="8" name="矩形 7">
            <a:extLst>
              <a:ext uri="{FF2B5EF4-FFF2-40B4-BE49-F238E27FC236}">
                <a16:creationId xmlns:a16="http://schemas.microsoft.com/office/drawing/2014/main" id="{4A579FA6-1BC3-4E34-AEFE-F5EFD5DD04C6}"/>
              </a:ext>
            </a:extLst>
          </p:cNvPr>
          <p:cNvSpPr/>
          <p:nvPr/>
        </p:nvSpPr>
        <p:spPr>
          <a:xfrm>
            <a:off x="1068527" y="4774060"/>
            <a:ext cx="10288586" cy="923330"/>
          </a:xfrm>
          <a:prstGeom prst="rect">
            <a:avLst/>
          </a:prstGeom>
        </p:spPr>
        <p:txBody>
          <a:bodyPr wrap="square">
            <a:spAutoFit/>
          </a:bodyPr>
          <a:lstStyle/>
          <a:p>
            <a:r>
              <a:rPr lang="zh-CN" altLang="en-US" dirty="0"/>
              <a:t>平均而言，</a:t>
            </a:r>
            <a:r>
              <a:rPr lang="en-US" altLang="zh-CN" dirty="0"/>
              <a:t>Sanitizer </a:t>
            </a:r>
            <a:r>
              <a:rPr lang="zh-CN" altLang="en-US" dirty="0"/>
              <a:t>会在检测的二进制文件中造成 </a:t>
            </a:r>
            <a:r>
              <a:rPr lang="en-US" altLang="zh-CN" dirty="0"/>
              <a:t>2 </a:t>
            </a:r>
            <a:r>
              <a:rPr lang="zh-CN" altLang="en-US" dirty="0"/>
              <a:t>倍到 </a:t>
            </a:r>
            <a:r>
              <a:rPr lang="en-US" altLang="zh-CN" dirty="0"/>
              <a:t>4 </a:t>
            </a:r>
            <a:r>
              <a:rPr lang="zh-CN" altLang="en-US" dirty="0"/>
              <a:t>倍的减速。通常建议在调试或测试阶段使用</a:t>
            </a:r>
            <a:r>
              <a:rPr lang="en-US" altLang="zh-CN" dirty="0"/>
              <a:t>sanitizer</a:t>
            </a:r>
            <a:r>
              <a:rPr lang="zh-CN" altLang="en-US" dirty="0"/>
              <a:t>，能够识别更多不会导致应用程序崩溃的运行时错误，以及潜在的内存、并发性和未定义的行为相关的错误。</a:t>
            </a:r>
            <a:endParaRPr lang="en-US" altLang="zh-CN" dirty="0"/>
          </a:p>
        </p:txBody>
      </p:sp>
    </p:spTree>
    <p:extLst>
      <p:ext uri="{BB962C8B-B14F-4D97-AF65-F5344CB8AC3E}">
        <p14:creationId xmlns:p14="http://schemas.microsoft.com/office/powerpoint/2010/main" val="3791569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B2355-29F2-460B-8B9F-8D6023D1BF27}"/>
              </a:ext>
            </a:extLst>
          </p:cNvPr>
          <p:cNvSpPr>
            <a:spLocks noGrp="1"/>
          </p:cNvSpPr>
          <p:nvPr>
            <p:ph type="title"/>
          </p:nvPr>
        </p:nvSpPr>
        <p:spPr/>
        <p:txBody>
          <a:bodyPr/>
          <a:lstStyle/>
          <a:p>
            <a:r>
              <a:rPr lang="zh-CN" altLang="en-US" dirty="0"/>
              <a:t>其他编译器安全能力</a:t>
            </a:r>
          </a:p>
        </p:txBody>
      </p:sp>
      <p:sp>
        <p:nvSpPr>
          <p:cNvPr id="4" name="矩形 3">
            <a:extLst>
              <a:ext uri="{FF2B5EF4-FFF2-40B4-BE49-F238E27FC236}">
                <a16:creationId xmlns:a16="http://schemas.microsoft.com/office/drawing/2014/main" id="{3E3CF9B1-7DB9-4292-882A-D3EFD6C49BA5}"/>
              </a:ext>
            </a:extLst>
          </p:cNvPr>
          <p:cNvSpPr/>
          <p:nvPr/>
        </p:nvSpPr>
        <p:spPr>
          <a:xfrm>
            <a:off x="732325" y="801935"/>
            <a:ext cx="10727350" cy="5056897"/>
          </a:xfrm>
          <a:prstGeom prst="rect">
            <a:avLst/>
          </a:prstGeom>
        </p:spPr>
        <p:txBody>
          <a:bodyPr wrap="square">
            <a:spAutoFit/>
          </a:bodyPr>
          <a:lstStyle/>
          <a:p>
            <a:pPr>
              <a:lnSpc>
                <a:spcPct val="120000"/>
              </a:lnSpc>
            </a:pPr>
            <a:r>
              <a:rPr lang="en-US" altLang="zh-CN" b="1" dirty="0"/>
              <a:t>Clang</a:t>
            </a:r>
            <a:r>
              <a:rPr lang="zh-CN" altLang="en-US" b="1" dirty="0"/>
              <a:t>特有</a:t>
            </a:r>
            <a:endParaRPr lang="en-US" altLang="zh-CN" b="1" dirty="0"/>
          </a:p>
          <a:p>
            <a:pPr marL="285750" indent="-285750">
              <a:lnSpc>
                <a:spcPct val="120000"/>
              </a:lnSpc>
              <a:buFont typeface="Arial" panose="020B0604020202020204" pitchFamily="34" charset="0"/>
              <a:buChar char="•"/>
            </a:pPr>
            <a:r>
              <a:rPr lang="en-US" altLang="zh-CN" b="1" dirty="0"/>
              <a:t>GWP-</a:t>
            </a:r>
            <a:r>
              <a:rPr lang="en-US" altLang="zh-CN" b="1" dirty="0" err="1"/>
              <a:t>ASan</a:t>
            </a:r>
            <a:r>
              <a:rPr lang="en-US" altLang="zh-CN" dirty="0"/>
              <a:t>: </a:t>
            </a:r>
            <a:r>
              <a:rPr lang="zh-CN" altLang="en-US" dirty="0"/>
              <a:t>将支持的</a:t>
            </a:r>
            <a:r>
              <a:rPr lang="en-US" altLang="zh-CN" dirty="0"/>
              <a:t>malloc</a:t>
            </a:r>
            <a:r>
              <a:rPr lang="zh-CN" altLang="en-US" dirty="0"/>
              <a:t>重定向到</a:t>
            </a:r>
            <a:r>
              <a:rPr lang="en-US" altLang="zh-CN" dirty="0"/>
              <a:t>GWP-</a:t>
            </a:r>
            <a:r>
              <a:rPr lang="en-US" altLang="zh-CN" dirty="0" err="1"/>
              <a:t>Asan</a:t>
            </a:r>
            <a:r>
              <a:rPr lang="zh-CN" altLang="en-US" dirty="0"/>
              <a:t>实现，且只选择很小比例的内存分配进行采样；不会产生显著性能开销，可以用于生产环境进行持续监控。</a:t>
            </a:r>
            <a:endParaRPr lang="en-US" altLang="zh-CN" dirty="0"/>
          </a:p>
          <a:p>
            <a:pPr marL="285750" indent="-285750">
              <a:lnSpc>
                <a:spcPct val="120000"/>
              </a:lnSpc>
              <a:buFont typeface="Arial" panose="020B0604020202020204" pitchFamily="34" charset="0"/>
              <a:buChar char="•"/>
            </a:pPr>
            <a:r>
              <a:rPr lang="en-US" altLang="zh-CN" b="1" dirty="0"/>
              <a:t>-</a:t>
            </a:r>
            <a:r>
              <a:rPr lang="en-US" altLang="zh-CN" b="1" dirty="0" err="1"/>
              <a:t>fsanitize</a:t>
            </a:r>
            <a:r>
              <a:rPr lang="en-US" altLang="zh-CN" b="1" dirty="0"/>
              <a:t>=unsigned-integer-overflow</a:t>
            </a:r>
            <a:r>
              <a:rPr lang="en-US" altLang="zh-CN" dirty="0"/>
              <a:t>: </a:t>
            </a:r>
            <a:r>
              <a:rPr lang="zh-CN" altLang="en-US" dirty="0"/>
              <a:t>能够在运行时检测无符号整数溢出问题。</a:t>
            </a:r>
            <a:endParaRPr lang="en-US" altLang="zh-CN" dirty="0"/>
          </a:p>
          <a:p>
            <a:pPr marL="285750" indent="-285750">
              <a:lnSpc>
                <a:spcPct val="120000"/>
              </a:lnSpc>
              <a:buFont typeface="Arial" panose="020B0604020202020204" pitchFamily="34" charset="0"/>
              <a:buChar char="•"/>
            </a:pPr>
            <a:r>
              <a:rPr lang="en-US" altLang="zh-CN" b="1" dirty="0"/>
              <a:t>-</a:t>
            </a:r>
            <a:r>
              <a:rPr lang="en-US" altLang="zh-CN" b="1" dirty="0" err="1"/>
              <a:t>fsanitize</a:t>
            </a:r>
            <a:r>
              <a:rPr lang="en-US" altLang="zh-CN" b="1" dirty="0"/>
              <a:t>=safe-stack</a:t>
            </a:r>
            <a:r>
              <a:rPr lang="en-US" altLang="zh-CN" dirty="0"/>
              <a:t>:</a:t>
            </a:r>
            <a:r>
              <a:rPr lang="zh-CN" altLang="en-US" dirty="0"/>
              <a:t> 控制流劫持保护，通过维护另一个不安全堆栈防止堆栈溢出攻击，性能较</a:t>
            </a:r>
            <a:r>
              <a:rPr lang="en-US" altLang="zh-CN" dirty="0"/>
              <a:t>stack-protector</a:t>
            </a:r>
            <a:r>
              <a:rPr lang="zh-CN" altLang="en-US" dirty="0"/>
              <a:t>更优，但是已知存在与垃圾收集、信号处理和共享库的兼容性限制。</a:t>
            </a:r>
            <a:endParaRPr lang="en-US" altLang="zh-CN" dirty="0"/>
          </a:p>
          <a:p>
            <a:pPr marL="285750" indent="-285750">
              <a:lnSpc>
                <a:spcPct val="120000"/>
              </a:lnSpc>
              <a:buFont typeface="Arial" panose="020B0604020202020204" pitchFamily="34" charset="0"/>
              <a:buChar char="•"/>
            </a:pPr>
            <a:r>
              <a:rPr lang="en-US" altLang="zh-CN" b="1" dirty="0"/>
              <a:t>-</a:t>
            </a:r>
            <a:r>
              <a:rPr lang="en-US" altLang="zh-CN" b="1" dirty="0" err="1"/>
              <a:t>mspeculative</a:t>
            </a:r>
            <a:r>
              <a:rPr lang="en-US" altLang="zh-CN" b="1" dirty="0"/>
              <a:t>-load-hardening</a:t>
            </a:r>
            <a:r>
              <a:rPr lang="en-US" altLang="zh-CN" dirty="0"/>
              <a:t>:</a:t>
            </a:r>
            <a:r>
              <a:rPr lang="zh-CN" altLang="en-US" dirty="0"/>
              <a:t> </a:t>
            </a:r>
            <a:r>
              <a:rPr lang="en-US" altLang="zh-CN" dirty="0"/>
              <a:t>x86</a:t>
            </a:r>
            <a:r>
              <a:rPr lang="zh-CN" altLang="en-US" dirty="0"/>
              <a:t>侧针对分支预测的</a:t>
            </a:r>
            <a:r>
              <a:rPr lang="en-US" altLang="zh-CN" dirty="0" err="1"/>
              <a:t>Spectre</a:t>
            </a:r>
            <a:r>
              <a:rPr lang="en-US" altLang="zh-CN" dirty="0"/>
              <a:t> V1</a:t>
            </a:r>
            <a:r>
              <a:rPr lang="zh-CN" altLang="en-US" dirty="0"/>
              <a:t>漏洞防护。</a:t>
            </a:r>
            <a:endParaRPr lang="en-US" altLang="zh-CN" dirty="0"/>
          </a:p>
          <a:p>
            <a:pPr marL="285750" indent="-285750">
              <a:lnSpc>
                <a:spcPct val="120000"/>
              </a:lnSpc>
              <a:buFont typeface="Arial" panose="020B0604020202020204" pitchFamily="34" charset="0"/>
              <a:buChar char="•"/>
            </a:pPr>
            <a:endParaRPr lang="en-US" altLang="zh-CN" dirty="0"/>
          </a:p>
          <a:p>
            <a:pPr marL="285750" indent="-285750">
              <a:lnSpc>
                <a:spcPct val="120000"/>
              </a:lnSpc>
              <a:buFont typeface="Arial" panose="020B0604020202020204" pitchFamily="34" charset="0"/>
              <a:buChar char="•"/>
            </a:pPr>
            <a:r>
              <a:rPr lang="en-US" altLang="zh-CN" dirty="0"/>
              <a:t>-</a:t>
            </a:r>
            <a:r>
              <a:rPr lang="en-US" altLang="zh-CN" dirty="0" err="1"/>
              <a:t>Wunsafe</a:t>
            </a:r>
            <a:r>
              <a:rPr lang="en-US" altLang="zh-CN" dirty="0"/>
              <a:t>-buffer-usage</a:t>
            </a:r>
            <a:r>
              <a:rPr lang="zh-CN" altLang="en-US" dirty="0"/>
              <a:t>：对所有可能出现缓冲区溢出的指针使用产生告警</a:t>
            </a:r>
            <a:endParaRPr lang="en-US" altLang="zh-CN" dirty="0"/>
          </a:p>
          <a:p>
            <a:pPr marL="285750" indent="-285750">
              <a:lnSpc>
                <a:spcPct val="120000"/>
              </a:lnSpc>
              <a:buFont typeface="Arial" panose="020B0604020202020204" pitchFamily="34" charset="0"/>
              <a:buChar char="•"/>
            </a:pPr>
            <a:r>
              <a:rPr lang="en-US" altLang="zh-CN" dirty="0"/>
              <a:t>-</a:t>
            </a:r>
            <a:r>
              <a:rPr lang="en-US" altLang="zh-CN" dirty="0" err="1"/>
              <a:t>Wenum</a:t>
            </a:r>
            <a:r>
              <a:rPr lang="en-US" altLang="zh-CN" dirty="0"/>
              <a:t>-conversion</a:t>
            </a:r>
            <a:r>
              <a:rPr lang="zh-CN" altLang="en-US" dirty="0"/>
              <a:t>：检测枚举类型的隐式转换</a:t>
            </a:r>
            <a:endParaRPr lang="en-US" altLang="zh-CN" dirty="0"/>
          </a:p>
          <a:p>
            <a:pPr marL="285750" indent="-285750">
              <a:lnSpc>
                <a:spcPct val="120000"/>
              </a:lnSpc>
              <a:buFont typeface="Arial" panose="020B0604020202020204" pitchFamily="34" charset="0"/>
              <a:buChar char="•"/>
            </a:pPr>
            <a:r>
              <a:rPr lang="en-US" altLang="zh-CN" dirty="0"/>
              <a:t>-</a:t>
            </a:r>
            <a:r>
              <a:rPr lang="en-US" altLang="zh-CN" dirty="0" err="1"/>
              <a:t>Wgnu</a:t>
            </a:r>
            <a:r>
              <a:rPr lang="en-US" altLang="zh-CN" dirty="0"/>
              <a:t>-variable-sized-type-not-at-end</a:t>
            </a:r>
            <a:r>
              <a:rPr lang="zh-CN" altLang="en-US" dirty="0"/>
              <a:t>：检测两个结构体之间的可变长类型</a:t>
            </a:r>
            <a:endParaRPr lang="en-US" altLang="zh-CN" dirty="0"/>
          </a:p>
          <a:p>
            <a:pPr marL="285750" indent="-285750">
              <a:lnSpc>
                <a:spcPct val="120000"/>
              </a:lnSpc>
              <a:buFont typeface="Arial" panose="020B0604020202020204" pitchFamily="34" charset="0"/>
              <a:buChar char="•"/>
            </a:pPr>
            <a:r>
              <a:rPr lang="en-US" altLang="zh-CN" dirty="0"/>
              <a:t>-</a:t>
            </a:r>
            <a:r>
              <a:rPr lang="en-US" altLang="zh-CN" dirty="0" err="1"/>
              <a:t>Wreturn</a:t>
            </a:r>
            <a:r>
              <a:rPr lang="en-US" altLang="zh-CN" dirty="0"/>
              <a:t>-type-c-linkage</a:t>
            </a:r>
            <a:r>
              <a:rPr lang="zh-CN" altLang="en-US" dirty="0"/>
              <a:t>：对</a:t>
            </a:r>
            <a:r>
              <a:rPr lang="en-US" altLang="zh-CN" dirty="0"/>
              <a:t>C-linkage</a:t>
            </a:r>
            <a:r>
              <a:rPr lang="zh-CN" altLang="en-US" dirty="0"/>
              <a:t>代码返回</a:t>
            </a:r>
            <a:r>
              <a:rPr lang="en-US" altLang="zh-CN" dirty="0"/>
              <a:t>C++</a:t>
            </a:r>
            <a:r>
              <a:rPr lang="zh-CN" altLang="en-US" dirty="0"/>
              <a:t>类型的行为告警</a:t>
            </a:r>
            <a:endParaRPr lang="en-US" altLang="zh-CN" dirty="0"/>
          </a:p>
          <a:p>
            <a:pPr marL="285750" indent="-285750">
              <a:lnSpc>
                <a:spcPct val="120000"/>
              </a:lnSpc>
              <a:buFont typeface="Arial" panose="020B0604020202020204" pitchFamily="34" charset="0"/>
              <a:buChar char="•"/>
            </a:pPr>
            <a:r>
              <a:rPr lang="en-US" altLang="zh-CN" dirty="0"/>
              <a:t>-</a:t>
            </a:r>
            <a:r>
              <a:rPr lang="en-US" altLang="zh-CN" dirty="0" err="1"/>
              <a:t>Wempty</a:t>
            </a:r>
            <a:r>
              <a:rPr lang="en-US" altLang="zh-CN" dirty="0"/>
              <a:t>-body</a:t>
            </a:r>
            <a:r>
              <a:rPr lang="zh-CN" altLang="en-US" dirty="0"/>
              <a:t>：检测在循环、条件语句或函数体内部不必要的空语句</a:t>
            </a:r>
            <a:endParaRPr lang="en-US" altLang="zh-CN" dirty="0"/>
          </a:p>
          <a:p>
            <a:pPr marL="285750" indent="-285750">
              <a:lnSpc>
                <a:spcPct val="120000"/>
              </a:lnSpc>
              <a:buFont typeface="Arial" panose="020B0604020202020204" pitchFamily="34" charset="0"/>
              <a:buChar char="•"/>
            </a:pPr>
            <a:r>
              <a:rPr lang="en-US" altLang="zh-CN" dirty="0"/>
              <a:t>-</a:t>
            </a:r>
            <a:r>
              <a:rPr lang="en-US" altLang="zh-CN" dirty="0" err="1"/>
              <a:t>Wunused</a:t>
            </a:r>
            <a:r>
              <a:rPr lang="en-US" altLang="zh-CN" dirty="0"/>
              <a:t>-private-field</a:t>
            </a:r>
            <a:r>
              <a:rPr lang="zh-CN" altLang="en-US" dirty="0"/>
              <a:t>：在编译期间检测未使用的私有字段</a:t>
            </a:r>
            <a:endParaRPr lang="en-US" altLang="zh-CN" dirty="0"/>
          </a:p>
          <a:p>
            <a:pPr marL="285750" indent="-285750">
              <a:lnSpc>
                <a:spcPct val="120000"/>
              </a:lnSpc>
              <a:buFont typeface="Arial" panose="020B0604020202020204" pitchFamily="34" charset="0"/>
              <a:buChar char="•"/>
            </a:pPr>
            <a:r>
              <a:rPr lang="en-US" altLang="zh-CN" dirty="0"/>
              <a:t>-</a:t>
            </a:r>
            <a:r>
              <a:rPr lang="en-US" altLang="zh-CN" dirty="0" err="1"/>
              <a:t>Wdeprecated</a:t>
            </a:r>
            <a:r>
              <a:rPr lang="en-US" altLang="zh-CN" dirty="0"/>
              <a:t>-pragma</a:t>
            </a:r>
            <a:r>
              <a:rPr lang="zh-CN" altLang="en-US" dirty="0"/>
              <a:t>：对</a:t>
            </a:r>
            <a:r>
              <a:rPr lang="en-US" altLang="zh-CN" dirty="0"/>
              <a:t>C17</a:t>
            </a:r>
            <a:r>
              <a:rPr lang="zh-CN" altLang="en-US" dirty="0"/>
              <a:t>之后废弃的</a:t>
            </a:r>
            <a:r>
              <a:rPr lang="en-US" altLang="zh-CN" dirty="0"/>
              <a:t>pragma</a:t>
            </a:r>
            <a:r>
              <a:rPr lang="zh-CN" altLang="en-US" dirty="0"/>
              <a:t>产生告警</a:t>
            </a:r>
            <a:endParaRPr lang="en-US" altLang="zh-CN" dirty="0"/>
          </a:p>
        </p:txBody>
      </p:sp>
    </p:spTree>
    <p:extLst>
      <p:ext uri="{BB962C8B-B14F-4D97-AF65-F5344CB8AC3E}">
        <p14:creationId xmlns:p14="http://schemas.microsoft.com/office/powerpoint/2010/main" val="3655222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AC82F-9CFF-48C5-A1F4-11B73925EF97}"/>
              </a:ext>
            </a:extLst>
          </p:cNvPr>
          <p:cNvSpPr>
            <a:spLocks noGrp="1"/>
          </p:cNvSpPr>
          <p:nvPr>
            <p:ph type="title"/>
          </p:nvPr>
        </p:nvSpPr>
        <p:spPr/>
        <p:txBody>
          <a:bodyPr/>
          <a:lstStyle/>
          <a:p>
            <a:r>
              <a:rPr lang="zh-CN" altLang="en-US" dirty="0"/>
              <a:t>下一步工作建议</a:t>
            </a:r>
          </a:p>
        </p:txBody>
      </p:sp>
      <p:sp>
        <p:nvSpPr>
          <p:cNvPr id="3" name="内容占位符 2">
            <a:extLst>
              <a:ext uri="{FF2B5EF4-FFF2-40B4-BE49-F238E27FC236}">
                <a16:creationId xmlns:a16="http://schemas.microsoft.com/office/drawing/2014/main" id="{89F898CD-D489-4EDB-908C-EBF26EC7424A}"/>
              </a:ext>
            </a:extLst>
          </p:cNvPr>
          <p:cNvSpPr>
            <a:spLocks noGrp="1"/>
          </p:cNvSpPr>
          <p:nvPr>
            <p:ph sz="half" idx="1"/>
          </p:nvPr>
        </p:nvSpPr>
        <p:spPr/>
        <p:txBody>
          <a:bodyPr/>
          <a:lstStyle/>
          <a:p>
            <a:r>
              <a:rPr lang="zh-CN" altLang="en-US" dirty="0"/>
              <a:t>编译器侧：</a:t>
            </a:r>
            <a:endParaRPr lang="en-US" altLang="zh-CN" dirty="0"/>
          </a:p>
          <a:p>
            <a:pPr marL="342900" indent="-342900">
              <a:buFont typeface="Arial" panose="020B0604020202020204" pitchFamily="34" charset="0"/>
              <a:buChar char="•"/>
            </a:pPr>
            <a:r>
              <a:rPr lang="en-US" altLang="zh-CN" dirty="0" err="1"/>
              <a:t>llvm</a:t>
            </a:r>
            <a:r>
              <a:rPr lang="zh-CN" altLang="en-US" dirty="0"/>
              <a:t>回合</a:t>
            </a:r>
            <a:r>
              <a:rPr lang="en-US" altLang="zh-CN" dirty="0"/>
              <a:t>patch</a:t>
            </a:r>
            <a:r>
              <a:rPr lang="zh-CN" altLang="en-US" dirty="0"/>
              <a:t>解决</a:t>
            </a:r>
            <a:r>
              <a:rPr lang="en-US" altLang="zh-CN" dirty="0"/>
              <a:t>stack-clash-protection</a:t>
            </a:r>
            <a:r>
              <a:rPr lang="zh-CN" altLang="en-US" dirty="0"/>
              <a:t>在</a:t>
            </a:r>
            <a:r>
              <a:rPr lang="en-US" altLang="zh-CN" dirty="0"/>
              <a:t>aarch64</a:t>
            </a:r>
            <a:r>
              <a:rPr lang="zh-CN" altLang="en-US" dirty="0"/>
              <a:t>上的支持问题。</a:t>
            </a:r>
            <a:endParaRPr lang="en-US" altLang="zh-CN" dirty="0"/>
          </a:p>
          <a:p>
            <a:endParaRPr lang="en-US" altLang="zh-CN" dirty="0"/>
          </a:p>
          <a:p>
            <a:r>
              <a:rPr lang="zh-CN" altLang="en-US" dirty="0"/>
              <a:t>构建工程侧：</a:t>
            </a:r>
            <a:endParaRPr lang="en-US" altLang="zh-CN" dirty="0"/>
          </a:p>
          <a:p>
            <a:pPr marL="342900" indent="-342900">
              <a:buFont typeface="Arial" panose="020B0604020202020204" pitchFamily="34" charset="0"/>
              <a:buChar char="•"/>
            </a:pPr>
            <a:r>
              <a:rPr lang="en-US" altLang="zh-CN" dirty="0" err="1"/>
              <a:t>llvm</a:t>
            </a:r>
            <a:r>
              <a:rPr lang="zh-CN" altLang="en-US" dirty="0"/>
              <a:t>和</a:t>
            </a:r>
            <a:r>
              <a:rPr lang="en-US" altLang="zh-CN" dirty="0" err="1"/>
              <a:t>gcc</a:t>
            </a:r>
            <a:r>
              <a:rPr lang="zh-CN" altLang="en-US" dirty="0"/>
              <a:t>应使用同一套安全加固方案，以保障版本安全质量。</a:t>
            </a:r>
            <a:endParaRPr lang="en-US" altLang="zh-CN" dirty="0"/>
          </a:p>
          <a:p>
            <a:pPr marL="342900" indent="-342900">
              <a:buFont typeface="Arial" panose="020B0604020202020204" pitchFamily="34" charset="0"/>
              <a:buChar char="•"/>
            </a:pPr>
            <a:r>
              <a:rPr lang="zh-CN" altLang="en-US" dirty="0"/>
              <a:t>使用更多编译器安全加固能力保障版本质量，如</a:t>
            </a:r>
            <a:r>
              <a:rPr lang="en-US" altLang="zh-CN" dirty="0"/>
              <a:t>sanitizer</a:t>
            </a:r>
            <a:r>
              <a:rPr lang="zh-CN" altLang="en-US" dirty="0"/>
              <a:t>等。</a:t>
            </a:r>
            <a:endParaRPr lang="en-US" altLang="zh-CN" dirty="0"/>
          </a:p>
        </p:txBody>
      </p:sp>
    </p:spTree>
    <p:extLst>
      <p:ext uri="{BB962C8B-B14F-4D97-AF65-F5344CB8AC3E}">
        <p14:creationId xmlns:p14="http://schemas.microsoft.com/office/powerpoint/2010/main" val="782559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1683AA-CDD5-4AE5-B90D-7DF8466C94EB}"/>
              </a:ext>
            </a:extLst>
          </p:cNvPr>
          <p:cNvSpPr>
            <a:spLocks noGrp="1"/>
          </p:cNvSpPr>
          <p:nvPr>
            <p:ph type="title"/>
          </p:nvPr>
        </p:nvSpPr>
        <p:spPr/>
        <p:txBody>
          <a:bodyPr/>
          <a:lstStyle/>
          <a:p>
            <a:r>
              <a:rPr lang="zh-CN" altLang="en-US" dirty="0"/>
              <a:t>时间轴</a:t>
            </a:r>
          </a:p>
        </p:txBody>
      </p:sp>
      <p:cxnSp>
        <p:nvCxnSpPr>
          <p:cNvPr id="20" name="直接箭头连接符 19">
            <a:extLst>
              <a:ext uri="{FF2B5EF4-FFF2-40B4-BE49-F238E27FC236}">
                <a16:creationId xmlns:a16="http://schemas.microsoft.com/office/drawing/2014/main" id="{68D990ED-DD23-45D1-9808-37E419522FA4}"/>
              </a:ext>
            </a:extLst>
          </p:cNvPr>
          <p:cNvCxnSpPr/>
          <p:nvPr/>
        </p:nvCxnSpPr>
        <p:spPr>
          <a:xfrm>
            <a:off x="509342" y="3471333"/>
            <a:ext cx="11008205"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5F753433-6220-4EAD-8007-633FAA849C3F}"/>
              </a:ext>
            </a:extLst>
          </p:cNvPr>
          <p:cNvSpPr/>
          <p:nvPr/>
        </p:nvSpPr>
        <p:spPr>
          <a:xfrm>
            <a:off x="1284228" y="2421466"/>
            <a:ext cx="1727394" cy="1277273"/>
          </a:xfrm>
          <a:prstGeom prst="rect">
            <a:avLst/>
          </a:prstGeom>
        </p:spPr>
        <p:txBody>
          <a:bodyPr wrap="square">
            <a:spAutoFit/>
          </a:bodyPr>
          <a:lstStyle/>
          <a:p>
            <a:pPr algn="ctr"/>
            <a:r>
              <a:rPr lang="en-US" altLang="zh-CN" sz="1100" b="1" dirty="0">
                <a:latin typeface="Calibri" panose="020F0502020204030204" pitchFamily="34" charset="0"/>
                <a:cs typeface="Calibri" panose="020F0502020204030204" pitchFamily="34" charset="0"/>
              </a:rPr>
              <a:t>-</a:t>
            </a:r>
            <a:r>
              <a:rPr lang="en-US" altLang="zh-CN" sz="1100" b="1" dirty="0" err="1">
                <a:latin typeface="Calibri" panose="020F0502020204030204" pitchFamily="34" charset="0"/>
                <a:cs typeface="Calibri" panose="020F0502020204030204" pitchFamily="34" charset="0"/>
              </a:rPr>
              <a:t>fexceptions</a:t>
            </a:r>
            <a:endParaRPr lang="en-US" altLang="zh-CN" sz="1100" b="1" dirty="0">
              <a:latin typeface="Calibri" panose="020F0502020204030204" pitchFamily="34" charset="0"/>
              <a:cs typeface="Calibri" panose="020F0502020204030204" pitchFamily="34" charset="0"/>
            </a:endParaRP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Werror</a:t>
            </a:r>
            <a:r>
              <a:rPr lang="en-US" altLang="zh-CN" sz="1100" dirty="0">
                <a:latin typeface="Calibri" panose="020F0502020204030204" pitchFamily="34" charset="0"/>
                <a:cs typeface="Calibri" panose="020F0502020204030204" pitchFamily="34" charset="0"/>
              </a:rPr>
              <a:t>=implicit</a:t>
            </a: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Werror</a:t>
            </a:r>
            <a:r>
              <a:rPr lang="en-US" altLang="zh-CN" sz="1100" dirty="0">
                <a:latin typeface="Calibri" panose="020F0502020204030204" pitchFamily="34" charset="0"/>
                <a:cs typeface="Calibri" panose="020F0502020204030204" pitchFamily="34" charset="0"/>
              </a:rPr>
              <a:t>=incompatible-pointer-types</a:t>
            </a: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Werror</a:t>
            </a:r>
            <a:r>
              <a:rPr lang="en-US" altLang="zh-CN" sz="1100" dirty="0">
                <a:latin typeface="Calibri" panose="020F0502020204030204" pitchFamily="34" charset="0"/>
                <a:cs typeface="Calibri" panose="020F0502020204030204" pitchFamily="34" charset="0"/>
              </a:rPr>
              <a:t>=int-conversion</a:t>
            </a:r>
          </a:p>
          <a:p>
            <a:pPr algn="ctr"/>
            <a:r>
              <a:rPr lang="en-US" altLang="zh-CN" sz="1100" dirty="0">
                <a:latin typeface="Calibri" panose="020F0502020204030204" pitchFamily="34" charset="0"/>
                <a:cs typeface="Calibri" panose="020F0502020204030204" pitchFamily="34" charset="0"/>
              </a:rPr>
              <a:t>Clang 2.6.0</a:t>
            </a:r>
          </a:p>
          <a:p>
            <a:pPr algn="ctr"/>
            <a:r>
              <a:rPr lang="en-US" altLang="zh-CN" sz="1100" dirty="0">
                <a:latin typeface="Calibri" panose="020F0502020204030204" pitchFamily="34" charset="0"/>
                <a:cs typeface="Calibri" panose="020F0502020204030204" pitchFamily="34" charset="0"/>
              </a:rPr>
              <a:t>2009</a:t>
            </a:r>
            <a:endParaRPr lang="zh-CN" altLang="en-US" sz="1100" dirty="0">
              <a:latin typeface="Calibri" panose="020F0502020204030204" pitchFamily="34" charset="0"/>
              <a:cs typeface="Calibri" panose="020F0502020204030204" pitchFamily="34" charset="0"/>
            </a:endParaRPr>
          </a:p>
        </p:txBody>
      </p:sp>
      <p:sp>
        <p:nvSpPr>
          <p:cNvPr id="24" name="矩形 23">
            <a:extLst>
              <a:ext uri="{FF2B5EF4-FFF2-40B4-BE49-F238E27FC236}">
                <a16:creationId xmlns:a16="http://schemas.microsoft.com/office/drawing/2014/main" id="{3BE019CA-0EE8-419B-B267-C15BFBEC2C95}"/>
              </a:ext>
            </a:extLst>
          </p:cNvPr>
          <p:cNvSpPr/>
          <p:nvPr/>
        </p:nvSpPr>
        <p:spPr>
          <a:xfrm>
            <a:off x="3861986" y="1919954"/>
            <a:ext cx="1603323" cy="1785104"/>
          </a:xfrm>
          <a:prstGeom prst="rect">
            <a:avLst/>
          </a:prstGeom>
        </p:spPr>
        <p:txBody>
          <a:bodyPr wrap="none">
            <a:spAutoFit/>
          </a:bodyPr>
          <a:lstStyle/>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Wconversion</a:t>
            </a:r>
            <a:endParaRPr lang="en-US" altLang="zh-CN" sz="1100" dirty="0">
              <a:latin typeface="Calibri" panose="020F0502020204030204" pitchFamily="34" charset="0"/>
              <a:cs typeface="Calibri" panose="020F0502020204030204" pitchFamily="34" charset="0"/>
            </a:endParaRP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Wsign</a:t>
            </a:r>
            <a:r>
              <a:rPr lang="en-US" altLang="zh-CN" sz="1100" dirty="0">
                <a:latin typeface="Calibri" panose="020F0502020204030204" pitchFamily="34" charset="0"/>
                <a:cs typeface="Calibri" panose="020F0502020204030204" pitchFamily="34" charset="0"/>
              </a:rPr>
              <a:t>-conversion</a:t>
            </a: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Wimplicit-fallthrough</a:t>
            </a:r>
            <a:endParaRPr lang="en-US" altLang="zh-CN" sz="1100" dirty="0">
              <a:latin typeface="Calibri" panose="020F0502020204030204" pitchFamily="34" charset="0"/>
              <a:cs typeface="Calibri" panose="020F0502020204030204" pitchFamily="34" charset="0"/>
            </a:endParaRP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Werror</a:t>
            </a:r>
            <a:r>
              <a:rPr lang="en-US" altLang="zh-CN" sz="1100" dirty="0">
                <a:latin typeface="Calibri" panose="020F0502020204030204" pitchFamily="34" charset="0"/>
                <a:cs typeface="Calibri" panose="020F0502020204030204" pitchFamily="34" charset="0"/>
              </a:rPr>
              <a:t>=format-security</a:t>
            </a: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fsanitize</a:t>
            </a:r>
            <a:r>
              <a:rPr lang="en-US" altLang="zh-CN" sz="1100" dirty="0">
                <a:latin typeface="Calibri" panose="020F0502020204030204" pitchFamily="34" charset="0"/>
                <a:cs typeface="Calibri" panose="020F0502020204030204" pitchFamily="34" charset="0"/>
              </a:rPr>
              <a:t>=safe-stack</a:t>
            </a:r>
          </a:p>
          <a:p>
            <a:pPr algn="ctr"/>
            <a:r>
              <a:rPr lang="en-US" altLang="zh-CN" sz="1100" b="1" dirty="0">
                <a:latin typeface="Calibri" panose="020F0502020204030204" pitchFamily="34" charset="0"/>
                <a:cs typeface="Calibri" panose="020F0502020204030204" pitchFamily="34" charset="0"/>
              </a:rPr>
              <a:t>-z </a:t>
            </a:r>
            <a:r>
              <a:rPr lang="en-US" altLang="zh-CN" sz="1100" b="1" dirty="0" err="1">
                <a:latin typeface="Calibri" panose="020F0502020204030204" pitchFamily="34" charset="0"/>
                <a:cs typeface="Calibri" panose="020F0502020204030204" pitchFamily="34" charset="0"/>
              </a:rPr>
              <a:t>relro</a:t>
            </a:r>
            <a:r>
              <a:rPr lang="en-US" altLang="zh-CN" sz="1100" b="1" dirty="0">
                <a:latin typeface="Calibri" panose="020F0502020204030204" pitchFamily="34" charset="0"/>
                <a:cs typeface="Calibri" panose="020F0502020204030204" pitchFamily="34" charset="0"/>
              </a:rPr>
              <a:t> -z now -</a:t>
            </a:r>
            <a:r>
              <a:rPr lang="en-US" altLang="zh-CN" sz="1100" b="1" dirty="0" err="1">
                <a:latin typeface="Calibri" panose="020F0502020204030204" pitchFamily="34" charset="0"/>
                <a:cs typeface="Calibri" panose="020F0502020204030204" pitchFamily="34" charset="0"/>
              </a:rPr>
              <a:t>fPIE</a:t>
            </a:r>
            <a:endParaRPr lang="en-US" altLang="zh-CN" sz="1100" b="1" dirty="0">
              <a:latin typeface="Calibri" panose="020F0502020204030204" pitchFamily="34" charset="0"/>
              <a:cs typeface="Calibri" panose="020F0502020204030204" pitchFamily="34" charset="0"/>
            </a:endParaRP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fPIC</a:t>
            </a:r>
            <a:r>
              <a:rPr lang="en-US" altLang="zh-CN" sz="1100" dirty="0">
                <a:latin typeface="Calibri" panose="020F0502020204030204" pitchFamily="34" charset="0"/>
                <a:cs typeface="Calibri" panose="020F0502020204030204" pitchFamily="34" charset="0"/>
              </a:rPr>
              <a:t> –shared</a:t>
            </a:r>
          </a:p>
          <a:p>
            <a:pPr algn="ctr"/>
            <a:r>
              <a:rPr lang="en-US" altLang="zh-CN" sz="1100" b="1" dirty="0">
                <a:latin typeface="Calibri" panose="020F0502020204030204" pitchFamily="34" charset="0"/>
                <a:cs typeface="Calibri" panose="020F0502020204030204" pitchFamily="34" charset="0"/>
              </a:rPr>
              <a:t>-</a:t>
            </a:r>
            <a:r>
              <a:rPr lang="en-US" altLang="zh-CN" sz="1100" b="1" dirty="0" err="1">
                <a:latin typeface="Calibri" panose="020F0502020204030204" pitchFamily="34" charset="0"/>
                <a:cs typeface="Calibri" panose="020F0502020204030204" pitchFamily="34" charset="0"/>
              </a:rPr>
              <a:t>fstack</a:t>
            </a:r>
            <a:r>
              <a:rPr lang="en-US" altLang="zh-CN" sz="1100" b="1" dirty="0">
                <a:latin typeface="Calibri" panose="020F0502020204030204" pitchFamily="34" charset="0"/>
                <a:cs typeface="Calibri" panose="020F0502020204030204" pitchFamily="34" charset="0"/>
              </a:rPr>
              <a:t>-protector-strong</a:t>
            </a:r>
          </a:p>
          <a:p>
            <a:pPr algn="ctr"/>
            <a:r>
              <a:rPr lang="en-US" altLang="zh-CN" sz="1100" dirty="0">
                <a:latin typeface="Calibri" panose="020F0502020204030204" pitchFamily="34" charset="0"/>
                <a:cs typeface="Calibri" panose="020F0502020204030204" pitchFamily="34" charset="0"/>
              </a:rPr>
              <a:t>Clang 4.0/5.0</a:t>
            </a:r>
          </a:p>
          <a:p>
            <a:pPr algn="ctr"/>
            <a:r>
              <a:rPr lang="en-US" altLang="zh-CN" sz="1100" dirty="0">
                <a:latin typeface="Calibri" panose="020F0502020204030204" pitchFamily="34" charset="0"/>
                <a:cs typeface="Calibri" panose="020F0502020204030204" pitchFamily="34" charset="0"/>
              </a:rPr>
              <a:t>2017</a:t>
            </a:r>
          </a:p>
        </p:txBody>
      </p:sp>
      <p:sp>
        <p:nvSpPr>
          <p:cNvPr id="25" name="矩形 24">
            <a:extLst>
              <a:ext uri="{FF2B5EF4-FFF2-40B4-BE49-F238E27FC236}">
                <a16:creationId xmlns:a16="http://schemas.microsoft.com/office/drawing/2014/main" id="{FCA909D0-49F5-4815-ACE4-EFA43CAC7258}"/>
              </a:ext>
            </a:extLst>
          </p:cNvPr>
          <p:cNvSpPr/>
          <p:nvPr/>
        </p:nvSpPr>
        <p:spPr>
          <a:xfrm>
            <a:off x="5046342" y="2753723"/>
            <a:ext cx="1968808" cy="938719"/>
          </a:xfrm>
          <a:prstGeom prst="rect">
            <a:avLst/>
          </a:prstGeom>
        </p:spPr>
        <p:txBody>
          <a:bodyPr wrap="none">
            <a:spAutoFit/>
          </a:bodyPr>
          <a:lstStyle/>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mshstk</a:t>
            </a:r>
            <a:endParaRPr lang="en-US" altLang="zh-CN" sz="1100" dirty="0">
              <a:latin typeface="Calibri" panose="020F0502020204030204" pitchFamily="34" charset="0"/>
              <a:cs typeface="Calibri" panose="020F0502020204030204" pitchFamily="34" charset="0"/>
            </a:endParaRP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fno</a:t>
            </a:r>
            <a:r>
              <a:rPr lang="en-US" altLang="zh-CN" sz="1100" dirty="0">
                <a:latin typeface="Calibri" panose="020F0502020204030204" pitchFamily="34" charset="0"/>
                <a:cs typeface="Calibri" panose="020F0502020204030204" pitchFamily="34" charset="0"/>
              </a:rPr>
              <a:t>-delete-null-pointer-checks</a:t>
            </a:r>
          </a:p>
          <a:p>
            <a:pPr algn="ctr"/>
            <a:r>
              <a:rPr lang="en-US" altLang="zh-CN" sz="1100" b="1" dirty="0">
                <a:latin typeface="Calibri" panose="020F0502020204030204" pitchFamily="34" charset="0"/>
                <a:cs typeface="Calibri" panose="020F0502020204030204" pitchFamily="34" charset="0"/>
              </a:rPr>
              <a:t>-</a:t>
            </a:r>
            <a:r>
              <a:rPr lang="en-US" altLang="zh-CN" sz="1100" b="1" dirty="0" err="1">
                <a:latin typeface="Calibri" panose="020F0502020204030204" pitchFamily="34" charset="0"/>
                <a:cs typeface="Calibri" panose="020F0502020204030204" pitchFamily="34" charset="0"/>
              </a:rPr>
              <a:t>fcf</a:t>
            </a:r>
            <a:r>
              <a:rPr lang="en-US" altLang="zh-CN" sz="1100" b="1" dirty="0">
                <a:latin typeface="Calibri" panose="020F0502020204030204" pitchFamily="34" charset="0"/>
                <a:cs typeface="Calibri" panose="020F0502020204030204" pitchFamily="34" charset="0"/>
              </a:rPr>
              <a:t>-protection=full</a:t>
            </a:r>
          </a:p>
          <a:p>
            <a:pPr algn="ctr"/>
            <a:r>
              <a:rPr lang="en-US" altLang="zh-CN" sz="1100" dirty="0">
                <a:latin typeface="Calibri" panose="020F0502020204030204" pitchFamily="34" charset="0"/>
                <a:cs typeface="Calibri" panose="020F0502020204030204" pitchFamily="34" charset="0"/>
              </a:rPr>
              <a:t>Clang 6.0/7.0</a:t>
            </a:r>
          </a:p>
          <a:p>
            <a:pPr algn="ctr"/>
            <a:r>
              <a:rPr lang="en-US" altLang="zh-CN" sz="1100" dirty="0">
                <a:latin typeface="Calibri" panose="020F0502020204030204" pitchFamily="34" charset="0"/>
                <a:cs typeface="Calibri" panose="020F0502020204030204" pitchFamily="34" charset="0"/>
              </a:rPr>
              <a:t>2018</a:t>
            </a:r>
          </a:p>
        </p:txBody>
      </p:sp>
      <p:sp>
        <p:nvSpPr>
          <p:cNvPr id="26" name="矩形 25">
            <a:extLst>
              <a:ext uri="{FF2B5EF4-FFF2-40B4-BE49-F238E27FC236}">
                <a16:creationId xmlns:a16="http://schemas.microsoft.com/office/drawing/2014/main" id="{58130DAA-4FB2-40D1-B22B-49449835FCDD}"/>
              </a:ext>
            </a:extLst>
          </p:cNvPr>
          <p:cNvSpPr/>
          <p:nvPr/>
        </p:nvSpPr>
        <p:spPr>
          <a:xfrm>
            <a:off x="6547586" y="2751066"/>
            <a:ext cx="1957587" cy="938719"/>
          </a:xfrm>
          <a:prstGeom prst="rect">
            <a:avLst/>
          </a:prstGeom>
        </p:spPr>
        <p:txBody>
          <a:bodyPr wrap="none">
            <a:spAutoFit/>
          </a:bodyPr>
          <a:lstStyle/>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mbranch</a:t>
            </a:r>
            <a:r>
              <a:rPr lang="en-US" altLang="zh-CN" sz="1100" dirty="0">
                <a:latin typeface="Calibri" panose="020F0502020204030204" pitchFamily="34" charset="0"/>
                <a:cs typeface="Calibri" panose="020F0502020204030204" pitchFamily="34" charset="0"/>
              </a:rPr>
              <a:t>-protection=standard</a:t>
            </a: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ftrivial</a:t>
            </a:r>
            <a:r>
              <a:rPr lang="en-US" altLang="zh-CN" sz="1100" dirty="0">
                <a:latin typeface="Calibri" panose="020F0502020204030204" pitchFamily="34" charset="0"/>
                <a:cs typeface="Calibri" panose="020F0502020204030204" pitchFamily="34" charset="0"/>
              </a:rPr>
              <a:t>-auto-var-</a:t>
            </a:r>
            <a:r>
              <a:rPr lang="en-US" altLang="zh-CN" sz="1100" dirty="0" err="1">
                <a:latin typeface="Calibri" panose="020F0502020204030204" pitchFamily="34" charset="0"/>
                <a:cs typeface="Calibri" panose="020F0502020204030204" pitchFamily="34" charset="0"/>
              </a:rPr>
              <a:t>init</a:t>
            </a:r>
            <a:endParaRPr lang="en-US" altLang="zh-CN" sz="1100" dirty="0">
              <a:latin typeface="Calibri" panose="020F0502020204030204" pitchFamily="34" charset="0"/>
              <a:cs typeface="Calibri" panose="020F0502020204030204" pitchFamily="34" charset="0"/>
            </a:endParaRPr>
          </a:p>
          <a:p>
            <a:pPr algn="ctr"/>
            <a:r>
              <a:rPr lang="en-US" altLang="zh-CN" sz="1100" b="1" dirty="0">
                <a:latin typeface="Calibri" panose="020F0502020204030204" pitchFamily="34" charset="0"/>
                <a:cs typeface="Calibri" panose="020F0502020204030204" pitchFamily="34" charset="0"/>
              </a:rPr>
              <a:t>-D_FORTIFY_SOURCE</a:t>
            </a:r>
          </a:p>
          <a:p>
            <a:pPr algn="ctr"/>
            <a:r>
              <a:rPr lang="en-US" altLang="zh-CN" sz="1100" dirty="0">
                <a:latin typeface="Calibri" panose="020F0502020204030204" pitchFamily="34" charset="0"/>
                <a:cs typeface="Calibri" panose="020F0502020204030204" pitchFamily="34" charset="0"/>
              </a:rPr>
              <a:t>Clang 8.0/9.0</a:t>
            </a:r>
          </a:p>
          <a:p>
            <a:pPr algn="ctr"/>
            <a:r>
              <a:rPr lang="en-US" altLang="zh-CN" sz="1100" dirty="0">
                <a:latin typeface="Calibri" panose="020F0502020204030204" pitchFamily="34" charset="0"/>
                <a:cs typeface="Calibri" panose="020F0502020204030204" pitchFamily="34" charset="0"/>
              </a:rPr>
              <a:t>2019</a:t>
            </a:r>
            <a:endParaRPr lang="zh-CN" altLang="en-US" sz="1100" dirty="0">
              <a:latin typeface="Calibri" panose="020F0502020204030204" pitchFamily="34" charset="0"/>
              <a:cs typeface="Calibri" panose="020F0502020204030204" pitchFamily="34" charset="0"/>
            </a:endParaRPr>
          </a:p>
        </p:txBody>
      </p:sp>
      <p:sp>
        <p:nvSpPr>
          <p:cNvPr id="27" name="矩形 26">
            <a:extLst>
              <a:ext uri="{FF2B5EF4-FFF2-40B4-BE49-F238E27FC236}">
                <a16:creationId xmlns:a16="http://schemas.microsoft.com/office/drawing/2014/main" id="{CD623502-8829-45F7-81E6-61C195D47A04}"/>
              </a:ext>
            </a:extLst>
          </p:cNvPr>
          <p:cNvSpPr/>
          <p:nvPr/>
        </p:nvSpPr>
        <p:spPr>
          <a:xfrm>
            <a:off x="8122088" y="3089621"/>
            <a:ext cx="1571263" cy="600164"/>
          </a:xfrm>
          <a:prstGeom prst="rect">
            <a:avLst/>
          </a:prstGeom>
        </p:spPr>
        <p:txBody>
          <a:bodyPr wrap="none">
            <a:spAutoFit/>
          </a:bodyPr>
          <a:lstStyle/>
          <a:p>
            <a:pPr algn="ctr"/>
            <a:r>
              <a:rPr lang="en-US" altLang="zh-CN" sz="1100" b="1" dirty="0">
                <a:latin typeface="Calibri" panose="020F0502020204030204" pitchFamily="34" charset="0"/>
                <a:cs typeface="Calibri" panose="020F0502020204030204" pitchFamily="34" charset="0"/>
              </a:rPr>
              <a:t>-</a:t>
            </a:r>
            <a:r>
              <a:rPr lang="en-US" altLang="zh-CN" sz="1100" b="1" dirty="0" err="1">
                <a:latin typeface="Calibri" panose="020F0502020204030204" pitchFamily="34" charset="0"/>
                <a:cs typeface="Calibri" panose="020F0502020204030204" pitchFamily="34" charset="0"/>
              </a:rPr>
              <a:t>fstack</a:t>
            </a:r>
            <a:r>
              <a:rPr lang="en-US" altLang="zh-CN" sz="1100" b="1" dirty="0">
                <a:latin typeface="Calibri" panose="020F0502020204030204" pitchFamily="34" charset="0"/>
                <a:cs typeface="Calibri" panose="020F0502020204030204" pitchFamily="34" charset="0"/>
              </a:rPr>
              <a:t>-clash-protection</a:t>
            </a:r>
          </a:p>
          <a:p>
            <a:pPr algn="ctr"/>
            <a:r>
              <a:rPr lang="en-US" altLang="zh-CN" sz="1100" dirty="0">
                <a:latin typeface="Calibri" panose="020F0502020204030204" pitchFamily="34" charset="0"/>
                <a:cs typeface="Calibri" panose="020F0502020204030204" pitchFamily="34" charset="0"/>
              </a:rPr>
              <a:t>Clang 11.0.0</a:t>
            </a:r>
          </a:p>
          <a:p>
            <a:pPr algn="ctr"/>
            <a:r>
              <a:rPr lang="en-US" altLang="zh-CN" sz="1100" dirty="0">
                <a:latin typeface="Calibri" panose="020F0502020204030204" pitchFamily="34" charset="0"/>
                <a:cs typeface="Calibri" panose="020F0502020204030204" pitchFamily="34" charset="0"/>
              </a:rPr>
              <a:t>2020</a:t>
            </a:r>
          </a:p>
        </p:txBody>
      </p:sp>
      <p:sp>
        <p:nvSpPr>
          <p:cNvPr id="28" name="矩形 27">
            <a:extLst>
              <a:ext uri="{FF2B5EF4-FFF2-40B4-BE49-F238E27FC236}">
                <a16:creationId xmlns:a16="http://schemas.microsoft.com/office/drawing/2014/main" id="{0280FC01-84A9-4443-9C55-6D0145446D44}"/>
              </a:ext>
            </a:extLst>
          </p:cNvPr>
          <p:cNvSpPr/>
          <p:nvPr/>
        </p:nvSpPr>
        <p:spPr>
          <a:xfrm>
            <a:off x="9553315" y="3090560"/>
            <a:ext cx="1348446" cy="600164"/>
          </a:xfrm>
          <a:prstGeom prst="rect">
            <a:avLst/>
          </a:prstGeom>
        </p:spPr>
        <p:txBody>
          <a:bodyPr wrap="none">
            <a:spAutoFit/>
          </a:bodyPr>
          <a:lstStyle/>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fstrict</a:t>
            </a:r>
            <a:r>
              <a:rPr lang="en-US" altLang="zh-CN" sz="1100" dirty="0">
                <a:latin typeface="Calibri" panose="020F0502020204030204" pitchFamily="34" charset="0"/>
                <a:cs typeface="Calibri" panose="020F0502020204030204" pitchFamily="34" charset="0"/>
              </a:rPr>
              <a:t>-flex-arrays=3</a:t>
            </a:r>
          </a:p>
          <a:p>
            <a:pPr algn="ctr"/>
            <a:r>
              <a:rPr lang="en-US" altLang="zh-CN" sz="1100" dirty="0">
                <a:latin typeface="Calibri" panose="020F0502020204030204" pitchFamily="34" charset="0"/>
                <a:cs typeface="Calibri" panose="020F0502020204030204" pitchFamily="34" charset="0"/>
              </a:rPr>
              <a:t>Clang 16.0.0</a:t>
            </a:r>
          </a:p>
          <a:p>
            <a:pPr algn="ctr"/>
            <a:r>
              <a:rPr lang="en-US" altLang="zh-CN" sz="1100" dirty="0">
                <a:latin typeface="Calibri" panose="020F0502020204030204" pitchFamily="34" charset="0"/>
                <a:cs typeface="Calibri" panose="020F0502020204030204" pitchFamily="34" charset="0"/>
              </a:rPr>
              <a:t>2023</a:t>
            </a:r>
          </a:p>
        </p:txBody>
      </p:sp>
      <p:sp>
        <p:nvSpPr>
          <p:cNvPr id="29" name="矩形 28">
            <a:extLst>
              <a:ext uri="{FF2B5EF4-FFF2-40B4-BE49-F238E27FC236}">
                <a16:creationId xmlns:a16="http://schemas.microsoft.com/office/drawing/2014/main" id="{C4A930B7-FDB7-4A9B-9969-D8D9DFA2E42A}"/>
              </a:ext>
            </a:extLst>
          </p:cNvPr>
          <p:cNvSpPr/>
          <p:nvPr/>
        </p:nvSpPr>
        <p:spPr>
          <a:xfrm>
            <a:off x="10735733" y="3089621"/>
            <a:ext cx="1218603" cy="600164"/>
          </a:xfrm>
          <a:prstGeom prst="rect">
            <a:avLst/>
          </a:prstGeom>
        </p:spPr>
        <p:txBody>
          <a:bodyPr wrap="none">
            <a:spAutoFit/>
          </a:bodyPr>
          <a:lstStyle/>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fno</a:t>
            </a:r>
            <a:r>
              <a:rPr lang="en-US" altLang="zh-CN" sz="1100" dirty="0">
                <a:latin typeface="Calibri" panose="020F0502020204030204" pitchFamily="34" charset="0"/>
                <a:cs typeface="Calibri" panose="020F0502020204030204" pitchFamily="34" charset="0"/>
              </a:rPr>
              <a:t>-strict-aliasing</a:t>
            </a:r>
          </a:p>
          <a:p>
            <a:pPr algn="ctr"/>
            <a:r>
              <a:rPr lang="en-US" altLang="zh-CN" sz="1100" dirty="0">
                <a:latin typeface="Calibri" panose="020F0502020204030204" pitchFamily="34" charset="0"/>
                <a:cs typeface="Calibri" panose="020F0502020204030204" pitchFamily="34" charset="0"/>
              </a:rPr>
              <a:t>Clang 18.0.0</a:t>
            </a:r>
          </a:p>
          <a:p>
            <a:pPr algn="ctr"/>
            <a:r>
              <a:rPr lang="en-US" altLang="zh-CN" sz="1100" dirty="0">
                <a:latin typeface="Calibri" panose="020F0502020204030204" pitchFamily="34" charset="0"/>
                <a:cs typeface="Calibri" panose="020F0502020204030204" pitchFamily="34" charset="0"/>
              </a:rPr>
              <a:t>2024</a:t>
            </a:r>
          </a:p>
        </p:txBody>
      </p:sp>
      <p:sp>
        <p:nvSpPr>
          <p:cNvPr id="30" name="矩形 29">
            <a:extLst>
              <a:ext uri="{FF2B5EF4-FFF2-40B4-BE49-F238E27FC236}">
                <a16:creationId xmlns:a16="http://schemas.microsoft.com/office/drawing/2014/main" id="{B2D668D2-3DC9-4225-8AE2-C961A6079EB0}"/>
              </a:ext>
            </a:extLst>
          </p:cNvPr>
          <p:cNvSpPr/>
          <p:nvPr/>
        </p:nvSpPr>
        <p:spPr>
          <a:xfrm>
            <a:off x="3715020" y="3637954"/>
            <a:ext cx="1683473" cy="769441"/>
          </a:xfrm>
          <a:prstGeom prst="rect">
            <a:avLst/>
          </a:prstGeom>
        </p:spPr>
        <p:txBody>
          <a:bodyPr wrap="none">
            <a:spAutoFit/>
          </a:bodyPr>
          <a:lstStyle/>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mshstk</a:t>
            </a:r>
            <a:endParaRPr lang="en-US" altLang="zh-CN" sz="1100" dirty="0">
              <a:latin typeface="Calibri" panose="020F0502020204030204" pitchFamily="34" charset="0"/>
              <a:cs typeface="Calibri" panose="020F0502020204030204" pitchFamily="34" charset="0"/>
            </a:endParaRPr>
          </a:p>
          <a:p>
            <a:pPr algn="ctr"/>
            <a:r>
              <a:rPr lang="en-US" altLang="zh-CN" sz="1100" b="1" dirty="0">
                <a:latin typeface="Calibri" panose="020F0502020204030204" pitchFamily="34" charset="0"/>
                <a:cs typeface="Calibri" panose="020F0502020204030204" pitchFamily="34" charset="0"/>
              </a:rPr>
              <a:t>-D_GLIBCXX_ASSERTIONS</a:t>
            </a:r>
          </a:p>
          <a:p>
            <a:pPr algn="ctr"/>
            <a:r>
              <a:rPr lang="en-US" altLang="zh-CN" sz="1100" dirty="0" err="1">
                <a:latin typeface="Calibri" panose="020F0502020204030204" pitchFamily="34" charset="0"/>
                <a:cs typeface="Calibri" panose="020F0502020204030204" pitchFamily="34" charset="0"/>
              </a:rPr>
              <a:t>libstdc</a:t>
            </a:r>
            <a:r>
              <a:rPr lang="en-US" altLang="zh-CN" sz="1100" dirty="0">
                <a:latin typeface="Calibri" panose="020F0502020204030204" pitchFamily="34" charset="0"/>
                <a:cs typeface="Calibri" panose="020F0502020204030204" pitchFamily="34" charset="0"/>
              </a:rPr>
              <a:t>++ 6.0.0/GCC 6.0</a:t>
            </a:r>
          </a:p>
          <a:p>
            <a:pPr algn="ctr"/>
            <a:r>
              <a:rPr lang="en-US" altLang="zh-CN" sz="1100" dirty="0">
                <a:latin typeface="Calibri" panose="020F0502020204030204" pitchFamily="34" charset="0"/>
                <a:cs typeface="Calibri" panose="020F0502020204030204" pitchFamily="34" charset="0"/>
              </a:rPr>
              <a:t>2016</a:t>
            </a:r>
          </a:p>
        </p:txBody>
      </p:sp>
      <p:sp>
        <p:nvSpPr>
          <p:cNvPr id="31" name="矩形 30">
            <a:extLst>
              <a:ext uri="{FF2B5EF4-FFF2-40B4-BE49-F238E27FC236}">
                <a16:creationId xmlns:a16="http://schemas.microsoft.com/office/drawing/2014/main" id="{6D6292E1-2047-448F-8465-02E21999CA8E}"/>
              </a:ext>
            </a:extLst>
          </p:cNvPr>
          <p:cNvSpPr/>
          <p:nvPr/>
        </p:nvSpPr>
        <p:spPr>
          <a:xfrm>
            <a:off x="2651242" y="2588203"/>
            <a:ext cx="1359668" cy="1107996"/>
          </a:xfrm>
          <a:prstGeom prst="rect">
            <a:avLst/>
          </a:prstGeom>
        </p:spPr>
        <p:txBody>
          <a:bodyPr wrap="none">
            <a:spAutoFit/>
          </a:bodyPr>
          <a:lstStyle/>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fsanitize</a:t>
            </a:r>
            <a:r>
              <a:rPr lang="en-US" altLang="zh-CN" sz="1100" dirty="0">
                <a:latin typeface="Calibri" panose="020F0502020204030204" pitchFamily="34" charset="0"/>
                <a:cs typeface="Calibri" panose="020F0502020204030204" pitchFamily="34" charset="0"/>
              </a:rPr>
              <a:t>=address</a:t>
            </a: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fsanitize</a:t>
            </a:r>
            <a:r>
              <a:rPr lang="en-US" altLang="zh-CN" sz="1100" dirty="0">
                <a:latin typeface="Calibri" panose="020F0502020204030204" pitchFamily="34" charset="0"/>
                <a:cs typeface="Calibri" panose="020F0502020204030204" pitchFamily="34" charset="0"/>
              </a:rPr>
              <a:t>=thread</a:t>
            </a: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fsanitize</a:t>
            </a:r>
            <a:r>
              <a:rPr lang="en-US" altLang="zh-CN" sz="1100" dirty="0">
                <a:latin typeface="Calibri" panose="020F0502020204030204" pitchFamily="34" charset="0"/>
                <a:cs typeface="Calibri" panose="020F0502020204030204" pitchFamily="34" charset="0"/>
              </a:rPr>
              <a:t>=leak</a:t>
            </a: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fsanitize</a:t>
            </a:r>
            <a:r>
              <a:rPr lang="en-US" altLang="zh-CN" sz="1100" dirty="0">
                <a:latin typeface="Calibri" panose="020F0502020204030204" pitchFamily="34" charset="0"/>
                <a:cs typeface="Calibri" panose="020F0502020204030204" pitchFamily="34" charset="0"/>
              </a:rPr>
              <a:t>=undefined</a:t>
            </a:r>
          </a:p>
          <a:p>
            <a:pPr algn="ctr"/>
            <a:r>
              <a:rPr lang="en-US" altLang="zh-CN" sz="1100" dirty="0">
                <a:latin typeface="Calibri" panose="020F0502020204030204" pitchFamily="34" charset="0"/>
                <a:cs typeface="Calibri" panose="020F0502020204030204" pitchFamily="34" charset="0"/>
              </a:rPr>
              <a:t>Clang 3.x</a:t>
            </a:r>
          </a:p>
          <a:p>
            <a:pPr algn="ctr"/>
            <a:r>
              <a:rPr lang="en-US" altLang="zh-CN" sz="1100" dirty="0">
                <a:latin typeface="Calibri" panose="020F0502020204030204" pitchFamily="34" charset="0"/>
                <a:cs typeface="Calibri" panose="020F0502020204030204" pitchFamily="34" charset="0"/>
              </a:rPr>
              <a:t>2013</a:t>
            </a:r>
            <a:endParaRPr lang="zh-CN" altLang="en-US" sz="1100" dirty="0">
              <a:latin typeface="Calibri" panose="020F0502020204030204" pitchFamily="34" charset="0"/>
              <a:cs typeface="Calibri" panose="020F0502020204030204" pitchFamily="34" charset="0"/>
            </a:endParaRPr>
          </a:p>
        </p:txBody>
      </p:sp>
      <p:sp>
        <p:nvSpPr>
          <p:cNvPr id="32" name="矩形 31">
            <a:extLst>
              <a:ext uri="{FF2B5EF4-FFF2-40B4-BE49-F238E27FC236}">
                <a16:creationId xmlns:a16="http://schemas.microsoft.com/office/drawing/2014/main" id="{536DE4F6-7B04-4285-A44A-9B6ED9D5123D}"/>
              </a:ext>
            </a:extLst>
          </p:cNvPr>
          <p:cNvSpPr/>
          <p:nvPr/>
        </p:nvSpPr>
        <p:spPr>
          <a:xfrm>
            <a:off x="218088" y="2903148"/>
            <a:ext cx="1249060" cy="769441"/>
          </a:xfrm>
          <a:prstGeom prst="rect">
            <a:avLst/>
          </a:prstGeom>
        </p:spPr>
        <p:txBody>
          <a:bodyPr wrap="none">
            <a:spAutoFit/>
          </a:bodyPr>
          <a:lstStyle/>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Wl</a:t>
            </a: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z,nodump</a:t>
            </a:r>
            <a:endParaRPr lang="en-US" altLang="zh-CN" sz="1100" dirty="0">
              <a:latin typeface="Calibri" panose="020F0502020204030204" pitchFamily="34" charset="0"/>
              <a:cs typeface="Calibri" panose="020F0502020204030204" pitchFamily="34" charset="0"/>
            </a:endParaRP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Wl</a:t>
            </a: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z,noexecheap</a:t>
            </a:r>
            <a:endParaRPr lang="en-US" altLang="zh-CN" sz="1100" dirty="0">
              <a:latin typeface="Calibri" panose="020F0502020204030204" pitchFamily="34" charset="0"/>
              <a:cs typeface="Calibri" panose="020F0502020204030204" pitchFamily="34" charset="0"/>
            </a:endParaRPr>
          </a:p>
          <a:p>
            <a:pPr algn="ctr"/>
            <a:r>
              <a:rPr lang="en-US" altLang="zh-CN" sz="1100" dirty="0" err="1">
                <a:latin typeface="Calibri" panose="020F0502020204030204" pitchFamily="34" charset="0"/>
                <a:cs typeface="Calibri" panose="020F0502020204030204" pitchFamily="34" charset="0"/>
              </a:rPr>
              <a:t>Binutils</a:t>
            </a:r>
            <a:r>
              <a:rPr lang="en-US" altLang="zh-CN" sz="1100" dirty="0">
                <a:latin typeface="Calibri" panose="020F0502020204030204" pitchFamily="34" charset="0"/>
                <a:cs typeface="Calibri" panose="020F0502020204030204" pitchFamily="34" charset="0"/>
              </a:rPr>
              <a:t> 2.1x</a:t>
            </a:r>
          </a:p>
          <a:p>
            <a:pPr algn="ctr"/>
            <a:r>
              <a:rPr lang="en-US" altLang="zh-CN" sz="1100" dirty="0">
                <a:latin typeface="Calibri" panose="020F0502020204030204" pitchFamily="34" charset="0"/>
                <a:cs typeface="Calibri" panose="020F0502020204030204" pitchFamily="34" charset="0"/>
              </a:rPr>
              <a:t>2001</a:t>
            </a:r>
            <a:endParaRPr lang="zh-CN" altLang="en-US" sz="1100" dirty="0">
              <a:latin typeface="Calibri" panose="020F0502020204030204" pitchFamily="34" charset="0"/>
              <a:cs typeface="Calibri" panose="020F0502020204030204" pitchFamily="34" charset="0"/>
            </a:endParaRPr>
          </a:p>
        </p:txBody>
      </p:sp>
      <p:sp>
        <p:nvSpPr>
          <p:cNvPr id="33" name="矩形 32">
            <a:extLst>
              <a:ext uri="{FF2B5EF4-FFF2-40B4-BE49-F238E27FC236}">
                <a16:creationId xmlns:a16="http://schemas.microsoft.com/office/drawing/2014/main" id="{54B09902-8445-4F88-8A78-EFD4F7882B9C}"/>
              </a:ext>
            </a:extLst>
          </p:cNvPr>
          <p:cNvSpPr/>
          <p:nvPr/>
        </p:nvSpPr>
        <p:spPr>
          <a:xfrm>
            <a:off x="1309092" y="3633926"/>
            <a:ext cx="1301959" cy="769441"/>
          </a:xfrm>
          <a:prstGeom prst="rect">
            <a:avLst/>
          </a:prstGeom>
        </p:spPr>
        <p:txBody>
          <a:bodyPr wrap="none">
            <a:spAutoFit/>
          </a:bodyPr>
          <a:lstStyle/>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fno</a:t>
            </a:r>
            <a:r>
              <a:rPr lang="en-US" altLang="zh-CN" sz="1100" dirty="0">
                <a:latin typeface="Calibri" panose="020F0502020204030204" pitchFamily="34" charset="0"/>
                <a:cs typeface="Calibri" panose="020F0502020204030204" pitchFamily="34" charset="0"/>
              </a:rPr>
              <a:t>-strict-overflow</a:t>
            </a: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Wtrampolines</a:t>
            </a:r>
            <a:endParaRPr lang="en-US" altLang="zh-CN" sz="1100" dirty="0">
              <a:latin typeface="Calibri" panose="020F0502020204030204" pitchFamily="34" charset="0"/>
              <a:cs typeface="Calibri" panose="020F0502020204030204" pitchFamily="34" charset="0"/>
            </a:endParaRPr>
          </a:p>
          <a:p>
            <a:pPr algn="ctr"/>
            <a:r>
              <a:rPr lang="en-US" altLang="zh-CN" sz="1100" dirty="0">
                <a:latin typeface="Calibri" panose="020F0502020204030204" pitchFamily="34" charset="0"/>
                <a:cs typeface="Calibri" panose="020F0502020204030204" pitchFamily="34" charset="0"/>
              </a:rPr>
              <a:t>GCC 4.2/4.3</a:t>
            </a:r>
          </a:p>
          <a:p>
            <a:pPr algn="ctr"/>
            <a:r>
              <a:rPr lang="en-US" altLang="zh-CN" sz="1100" dirty="0">
                <a:latin typeface="Calibri" panose="020F0502020204030204" pitchFamily="34" charset="0"/>
                <a:cs typeface="Calibri" panose="020F0502020204030204" pitchFamily="34" charset="0"/>
              </a:rPr>
              <a:t>2008</a:t>
            </a:r>
            <a:endParaRPr lang="zh-CN" altLang="en-US" sz="1100" dirty="0">
              <a:latin typeface="Calibri" panose="020F0502020204030204" pitchFamily="34" charset="0"/>
              <a:cs typeface="Calibri" panose="020F0502020204030204" pitchFamily="34" charset="0"/>
            </a:endParaRPr>
          </a:p>
        </p:txBody>
      </p:sp>
      <p:sp>
        <p:nvSpPr>
          <p:cNvPr id="34" name="矩形 33">
            <a:extLst>
              <a:ext uri="{FF2B5EF4-FFF2-40B4-BE49-F238E27FC236}">
                <a16:creationId xmlns:a16="http://schemas.microsoft.com/office/drawing/2014/main" id="{56198777-A01B-4EC4-9597-B7F69346DC41}"/>
              </a:ext>
            </a:extLst>
          </p:cNvPr>
          <p:cNvSpPr/>
          <p:nvPr/>
        </p:nvSpPr>
        <p:spPr>
          <a:xfrm>
            <a:off x="8454375" y="3633926"/>
            <a:ext cx="1422184" cy="938719"/>
          </a:xfrm>
          <a:prstGeom prst="rect">
            <a:avLst/>
          </a:prstGeom>
        </p:spPr>
        <p:txBody>
          <a:bodyPr wrap="none">
            <a:spAutoFit/>
          </a:bodyPr>
          <a:lstStyle/>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ftrivial</a:t>
            </a:r>
            <a:r>
              <a:rPr lang="en-US" altLang="zh-CN" sz="1100" dirty="0">
                <a:latin typeface="Calibri" panose="020F0502020204030204" pitchFamily="34" charset="0"/>
                <a:cs typeface="Calibri" panose="020F0502020204030204" pitchFamily="34" charset="0"/>
              </a:rPr>
              <a:t>-auto-var-</a:t>
            </a:r>
            <a:r>
              <a:rPr lang="en-US" altLang="zh-CN" sz="1100" dirty="0" err="1">
                <a:latin typeface="Calibri" panose="020F0502020204030204" pitchFamily="34" charset="0"/>
                <a:cs typeface="Calibri" panose="020F0502020204030204" pitchFamily="34" charset="0"/>
              </a:rPr>
              <a:t>init</a:t>
            </a:r>
            <a:endParaRPr lang="en-US" altLang="zh-CN" sz="1100" dirty="0">
              <a:latin typeface="Calibri" panose="020F0502020204030204" pitchFamily="34" charset="0"/>
              <a:cs typeface="Calibri" panose="020F0502020204030204" pitchFamily="34" charset="0"/>
            </a:endParaRPr>
          </a:p>
          <a:p>
            <a:pPr algn="ctr"/>
            <a:r>
              <a:rPr lang="en-US" altLang="zh-CN" sz="1100" b="1" dirty="0">
                <a:latin typeface="Calibri" panose="020F0502020204030204" pitchFamily="34" charset="0"/>
                <a:cs typeface="Calibri" panose="020F0502020204030204" pitchFamily="34" charset="0"/>
              </a:rPr>
              <a:t>-D_FORTIFY_SOURCE</a:t>
            </a:r>
            <a:endParaRPr lang="en-US" altLang="zh-CN" sz="1100" dirty="0">
              <a:latin typeface="Calibri" panose="020F0502020204030204" pitchFamily="34" charset="0"/>
              <a:cs typeface="Calibri" panose="020F0502020204030204" pitchFamily="34" charset="0"/>
            </a:endParaRP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Wbidi</a:t>
            </a:r>
            <a:r>
              <a:rPr lang="en-US" altLang="zh-CN" sz="1100" dirty="0">
                <a:latin typeface="Calibri" panose="020F0502020204030204" pitchFamily="34" charset="0"/>
                <a:cs typeface="Calibri" panose="020F0502020204030204" pitchFamily="34" charset="0"/>
              </a:rPr>
              <a:t>-chars=any</a:t>
            </a:r>
          </a:p>
          <a:p>
            <a:pPr algn="ctr"/>
            <a:r>
              <a:rPr lang="en-US" altLang="zh-CN" sz="1100" dirty="0">
                <a:latin typeface="Calibri" panose="020F0502020204030204" pitchFamily="34" charset="0"/>
                <a:cs typeface="Calibri" panose="020F0502020204030204" pitchFamily="34" charset="0"/>
              </a:rPr>
              <a:t>GCC 12.0.0</a:t>
            </a:r>
          </a:p>
          <a:p>
            <a:pPr algn="ctr"/>
            <a:r>
              <a:rPr lang="en-US" altLang="zh-CN" sz="1100" dirty="0">
                <a:latin typeface="Calibri" panose="020F0502020204030204" pitchFamily="34" charset="0"/>
                <a:cs typeface="Calibri" panose="020F0502020204030204" pitchFamily="34" charset="0"/>
              </a:rPr>
              <a:t>2022</a:t>
            </a:r>
            <a:endParaRPr lang="zh-CN" altLang="en-US" sz="1100" dirty="0">
              <a:latin typeface="Calibri" panose="020F0502020204030204" pitchFamily="34" charset="0"/>
              <a:cs typeface="Calibri" panose="020F0502020204030204" pitchFamily="34" charset="0"/>
            </a:endParaRPr>
          </a:p>
        </p:txBody>
      </p:sp>
      <p:sp>
        <p:nvSpPr>
          <p:cNvPr id="35" name="矩形 34">
            <a:extLst>
              <a:ext uri="{FF2B5EF4-FFF2-40B4-BE49-F238E27FC236}">
                <a16:creationId xmlns:a16="http://schemas.microsoft.com/office/drawing/2014/main" id="{F2FAC99E-2BCA-4217-8A31-3282CF8639AA}"/>
              </a:ext>
            </a:extLst>
          </p:cNvPr>
          <p:cNvSpPr/>
          <p:nvPr/>
        </p:nvSpPr>
        <p:spPr>
          <a:xfrm>
            <a:off x="10904047" y="3630584"/>
            <a:ext cx="881973" cy="769441"/>
          </a:xfrm>
          <a:prstGeom prst="rect">
            <a:avLst/>
          </a:prstGeom>
        </p:spPr>
        <p:txBody>
          <a:bodyPr wrap="none">
            <a:spAutoFit/>
          </a:bodyPr>
          <a:lstStyle/>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fhardened</a:t>
            </a:r>
            <a:endParaRPr lang="en-US" altLang="zh-CN" sz="1100" dirty="0">
              <a:latin typeface="Calibri" panose="020F0502020204030204" pitchFamily="34" charset="0"/>
              <a:cs typeface="Calibri" panose="020F0502020204030204" pitchFamily="34" charset="0"/>
            </a:endParaRP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whardened</a:t>
            </a:r>
            <a:endParaRPr lang="en-US" altLang="zh-CN" sz="1100" dirty="0">
              <a:latin typeface="Calibri" panose="020F0502020204030204" pitchFamily="34" charset="0"/>
              <a:cs typeface="Calibri" panose="020F0502020204030204" pitchFamily="34" charset="0"/>
            </a:endParaRPr>
          </a:p>
          <a:p>
            <a:pPr algn="ctr"/>
            <a:r>
              <a:rPr lang="en-US" altLang="zh-CN" sz="1100" dirty="0">
                <a:latin typeface="Calibri" panose="020F0502020204030204" pitchFamily="34" charset="0"/>
                <a:cs typeface="Calibri" panose="020F0502020204030204" pitchFamily="34" charset="0"/>
              </a:rPr>
              <a:t>GCC 14</a:t>
            </a:r>
          </a:p>
          <a:p>
            <a:pPr algn="ctr"/>
            <a:r>
              <a:rPr lang="en-US" altLang="zh-CN" sz="1100" dirty="0">
                <a:latin typeface="Calibri" panose="020F0502020204030204" pitchFamily="34" charset="0"/>
                <a:cs typeface="Calibri" panose="020F0502020204030204" pitchFamily="34" charset="0"/>
              </a:rPr>
              <a:t>2024</a:t>
            </a:r>
            <a:endParaRPr lang="zh-CN" altLang="en-US" sz="1100" dirty="0">
              <a:latin typeface="Calibri" panose="020F0502020204030204" pitchFamily="34" charset="0"/>
              <a:cs typeface="Calibri" panose="020F0502020204030204" pitchFamily="34" charset="0"/>
            </a:endParaRPr>
          </a:p>
        </p:txBody>
      </p:sp>
      <p:sp>
        <p:nvSpPr>
          <p:cNvPr id="17" name="矩形 16">
            <a:extLst>
              <a:ext uri="{FF2B5EF4-FFF2-40B4-BE49-F238E27FC236}">
                <a16:creationId xmlns:a16="http://schemas.microsoft.com/office/drawing/2014/main" id="{A13DC9E5-C2A1-48E7-80B2-E795738CFAEF}"/>
              </a:ext>
            </a:extLst>
          </p:cNvPr>
          <p:cNvSpPr/>
          <p:nvPr/>
        </p:nvSpPr>
        <p:spPr>
          <a:xfrm>
            <a:off x="-315663" y="3633926"/>
            <a:ext cx="2311902" cy="2123658"/>
          </a:xfrm>
          <a:prstGeom prst="rect">
            <a:avLst/>
          </a:prstGeom>
        </p:spPr>
        <p:txBody>
          <a:bodyPr wrap="square">
            <a:spAutoFit/>
          </a:bodyPr>
          <a:lstStyle/>
          <a:p>
            <a:pPr algn="ctr"/>
            <a:r>
              <a:rPr lang="en-US" altLang="zh-CN" sz="1100" b="1" dirty="0">
                <a:latin typeface="Calibri" panose="020F0502020204030204" pitchFamily="34" charset="0"/>
                <a:cs typeface="Calibri" panose="020F0502020204030204" pitchFamily="34" charset="0"/>
              </a:rPr>
              <a:t>-</a:t>
            </a:r>
            <a:r>
              <a:rPr lang="en-US" altLang="zh-CN" sz="1100" b="1" dirty="0" err="1">
                <a:latin typeface="Calibri" panose="020F0502020204030204" pitchFamily="34" charset="0"/>
                <a:cs typeface="Calibri" panose="020F0502020204030204" pitchFamily="34" charset="0"/>
              </a:rPr>
              <a:t>fexceptions</a:t>
            </a:r>
            <a:endParaRPr lang="en-US" altLang="zh-CN" sz="1100" b="1" dirty="0">
              <a:latin typeface="Calibri" panose="020F0502020204030204" pitchFamily="34" charset="0"/>
              <a:cs typeface="Calibri" panose="020F0502020204030204" pitchFamily="34" charset="0"/>
            </a:endParaRPr>
          </a:p>
          <a:p>
            <a:pPr algn="ctr"/>
            <a:r>
              <a:rPr lang="en-US" altLang="zh-CN" sz="1100" dirty="0" err="1">
                <a:latin typeface="Calibri" panose="020F0502020204030204" pitchFamily="34" charset="0"/>
                <a:cs typeface="Calibri" panose="020F0502020204030204" pitchFamily="34" charset="0"/>
              </a:rPr>
              <a:t>fno</a:t>
            </a:r>
            <a:r>
              <a:rPr lang="en-US" altLang="zh-CN" sz="1100" dirty="0">
                <a:latin typeface="Calibri" panose="020F0502020204030204" pitchFamily="34" charset="0"/>
                <a:cs typeface="Calibri" panose="020F0502020204030204" pitchFamily="34" charset="0"/>
              </a:rPr>
              <a:t>-strict-aliasing</a:t>
            </a:r>
            <a:endParaRPr lang="en-US" altLang="zh-CN" sz="1100" b="1" dirty="0">
              <a:latin typeface="Calibri" panose="020F0502020204030204" pitchFamily="34" charset="0"/>
              <a:cs typeface="Calibri" panose="020F0502020204030204" pitchFamily="34" charset="0"/>
            </a:endParaRP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Werror</a:t>
            </a:r>
            <a:r>
              <a:rPr lang="en-US" altLang="zh-CN" sz="1100" dirty="0">
                <a:latin typeface="Calibri" panose="020F0502020204030204" pitchFamily="34" charset="0"/>
                <a:cs typeface="Calibri" panose="020F0502020204030204" pitchFamily="34" charset="0"/>
              </a:rPr>
              <a:t>=implicit</a:t>
            </a: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Wconversion</a:t>
            </a:r>
            <a:endParaRPr lang="en-US" altLang="zh-CN" sz="1100" dirty="0">
              <a:latin typeface="Calibri" panose="020F0502020204030204" pitchFamily="34" charset="0"/>
              <a:cs typeface="Calibri" panose="020F0502020204030204" pitchFamily="34" charset="0"/>
            </a:endParaRP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Wsign</a:t>
            </a:r>
            <a:r>
              <a:rPr lang="en-US" altLang="zh-CN" sz="1100" dirty="0">
                <a:latin typeface="Calibri" panose="020F0502020204030204" pitchFamily="34" charset="0"/>
                <a:cs typeface="Calibri" panose="020F0502020204030204" pitchFamily="34" charset="0"/>
              </a:rPr>
              <a:t>-conversion</a:t>
            </a: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Werror</a:t>
            </a:r>
            <a:r>
              <a:rPr lang="en-US" altLang="zh-CN" sz="1100" dirty="0">
                <a:latin typeface="Calibri" panose="020F0502020204030204" pitchFamily="34" charset="0"/>
                <a:cs typeface="Calibri" panose="020F0502020204030204" pitchFamily="34" charset="0"/>
              </a:rPr>
              <a:t>=incompatible-pointer-types</a:t>
            </a: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fno</a:t>
            </a:r>
            <a:r>
              <a:rPr lang="en-US" altLang="zh-CN" sz="1100" dirty="0">
                <a:latin typeface="Calibri" panose="020F0502020204030204" pitchFamily="34" charset="0"/>
                <a:cs typeface="Calibri" panose="020F0502020204030204" pitchFamily="34" charset="0"/>
              </a:rPr>
              <a:t>-delete-null-pointer-checks</a:t>
            </a:r>
            <a:endParaRPr lang="en-US" altLang="zh-CN" sz="1100" b="1" dirty="0">
              <a:latin typeface="Calibri" panose="020F0502020204030204" pitchFamily="34" charset="0"/>
              <a:cs typeface="Calibri" panose="020F0502020204030204" pitchFamily="34" charset="0"/>
            </a:endParaRP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Werror</a:t>
            </a:r>
            <a:r>
              <a:rPr lang="en-US" altLang="zh-CN" sz="1100" dirty="0">
                <a:latin typeface="Calibri" panose="020F0502020204030204" pitchFamily="34" charset="0"/>
                <a:cs typeface="Calibri" panose="020F0502020204030204" pitchFamily="34" charset="0"/>
              </a:rPr>
              <a:t>=int-conversion-</a:t>
            </a:r>
            <a:r>
              <a:rPr lang="en-US" altLang="zh-CN" sz="1100" dirty="0" err="1">
                <a:latin typeface="Calibri" panose="020F0502020204030204" pitchFamily="34" charset="0"/>
                <a:cs typeface="Calibri" panose="020F0502020204030204" pitchFamily="34" charset="0"/>
              </a:rPr>
              <a:t>Wimplicit</a:t>
            </a: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fallthrough</a:t>
            </a:r>
            <a:endParaRPr lang="en-US" altLang="zh-CN" sz="1100" dirty="0">
              <a:latin typeface="Calibri" panose="020F0502020204030204" pitchFamily="34" charset="0"/>
              <a:cs typeface="Calibri" panose="020F0502020204030204" pitchFamily="34" charset="0"/>
            </a:endParaRP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Werror</a:t>
            </a:r>
            <a:r>
              <a:rPr lang="en-US" altLang="zh-CN" sz="1100" dirty="0">
                <a:latin typeface="Calibri" panose="020F0502020204030204" pitchFamily="34" charset="0"/>
                <a:cs typeface="Calibri" panose="020F0502020204030204" pitchFamily="34" charset="0"/>
              </a:rPr>
              <a:t>=format-security</a:t>
            </a:r>
            <a:endParaRPr lang="en-US" altLang="zh-CN" sz="1100" b="1" dirty="0">
              <a:latin typeface="Calibri" panose="020F0502020204030204" pitchFamily="34" charset="0"/>
              <a:cs typeface="Calibri" panose="020F0502020204030204" pitchFamily="34" charset="0"/>
            </a:endParaRPr>
          </a:p>
          <a:p>
            <a:pPr algn="ctr"/>
            <a:r>
              <a:rPr lang="en-US" altLang="zh-CN" sz="1100" dirty="0">
                <a:latin typeface="Calibri" panose="020F0502020204030204" pitchFamily="34" charset="0"/>
                <a:cs typeface="Calibri" panose="020F0502020204030204" pitchFamily="34" charset="0"/>
              </a:rPr>
              <a:t>GCC 2.95</a:t>
            </a:r>
          </a:p>
          <a:p>
            <a:pPr algn="ctr"/>
            <a:r>
              <a:rPr lang="en-US" altLang="zh-CN" sz="1100" dirty="0">
                <a:latin typeface="Calibri" panose="020F0502020204030204" pitchFamily="34" charset="0"/>
                <a:cs typeface="Calibri" panose="020F0502020204030204" pitchFamily="34" charset="0"/>
              </a:rPr>
              <a:t>2001</a:t>
            </a:r>
            <a:endParaRPr lang="zh-CN" altLang="en-US" sz="1100" dirty="0">
              <a:latin typeface="Calibri" panose="020F0502020204030204" pitchFamily="34" charset="0"/>
              <a:cs typeface="Calibri" panose="020F0502020204030204" pitchFamily="34" charset="0"/>
            </a:endParaRPr>
          </a:p>
        </p:txBody>
      </p:sp>
      <p:sp>
        <p:nvSpPr>
          <p:cNvPr id="21" name="矩形 20">
            <a:extLst>
              <a:ext uri="{FF2B5EF4-FFF2-40B4-BE49-F238E27FC236}">
                <a16:creationId xmlns:a16="http://schemas.microsoft.com/office/drawing/2014/main" id="{38C08626-7FA7-495D-B7A4-EBD4E4B0A642}"/>
              </a:ext>
            </a:extLst>
          </p:cNvPr>
          <p:cNvSpPr/>
          <p:nvPr/>
        </p:nvSpPr>
        <p:spPr>
          <a:xfrm>
            <a:off x="2496436" y="3633926"/>
            <a:ext cx="1588897" cy="1277273"/>
          </a:xfrm>
          <a:prstGeom prst="rect">
            <a:avLst/>
          </a:prstGeom>
        </p:spPr>
        <p:txBody>
          <a:bodyPr wrap="none">
            <a:spAutoFit/>
          </a:bodyPr>
          <a:lstStyle/>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fsanitize</a:t>
            </a:r>
            <a:r>
              <a:rPr lang="en-US" altLang="zh-CN" sz="1100" dirty="0">
                <a:latin typeface="Calibri" panose="020F0502020204030204" pitchFamily="34" charset="0"/>
                <a:cs typeface="Calibri" panose="020F0502020204030204" pitchFamily="34" charset="0"/>
              </a:rPr>
              <a:t>=address</a:t>
            </a: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fsanitize</a:t>
            </a:r>
            <a:r>
              <a:rPr lang="en-US" altLang="zh-CN" sz="1100" dirty="0">
                <a:latin typeface="Calibri" panose="020F0502020204030204" pitchFamily="34" charset="0"/>
                <a:cs typeface="Calibri" panose="020F0502020204030204" pitchFamily="34" charset="0"/>
              </a:rPr>
              <a:t>=thread</a:t>
            </a: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fsanitize</a:t>
            </a:r>
            <a:r>
              <a:rPr lang="en-US" altLang="zh-CN" sz="1100" dirty="0">
                <a:latin typeface="Calibri" panose="020F0502020204030204" pitchFamily="34" charset="0"/>
                <a:cs typeface="Calibri" panose="020F0502020204030204" pitchFamily="34" charset="0"/>
              </a:rPr>
              <a:t>=leak</a:t>
            </a:r>
          </a:p>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fsanitize</a:t>
            </a:r>
            <a:r>
              <a:rPr lang="en-US" altLang="zh-CN" sz="1100" dirty="0">
                <a:latin typeface="Calibri" panose="020F0502020204030204" pitchFamily="34" charset="0"/>
                <a:cs typeface="Calibri" panose="020F0502020204030204" pitchFamily="34" charset="0"/>
              </a:rPr>
              <a:t>=undefined</a:t>
            </a:r>
          </a:p>
          <a:p>
            <a:pPr algn="ctr"/>
            <a:r>
              <a:rPr lang="en-US" altLang="zh-CN" sz="1100" b="1" dirty="0">
                <a:latin typeface="Calibri" panose="020F0502020204030204" pitchFamily="34" charset="0"/>
                <a:cs typeface="Calibri" panose="020F0502020204030204" pitchFamily="34" charset="0"/>
              </a:rPr>
              <a:t>-</a:t>
            </a:r>
            <a:r>
              <a:rPr lang="en-US" altLang="zh-CN" sz="1100" b="1" dirty="0" err="1">
                <a:latin typeface="Calibri" panose="020F0502020204030204" pitchFamily="34" charset="0"/>
                <a:cs typeface="Calibri" panose="020F0502020204030204" pitchFamily="34" charset="0"/>
              </a:rPr>
              <a:t>fstack</a:t>
            </a:r>
            <a:r>
              <a:rPr lang="en-US" altLang="zh-CN" sz="1100" b="1" dirty="0">
                <a:latin typeface="Calibri" panose="020F0502020204030204" pitchFamily="34" charset="0"/>
                <a:cs typeface="Calibri" panose="020F0502020204030204" pitchFamily="34" charset="0"/>
              </a:rPr>
              <a:t>-protector-strong</a:t>
            </a:r>
            <a:endParaRPr lang="en-US" altLang="zh-CN" sz="1100" dirty="0">
              <a:latin typeface="Calibri" panose="020F0502020204030204" pitchFamily="34" charset="0"/>
              <a:cs typeface="Calibri" panose="020F0502020204030204" pitchFamily="34" charset="0"/>
            </a:endParaRPr>
          </a:p>
          <a:p>
            <a:pPr algn="ctr"/>
            <a:r>
              <a:rPr lang="en-US" altLang="zh-CN" sz="1100" dirty="0">
                <a:latin typeface="Calibri" panose="020F0502020204030204" pitchFamily="34" charset="0"/>
                <a:cs typeface="Calibri" panose="020F0502020204030204" pitchFamily="34" charset="0"/>
              </a:rPr>
              <a:t>GCC 4.8/4.9</a:t>
            </a:r>
          </a:p>
          <a:p>
            <a:pPr algn="ctr"/>
            <a:r>
              <a:rPr lang="en-US" altLang="zh-CN" sz="1100" dirty="0">
                <a:latin typeface="Calibri" panose="020F0502020204030204" pitchFamily="34" charset="0"/>
                <a:cs typeface="Calibri" panose="020F0502020204030204" pitchFamily="34" charset="0"/>
              </a:rPr>
              <a:t>2013</a:t>
            </a:r>
            <a:endParaRPr lang="zh-CN" altLang="en-US" sz="1100" dirty="0">
              <a:latin typeface="Calibri" panose="020F0502020204030204" pitchFamily="34" charset="0"/>
              <a:cs typeface="Calibri" panose="020F0502020204030204" pitchFamily="34" charset="0"/>
            </a:endParaRPr>
          </a:p>
        </p:txBody>
      </p:sp>
      <p:sp>
        <p:nvSpPr>
          <p:cNvPr id="22" name="矩形 21">
            <a:extLst>
              <a:ext uri="{FF2B5EF4-FFF2-40B4-BE49-F238E27FC236}">
                <a16:creationId xmlns:a16="http://schemas.microsoft.com/office/drawing/2014/main" id="{102B8DE6-B456-473A-885E-9E99931E59D6}"/>
              </a:ext>
            </a:extLst>
          </p:cNvPr>
          <p:cNvSpPr/>
          <p:nvPr/>
        </p:nvSpPr>
        <p:spPr>
          <a:xfrm>
            <a:off x="5238592" y="3637954"/>
            <a:ext cx="1571264" cy="769441"/>
          </a:xfrm>
          <a:prstGeom prst="rect">
            <a:avLst/>
          </a:prstGeom>
        </p:spPr>
        <p:txBody>
          <a:bodyPr wrap="none">
            <a:spAutoFit/>
          </a:bodyPr>
          <a:lstStyle/>
          <a:p>
            <a:pPr algn="ctr"/>
            <a:r>
              <a:rPr lang="en-US" altLang="zh-CN" sz="1100" b="1" dirty="0">
                <a:latin typeface="Calibri" panose="020F0502020204030204" pitchFamily="34" charset="0"/>
                <a:cs typeface="Calibri" panose="020F0502020204030204" pitchFamily="34" charset="0"/>
              </a:rPr>
              <a:t>-</a:t>
            </a:r>
            <a:r>
              <a:rPr lang="en-US" altLang="zh-CN" sz="1100" b="1" dirty="0" err="1">
                <a:latin typeface="Calibri" panose="020F0502020204030204" pitchFamily="34" charset="0"/>
                <a:cs typeface="Calibri" panose="020F0502020204030204" pitchFamily="34" charset="0"/>
              </a:rPr>
              <a:t>fcf</a:t>
            </a:r>
            <a:r>
              <a:rPr lang="en-US" altLang="zh-CN" sz="1100" b="1" dirty="0">
                <a:latin typeface="Calibri" panose="020F0502020204030204" pitchFamily="34" charset="0"/>
                <a:cs typeface="Calibri" panose="020F0502020204030204" pitchFamily="34" charset="0"/>
              </a:rPr>
              <a:t>-protection=full</a:t>
            </a:r>
          </a:p>
          <a:p>
            <a:pPr algn="ctr"/>
            <a:r>
              <a:rPr lang="en-US" altLang="zh-CN" sz="1100" b="1" dirty="0">
                <a:latin typeface="Calibri" panose="020F0502020204030204" pitchFamily="34" charset="0"/>
                <a:cs typeface="Calibri" panose="020F0502020204030204" pitchFamily="34" charset="0"/>
              </a:rPr>
              <a:t>-</a:t>
            </a:r>
            <a:r>
              <a:rPr lang="en-US" altLang="zh-CN" sz="1100" b="1" dirty="0" err="1">
                <a:latin typeface="Calibri" panose="020F0502020204030204" pitchFamily="34" charset="0"/>
                <a:cs typeface="Calibri" panose="020F0502020204030204" pitchFamily="34" charset="0"/>
              </a:rPr>
              <a:t>fstack</a:t>
            </a:r>
            <a:r>
              <a:rPr lang="en-US" altLang="zh-CN" sz="1100" b="1" dirty="0">
                <a:latin typeface="Calibri" panose="020F0502020204030204" pitchFamily="34" charset="0"/>
                <a:cs typeface="Calibri" panose="020F0502020204030204" pitchFamily="34" charset="0"/>
              </a:rPr>
              <a:t>-clash-protection</a:t>
            </a:r>
          </a:p>
          <a:p>
            <a:pPr algn="ctr"/>
            <a:r>
              <a:rPr lang="en-US" altLang="zh-CN" sz="1100" dirty="0">
                <a:latin typeface="Calibri" panose="020F0502020204030204" pitchFamily="34" charset="0"/>
                <a:cs typeface="Calibri" panose="020F0502020204030204" pitchFamily="34" charset="0"/>
              </a:rPr>
              <a:t>GCC 8.0</a:t>
            </a:r>
          </a:p>
          <a:p>
            <a:pPr algn="ctr"/>
            <a:r>
              <a:rPr lang="en-US" altLang="zh-CN" sz="1100" dirty="0">
                <a:latin typeface="Calibri" panose="020F0502020204030204" pitchFamily="34" charset="0"/>
                <a:cs typeface="Calibri" panose="020F0502020204030204" pitchFamily="34" charset="0"/>
              </a:rPr>
              <a:t>2018</a:t>
            </a:r>
          </a:p>
        </p:txBody>
      </p:sp>
      <p:sp>
        <p:nvSpPr>
          <p:cNvPr id="36" name="矩形 35">
            <a:extLst>
              <a:ext uri="{FF2B5EF4-FFF2-40B4-BE49-F238E27FC236}">
                <a16:creationId xmlns:a16="http://schemas.microsoft.com/office/drawing/2014/main" id="{4BF7AF9F-30C9-45A7-9505-D97D8810B230}"/>
              </a:ext>
            </a:extLst>
          </p:cNvPr>
          <p:cNvSpPr/>
          <p:nvPr/>
        </p:nvSpPr>
        <p:spPr>
          <a:xfrm>
            <a:off x="6557666" y="3634196"/>
            <a:ext cx="1957587" cy="600164"/>
          </a:xfrm>
          <a:prstGeom prst="rect">
            <a:avLst/>
          </a:prstGeom>
        </p:spPr>
        <p:txBody>
          <a:bodyPr wrap="none">
            <a:spAutoFit/>
          </a:bodyPr>
          <a:lstStyle/>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mbranch</a:t>
            </a:r>
            <a:r>
              <a:rPr lang="en-US" altLang="zh-CN" sz="1100" dirty="0">
                <a:latin typeface="Calibri" panose="020F0502020204030204" pitchFamily="34" charset="0"/>
                <a:cs typeface="Calibri" panose="020F0502020204030204" pitchFamily="34" charset="0"/>
              </a:rPr>
              <a:t>-protection=standard</a:t>
            </a:r>
          </a:p>
          <a:p>
            <a:pPr algn="ctr"/>
            <a:r>
              <a:rPr lang="en-US" altLang="zh-CN" sz="1100" dirty="0">
                <a:latin typeface="Calibri" panose="020F0502020204030204" pitchFamily="34" charset="0"/>
                <a:cs typeface="Calibri" panose="020F0502020204030204" pitchFamily="34" charset="0"/>
              </a:rPr>
              <a:t>GCC 9.0</a:t>
            </a:r>
          </a:p>
          <a:p>
            <a:pPr algn="ctr"/>
            <a:r>
              <a:rPr lang="en-US" altLang="zh-CN" sz="1100" dirty="0">
                <a:latin typeface="Calibri" panose="020F0502020204030204" pitchFamily="34" charset="0"/>
                <a:cs typeface="Calibri" panose="020F0502020204030204" pitchFamily="34" charset="0"/>
              </a:rPr>
              <a:t>2019</a:t>
            </a:r>
            <a:endParaRPr lang="zh-CN" altLang="en-US" sz="1100" dirty="0">
              <a:latin typeface="Calibri" panose="020F0502020204030204" pitchFamily="34" charset="0"/>
              <a:cs typeface="Calibri" panose="020F0502020204030204" pitchFamily="34" charset="0"/>
            </a:endParaRPr>
          </a:p>
        </p:txBody>
      </p:sp>
      <p:sp>
        <p:nvSpPr>
          <p:cNvPr id="37" name="矩形 36">
            <a:extLst>
              <a:ext uri="{FF2B5EF4-FFF2-40B4-BE49-F238E27FC236}">
                <a16:creationId xmlns:a16="http://schemas.microsoft.com/office/drawing/2014/main" id="{34B4FB6A-21F9-442F-A7A2-1D342D011CF5}"/>
              </a:ext>
            </a:extLst>
          </p:cNvPr>
          <p:cNvSpPr/>
          <p:nvPr/>
        </p:nvSpPr>
        <p:spPr>
          <a:xfrm>
            <a:off x="9736523" y="3634196"/>
            <a:ext cx="1348446" cy="600164"/>
          </a:xfrm>
          <a:prstGeom prst="rect">
            <a:avLst/>
          </a:prstGeom>
        </p:spPr>
        <p:txBody>
          <a:bodyPr wrap="none">
            <a:spAutoFit/>
          </a:bodyPr>
          <a:lstStyle/>
          <a:p>
            <a:pPr algn="ctr"/>
            <a:r>
              <a:rPr lang="en-US" altLang="zh-CN" sz="1100" dirty="0">
                <a:latin typeface="Calibri" panose="020F0502020204030204" pitchFamily="34" charset="0"/>
                <a:cs typeface="Calibri" panose="020F0502020204030204" pitchFamily="34" charset="0"/>
              </a:rPr>
              <a:t>-</a:t>
            </a:r>
            <a:r>
              <a:rPr lang="en-US" altLang="zh-CN" sz="1100" dirty="0" err="1">
                <a:latin typeface="Calibri" panose="020F0502020204030204" pitchFamily="34" charset="0"/>
                <a:cs typeface="Calibri" panose="020F0502020204030204" pitchFamily="34" charset="0"/>
              </a:rPr>
              <a:t>fstrict</a:t>
            </a:r>
            <a:r>
              <a:rPr lang="en-US" altLang="zh-CN" sz="1100" dirty="0">
                <a:latin typeface="Calibri" panose="020F0502020204030204" pitchFamily="34" charset="0"/>
                <a:cs typeface="Calibri" panose="020F0502020204030204" pitchFamily="34" charset="0"/>
              </a:rPr>
              <a:t>-flex-arrays=3</a:t>
            </a:r>
          </a:p>
          <a:p>
            <a:pPr algn="ctr"/>
            <a:r>
              <a:rPr lang="en-US" altLang="zh-CN" sz="1100" dirty="0">
                <a:latin typeface="Calibri" panose="020F0502020204030204" pitchFamily="34" charset="0"/>
                <a:cs typeface="Calibri" panose="020F0502020204030204" pitchFamily="34" charset="0"/>
              </a:rPr>
              <a:t>GCC 13</a:t>
            </a:r>
          </a:p>
          <a:p>
            <a:pPr algn="ctr"/>
            <a:r>
              <a:rPr lang="en-US" altLang="zh-CN" sz="1100" dirty="0">
                <a:latin typeface="Calibri" panose="020F0502020204030204" pitchFamily="34" charset="0"/>
                <a:cs typeface="Calibri" panose="020F0502020204030204" pitchFamily="34" charset="0"/>
              </a:rPr>
              <a:t>2023</a:t>
            </a:r>
          </a:p>
        </p:txBody>
      </p:sp>
    </p:spTree>
    <p:extLst>
      <p:ext uri="{BB962C8B-B14F-4D97-AF65-F5344CB8AC3E}">
        <p14:creationId xmlns:p14="http://schemas.microsoft.com/office/powerpoint/2010/main" val="144945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4574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932736-82CF-41AB-9950-DAB4DA073769}"/>
              </a:ext>
            </a:extLst>
          </p:cNvPr>
          <p:cNvSpPr>
            <a:spLocks noGrp="1"/>
          </p:cNvSpPr>
          <p:nvPr>
            <p:ph type="title"/>
          </p:nvPr>
        </p:nvSpPr>
        <p:spPr/>
        <p:txBody>
          <a:bodyPr/>
          <a:lstStyle/>
          <a:p>
            <a:r>
              <a:rPr lang="zh-CN" altLang="en-US" dirty="0"/>
              <a:t>其他编译器安全加固能力</a:t>
            </a:r>
          </a:p>
        </p:txBody>
      </p:sp>
      <p:graphicFrame>
        <p:nvGraphicFramePr>
          <p:cNvPr id="4" name="表格 3">
            <a:extLst>
              <a:ext uri="{FF2B5EF4-FFF2-40B4-BE49-F238E27FC236}">
                <a16:creationId xmlns:a16="http://schemas.microsoft.com/office/drawing/2014/main" id="{C5B4C108-F855-4B30-B124-4D7820272D2F}"/>
              </a:ext>
            </a:extLst>
          </p:cNvPr>
          <p:cNvGraphicFramePr>
            <a:graphicFrameLocks noGrp="1"/>
          </p:cNvGraphicFramePr>
          <p:nvPr>
            <p:extLst>
              <p:ext uri="{D42A27DB-BD31-4B8C-83A1-F6EECF244321}">
                <p14:modId xmlns:p14="http://schemas.microsoft.com/office/powerpoint/2010/main" val="853280169"/>
              </p:ext>
            </p:extLst>
          </p:nvPr>
        </p:nvGraphicFramePr>
        <p:xfrm>
          <a:off x="732325" y="1197545"/>
          <a:ext cx="10412754" cy="3229956"/>
        </p:xfrm>
        <a:graphic>
          <a:graphicData uri="http://schemas.openxmlformats.org/drawingml/2006/table">
            <a:tbl>
              <a:tblPr>
                <a:tableStyleId>{5940675A-B579-460E-94D1-54222C63F5DA}</a:tableStyleId>
              </a:tblPr>
              <a:tblGrid>
                <a:gridCol w="5206377">
                  <a:extLst>
                    <a:ext uri="{9D8B030D-6E8A-4147-A177-3AD203B41FA5}">
                      <a16:colId xmlns:a16="http://schemas.microsoft.com/office/drawing/2014/main" val="1674119373"/>
                    </a:ext>
                  </a:extLst>
                </a:gridCol>
                <a:gridCol w="5206377">
                  <a:extLst>
                    <a:ext uri="{9D8B030D-6E8A-4147-A177-3AD203B41FA5}">
                      <a16:colId xmlns:a16="http://schemas.microsoft.com/office/drawing/2014/main" val="1419191952"/>
                    </a:ext>
                  </a:extLst>
                </a:gridCol>
              </a:tblGrid>
              <a:tr h="352960">
                <a:tc>
                  <a:txBody>
                    <a:bodyPr/>
                    <a:lstStyle/>
                    <a:p>
                      <a:pPr algn="l"/>
                      <a:r>
                        <a:rPr lang="en-US" sz="1400" kern="1200" dirty="0">
                          <a:solidFill>
                            <a:schemeClr val="tx1"/>
                          </a:solidFill>
                          <a:effectLst/>
                          <a:latin typeface="+mn-lt"/>
                          <a:ea typeface="+mn-ea"/>
                          <a:cs typeface="+mn-cs"/>
                        </a:rPr>
                        <a:t>-</a:t>
                      </a:r>
                      <a:r>
                        <a:rPr lang="en-US" sz="1400" kern="1200" dirty="0" err="1">
                          <a:solidFill>
                            <a:schemeClr val="tx1"/>
                          </a:solidFill>
                          <a:effectLst/>
                          <a:latin typeface="+mn-lt"/>
                          <a:ea typeface="+mn-ea"/>
                          <a:cs typeface="+mn-cs"/>
                        </a:rPr>
                        <a:t>fPIC</a:t>
                      </a:r>
                      <a:r>
                        <a:rPr lang="en-US" sz="1400" kern="1200" dirty="0">
                          <a:solidFill>
                            <a:schemeClr val="tx1"/>
                          </a:solidFill>
                          <a:effectLst/>
                          <a:latin typeface="+mn-lt"/>
                          <a:ea typeface="+mn-ea"/>
                          <a:cs typeface="+mn-cs"/>
                        </a:rPr>
                        <a:t> -shared</a:t>
                      </a:r>
                    </a:p>
                  </a:txBody>
                  <a:tcPr marL="97800" marR="97800" marT="45138" marB="45138" anchor="ctr"/>
                </a:tc>
                <a:tc>
                  <a:txBody>
                    <a:bodyPr/>
                    <a:lstStyle/>
                    <a:p>
                      <a:pPr algn="l"/>
                      <a:r>
                        <a:rPr lang="zh-CN" altLang="en-US" sz="1400" kern="1200" dirty="0">
                          <a:solidFill>
                            <a:schemeClr val="tx1"/>
                          </a:solidFill>
                          <a:effectLst/>
                          <a:latin typeface="+mn-lt"/>
                          <a:ea typeface="+mn-ea"/>
                          <a:cs typeface="+mn-cs"/>
                        </a:rPr>
                        <a:t>构建为与位置无关的代码</a:t>
                      </a:r>
                    </a:p>
                  </a:txBody>
                  <a:tcPr marL="97800" marR="97800" marT="45138" marB="45138" anchor="ctr"/>
                </a:tc>
                <a:extLst>
                  <a:ext uri="{0D108BD9-81ED-4DB2-BD59-A6C34878D82A}">
                    <a16:rowId xmlns:a16="http://schemas.microsoft.com/office/drawing/2014/main" val="2047774792"/>
                  </a:ext>
                </a:extLst>
              </a:tr>
              <a:tr h="406468">
                <a:tc>
                  <a:txBody>
                    <a:bodyPr/>
                    <a:lstStyle/>
                    <a:p>
                      <a:pPr algn="l"/>
                      <a:r>
                        <a:rPr lang="en-US" sz="1400" kern="1200" dirty="0">
                          <a:solidFill>
                            <a:schemeClr val="tx1"/>
                          </a:solidFill>
                          <a:effectLst/>
                          <a:latin typeface="+mn-lt"/>
                          <a:ea typeface="+mn-ea"/>
                          <a:cs typeface="+mn-cs"/>
                        </a:rPr>
                        <a:t>-</a:t>
                      </a:r>
                      <a:r>
                        <a:rPr lang="en-US" sz="1400" kern="1200" dirty="0" err="1">
                          <a:solidFill>
                            <a:schemeClr val="tx1"/>
                          </a:solidFill>
                          <a:effectLst/>
                          <a:latin typeface="+mn-lt"/>
                          <a:ea typeface="+mn-ea"/>
                          <a:cs typeface="+mn-cs"/>
                        </a:rPr>
                        <a:t>fno</a:t>
                      </a:r>
                      <a:r>
                        <a:rPr lang="en-US" sz="1400" kern="1200" dirty="0">
                          <a:solidFill>
                            <a:schemeClr val="tx1"/>
                          </a:solidFill>
                          <a:effectLst/>
                          <a:latin typeface="+mn-lt"/>
                          <a:ea typeface="+mn-ea"/>
                          <a:cs typeface="+mn-cs"/>
                        </a:rPr>
                        <a:t>-delete-null-pointer-checks</a:t>
                      </a:r>
                    </a:p>
                  </a:txBody>
                  <a:tcPr marL="97800" marR="97800" marT="45138" marB="45138" anchor="ctr"/>
                </a:tc>
                <a:tc>
                  <a:txBody>
                    <a:bodyPr/>
                    <a:lstStyle/>
                    <a:p>
                      <a:pPr algn="l"/>
                      <a:r>
                        <a:rPr lang="zh-CN" altLang="en-US" sz="1400" kern="1200" dirty="0">
                          <a:solidFill>
                            <a:schemeClr val="tx1"/>
                          </a:solidFill>
                          <a:effectLst/>
                          <a:latin typeface="+mn-lt"/>
                          <a:ea typeface="+mn-ea"/>
                          <a:cs typeface="+mn-cs"/>
                        </a:rPr>
                        <a:t>强制保留空指针检查</a:t>
                      </a:r>
                    </a:p>
                  </a:txBody>
                  <a:tcPr marL="97800" marR="97800" marT="45138" marB="45138" anchor="ctr"/>
                </a:tc>
                <a:extLst>
                  <a:ext uri="{0D108BD9-81ED-4DB2-BD59-A6C34878D82A}">
                    <a16:rowId xmlns:a16="http://schemas.microsoft.com/office/drawing/2014/main" val="25968772"/>
                  </a:ext>
                </a:extLst>
              </a:tr>
              <a:tr h="287502">
                <a:tc>
                  <a:txBody>
                    <a:bodyPr/>
                    <a:lstStyle/>
                    <a:p>
                      <a:pPr algn="l"/>
                      <a:r>
                        <a:rPr lang="en-US" sz="1400" kern="1200" dirty="0">
                          <a:solidFill>
                            <a:schemeClr val="tx1"/>
                          </a:solidFill>
                          <a:effectLst/>
                          <a:latin typeface="+mn-lt"/>
                          <a:ea typeface="+mn-ea"/>
                          <a:cs typeface="+mn-cs"/>
                        </a:rPr>
                        <a:t>-</a:t>
                      </a:r>
                      <a:r>
                        <a:rPr lang="en-US" sz="1400" kern="1200" dirty="0" err="1">
                          <a:solidFill>
                            <a:schemeClr val="tx1"/>
                          </a:solidFill>
                          <a:effectLst/>
                          <a:latin typeface="+mn-lt"/>
                          <a:ea typeface="+mn-ea"/>
                          <a:cs typeface="+mn-cs"/>
                        </a:rPr>
                        <a:t>fno</a:t>
                      </a:r>
                      <a:r>
                        <a:rPr lang="en-US" sz="1400" kern="1200" dirty="0">
                          <a:solidFill>
                            <a:schemeClr val="tx1"/>
                          </a:solidFill>
                          <a:effectLst/>
                          <a:latin typeface="+mn-lt"/>
                          <a:ea typeface="+mn-ea"/>
                          <a:cs typeface="+mn-cs"/>
                        </a:rPr>
                        <a:t>-strict-overflow</a:t>
                      </a:r>
                    </a:p>
                  </a:txBody>
                  <a:tcPr marL="97800" marR="97800" marT="45138" marB="45138" anchor="ctr"/>
                </a:tc>
                <a:tc>
                  <a:txBody>
                    <a:bodyPr/>
                    <a:lstStyle/>
                    <a:p>
                      <a:pPr algn="l"/>
                      <a:r>
                        <a:rPr lang="zh-CN" altLang="en-US" sz="1400" kern="1200" dirty="0">
                          <a:solidFill>
                            <a:schemeClr val="tx1"/>
                          </a:solidFill>
                          <a:effectLst/>
                          <a:latin typeface="+mn-lt"/>
                          <a:ea typeface="+mn-ea"/>
                          <a:cs typeface="+mn-cs"/>
                        </a:rPr>
                        <a:t>避免忽略整数溢出导致的优化问题</a:t>
                      </a:r>
                    </a:p>
                  </a:txBody>
                  <a:tcPr marL="97800" marR="97800" marT="45138" marB="45138" anchor="ctr"/>
                </a:tc>
                <a:extLst>
                  <a:ext uri="{0D108BD9-81ED-4DB2-BD59-A6C34878D82A}">
                    <a16:rowId xmlns:a16="http://schemas.microsoft.com/office/drawing/2014/main" val="2603607798"/>
                  </a:ext>
                </a:extLst>
              </a:tr>
              <a:tr h="406468">
                <a:tc>
                  <a:txBody>
                    <a:bodyPr/>
                    <a:lstStyle/>
                    <a:p>
                      <a:pPr algn="l"/>
                      <a:r>
                        <a:rPr lang="en-US" sz="1400" kern="1200" dirty="0">
                          <a:solidFill>
                            <a:schemeClr val="tx1"/>
                          </a:solidFill>
                          <a:effectLst/>
                          <a:latin typeface="+mn-lt"/>
                          <a:ea typeface="+mn-ea"/>
                          <a:cs typeface="+mn-cs"/>
                        </a:rPr>
                        <a:t>-</a:t>
                      </a:r>
                      <a:r>
                        <a:rPr lang="en-US" sz="1400" kern="1200" dirty="0" err="1">
                          <a:solidFill>
                            <a:schemeClr val="tx1"/>
                          </a:solidFill>
                          <a:effectLst/>
                          <a:latin typeface="+mn-lt"/>
                          <a:ea typeface="+mn-ea"/>
                          <a:cs typeface="+mn-cs"/>
                        </a:rPr>
                        <a:t>fno</a:t>
                      </a:r>
                      <a:r>
                        <a:rPr lang="en-US" sz="1400" kern="1200" dirty="0">
                          <a:solidFill>
                            <a:schemeClr val="tx1"/>
                          </a:solidFill>
                          <a:effectLst/>
                          <a:latin typeface="+mn-lt"/>
                          <a:ea typeface="+mn-ea"/>
                          <a:cs typeface="+mn-cs"/>
                        </a:rPr>
                        <a:t>-strict-aliasing</a:t>
                      </a:r>
                    </a:p>
                  </a:txBody>
                  <a:tcPr marL="97800" marR="97800" marT="45138" marB="45138" anchor="ctr"/>
                </a:tc>
                <a:tc>
                  <a:txBody>
                    <a:bodyPr/>
                    <a:lstStyle/>
                    <a:p>
                      <a:pPr algn="l"/>
                      <a:r>
                        <a:rPr lang="zh-CN" altLang="en-US" sz="1400" kern="1200" dirty="0">
                          <a:solidFill>
                            <a:schemeClr val="tx1"/>
                          </a:solidFill>
                          <a:effectLst/>
                          <a:latin typeface="+mn-lt"/>
                          <a:ea typeface="+mn-ea"/>
                          <a:cs typeface="+mn-cs"/>
                        </a:rPr>
                        <a:t>不要假设严格的别名</a:t>
                      </a:r>
                    </a:p>
                  </a:txBody>
                  <a:tcPr marL="97800" marR="97800" marT="45138" marB="45138" anchor="ctr"/>
                </a:tc>
                <a:extLst>
                  <a:ext uri="{0D108BD9-81ED-4DB2-BD59-A6C34878D82A}">
                    <a16:rowId xmlns:a16="http://schemas.microsoft.com/office/drawing/2014/main" val="2205965261"/>
                  </a:ext>
                </a:extLst>
              </a:tr>
              <a:tr h="406468">
                <a:tc>
                  <a:txBody>
                    <a:bodyPr/>
                    <a:lstStyle/>
                    <a:p>
                      <a:pPr algn="l"/>
                      <a:r>
                        <a:rPr lang="en-US" sz="1400" kern="1200" dirty="0">
                          <a:solidFill>
                            <a:schemeClr val="tx1"/>
                          </a:solidFill>
                          <a:effectLst/>
                          <a:latin typeface="+mn-lt"/>
                          <a:ea typeface="+mn-ea"/>
                          <a:cs typeface="+mn-cs"/>
                        </a:rPr>
                        <a:t>-</a:t>
                      </a:r>
                      <a:r>
                        <a:rPr lang="en-US" sz="1400" kern="1200" dirty="0" err="1">
                          <a:solidFill>
                            <a:schemeClr val="tx1"/>
                          </a:solidFill>
                          <a:effectLst/>
                          <a:latin typeface="+mn-lt"/>
                          <a:ea typeface="+mn-ea"/>
                          <a:cs typeface="+mn-cs"/>
                        </a:rPr>
                        <a:t>ftrivial</a:t>
                      </a:r>
                      <a:r>
                        <a:rPr lang="en-US" sz="1400" kern="1200" dirty="0">
                          <a:solidFill>
                            <a:schemeClr val="tx1"/>
                          </a:solidFill>
                          <a:effectLst/>
                          <a:latin typeface="+mn-lt"/>
                          <a:ea typeface="+mn-ea"/>
                          <a:cs typeface="+mn-cs"/>
                        </a:rPr>
                        <a:t>-auto-var-</a:t>
                      </a:r>
                      <a:r>
                        <a:rPr lang="en-US" sz="1400" kern="1200" dirty="0" err="1">
                          <a:solidFill>
                            <a:schemeClr val="tx1"/>
                          </a:solidFill>
                          <a:effectLst/>
                          <a:latin typeface="+mn-lt"/>
                          <a:ea typeface="+mn-ea"/>
                          <a:cs typeface="+mn-cs"/>
                        </a:rPr>
                        <a:t>init</a:t>
                      </a:r>
                      <a:endParaRPr lang="en-US" sz="1400" kern="1200" dirty="0">
                        <a:solidFill>
                          <a:schemeClr val="tx1"/>
                        </a:solidFill>
                        <a:effectLst/>
                        <a:latin typeface="+mn-lt"/>
                        <a:ea typeface="+mn-ea"/>
                        <a:cs typeface="+mn-cs"/>
                      </a:endParaRPr>
                    </a:p>
                  </a:txBody>
                  <a:tcPr marL="97800" marR="97800" marT="45138" marB="45138" anchor="ctr"/>
                </a:tc>
                <a:tc>
                  <a:txBody>
                    <a:bodyPr/>
                    <a:lstStyle/>
                    <a:p>
                      <a:pPr algn="l"/>
                      <a:r>
                        <a:rPr lang="zh-CN" altLang="en-US" sz="1400" kern="1200">
                          <a:solidFill>
                            <a:schemeClr val="tx1"/>
                          </a:solidFill>
                          <a:effectLst/>
                          <a:latin typeface="+mn-lt"/>
                          <a:ea typeface="+mn-ea"/>
                          <a:cs typeface="+mn-cs"/>
                        </a:rPr>
                        <a:t>执行</a:t>
                      </a:r>
                      <a:r>
                        <a:rPr lang="zh-CN" altLang="en-US" sz="1400" kern="1200" dirty="0">
                          <a:solidFill>
                            <a:schemeClr val="tx1"/>
                          </a:solidFill>
                          <a:effectLst/>
                          <a:latin typeface="+mn-lt"/>
                          <a:ea typeface="+mn-ea"/>
                          <a:cs typeface="+mn-cs"/>
                        </a:rPr>
                        <a:t>简单的自动</a:t>
                      </a:r>
                      <a:r>
                        <a:rPr lang="zh-CN" altLang="en-US" sz="1400" kern="1200">
                          <a:solidFill>
                            <a:schemeClr val="tx1"/>
                          </a:solidFill>
                          <a:effectLst/>
                          <a:latin typeface="+mn-lt"/>
                          <a:ea typeface="+mn-ea"/>
                          <a:cs typeface="+mn-cs"/>
                        </a:rPr>
                        <a:t>变量初始化，可以设置为</a:t>
                      </a:r>
                      <a:r>
                        <a:rPr lang="en-US" altLang="zh-CN" sz="1400" kern="1200">
                          <a:solidFill>
                            <a:schemeClr val="tx1"/>
                          </a:solidFill>
                          <a:effectLst/>
                          <a:latin typeface="+mn-lt"/>
                          <a:ea typeface="+mn-ea"/>
                          <a:cs typeface="+mn-cs"/>
                        </a:rPr>
                        <a:t>0</a:t>
                      </a:r>
                      <a:r>
                        <a:rPr lang="zh-CN" altLang="en-US" sz="1400" kern="1200">
                          <a:solidFill>
                            <a:schemeClr val="tx1"/>
                          </a:solidFill>
                          <a:effectLst/>
                          <a:latin typeface="+mn-lt"/>
                          <a:ea typeface="+mn-ea"/>
                          <a:cs typeface="+mn-cs"/>
                        </a:rPr>
                        <a:t>或可能导致崩溃的值</a:t>
                      </a:r>
                      <a:endParaRPr lang="zh-CN" altLang="en-US" sz="1400" kern="1200" dirty="0">
                        <a:solidFill>
                          <a:schemeClr val="tx1"/>
                        </a:solidFill>
                        <a:effectLst/>
                        <a:latin typeface="+mn-lt"/>
                        <a:ea typeface="+mn-ea"/>
                        <a:cs typeface="+mn-cs"/>
                      </a:endParaRPr>
                    </a:p>
                  </a:txBody>
                  <a:tcPr marL="97800" marR="97800" marT="45138" marB="45138" anchor="ctr"/>
                </a:tc>
                <a:extLst>
                  <a:ext uri="{0D108BD9-81ED-4DB2-BD59-A6C34878D82A}">
                    <a16:rowId xmlns:a16="http://schemas.microsoft.com/office/drawing/2014/main" val="4106892365"/>
                  </a:ext>
                </a:extLst>
              </a:tr>
              <a:tr h="406468">
                <a:tc>
                  <a:txBody>
                    <a:bodyPr/>
                    <a:lstStyle/>
                    <a:p>
                      <a:pPr algn="l"/>
                      <a:r>
                        <a:rPr lang="en-US" sz="1400" kern="1200" dirty="0">
                          <a:solidFill>
                            <a:schemeClr val="tx1"/>
                          </a:solidFill>
                          <a:effectLst/>
                          <a:latin typeface="+mn-lt"/>
                          <a:ea typeface="+mn-ea"/>
                          <a:cs typeface="+mn-cs"/>
                        </a:rPr>
                        <a:t>-</a:t>
                      </a:r>
                      <a:r>
                        <a:rPr lang="en-US" sz="1400" kern="1200" dirty="0" err="1">
                          <a:solidFill>
                            <a:schemeClr val="tx1"/>
                          </a:solidFill>
                          <a:effectLst/>
                          <a:latin typeface="+mn-lt"/>
                          <a:ea typeface="+mn-ea"/>
                          <a:cs typeface="+mn-cs"/>
                        </a:rPr>
                        <a:t>Wl</a:t>
                      </a:r>
                      <a:r>
                        <a:rPr lang="en-US" sz="1400" kern="1200" dirty="0">
                          <a:solidFill>
                            <a:schemeClr val="tx1"/>
                          </a:solidFill>
                          <a:effectLst/>
                          <a:latin typeface="+mn-lt"/>
                          <a:ea typeface="+mn-ea"/>
                          <a:cs typeface="+mn-cs"/>
                        </a:rPr>
                        <a:t>,-</a:t>
                      </a:r>
                      <a:r>
                        <a:rPr lang="en-US" sz="1400" kern="1200" dirty="0" err="1">
                          <a:solidFill>
                            <a:schemeClr val="tx1"/>
                          </a:solidFill>
                          <a:effectLst/>
                          <a:latin typeface="+mn-lt"/>
                          <a:ea typeface="+mn-ea"/>
                          <a:cs typeface="+mn-cs"/>
                        </a:rPr>
                        <a:t>z,nodlopen</a:t>
                      </a:r>
                      <a:endParaRPr lang="en-US" sz="1400" kern="1200" dirty="0">
                        <a:solidFill>
                          <a:schemeClr val="tx1"/>
                        </a:solidFill>
                        <a:effectLst/>
                        <a:latin typeface="+mn-lt"/>
                        <a:ea typeface="+mn-ea"/>
                        <a:cs typeface="+mn-cs"/>
                      </a:endParaRPr>
                    </a:p>
                  </a:txBody>
                  <a:tcPr marL="123825" marR="123825" marT="57150" marB="57150" anchor="ctr"/>
                </a:tc>
                <a:tc>
                  <a:txBody>
                    <a:bodyPr/>
                    <a:lstStyle/>
                    <a:p>
                      <a:pPr algn="l"/>
                      <a:r>
                        <a:rPr lang="zh-CN" altLang="en-US" sz="1400" kern="1200" dirty="0">
                          <a:solidFill>
                            <a:schemeClr val="tx1"/>
                          </a:solidFill>
                          <a:effectLst/>
                          <a:latin typeface="+mn-lt"/>
                          <a:ea typeface="+mn-ea"/>
                          <a:cs typeface="+mn-cs"/>
                        </a:rPr>
                        <a:t>限制对共享对象的 </a:t>
                      </a:r>
                      <a:r>
                        <a:rPr lang="en-US" altLang="zh-CN" sz="1400" kern="1200" dirty="0" err="1">
                          <a:solidFill>
                            <a:schemeClr val="tx1"/>
                          </a:solidFill>
                          <a:effectLst/>
                          <a:latin typeface="+mn-lt"/>
                          <a:ea typeface="+mn-ea"/>
                          <a:cs typeface="+mn-cs"/>
                        </a:rPr>
                        <a:t>dlopen</a:t>
                      </a:r>
                      <a:r>
                        <a:rPr lang="en-US" altLang="zh-CN" sz="1400" kern="1200" dirty="0">
                          <a:solidFill>
                            <a:schemeClr val="tx1"/>
                          </a:solidFill>
                          <a:effectLst/>
                          <a:latin typeface="+mn-lt"/>
                          <a:ea typeface="+mn-ea"/>
                          <a:cs typeface="+mn-cs"/>
                        </a:rPr>
                        <a:t>(3) </a:t>
                      </a:r>
                      <a:r>
                        <a:rPr lang="zh-CN" altLang="en-US" sz="1400" kern="1200" dirty="0">
                          <a:solidFill>
                            <a:schemeClr val="tx1"/>
                          </a:solidFill>
                          <a:effectLst/>
                          <a:latin typeface="+mn-lt"/>
                          <a:ea typeface="+mn-ea"/>
                          <a:cs typeface="+mn-cs"/>
                        </a:rPr>
                        <a:t>调用，有助于降低攻击者加载和操作共享对象的能力</a:t>
                      </a:r>
                    </a:p>
                  </a:txBody>
                  <a:tcPr marL="123825" marR="123825" marT="57150" marB="57150" anchor="ctr"/>
                </a:tc>
                <a:extLst>
                  <a:ext uri="{0D108BD9-81ED-4DB2-BD59-A6C34878D82A}">
                    <a16:rowId xmlns:a16="http://schemas.microsoft.com/office/drawing/2014/main" val="1478415180"/>
                  </a:ext>
                </a:extLst>
              </a:tr>
              <a:tr h="406468">
                <a:tc>
                  <a:txBody>
                    <a:bodyPr/>
                    <a:lstStyle/>
                    <a:p>
                      <a:pPr algn="l"/>
                      <a:r>
                        <a:rPr lang="en-US" sz="1400" kern="1200" dirty="0">
                          <a:solidFill>
                            <a:schemeClr val="tx1"/>
                          </a:solidFill>
                          <a:effectLst/>
                          <a:latin typeface="+mn-lt"/>
                          <a:ea typeface="+mn-ea"/>
                          <a:cs typeface="+mn-cs"/>
                        </a:rPr>
                        <a:t>-</a:t>
                      </a:r>
                      <a:r>
                        <a:rPr lang="en-US" sz="1400" kern="1200" dirty="0" err="1">
                          <a:solidFill>
                            <a:schemeClr val="tx1"/>
                          </a:solidFill>
                          <a:effectLst/>
                          <a:latin typeface="+mn-lt"/>
                          <a:ea typeface="+mn-ea"/>
                          <a:cs typeface="+mn-cs"/>
                        </a:rPr>
                        <a:t>Wl</a:t>
                      </a:r>
                      <a:r>
                        <a:rPr lang="en-US" sz="1400" kern="1200" dirty="0">
                          <a:solidFill>
                            <a:schemeClr val="tx1"/>
                          </a:solidFill>
                          <a:effectLst/>
                          <a:latin typeface="+mn-lt"/>
                          <a:ea typeface="+mn-ea"/>
                          <a:cs typeface="+mn-cs"/>
                        </a:rPr>
                        <a:t>,-</a:t>
                      </a:r>
                      <a:r>
                        <a:rPr lang="en-US" sz="1400" kern="1200" dirty="0" err="1">
                          <a:solidFill>
                            <a:schemeClr val="tx1"/>
                          </a:solidFill>
                          <a:effectLst/>
                          <a:latin typeface="+mn-lt"/>
                          <a:ea typeface="+mn-ea"/>
                          <a:cs typeface="+mn-cs"/>
                        </a:rPr>
                        <a:t>z,noexecstack</a:t>
                      </a:r>
                      <a:endParaRPr lang="en-US" sz="1400" kern="1200" dirty="0">
                        <a:solidFill>
                          <a:schemeClr val="tx1"/>
                        </a:solidFill>
                        <a:effectLst/>
                        <a:latin typeface="+mn-lt"/>
                        <a:ea typeface="+mn-ea"/>
                        <a:cs typeface="+mn-cs"/>
                      </a:endParaRPr>
                    </a:p>
                  </a:txBody>
                  <a:tcPr marL="123825" marR="123825" marT="57150" marB="57150" anchor="ctr"/>
                </a:tc>
                <a:tc>
                  <a:txBody>
                    <a:bodyPr/>
                    <a:lstStyle/>
                    <a:p>
                      <a:pPr algn="l"/>
                      <a:r>
                        <a:rPr lang="zh-CN" altLang="en-US" sz="1400" kern="1200" dirty="0">
                          <a:solidFill>
                            <a:schemeClr val="tx1"/>
                          </a:solidFill>
                          <a:effectLst/>
                          <a:latin typeface="+mn-lt"/>
                          <a:ea typeface="+mn-ea"/>
                          <a:cs typeface="+mn-cs"/>
                        </a:rPr>
                        <a:t>通过将堆栈内存标记为不可执行来阻止栈攻击</a:t>
                      </a:r>
                    </a:p>
                  </a:txBody>
                  <a:tcPr marL="123825" marR="123825" marT="57150" marB="57150" anchor="ctr"/>
                </a:tc>
                <a:extLst>
                  <a:ext uri="{0D108BD9-81ED-4DB2-BD59-A6C34878D82A}">
                    <a16:rowId xmlns:a16="http://schemas.microsoft.com/office/drawing/2014/main" val="1765731065"/>
                  </a:ext>
                </a:extLst>
              </a:tr>
              <a:tr h="406468">
                <a:tc>
                  <a:txBody>
                    <a:bodyPr/>
                    <a:lstStyle/>
                    <a:p>
                      <a:pPr algn="l"/>
                      <a:r>
                        <a:rPr lang="en-US" sz="1400" kern="1200" dirty="0">
                          <a:solidFill>
                            <a:schemeClr val="tx1"/>
                          </a:solidFill>
                          <a:effectLst/>
                          <a:latin typeface="+mn-lt"/>
                          <a:ea typeface="+mn-ea"/>
                          <a:cs typeface="+mn-cs"/>
                        </a:rPr>
                        <a:t>-</a:t>
                      </a:r>
                      <a:r>
                        <a:rPr lang="en-US" sz="1400" kern="1200" dirty="0" err="1">
                          <a:solidFill>
                            <a:schemeClr val="tx1"/>
                          </a:solidFill>
                          <a:effectLst/>
                          <a:latin typeface="+mn-lt"/>
                          <a:ea typeface="+mn-ea"/>
                          <a:cs typeface="+mn-cs"/>
                        </a:rPr>
                        <a:t>fstrict</a:t>
                      </a:r>
                      <a:r>
                        <a:rPr lang="en-US" sz="1400" kern="1200" dirty="0">
                          <a:solidFill>
                            <a:schemeClr val="tx1"/>
                          </a:solidFill>
                          <a:effectLst/>
                          <a:latin typeface="+mn-lt"/>
                          <a:ea typeface="+mn-ea"/>
                          <a:cs typeface="+mn-cs"/>
                        </a:rPr>
                        <a:t>-flex-arrays=3</a:t>
                      </a:r>
                    </a:p>
                  </a:txBody>
                  <a:tcPr marL="123825" marR="123825" marT="57150" marB="57150" anchor="ctr"/>
                </a:tc>
                <a:tc>
                  <a:txBody>
                    <a:bodyPr/>
                    <a:lstStyle/>
                    <a:p>
                      <a:pPr algn="l"/>
                      <a:r>
                        <a:rPr lang="zh-CN" altLang="en-US" sz="1400" kern="1200" dirty="0">
                          <a:solidFill>
                            <a:schemeClr val="tx1"/>
                          </a:solidFill>
                          <a:effectLst/>
                          <a:latin typeface="+mn-lt"/>
                          <a:ea typeface="+mn-ea"/>
                          <a:cs typeface="+mn-cs"/>
                        </a:rPr>
                        <a:t>如果声明为 </a:t>
                      </a:r>
                      <a:r>
                        <a:rPr lang="en-US" altLang="zh-CN" sz="1400" kern="1200" dirty="0">
                          <a:solidFill>
                            <a:schemeClr val="tx1"/>
                          </a:solidFill>
                          <a:effectLst/>
                          <a:latin typeface="+mn-lt"/>
                          <a:ea typeface="+mn-ea"/>
                          <a:cs typeface="+mn-cs"/>
                        </a:rPr>
                        <a:t>[] </a:t>
                      </a:r>
                      <a:r>
                        <a:rPr lang="zh-CN" altLang="en-US" sz="1400" kern="1200" dirty="0">
                          <a:solidFill>
                            <a:schemeClr val="tx1"/>
                          </a:solidFill>
                          <a:effectLst/>
                          <a:latin typeface="+mn-lt"/>
                          <a:ea typeface="+mn-ea"/>
                          <a:cs typeface="+mn-cs"/>
                        </a:rPr>
                        <a:t>，则将结构中的尾随数组视为灵活数组</a:t>
                      </a:r>
                    </a:p>
                  </a:txBody>
                  <a:tcPr marL="123825" marR="123825" marT="57150" marB="57150" anchor="ctr"/>
                </a:tc>
                <a:extLst>
                  <a:ext uri="{0D108BD9-81ED-4DB2-BD59-A6C34878D82A}">
                    <a16:rowId xmlns:a16="http://schemas.microsoft.com/office/drawing/2014/main" val="3458449912"/>
                  </a:ext>
                </a:extLst>
              </a:tr>
            </a:tbl>
          </a:graphicData>
        </a:graphic>
      </p:graphicFrame>
    </p:spTree>
    <p:extLst>
      <p:ext uri="{BB962C8B-B14F-4D97-AF65-F5344CB8AC3E}">
        <p14:creationId xmlns:p14="http://schemas.microsoft.com/office/powerpoint/2010/main" val="1105095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E007E4-0072-48D0-818E-75C446D954D0}"/>
              </a:ext>
            </a:extLst>
          </p:cNvPr>
          <p:cNvSpPr>
            <a:spLocks noGrp="1"/>
          </p:cNvSpPr>
          <p:nvPr>
            <p:ph type="title"/>
          </p:nvPr>
        </p:nvSpPr>
        <p:spPr/>
        <p:txBody>
          <a:bodyPr/>
          <a:lstStyle/>
          <a:p>
            <a:r>
              <a:rPr lang="zh-CN" altLang="en-US" dirty="0"/>
              <a:t>目录</a:t>
            </a:r>
          </a:p>
        </p:txBody>
      </p:sp>
      <p:sp>
        <p:nvSpPr>
          <p:cNvPr id="3" name="文本占位符 2">
            <a:extLst>
              <a:ext uri="{FF2B5EF4-FFF2-40B4-BE49-F238E27FC236}">
                <a16:creationId xmlns:a16="http://schemas.microsoft.com/office/drawing/2014/main" id="{7D413773-CC54-4BD4-8CD8-5053B16DBA1C}"/>
              </a:ext>
            </a:extLst>
          </p:cNvPr>
          <p:cNvSpPr>
            <a:spLocks noGrp="1"/>
          </p:cNvSpPr>
          <p:nvPr>
            <p:ph type="body" sz="quarter" idx="13"/>
          </p:nvPr>
        </p:nvSpPr>
        <p:spPr/>
        <p:txBody>
          <a:bodyPr/>
          <a:lstStyle/>
          <a:p>
            <a:r>
              <a:rPr lang="zh-CN" altLang="en-US" dirty="0"/>
              <a:t>主流发行版使用的安全加固选项 </a:t>
            </a:r>
            <a:r>
              <a:rPr lang="en-US" altLang="zh-CN" dirty="0"/>
              <a:t>&amp; GCC</a:t>
            </a:r>
            <a:r>
              <a:rPr lang="zh-CN" altLang="en-US" dirty="0"/>
              <a:t>与</a:t>
            </a:r>
            <a:r>
              <a:rPr lang="en-US" altLang="zh-CN" dirty="0"/>
              <a:t>LLVM</a:t>
            </a:r>
            <a:r>
              <a:rPr lang="zh-CN" altLang="en-US" dirty="0"/>
              <a:t>的支持情况</a:t>
            </a:r>
            <a:endParaRPr lang="en-US" altLang="zh-CN" dirty="0"/>
          </a:p>
          <a:p>
            <a:r>
              <a:rPr lang="en-US" altLang="zh-CN" dirty="0" err="1"/>
              <a:t>openEuler</a:t>
            </a:r>
            <a:r>
              <a:rPr lang="zh-CN" altLang="en-US" dirty="0"/>
              <a:t>的安全加固方案 </a:t>
            </a:r>
            <a:r>
              <a:rPr lang="en-US" altLang="zh-CN" dirty="0"/>
              <a:t>&amp; </a:t>
            </a:r>
            <a:r>
              <a:rPr lang="zh-CN" altLang="en-US" dirty="0"/>
              <a:t>对比</a:t>
            </a:r>
            <a:r>
              <a:rPr lang="en-US" altLang="zh-CN" dirty="0"/>
              <a:t>fedora</a:t>
            </a:r>
            <a:r>
              <a:rPr lang="zh-CN" altLang="en-US" dirty="0"/>
              <a:t>发行版</a:t>
            </a:r>
            <a:endParaRPr lang="en-US" altLang="zh-CN" dirty="0"/>
          </a:p>
          <a:p>
            <a:r>
              <a:rPr lang="zh-CN" altLang="en-US" dirty="0"/>
              <a:t>其他编译器安全安全能力</a:t>
            </a:r>
            <a:endParaRPr lang="en-US" altLang="zh-CN" dirty="0"/>
          </a:p>
          <a:p>
            <a:r>
              <a:rPr lang="zh-CN" altLang="en-US" dirty="0"/>
              <a:t>下一步工作建议</a:t>
            </a:r>
          </a:p>
        </p:txBody>
      </p:sp>
    </p:spTree>
    <p:extLst>
      <p:ext uri="{BB962C8B-B14F-4D97-AF65-F5344CB8AC3E}">
        <p14:creationId xmlns:p14="http://schemas.microsoft.com/office/powerpoint/2010/main" val="1148921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C35865-5459-46E9-BFBA-1D1B7A18F019}"/>
              </a:ext>
            </a:extLst>
          </p:cNvPr>
          <p:cNvSpPr>
            <a:spLocks noGrp="1"/>
          </p:cNvSpPr>
          <p:nvPr>
            <p:ph type="title"/>
          </p:nvPr>
        </p:nvSpPr>
        <p:spPr>
          <a:xfrm>
            <a:off x="732325" y="294104"/>
            <a:ext cx="8883624" cy="507831"/>
          </a:xfrm>
        </p:spPr>
        <p:txBody>
          <a:bodyPr/>
          <a:lstStyle/>
          <a:p>
            <a:r>
              <a:rPr lang="zh-CN" altLang="en-US" dirty="0"/>
              <a:t>主流发行版使用的安全加固选项</a:t>
            </a:r>
          </a:p>
        </p:txBody>
      </p:sp>
      <p:sp>
        <p:nvSpPr>
          <p:cNvPr id="5" name="矩形 4">
            <a:extLst>
              <a:ext uri="{FF2B5EF4-FFF2-40B4-BE49-F238E27FC236}">
                <a16:creationId xmlns:a16="http://schemas.microsoft.com/office/drawing/2014/main" id="{CF8808A9-6825-4653-ADA8-3F330E8C83E0}"/>
              </a:ext>
            </a:extLst>
          </p:cNvPr>
          <p:cNvSpPr/>
          <p:nvPr/>
        </p:nvSpPr>
        <p:spPr>
          <a:xfrm>
            <a:off x="732325" y="801935"/>
            <a:ext cx="10727350" cy="3970318"/>
          </a:xfrm>
          <a:prstGeom prst="rect">
            <a:avLst/>
          </a:prstGeom>
        </p:spPr>
        <p:txBody>
          <a:bodyPr wrap="square">
            <a:spAutoFit/>
          </a:bodyPr>
          <a:lstStyle/>
          <a:p>
            <a:r>
              <a:rPr lang="en-US" altLang="zh-CN" b="1" dirty="0" err="1"/>
              <a:t>debian</a:t>
            </a:r>
            <a:r>
              <a:rPr lang="zh-CN" altLang="en-US" dirty="0"/>
              <a:t>：</a:t>
            </a:r>
            <a:r>
              <a:rPr lang="en-US" altLang="zh-CN" dirty="0"/>
              <a:t>-</a:t>
            </a:r>
            <a:r>
              <a:rPr lang="en-US" altLang="zh-CN" dirty="0" err="1"/>
              <a:t>fstack</a:t>
            </a:r>
            <a:r>
              <a:rPr lang="en-US" altLang="zh-CN" dirty="0"/>
              <a:t>-protector -D_FORTIFY_SOURCE=2 -pie -</a:t>
            </a:r>
            <a:r>
              <a:rPr lang="en-US" altLang="zh-CN" dirty="0" err="1"/>
              <a:t>fPIE</a:t>
            </a:r>
            <a:r>
              <a:rPr lang="en-US" altLang="zh-CN" dirty="0"/>
              <a:t> -z </a:t>
            </a:r>
            <a:r>
              <a:rPr lang="en-US" altLang="zh-CN" dirty="0" err="1"/>
              <a:t>relro</a:t>
            </a:r>
            <a:r>
              <a:rPr lang="en-US" altLang="zh-CN" dirty="0"/>
              <a:t> -z now -</a:t>
            </a:r>
            <a:r>
              <a:rPr lang="en-US" altLang="zh-CN" dirty="0" err="1"/>
              <a:t>Wformat</a:t>
            </a:r>
            <a:r>
              <a:rPr lang="en-US" altLang="zh-CN" dirty="0"/>
              <a:t> -</a:t>
            </a:r>
            <a:r>
              <a:rPr lang="en-US" altLang="zh-CN" dirty="0" err="1"/>
              <a:t>Wformat</a:t>
            </a:r>
            <a:r>
              <a:rPr lang="en-US" altLang="zh-CN" dirty="0"/>
              <a:t>-security</a:t>
            </a:r>
          </a:p>
          <a:p>
            <a:endParaRPr lang="en-US" altLang="zh-CN" dirty="0"/>
          </a:p>
          <a:p>
            <a:r>
              <a:rPr lang="en-US" altLang="zh-CN" b="1" dirty="0"/>
              <a:t>gentoo</a:t>
            </a:r>
            <a:r>
              <a:rPr lang="zh-CN" altLang="en-US" dirty="0"/>
              <a:t>：</a:t>
            </a:r>
            <a:r>
              <a:rPr lang="en-US" altLang="zh-CN" dirty="0"/>
              <a:t>-</a:t>
            </a:r>
            <a:r>
              <a:rPr lang="en-US" altLang="zh-CN" dirty="0" err="1"/>
              <a:t>fstack</a:t>
            </a:r>
            <a:r>
              <a:rPr lang="en-US" altLang="zh-CN" dirty="0"/>
              <a:t>-protector-strong -D_FORTIFY_SOURCE=2 -D_GLIBCXX_ASSERTIONS</a:t>
            </a:r>
            <a:r>
              <a:rPr lang="zh-CN" altLang="en-US" dirty="0"/>
              <a:t>（</a:t>
            </a:r>
            <a:r>
              <a:rPr lang="en-US" altLang="zh-CN" dirty="0"/>
              <a:t>hardened version</a:t>
            </a:r>
            <a:r>
              <a:rPr lang="zh-CN" altLang="en-US" dirty="0"/>
              <a:t>） </a:t>
            </a:r>
            <a:r>
              <a:rPr lang="en-US" altLang="zh-CN" dirty="0"/>
              <a:t>-</a:t>
            </a:r>
            <a:r>
              <a:rPr lang="en-US" altLang="zh-CN" dirty="0" err="1"/>
              <a:t>fPIE</a:t>
            </a:r>
            <a:r>
              <a:rPr lang="en-US" altLang="zh-CN" dirty="0"/>
              <a:t> -</a:t>
            </a:r>
            <a:r>
              <a:rPr lang="en-US" altLang="zh-CN" dirty="0" err="1"/>
              <a:t>fstack</a:t>
            </a:r>
            <a:r>
              <a:rPr lang="en-US" altLang="zh-CN" dirty="0"/>
              <a:t>-clash-protection -</a:t>
            </a:r>
            <a:r>
              <a:rPr lang="en-US" altLang="zh-CN" dirty="0" err="1"/>
              <a:t>fcf</a:t>
            </a:r>
            <a:r>
              <a:rPr lang="en-US" altLang="zh-CN" dirty="0"/>
              <a:t>-protection=full -z </a:t>
            </a:r>
            <a:r>
              <a:rPr lang="en-US" altLang="zh-CN" dirty="0" err="1"/>
              <a:t>relro</a:t>
            </a:r>
            <a:r>
              <a:rPr lang="en-US" altLang="zh-CN" dirty="0"/>
              <a:t> -z now</a:t>
            </a:r>
          </a:p>
          <a:p>
            <a:endParaRPr lang="en-US" altLang="zh-CN" dirty="0"/>
          </a:p>
          <a:p>
            <a:r>
              <a:rPr lang="en-US" altLang="zh-CN" b="1" dirty="0" err="1"/>
              <a:t>redhat</a:t>
            </a:r>
            <a:r>
              <a:rPr lang="en-US" altLang="zh-CN" b="1" dirty="0"/>
              <a:t>/fedora</a:t>
            </a:r>
            <a:r>
              <a:rPr lang="zh-CN" altLang="en-US" dirty="0"/>
              <a:t>：</a:t>
            </a:r>
            <a:r>
              <a:rPr lang="en-US" altLang="zh-CN" dirty="0"/>
              <a:t>-</a:t>
            </a:r>
            <a:r>
              <a:rPr lang="en-US" altLang="zh-CN" dirty="0" err="1"/>
              <a:t>fexceptions</a:t>
            </a:r>
            <a:r>
              <a:rPr lang="en-US" altLang="zh-CN" dirty="0"/>
              <a:t> -Wp,-D_FORTIFY_SOURCE=3 -Wp,-D_GLIBCXX_ASSERTIONS -</a:t>
            </a:r>
            <a:r>
              <a:rPr lang="en-US" altLang="zh-CN" dirty="0" err="1"/>
              <a:t>fstack</a:t>
            </a:r>
            <a:r>
              <a:rPr lang="en-US" altLang="zh-CN" dirty="0"/>
              <a:t>-protector-strong -z </a:t>
            </a:r>
            <a:r>
              <a:rPr lang="en-US" altLang="zh-CN" dirty="0" err="1"/>
              <a:t>relro</a:t>
            </a:r>
            <a:r>
              <a:rPr lang="en-US" altLang="zh-CN" dirty="0"/>
              <a:t> -z now -</a:t>
            </a:r>
            <a:r>
              <a:rPr lang="en-US" altLang="zh-CN" dirty="0" err="1"/>
              <a:t>fPIE</a:t>
            </a:r>
            <a:r>
              <a:rPr lang="en-US" altLang="zh-CN" dirty="0"/>
              <a:t> -</a:t>
            </a:r>
            <a:r>
              <a:rPr lang="en-US" altLang="zh-CN" dirty="0" err="1"/>
              <a:t>fstack</a:t>
            </a:r>
            <a:r>
              <a:rPr lang="en-US" altLang="zh-CN" dirty="0"/>
              <a:t>-clash-protection</a:t>
            </a:r>
          </a:p>
          <a:p>
            <a:endParaRPr lang="en-US" altLang="zh-CN" dirty="0"/>
          </a:p>
          <a:p>
            <a:r>
              <a:rPr lang="en-US" altLang="zh-CN" b="1" dirty="0"/>
              <a:t>openSUSE</a:t>
            </a:r>
            <a:r>
              <a:rPr lang="en-US" altLang="zh-CN" dirty="0"/>
              <a:t>: -D_FORTIFY_SOURCE=3 -</a:t>
            </a:r>
            <a:r>
              <a:rPr lang="en-US" altLang="zh-CN" dirty="0" err="1"/>
              <a:t>fstack</a:t>
            </a:r>
            <a:r>
              <a:rPr lang="en-US" altLang="zh-CN" dirty="0"/>
              <a:t>-protector-strong -</a:t>
            </a:r>
            <a:r>
              <a:rPr lang="en-US" altLang="zh-CN" dirty="0" err="1"/>
              <a:t>mbranch</a:t>
            </a:r>
            <a:r>
              <a:rPr lang="en-US" altLang="zh-CN" dirty="0"/>
              <a:t>-protection=standard -z </a:t>
            </a:r>
            <a:r>
              <a:rPr lang="en-US" altLang="zh-CN" dirty="0" err="1"/>
              <a:t>relro</a:t>
            </a:r>
            <a:r>
              <a:rPr lang="en-US" altLang="zh-CN" dirty="0"/>
              <a:t> -</a:t>
            </a:r>
            <a:r>
              <a:rPr lang="en-US" altLang="zh-CN" dirty="0" err="1"/>
              <a:t>fstack</a:t>
            </a:r>
            <a:r>
              <a:rPr lang="en-US" altLang="zh-CN" dirty="0"/>
              <a:t>-clash-protection –</a:t>
            </a:r>
            <a:r>
              <a:rPr lang="en-US" altLang="zh-CN" dirty="0" err="1"/>
              <a:t>fPIE</a:t>
            </a:r>
            <a:r>
              <a:rPr lang="en-US" altLang="zh-CN" dirty="0"/>
              <a:t> </a:t>
            </a:r>
          </a:p>
          <a:p>
            <a:endParaRPr lang="en-US" altLang="zh-CN" dirty="0"/>
          </a:p>
          <a:p>
            <a:r>
              <a:rPr lang="en-US" altLang="zh-CN" b="1" dirty="0"/>
              <a:t>ubuntu</a:t>
            </a:r>
            <a:r>
              <a:rPr lang="en-US" altLang="zh-CN" dirty="0"/>
              <a:t>: -</a:t>
            </a:r>
            <a:r>
              <a:rPr lang="en-US" altLang="zh-CN" dirty="0" err="1"/>
              <a:t>fstack</a:t>
            </a:r>
            <a:r>
              <a:rPr lang="en-US" altLang="zh-CN" dirty="0"/>
              <a:t>-protector-strong -D_FORTIFY_SOURCE=3 -</a:t>
            </a:r>
            <a:r>
              <a:rPr lang="en-US" altLang="zh-CN" dirty="0" err="1"/>
              <a:t>Wformat</a:t>
            </a:r>
            <a:r>
              <a:rPr lang="en-US" altLang="zh-CN" dirty="0"/>
              <a:t> -</a:t>
            </a:r>
            <a:r>
              <a:rPr lang="en-US" altLang="zh-CN" dirty="0" err="1"/>
              <a:t>Wformat</a:t>
            </a:r>
            <a:r>
              <a:rPr lang="en-US" altLang="zh-CN" dirty="0"/>
              <a:t>-security -</a:t>
            </a:r>
            <a:r>
              <a:rPr lang="en-US" altLang="zh-CN" dirty="0" err="1"/>
              <a:t>fPIE</a:t>
            </a:r>
            <a:r>
              <a:rPr lang="en-US" altLang="zh-CN" dirty="0"/>
              <a:t> -</a:t>
            </a:r>
            <a:r>
              <a:rPr lang="en-US" altLang="zh-CN" dirty="0" err="1"/>
              <a:t>fstack</a:t>
            </a:r>
            <a:r>
              <a:rPr lang="en-US" altLang="zh-CN" dirty="0"/>
              <a:t>-clash-protection -</a:t>
            </a:r>
            <a:r>
              <a:rPr lang="en-US" altLang="zh-CN" dirty="0" err="1"/>
              <a:t>fcf</a:t>
            </a:r>
            <a:r>
              <a:rPr lang="en-US" altLang="zh-CN" dirty="0"/>
              <a:t>-protection -</a:t>
            </a:r>
            <a:r>
              <a:rPr lang="en-US" altLang="zh-CN" dirty="0" err="1"/>
              <a:t>Wl</a:t>
            </a:r>
            <a:r>
              <a:rPr lang="en-US" altLang="zh-CN" dirty="0"/>
              <a:t>,-</a:t>
            </a:r>
            <a:r>
              <a:rPr lang="en-US" altLang="zh-CN" dirty="0" err="1"/>
              <a:t>z,relro</a:t>
            </a:r>
            <a:r>
              <a:rPr lang="en-US" altLang="zh-CN" dirty="0"/>
              <a:t> -</a:t>
            </a:r>
            <a:r>
              <a:rPr lang="en-US" altLang="zh-CN" dirty="0" err="1"/>
              <a:t>Wl</a:t>
            </a:r>
            <a:r>
              <a:rPr lang="en-US" altLang="zh-CN" dirty="0"/>
              <a:t>,-</a:t>
            </a:r>
            <a:r>
              <a:rPr lang="en-US" altLang="zh-CN" dirty="0" err="1"/>
              <a:t>z,now</a:t>
            </a:r>
            <a:r>
              <a:rPr lang="en-US" altLang="zh-CN" dirty="0"/>
              <a:t> -</a:t>
            </a:r>
            <a:r>
              <a:rPr lang="en-US" altLang="zh-CN" dirty="0" err="1"/>
              <a:t>Wl</a:t>
            </a:r>
            <a:r>
              <a:rPr lang="en-US" altLang="zh-CN" dirty="0"/>
              <a:t>,-pie</a:t>
            </a:r>
            <a:endParaRPr lang="zh-CN" altLang="en-US" dirty="0"/>
          </a:p>
        </p:txBody>
      </p:sp>
    </p:spTree>
    <p:extLst>
      <p:ext uri="{BB962C8B-B14F-4D97-AF65-F5344CB8AC3E}">
        <p14:creationId xmlns:p14="http://schemas.microsoft.com/office/powerpoint/2010/main" val="4201225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0B747A-870A-4527-9835-A30B11FA7FDF}"/>
              </a:ext>
            </a:extLst>
          </p:cNvPr>
          <p:cNvSpPr>
            <a:spLocks noGrp="1"/>
          </p:cNvSpPr>
          <p:nvPr>
            <p:ph type="title"/>
          </p:nvPr>
        </p:nvSpPr>
        <p:spPr/>
        <p:txBody>
          <a:bodyPr/>
          <a:lstStyle/>
          <a:p>
            <a:r>
              <a:rPr lang="zh-CN" altLang="en-US" dirty="0"/>
              <a:t>主流发行版使用的安全加固选项</a:t>
            </a:r>
          </a:p>
        </p:txBody>
      </p:sp>
      <p:graphicFrame>
        <p:nvGraphicFramePr>
          <p:cNvPr id="4" name="内容占位符 3">
            <a:extLst>
              <a:ext uri="{FF2B5EF4-FFF2-40B4-BE49-F238E27FC236}">
                <a16:creationId xmlns:a16="http://schemas.microsoft.com/office/drawing/2014/main" id="{5FEEB0C1-DE2A-4222-A56D-0BB2F45AC9C1}"/>
              </a:ext>
            </a:extLst>
          </p:cNvPr>
          <p:cNvGraphicFramePr>
            <a:graphicFrameLocks noGrp="1"/>
          </p:cNvGraphicFramePr>
          <p:nvPr>
            <p:ph sz="half" idx="1"/>
            <p:extLst>
              <p:ext uri="{D42A27DB-BD31-4B8C-83A1-F6EECF244321}">
                <p14:modId xmlns:p14="http://schemas.microsoft.com/office/powerpoint/2010/main" val="4079380307"/>
              </p:ext>
            </p:extLst>
          </p:nvPr>
        </p:nvGraphicFramePr>
        <p:xfrm>
          <a:off x="550070" y="1326622"/>
          <a:ext cx="11091860" cy="3078480"/>
        </p:xfrm>
        <a:graphic>
          <a:graphicData uri="http://schemas.openxmlformats.org/drawingml/2006/table">
            <a:tbl>
              <a:tblPr firstRow="1" bandRow="1">
                <a:tableStyleId>{5940675A-B579-460E-94D1-54222C63F5DA}</a:tableStyleId>
              </a:tblPr>
              <a:tblGrid>
                <a:gridCol w="853220">
                  <a:extLst>
                    <a:ext uri="{9D8B030D-6E8A-4147-A177-3AD203B41FA5}">
                      <a16:colId xmlns:a16="http://schemas.microsoft.com/office/drawing/2014/main" val="3628618919"/>
                    </a:ext>
                  </a:extLst>
                </a:gridCol>
                <a:gridCol w="853220">
                  <a:extLst>
                    <a:ext uri="{9D8B030D-6E8A-4147-A177-3AD203B41FA5}">
                      <a16:colId xmlns:a16="http://schemas.microsoft.com/office/drawing/2014/main" val="3759963530"/>
                    </a:ext>
                  </a:extLst>
                </a:gridCol>
                <a:gridCol w="853220">
                  <a:extLst>
                    <a:ext uri="{9D8B030D-6E8A-4147-A177-3AD203B41FA5}">
                      <a16:colId xmlns:a16="http://schemas.microsoft.com/office/drawing/2014/main" val="3406570064"/>
                    </a:ext>
                  </a:extLst>
                </a:gridCol>
                <a:gridCol w="853220">
                  <a:extLst>
                    <a:ext uri="{9D8B030D-6E8A-4147-A177-3AD203B41FA5}">
                      <a16:colId xmlns:a16="http://schemas.microsoft.com/office/drawing/2014/main" val="1247471811"/>
                    </a:ext>
                  </a:extLst>
                </a:gridCol>
                <a:gridCol w="853220">
                  <a:extLst>
                    <a:ext uri="{9D8B030D-6E8A-4147-A177-3AD203B41FA5}">
                      <a16:colId xmlns:a16="http://schemas.microsoft.com/office/drawing/2014/main" val="147718858"/>
                    </a:ext>
                  </a:extLst>
                </a:gridCol>
                <a:gridCol w="853220">
                  <a:extLst>
                    <a:ext uri="{9D8B030D-6E8A-4147-A177-3AD203B41FA5}">
                      <a16:colId xmlns:a16="http://schemas.microsoft.com/office/drawing/2014/main" val="3578138059"/>
                    </a:ext>
                  </a:extLst>
                </a:gridCol>
                <a:gridCol w="853220">
                  <a:extLst>
                    <a:ext uri="{9D8B030D-6E8A-4147-A177-3AD203B41FA5}">
                      <a16:colId xmlns:a16="http://schemas.microsoft.com/office/drawing/2014/main" val="2722284292"/>
                    </a:ext>
                  </a:extLst>
                </a:gridCol>
                <a:gridCol w="853220">
                  <a:extLst>
                    <a:ext uri="{9D8B030D-6E8A-4147-A177-3AD203B41FA5}">
                      <a16:colId xmlns:a16="http://schemas.microsoft.com/office/drawing/2014/main" val="2054885059"/>
                    </a:ext>
                  </a:extLst>
                </a:gridCol>
                <a:gridCol w="853220">
                  <a:extLst>
                    <a:ext uri="{9D8B030D-6E8A-4147-A177-3AD203B41FA5}">
                      <a16:colId xmlns:a16="http://schemas.microsoft.com/office/drawing/2014/main" val="2545374397"/>
                    </a:ext>
                  </a:extLst>
                </a:gridCol>
                <a:gridCol w="853220">
                  <a:extLst>
                    <a:ext uri="{9D8B030D-6E8A-4147-A177-3AD203B41FA5}">
                      <a16:colId xmlns:a16="http://schemas.microsoft.com/office/drawing/2014/main" val="4174516756"/>
                    </a:ext>
                  </a:extLst>
                </a:gridCol>
                <a:gridCol w="853220">
                  <a:extLst>
                    <a:ext uri="{9D8B030D-6E8A-4147-A177-3AD203B41FA5}">
                      <a16:colId xmlns:a16="http://schemas.microsoft.com/office/drawing/2014/main" val="4203229138"/>
                    </a:ext>
                  </a:extLst>
                </a:gridCol>
                <a:gridCol w="853220">
                  <a:extLst>
                    <a:ext uri="{9D8B030D-6E8A-4147-A177-3AD203B41FA5}">
                      <a16:colId xmlns:a16="http://schemas.microsoft.com/office/drawing/2014/main" val="2527996958"/>
                    </a:ext>
                  </a:extLst>
                </a:gridCol>
                <a:gridCol w="853220">
                  <a:extLst>
                    <a:ext uri="{9D8B030D-6E8A-4147-A177-3AD203B41FA5}">
                      <a16:colId xmlns:a16="http://schemas.microsoft.com/office/drawing/2014/main" val="1079118876"/>
                    </a:ext>
                  </a:extLst>
                </a:gridCol>
              </a:tblGrid>
              <a:tr h="370840">
                <a:tc>
                  <a:txBody>
                    <a:bodyPr/>
                    <a:lstStyle/>
                    <a:p>
                      <a:r>
                        <a:rPr lang="zh-CN" altLang="en-US" sz="1200" dirty="0"/>
                        <a:t>发行版</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fexceptions</a:t>
                      </a:r>
                      <a:endParaRPr lang="en-US" altLang="zh-CN" sz="1200" b="0" kern="1200" dirty="0">
                        <a:solidFill>
                          <a:schemeClr val="tx1"/>
                        </a:solidFill>
                        <a:effectLst/>
                        <a:latin typeface="+mn-lt"/>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fstack</a:t>
                      </a:r>
                      <a:r>
                        <a:rPr lang="en-US" altLang="zh-CN" sz="1200" b="0" kern="1200" dirty="0">
                          <a:solidFill>
                            <a:schemeClr val="tx1"/>
                          </a:solidFill>
                          <a:effectLst/>
                          <a:latin typeface="+mn-lt"/>
                          <a:ea typeface="+mn-ea"/>
                          <a:cs typeface="+mn-cs"/>
                        </a:rPr>
                        <a:t>-protector[-strong]</a:t>
                      </a:r>
                    </a:p>
                  </a:txBody>
                  <a:tcPr/>
                </a:tc>
                <a:tc>
                  <a:txBody>
                    <a:bodyPr/>
                    <a:lstStyle/>
                    <a:p>
                      <a:pPr algn="just"/>
                      <a:r>
                        <a:rPr lang="en-US" altLang="zh-CN" sz="1200" dirty="0"/>
                        <a:t>-</a:t>
                      </a:r>
                      <a:r>
                        <a:rPr lang="en-US" altLang="zh-CN" sz="1200" dirty="0" err="1"/>
                        <a:t>fstack</a:t>
                      </a:r>
                      <a:r>
                        <a:rPr lang="en-US" altLang="zh-CN" sz="1200" dirty="0"/>
                        <a:t>-clash-protection</a:t>
                      </a:r>
                      <a:endParaRPr lang="zh-CN" altLang="en-US" sz="1200" dirty="0"/>
                    </a:p>
                  </a:txBody>
                  <a:tcPr/>
                </a:tc>
                <a:tc>
                  <a:txBody>
                    <a:bodyPr/>
                    <a:lstStyle/>
                    <a:p>
                      <a:pPr algn="just"/>
                      <a:r>
                        <a:rPr lang="en-US" altLang="zh-CN" sz="1200" dirty="0"/>
                        <a:t>-</a:t>
                      </a:r>
                      <a:r>
                        <a:rPr lang="en-US" altLang="zh-CN" sz="1200" dirty="0" err="1"/>
                        <a:t>fcf</a:t>
                      </a:r>
                      <a:r>
                        <a:rPr lang="en-US" altLang="zh-CN" sz="1200" dirty="0"/>
                        <a:t>-protection=full</a:t>
                      </a:r>
                      <a:endParaRPr lang="zh-CN" altLang="en-US" sz="12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FORTIFY_SOURCE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GLIBCXX_ASSERTIONS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200" b="0" kern="1200" dirty="0">
                        <a:solidFill>
                          <a:schemeClr val="tx1"/>
                        </a:solidFill>
                        <a:effectLst/>
                        <a:latin typeface="+mn-lt"/>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fPIE</a:t>
                      </a:r>
                      <a:endParaRPr lang="en-US" altLang="zh-CN" sz="1200" b="0" kern="1200" dirty="0">
                        <a:solidFill>
                          <a:schemeClr val="tx1"/>
                        </a:solidFill>
                        <a:effectLst/>
                        <a:latin typeface="+mn-lt"/>
                        <a:ea typeface="+mn-ea"/>
                        <a:cs typeface="+mn-cs"/>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-z </a:t>
                      </a:r>
                      <a:r>
                        <a:rPr lang="en-US" altLang="zh-CN" sz="1200" b="0" kern="1200" dirty="0" err="1">
                          <a:solidFill>
                            <a:schemeClr val="tx1"/>
                          </a:solidFill>
                          <a:effectLst/>
                          <a:latin typeface="+mn-lt"/>
                          <a:ea typeface="+mn-ea"/>
                          <a:cs typeface="+mn-cs"/>
                        </a:rPr>
                        <a:t>relro</a:t>
                      </a:r>
                      <a:r>
                        <a:rPr lang="en-US" altLang="zh-CN" sz="1200" b="0" kern="1200" dirty="0">
                          <a:solidFill>
                            <a:schemeClr val="tx1"/>
                          </a:solidFill>
                          <a:effectLst/>
                          <a:latin typeface="+mn-lt"/>
                          <a:ea typeface="+mn-ea"/>
                          <a:cs typeface="+mn-cs"/>
                        </a:rPr>
                        <a:t>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-z now</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b="0" kern="1200" dirty="0" err="1">
                          <a:solidFill>
                            <a:schemeClr val="tx1"/>
                          </a:solidFill>
                          <a:effectLst/>
                          <a:latin typeface="+mn-lt"/>
                          <a:ea typeface="+mn-ea"/>
                          <a:cs typeface="+mn-cs"/>
                        </a:rPr>
                        <a:t>Wformat</a:t>
                      </a:r>
                      <a:r>
                        <a:rPr lang="en-US" altLang="zh-CN" sz="1200" b="0" kern="1200" dirty="0">
                          <a:solidFill>
                            <a:schemeClr val="tx1"/>
                          </a:solidFill>
                          <a:effectLst/>
                          <a:latin typeface="+mn-lt"/>
                          <a:ea typeface="+mn-ea"/>
                          <a:cs typeface="+mn-cs"/>
                        </a:rPr>
                        <a:t>-security</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-z </a:t>
                      </a:r>
                      <a:r>
                        <a:rPr lang="en-US" altLang="zh-CN" sz="1200" b="0" kern="1200" dirty="0" err="1">
                          <a:solidFill>
                            <a:schemeClr val="tx1"/>
                          </a:solidFill>
                          <a:effectLst/>
                          <a:latin typeface="+mn-lt"/>
                          <a:ea typeface="+mn-ea"/>
                          <a:cs typeface="+mn-cs"/>
                        </a:rPr>
                        <a:t>noexecstack</a:t>
                      </a:r>
                      <a:r>
                        <a:rPr lang="en-US" altLang="zh-CN" sz="1200" b="0" kern="1200" dirty="0">
                          <a:solidFill>
                            <a:schemeClr val="tx1"/>
                          </a:solidFill>
                          <a:effectLst/>
                          <a:latin typeface="+mn-lt"/>
                          <a:ea typeface="+mn-ea"/>
                          <a:cs typeface="+mn-cs"/>
                        </a:rPr>
                        <a:t> </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b="0" kern="1200" dirty="0">
                          <a:solidFill>
                            <a:schemeClr val="tx1"/>
                          </a:solidFill>
                          <a:effectLst/>
                          <a:latin typeface="+mn-lt"/>
                          <a:ea typeface="+mn-ea"/>
                          <a:cs typeface="+mn-cs"/>
                        </a:rPr>
                        <a:t>-</a:t>
                      </a:r>
                      <a:r>
                        <a:rPr lang="en-US" altLang="zh-CN" sz="1200" b="0" kern="1200" dirty="0" err="1">
                          <a:solidFill>
                            <a:schemeClr val="tx1"/>
                          </a:solidFill>
                          <a:effectLst/>
                          <a:latin typeface="+mn-lt"/>
                          <a:ea typeface="+mn-ea"/>
                          <a:cs typeface="+mn-cs"/>
                        </a:rPr>
                        <a:t>fPIC</a:t>
                      </a:r>
                      <a:r>
                        <a:rPr lang="en-US" altLang="zh-CN" sz="1200" b="0" kern="1200" dirty="0">
                          <a:solidFill>
                            <a:schemeClr val="tx1"/>
                          </a:solidFill>
                          <a:effectLst/>
                          <a:latin typeface="+mn-lt"/>
                          <a:ea typeface="+mn-ea"/>
                          <a:cs typeface="+mn-cs"/>
                        </a:rPr>
                        <a:t> </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200" b="0" kern="1200" dirty="0" err="1">
                          <a:solidFill>
                            <a:schemeClr val="tx1"/>
                          </a:solidFill>
                          <a:effectLst/>
                          <a:latin typeface="+mn-lt"/>
                          <a:ea typeface="+mn-ea"/>
                          <a:cs typeface="+mn-cs"/>
                        </a:rPr>
                        <a:t>Wtrampolines</a:t>
                      </a:r>
                      <a:endParaRPr lang="en-US" altLang="zh-CN" sz="1200" b="0" kern="1200" dirty="0">
                        <a:solidFill>
                          <a:schemeClr val="tx1"/>
                        </a:solidFill>
                        <a:effectLst/>
                        <a:latin typeface="+mn-lt"/>
                        <a:ea typeface="+mn-ea"/>
                        <a:cs typeface="+mn-cs"/>
                      </a:endParaRPr>
                    </a:p>
                  </a:txBody>
                  <a:tcPr/>
                </a:tc>
                <a:extLst>
                  <a:ext uri="{0D108BD9-81ED-4DB2-BD59-A6C34878D82A}">
                    <a16:rowId xmlns:a16="http://schemas.microsoft.com/office/drawing/2014/main" val="3192771138"/>
                  </a:ext>
                </a:extLst>
              </a:tr>
              <a:tr h="2509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kern="1200" dirty="0" err="1">
                          <a:solidFill>
                            <a:schemeClr val="tx1"/>
                          </a:solidFill>
                          <a:effectLst/>
                          <a:latin typeface="+mn-lt"/>
                          <a:ea typeface="+mn-ea"/>
                          <a:cs typeface="+mn-cs"/>
                        </a:rPr>
                        <a:t>debian</a:t>
                      </a:r>
                      <a:endParaRPr lang="en-US" altLang="zh-CN" sz="1400" b="0" kern="1200" dirty="0">
                        <a:solidFill>
                          <a:schemeClr val="tx1"/>
                        </a:solidFill>
                        <a:effectLst/>
                        <a:latin typeface="+mn-lt"/>
                        <a:ea typeface="+mn-ea"/>
                        <a:cs typeface="+mn-cs"/>
                      </a:endParaRPr>
                    </a:p>
                  </a:txBody>
                  <a:tcPr/>
                </a:tc>
                <a:tc>
                  <a:txBody>
                    <a:bodyPr/>
                    <a:lstStyle/>
                    <a:p>
                      <a:endParaRPr lang="zh-CN" altLang="en-US" sz="1400" dirty="0"/>
                    </a:p>
                  </a:txBody>
                  <a:tcPr/>
                </a:tc>
                <a:tc>
                  <a:txBody>
                    <a:bodyPr/>
                    <a:lstStyle/>
                    <a:p>
                      <a:r>
                        <a:rPr lang="zh-CN" altLang="en-US" sz="1400" dirty="0"/>
                        <a:t>√</a:t>
                      </a:r>
                    </a:p>
                  </a:txBody>
                  <a:tcPr>
                    <a:solidFill>
                      <a:schemeClr val="accent6">
                        <a:lumMod val="60000"/>
                        <a:lumOff val="40000"/>
                      </a:schemeClr>
                    </a:solidFill>
                  </a:tcPr>
                </a:tc>
                <a:tc>
                  <a:txBody>
                    <a:bodyPr/>
                    <a:lstStyle/>
                    <a:p>
                      <a:endParaRPr lang="zh-CN" altLang="en-US" sz="1400" dirty="0"/>
                    </a:p>
                  </a:txBody>
                  <a:tcPr/>
                </a:tc>
                <a:tc>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2</a:t>
                      </a:r>
                      <a:endParaRPr lang="zh-CN" altLang="en-US" sz="1400" dirty="0"/>
                    </a:p>
                  </a:txBody>
                  <a:tcPr>
                    <a:solidFill>
                      <a:schemeClr val="accent6">
                        <a:lumMod val="60000"/>
                        <a:lumOff val="40000"/>
                      </a:schemeClr>
                    </a:solidFill>
                  </a:tcPr>
                </a:tc>
                <a:tc>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a:solidFill>
                      <a:schemeClr val="bg1"/>
                    </a:solidFill>
                  </a:tcPr>
                </a:tc>
                <a:extLst>
                  <a:ext uri="{0D108BD9-81ED-4DB2-BD59-A6C34878D82A}">
                    <a16:rowId xmlns:a16="http://schemas.microsoft.com/office/drawing/2014/main" val="3956967775"/>
                  </a:ext>
                </a:extLst>
              </a:tr>
              <a:tr h="2509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solidFill>
                          <a:effectLst/>
                          <a:latin typeface="+mn-lt"/>
                          <a:ea typeface="+mn-ea"/>
                          <a:cs typeface="+mn-cs"/>
                        </a:rPr>
                        <a:t>gentoo</a:t>
                      </a:r>
                    </a:p>
                  </a:txBody>
                  <a:tcPr/>
                </a:tc>
                <a:tc>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2</a:t>
                      </a:r>
                      <a:endParaRPr lang="zh-CN" altLang="en-US" sz="1400"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a:solidFill>
                      <a:schemeClr val="bg1"/>
                    </a:solidFill>
                  </a:tcPr>
                </a:tc>
                <a:extLst>
                  <a:ext uri="{0D108BD9-81ED-4DB2-BD59-A6C34878D82A}">
                    <a16:rowId xmlns:a16="http://schemas.microsoft.com/office/drawing/2014/main" val="215369501"/>
                  </a:ext>
                </a:extLst>
              </a:tr>
              <a:tr h="2509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solidFill>
                          <a:effectLst/>
                          <a:latin typeface="+mn-lt"/>
                          <a:ea typeface="+mn-ea"/>
                          <a:cs typeface="+mn-cs"/>
                        </a:rPr>
                        <a:t>fedora</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3</a:t>
                      </a:r>
                      <a:endParaRPr lang="zh-CN" altLang="en-US" sz="1400"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a:solidFill>
                      <a:schemeClr val="bg1"/>
                    </a:solidFill>
                  </a:tcPr>
                </a:tc>
                <a:extLst>
                  <a:ext uri="{0D108BD9-81ED-4DB2-BD59-A6C34878D82A}">
                    <a16:rowId xmlns:a16="http://schemas.microsoft.com/office/drawing/2014/main" val="2171649742"/>
                  </a:ext>
                </a:extLst>
              </a:tr>
              <a:tr h="25097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0" kern="1200" dirty="0">
                          <a:solidFill>
                            <a:schemeClr val="tx1"/>
                          </a:solidFill>
                          <a:effectLst/>
                          <a:latin typeface="+mn-lt"/>
                          <a:ea typeface="+mn-ea"/>
                          <a:cs typeface="+mn-cs"/>
                        </a:rPr>
                        <a:t>openSUSE</a:t>
                      </a:r>
                    </a:p>
                  </a:txBody>
                  <a:tcPr/>
                </a:tc>
                <a:tc>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3</a:t>
                      </a:r>
                      <a:endParaRPr lang="zh-CN" altLang="en-US" sz="1400" dirty="0"/>
                    </a:p>
                  </a:txBody>
                  <a:tcPr>
                    <a:solidFill>
                      <a:schemeClr val="accent6">
                        <a:lumMod val="60000"/>
                        <a:lumOff val="40000"/>
                      </a:schemeClr>
                    </a:solidFill>
                  </a:tcPr>
                </a:tc>
                <a:tc>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a:solidFill>
                      <a:schemeClr val="bg1"/>
                    </a:solidFill>
                  </a:tcPr>
                </a:tc>
                <a:extLst>
                  <a:ext uri="{0D108BD9-81ED-4DB2-BD59-A6C34878D82A}">
                    <a16:rowId xmlns:a16="http://schemas.microsoft.com/office/drawing/2014/main" val="829104688"/>
                  </a:ext>
                </a:extLst>
              </a:tr>
              <a:tr h="250976">
                <a:tc>
                  <a:txBody>
                    <a:bodyPr/>
                    <a:lstStyle/>
                    <a:p>
                      <a:r>
                        <a:rPr lang="en-US" altLang="zh-CN" sz="1400" b="0" kern="1200" dirty="0">
                          <a:solidFill>
                            <a:schemeClr val="tx1"/>
                          </a:solidFill>
                          <a:effectLst/>
                          <a:latin typeface="+mn-lt"/>
                          <a:ea typeface="+mn-ea"/>
                          <a:cs typeface="+mn-cs"/>
                        </a:rPr>
                        <a:t>ubuntu</a:t>
                      </a:r>
                    </a:p>
                  </a:txBody>
                  <a:tcPr/>
                </a:tc>
                <a:tc>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3</a:t>
                      </a:r>
                      <a:endParaRPr lang="zh-CN" altLang="en-US" sz="1400" dirty="0"/>
                    </a:p>
                  </a:txBody>
                  <a:tcPr>
                    <a:solidFill>
                      <a:schemeClr val="accent6">
                        <a:lumMod val="60000"/>
                        <a:lumOff val="40000"/>
                      </a:schemeClr>
                    </a:solidFill>
                  </a:tcPr>
                </a:tc>
                <a:tc>
                  <a:txBody>
                    <a:bodyPr/>
                    <a:lstStyle/>
                    <a:p>
                      <a:endParaRPr lang="zh-CN"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400" dirty="0"/>
                    </a:p>
                  </a:txBody>
                  <a:tcPr>
                    <a:solidFill>
                      <a:schemeClr val="bg1"/>
                    </a:solidFill>
                  </a:tcPr>
                </a:tc>
                <a:extLst>
                  <a:ext uri="{0D108BD9-81ED-4DB2-BD59-A6C34878D82A}">
                    <a16:rowId xmlns:a16="http://schemas.microsoft.com/office/drawing/2014/main" val="71379229"/>
                  </a:ext>
                </a:extLst>
              </a:tr>
              <a:tr h="250976">
                <a:tc>
                  <a:txBody>
                    <a:bodyPr/>
                    <a:lstStyle/>
                    <a:p>
                      <a:r>
                        <a:rPr lang="en-US" altLang="zh-CN" sz="1400" b="0" kern="1200" dirty="0" err="1">
                          <a:solidFill>
                            <a:schemeClr val="tx1"/>
                          </a:solidFill>
                          <a:effectLst/>
                          <a:latin typeface="+mn-lt"/>
                          <a:ea typeface="+mn-ea"/>
                          <a:cs typeface="+mn-cs"/>
                        </a:rPr>
                        <a:t>openEuler</a:t>
                      </a:r>
                      <a:endParaRPr lang="en-US" altLang="zh-CN" sz="1400" b="0" kern="1200" dirty="0">
                        <a:solidFill>
                          <a:schemeClr val="tx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endParaRPr lang="zh-CN" altLang="en-US" sz="1400" dirty="0"/>
                    </a:p>
                  </a:txBody>
                  <a:tcP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dirty="0"/>
                        <a:t>2</a:t>
                      </a:r>
                      <a:endParaRPr lang="zh-CN" altLang="en-US" sz="1400" dirty="0"/>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400" dirty="0"/>
                        <a:t>√</a:t>
                      </a:r>
                    </a:p>
                  </a:txBody>
                  <a:tcPr>
                    <a:solidFill>
                      <a:schemeClr val="accent6">
                        <a:lumMod val="60000"/>
                        <a:lumOff val="40000"/>
                      </a:schemeClr>
                    </a:solidFill>
                  </a:tcPr>
                </a:tc>
                <a:extLst>
                  <a:ext uri="{0D108BD9-81ED-4DB2-BD59-A6C34878D82A}">
                    <a16:rowId xmlns:a16="http://schemas.microsoft.com/office/drawing/2014/main" val="2082367176"/>
                  </a:ext>
                </a:extLst>
              </a:tr>
            </a:tbl>
          </a:graphicData>
        </a:graphic>
      </p:graphicFrame>
      <p:sp>
        <p:nvSpPr>
          <p:cNvPr id="3" name="矩形 2">
            <a:extLst>
              <a:ext uri="{FF2B5EF4-FFF2-40B4-BE49-F238E27FC236}">
                <a16:creationId xmlns:a16="http://schemas.microsoft.com/office/drawing/2014/main" id="{9F47B6D0-FAA9-4AED-882F-C0BCB9CD8B41}"/>
              </a:ext>
            </a:extLst>
          </p:cNvPr>
          <p:cNvSpPr/>
          <p:nvPr/>
        </p:nvSpPr>
        <p:spPr>
          <a:xfrm>
            <a:off x="550070" y="5162046"/>
            <a:ext cx="184731" cy="369332"/>
          </a:xfrm>
          <a:prstGeom prst="rect">
            <a:avLst/>
          </a:prstGeom>
        </p:spPr>
        <p:txBody>
          <a:bodyPr wrap="none">
            <a:spAutoFit/>
          </a:bodyPr>
          <a:lstStyle/>
          <a:p>
            <a:endParaRPr lang="zh-CN" altLang="en-US" dirty="0"/>
          </a:p>
        </p:txBody>
      </p:sp>
      <p:sp>
        <p:nvSpPr>
          <p:cNvPr id="5" name="矩形 4">
            <a:extLst>
              <a:ext uri="{FF2B5EF4-FFF2-40B4-BE49-F238E27FC236}">
                <a16:creationId xmlns:a16="http://schemas.microsoft.com/office/drawing/2014/main" id="{E8A4C89A-3D07-4413-952B-7791911837C0}"/>
              </a:ext>
            </a:extLst>
          </p:cNvPr>
          <p:cNvSpPr/>
          <p:nvPr/>
        </p:nvSpPr>
        <p:spPr>
          <a:xfrm>
            <a:off x="550070" y="4606623"/>
            <a:ext cx="8939919" cy="646331"/>
          </a:xfrm>
          <a:prstGeom prst="rect">
            <a:avLst/>
          </a:prstGeom>
        </p:spPr>
        <p:txBody>
          <a:bodyPr wrap="square">
            <a:spAutoFit/>
          </a:bodyPr>
          <a:lstStyle/>
          <a:p>
            <a:r>
              <a:rPr lang="en-US" altLang="zh-CN" dirty="0" err="1"/>
              <a:t>openEuler</a:t>
            </a:r>
            <a:r>
              <a:rPr lang="en-US" altLang="zh-CN" dirty="0"/>
              <a:t> </a:t>
            </a:r>
            <a:r>
              <a:rPr lang="zh-CN" altLang="en-US" dirty="0"/>
              <a:t>仅缺失</a:t>
            </a:r>
            <a:r>
              <a:rPr lang="en-US" altLang="zh-CN" dirty="0"/>
              <a:t>x86</a:t>
            </a:r>
            <a:r>
              <a:rPr lang="zh-CN" altLang="en-US" dirty="0"/>
              <a:t>上的</a:t>
            </a:r>
            <a:r>
              <a:rPr lang="en-US" altLang="zh-CN" dirty="0"/>
              <a:t>-</a:t>
            </a:r>
            <a:r>
              <a:rPr lang="en-US" altLang="zh-CN" dirty="0" err="1"/>
              <a:t>fcf</a:t>
            </a:r>
            <a:r>
              <a:rPr lang="en-US" altLang="zh-CN" dirty="0"/>
              <a:t>-protection=full</a:t>
            </a:r>
            <a:r>
              <a:rPr lang="zh-CN" altLang="en-US" dirty="0"/>
              <a:t>选项、</a:t>
            </a:r>
            <a:r>
              <a:rPr lang="en-US" altLang="zh-CN" dirty="0"/>
              <a:t>FORTIFY_SOURCE</a:t>
            </a:r>
            <a:r>
              <a:rPr lang="zh-CN" altLang="en-US" dirty="0"/>
              <a:t>未打开</a:t>
            </a:r>
            <a:r>
              <a:rPr lang="en-US" altLang="zh-CN" dirty="0"/>
              <a:t>3</a:t>
            </a:r>
            <a:r>
              <a:rPr lang="zh-CN" altLang="en-US" dirty="0"/>
              <a:t>级，其余选项均能覆盖</a:t>
            </a:r>
            <a:endParaRPr lang="en-US" altLang="zh-CN" dirty="0"/>
          </a:p>
        </p:txBody>
      </p:sp>
    </p:spTree>
    <p:extLst>
      <p:ext uri="{BB962C8B-B14F-4D97-AF65-F5344CB8AC3E}">
        <p14:creationId xmlns:p14="http://schemas.microsoft.com/office/powerpoint/2010/main" val="54571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CBA997-7E94-4A6E-980B-68FC9A089AD8}"/>
              </a:ext>
            </a:extLst>
          </p:cNvPr>
          <p:cNvSpPr>
            <a:spLocks noGrp="1"/>
          </p:cNvSpPr>
          <p:nvPr>
            <p:ph type="title"/>
          </p:nvPr>
        </p:nvSpPr>
        <p:spPr/>
        <p:txBody>
          <a:bodyPr/>
          <a:lstStyle/>
          <a:p>
            <a:r>
              <a:rPr lang="zh-CN" altLang="en-US" dirty="0"/>
              <a:t>主流发行版使用的安全加固选项</a:t>
            </a:r>
          </a:p>
        </p:txBody>
      </p:sp>
      <p:graphicFrame>
        <p:nvGraphicFramePr>
          <p:cNvPr id="4" name="内容占位符 3">
            <a:extLst>
              <a:ext uri="{FF2B5EF4-FFF2-40B4-BE49-F238E27FC236}">
                <a16:creationId xmlns:a16="http://schemas.microsoft.com/office/drawing/2014/main" id="{688EA959-6C0D-44D8-BA61-5FF9FE2650DA}"/>
              </a:ext>
            </a:extLst>
          </p:cNvPr>
          <p:cNvGraphicFramePr>
            <a:graphicFrameLocks noGrp="1"/>
          </p:cNvGraphicFramePr>
          <p:nvPr>
            <p:ph sz="half" idx="1"/>
            <p:extLst>
              <p:ext uri="{D42A27DB-BD31-4B8C-83A1-F6EECF244321}">
                <p14:modId xmlns:p14="http://schemas.microsoft.com/office/powerpoint/2010/main" val="3351743729"/>
              </p:ext>
            </p:extLst>
          </p:nvPr>
        </p:nvGraphicFramePr>
        <p:xfrm>
          <a:off x="732325" y="1233488"/>
          <a:ext cx="10842626" cy="4533900"/>
        </p:xfrm>
        <a:graphic>
          <a:graphicData uri="http://schemas.openxmlformats.org/drawingml/2006/table">
            <a:tbl>
              <a:tblPr firstRow="1" bandRow="1">
                <a:tableStyleId>{5940675A-B579-460E-94D1-54222C63F5DA}</a:tableStyleId>
              </a:tblPr>
              <a:tblGrid>
                <a:gridCol w="3340142">
                  <a:extLst>
                    <a:ext uri="{9D8B030D-6E8A-4147-A177-3AD203B41FA5}">
                      <a16:colId xmlns:a16="http://schemas.microsoft.com/office/drawing/2014/main" val="1550487440"/>
                    </a:ext>
                  </a:extLst>
                </a:gridCol>
                <a:gridCol w="7502484">
                  <a:extLst>
                    <a:ext uri="{9D8B030D-6E8A-4147-A177-3AD203B41FA5}">
                      <a16:colId xmlns:a16="http://schemas.microsoft.com/office/drawing/2014/main" val="61466535"/>
                    </a:ext>
                  </a:extLst>
                </a:gridCol>
              </a:tblGrid>
              <a:tr h="370840">
                <a:tc>
                  <a:txBody>
                    <a:bodyPr/>
                    <a:lstStyle/>
                    <a:p>
                      <a:r>
                        <a:rPr lang="en-US" altLang="zh-CN" b="1" dirty="0"/>
                        <a:t>-</a:t>
                      </a:r>
                      <a:r>
                        <a:rPr lang="en-US" altLang="zh-CN" b="1" dirty="0" err="1"/>
                        <a:t>fstack</a:t>
                      </a:r>
                      <a:r>
                        <a:rPr lang="en-US" altLang="zh-CN" b="1" dirty="0"/>
                        <a:t>-protector[-strong]</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通过插入栈金丝雀的方式检测利用栈溢出的控制流攻击。不添加</a:t>
                      </a:r>
                      <a:r>
                        <a:rPr lang="en-US" altLang="zh-CN" dirty="0"/>
                        <a:t>-strong</a:t>
                      </a:r>
                      <a:r>
                        <a:rPr lang="zh-CN" altLang="en-US" dirty="0"/>
                        <a:t>的时候只检测</a:t>
                      </a:r>
                      <a:r>
                        <a:rPr lang="en-US" altLang="zh-CN" dirty="0" err="1"/>
                        <a:t>alloca</a:t>
                      </a:r>
                      <a:r>
                        <a:rPr lang="en-US" altLang="zh-CN" dirty="0"/>
                        <a:t>()</a:t>
                      </a:r>
                      <a:r>
                        <a:rPr lang="zh-CN" altLang="en-US" dirty="0"/>
                        <a:t>调用以及分配字符数组大小大于</a:t>
                      </a:r>
                      <a:r>
                        <a:rPr lang="en-US" altLang="zh-CN" dirty="0"/>
                        <a:t>8</a:t>
                      </a:r>
                      <a:r>
                        <a:rPr lang="zh-CN" altLang="en-US" dirty="0"/>
                        <a:t>的情况。</a:t>
                      </a:r>
                    </a:p>
                  </a:txBody>
                  <a:tcPr/>
                </a:tc>
                <a:extLst>
                  <a:ext uri="{0D108BD9-81ED-4DB2-BD59-A6C34878D82A}">
                    <a16:rowId xmlns:a16="http://schemas.microsoft.com/office/drawing/2014/main" val="609894318"/>
                  </a:ext>
                </a:extLst>
              </a:tr>
              <a:tr h="370840">
                <a:tc>
                  <a:txBody>
                    <a:bodyPr/>
                    <a:lstStyle/>
                    <a:p>
                      <a:r>
                        <a:rPr lang="en-US" altLang="zh-CN" b="1" dirty="0"/>
                        <a:t>-D_FORTIFY_SOURCE</a:t>
                      </a:r>
                      <a:endParaRPr lang="zh-CN" altLang="en-US" dirty="0"/>
                    </a:p>
                  </a:txBody>
                  <a:tcPr/>
                </a:tc>
                <a:tc>
                  <a:txBody>
                    <a:bodyPr/>
                    <a:lstStyle/>
                    <a:p>
                      <a:r>
                        <a:rPr lang="zh-CN" altLang="en-US" dirty="0"/>
                        <a:t>通过编译和运行时检查来强化源代码，以防止不安全的 </a:t>
                      </a:r>
                      <a:r>
                        <a:rPr lang="en-US" altLang="zh-CN" dirty="0" err="1"/>
                        <a:t>libc</a:t>
                      </a:r>
                      <a:r>
                        <a:rPr lang="en-US" altLang="zh-CN" dirty="0"/>
                        <a:t> </a:t>
                      </a:r>
                      <a:r>
                        <a:rPr lang="zh-CN" altLang="en-US" dirty="0"/>
                        <a:t>使用和缓冲区溢出，</a:t>
                      </a:r>
                      <a:r>
                        <a:rPr lang="en-US" altLang="zh-CN" sz="1800" b="0" i="0" kern="1200" dirty="0">
                          <a:solidFill>
                            <a:schemeClr val="tx1"/>
                          </a:solidFill>
                          <a:effectLst/>
                          <a:latin typeface="+mn-lt"/>
                          <a:ea typeface="+mn-ea"/>
                          <a:cs typeface="+mn-cs"/>
                        </a:rPr>
                        <a:t>-D_FORTIFY_SOURCE=3</a:t>
                      </a:r>
                      <a:r>
                        <a:rPr lang="zh-CN" altLang="en-US" sz="1800" b="0" i="0" kern="1200" dirty="0">
                          <a:solidFill>
                            <a:schemeClr val="tx1"/>
                          </a:solidFill>
                          <a:effectLst/>
                          <a:latin typeface="+mn-lt"/>
                          <a:ea typeface="+mn-ea"/>
                          <a:cs typeface="+mn-cs"/>
                        </a:rPr>
                        <a:t>新增更多调用的强化，可能会影响性能</a:t>
                      </a:r>
                      <a:r>
                        <a:rPr lang="zh-CN" altLang="en-US" dirty="0"/>
                        <a:t>。</a:t>
                      </a:r>
                    </a:p>
                  </a:txBody>
                  <a:tcPr/>
                </a:tc>
                <a:extLst>
                  <a:ext uri="{0D108BD9-81ED-4DB2-BD59-A6C34878D82A}">
                    <a16:rowId xmlns:a16="http://schemas.microsoft.com/office/drawing/2014/main" val="26403435"/>
                  </a:ext>
                </a:extLst>
              </a:tr>
              <a:tr h="370840">
                <a:tc>
                  <a:txBody>
                    <a:bodyPr/>
                    <a:lstStyle/>
                    <a:p>
                      <a:r>
                        <a:rPr lang="en-US" altLang="zh-CN" b="1" dirty="0"/>
                        <a:t>-D_GLIBCXX_ASSERTIONS</a:t>
                      </a:r>
                      <a:endParaRPr lang="zh-CN" altLang="en-US" dirty="0"/>
                    </a:p>
                  </a:txBody>
                  <a:tcPr/>
                </a:tc>
                <a:tc>
                  <a:txBody>
                    <a:bodyPr/>
                    <a:lstStyle/>
                    <a:p>
                      <a:r>
                        <a:rPr lang="en-US" altLang="zh-CN" dirty="0"/>
                        <a:t>C++</a:t>
                      </a:r>
                      <a:r>
                        <a:rPr lang="zh-CN" altLang="en-US" dirty="0"/>
                        <a:t>标准库调用的检查，会影响性能</a:t>
                      </a:r>
                    </a:p>
                  </a:txBody>
                  <a:tcPr/>
                </a:tc>
                <a:extLst>
                  <a:ext uri="{0D108BD9-81ED-4DB2-BD59-A6C34878D82A}">
                    <a16:rowId xmlns:a16="http://schemas.microsoft.com/office/drawing/2014/main" val="628835189"/>
                  </a:ext>
                </a:extLst>
              </a:tr>
              <a:tr h="370840">
                <a:tc>
                  <a:txBody>
                    <a:bodyPr/>
                    <a:lstStyle/>
                    <a:p>
                      <a:r>
                        <a:rPr lang="en-US" altLang="zh-CN" b="1" dirty="0"/>
                        <a:t>-</a:t>
                      </a:r>
                      <a:r>
                        <a:rPr lang="en-US" altLang="zh-CN" b="1" dirty="0" err="1"/>
                        <a:t>fPIC</a:t>
                      </a:r>
                      <a:r>
                        <a:rPr lang="en-US" altLang="zh-CN" b="1" dirty="0"/>
                        <a:t> -</a:t>
                      </a:r>
                      <a:r>
                        <a:rPr lang="en-US" altLang="zh-CN" b="1" dirty="0" err="1"/>
                        <a:t>fPIE</a:t>
                      </a:r>
                      <a:endParaRPr lang="zh-CN" altLang="en-US" dirty="0"/>
                    </a:p>
                  </a:txBody>
                  <a:tcPr/>
                </a:tc>
                <a:tc>
                  <a:txBody>
                    <a:bodyPr/>
                    <a:lstStyle/>
                    <a:p>
                      <a:r>
                        <a:rPr lang="zh-CN" altLang="en-US" dirty="0"/>
                        <a:t>构建为与位置无关的代码和可执行文件</a:t>
                      </a:r>
                    </a:p>
                  </a:txBody>
                  <a:tcPr/>
                </a:tc>
                <a:extLst>
                  <a:ext uri="{0D108BD9-81ED-4DB2-BD59-A6C34878D82A}">
                    <a16:rowId xmlns:a16="http://schemas.microsoft.com/office/drawing/2014/main" val="499669763"/>
                  </a:ext>
                </a:extLst>
              </a:tr>
              <a:tr h="370840">
                <a:tc>
                  <a:txBody>
                    <a:bodyPr/>
                    <a:lstStyle/>
                    <a:p>
                      <a:r>
                        <a:rPr lang="en-US" altLang="zh-CN" b="1" dirty="0"/>
                        <a:t>-z </a:t>
                      </a:r>
                      <a:r>
                        <a:rPr lang="en-US" altLang="zh-CN" b="1" dirty="0" err="1"/>
                        <a:t>relro</a:t>
                      </a:r>
                      <a:r>
                        <a:rPr lang="en-US" altLang="zh-CN" b="1" dirty="0"/>
                        <a:t> -z now</a:t>
                      </a:r>
                      <a:endParaRPr lang="zh-CN" alt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将加载时解析的重定位表条目标记为只读，</a:t>
                      </a:r>
                      <a:r>
                        <a:rPr lang="en-US" altLang="zh-CN" dirty="0"/>
                        <a:t>-</a:t>
                      </a:r>
                      <a:r>
                        <a:rPr lang="en-US" altLang="zh-CN" dirty="0" err="1"/>
                        <a:t>z,now</a:t>
                      </a:r>
                      <a:r>
                        <a:rPr lang="en-US" altLang="zh-CN" dirty="0"/>
                        <a:t> </a:t>
                      </a:r>
                      <a:r>
                        <a:rPr lang="zh-CN" altLang="en-US" dirty="0"/>
                        <a:t>会影响启动性能</a:t>
                      </a:r>
                    </a:p>
                  </a:txBody>
                  <a:tcPr/>
                </a:tc>
                <a:extLst>
                  <a:ext uri="{0D108BD9-81ED-4DB2-BD59-A6C34878D82A}">
                    <a16:rowId xmlns:a16="http://schemas.microsoft.com/office/drawing/2014/main" val="227189098"/>
                  </a:ext>
                </a:extLst>
              </a:tr>
              <a:tr h="370840">
                <a:tc>
                  <a:txBody>
                    <a:bodyPr/>
                    <a:lstStyle/>
                    <a:p>
                      <a:pPr algn="l"/>
                      <a:r>
                        <a:rPr lang="en-US" sz="1800" b="1" kern="1200" dirty="0">
                          <a:solidFill>
                            <a:schemeClr val="tx1"/>
                          </a:solidFill>
                          <a:latin typeface="+mn-lt"/>
                          <a:ea typeface="+mn-ea"/>
                          <a:cs typeface="+mn-cs"/>
                        </a:rPr>
                        <a:t>-z </a:t>
                      </a:r>
                      <a:r>
                        <a:rPr lang="en-US" sz="1800" b="1" kern="1200" dirty="0" err="1">
                          <a:solidFill>
                            <a:schemeClr val="tx1"/>
                          </a:solidFill>
                          <a:latin typeface="+mn-lt"/>
                          <a:ea typeface="+mn-ea"/>
                          <a:cs typeface="+mn-cs"/>
                        </a:rPr>
                        <a:t>noexecstack</a:t>
                      </a:r>
                      <a:endParaRPr lang="en-US" sz="1800" b="1" kern="1200" dirty="0">
                        <a:solidFill>
                          <a:schemeClr val="tx1"/>
                        </a:solidFill>
                        <a:latin typeface="+mn-lt"/>
                        <a:ea typeface="+mn-ea"/>
                        <a:cs typeface="+mn-cs"/>
                      </a:endParaRPr>
                    </a:p>
                  </a:txBody>
                  <a:tcPr marL="123825" marR="123825" marT="57150" marB="57150" anchor="ctr"/>
                </a:tc>
                <a:tc>
                  <a:txBody>
                    <a:bodyPr/>
                    <a:lstStyle/>
                    <a:p>
                      <a:pPr algn="l"/>
                      <a:r>
                        <a:rPr lang="zh-CN" altLang="en-US" sz="1800" kern="1200" dirty="0">
                          <a:solidFill>
                            <a:schemeClr val="tx1"/>
                          </a:solidFill>
                          <a:latin typeface="+mn-lt"/>
                          <a:ea typeface="+mn-ea"/>
                          <a:cs typeface="+mn-cs"/>
                        </a:rPr>
                        <a:t>通过将堆栈内存标记为不可执行来阻止栈攻击</a:t>
                      </a:r>
                    </a:p>
                  </a:txBody>
                  <a:tcPr marL="123825" marR="123825" marT="57150" marB="57150" anchor="ctr"/>
                </a:tc>
                <a:extLst>
                  <a:ext uri="{0D108BD9-81ED-4DB2-BD59-A6C34878D82A}">
                    <a16:rowId xmlns:a16="http://schemas.microsoft.com/office/drawing/2014/main" val="1943484126"/>
                  </a:ext>
                </a:extLst>
              </a:tr>
              <a:tr h="370840">
                <a:tc>
                  <a:txBody>
                    <a:bodyPr/>
                    <a:lstStyle/>
                    <a:p>
                      <a:r>
                        <a:rPr lang="en-US" altLang="zh-CN" b="1" dirty="0"/>
                        <a:t>-</a:t>
                      </a:r>
                      <a:r>
                        <a:rPr lang="en-US" altLang="zh-CN" b="1" dirty="0" err="1"/>
                        <a:t>fstack</a:t>
                      </a:r>
                      <a:r>
                        <a:rPr lang="en-US" altLang="zh-CN" b="1" dirty="0"/>
                        <a:t>-clash-protection</a:t>
                      </a:r>
                      <a:endParaRPr lang="zh-CN" altLang="en-US" dirty="0"/>
                    </a:p>
                  </a:txBody>
                  <a:tcPr/>
                </a:tc>
                <a:tc>
                  <a:txBody>
                    <a:bodyPr/>
                    <a:lstStyle/>
                    <a:p>
                      <a:r>
                        <a:rPr lang="zh-CN" altLang="en-US" dirty="0"/>
                        <a:t>对超过某个大小的堆栈分配进行</a:t>
                      </a:r>
                      <a:r>
                        <a:rPr lang="zh-CN" altLang="en-US" sz="1800" b="0" i="0" kern="1200" dirty="0">
                          <a:solidFill>
                            <a:schemeClr val="tx1"/>
                          </a:solidFill>
                          <a:effectLst/>
                          <a:latin typeface="+mn-lt"/>
                          <a:ea typeface="+mn-ea"/>
                          <a:cs typeface="+mn-cs"/>
                        </a:rPr>
                        <a:t>分割</a:t>
                      </a:r>
                      <a:r>
                        <a:rPr lang="zh-CN" altLang="en-US" dirty="0"/>
                        <a:t>检测，防止进程受到堆栈溢出的影响</a:t>
                      </a:r>
                    </a:p>
                  </a:txBody>
                  <a:tcPr/>
                </a:tc>
                <a:extLst>
                  <a:ext uri="{0D108BD9-81ED-4DB2-BD59-A6C34878D82A}">
                    <a16:rowId xmlns:a16="http://schemas.microsoft.com/office/drawing/2014/main" val="330188120"/>
                  </a:ext>
                </a:extLst>
              </a:tr>
              <a:tr h="370840">
                <a:tc>
                  <a:txBody>
                    <a:bodyPr/>
                    <a:lstStyle/>
                    <a:p>
                      <a:r>
                        <a:rPr lang="en-US" altLang="zh-CN" b="1" dirty="0"/>
                        <a:t>-</a:t>
                      </a:r>
                      <a:r>
                        <a:rPr lang="en-US" altLang="zh-CN" b="1" dirty="0" err="1"/>
                        <a:t>fcf</a:t>
                      </a:r>
                      <a:r>
                        <a:rPr lang="en-US" altLang="zh-CN" b="1" dirty="0"/>
                        <a:t>-protection=full</a:t>
                      </a:r>
                    </a:p>
                    <a:p>
                      <a:r>
                        <a:rPr lang="en-US" altLang="zh-CN" dirty="0"/>
                        <a:t>-</a:t>
                      </a:r>
                      <a:r>
                        <a:rPr lang="en-US" altLang="zh-CN" dirty="0" err="1"/>
                        <a:t>mbranch</a:t>
                      </a:r>
                      <a:r>
                        <a:rPr lang="en-US" altLang="zh-CN" dirty="0"/>
                        <a:t>-protection=standard</a:t>
                      </a:r>
                      <a:endParaRPr lang="zh-CN" altLang="en-US" dirty="0"/>
                    </a:p>
                  </a:txBody>
                  <a:tcPr/>
                </a:tc>
                <a:tc>
                  <a:txBody>
                    <a:bodyPr/>
                    <a:lstStyle/>
                    <a:p>
                      <a:r>
                        <a:rPr lang="zh-CN" altLang="en-US" dirty="0"/>
                        <a:t>启用控制流保护，面向返回编程 </a:t>
                      </a:r>
                      <a:r>
                        <a:rPr lang="en-US" altLang="zh-CN" dirty="0"/>
                        <a:t>(ROP) </a:t>
                      </a:r>
                      <a:r>
                        <a:rPr lang="zh-CN" altLang="en-US" dirty="0"/>
                        <a:t>和面向跳转编程 </a:t>
                      </a:r>
                      <a:r>
                        <a:rPr lang="en-US" altLang="zh-CN" dirty="0"/>
                        <a:t>(JOP) </a:t>
                      </a:r>
                      <a:r>
                        <a:rPr lang="zh-CN" altLang="en-US" dirty="0"/>
                        <a:t>攻击</a:t>
                      </a:r>
                    </a:p>
                  </a:txBody>
                  <a:tcPr/>
                </a:tc>
                <a:extLst>
                  <a:ext uri="{0D108BD9-81ED-4DB2-BD59-A6C34878D82A}">
                    <a16:rowId xmlns:a16="http://schemas.microsoft.com/office/drawing/2014/main" val="1956823510"/>
                  </a:ext>
                </a:extLst>
              </a:tr>
              <a:tr h="370840">
                <a:tc>
                  <a:txBody>
                    <a:bodyPr/>
                    <a:lstStyle/>
                    <a:p>
                      <a:r>
                        <a:rPr lang="en-US" altLang="zh-CN" b="1" dirty="0"/>
                        <a:t>-</a:t>
                      </a:r>
                      <a:r>
                        <a:rPr lang="en-US" altLang="zh-CN" b="1" dirty="0" err="1"/>
                        <a:t>fexceptions</a:t>
                      </a:r>
                      <a:endParaRPr lang="zh-CN" altLang="en-US" dirty="0"/>
                    </a:p>
                  </a:txBody>
                  <a:tcPr/>
                </a:tc>
                <a:tc>
                  <a:txBody>
                    <a:bodyPr/>
                    <a:lstStyle/>
                    <a:p>
                      <a:r>
                        <a:rPr lang="zh-CN" altLang="en-US" dirty="0"/>
                        <a:t>启用异常传播以强化多线程 </a:t>
                      </a:r>
                      <a:r>
                        <a:rPr lang="en-US" altLang="zh-CN" dirty="0"/>
                        <a:t>C </a:t>
                      </a:r>
                      <a:r>
                        <a:rPr lang="zh-CN" altLang="en-US" dirty="0"/>
                        <a:t>代码，通常不会影响其性能</a:t>
                      </a:r>
                    </a:p>
                  </a:txBody>
                  <a:tcPr/>
                </a:tc>
                <a:extLst>
                  <a:ext uri="{0D108BD9-81ED-4DB2-BD59-A6C34878D82A}">
                    <a16:rowId xmlns:a16="http://schemas.microsoft.com/office/drawing/2014/main" val="1643125912"/>
                  </a:ext>
                </a:extLst>
              </a:tr>
              <a:tr h="370840">
                <a:tc>
                  <a:txBody>
                    <a:bodyPr/>
                    <a:lstStyle/>
                    <a:p>
                      <a:r>
                        <a:rPr lang="en-US" altLang="zh-CN" b="1" dirty="0"/>
                        <a:t>-</a:t>
                      </a:r>
                      <a:r>
                        <a:rPr lang="en-US" altLang="zh-CN" b="1" dirty="0" err="1"/>
                        <a:t>Wformat</a:t>
                      </a:r>
                      <a:r>
                        <a:rPr lang="en-US" altLang="zh-CN" b="1" dirty="0"/>
                        <a:t> -</a:t>
                      </a:r>
                      <a:r>
                        <a:rPr lang="en-US" altLang="zh-CN" b="1" dirty="0" err="1"/>
                        <a:t>Wformat</a:t>
                      </a:r>
                      <a:r>
                        <a:rPr lang="en-US" altLang="zh-CN" b="1" dirty="0"/>
                        <a:t>-security</a:t>
                      </a:r>
                      <a:endParaRPr lang="zh-CN" altLang="en-US" b="1" dirty="0"/>
                    </a:p>
                  </a:txBody>
                  <a:tcPr/>
                </a:tc>
                <a:tc>
                  <a:txBody>
                    <a:bodyPr/>
                    <a:lstStyle/>
                    <a:p>
                      <a:r>
                        <a:rPr lang="zh-CN" altLang="en-US" dirty="0"/>
                        <a:t>将非字符串文字且不带参数使用的格式字符串视为告警</a:t>
                      </a:r>
                    </a:p>
                  </a:txBody>
                  <a:tcPr/>
                </a:tc>
                <a:extLst>
                  <a:ext uri="{0D108BD9-81ED-4DB2-BD59-A6C34878D82A}">
                    <a16:rowId xmlns:a16="http://schemas.microsoft.com/office/drawing/2014/main" val="3650924596"/>
                  </a:ext>
                </a:extLst>
              </a:tr>
            </a:tbl>
          </a:graphicData>
        </a:graphic>
      </p:graphicFrame>
    </p:spTree>
    <p:extLst>
      <p:ext uri="{BB962C8B-B14F-4D97-AF65-F5344CB8AC3E}">
        <p14:creationId xmlns:p14="http://schemas.microsoft.com/office/powerpoint/2010/main" val="161869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52F03E-0EED-41CC-983D-3F036A6544AA}"/>
              </a:ext>
            </a:extLst>
          </p:cNvPr>
          <p:cNvSpPr>
            <a:spLocks noGrp="1"/>
          </p:cNvSpPr>
          <p:nvPr>
            <p:ph type="title"/>
          </p:nvPr>
        </p:nvSpPr>
        <p:spPr/>
        <p:txBody>
          <a:bodyPr/>
          <a:lstStyle/>
          <a:p>
            <a:r>
              <a:rPr lang="zh-CN" altLang="en-US" dirty="0"/>
              <a:t>主流发行版使用的安全加固选项</a:t>
            </a:r>
          </a:p>
        </p:txBody>
      </p:sp>
      <p:graphicFrame>
        <p:nvGraphicFramePr>
          <p:cNvPr id="7" name="内容占位符 6">
            <a:extLst>
              <a:ext uri="{FF2B5EF4-FFF2-40B4-BE49-F238E27FC236}">
                <a16:creationId xmlns:a16="http://schemas.microsoft.com/office/drawing/2014/main" id="{11B11BB0-B6A0-4EFD-A9E3-2960CA87A931}"/>
              </a:ext>
            </a:extLst>
          </p:cNvPr>
          <p:cNvGraphicFramePr>
            <a:graphicFrameLocks noGrp="1"/>
          </p:cNvGraphicFramePr>
          <p:nvPr>
            <p:ph sz="half" idx="1"/>
            <p:extLst>
              <p:ext uri="{D42A27DB-BD31-4B8C-83A1-F6EECF244321}">
                <p14:modId xmlns:p14="http://schemas.microsoft.com/office/powerpoint/2010/main" val="204475825"/>
              </p:ext>
            </p:extLst>
          </p:nvPr>
        </p:nvGraphicFramePr>
        <p:xfrm>
          <a:off x="831849" y="1116637"/>
          <a:ext cx="10750544" cy="2666973"/>
        </p:xfrm>
        <a:graphic>
          <a:graphicData uri="http://schemas.openxmlformats.org/drawingml/2006/table">
            <a:tbl>
              <a:tblPr>
                <a:tableStyleId>{616DA210-FB5B-4158-B5E0-FEB733F419BA}</a:tableStyleId>
              </a:tblPr>
              <a:tblGrid>
                <a:gridCol w="767896">
                  <a:extLst>
                    <a:ext uri="{9D8B030D-6E8A-4147-A177-3AD203B41FA5}">
                      <a16:colId xmlns:a16="http://schemas.microsoft.com/office/drawing/2014/main" val="384799361"/>
                    </a:ext>
                  </a:extLst>
                </a:gridCol>
                <a:gridCol w="767896">
                  <a:extLst>
                    <a:ext uri="{9D8B030D-6E8A-4147-A177-3AD203B41FA5}">
                      <a16:colId xmlns:a16="http://schemas.microsoft.com/office/drawing/2014/main" val="1517947305"/>
                    </a:ext>
                  </a:extLst>
                </a:gridCol>
                <a:gridCol w="767896">
                  <a:extLst>
                    <a:ext uri="{9D8B030D-6E8A-4147-A177-3AD203B41FA5}">
                      <a16:colId xmlns:a16="http://schemas.microsoft.com/office/drawing/2014/main" val="1390525597"/>
                    </a:ext>
                  </a:extLst>
                </a:gridCol>
                <a:gridCol w="767896">
                  <a:extLst>
                    <a:ext uri="{9D8B030D-6E8A-4147-A177-3AD203B41FA5}">
                      <a16:colId xmlns:a16="http://schemas.microsoft.com/office/drawing/2014/main" val="746405412"/>
                    </a:ext>
                  </a:extLst>
                </a:gridCol>
                <a:gridCol w="767896">
                  <a:extLst>
                    <a:ext uri="{9D8B030D-6E8A-4147-A177-3AD203B41FA5}">
                      <a16:colId xmlns:a16="http://schemas.microsoft.com/office/drawing/2014/main" val="3160989857"/>
                    </a:ext>
                  </a:extLst>
                </a:gridCol>
                <a:gridCol w="767896">
                  <a:extLst>
                    <a:ext uri="{9D8B030D-6E8A-4147-A177-3AD203B41FA5}">
                      <a16:colId xmlns:a16="http://schemas.microsoft.com/office/drawing/2014/main" val="432971483"/>
                    </a:ext>
                  </a:extLst>
                </a:gridCol>
                <a:gridCol w="767896">
                  <a:extLst>
                    <a:ext uri="{9D8B030D-6E8A-4147-A177-3AD203B41FA5}">
                      <a16:colId xmlns:a16="http://schemas.microsoft.com/office/drawing/2014/main" val="1029819198"/>
                    </a:ext>
                  </a:extLst>
                </a:gridCol>
                <a:gridCol w="767896">
                  <a:extLst>
                    <a:ext uri="{9D8B030D-6E8A-4147-A177-3AD203B41FA5}">
                      <a16:colId xmlns:a16="http://schemas.microsoft.com/office/drawing/2014/main" val="208137110"/>
                    </a:ext>
                  </a:extLst>
                </a:gridCol>
                <a:gridCol w="767896">
                  <a:extLst>
                    <a:ext uri="{9D8B030D-6E8A-4147-A177-3AD203B41FA5}">
                      <a16:colId xmlns:a16="http://schemas.microsoft.com/office/drawing/2014/main" val="1992766314"/>
                    </a:ext>
                  </a:extLst>
                </a:gridCol>
                <a:gridCol w="767896">
                  <a:extLst>
                    <a:ext uri="{9D8B030D-6E8A-4147-A177-3AD203B41FA5}">
                      <a16:colId xmlns:a16="http://schemas.microsoft.com/office/drawing/2014/main" val="3718970263"/>
                    </a:ext>
                  </a:extLst>
                </a:gridCol>
                <a:gridCol w="767896">
                  <a:extLst>
                    <a:ext uri="{9D8B030D-6E8A-4147-A177-3AD203B41FA5}">
                      <a16:colId xmlns:a16="http://schemas.microsoft.com/office/drawing/2014/main" val="3076628389"/>
                    </a:ext>
                  </a:extLst>
                </a:gridCol>
                <a:gridCol w="767896">
                  <a:extLst>
                    <a:ext uri="{9D8B030D-6E8A-4147-A177-3AD203B41FA5}">
                      <a16:colId xmlns:a16="http://schemas.microsoft.com/office/drawing/2014/main" val="2552714908"/>
                    </a:ext>
                  </a:extLst>
                </a:gridCol>
                <a:gridCol w="767896">
                  <a:extLst>
                    <a:ext uri="{9D8B030D-6E8A-4147-A177-3AD203B41FA5}">
                      <a16:colId xmlns:a16="http://schemas.microsoft.com/office/drawing/2014/main" val="3986171647"/>
                    </a:ext>
                  </a:extLst>
                </a:gridCol>
                <a:gridCol w="767896">
                  <a:extLst>
                    <a:ext uri="{9D8B030D-6E8A-4147-A177-3AD203B41FA5}">
                      <a16:colId xmlns:a16="http://schemas.microsoft.com/office/drawing/2014/main" val="1285428115"/>
                    </a:ext>
                  </a:extLst>
                </a:gridCol>
              </a:tblGrid>
              <a:tr h="742923">
                <a:tc gridSpan="2">
                  <a:txBody>
                    <a:bodyPr/>
                    <a:lstStyle/>
                    <a:p>
                      <a:pPr algn="ctr" rtl="0" fontAlgn="ctr"/>
                      <a:r>
                        <a:rPr lang="zh-CN" altLang="en-US" sz="1200" u="none" strike="noStrike" dirty="0">
                          <a:effectLst/>
                        </a:rPr>
                        <a:t>支持情况</a:t>
                      </a:r>
                      <a:br>
                        <a:rPr lang="zh-CN" altLang="en-US" sz="1200" u="none" strike="noStrike" dirty="0">
                          <a:effectLst/>
                        </a:rPr>
                      </a:br>
                      <a:r>
                        <a:rPr lang="en-US" sz="1200" u="none" strike="noStrike" dirty="0">
                          <a:effectLst/>
                        </a:rPr>
                        <a:t>gcc12/llvm17</a:t>
                      </a:r>
                      <a:endParaRPr lang="en-US" sz="12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tc>
                <a:tc hMerge="1">
                  <a:txBody>
                    <a:bodyPr/>
                    <a:lstStyle/>
                    <a:p>
                      <a:endParaRPr lang="zh-CN" altLang="en-US"/>
                    </a:p>
                  </a:txBody>
                  <a:tcPr/>
                </a:tc>
                <a:tc>
                  <a:txBody>
                    <a:bodyPr/>
                    <a:lstStyle/>
                    <a:p>
                      <a:pPr algn="just" rtl="0" fontAlgn="ctr"/>
                      <a:r>
                        <a:rPr lang="en-US" sz="1200" u="none" strike="noStrike">
                          <a:effectLst/>
                        </a:rPr>
                        <a:t>-fexceptions</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just" rtl="0" fontAlgn="ctr"/>
                      <a:r>
                        <a:rPr lang="en-US" sz="1200" u="none" strike="noStrike" dirty="0">
                          <a:effectLst/>
                        </a:rPr>
                        <a:t>-</a:t>
                      </a:r>
                      <a:r>
                        <a:rPr lang="en-US" sz="1200" u="none" strike="noStrike" dirty="0" err="1">
                          <a:effectLst/>
                        </a:rPr>
                        <a:t>fstack</a:t>
                      </a:r>
                      <a:r>
                        <a:rPr lang="en-US" sz="1200" u="none" strike="noStrike" dirty="0">
                          <a:effectLst/>
                        </a:rPr>
                        <a:t>-protector[-strong]</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just" rtl="0" fontAlgn="ctr"/>
                      <a:r>
                        <a:rPr lang="en-US" sz="1200" u="none" strike="noStrike" dirty="0" err="1">
                          <a:effectLst/>
                        </a:rPr>
                        <a:t>fstack</a:t>
                      </a:r>
                      <a:r>
                        <a:rPr lang="en-US" sz="1200" u="none" strike="noStrike" dirty="0">
                          <a:effectLst/>
                        </a:rPr>
                        <a:t>-clash-protection</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just" rtl="0" fontAlgn="ctr"/>
                      <a:r>
                        <a:rPr lang="en-US" sz="1200" u="none" strike="noStrike">
                          <a:effectLst/>
                        </a:rPr>
                        <a:t>-fcf-protection=full</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just" rtl="0" fontAlgn="ctr"/>
                      <a:r>
                        <a:rPr lang="en-US" sz="1200" u="none" strike="noStrike" dirty="0">
                          <a:effectLst/>
                        </a:rPr>
                        <a:t>FORTIFY_SOURCE</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just" rtl="0" fontAlgn="ctr"/>
                      <a:r>
                        <a:rPr lang="en-US" sz="1200" u="none" strike="noStrike">
                          <a:effectLst/>
                        </a:rPr>
                        <a:t>GLIBCXX_ASSERTIONS</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just" rtl="0" fontAlgn="ctr"/>
                      <a:r>
                        <a:rPr lang="en-US" sz="1200" u="none" strike="noStrike">
                          <a:effectLst/>
                        </a:rPr>
                        <a:t>-fPIE</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just" rtl="0" fontAlgn="ctr"/>
                      <a:r>
                        <a:rPr lang="en-US" sz="1200" u="none" strike="noStrike" dirty="0">
                          <a:effectLst/>
                        </a:rPr>
                        <a:t>-z </a:t>
                      </a:r>
                      <a:r>
                        <a:rPr lang="en-US" sz="1200" u="none" strike="noStrike" dirty="0" err="1">
                          <a:effectLst/>
                        </a:rPr>
                        <a:t>relro</a:t>
                      </a:r>
                      <a:r>
                        <a:rPr lang="en-US" sz="1200" u="none" strike="noStrike" dirty="0">
                          <a:effectLst/>
                        </a:rPr>
                        <a:t> -z now</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just" rtl="0" fontAlgn="ctr"/>
                      <a:r>
                        <a:rPr lang="en-US" sz="1200" u="none" strike="noStrike" dirty="0">
                          <a:effectLst/>
                        </a:rPr>
                        <a:t>-</a:t>
                      </a:r>
                      <a:r>
                        <a:rPr lang="en-US" sz="1200" u="none" strike="noStrike" dirty="0" err="1">
                          <a:effectLst/>
                        </a:rPr>
                        <a:t>Wformat</a:t>
                      </a:r>
                      <a:r>
                        <a:rPr lang="en-US" sz="1200" u="none" strike="noStrike" dirty="0">
                          <a:effectLst/>
                        </a:rPr>
                        <a:t>-security</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en-US" altLang="zh-CN" sz="1200" kern="1200" dirty="0">
                          <a:effectLst/>
                        </a:rPr>
                        <a:t>-z </a:t>
                      </a:r>
                      <a:r>
                        <a:rPr lang="en-US" altLang="zh-CN" sz="1200" kern="1200" dirty="0" err="1">
                          <a:effectLst/>
                        </a:rPr>
                        <a:t>noexecstack</a:t>
                      </a:r>
                      <a:r>
                        <a:rPr lang="en-US" altLang="zh-CN" sz="1200" kern="1200" dirty="0">
                          <a:effectLst/>
                        </a:rPr>
                        <a:t> </a:t>
                      </a:r>
                    </a:p>
                    <a:p>
                      <a:pPr algn="just" rtl="0" fontAlgn="ct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effectLst/>
                        </a:rPr>
                        <a:t>-</a:t>
                      </a:r>
                      <a:r>
                        <a:rPr lang="en-US" altLang="zh-CN" sz="1200" kern="1200" dirty="0" err="1">
                          <a:effectLst/>
                        </a:rPr>
                        <a:t>fPIC</a:t>
                      </a:r>
                      <a:r>
                        <a:rPr lang="en-US" altLang="zh-CN" sz="1200" kern="1200" dirty="0">
                          <a:effectLst/>
                        </a:rPr>
                        <a:t> </a:t>
                      </a:r>
                      <a:endParaRPr lang="en-US" altLang="zh-CN" sz="1200" b="0" kern="1200" dirty="0">
                        <a:solidFill>
                          <a:schemeClr val="tx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effectLst/>
                        </a:rPr>
                        <a:t>-</a:t>
                      </a:r>
                      <a:r>
                        <a:rPr lang="en-US" altLang="zh-CN" sz="1200" kern="1200" dirty="0" err="1">
                          <a:effectLst/>
                        </a:rPr>
                        <a:t>Wtrampolines</a:t>
                      </a:r>
                      <a:endParaRPr lang="en-US" altLang="zh-CN" sz="1200" b="0" kern="1200" dirty="0">
                        <a:solidFill>
                          <a:schemeClr val="tx1"/>
                        </a:solidFill>
                        <a:effectLst/>
                        <a:latin typeface="+mn-lt"/>
                        <a:ea typeface="+mn-ea"/>
                        <a:cs typeface="+mn-cs"/>
                      </a:endParaRPr>
                    </a:p>
                  </a:txBody>
                  <a:tcPr/>
                </a:tc>
                <a:extLst>
                  <a:ext uri="{0D108BD9-81ED-4DB2-BD59-A6C34878D82A}">
                    <a16:rowId xmlns:a16="http://schemas.microsoft.com/office/drawing/2014/main" val="3911160993"/>
                  </a:ext>
                </a:extLst>
              </a:tr>
              <a:tr h="185731">
                <a:tc rowSpan="2">
                  <a:txBody>
                    <a:bodyPr/>
                    <a:lstStyle/>
                    <a:p>
                      <a:pPr algn="ctr" rtl="0" fontAlgn="ctr"/>
                      <a:r>
                        <a:rPr lang="en-US" sz="1200" u="none" strike="noStrike" dirty="0">
                          <a:effectLst/>
                        </a:rPr>
                        <a:t>aarch64</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rtl="0" fontAlgn="ctr"/>
                      <a:r>
                        <a:rPr lang="en-US" sz="1200" u="none" strike="noStrike">
                          <a:effectLst/>
                        </a:rPr>
                        <a:t>gcc</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　</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mn-ea"/>
                      </a:endParaRPr>
                    </a:p>
                  </a:txBody>
                  <a:tcPr marL="9525" marR="9525" marT="9525" marB="0" anchor="ctr">
                    <a:solidFill>
                      <a:schemeClr val="accent6">
                        <a:lumMod val="40000"/>
                        <a:lumOff val="60000"/>
                      </a:schemeClr>
                    </a:solidFill>
                  </a:tcPr>
                </a:tc>
                <a:extLst>
                  <a:ext uri="{0D108BD9-81ED-4DB2-BD59-A6C34878D82A}">
                    <a16:rowId xmlns:a16="http://schemas.microsoft.com/office/drawing/2014/main" val="1906807323"/>
                  </a:ext>
                </a:extLst>
              </a:tr>
              <a:tr h="185731">
                <a:tc vMerge="1">
                  <a:txBody>
                    <a:bodyPr/>
                    <a:lstStyle/>
                    <a:p>
                      <a:endParaRPr lang="zh-CN" altLang="en-US"/>
                    </a:p>
                  </a:txBody>
                  <a:tcPr/>
                </a:tc>
                <a:tc>
                  <a:txBody>
                    <a:bodyPr/>
                    <a:lstStyle/>
                    <a:p>
                      <a:pPr algn="ctr" rtl="0" fontAlgn="ctr"/>
                      <a:r>
                        <a:rPr lang="en-US" sz="1200" u="none" strike="noStrike">
                          <a:effectLst/>
                        </a:rPr>
                        <a:t>llvm</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en-US" sz="1200" u="none" strike="noStrike" dirty="0">
                          <a:effectLst/>
                        </a:rPr>
                        <a:t>llvm-18</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just" rtl="0" fontAlgn="ctr"/>
                      <a:r>
                        <a:rPr lang="zh-CN" altLang="en-US" sz="1200" u="none" strike="noStrike" dirty="0">
                          <a:effectLst/>
                        </a:rPr>
                        <a:t>　</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773272630"/>
                  </a:ext>
                </a:extLst>
              </a:tr>
              <a:tr h="185731">
                <a:tc rowSpan="2">
                  <a:txBody>
                    <a:bodyPr/>
                    <a:lstStyle/>
                    <a:p>
                      <a:pPr algn="ctr" rtl="0" fontAlgn="ctr"/>
                      <a:r>
                        <a:rPr lang="en-US" sz="1200" u="none" strike="noStrike">
                          <a:effectLst/>
                        </a:rPr>
                        <a:t>X86_64</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rtl="0" fontAlgn="ctr"/>
                      <a:r>
                        <a:rPr lang="en-US" sz="1200" u="none" strike="noStrike">
                          <a:effectLst/>
                        </a:rPr>
                        <a:t>gcc</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mn-ea"/>
                      </a:endParaRPr>
                    </a:p>
                  </a:txBody>
                  <a:tcPr marL="9525" marR="9525" marT="9525" marB="0" anchor="ctr">
                    <a:solidFill>
                      <a:schemeClr val="accent6">
                        <a:lumMod val="40000"/>
                        <a:lumOff val="60000"/>
                      </a:schemeClr>
                    </a:solidFill>
                  </a:tcPr>
                </a:tc>
                <a:extLst>
                  <a:ext uri="{0D108BD9-81ED-4DB2-BD59-A6C34878D82A}">
                    <a16:rowId xmlns:a16="http://schemas.microsoft.com/office/drawing/2014/main" val="4188470243"/>
                  </a:ext>
                </a:extLst>
              </a:tr>
              <a:tr h="185731">
                <a:tc vMerge="1">
                  <a:txBody>
                    <a:bodyPr/>
                    <a:lstStyle/>
                    <a:p>
                      <a:endParaRPr lang="zh-CN" altLang="en-US"/>
                    </a:p>
                  </a:txBody>
                  <a:tcPr/>
                </a:tc>
                <a:tc>
                  <a:txBody>
                    <a:bodyPr/>
                    <a:lstStyle/>
                    <a:p>
                      <a:pPr algn="ctr" rtl="0" fontAlgn="ctr"/>
                      <a:r>
                        <a:rPr lang="en-US" sz="1200" u="none" strike="noStrike">
                          <a:effectLst/>
                        </a:rPr>
                        <a:t>llvm</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1960440921"/>
                  </a:ext>
                </a:extLst>
              </a:tr>
              <a:tr h="185731">
                <a:tc rowSpan="2">
                  <a:txBody>
                    <a:bodyPr/>
                    <a:lstStyle/>
                    <a:p>
                      <a:pPr algn="ctr" rtl="0" fontAlgn="ctr"/>
                      <a:r>
                        <a:rPr lang="en-US" sz="1200" u="none" strike="noStrike" dirty="0">
                          <a:effectLst/>
                        </a:rPr>
                        <a:t>RISCV</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rtl="0" fontAlgn="ctr"/>
                      <a:r>
                        <a:rPr lang="en-US" sz="1200" u="none" strike="noStrike">
                          <a:effectLst/>
                        </a:rPr>
                        <a:t>gcc</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endParaRPr lang="zh-CN" altLang="en-US" sz="1200" b="0" i="0" u="none" strike="noStrike" dirty="0">
                        <a:solidFill>
                          <a:srgbClr val="000000"/>
                        </a:solidFill>
                        <a:effectLst/>
                        <a:latin typeface="等线" panose="02010600030101010101" pitchFamily="2" charset="-122"/>
                        <a:ea typeface="+mn-ea"/>
                      </a:endParaRPr>
                    </a:p>
                  </a:txBody>
                  <a:tcPr marL="9525" marR="9525" marT="9525" marB="0" anchor="ctr"/>
                </a:tc>
                <a:tc>
                  <a:txBody>
                    <a:bodyPr/>
                    <a:lstStyle/>
                    <a:p>
                      <a:pPr algn="l" fontAlgn="t"/>
                      <a:r>
                        <a:rPr lang="zh-CN" altLang="en-US" sz="1200" u="none" strike="noStrike" dirty="0">
                          <a:effectLst/>
                        </a:rPr>
                        <a:t>　</a:t>
                      </a:r>
                      <a:endParaRPr lang="zh-CN" altLang="en-US" sz="12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mn-ea"/>
                      </a:endParaRPr>
                    </a:p>
                  </a:txBody>
                  <a:tcPr marL="9525" marR="9525" marT="9525" marB="0" anchor="ctr">
                    <a:solidFill>
                      <a:schemeClr val="accent6">
                        <a:lumMod val="40000"/>
                        <a:lumOff val="60000"/>
                      </a:schemeClr>
                    </a:solidFill>
                  </a:tcPr>
                </a:tc>
                <a:extLst>
                  <a:ext uri="{0D108BD9-81ED-4DB2-BD59-A6C34878D82A}">
                    <a16:rowId xmlns:a16="http://schemas.microsoft.com/office/drawing/2014/main" val="68924912"/>
                  </a:ext>
                </a:extLst>
              </a:tr>
              <a:tr h="185731">
                <a:tc vMerge="1">
                  <a:txBody>
                    <a:bodyPr/>
                    <a:lstStyle/>
                    <a:p>
                      <a:endParaRPr lang="zh-CN" altLang="en-US"/>
                    </a:p>
                  </a:txBody>
                  <a:tcPr/>
                </a:tc>
                <a:tc>
                  <a:txBody>
                    <a:bodyPr/>
                    <a:lstStyle/>
                    <a:p>
                      <a:pPr algn="ctr" rtl="0" fontAlgn="ctr"/>
                      <a:r>
                        <a:rPr lang="en-US" sz="1200" u="none" strike="noStrike">
                          <a:effectLst/>
                        </a:rPr>
                        <a:t>llvm</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t"/>
                      <a:r>
                        <a:rPr lang="zh-CN" altLang="en-US" sz="1200" u="none" strike="noStrike" dirty="0">
                          <a:effectLst/>
                        </a:rPr>
                        <a:t>　</a:t>
                      </a:r>
                      <a:endParaRPr lang="zh-CN" altLang="en-US" sz="12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3778616363"/>
                  </a:ext>
                </a:extLst>
              </a:tr>
              <a:tr h="185731">
                <a:tc rowSpan="2">
                  <a:txBody>
                    <a:bodyPr/>
                    <a:lstStyle/>
                    <a:p>
                      <a:pPr algn="ctr" rtl="0" fontAlgn="ctr"/>
                      <a:r>
                        <a:rPr lang="en-US" sz="1200" u="none" strike="noStrike" dirty="0" err="1">
                          <a:effectLst/>
                        </a:rPr>
                        <a:t>lo</a:t>
                      </a:r>
                      <a:r>
                        <a:rPr lang="en-US" altLang="zh-CN" sz="1200" u="none" strike="noStrike" dirty="0" err="1">
                          <a:effectLst/>
                        </a:rPr>
                        <a:t>o</a:t>
                      </a:r>
                      <a:r>
                        <a:rPr lang="en-US" sz="1200" u="none" strike="noStrike" dirty="0" err="1">
                          <a:effectLst/>
                        </a:rPr>
                        <a:t>ngarch</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rtl="0" fontAlgn="ctr"/>
                      <a:r>
                        <a:rPr lang="en-US" sz="1200" u="none" strike="noStrike">
                          <a:effectLst/>
                        </a:rPr>
                        <a:t>gcc</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bg1"/>
                    </a:solidFill>
                  </a:tcPr>
                </a:tc>
                <a:tc>
                  <a:txBody>
                    <a:bodyPr/>
                    <a:lstStyle/>
                    <a:p>
                      <a:pPr algn="l" fontAlgn="t"/>
                      <a:r>
                        <a:rPr lang="zh-CN" altLang="en-US" sz="1200" u="none" strike="noStrike">
                          <a:effectLst/>
                        </a:rPr>
                        <a:t>　</a:t>
                      </a:r>
                      <a:endParaRPr lang="zh-CN" altLang="en-US"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mn-ea"/>
                      </a:endParaRPr>
                    </a:p>
                  </a:txBody>
                  <a:tcPr marL="9525" marR="9525" marT="9525" marB="0" anchor="ctr">
                    <a:solidFill>
                      <a:schemeClr val="accent6">
                        <a:lumMod val="40000"/>
                        <a:lumOff val="60000"/>
                      </a:schemeClr>
                    </a:solidFill>
                  </a:tcPr>
                </a:tc>
                <a:extLst>
                  <a:ext uri="{0D108BD9-81ED-4DB2-BD59-A6C34878D82A}">
                    <a16:rowId xmlns:a16="http://schemas.microsoft.com/office/drawing/2014/main" val="3567004147"/>
                  </a:ext>
                </a:extLst>
              </a:tr>
              <a:tr h="185731">
                <a:tc vMerge="1">
                  <a:txBody>
                    <a:bodyPr/>
                    <a:lstStyle/>
                    <a:p>
                      <a:endParaRPr lang="zh-CN" altLang="en-US"/>
                    </a:p>
                  </a:txBody>
                  <a:tcPr/>
                </a:tc>
                <a:tc>
                  <a:txBody>
                    <a:bodyPr/>
                    <a:lstStyle/>
                    <a:p>
                      <a:pPr algn="ctr" rtl="0" fontAlgn="ctr"/>
                      <a:r>
                        <a:rPr lang="en-US" sz="1200" u="none" strike="noStrike">
                          <a:effectLst/>
                        </a:rPr>
                        <a:t>llvm</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l" fontAlgn="t"/>
                      <a:r>
                        <a:rPr lang="zh-CN" altLang="en-US" sz="1200" u="none" strike="noStrike">
                          <a:effectLst/>
                        </a:rPr>
                        <a:t>　</a:t>
                      </a:r>
                      <a:endParaRPr lang="zh-CN" altLang="en-US"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4093567256"/>
                  </a:ext>
                </a:extLst>
              </a:tr>
              <a:tr h="185731">
                <a:tc rowSpan="2">
                  <a:txBody>
                    <a:bodyPr/>
                    <a:lstStyle/>
                    <a:p>
                      <a:pPr algn="ctr" rtl="0" fontAlgn="ctr"/>
                      <a:r>
                        <a:rPr lang="en-US" altLang="zh-CN" sz="1200" u="none" strike="noStrike" dirty="0">
                          <a:effectLst/>
                        </a:rPr>
                        <a:t>ppc</a:t>
                      </a:r>
                      <a:r>
                        <a:rPr lang="en-US" sz="1200" u="none" strike="noStrike" dirty="0">
                          <a:effectLst/>
                        </a:rPr>
                        <a:t>64le</a:t>
                      </a:r>
                      <a:endParaRPr 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ctr" rtl="0" fontAlgn="ctr"/>
                      <a:r>
                        <a:rPr lang="en-US" sz="1200" u="none" strike="noStrike">
                          <a:effectLst/>
                        </a:rPr>
                        <a:t>gcc</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l" fontAlgn="t"/>
                      <a:r>
                        <a:rPr lang="zh-CN" altLang="en-US" sz="1200" u="none" strike="noStrike">
                          <a:effectLst/>
                        </a:rPr>
                        <a:t>　</a:t>
                      </a:r>
                      <a:endParaRPr lang="zh-CN" altLang="en-US" sz="1200" b="0" i="0" u="none" strike="noStrike">
                        <a:solidFill>
                          <a:srgbClr val="000000"/>
                        </a:solidFill>
                        <a:effectLst/>
                        <a:latin typeface="Arial" panose="020B0604020202020204" pitchFamily="34" charset="0"/>
                        <a:ea typeface="等线" panose="02010600030101010101" pitchFamily="2" charset="-122"/>
                      </a:endParaRPr>
                    </a:p>
                  </a:txBody>
                  <a:tcPr marL="9525" marR="9525" marT="9525" marB="0"/>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mn-ea"/>
                      </a:endParaRPr>
                    </a:p>
                  </a:txBody>
                  <a:tcPr marL="9525" marR="9525" marT="9525" marB="0" anchor="ctr">
                    <a:solidFill>
                      <a:schemeClr val="accent6">
                        <a:lumMod val="40000"/>
                        <a:lumOff val="60000"/>
                      </a:schemeClr>
                    </a:solidFill>
                  </a:tcPr>
                </a:tc>
                <a:extLst>
                  <a:ext uri="{0D108BD9-81ED-4DB2-BD59-A6C34878D82A}">
                    <a16:rowId xmlns:a16="http://schemas.microsoft.com/office/drawing/2014/main" val="2283348661"/>
                  </a:ext>
                </a:extLst>
              </a:tr>
              <a:tr h="185731">
                <a:tc vMerge="1">
                  <a:txBody>
                    <a:bodyPr/>
                    <a:lstStyle/>
                    <a:p>
                      <a:endParaRPr lang="zh-CN" altLang="en-US"/>
                    </a:p>
                  </a:txBody>
                  <a:tcPr/>
                </a:tc>
                <a:tc>
                  <a:txBody>
                    <a:bodyPr/>
                    <a:lstStyle/>
                    <a:p>
                      <a:pPr algn="ctr" rtl="0" fontAlgn="ctr"/>
                      <a:r>
                        <a:rPr lang="en-US" sz="1200" u="none" strike="noStrike">
                          <a:effectLst/>
                        </a:rPr>
                        <a:t>llvm</a:t>
                      </a:r>
                      <a:endParaRPr 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zh-CN" altLang="en-US" sz="1200" u="none" strike="noStrike" dirty="0">
                          <a:effectLst/>
                          <a:hlinkClick r:id="rId2"/>
                        </a:rPr>
                        <a:t>√</a:t>
                      </a:r>
                      <a:endParaRPr lang="zh-CN" altLang="en-US" sz="1200" b="0" i="0" u="none" strike="noStrike" dirty="0">
                        <a:solidFill>
                          <a:srgbClr val="000000"/>
                        </a:solidFill>
                        <a:effectLst/>
                        <a:latin typeface="等线" panose="02010600030101010101" pitchFamily="2" charset="-122"/>
                        <a:ea typeface="+mn-ea"/>
                      </a:endParaRPr>
                    </a:p>
                  </a:txBody>
                  <a:tcPr marL="9525" marR="9525" marT="9525" marB="0" anchor="ctr">
                    <a:solidFill>
                      <a:schemeClr val="accent6">
                        <a:lumMod val="40000"/>
                        <a:lumOff val="60000"/>
                      </a:schemeClr>
                    </a:solidFill>
                  </a:tcPr>
                </a:tc>
                <a:tc>
                  <a:txBody>
                    <a:bodyPr/>
                    <a:lstStyle/>
                    <a:p>
                      <a:pPr algn="l" fontAlgn="t"/>
                      <a:r>
                        <a:rPr lang="zh-CN" altLang="en-US" sz="1200" u="none" strike="noStrike" dirty="0">
                          <a:effectLst/>
                        </a:rPr>
                        <a:t>　</a:t>
                      </a:r>
                      <a:endParaRPr lang="zh-CN" altLang="en-US" sz="1200" b="0" i="0" u="none" strike="noStrike" dirty="0">
                        <a:solidFill>
                          <a:srgbClr val="000000"/>
                        </a:solidFill>
                        <a:effectLst/>
                        <a:latin typeface="Arial" panose="020B0604020202020204" pitchFamily="34" charset="0"/>
                        <a:ea typeface="等线" panose="02010600030101010101" pitchFamily="2" charset="-122"/>
                      </a:endParaRPr>
                    </a:p>
                  </a:txBody>
                  <a:tcPr marL="9525" marR="9525" marT="9525" marB="0"/>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a:effectLst/>
                        </a:rPr>
                        <a:t>√</a:t>
                      </a:r>
                      <a:endParaRPr lang="zh-CN" altLang="en-US" sz="1200" b="0" i="0" u="none" strike="noStrike">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r>
                        <a:rPr lang="zh-CN" altLang="en-US" sz="1200" u="none" strike="noStrike" dirty="0">
                          <a:effectLst/>
                        </a:rPr>
                        <a:t>√</a:t>
                      </a: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solidFill>
                      <a:schemeClr val="accent6">
                        <a:lumMod val="40000"/>
                        <a:lumOff val="60000"/>
                      </a:schemeClr>
                    </a:solidFill>
                  </a:tcPr>
                </a:tc>
                <a:tc>
                  <a:txBody>
                    <a:bodyPr/>
                    <a:lstStyle/>
                    <a:p>
                      <a:pPr algn="just" rtl="0" fontAlgn="ctr"/>
                      <a:endParaRPr lang="zh-CN" altLang="en-US" sz="1200" b="0" i="0" u="none" strike="noStrike" dirty="0">
                        <a:solidFill>
                          <a:srgbClr val="000000"/>
                        </a:solidFill>
                        <a:effectLst/>
                        <a:latin typeface="等线" panose="02010600030101010101" pitchFamily="2" charset="-122"/>
                        <a:ea typeface="等线" panose="02010600030101010101" pitchFamily="2" charset="-122"/>
                      </a:endParaRPr>
                    </a:p>
                  </a:txBody>
                  <a:tcPr marL="9525" marR="9525" marT="9525" marB="0" anchor="ctr"/>
                </a:tc>
                <a:extLst>
                  <a:ext uri="{0D108BD9-81ED-4DB2-BD59-A6C34878D82A}">
                    <a16:rowId xmlns:a16="http://schemas.microsoft.com/office/drawing/2014/main" val="2487600917"/>
                  </a:ext>
                </a:extLst>
              </a:tr>
            </a:tbl>
          </a:graphicData>
        </a:graphic>
      </p:graphicFrame>
      <p:sp>
        <p:nvSpPr>
          <p:cNvPr id="8" name="矩形 7">
            <a:extLst>
              <a:ext uri="{FF2B5EF4-FFF2-40B4-BE49-F238E27FC236}">
                <a16:creationId xmlns:a16="http://schemas.microsoft.com/office/drawing/2014/main" id="{152B45CB-B5BF-434A-96D0-B5644F2F2AC1}"/>
              </a:ext>
            </a:extLst>
          </p:cNvPr>
          <p:cNvSpPr/>
          <p:nvPr/>
        </p:nvSpPr>
        <p:spPr>
          <a:xfrm>
            <a:off x="831849" y="3783610"/>
            <a:ext cx="10750544" cy="2917722"/>
          </a:xfrm>
          <a:prstGeom prst="rect">
            <a:avLst/>
          </a:prstGeom>
        </p:spPr>
        <p:txBody>
          <a:bodyPr wrap="square">
            <a:spAutoFit/>
          </a:bodyPr>
          <a:lstStyle/>
          <a:p>
            <a:pPr marL="285750" indent="-285750">
              <a:lnSpc>
                <a:spcPct val="120000"/>
              </a:lnSpc>
              <a:buFont typeface="Arial" panose="020B0604020202020204" pitchFamily="34" charset="0"/>
              <a:buChar char="•"/>
            </a:pPr>
            <a:r>
              <a:rPr lang="en-US" altLang="zh-CN" b="1" dirty="0"/>
              <a:t>LLVM-18</a:t>
            </a:r>
            <a:r>
              <a:rPr lang="zh-CN" altLang="en-US" b="1" dirty="0"/>
              <a:t>支持</a:t>
            </a:r>
            <a:r>
              <a:rPr lang="en-US" altLang="zh-CN" b="1" dirty="0"/>
              <a:t>aarch64</a:t>
            </a:r>
            <a:r>
              <a:rPr lang="zh-CN" altLang="en-US" b="1" dirty="0"/>
              <a:t>下的</a:t>
            </a:r>
            <a:r>
              <a:rPr lang="en-US" altLang="zh-CN" b="1" dirty="0"/>
              <a:t>-</a:t>
            </a:r>
            <a:r>
              <a:rPr lang="en-US" altLang="zh-CN" b="1" dirty="0" err="1"/>
              <a:t>fstack</a:t>
            </a:r>
            <a:r>
              <a:rPr lang="en-US" altLang="zh-CN" b="1" dirty="0"/>
              <a:t>-clash-protection</a:t>
            </a:r>
          </a:p>
          <a:p>
            <a:pPr marL="285750" indent="-285750">
              <a:lnSpc>
                <a:spcPct val="120000"/>
              </a:lnSpc>
              <a:buFont typeface="Arial" panose="020B0604020202020204" pitchFamily="34" charset="0"/>
              <a:buChar char="•"/>
            </a:pPr>
            <a:r>
              <a:rPr lang="en-US" altLang="zh-CN" b="1" dirty="0"/>
              <a:t>-</a:t>
            </a:r>
            <a:r>
              <a:rPr lang="en-US" altLang="zh-CN" b="1" dirty="0" err="1"/>
              <a:t>Wtrampolines</a:t>
            </a:r>
            <a:r>
              <a:rPr lang="en-US" altLang="zh-CN" b="1" dirty="0"/>
              <a:t> </a:t>
            </a:r>
          </a:p>
          <a:p>
            <a:pPr marL="742950" lvl="1" indent="-285750">
              <a:lnSpc>
                <a:spcPct val="120000"/>
              </a:lnSpc>
              <a:buFont typeface="Arial" panose="020B0604020202020204" pitchFamily="34" charset="0"/>
              <a:buChar char="•"/>
            </a:pPr>
            <a:r>
              <a:rPr lang="zh-CN" altLang="en-US" dirty="0"/>
              <a:t>启用有关需要可执行堆栈的</a:t>
            </a:r>
            <a:r>
              <a:rPr lang="en-US" altLang="zh-CN" dirty="0"/>
              <a:t>trampolines</a:t>
            </a:r>
            <a:r>
              <a:rPr lang="zh-CN" altLang="en-US" dirty="0"/>
              <a:t>的警告，</a:t>
            </a:r>
            <a:r>
              <a:rPr lang="en-US" altLang="zh-CN" dirty="0"/>
              <a:t>trampolines</a:t>
            </a:r>
            <a:r>
              <a:rPr lang="zh-CN" altLang="en-US" dirty="0"/>
              <a:t>是在运行时获取嵌套函数的地址时在堆栈上创建的一小段数据或代码，这会干扰所有主要操作系统用来防止代码注入攻击的不可执行堆栈缓解措施。</a:t>
            </a:r>
            <a:endParaRPr lang="en-US" altLang="zh-CN" dirty="0"/>
          </a:p>
          <a:p>
            <a:pPr marL="742950" lvl="1" indent="-285750">
              <a:lnSpc>
                <a:spcPct val="120000"/>
              </a:lnSpc>
              <a:buFont typeface="Arial" panose="020B0604020202020204" pitchFamily="34" charset="0"/>
              <a:buChar char="•"/>
            </a:pPr>
            <a:r>
              <a:rPr lang="en-US" altLang="zh-CN" dirty="0" err="1"/>
              <a:t>llvm</a:t>
            </a:r>
            <a:r>
              <a:rPr lang="zh-CN" altLang="en-US" dirty="0"/>
              <a:t>不允许使用嵌套函数，不需要产生此类告警</a:t>
            </a:r>
            <a:endParaRPr lang="en-US" altLang="zh-CN" dirty="0"/>
          </a:p>
          <a:p>
            <a:r>
              <a:rPr lang="zh-CN" altLang="en-US" dirty="0"/>
              <a:t>结论：</a:t>
            </a:r>
            <a:endParaRPr lang="en-US" altLang="zh-CN" dirty="0"/>
          </a:p>
          <a:p>
            <a:pPr marL="285750" indent="-285750">
              <a:buFont typeface="Arial" panose="020B0604020202020204" pitchFamily="34" charset="0"/>
              <a:buChar char="•"/>
            </a:pPr>
            <a:r>
              <a:rPr lang="en-US" altLang="zh-CN" dirty="0" err="1"/>
              <a:t>openEuler</a:t>
            </a:r>
            <a:r>
              <a:rPr lang="zh-CN" altLang="en-US" dirty="0"/>
              <a:t>上添加的安全加固选项覆盖了大多数主流发行版使用的加固选项</a:t>
            </a:r>
            <a:endParaRPr lang="en-US" altLang="zh-CN" dirty="0"/>
          </a:p>
          <a:p>
            <a:pPr marL="285750" indent="-285750">
              <a:buFont typeface="Arial" panose="020B0604020202020204" pitchFamily="34" charset="0"/>
              <a:buChar char="•"/>
            </a:pPr>
            <a:r>
              <a:rPr lang="zh-CN" altLang="en-US" dirty="0"/>
              <a:t>社区</a:t>
            </a:r>
            <a:r>
              <a:rPr lang="en-US" altLang="zh-CN" dirty="0"/>
              <a:t>LLVM-17</a:t>
            </a:r>
            <a:r>
              <a:rPr lang="zh-CN" altLang="en-US" dirty="0"/>
              <a:t>需要回合</a:t>
            </a:r>
            <a:r>
              <a:rPr lang="en-US" altLang="zh-CN" dirty="0"/>
              <a:t>aarch64</a:t>
            </a:r>
            <a:r>
              <a:rPr lang="zh-CN" altLang="en-US" dirty="0"/>
              <a:t>下的</a:t>
            </a:r>
            <a:r>
              <a:rPr lang="en-US" altLang="zh-CN" dirty="0"/>
              <a:t>-</a:t>
            </a:r>
            <a:r>
              <a:rPr lang="en-US" altLang="zh-CN" dirty="0" err="1"/>
              <a:t>fstack</a:t>
            </a:r>
            <a:r>
              <a:rPr lang="en-US" altLang="zh-CN" dirty="0"/>
              <a:t>-clash-protection</a:t>
            </a:r>
            <a:r>
              <a:rPr lang="zh-CN" altLang="en-US" dirty="0"/>
              <a:t>支持，并推动</a:t>
            </a:r>
            <a:r>
              <a:rPr lang="en-US" altLang="zh-CN" dirty="0" err="1"/>
              <a:t>llvm</a:t>
            </a:r>
            <a:r>
              <a:rPr lang="zh-CN" altLang="en-US" dirty="0"/>
              <a:t>社区支持其他平台</a:t>
            </a:r>
            <a:endParaRPr lang="en-US" altLang="zh-CN" dirty="0">
              <a:solidFill>
                <a:srgbClr val="000000"/>
              </a:solidFill>
              <a:latin typeface="等线" panose="02010600030101010101" pitchFamily="2" charset="-122"/>
            </a:endParaRPr>
          </a:p>
        </p:txBody>
      </p:sp>
    </p:spTree>
    <p:extLst>
      <p:ext uri="{BB962C8B-B14F-4D97-AF65-F5344CB8AC3E}">
        <p14:creationId xmlns:p14="http://schemas.microsoft.com/office/powerpoint/2010/main" val="26708007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B03EB5-E9A4-4CE2-AA76-C9B440C4232E}"/>
              </a:ext>
            </a:extLst>
          </p:cNvPr>
          <p:cNvSpPr>
            <a:spLocks noGrp="1"/>
          </p:cNvSpPr>
          <p:nvPr>
            <p:ph type="title"/>
          </p:nvPr>
        </p:nvSpPr>
        <p:spPr>
          <a:xfrm>
            <a:off x="732325" y="294104"/>
            <a:ext cx="8883624" cy="507831"/>
          </a:xfrm>
        </p:spPr>
        <p:txBody>
          <a:bodyPr/>
          <a:lstStyle/>
          <a:p>
            <a:r>
              <a:rPr lang="en-US" altLang="zh-CN" dirty="0" err="1"/>
              <a:t>openEuler</a:t>
            </a:r>
            <a:r>
              <a:rPr lang="zh-CN" altLang="en-US" dirty="0"/>
              <a:t>的安全加固方案</a:t>
            </a:r>
          </a:p>
        </p:txBody>
      </p:sp>
      <p:sp>
        <p:nvSpPr>
          <p:cNvPr id="5" name="矩形 4">
            <a:extLst>
              <a:ext uri="{FF2B5EF4-FFF2-40B4-BE49-F238E27FC236}">
                <a16:creationId xmlns:a16="http://schemas.microsoft.com/office/drawing/2014/main" id="{B9E458D2-3B0A-4B95-8085-5EF75EDAC4A1}"/>
              </a:ext>
            </a:extLst>
          </p:cNvPr>
          <p:cNvSpPr/>
          <p:nvPr/>
        </p:nvSpPr>
        <p:spPr>
          <a:xfrm>
            <a:off x="732324" y="1012498"/>
            <a:ext cx="10359745" cy="2308324"/>
          </a:xfrm>
          <a:prstGeom prst="rect">
            <a:avLst/>
          </a:prstGeom>
        </p:spPr>
        <p:txBody>
          <a:bodyPr wrap="square">
            <a:spAutoFit/>
          </a:bodyPr>
          <a:lstStyle/>
          <a:p>
            <a:r>
              <a:rPr lang="en-US" altLang="zh-CN" dirty="0" err="1"/>
              <a:t>gcc_secure</a:t>
            </a:r>
            <a:r>
              <a:rPr lang="en-US" altLang="zh-CN" dirty="0"/>
              <a:t> </a:t>
            </a:r>
            <a:r>
              <a:rPr lang="zh-CN" altLang="en-US" dirty="0"/>
              <a:t>脚本中加入的选项（只有</a:t>
            </a:r>
            <a:r>
              <a:rPr lang="en-US" altLang="zh-CN" dirty="0" err="1"/>
              <a:t>gcc</a:t>
            </a:r>
            <a:r>
              <a:rPr lang="zh-CN" altLang="en-US" dirty="0"/>
              <a:t>会添加）</a:t>
            </a:r>
          </a:p>
          <a:p>
            <a:r>
              <a:rPr lang="en-US" altLang="zh-CN" b="1" dirty="0"/>
              <a:t>-</a:t>
            </a:r>
            <a:r>
              <a:rPr lang="en-US" altLang="zh-CN" b="1" dirty="0" err="1"/>
              <a:t>fPIC</a:t>
            </a:r>
            <a:r>
              <a:rPr lang="en-US" altLang="zh-CN" b="1" dirty="0"/>
              <a:t> </a:t>
            </a:r>
            <a:r>
              <a:rPr lang="en-US" altLang="zh-CN" dirty="0"/>
              <a:t>-D_FORTIFY_SOURCE=2 -O2 -</a:t>
            </a:r>
            <a:r>
              <a:rPr lang="en-US" altLang="zh-CN" dirty="0" err="1"/>
              <a:t>Wl</a:t>
            </a:r>
            <a:r>
              <a:rPr lang="en-US" altLang="zh-CN" dirty="0"/>
              <a:t>,-</a:t>
            </a:r>
            <a:r>
              <a:rPr lang="en-US" altLang="zh-CN" dirty="0" err="1"/>
              <a:t>z,relro</a:t>
            </a:r>
            <a:r>
              <a:rPr lang="en-US" altLang="zh-CN" dirty="0"/>
              <a:t> -</a:t>
            </a:r>
            <a:r>
              <a:rPr lang="en-US" altLang="zh-CN" dirty="0" err="1"/>
              <a:t>Wl</a:t>
            </a:r>
            <a:r>
              <a:rPr lang="en-US" altLang="zh-CN" dirty="0"/>
              <a:t>,-</a:t>
            </a:r>
            <a:r>
              <a:rPr lang="en-US" altLang="zh-CN" dirty="0" err="1"/>
              <a:t>z,now</a:t>
            </a:r>
            <a:r>
              <a:rPr lang="en-US" altLang="zh-CN" dirty="0"/>
              <a:t> </a:t>
            </a:r>
            <a:r>
              <a:rPr lang="en-US" altLang="zh-CN" b="1" dirty="0"/>
              <a:t>-</a:t>
            </a:r>
            <a:r>
              <a:rPr lang="en-US" altLang="zh-CN" b="1" dirty="0" err="1"/>
              <a:t>Wl</a:t>
            </a:r>
            <a:r>
              <a:rPr lang="en-US" altLang="zh-CN" b="1" dirty="0"/>
              <a:t>,-</a:t>
            </a:r>
            <a:r>
              <a:rPr lang="en-US" altLang="zh-CN" b="1" dirty="0" err="1"/>
              <a:t>z,noexecstack</a:t>
            </a:r>
            <a:r>
              <a:rPr lang="en-US" altLang="zh-CN" b="1" dirty="0"/>
              <a:t> -</a:t>
            </a:r>
            <a:r>
              <a:rPr lang="en-US" altLang="zh-CN" b="1" dirty="0" err="1"/>
              <a:t>Wtrampolines</a:t>
            </a:r>
            <a:r>
              <a:rPr lang="en-US" altLang="zh-CN" b="1" dirty="0"/>
              <a:t> -</a:t>
            </a:r>
            <a:r>
              <a:rPr lang="en-US" altLang="zh-CN" b="1" dirty="0" err="1"/>
              <a:t>fsigned</a:t>
            </a:r>
            <a:r>
              <a:rPr lang="en-US" altLang="zh-CN" b="1" dirty="0"/>
              <a:t>-char</a:t>
            </a:r>
            <a:r>
              <a:rPr lang="en-US" altLang="zh-CN" dirty="0"/>
              <a:t> -PIE -</a:t>
            </a:r>
            <a:r>
              <a:rPr lang="en-US" altLang="zh-CN" dirty="0" err="1"/>
              <a:t>fstack</a:t>
            </a:r>
            <a:r>
              <a:rPr lang="en-US" altLang="zh-CN" dirty="0"/>
              <a:t>-protector-strong</a:t>
            </a:r>
          </a:p>
          <a:p>
            <a:endParaRPr lang="en-US" altLang="zh-CN" dirty="0"/>
          </a:p>
          <a:p>
            <a:r>
              <a:rPr lang="en-US" altLang="zh-CN" dirty="0"/>
              <a:t>rpm-config</a:t>
            </a:r>
            <a:r>
              <a:rPr lang="zh-CN" altLang="en-US" dirty="0"/>
              <a:t>中加入的选项（</a:t>
            </a:r>
            <a:r>
              <a:rPr lang="en-US" altLang="zh-CN" dirty="0" err="1"/>
              <a:t>gcc</a:t>
            </a:r>
            <a:r>
              <a:rPr lang="zh-CN" altLang="en-US" dirty="0"/>
              <a:t>，</a:t>
            </a:r>
            <a:r>
              <a:rPr lang="en-US" altLang="zh-CN" dirty="0"/>
              <a:t>clang</a:t>
            </a:r>
            <a:r>
              <a:rPr lang="zh-CN" altLang="en-US" dirty="0"/>
              <a:t>均会添加）</a:t>
            </a:r>
          </a:p>
          <a:p>
            <a:r>
              <a:rPr lang="en-US" altLang="zh-CN" dirty="0"/>
              <a:t>-</a:t>
            </a:r>
            <a:r>
              <a:rPr lang="en-US" altLang="zh-CN" dirty="0" err="1"/>
              <a:t>fexceptions</a:t>
            </a:r>
            <a:r>
              <a:rPr lang="en-US" altLang="zh-CN" dirty="0"/>
              <a:t> -</a:t>
            </a:r>
            <a:r>
              <a:rPr lang="en-US" altLang="zh-CN" dirty="0" err="1"/>
              <a:t>Wl</a:t>
            </a:r>
            <a:r>
              <a:rPr lang="en-US" altLang="zh-CN" dirty="0"/>
              <a:t>,-</a:t>
            </a:r>
            <a:r>
              <a:rPr lang="en-US" altLang="zh-CN" dirty="0" err="1"/>
              <a:t>z,relro</a:t>
            </a:r>
            <a:r>
              <a:rPr lang="en-US" altLang="zh-CN" dirty="0"/>
              <a:t> -</a:t>
            </a:r>
            <a:r>
              <a:rPr lang="en-US" altLang="zh-CN" dirty="0" err="1"/>
              <a:t>Wl</a:t>
            </a:r>
            <a:r>
              <a:rPr lang="en-US" altLang="zh-CN" dirty="0"/>
              <a:t>,-</a:t>
            </a:r>
            <a:r>
              <a:rPr lang="en-US" altLang="zh-CN" dirty="0" err="1"/>
              <a:t>z,now</a:t>
            </a:r>
            <a:r>
              <a:rPr lang="en-US" altLang="zh-CN" dirty="0"/>
              <a:t> -</a:t>
            </a:r>
            <a:r>
              <a:rPr lang="en-US" altLang="zh-CN" dirty="0" err="1"/>
              <a:t>fstack</a:t>
            </a:r>
            <a:r>
              <a:rPr lang="en-US" altLang="zh-CN" dirty="0"/>
              <a:t>-protector-strong -Wp,-D_FORTIFY_SOURCE=2 -Wp,-D_GLIBCXX_ASSERTIONS -</a:t>
            </a:r>
            <a:r>
              <a:rPr lang="en-US" altLang="zh-CN" dirty="0" err="1"/>
              <a:t>Werror</a:t>
            </a:r>
            <a:r>
              <a:rPr lang="en-US" altLang="zh-CN" dirty="0"/>
              <a:t>=format-security -</a:t>
            </a:r>
            <a:r>
              <a:rPr lang="en-US" altLang="zh-CN" dirty="0" err="1"/>
              <a:t>fPIE</a:t>
            </a:r>
            <a:r>
              <a:rPr lang="en-US" altLang="zh-CN" dirty="0"/>
              <a:t> </a:t>
            </a:r>
            <a:r>
              <a:rPr lang="en-US" altLang="zh-CN" b="1" dirty="0"/>
              <a:t>-</a:t>
            </a:r>
            <a:r>
              <a:rPr lang="en-US" altLang="zh-CN" b="1" dirty="0" err="1"/>
              <a:t>fstack</a:t>
            </a:r>
            <a:r>
              <a:rPr lang="en-US" altLang="zh-CN" b="1" dirty="0"/>
              <a:t>-clash-protection</a:t>
            </a:r>
            <a:r>
              <a:rPr lang="zh-CN" altLang="en-US" dirty="0"/>
              <a:t>（</a:t>
            </a:r>
            <a:r>
              <a:rPr lang="en-US" altLang="zh-CN" dirty="0" err="1"/>
              <a:t>llvm</a:t>
            </a:r>
            <a:r>
              <a:rPr lang="en-US" altLang="zh-CN" dirty="0"/>
              <a:t> aarch64</a:t>
            </a:r>
            <a:r>
              <a:rPr lang="zh-CN" altLang="en-US" dirty="0"/>
              <a:t>下添加了，但功能尚不支持）</a:t>
            </a:r>
          </a:p>
        </p:txBody>
      </p:sp>
    </p:spTree>
    <p:extLst>
      <p:ext uri="{BB962C8B-B14F-4D97-AF65-F5344CB8AC3E}">
        <p14:creationId xmlns:p14="http://schemas.microsoft.com/office/powerpoint/2010/main" val="3890428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96F37F-154C-495D-B737-4E77719536A2}"/>
              </a:ext>
            </a:extLst>
          </p:cNvPr>
          <p:cNvSpPr>
            <a:spLocks noGrp="1"/>
          </p:cNvSpPr>
          <p:nvPr>
            <p:ph type="title"/>
          </p:nvPr>
        </p:nvSpPr>
        <p:spPr/>
        <p:txBody>
          <a:bodyPr/>
          <a:lstStyle/>
          <a:p>
            <a:r>
              <a:rPr lang="en-US" altLang="zh-CN" dirty="0" err="1"/>
              <a:t>openEuler</a:t>
            </a:r>
            <a:r>
              <a:rPr lang="zh-CN" altLang="en-US" dirty="0"/>
              <a:t>的安全加固方案</a:t>
            </a:r>
          </a:p>
        </p:txBody>
      </p:sp>
      <p:pic>
        <p:nvPicPr>
          <p:cNvPr id="5" name="图片 4">
            <a:extLst>
              <a:ext uri="{FF2B5EF4-FFF2-40B4-BE49-F238E27FC236}">
                <a16:creationId xmlns:a16="http://schemas.microsoft.com/office/drawing/2014/main" id="{E5DBA40D-6415-4433-A5C6-5B0A17FEBCBE}"/>
              </a:ext>
            </a:extLst>
          </p:cNvPr>
          <p:cNvPicPr>
            <a:picLocks noChangeAspect="1"/>
          </p:cNvPicPr>
          <p:nvPr/>
        </p:nvPicPr>
        <p:blipFill>
          <a:blip r:embed="rId2"/>
          <a:stretch>
            <a:fillRect/>
          </a:stretch>
        </p:blipFill>
        <p:spPr>
          <a:xfrm>
            <a:off x="732325" y="912283"/>
            <a:ext cx="7828325" cy="5742517"/>
          </a:xfrm>
          <a:prstGeom prst="rect">
            <a:avLst/>
          </a:prstGeom>
        </p:spPr>
      </p:pic>
      <p:sp>
        <p:nvSpPr>
          <p:cNvPr id="7" name="矩形 6">
            <a:extLst>
              <a:ext uri="{FF2B5EF4-FFF2-40B4-BE49-F238E27FC236}">
                <a16:creationId xmlns:a16="http://schemas.microsoft.com/office/drawing/2014/main" id="{0B531CD5-969D-4DD3-A021-747ECBEF739F}"/>
              </a:ext>
            </a:extLst>
          </p:cNvPr>
          <p:cNvSpPr/>
          <p:nvPr/>
        </p:nvSpPr>
        <p:spPr>
          <a:xfrm>
            <a:off x="6544547" y="2727868"/>
            <a:ext cx="5300320" cy="1477328"/>
          </a:xfrm>
          <a:prstGeom prst="rect">
            <a:avLst/>
          </a:prstGeom>
        </p:spPr>
        <p:txBody>
          <a:bodyPr wrap="square">
            <a:spAutoFit/>
          </a:bodyPr>
          <a:lstStyle/>
          <a:p>
            <a:r>
              <a:rPr lang="en-US" altLang="zh-CN" dirty="0" err="1"/>
              <a:t>openEuler</a:t>
            </a:r>
            <a:r>
              <a:rPr lang="zh-CN" altLang="en-US" dirty="0"/>
              <a:t>中</a:t>
            </a:r>
            <a:r>
              <a:rPr lang="en-US" altLang="zh-CN" dirty="0" err="1"/>
              <a:t>gcc</a:t>
            </a:r>
            <a:r>
              <a:rPr lang="zh-CN" altLang="en-US" dirty="0"/>
              <a:t>构建时使用</a:t>
            </a:r>
            <a:r>
              <a:rPr lang="en-US" altLang="zh-CN" dirty="0" err="1"/>
              <a:t>gcc_secure</a:t>
            </a:r>
            <a:r>
              <a:rPr lang="zh-CN" altLang="en-US" dirty="0"/>
              <a:t>脚本调用，脚本中会针对不同包调整安全加固选项</a:t>
            </a:r>
            <a:endParaRPr lang="en-US" altLang="zh-CN" dirty="0"/>
          </a:p>
          <a:p>
            <a:endParaRPr lang="en-US" altLang="zh-CN" dirty="0"/>
          </a:p>
          <a:p>
            <a:r>
              <a:rPr lang="en-US" altLang="zh-CN" dirty="0" err="1"/>
              <a:t>llvm</a:t>
            </a:r>
            <a:r>
              <a:rPr lang="zh-CN" altLang="en-US" dirty="0"/>
              <a:t>没有使用构建时脚本，仅使用了</a:t>
            </a:r>
            <a:r>
              <a:rPr lang="en-US" altLang="zh-CN" dirty="0"/>
              <a:t>rpm-config</a:t>
            </a:r>
            <a:r>
              <a:rPr lang="zh-CN" altLang="en-US" dirty="0"/>
              <a:t>中的</a:t>
            </a:r>
            <a:r>
              <a:rPr lang="en-US" altLang="zh-CN" dirty="0"/>
              <a:t>%</a:t>
            </a:r>
            <a:r>
              <a:rPr lang="en-US" altLang="zh-CN" dirty="0" err="1"/>
              <a:t>set_build_flags</a:t>
            </a:r>
            <a:r>
              <a:rPr lang="zh-CN" altLang="en-US" dirty="0"/>
              <a:t>功能添加安全加固选项</a:t>
            </a:r>
          </a:p>
        </p:txBody>
      </p:sp>
    </p:spTree>
    <p:extLst>
      <p:ext uri="{BB962C8B-B14F-4D97-AF65-F5344CB8AC3E}">
        <p14:creationId xmlns:p14="http://schemas.microsoft.com/office/powerpoint/2010/main" val="2257092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E70822-F354-4770-85D3-50263E76FF2B}"/>
              </a:ext>
            </a:extLst>
          </p:cNvPr>
          <p:cNvSpPr>
            <a:spLocks noGrp="1"/>
          </p:cNvSpPr>
          <p:nvPr>
            <p:ph type="title"/>
          </p:nvPr>
        </p:nvSpPr>
        <p:spPr/>
        <p:txBody>
          <a:bodyPr/>
          <a:lstStyle/>
          <a:p>
            <a:r>
              <a:rPr lang="en-US" altLang="zh-CN" dirty="0" err="1"/>
              <a:t>openEuler</a:t>
            </a:r>
            <a:r>
              <a:rPr lang="en-US" altLang="zh-CN" dirty="0"/>
              <a:t>-rpm-config</a:t>
            </a:r>
            <a:endParaRPr lang="zh-CN" altLang="en-US" dirty="0"/>
          </a:p>
        </p:txBody>
      </p:sp>
      <p:pic>
        <p:nvPicPr>
          <p:cNvPr id="4" name="图片 3">
            <a:extLst>
              <a:ext uri="{FF2B5EF4-FFF2-40B4-BE49-F238E27FC236}">
                <a16:creationId xmlns:a16="http://schemas.microsoft.com/office/drawing/2014/main" id="{0320812A-3DD3-4A2A-B7D1-5A85AF0216C0}"/>
              </a:ext>
            </a:extLst>
          </p:cNvPr>
          <p:cNvPicPr>
            <a:picLocks noChangeAspect="1"/>
          </p:cNvPicPr>
          <p:nvPr/>
        </p:nvPicPr>
        <p:blipFill>
          <a:blip r:embed="rId2"/>
          <a:stretch>
            <a:fillRect/>
          </a:stretch>
        </p:blipFill>
        <p:spPr>
          <a:xfrm>
            <a:off x="635000" y="801935"/>
            <a:ext cx="8699541" cy="898232"/>
          </a:xfrm>
          <a:prstGeom prst="rect">
            <a:avLst/>
          </a:prstGeom>
          <a:ln>
            <a:noFill/>
          </a:ln>
          <a:effectLst>
            <a:outerShdw blurRad="190500" algn="tl" rotWithShape="0">
              <a:srgbClr val="000000">
                <a:alpha val="70000"/>
              </a:srgbClr>
            </a:outerShdw>
          </a:effectLst>
        </p:spPr>
      </p:pic>
      <p:pic>
        <p:nvPicPr>
          <p:cNvPr id="5" name="图片 4">
            <a:extLst>
              <a:ext uri="{FF2B5EF4-FFF2-40B4-BE49-F238E27FC236}">
                <a16:creationId xmlns:a16="http://schemas.microsoft.com/office/drawing/2014/main" id="{ED050A84-3861-46B7-A204-11F078750F1F}"/>
              </a:ext>
            </a:extLst>
          </p:cNvPr>
          <p:cNvPicPr>
            <a:picLocks noChangeAspect="1"/>
          </p:cNvPicPr>
          <p:nvPr/>
        </p:nvPicPr>
        <p:blipFill>
          <a:blip r:embed="rId3"/>
          <a:stretch>
            <a:fillRect/>
          </a:stretch>
        </p:blipFill>
        <p:spPr>
          <a:xfrm>
            <a:off x="635000" y="1878605"/>
            <a:ext cx="10224748" cy="1395841"/>
          </a:xfrm>
          <a:prstGeom prst="rect">
            <a:avLst/>
          </a:prstGeom>
          <a:ln>
            <a:noFill/>
          </a:ln>
          <a:effectLst>
            <a:outerShdw blurRad="190500" algn="tl" rotWithShape="0">
              <a:srgbClr val="000000">
                <a:alpha val="70000"/>
              </a:srgbClr>
            </a:outerShdw>
          </a:effectLst>
        </p:spPr>
      </p:pic>
      <p:pic>
        <p:nvPicPr>
          <p:cNvPr id="6" name="图片 5">
            <a:extLst>
              <a:ext uri="{FF2B5EF4-FFF2-40B4-BE49-F238E27FC236}">
                <a16:creationId xmlns:a16="http://schemas.microsoft.com/office/drawing/2014/main" id="{2FC14886-5384-4668-9B78-43C0D42FA7FE}"/>
              </a:ext>
            </a:extLst>
          </p:cNvPr>
          <p:cNvPicPr>
            <a:picLocks noChangeAspect="1"/>
          </p:cNvPicPr>
          <p:nvPr/>
        </p:nvPicPr>
        <p:blipFill>
          <a:blip r:embed="rId4"/>
          <a:stretch>
            <a:fillRect/>
          </a:stretch>
        </p:blipFill>
        <p:spPr>
          <a:xfrm>
            <a:off x="635000" y="3429000"/>
            <a:ext cx="5763195" cy="3211290"/>
          </a:xfrm>
          <a:prstGeom prst="rect">
            <a:avLst/>
          </a:prstGeom>
          <a:ln>
            <a:noFill/>
          </a:ln>
          <a:effectLst>
            <a:outerShdw blurRad="190500" algn="tl" rotWithShape="0">
              <a:srgbClr val="000000">
                <a:alpha val="70000"/>
              </a:srgbClr>
            </a:outerShdw>
          </a:effectLst>
        </p:spPr>
      </p:pic>
      <p:pic>
        <p:nvPicPr>
          <p:cNvPr id="7" name="图片 6">
            <a:extLst>
              <a:ext uri="{FF2B5EF4-FFF2-40B4-BE49-F238E27FC236}">
                <a16:creationId xmlns:a16="http://schemas.microsoft.com/office/drawing/2014/main" id="{6165E2CB-DD8A-4478-92A0-2581C6C66885}"/>
              </a:ext>
            </a:extLst>
          </p:cNvPr>
          <p:cNvPicPr>
            <a:picLocks noChangeAspect="1"/>
          </p:cNvPicPr>
          <p:nvPr/>
        </p:nvPicPr>
        <p:blipFill rotWithShape="1">
          <a:blip r:embed="rId5"/>
          <a:srcRect l="8453"/>
          <a:stretch/>
        </p:blipFill>
        <p:spPr>
          <a:xfrm>
            <a:off x="6539074" y="3424462"/>
            <a:ext cx="4719407" cy="2269312"/>
          </a:xfrm>
          <a:prstGeom prst="rect">
            <a:avLst/>
          </a:prstGeom>
          <a:ln>
            <a:noFill/>
          </a:ln>
          <a:effectLst>
            <a:outerShdw blurRad="190500" algn="tl" rotWithShape="0">
              <a:srgbClr val="000000">
                <a:alpha val="70000"/>
              </a:srgbClr>
            </a:outerShdw>
          </a:effectLst>
        </p:spPr>
      </p:pic>
      <p:sp>
        <p:nvSpPr>
          <p:cNvPr id="10" name="矩形 9">
            <a:extLst>
              <a:ext uri="{FF2B5EF4-FFF2-40B4-BE49-F238E27FC236}">
                <a16:creationId xmlns:a16="http://schemas.microsoft.com/office/drawing/2014/main" id="{884A7B5B-12AE-46B9-9CC1-0375775349CD}"/>
              </a:ext>
            </a:extLst>
          </p:cNvPr>
          <p:cNvSpPr/>
          <p:nvPr/>
        </p:nvSpPr>
        <p:spPr>
          <a:xfrm>
            <a:off x="6539074" y="5843790"/>
            <a:ext cx="5585193" cy="923330"/>
          </a:xfrm>
          <a:prstGeom prst="rect">
            <a:avLst/>
          </a:prstGeom>
        </p:spPr>
        <p:txBody>
          <a:bodyPr wrap="square">
            <a:spAutoFit/>
          </a:bodyPr>
          <a:lstStyle/>
          <a:p>
            <a:r>
              <a:rPr lang="zh-CN" altLang="en-US" dirty="0"/>
              <a:t>目前</a:t>
            </a:r>
            <a:r>
              <a:rPr lang="en-US" altLang="zh-CN" dirty="0" err="1"/>
              <a:t>openEuler</a:t>
            </a:r>
            <a:r>
              <a:rPr lang="zh-CN" altLang="en-US" dirty="0"/>
              <a:t>上</a:t>
            </a:r>
            <a:r>
              <a:rPr lang="en-US" altLang="zh-CN" dirty="0" err="1"/>
              <a:t>gcc</a:t>
            </a:r>
            <a:r>
              <a:rPr lang="zh-CN" altLang="en-US" dirty="0"/>
              <a:t>和</a:t>
            </a:r>
            <a:r>
              <a:rPr lang="en-US" altLang="zh-CN" dirty="0"/>
              <a:t>clang</a:t>
            </a:r>
            <a:r>
              <a:rPr lang="zh-CN" altLang="en-US" dirty="0"/>
              <a:t>都会默认使能</a:t>
            </a:r>
            <a:r>
              <a:rPr lang="en-US" altLang="zh-CN" dirty="0"/>
              <a:t>%configure</a:t>
            </a:r>
            <a:r>
              <a:rPr lang="zh-CN" altLang="en-US" dirty="0"/>
              <a:t>宏内的</a:t>
            </a:r>
            <a:r>
              <a:rPr lang="en-US" altLang="zh-CN" dirty="0"/>
              <a:t>%</a:t>
            </a:r>
            <a:r>
              <a:rPr lang="en-US" altLang="zh-CN" dirty="0" err="1"/>
              <a:t>set_build_flags</a:t>
            </a:r>
            <a:r>
              <a:rPr lang="zh-CN" altLang="en-US" dirty="0"/>
              <a:t>，仅能覆盖到使用</a:t>
            </a:r>
            <a:r>
              <a:rPr lang="en-US" altLang="zh-CN" dirty="0" err="1"/>
              <a:t>autoconf</a:t>
            </a:r>
            <a:r>
              <a:rPr lang="zh-CN" altLang="en-US" dirty="0"/>
              <a:t>的软件包。</a:t>
            </a:r>
          </a:p>
        </p:txBody>
      </p:sp>
    </p:spTree>
    <p:extLst>
      <p:ext uri="{BB962C8B-B14F-4D97-AF65-F5344CB8AC3E}">
        <p14:creationId xmlns:p14="http://schemas.microsoft.com/office/powerpoint/2010/main" val="5679373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9299</TotalTime>
  <Words>1934</Words>
  <Application>Microsoft Office PowerPoint</Application>
  <PresentationFormat>宽屏</PresentationFormat>
  <Paragraphs>413</Paragraphs>
  <Slides>16</Slides>
  <Notes>0</Notes>
  <HiddenSlides>2</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16</vt:i4>
      </vt:variant>
    </vt:vector>
  </HeadingPairs>
  <TitlesOfParts>
    <vt:vector size="23" baseType="lpstr">
      <vt:lpstr>Source Han Sans SC VF</vt:lpstr>
      <vt:lpstr>等线</vt:lpstr>
      <vt:lpstr>微软雅黑</vt:lpstr>
      <vt:lpstr>微软雅黑</vt:lpstr>
      <vt:lpstr>Arial</vt:lpstr>
      <vt:lpstr>Calibri</vt:lpstr>
      <vt:lpstr>Office 主题​​</vt:lpstr>
      <vt:lpstr>安全编译选项调研</vt:lpstr>
      <vt:lpstr>目录</vt:lpstr>
      <vt:lpstr>主流发行版使用的安全加固选项</vt:lpstr>
      <vt:lpstr>主流发行版使用的安全加固选项</vt:lpstr>
      <vt:lpstr>主流发行版使用的安全加固选项</vt:lpstr>
      <vt:lpstr>主流发行版使用的安全加固选项</vt:lpstr>
      <vt:lpstr>openEuler的安全加固方案</vt:lpstr>
      <vt:lpstr>openEuler的安全加固方案</vt:lpstr>
      <vt:lpstr>openEuler-rpm-config</vt:lpstr>
      <vt:lpstr>redhat-rpm-config</vt:lpstr>
      <vt:lpstr>其他编译器安全能力</vt:lpstr>
      <vt:lpstr>其他编译器安全能力</vt:lpstr>
      <vt:lpstr>下一步工作建议</vt:lpstr>
      <vt:lpstr>时间轴</vt:lpstr>
      <vt:lpstr>PowerPoint 演示文稿</vt:lpstr>
      <vt:lpstr>其他编译器安全加固能力</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yijinjing</dc:creator>
  <cp:lastModifiedBy>liyunfei (E)</cp:lastModifiedBy>
  <cp:revision>111</cp:revision>
  <dcterms:created xsi:type="dcterms:W3CDTF">2021-09-22T17:27:27Z</dcterms:created>
  <dcterms:modified xsi:type="dcterms:W3CDTF">2024-07-01T13:26:25Z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(3)BhH30FVBLf5OD3UrN7BdGBOkptm/C7YJo6msS/JFK/HDyjVRsxJcIo/U0JuccY4pIljXr9TA
LSIF5Bg9I75ddt2iVWyMje+Xymv390dFhCSuNxv842XTzAEVzhz7/txi/ODC+Ra17RtPYHAK
BItXyOJxOWh70k8YX1rAAYUkWEmGKTyzTgqT6DTkvpPbc0bf2pH6f7wfdZNavrDg2WTJlnO9
JVAqgeA2kiF5hFWBJ4</vt:lpwstr>
  </property>
  <property fmtid="{D5CDD505-2E9C-101B-9397-08002B2CF9AE}" pid="3" name="_2015_ms_pID_7253431">
    <vt:lpwstr>X5j9sFoVcDPgP0OaCh29l/UZDKjdtk5mWUNYW9FnMNyJ/3sbakroTC
ymnvv2x+Z9Vo1ZGoULw6Xwmt6Df435HZTYOQOfa5XFFrx0biwR95eQ2Z3IrLmkbdRSxQAe1t
P0fUARdg1fI+a/4V9hSzDOlGySXZeNVrAbJyeuvdGyg9WULa/ugRDpZMJ2aern9sWuJpBt7p
P1E5QMt1DOOiiqecy9WiNznrgyyA4UrXRl6L</vt:lpwstr>
  </property>
  <property fmtid="{D5CDD505-2E9C-101B-9397-08002B2CF9AE}" pid="4" name="_2015_ms_pID_7253432">
    <vt:lpwstr>KA==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1646357180</vt:lpwstr>
  </property>
</Properties>
</file>