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84" r:id="rId3"/>
    <p:sldId id="292" r:id="rId4"/>
    <p:sldId id="293" r:id="rId5"/>
    <p:sldId id="294" r:id="rId6"/>
    <p:sldId id="295" r:id="rId7"/>
    <p:sldId id="259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F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45" autoAdjust="0"/>
    <p:restoredTop sz="79553" autoAdjust="0"/>
  </p:normalViewPr>
  <p:slideViewPr>
    <p:cSldViewPr snapToGrid="0" showGuides="1">
      <p:cViewPr varScale="1">
        <p:scale>
          <a:sx n="90" d="100"/>
          <a:sy n="90" d="100"/>
        </p:scale>
        <p:origin x="1656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448532-D575-4A51-ADFB-B53F101E930E}" type="datetimeFigureOut">
              <a:rPr lang="zh-CN" altLang="en-US" smtClean="0"/>
              <a:t>2024/7/10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403C4B-5FD1-46A0-BE99-4933910C407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787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6881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99659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593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在切换编译器过程中，不仅有软件包的构建的问题、运行问题，其实我们还遇到从低版本编译器切换到高版本编译器的差异，由于时间关系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4403C4B-5FD1-46A0-BE99-4933910C4077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276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71053465-9117-4257-8AD2-2FFDD332D0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321" y="3130104"/>
            <a:ext cx="2225816" cy="561467"/>
          </a:xfrm>
          <a:prstGeom prst="rect">
            <a:avLst/>
          </a:prstGeom>
        </p:spPr>
      </p:pic>
      <p:sp>
        <p:nvSpPr>
          <p:cNvPr id="10" name="标题 3">
            <a:extLst>
              <a:ext uri="{FF2B5EF4-FFF2-40B4-BE49-F238E27FC236}">
                <a16:creationId xmlns:a16="http://schemas.microsoft.com/office/drawing/2014/main" id="{10C61FE6-A433-47CF-AF72-79BB076C9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321" y="4037199"/>
            <a:ext cx="8928000" cy="720000"/>
          </a:xfrm>
          <a:prstGeom prst="rect">
            <a:avLst/>
          </a:prstGeom>
        </p:spPr>
        <p:txBody>
          <a:bodyPr/>
          <a:lstStyle/>
          <a:p>
            <a:r>
              <a:rPr kumimoji="1" lang="zh-CN" altLang="en-US" sz="42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主标题内容文字区域</a:t>
            </a:r>
          </a:p>
        </p:txBody>
      </p:sp>
      <p:sp>
        <p:nvSpPr>
          <p:cNvPr id="12" name="文本占位符 19">
            <a:extLst>
              <a:ext uri="{FF2B5EF4-FFF2-40B4-BE49-F238E27FC236}">
                <a16:creationId xmlns:a16="http://schemas.microsoft.com/office/drawing/2014/main" id="{57343190-8AFD-4C4F-83E7-C7B97C170CF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3321" y="4914899"/>
            <a:ext cx="3600000" cy="3240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单位：</a:t>
            </a:r>
            <a:endParaRPr lang="en-US" altLang="zh-CN" dirty="0"/>
          </a:p>
        </p:txBody>
      </p:sp>
      <p:sp>
        <p:nvSpPr>
          <p:cNvPr id="13" name="文本占位符 21">
            <a:extLst>
              <a:ext uri="{FF2B5EF4-FFF2-40B4-BE49-F238E27FC236}">
                <a16:creationId xmlns:a16="http://schemas.microsoft.com/office/drawing/2014/main" id="{9DDB8AC1-AF80-49B8-9ED4-8C3F93C3BB0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3321" y="5286375"/>
            <a:ext cx="3600000" cy="2762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zh-CN" altLang="en-US" dirty="0"/>
              <a:t>汇报人：</a:t>
            </a:r>
          </a:p>
        </p:txBody>
      </p:sp>
      <p:sp>
        <p:nvSpPr>
          <p:cNvPr id="2" name="文本框 1"/>
          <p:cNvSpPr txBox="1"/>
          <p:nvPr userDrawn="1"/>
        </p:nvSpPr>
        <p:spPr>
          <a:xfrm>
            <a:off x="2871283" y="3149227"/>
            <a:ext cx="27040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chemeClr val="tx1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|</a:t>
            </a:r>
            <a:r>
              <a:rPr lang="en-US" altLang="zh-CN" sz="2800" b="1" dirty="0">
                <a:solidFill>
                  <a:srgbClr val="002FA7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 Compiler</a:t>
            </a:r>
            <a:r>
              <a:rPr lang="en-US" altLang="zh-CN" sz="2800" b="1" dirty="0">
                <a:latin typeface="Huawei Sans" panose="020C0503030203020204" pitchFamily="34" charset="0"/>
                <a:cs typeface="Huawei Sans" panose="020C0503030203020204" pitchFamily="34" charset="0"/>
              </a:rPr>
              <a:t> SIG</a:t>
            </a:r>
            <a:endParaRPr lang="zh-CN" altLang="en-US" sz="2800" b="1" dirty="0">
              <a:latin typeface="Huawei Sans" panose="020C0503030203020204" pitchFamily="34" charset="0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6067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7DEEC4-DD0A-4F38-B832-93B4EC389A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>
              <a:defRPr sz="4200"/>
            </a:lvl1pPr>
          </a:lstStyle>
          <a:p>
            <a:r>
              <a:rPr lang="zh-CN" altLang="en-US" dirty="0"/>
              <a:t>目录</a:t>
            </a:r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5653C86-4825-47F9-A882-A52F95348CA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1829586"/>
            <a:ext cx="10515600" cy="4359458"/>
          </a:xfrm>
        </p:spPr>
        <p:txBody>
          <a:bodyPr>
            <a:normAutofit/>
          </a:bodyPr>
          <a:lstStyle>
            <a:lvl1pPr marL="457200" indent="-457200">
              <a:buAutoNum type="arabicPeriod"/>
              <a:defRPr sz="2200"/>
            </a:lvl1pPr>
          </a:lstStyle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  <a:endParaRPr lang="en-US" altLang="zh-CN" dirty="0"/>
          </a:p>
          <a:p>
            <a:pPr lvl="0"/>
            <a:r>
              <a:rPr lang="zh-CN" altLang="en-US" dirty="0"/>
              <a:t>单击此处添加文本</a:t>
            </a:r>
          </a:p>
        </p:txBody>
      </p:sp>
    </p:spTree>
    <p:extLst>
      <p:ext uri="{BB962C8B-B14F-4D97-AF65-F5344CB8AC3E}">
        <p14:creationId xmlns:p14="http://schemas.microsoft.com/office/powerpoint/2010/main" val="3452350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5E0804-E2AC-4BF9-A812-73919677A6A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2325" y="294104"/>
            <a:ext cx="8883624" cy="507831"/>
          </a:xfrm>
        </p:spPr>
        <p:txBody>
          <a:bodyPr wrap="square" lIns="102240" tIns="45720" rIns="91440" bIns="45720" anchor="ctr">
            <a:spAutoFit/>
          </a:bodyPr>
          <a:lstStyle>
            <a:lvl1pPr>
              <a:defRPr sz="3000"/>
            </a:lvl1pPr>
          </a:lstStyle>
          <a:p>
            <a:r>
              <a:rPr lang="zh-CN" altLang="en-US" dirty="0"/>
              <a:t>标题文字区域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1F7FAC-5F4F-4CBC-A696-623C238418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732324" y="1234081"/>
            <a:ext cx="10841541" cy="435133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zh-CN" altLang="en-US" dirty="0"/>
              <a:t>此处为文字区域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8043B1ED-4BB0-44CB-9B55-826ABBC2E6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1002" y="294104"/>
            <a:ext cx="1722863" cy="434596"/>
          </a:xfrm>
          <a:prstGeom prst="rect">
            <a:avLst/>
          </a:prstGeom>
        </p:spPr>
      </p:pic>
      <p:sp>
        <p:nvSpPr>
          <p:cNvPr id="5" name="文本框 4"/>
          <p:cNvSpPr txBox="1"/>
          <p:nvPr userDrawn="1"/>
        </p:nvSpPr>
        <p:spPr>
          <a:xfrm>
            <a:off x="9908524" y="728700"/>
            <a:ext cx="1787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b="1" dirty="0">
                <a:solidFill>
                  <a:srgbClr val="002FA7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Compiler</a:t>
            </a:r>
            <a:r>
              <a:rPr lang="en-US" altLang="zh-CN" sz="2000" b="1" dirty="0">
                <a:latin typeface="Huawei Sans" panose="020C0503030203020204" pitchFamily="34" charset="0"/>
                <a:cs typeface="Huawei Sans" panose="020C0503030203020204" pitchFamily="34" charset="0"/>
              </a:rPr>
              <a:t> SIG</a:t>
            </a:r>
            <a:endParaRPr lang="zh-CN" altLang="en-US" sz="2000" b="1" dirty="0">
              <a:latin typeface="Huawei Sans" panose="020C0503030203020204" pitchFamily="34" charset="0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81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底（浅色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EF59B993-F106-4F07-A6F3-826D143BE0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430035" y="2994404"/>
            <a:ext cx="3445727" cy="869192"/>
          </a:xfrm>
          <a:prstGeom prst="rect">
            <a:avLst/>
          </a:prstGeom>
        </p:spPr>
      </p:pic>
      <p:sp>
        <p:nvSpPr>
          <p:cNvPr id="3" name="文本框 2"/>
          <p:cNvSpPr txBox="1"/>
          <p:nvPr userDrawn="1"/>
        </p:nvSpPr>
        <p:spPr>
          <a:xfrm>
            <a:off x="5875738" y="3105835"/>
            <a:ext cx="339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b="1" dirty="0">
                <a:solidFill>
                  <a:schemeClr val="tx1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|</a:t>
            </a:r>
            <a:r>
              <a:rPr lang="en-US" altLang="zh-CN" sz="3600" b="1" dirty="0">
                <a:solidFill>
                  <a:srgbClr val="002FA7"/>
                </a:solidFill>
                <a:latin typeface="Huawei Sans" panose="020C0503030203020204" pitchFamily="34" charset="0"/>
                <a:cs typeface="Huawei Sans" panose="020C0503030203020204" pitchFamily="34" charset="0"/>
              </a:rPr>
              <a:t> Compiler</a:t>
            </a:r>
            <a:r>
              <a:rPr lang="en-US" altLang="zh-CN" sz="3600" b="1" dirty="0">
                <a:latin typeface="Huawei Sans" panose="020C0503030203020204" pitchFamily="34" charset="0"/>
                <a:cs typeface="Huawei Sans" panose="020C0503030203020204" pitchFamily="34" charset="0"/>
              </a:rPr>
              <a:t> SIG</a:t>
            </a:r>
            <a:endParaRPr lang="zh-CN" altLang="en-US" sz="3600" b="1" dirty="0">
              <a:latin typeface="Huawei Sans" panose="020C0503030203020204" pitchFamily="34" charset="0"/>
              <a:cs typeface="Huawei Sans" panose="020C0503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6970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D7A293A-8E37-4208-B4FA-3A2BB9E93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2D096C7-D3A4-4E38-A510-F976B1FD1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395D8-B110-436A-A4B8-B2F8D1E2C8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50E300F0-0892-48D2-9223-FBD060D137BF}" type="datetimeFigureOut">
              <a:rPr lang="zh-CN" altLang="en-US" smtClean="0"/>
              <a:pPr/>
              <a:t>2024/7/10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EC51CC-7CD8-4524-928A-B91086A1A2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EE23E-BF8D-49FD-A13E-22628F41C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fld id="{EDBE4B31-86BE-4417-B8C4-D96246BE2F1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973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ee.com/src-openeuler/llvm" TargetMode="External"/><Relationship Id="rId2" Type="http://schemas.openxmlformats.org/officeDocument/2006/relationships/hyperlink" Target="https://gitee.com/src-openeuler/cla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9095C-E3BB-48D4-9B2E-14606C4B4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321" y="4037199"/>
            <a:ext cx="10035714" cy="720000"/>
          </a:xfrm>
        </p:spPr>
        <p:txBody>
          <a:bodyPr>
            <a:noAutofit/>
          </a:bodyPr>
          <a:lstStyle/>
          <a:p>
            <a:r>
              <a:rPr lang="en-US" altLang="zh-CN" sz="2800" b="1" dirty="0">
                <a:solidFill>
                  <a:srgbClr val="002FA7"/>
                </a:solidFill>
              </a:rPr>
              <a:t>24.03-LTS</a:t>
            </a:r>
            <a:r>
              <a:rPr lang="zh-CN" altLang="en-US" sz="2800" b="1" dirty="0">
                <a:solidFill>
                  <a:srgbClr val="002FA7"/>
                </a:solidFill>
              </a:rPr>
              <a:t>周期内</a:t>
            </a:r>
            <a:r>
              <a:rPr lang="en-US" altLang="zh-CN" sz="2800" b="1" dirty="0">
                <a:solidFill>
                  <a:srgbClr val="002FA7"/>
                </a:solidFill>
              </a:rPr>
              <a:t>LLVM</a:t>
            </a:r>
            <a:r>
              <a:rPr lang="zh-CN" altLang="en-US" sz="2800" b="1" dirty="0">
                <a:solidFill>
                  <a:srgbClr val="002FA7"/>
                </a:solidFill>
              </a:rPr>
              <a:t>主副版本选型和演进策略</a:t>
            </a:r>
            <a:r>
              <a:rPr lang="en-US" altLang="zh-CN" sz="2800" b="1" dirty="0">
                <a:solidFill>
                  <a:srgbClr val="002FA7"/>
                </a:solidFill>
              </a:rPr>
              <a:t>-</a:t>
            </a:r>
            <a:r>
              <a:rPr lang="zh-CN" altLang="en-US" sz="2800" b="1" dirty="0">
                <a:solidFill>
                  <a:srgbClr val="002FA7"/>
                </a:solidFill>
              </a:rPr>
              <a:t>讨论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65C9DEE-12CA-4A6D-801B-9F6BF4B889AF}"/>
              </a:ext>
            </a:extLst>
          </p:cNvPr>
          <p:cNvSpPr txBox="1"/>
          <p:nvPr/>
        </p:nvSpPr>
        <p:spPr>
          <a:xfrm>
            <a:off x="850605" y="5178900"/>
            <a:ext cx="318976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赵川峰</a:t>
            </a:r>
            <a:r>
              <a:rPr lang="en-US" altLang="zh-CN" sz="16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@cf_zhao</a:t>
            </a:r>
          </a:p>
          <a:p>
            <a:r>
              <a:rPr lang="en-US" altLang="zh-CN" sz="16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zhaochuanfeng@Huawei.com</a:t>
            </a:r>
            <a:endParaRPr lang="zh-CN" altLang="en-US" sz="1600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3233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35555C-E898-4BE6-BAD4-A6D0C5E7B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28" y="360796"/>
            <a:ext cx="9185398" cy="480131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2FA7"/>
                </a:solidFill>
              </a:rPr>
              <a:t>动机</a:t>
            </a:r>
            <a:endParaRPr lang="zh-CN" altLang="en-US" sz="2800" dirty="0">
              <a:solidFill>
                <a:srgbClr val="002FA7"/>
              </a:solidFill>
            </a:endParaRPr>
          </a:p>
        </p:txBody>
      </p:sp>
      <p:sp>
        <p:nvSpPr>
          <p:cNvPr id="15" name="内容占位符 1">
            <a:extLst>
              <a:ext uri="{FF2B5EF4-FFF2-40B4-BE49-F238E27FC236}">
                <a16:creationId xmlns:a16="http://schemas.microsoft.com/office/drawing/2014/main" id="{FCE62178-15C8-4B00-ABAD-D6EEA4BDAEDC}"/>
              </a:ext>
            </a:extLst>
          </p:cNvPr>
          <p:cNvSpPr txBox="1">
            <a:spLocks/>
          </p:cNvSpPr>
          <p:nvPr/>
        </p:nvSpPr>
        <p:spPr>
          <a:xfrm>
            <a:off x="729221" y="1083770"/>
            <a:ext cx="10733557" cy="5285132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9388" marR="0" lvl="0" indent="-168275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目前选型和升级策略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1D1D1A"/>
              </a:buClr>
            </a:pPr>
            <a:r>
              <a:rPr lang="en-US" altLang="zh-CN" sz="18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 17.0.6</a:t>
            </a:r>
            <a:r>
              <a:rPr lang="zh-CN" altLang="en-US" sz="18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该版本征得</a:t>
            </a: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openEuler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社区参与者的广泛同意。</a:t>
            </a:r>
            <a:endParaRPr lang="en-US" altLang="zh-CN" sz="1800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6501" marR="0" lvl="1" indent="-285750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D1D1A"/>
              </a:buClr>
              <a:buSzTx/>
              <a:buFont typeface=".AppleSystemUIFont"/>
              <a:buChar char="&gt;"/>
              <a:tabLst>
                <a:tab pos="1208088" algn="ctr"/>
              </a:tabLst>
              <a:defRPr/>
            </a:pPr>
            <a:r>
              <a:rPr lang="en-US" altLang="zh-CN" sz="18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24.03 LTS</a:t>
            </a:r>
            <a:r>
              <a:rPr lang="zh-CN" altLang="en-US" sz="1800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周期内大版本不升级。</a:t>
            </a: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作为关键基础软件，被其他软件包依赖（如</a:t>
            </a: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Rust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en-US" altLang="zh-CN" sz="1800" dirty="0" err="1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eBPF</a:t>
            </a: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tools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6501" marR="0" lvl="1" indent="-285750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D1D1A"/>
              </a:buClr>
              <a:buSzTx/>
              <a:buFont typeface=".AppleSystemUIFont"/>
              <a:buChar char="&gt;"/>
              <a:tabLst>
                <a:tab pos="1208088" algn="ctr"/>
              </a:tabLst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 marR="0" lvl="0" indent="-168275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sz="20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周边诉求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6501" marR="0" lvl="1" indent="-285750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D1D1A"/>
              </a:buClr>
              <a:buSzTx/>
              <a:buFont typeface=".AppleSystemUIFont"/>
              <a:buChar char="&gt;"/>
              <a:tabLst>
                <a:tab pos="1208088" algn="ctr"/>
              </a:tabLst>
              <a:defRPr/>
            </a:pP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LTS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周期至少</a:t>
            </a: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2+2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年，芯片厂商和应用厂商都希望</a:t>
            </a: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原生支持新版本。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6501" marR="0" lvl="1" indent="-285750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D1D1A"/>
              </a:buClr>
              <a:buSzTx/>
              <a:buFont typeface=".AppleSystemUIFont"/>
              <a:buChar char="&gt;"/>
              <a:tabLst>
                <a:tab pos="1208088" algn="ctr"/>
              </a:tabLst>
              <a:defRPr/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 marR="0" lvl="0" indent="-168275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lang="zh-CN" altLang="en-US" sz="20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方案要考虑的问题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6501" marR="0" lvl="1" indent="-285750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D1D1A"/>
              </a:buClr>
              <a:buSzTx/>
              <a:buFont typeface=".AppleSystemUIFont"/>
              <a:buChar char="&gt;"/>
              <a:tabLst>
                <a:tab pos="1208088" algn="ctr"/>
              </a:tabLst>
              <a:defRPr/>
            </a:pP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主版本如何升级？副版本如何升级？</a:t>
            </a:r>
            <a:endParaRPr lang="en-US" altLang="zh-CN" sz="1800" b="1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6501" marR="0" lvl="1" indent="-285750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D1D1A"/>
              </a:buClr>
              <a:buSzTx/>
              <a:buFont typeface=".AppleSystemUIFont"/>
              <a:buChar char="&gt;"/>
              <a:tabLst>
                <a:tab pos="1208088" algn="ctr"/>
              </a:tabLst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副版本如何维护？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6501" marR="0" lvl="1" indent="-285750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D1D1A"/>
              </a:buClr>
              <a:buSzTx/>
              <a:buFont typeface=".AppleSystemUIFont"/>
              <a:buChar char="&gt;"/>
              <a:tabLst>
                <a:tab pos="1208088" algn="ctr"/>
              </a:tabLst>
              <a:defRPr/>
            </a:pP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主副版本兼容性如何保证？</a:t>
            </a:r>
            <a:endParaRPr kumimoji="0" lang="en-US" altLang="zh-CN" sz="180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46501" marR="0" lvl="1" indent="-285750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1D1D1A"/>
              </a:buClr>
              <a:buSzTx/>
              <a:buFont typeface=".AppleSystemUIFont"/>
              <a:buChar char="&gt;"/>
              <a:tabLst>
                <a:tab pos="1208088" algn="ctr"/>
              </a:tabLst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66205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0FEAFB64-C710-45FE-AD31-4DE2DAA13C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28" y="360796"/>
            <a:ext cx="9185398" cy="480131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2FA7"/>
                </a:solidFill>
              </a:rPr>
              <a:t>方案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B18224DA-0B91-467C-BF47-1D3F4C6D575D}"/>
              </a:ext>
            </a:extLst>
          </p:cNvPr>
          <p:cNvCxnSpPr>
            <a:cxnSpLocks/>
          </p:cNvCxnSpPr>
          <p:nvPr/>
        </p:nvCxnSpPr>
        <p:spPr bwMode="auto">
          <a:xfrm>
            <a:off x="1664656" y="1549592"/>
            <a:ext cx="10085280" cy="1"/>
          </a:xfrm>
          <a:prstGeom prst="straightConnector1">
            <a:avLst/>
          </a:prstGeom>
          <a:noFill/>
          <a:ln w="47625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5" name="Text Box 50">
            <a:extLst>
              <a:ext uri="{FF2B5EF4-FFF2-40B4-BE49-F238E27FC236}">
                <a16:creationId xmlns:a16="http://schemas.microsoft.com/office/drawing/2014/main" id="{5384FF76-3617-482C-9A81-B5F880C1E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1554" y="1314770"/>
            <a:ext cx="1522184" cy="4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openEuler 24.03 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LTS </a:t>
            </a:r>
            <a:r>
              <a:rPr lang="zh-CN" altLang="en-US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全版本</a:t>
            </a:r>
          </a:p>
        </p:txBody>
      </p: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3788890B-FA5B-46EE-942D-A31A79C7FE3A}"/>
              </a:ext>
            </a:extLst>
          </p:cNvPr>
          <p:cNvCxnSpPr>
            <a:cxnSpLocks/>
          </p:cNvCxnSpPr>
          <p:nvPr/>
        </p:nvCxnSpPr>
        <p:spPr bwMode="auto">
          <a:xfrm>
            <a:off x="1143574" y="5545641"/>
            <a:ext cx="10561403" cy="0"/>
          </a:xfrm>
          <a:prstGeom prst="straightConnector1">
            <a:avLst/>
          </a:prstGeom>
          <a:noFill/>
          <a:ln w="47625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7" name="Text Box 50">
            <a:extLst>
              <a:ext uri="{FF2B5EF4-FFF2-40B4-BE49-F238E27FC236}">
                <a16:creationId xmlns:a16="http://schemas.microsoft.com/office/drawing/2014/main" id="{EED8F19D-1D7B-4D3E-B9A0-4AE320524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475" y="5366049"/>
            <a:ext cx="549966" cy="4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LLVM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版本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0B65FB3-7834-450E-AE0C-CB44ED003662}"/>
              </a:ext>
            </a:extLst>
          </p:cNvPr>
          <p:cNvGrpSpPr>
            <a:grpSpLocks/>
          </p:cNvGrpSpPr>
          <p:nvPr/>
        </p:nvGrpSpPr>
        <p:grpSpPr bwMode="auto">
          <a:xfrm>
            <a:off x="1576530" y="1139555"/>
            <a:ext cx="536927" cy="504561"/>
            <a:chOff x="775" y="3069"/>
            <a:chExt cx="343" cy="323"/>
          </a:xfrm>
        </p:grpSpPr>
        <p:sp>
          <p:nvSpPr>
            <p:cNvPr id="29" name="Text Box 29">
              <a:extLst>
                <a:ext uri="{FF2B5EF4-FFF2-40B4-BE49-F238E27FC236}">
                  <a16:creationId xmlns:a16="http://schemas.microsoft.com/office/drawing/2014/main" id="{DFBBA0B1-1677-4A66-9896-454466C634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5" y="3069"/>
              <a:ext cx="34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80" tIns="38897" rIns="74680" bIns="38897">
              <a:spAutoFit/>
            </a:bodyPr>
            <a:lstStyle>
              <a:lvl1pPr defTabSz="784225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 defTabSz="784225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 defTabSz="784225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84225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84225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78422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23.12</a:t>
              </a:r>
              <a:endPara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0" name="AutoShape 28">
              <a:extLst>
                <a:ext uri="{FF2B5EF4-FFF2-40B4-BE49-F238E27FC236}">
                  <a16:creationId xmlns:a16="http://schemas.microsoft.com/office/drawing/2014/main" id="{926048E2-D406-4698-890C-B82614A119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3235"/>
              <a:ext cx="126" cy="157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ysClr val="windowText" lastClr="000000"/>
              </a:solidFill>
              <a:miter lim="800000"/>
              <a:headEnd/>
              <a:tailEnd/>
            </a:ln>
          </p:spPr>
          <p:txBody>
            <a:bodyPr wrap="none" lIns="88746" tIns="46148" rIns="88746" bIns="46148" anchor="ctr"/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31" name="Group 27">
            <a:extLst>
              <a:ext uri="{FF2B5EF4-FFF2-40B4-BE49-F238E27FC236}">
                <a16:creationId xmlns:a16="http://schemas.microsoft.com/office/drawing/2014/main" id="{2158B8F6-25B8-42D1-BAC3-89C696842F7B}"/>
              </a:ext>
            </a:extLst>
          </p:cNvPr>
          <p:cNvGrpSpPr>
            <a:grpSpLocks/>
          </p:cNvGrpSpPr>
          <p:nvPr/>
        </p:nvGrpSpPr>
        <p:grpSpPr bwMode="auto">
          <a:xfrm>
            <a:off x="4337822" y="1115301"/>
            <a:ext cx="536930" cy="504561"/>
            <a:chOff x="771" y="3069"/>
            <a:chExt cx="343" cy="323"/>
          </a:xfrm>
        </p:grpSpPr>
        <p:sp>
          <p:nvSpPr>
            <p:cNvPr id="32" name="Text Box 29">
              <a:extLst>
                <a:ext uri="{FF2B5EF4-FFF2-40B4-BE49-F238E27FC236}">
                  <a16:creationId xmlns:a16="http://schemas.microsoft.com/office/drawing/2014/main" id="{78EE0D0E-1F1D-4FAF-804C-D7F47D9F61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069"/>
              <a:ext cx="34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80" tIns="38897" rIns="74680" bIns="38897">
              <a:spAutoFit/>
            </a:bodyPr>
            <a:lstStyle>
              <a:lvl1pPr defTabSz="784225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 defTabSz="784225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 defTabSz="784225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84225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84225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78422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25.06</a:t>
              </a:r>
            </a:p>
          </p:txBody>
        </p:sp>
        <p:sp>
          <p:nvSpPr>
            <p:cNvPr id="33" name="AutoShape 28">
              <a:extLst>
                <a:ext uri="{FF2B5EF4-FFF2-40B4-BE49-F238E27FC236}">
                  <a16:creationId xmlns:a16="http://schemas.microsoft.com/office/drawing/2014/main" id="{3EB47237-049B-4031-99EE-23D1F00B65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3235"/>
              <a:ext cx="126" cy="157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ysClr val="windowText" lastClr="000000"/>
              </a:solidFill>
              <a:prstDash val="lgDash"/>
              <a:miter lim="800000"/>
              <a:headEnd/>
              <a:tailEnd/>
            </a:ln>
          </p:spPr>
          <p:txBody>
            <a:bodyPr wrap="none" lIns="88746" tIns="46148" rIns="88746" bIns="46148" anchor="ctr"/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34" name="Group 27">
            <a:extLst>
              <a:ext uri="{FF2B5EF4-FFF2-40B4-BE49-F238E27FC236}">
                <a16:creationId xmlns:a16="http://schemas.microsoft.com/office/drawing/2014/main" id="{E6DE5947-ACE5-4658-939E-68AF9BAB8F87}"/>
              </a:ext>
            </a:extLst>
          </p:cNvPr>
          <p:cNvGrpSpPr>
            <a:grpSpLocks/>
          </p:cNvGrpSpPr>
          <p:nvPr/>
        </p:nvGrpSpPr>
        <p:grpSpPr bwMode="auto">
          <a:xfrm>
            <a:off x="920710" y="5359570"/>
            <a:ext cx="1017499" cy="546738"/>
            <a:chOff x="510" y="3235"/>
            <a:chExt cx="650" cy="350"/>
          </a:xfrm>
        </p:grpSpPr>
        <p:sp>
          <p:nvSpPr>
            <p:cNvPr id="35" name="Text Box 29">
              <a:extLst>
                <a:ext uri="{FF2B5EF4-FFF2-40B4-BE49-F238E27FC236}">
                  <a16:creationId xmlns:a16="http://schemas.microsoft.com/office/drawing/2014/main" id="{DAACC4C7-DAE9-43C2-B535-254EAEF21C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0" y="3426"/>
              <a:ext cx="650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80" tIns="38897" rIns="74680" bIns="38897">
              <a:spAutoFit/>
            </a:bodyPr>
            <a:lstStyle>
              <a:lvl1pPr defTabSz="784225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 defTabSz="784225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 defTabSz="784225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84225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84225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78422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en-US" altLang="zh-CN" sz="1100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LLVM 17.0.6</a:t>
              </a:r>
              <a:endPara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  <p:sp>
          <p:nvSpPr>
            <p:cNvPr id="36" name="AutoShape 28">
              <a:extLst>
                <a:ext uri="{FF2B5EF4-FFF2-40B4-BE49-F238E27FC236}">
                  <a16:creationId xmlns:a16="http://schemas.microsoft.com/office/drawing/2014/main" id="{F43C853E-2422-4A0B-BB59-BD189C735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" y="3235"/>
              <a:ext cx="126" cy="157"/>
            </a:xfrm>
            <a:prstGeom prst="triangle">
              <a:avLst>
                <a:gd name="adj" fmla="val 50000"/>
              </a:avLst>
            </a:prstGeom>
            <a:solidFill>
              <a:srgbClr val="FFFF00"/>
            </a:solidFill>
            <a:ln w="3175">
              <a:solidFill>
                <a:sysClr val="windowText" lastClr="000000"/>
              </a:solidFill>
              <a:prstDash val="lgDash"/>
              <a:miter lim="800000"/>
              <a:headEnd/>
              <a:tailEnd/>
            </a:ln>
          </p:spPr>
          <p:txBody>
            <a:bodyPr wrap="none" lIns="88746" tIns="46148" rIns="88746" bIns="46148" anchor="ctr"/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A994EEF7-D136-474F-958A-DA0E354E0B91}"/>
              </a:ext>
            </a:extLst>
          </p:cNvPr>
          <p:cNvCxnSpPr>
            <a:cxnSpLocks/>
          </p:cNvCxnSpPr>
          <p:nvPr/>
        </p:nvCxnSpPr>
        <p:spPr>
          <a:xfrm>
            <a:off x="2513209" y="1542190"/>
            <a:ext cx="3802376" cy="457085"/>
          </a:xfrm>
          <a:prstGeom prst="bentConnector3">
            <a:avLst>
              <a:gd name="adj1" fmla="val -431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连接符: 肘形 37">
            <a:extLst>
              <a:ext uri="{FF2B5EF4-FFF2-40B4-BE49-F238E27FC236}">
                <a16:creationId xmlns:a16="http://schemas.microsoft.com/office/drawing/2014/main" id="{0423C08B-D9FF-42B3-9FEA-B4EC1D50C835}"/>
              </a:ext>
            </a:extLst>
          </p:cNvPr>
          <p:cNvCxnSpPr>
            <a:cxnSpLocks/>
            <a:stCxn id="49" idx="3"/>
          </p:cNvCxnSpPr>
          <p:nvPr/>
        </p:nvCxnSpPr>
        <p:spPr>
          <a:xfrm rot="16200000" flipH="1">
            <a:off x="5144741" y="152979"/>
            <a:ext cx="853185" cy="3797566"/>
          </a:xfrm>
          <a:prstGeom prst="bentConnector2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B3B121A-3AC6-4DCD-AF1B-3F01A2FF6BAB}"/>
              </a:ext>
            </a:extLst>
          </p:cNvPr>
          <p:cNvCxnSpPr>
            <a:cxnSpLocks/>
            <a:stCxn id="33" idx="3"/>
          </p:cNvCxnSpPr>
          <p:nvPr/>
        </p:nvCxnSpPr>
        <p:spPr>
          <a:xfrm rot="16200000" flipH="1">
            <a:off x="4821179" y="1408884"/>
            <a:ext cx="1322677" cy="1744632"/>
          </a:xfrm>
          <a:prstGeom prst="bentConnector2">
            <a:avLst/>
          </a:prstGeom>
          <a:ln w="254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CC0821CB-90DB-4600-A68C-69D9B5272401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435721" y="2006677"/>
            <a:ext cx="1061239" cy="3352893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连接符: 肘形 40">
            <a:extLst>
              <a:ext uri="{FF2B5EF4-FFF2-40B4-BE49-F238E27FC236}">
                <a16:creationId xmlns:a16="http://schemas.microsoft.com/office/drawing/2014/main" id="{8D23620A-8225-453C-AB8C-4BFFCC517CE3}"/>
              </a:ext>
            </a:extLst>
          </p:cNvPr>
          <p:cNvCxnSpPr>
            <a:cxnSpLocks/>
            <a:stCxn id="55" idx="3"/>
          </p:cNvCxnSpPr>
          <p:nvPr/>
        </p:nvCxnSpPr>
        <p:spPr>
          <a:xfrm rot="16200000" flipH="1">
            <a:off x="6950071" y="188514"/>
            <a:ext cx="1734537" cy="4607850"/>
          </a:xfrm>
          <a:prstGeom prst="bentConnector2">
            <a:avLst/>
          </a:prstGeom>
          <a:ln w="254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29">
            <a:extLst>
              <a:ext uri="{FF2B5EF4-FFF2-40B4-BE49-F238E27FC236}">
                <a16:creationId xmlns:a16="http://schemas.microsoft.com/office/drawing/2014/main" id="{FACD72E6-B883-4607-933C-8ACF623EBB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6996" y="1824723"/>
            <a:ext cx="1135062" cy="4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22.03</a:t>
            </a: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LTS SP0</a:t>
            </a:r>
          </a:p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首版本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43" name="Text Box 29">
            <a:extLst>
              <a:ext uri="{FF2B5EF4-FFF2-40B4-BE49-F238E27FC236}">
                <a16:creationId xmlns:a16="http://schemas.microsoft.com/office/drawing/2014/main" id="{6D3149E3-FA5F-4B5A-8A16-809A5ECC7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0793" y="2295795"/>
            <a:ext cx="1135062" cy="2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24.03</a:t>
            </a: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LTS SP1</a:t>
            </a:r>
          </a:p>
        </p:txBody>
      </p:sp>
      <p:grpSp>
        <p:nvGrpSpPr>
          <p:cNvPr id="44" name="Group 27">
            <a:extLst>
              <a:ext uri="{FF2B5EF4-FFF2-40B4-BE49-F238E27FC236}">
                <a16:creationId xmlns:a16="http://schemas.microsoft.com/office/drawing/2014/main" id="{07DABF62-4C6C-4B6C-B960-6E8A977D659E}"/>
              </a:ext>
            </a:extLst>
          </p:cNvPr>
          <p:cNvGrpSpPr>
            <a:grpSpLocks/>
          </p:cNvGrpSpPr>
          <p:nvPr/>
        </p:nvGrpSpPr>
        <p:grpSpPr bwMode="auto">
          <a:xfrm>
            <a:off x="2496960" y="1128011"/>
            <a:ext cx="536928" cy="504561"/>
            <a:chOff x="782" y="3069"/>
            <a:chExt cx="343" cy="323"/>
          </a:xfrm>
        </p:grpSpPr>
        <p:sp>
          <p:nvSpPr>
            <p:cNvPr id="45" name="Text Box 29">
              <a:extLst>
                <a:ext uri="{FF2B5EF4-FFF2-40B4-BE49-F238E27FC236}">
                  <a16:creationId xmlns:a16="http://schemas.microsoft.com/office/drawing/2014/main" id="{D459756F-EDB1-4561-BA95-DD76605B26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3069"/>
              <a:ext cx="34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80" tIns="38897" rIns="74680" bIns="38897">
              <a:spAutoFit/>
            </a:bodyPr>
            <a:lstStyle>
              <a:lvl1pPr defTabSz="784225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 defTabSz="784225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 defTabSz="784225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84225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84225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78422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24.06</a:t>
              </a:r>
            </a:p>
          </p:txBody>
        </p:sp>
        <p:sp>
          <p:nvSpPr>
            <p:cNvPr id="46" name="AutoShape 28">
              <a:extLst>
                <a:ext uri="{FF2B5EF4-FFF2-40B4-BE49-F238E27FC236}">
                  <a16:creationId xmlns:a16="http://schemas.microsoft.com/office/drawing/2014/main" id="{9D962B59-7D91-46FF-A378-0357BC4AF2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3235"/>
              <a:ext cx="126" cy="157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ysClr val="windowText" lastClr="000000"/>
              </a:solidFill>
              <a:prstDash val="lgDash"/>
              <a:miter lim="800000"/>
              <a:headEnd/>
              <a:tailEnd/>
            </a:ln>
          </p:spPr>
          <p:txBody>
            <a:bodyPr wrap="none" lIns="88746" tIns="46148" rIns="88746" bIns="46148" anchor="ctr"/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47" name="Group 27">
            <a:extLst>
              <a:ext uri="{FF2B5EF4-FFF2-40B4-BE49-F238E27FC236}">
                <a16:creationId xmlns:a16="http://schemas.microsoft.com/office/drawing/2014/main" id="{EAEF74ED-34F6-44AD-B906-F828ECC158C3}"/>
              </a:ext>
            </a:extLst>
          </p:cNvPr>
          <p:cNvGrpSpPr>
            <a:grpSpLocks/>
          </p:cNvGrpSpPr>
          <p:nvPr/>
        </p:nvGrpSpPr>
        <p:grpSpPr bwMode="auto">
          <a:xfrm>
            <a:off x="3417391" y="1120609"/>
            <a:ext cx="536928" cy="504561"/>
            <a:chOff x="782" y="3069"/>
            <a:chExt cx="343" cy="323"/>
          </a:xfrm>
        </p:grpSpPr>
        <p:sp>
          <p:nvSpPr>
            <p:cNvPr id="48" name="Text Box 29">
              <a:extLst>
                <a:ext uri="{FF2B5EF4-FFF2-40B4-BE49-F238E27FC236}">
                  <a16:creationId xmlns:a16="http://schemas.microsoft.com/office/drawing/2014/main" id="{C9D7AFD3-D82B-4CE6-8F3B-C45A6E2294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3069"/>
              <a:ext cx="34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80" tIns="38897" rIns="74680" bIns="38897">
              <a:spAutoFit/>
            </a:bodyPr>
            <a:lstStyle>
              <a:lvl1pPr defTabSz="784225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 defTabSz="784225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 defTabSz="784225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84225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84225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78422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24.12</a:t>
              </a:r>
            </a:p>
          </p:txBody>
        </p:sp>
        <p:sp>
          <p:nvSpPr>
            <p:cNvPr id="49" name="AutoShape 28">
              <a:extLst>
                <a:ext uri="{FF2B5EF4-FFF2-40B4-BE49-F238E27FC236}">
                  <a16:creationId xmlns:a16="http://schemas.microsoft.com/office/drawing/2014/main" id="{0EC4AB47-7BC3-47E4-B4CF-D6976B89D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3235"/>
              <a:ext cx="126" cy="157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ysClr val="windowText" lastClr="000000"/>
              </a:solidFill>
              <a:prstDash val="lgDash"/>
              <a:miter lim="800000"/>
              <a:headEnd/>
              <a:tailEnd/>
            </a:ln>
          </p:spPr>
          <p:txBody>
            <a:bodyPr wrap="none" lIns="88746" tIns="46148" rIns="88746" bIns="46148" anchor="ctr"/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50" name="Group 27">
            <a:extLst>
              <a:ext uri="{FF2B5EF4-FFF2-40B4-BE49-F238E27FC236}">
                <a16:creationId xmlns:a16="http://schemas.microsoft.com/office/drawing/2014/main" id="{DBAE33C6-CFF0-4BE0-ADFD-EF0AFA8010A2}"/>
              </a:ext>
            </a:extLst>
          </p:cNvPr>
          <p:cNvGrpSpPr>
            <a:grpSpLocks/>
          </p:cNvGrpSpPr>
          <p:nvPr/>
        </p:nvGrpSpPr>
        <p:grpSpPr bwMode="auto">
          <a:xfrm>
            <a:off x="7099117" y="1107900"/>
            <a:ext cx="536930" cy="504561"/>
            <a:chOff x="771" y="3069"/>
            <a:chExt cx="343" cy="323"/>
          </a:xfrm>
        </p:grpSpPr>
        <p:sp>
          <p:nvSpPr>
            <p:cNvPr id="51" name="Text Box 29">
              <a:extLst>
                <a:ext uri="{FF2B5EF4-FFF2-40B4-BE49-F238E27FC236}">
                  <a16:creationId xmlns:a16="http://schemas.microsoft.com/office/drawing/2014/main" id="{98153965-BEEE-491F-93FF-A349D5469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" y="3069"/>
              <a:ext cx="34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80" tIns="38897" rIns="74680" bIns="38897">
              <a:spAutoFit/>
            </a:bodyPr>
            <a:lstStyle>
              <a:lvl1pPr defTabSz="784225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 defTabSz="784225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 defTabSz="784225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84225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84225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78422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26.12</a:t>
              </a:r>
            </a:p>
          </p:txBody>
        </p:sp>
        <p:sp>
          <p:nvSpPr>
            <p:cNvPr id="52" name="AutoShape 28">
              <a:extLst>
                <a:ext uri="{FF2B5EF4-FFF2-40B4-BE49-F238E27FC236}">
                  <a16:creationId xmlns:a16="http://schemas.microsoft.com/office/drawing/2014/main" id="{687AD0AF-8190-406D-8AFE-4E7B4C2F7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3235"/>
              <a:ext cx="126" cy="157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ysClr val="windowText" lastClr="000000"/>
              </a:solidFill>
              <a:prstDash val="lgDash"/>
              <a:miter lim="800000"/>
              <a:headEnd/>
              <a:tailEnd/>
            </a:ln>
          </p:spPr>
          <p:txBody>
            <a:bodyPr wrap="none" lIns="88746" tIns="46148" rIns="88746" bIns="46148" anchor="ctr"/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53" name="Group 27">
            <a:extLst>
              <a:ext uri="{FF2B5EF4-FFF2-40B4-BE49-F238E27FC236}">
                <a16:creationId xmlns:a16="http://schemas.microsoft.com/office/drawing/2014/main" id="{E8CE7221-9D95-4607-A060-96205A446CCC}"/>
              </a:ext>
            </a:extLst>
          </p:cNvPr>
          <p:cNvGrpSpPr>
            <a:grpSpLocks/>
          </p:cNvGrpSpPr>
          <p:nvPr/>
        </p:nvGrpSpPr>
        <p:grpSpPr bwMode="auto">
          <a:xfrm>
            <a:off x="5258255" y="1120610"/>
            <a:ext cx="536928" cy="504561"/>
            <a:chOff x="782" y="3069"/>
            <a:chExt cx="343" cy="323"/>
          </a:xfrm>
        </p:grpSpPr>
        <p:sp>
          <p:nvSpPr>
            <p:cNvPr id="54" name="Text Box 29">
              <a:extLst>
                <a:ext uri="{FF2B5EF4-FFF2-40B4-BE49-F238E27FC236}">
                  <a16:creationId xmlns:a16="http://schemas.microsoft.com/office/drawing/2014/main" id="{46292A7B-A5FB-4C39-8010-C562BC5399E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3069"/>
              <a:ext cx="34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80" tIns="38897" rIns="74680" bIns="38897">
              <a:spAutoFit/>
            </a:bodyPr>
            <a:lstStyle>
              <a:lvl1pPr defTabSz="784225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 defTabSz="784225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 defTabSz="784225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84225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84225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78422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25.12</a:t>
              </a:r>
            </a:p>
          </p:txBody>
        </p:sp>
        <p:sp>
          <p:nvSpPr>
            <p:cNvPr id="55" name="AutoShape 28">
              <a:extLst>
                <a:ext uri="{FF2B5EF4-FFF2-40B4-BE49-F238E27FC236}">
                  <a16:creationId xmlns:a16="http://schemas.microsoft.com/office/drawing/2014/main" id="{0E6AEAA7-0E86-4C6E-BC56-46C448BE58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3235"/>
              <a:ext cx="126" cy="157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ysClr val="windowText" lastClr="000000"/>
              </a:solidFill>
              <a:prstDash val="lgDash"/>
              <a:miter lim="800000"/>
              <a:headEnd/>
              <a:tailEnd/>
            </a:ln>
          </p:spPr>
          <p:txBody>
            <a:bodyPr wrap="none" lIns="88746" tIns="46148" rIns="88746" bIns="46148" anchor="ctr"/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56" name="Group 27">
            <a:extLst>
              <a:ext uri="{FF2B5EF4-FFF2-40B4-BE49-F238E27FC236}">
                <a16:creationId xmlns:a16="http://schemas.microsoft.com/office/drawing/2014/main" id="{6B23F8CA-A4D2-45E5-806F-452C2B7DF6E1}"/>
              </a:ext>
            </a:extLst>
          </p:cNvPr>
          <p:cNvGrpSpPr>
            <a:grpSpLocks/>
          </p:cNvGrpSpPr>
          <p:nvPr/>
        </p:nvGrpSpPr>
        <p:grpSpPr bwMode="auto">
          <a:xfrm>
            <a:off x="8939980" y="1104025"/>
            <a:ext cx="536928" cy="504561"/>
            <a:chOff x="782" y="3069"/>
            <a:chExt cx="343" cy="323"/>
          </a:xfrm>
        </p:grpSpPr>
        <p:sp>
          <p:nvSpPr>
            <p:cNvPr id="57" name="Text Box 29">
              <a:extLst>
                <a:ext uri="{FF2B5EF4-FFF2-40B4-BE49-F238E27FC236}">
                  <a16:creationId xmlns:a16="http://schemas.microsoft.com/office/drawing/2014/main" id="{03FD94AC-1385-4B31-8656-A8DD45D87C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3069"/>
              <a:ext cx="34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80" tIns="38897" rIns="74680" bIns="38897">
              <a:spAutoFit/>
            </a:bodyPr>
            <a:lstStyle>
              <a:lvl1pPr defTabSz="784225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 defTabSz="784225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 defTabSz="784225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84225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84225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78422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27.12</a:t>
              </a:r>
            </a:p>
          </p:txBody>
        </p:sp>
        <p:sp>
          <p:nvSpPr>
            <p:cNvPr id="58" name="AutoShape 28">
              <a:extLst>
                <a:ext uri="{FF2B5EF4-FFF2-40B4-BE49-F238E27FC236}">
                  <a16:creationId xmlns:a16="http://schemas.microsoft.com/office/drawing/2014/main" id="{FA1E07AC-A889-4358-85C0-BD1F71B0A3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3235"/>
              <a:ext cx="126" cy="157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ysClr val="windowText" lastClr="000000"/>
              </a:solidFill>
              <a:prstDash val="lgDash"/>
              <a:miter lim="800000"/>
              <a:headEnd/>
              <a:tailEnd/>
            </a:ln>
          </p:spPr>
          <p:txBody>
            <a:bodyPr wrap="none" lIns="88746" tIns="46148" rIns="88746" bIns="46148" anchor="ctr"/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grpSp>
        <p:nvGrpSpPr>
          <p:cNvPr id="59" name="Group 27">
            <a:extLst>
              <a:ext uri="{FF2B5EF4-FFF2-40B4-BE49-F238E27FC236}">
                <a16:creationId xmlns:a16="http://schemas.microsoft.com/office/drawing/2014/main" id="{71CA100C-F0A6-44A5-BBD8-EF168D8FCDAA}"/>
              </a:ext>
            </a:extLst>
          </p:cNvPr>
          <p:cNvGrpSpPr>
            <a:grpSpLocks/>
          </p:cNvGrpSpPr>
          <p:nvPr/>
        </p:nvGrpSpPr>
        <p:grpSpPr bwMode="auto">
          <a:xfrm>
            <a:off x="10688818" y="1104025"/>
            <a:ext cx="536928" cy="504561"/>
            <a:chOff x="782" y="3069"/>
            <a:chExt cx="343" cy="323"/>
          </a:xfrm>
        </p:grpSpPr>
        <p:sp>
          <p:nvSpPr>
            <p:cNvPr id="60" name="Text Box 29">
              <a:extLst>
                <a:ext uri="{FF2B5EF4-FFF2-40B4-BE49-F238E27FC236}">
                  <a16:creationId xmlns:a16="http://schemas.microsoft.com/office/drawing/2014/main" id="{981CD6D9-A35D-4771-AE44-8CCB7D9171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2" y="3069"/>
              <a:ext cx="343" cy="1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17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74680" tIns="38897" rIns="74680" bIns="38897">
              <a:spAutoFit/>
            </a:bodyPr>
            <a:lstStyle>
              <a:lvl1pPr defTabSz="784225"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 defTabSz="784225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 defTabSz="784225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 defTabSz="784225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 defTabSz="784225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defTabSz="784225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784225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kumimoji="0" lang="en-US" altLang="zh-CN" sz="11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Arial" pitchFamily="34" charset="0"/>
                </a:rPr>
                <a:t>28.12</a:t>
              </a:r>
            </a:p>
          </p:txBody>
        </p:sp>
        <p:sp>
          <p:nvSpPr>
            <p:cNvPr id="61" name="AutoShape 28">
              <a:extLst>
                <a:ext uri="{FF2B5EF4-FFF2-40B4-BE49-F238E27FC236}">
                  <a16:creationId xmlns:a16="http://schemas.microsoft.com/office/drawing/2014/main" id="{F06A1782-C99D-4CFE-829B-299AEB0615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2" y="3235"/>
              <a:ext cx="126" cy="157"/>
            </a:xfrm>
            <a:prstGeom prst="triangle">
              <a:avLst>
                <a:gd name="adj" fmla="val 50000"/>
              </a:avLst>
            </a:prstGeom>
            <a:solidFill>
              <a:srgbClr val="FF0000"/>
            </a:solidFill>
            <a:ln w="3175">
              <a:solidFill>
                <a:sysClr val="windowText" lastClr="000000"/>
              </a:solidFill>
              <a:prstDash val="lgDash"/>
              <a:miter lim="800000"/>
              <a:headEnd/>
              <a:tailEnd/>
            </a:ln>
          </p:spPr>
          <p:txBody>
            <a:bodyPr wrap="none" lIns="88746" tIns="46148" rIns="88746" bIns="46148" anchor="ctr"/>
            <a:lstStyle>
              <a:lvl1pPr>
                <a:lnSpc>
                  <a:spcPct val="140000"/>
                </a:lnSpc>
                <a:buClr>
                  <a:schemeClr val="bg2"/>
                </a:buClr>
                <a:buSzPct val="60000"/>
                <a:buFont typeface="Wingdings" panose="05000000000000000000" pitchFamily="2" charset="2"/>
                <a:buChar char="l"/>
                <a:defRPr sz="2000" b="1"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1pPr>
              <a:lvl2pPr marL="742950" indent="-285750">
                <a:lnSpc>
                  <a:spcPct val="140000"/>
                </a:lnSpc>
                <a:buClr>
                  <a:schemeClr val="tx1"/>
                </a:buClr>
                <a:buSzPct val="50000"/>
                <a:buFont typeface="Wingdings" panose="05000000000000000000" pitchFamily="2" charset="2"/>
                <a:buChar char="p"/>
                <a:defRPr>
                  <a:solidFill>
                    <a:schemeClr val="tx1"/>
                  </a:solidFill>
                  <a:latin typeface="FrutigerNext LT Regular" panose="020B0803040504020204" pitchFamily="34" charset="0"/>
                  <a:ea typeface="华文细黑" panose="02010600040101010101" pitchFamily="2" charset="-122"/>
                </a:defRPr>
              </a:lvl2pPr>
              <a:lvl3pPr marL="1143000" indent="-228600">
                <a:lnSpc>
                  <a:spcPct val="140000"/>
                </a:lnSpc>
                <a:buSzPct val="50000"/>
                <a:buFont typeface="Wingdings" panose="05000000000000000000" pitchFamily="2" charset="2"/>
                <a:buChar char="n"/>
                <a:defRPr sz="1600">
                  <a:solidFill>
                    <a:schemeClr val="tx1"/>
                  </a:solidFill>
                  <a:latin typeface="FrutigerNext LT Light" pitchFamily="34" charset="0"/>
                  <a:ea typeface="华文细黑" panose="02010600040101010101" pitchFamily="2" charset="-122"/>
                </a:defRPr>
              </a:lvl3pPr>
              <a:lvl4pPr marL="1600200" indent="-228600">
                <a:lnSpc>
                  <a:spcPct val="140000"/>
                </a:lnSpc>
                <a:buChar char="–"/>
                <a:defRPr sz="14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4pPr>
              <a:lvl5pPr marL="2057400" indent="-228600">
                <a:lnSpc>
                  <a:spcPct val="140000"/>
                </a:lnSpc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5pPr>
              <a:lvl6pPr marL="25146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6pPr>
              <a:lvl7pPr marL="29718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7pPr>
              <a:lvl8pPr marL="34290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8pPr>
              <a:lvl9pPr marL="3886200" indent="-228600" eaLnBrk="0" fontAlgn="base" hangingPunct="0">
                <a:lnSpc>
                  <a:spcPct val="140000"/>
                </a:lnSpc>
                <a:spcBef>
                  <a:spcPct val="0"/>
                </a:spcBef>
                <a:spcAft>
                  <a:spcPct val="0"/>
                </a:spcAft>
                <a:buFont typeface="FrutigerNext LT Medium" pitchFamily="34" charset="0"/>
                <a:buChar char="~"/>
                <a:defRPr sz="1200">
                  <a:solidFill>
                    <a:schemeClr val="tx1"/>
                  </a:solidFill>
                  <a:latin typeface="FrutigerNext LT Medium" pitchFamily="34" charset="0"/>
                  <a:ea typeface="华文细黑" panose="02010600040101010101" pitchFamily="2" charset="-122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1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endParaRPr>
            </a:p>
          </p:txBody>
        </p:sp>
      </p:grpSp>
      <p:cxnSp>
        <p:nvCxnSpPr>
          <p:cNvPr id="62" name="直接箭头连接符 61">
            <a:extLst>
              <a:ext uri="{FF2B5EF4-FFF2-40B4-BE49-F238E27FC236}">
                <a16:creationId xmlns:a16="http://schemas.microsoft.com/office/drawing/2014/main" id="{21E6709F-674C-453A-A1A9-EE8A3EECF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3214434" y="3712146"/>
            <a:ext cx="1029810" cy="11277"/>
          </a:xfrm>
          <a:prstGeom prst="straightConnector1">
            <a:avLst/>
          </a:prstGeom>
          <a:noFill/>
          <a:ln w="47625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3" name="Text Box 29">
            <a:extLst>
              <a:ext uri="{FF2B5EF4-FFF2-40B4-BE49-F238E27FC236}">
                <a16:creationId xmlns:a16="http://schemas.microsoft.com/office/drawing/2014/main" id="{A2E7F15D-A2FB-4A51-9DF0-0901691087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7391" y="2766081"/>
            <a:ext cx="1135062" cy="2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24.03</a:t>
            </a: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LTS SP2</a:t>
            </a:r>
          </a:p>
        </p:txBody>
      </p:sp>
      <p:sp>
        <p:nvSpPr>
          <p:cNvPr id="64" name="Text Box 29">
            <a:extLst>
              <a:ext uri="{FF2B5EF4-FFF2-40B4-BE49-F238E27FC236}">
                <a16:creationId xmlns:a16="http://schemas.microsoft.com/office/drawing/2014/main" id="{7C341B53-4A9E-41D3-BB6A-0EE6347B2B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92664" y="3194250"/>
            <a:ext cx="1135062" cy="2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24.03</a:t>
            </a: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 </a:t>
            </a: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LTS SP3</a:t>
            </a:r>
          </a:p>
        </p:txBody>
      </p:sp>
      <p:sp>
        <p:nvSpPr>
          <p:cNvPr id="65" name="Text Box 50">
            <a:extLst>
              <a:ext uri="{FF2B5EF4-FFF2-40B4-BE49-F238E27FC236}">
                <a16:creationId xmlns:a16="http://schemas.microsoft.com/office/drawing/2014/main" id="{B3477FDC-F6B7-42C8-BFDE-C347947B44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9947" y="3422442"/>
            <a:ext cx="1434709" cy="4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openEuler 24.09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创新版本</a:t>
            </a:r>
          </a:p>
        </p:txBody>
      </p:sp>
      <p:sp>
        <p:nvSpPr>
          <p:cNvPr id="66" name="Text Box 50">
            <a:extLst>
              <a:ext uri="{FF2B5EF4-FFF2-40B4-BE49-F238E27FC236}">
                <a16:creationId xmlns:a16="http://schemas.microsoft.com/office/drawing/2014/main" id="{BF629DAE-63D5-41F9-956C-75292C56FF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36" y="4050267"/>
            <a:ext cx="1354689" cy="4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openEuler 25.03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创新版本</a:t>
            </a:r>
          </a:p>
        </p:txBody>
      </p:sp>
      <p:cxnSp>
        <p:nvCxnSpPr>
          <p:cNvPr id="67" name="直接箭头连接符 66">
            <a:extLst>
              <a:ext uri="{FF2B5EF4-FFF2-40B4-BE49-F238E27FC236}">
                <a16:creationId xmlns:a16="http://schemas.microsoft.com/office/drawing/2014/main" id="{EBB27DB7-054C-4CD1-BDB5-9B8376FE89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244244" y="4263443"/>
            <a:ext cx="1029810" cy="11277"/>
          </a:xfrm>
          <a:prstGeom prst="straightConnector1">
            <a:avLst/>
          </a:prstGeom>
          <a:noFill/>
          <a:ln w="47625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68" name="Text Box 50">
            <a:extLst>
              <a:ext uri="{FF2B5EF4-FFF2-40B4-BE49-F238E27FC236}">
                <a16:creationId xmlns:a16="http://schemas.microsoft.com/office/drawing/2014/main" id="{38025A00-53D9-4516-B23C-B82E4248A4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956" y="4584472"/>
            <a:ext cx="1354689" cy="4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zh-CN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openEuler 25.09</a:t>
            </a:r>
          </a:p>
          <a:p>
            <a:pPr algn="ctr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zh-CN" altLang="en-US" sz="110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创新版本</a:t>
            </a:r>
          </a:p>
        </p:txBody>
      </p: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0ADCC5E1-F68F-4FF2-9A49-5843369682FD}"/>
              </a:ext>
            </a:extLst>
          </p:cNvPr>
          <p:cNvCxnSpPr>
            <a:cxnSpLocks/>
          </p:cNvCxnSpPr>
          <p:nvPr/>
        </p:nvCxnSpPr>
        <p:spPr bwMode="auto">
          <a:xfrm flipV="1">
            <a:off x="5165895" y="4719723"/>
            <a:ext cx="1029810" cy="11277"/>
          </a:xfrm>
          <a:prstGeom prst="straightConnector1">
            <a:avLst/>
          </a:prstGeom>
          <a:noFill/>
          <a:ln w="47625" cap="flat" cmpd="sng" algn="ctr">
            <a:solidFill>
              <a:srgbClr val="44546A">
                <a:lumMod val="60000"/>
                <a:lumOff val="40000"/>
              </a:srgbClr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64CCD3AB-B20C-4B7A-AF2E-10DA7E7CDD84}"/>
              </a:ext>
            </a:extLst>
          </p:cNvPr>
          <p:cNvCxnSpPr>
            <a:cxnSpLocks/>
            <a:stCxn id="36" idx="0"/>
            <a:endCxn id="43" idx="3"/>
          </p:cNvCxnSpPr>
          <p:nvPr/>
        </p:nvCxnSpPr>
        <p:spPr>
          <a:xfrm flipV="1">
            <a:off x="1435721" y="2419711"/>
            <a:ext cx="2250134" cy="29398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CDA83CD1-381F-4B6E-B268-4C324EA198F9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435721" y="2924186"/>
            <a:ext cx="3215351" cy="2435384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接箭头连接符 71">
            <a:extLst>
              <a:ext uri="{FF2B5EF4-FFF2-40B4-BE49-F238E27FC236}">
                <a16:creationId xmlns:a16="http://schemas.microsoft.com/office/drawing/2014/main" id="{DD59FEB7-293E-436F-8821-433C4E8ECF67}"/>
              </a:ext>
            </a:extLst>
          </p:cNvPr>
          <p:cNvCxnSpPr>
            <a:cxnSpLocks/>
            <a:stCxn id="36" idx="0"/>
          </p:cNvCxnSpPr>
          <p:nvPr/>
        </p:nvCxnSpPr>
        <p:spPr>
          <a:xfrm flipV="1">
            <a:off x="1435721" y="3379332"/>
            <a:ext cx="4176312" cy="198023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AutoShape 28">
            <a:extLst>
              <a:ext uri="{FF2B5EF4-FFF2-40B4-BE49-F238E27FC236}">
                <a16:creationId xmlns:a16="http://schemas.microsoft.com/office/drawing/2014/main" id="{2B26023D-951F-4289-BA93-6D1CCAC61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7841" y="5366049"/>
            <a:ext cx="197238" cy="245251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solidFill>
              <a:sysClr val="windowText" lastClr="000000"/>
            </a:solidFill>
            <a:prstDash val="lgDash"/>
            <a:miter lim="800000"/>
            <a:headEnd/>
            <a:tailEnd/>
          </a:ln>
        </p:spPr>
        <p:txBody>
          <a:bodyPr wrap="none" lIns="88746" tIns="46148" rIns="88746" bIns="46148" anchor="ctr"/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74" name="Text Box 29">
            <a:extLst>
              <a:ext uri="{FF2B5EF4-FFF2-40B4-BE49-F238E27FC236}">
                <a16:creationId xmlns:a16="http://schemas.microsoft.com/office/drawing/2014/main" id="{B912CB39-725A-4012-BE04-D527E3C67A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3566" y="5681564"/>
            <a:ext cx="904230" cy="2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LLVM 18.X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75" name="直接箭头连接符 74">
            <a:extLst>
              <a:ext uri="{FF2B5EF4-FFF2-40B4-BE49-F238E27FC236}">
                <a16:creationId xmlns:a16="http://schemas.microsoft.com/office/drawing/2014/main" id="{1EB88C35-BCD0-4187-A6B7-73BEFA0D3F6D}"/>
              </a:ext>
            </a:extLst>
          </p:cNvPr>
          <p:cNvCxnSpPr>
            <a:stCxn id="73" idx="0"/>
          </p:cNvCxnSpPr>
          <p:nvPr/>
        </p:nvCxnSpPr>
        <p:spPr>
          <a:xfrm flipV="1">
            <a:off x="2696460" y="3712146"/>
            <a:ext cx="517974" cy="165390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9C8E411E-8C1D-46AE-9710-312ECCFA7059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2696460" y="2433875"/>
            <a:ext cx="1027600" cy="2932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箭头连接符 76">
            <a:extLst>
              <a:ext uri="{FF2B5EF4-FFF2-40B4-BE49-F238E27FC236}">
                <a16:creationId xmlns:a16="http://schemas.microsoft.com/office/drawing/2014/main" id="{DDE7A5C1-E1F3-461E-8BC8-41C307777403}"/>
              </a:ext>
            </a:extLst>
          </p:cNvPr>
          <p:cNvCxnSpPr>
            <a:cxnSpLocks/>
          </p:cNvCxnSpPr>
          <p:nvPr/>
        </p:nvCxnSpPr>
        <p:spPr>
          <a:xfrm>
            <a:off x="9842017" y="5929395"/>
            <a:ext cx="57441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 Box 29">
            <a:extLst>
              <a:ext uri="{FF2B5EF4-FFF2-40B4-BE49-F238E27FC236}">
                <a16:creationId xmlns:a16="http://schemas.microsoft.com/office/drawing/2014/main" id="{C2295DA0-8CFE-43B8-B414-8E9AFAF875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14526" y="5805479"/>
            <a:ext cx="856140" cy="2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主版本配套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FBE12859-DF1B-4B6A-8271-5B58580A9857}"/>
              </a:ext>
            </a:extLst>
          </p:cNvPr>
          <p:cNvCxnSpPr>
            <a:cxnSpLocks/>
          </p:cNvCxnSpPr>
          <p:nvPr/>
        </p:nvCxnSpPr>
        <p:spPr>
          <a:xfrm>
            <a:off x="9850757" y="6177226"/>
            <a:ext cx="57441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Box 29">
            <a:extLst>
              <a:ext uri="{FF2B5EF4-FFF2-40B4-BE49-F238E27FC236}">
                <a16:creationId xmlns:a16="http://schemas.microsoft.com/office/drawing/2014/main" id="{B453EF8E-27F7-4053-9213-EC1DDE2B27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23266" y="6053310"/>
            <a:ext cx="856140" cy="2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副</a:t>
            </a:r>
            <a:r>
              <a:rPr kumimoji="0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版本配套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1" name="AutoShape 28">
            <a:extLst>
              <a:ext uri="{FF2B5EF4-FFF2-40B4-BE49-F238E27FC236}">
                <a16:creationId xmlns:a16="http://schemas.microsoft.com/office/drawing/2014/main" id="{14182AF0-33D5-4E16-ABCA-9AF1288CA3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9039" y="5380747"/>
            <a:ext cx="197238" cy="245251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solidFill>
              <a:sysClr val="windowText" lastClr="000000"/>
            </a:solidFill>
            <a:prstDash val="lgDash"/>
            <a:miter lim="800000"/>
            <a:headEnd/>
            <a:tailEnd/>
          </a:ln>
        </p:spPr>
        <p:txBody>
          <a:bodyPr wrap="none" lIns="88746" tIns="46148" rIns="88746" bIns="46148" anchor="ctr"/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2" name="Text Box 29">
            <a:extLst>
              <a:ext uri="{FF2B5EF4-FFF2-40B4-BE49-F238E27FC236}">
                <a16:creationId xmlns:a16="http://schemas.microsoft.com/office/drawing/2014/main" id="{FAE02CA7-2368-432C-96DB-1A56192B4A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4764" y="5696262"/>
            <a:ext cx="904230" cy="4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LLVM 19.X</a:t>
            </a:r>
          </a:p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（预估）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3" name="AutoShape 28">
            <a:extLst>
              <a:ext uri="{FF2B5EF4-FFF2-40B4-BE49-F238E27FC236}">
                <a16:creationId xmlns:a16="http://schemas.microsoft.com/office/drawing/2014/main" id="{D2ED810F-0496-459C-8488-96EDE3F6A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21177" y="5385366"/>
            <a:ext cx="197238" cy="245251"/>
          </a:xfrm>
          <a:prstGeom prst="triangle">
            <a:avLst>
              <a:gd name="adj" fmla="val 50000"/>
            </a:avLst>
          </a:prstGeom>
          <a:solidFill>
            <a:srgbClr val="FFFF00"/>
          </a:solidFill>
          <a:ln w="3175">
            <a:solidFill>
              <a:sysClr val="windowText" lastClr="000000"/>
            </a:solidFill>
            <a:prstDash val="lgDash"/>
            <a:miter lim="800000"/>
            <a:headEnd/>
            <a:tailEnd/>
          </a:ln>
        </p:spPr>
        <p:txBody>
          <a:bodyPr wrap="none" lIns="88746" tIns="46148" rIns="88746" bIns="46148" anchor="ctr"/>
          <a:lstStyle>
            <a:lvl1pPr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1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sp>
        <p:nvSpPr>
          <p:cNvPr id="84" name="Text Box 29">
            <a:extLst>
              <a:ext uri="{FF2B5EF4-FFF2-40B4-BE49-F238E27FC236}">
                <a16:creationId xmlns:a16="http://schemas.microsoft.com/office/drawing/2014/main" id="{F0242DD7-4755-4120-B0A1-294383F5A3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902" y="5700881"/>
            <a:ext cx="904230" cy="4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en-US" altLang="zh-CN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LLVM 20.X</a:t>
            </a:r>
          </a:p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lang="zh-CN" altLang="en-US" sz="1100" kern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（预估）</a:t>
            </a:r>
            <a:endParaRPr kumimoji="0" lang="en-US" altLang="zh-CN" sz="11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itchFamily="34" charset="0"/>
            </a:endParaRPr>
          </a:p>
        </p:txBody>
      </p:sp>
      <p:cxnSp>
        <p:nvCxnSpPr>
          <p:cNvPr id="85" name="直接箭头连接符 84">
            <a:extLst>
              <a:ext uri="{FF2B5EF4-FFF2-40B4-BE49-F238E27FC236}">
                <a16:creationId xmlns:a16="http://schemas.microsoft.com/office/drawing/2014/main" id="{71C9526D-0BBB-4960-AEB5-E9FAB87655FB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3717658" y="4263443"/>
            <a:ext cx="526586" cy="111730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F946CEE2-EF7A-41DC-BE4D-D9C26F572D93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719796" y="4719723"/>
            <a:ext cx="452972" cy="665643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D3000AEA-FB1A-4BBD-86A8-521BC2DD75D0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4719796" y="3359708"/>
            <a:ext cx="877535" cy="202565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>
            <a:extLst>
              <a:ext uri="{FF2B5EF4-FFF2-40B4-BE49-F238E27FC236}">
                <a16:creationId xmlns:a16="http://schemas.microsoft.com/office/drawing/2014/main" id="{68DF3DDD-6319-4A12-A189-4701F3B303B0}"/>
              </a:ext>
            </a:extLst>
          </p:cNvPr>
          <p:cNvCxnSpPr>
            <a:cxnSpLocks/>
            <a:stCxn id="81" idx="0"/>
          </p:cNvCxnSpPr>
          <p:nvPr/>
        </p:nvCxnSpPr>
        <p:spPr>
          <a:xfrm flipV="1">
            <a:off x="3717658" y="2924186"/>
            <a:ext cx="940589" cy="245656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>
            <a:extLst>
              <a:ext uri="{FF2B5EF4-FFF2-40B4-BE49-F238E27FC236}">
                <a16:creationId xmlns:a16="http://schemas.microsoft.com/office/drawing/2014/main" id="{EC096CDA-D446-4022-9787-E4FACD73F8E6}"/>
              </a:ext>
            </a:extLst>
          </p:cNvPr>
          <p:cNvSpPr/>
          <p:nvPr/>
        </p:nvSpPr>
        <p:spPr>
          <a:xfrm>
            <a:off x="1744027" y="6189981"/>
            <a:ext cx="92985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24.03 LTS</a:t>
            </a: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周期内，主版本不升级，副版本在创新版本升级，验证后合入</a:t>
            </a:r>
            <a:r>
              <a:rPr lang="en-US" altLang="zh-CN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SP</a:t>
            </a: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</a:t>
            </a:r>
            <a:endParaRPr lang="zh-CN" altLang="en-US" dirty="0"/>
          </a:p>
        </p:txBody>
      </p:sp>
      <p:sp>
        <p:nvSpPr>
          <p:cNvPr id="89" name="Text Box 29">
            <a:extLst>
              <a:ext uri="{FF2B5EF4-FFF2-40B4-BE49-F238E27FC236}">
                <a16:creationId xmlns:a16="http://schemas.microsoft.com/office/drawing/2014/main" id="{B821B78D-6209-49A3-9200-7E0838AF25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0463" y="3432719"/>
            <a:ext cx="537143" cy="2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24.09</a:t>
            </a:r>
          </a:p>
        </p:txBody>
      </p:sp>
      <p:sp>
        <p:nvSpPr>
          <p:cNvPr id="90" name="Text Box 29">
            <a:extLst>
              <a:ext uri="{FF2B5EF4-FFF2-40B4-BE49-F238E27FC236}">
                <a16:creationId xmlns:a16="http://schemas.microsoft.com/office/drawing/2014/main" id="{C961F0D5-E797-42A4-A827-7AD4672C9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447" y="4017689"/>
            <a:ext cx="537143" cy="2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25.03</a:t>
            </a:r>
          </a:p>
        </p:txBody>
      </p:sp>
      <p:sp>
        <p:nvSpPr>
          <p:cNvPr id="91" name="Text Box 29">
            <a:extLst>
              <a:ext uri="{FF2B5EF4-FFF2-40B4-BE49-F238E27FC236}">
                <a16:creationId xmlns:a16="http://schemas.microsoft.com/office/drawing/2014/main" id="{318D7A5D-C55E-4ECE-856C-72814909F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6411" y="4445578"/>
            <a:ext cx="537143" cy="247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4680" tIns="38897" rIns="74680" bIns="38897">
            <a:spAutoFit/>
          </a:bodyPr>
          <a:lstStyle>
            <a:lvl1pPr defTabSz="784225">
              <a:lnSpc>
                <a:spcPct val="140000"/>
              </a:lnSpc>
              <a:buClr>
                <a:schemeClr val="bg2"/>
              </a:buClr>
              <a:buSzPct val="6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1pPr>
            <a:lvl2pPr marL="742950" indent="-285750" defTabSz="784225">
              <a:lnSpc>
                <a:spcPct val="140000"/>
              </a:lnSpc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>
                <a:solidFill>
                  <a:schemeClr val="tx1"/>
                </a:solidFill>
                <a:latin typeface="FrutigerNext LT Regular" panose="020B0803040504020204" pitchFamily="34" charset="0"/>
                <a:ea typeface="华文细黑" panose="02010600040101010101" pitchFamily="2" charset="-122"/>
              </a:defRPr>
            </a:lvl2pPr>
            <a:lvl3pPr marL="1143000" indent="-228600" defTabSz="784225">
              <a:lnSpc>
                <a:spcPct val="140000"/>
              </a:lnSpc>
              <a:buSzPct val="50000"/>
              <a:buFont typeface="Wingdings" panose="05000000000000000000" pitchFamily="2" charset="2"/>
              <a:buChar char="n"/>
              <a:defRPr sz="1600">
                <a:solidFill>
                  <a:schemeClr val="tx1"/>
                </a:solidFill>
                <a:latin typeface="FrutigerNext LT Light" pitchFamily="34" charset="0"/>
                <a:ea typeface="华文细黑" panose="02010600040101010101" pitchFamily="2" charset="-122"/>
              </a:defRPr>
            </a:lvl3pPr>
            <a:lvl4pPr marL="1600200" indent="-228600" defTabSz="784225">
              <a:lnSpc>
                <a:spcPct val="140000"/>
              </a:lnSpc>
              <a:buChar char="–"/>
              <a:defRPr sz="14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4pPr>
            <a:lvl5pPr marL="2057400" indent="-228600" defTabSz="784225">
              <a:lnSpc>
                <a:spcPct val="140000"/>
              </a:lnSpc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5pPr>
            <a:lvl6pPr marL="25146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6pPr>
            <a:lvl7pPr marL="29718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7pPr>
            <a:lvl8pPr marL="34290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8pPr>
            <a:lvl9pPr marL="3886200" indent="-228600" defTabSz="784225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FrutigerNext LT Medium" pitchFamily="34" charset="0"/>
              <a:buChar char="~"/>
              <a:defRPr sz="1200">
                <a:solidFill>
                  <a:schemeClr val="tx1"/>
                </a:solidFill>
                <a:latin typeface="FrutigerNext LT Medium" pitchFamily="34" charset="0"/>
                <a:ea typeface="华文细黑" panose="02010600040101010101" pitchFamily="2" charset="-122"/>
              </a:defRPr>
            </a:lvl9pPr>
          </a:lstStyle>
          <a:p>
            <a:pPr marL="0" marR="0" lvl="0" indent="0" defTabSz="784225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11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rPr>
              <a:t>25.09</a:t>
            </a:r>
          </a:p>
        </p:txBody>
      </p:sp>
    </p:spTree>
    <p:extLst>
      <p:ext uri="{BB962C8B-B14F-4D97-AF65-F5344CB8AC3E}">
        <p14:creationId xmlns:p14="http://schemas.microsoft.com/office/powerpoint/2010/main" val="349895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标题 1">
            <a:extLst>
              <a:ext uri="{FF2B5EF4-FFF2-40B4-BE49-F238E27FC236}">
                <a16:creationId xmlns:a16="http://schemas.microsoft.com/office/drawing/2014/main" id="{D0D219DC-7BCE-4BCB-91CA-013076097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28" y="360796"/>
            <a:ext cx="9185398" cy="480131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2FA7"/>
                </a:solidFill>
              </a:rPr>
              <a:t>方案实施</a:t>
            </a:r>
            <a:endParaRPr lang="zh-CN" altLang="en-US" sz="2800" dirty="0">
              <a:solidFill>
                <a:srgbClr val="002FA7"/>
              </a:solidFill>
            </a:endParaRPr>
          </a:p>
        </p:txBody>
      </p: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2694CEE-735A-4700-9D75-FF1FBF174971}"/>
              </a:ext>
            </a:extLst>
          </p:cNvPr>
          <p:cNvGrpSpPr/>
          <p:nvPr/>
        </p:nvGrpSpPr>
        <p:grpSpPr>
          <a:xfrm>
            <a:off x="1003755" y="1276327"/>
            <a:ext cx="4276292" cy="1722054"/>
            <a:chOff x="4459336" y="1531923"/>
            <a:chExt cx="4276292" cy="1625333"/>
          </a:xfrm>
        </p:grpSpPr>
        <p:sp>
          <p:nvSpPr>
            <p:cNvPr id="53" name="矩形 52">
              <a:extLst>
                <a:ext uri="{FF2B5EF4-FFF2-40B4-BE49-F238E27FC236}">
                  <a16:creationId xmlns:a16="http://schemas.microsoft.com/office/drawing/2014/main" id="{110507B8-88E1-4BD9-AFCF-EF7FDEF8D8BC}"/>
                </a:ext>
              </a:extLst>
            </p:cNvPr>
            <p:cNvSpPr/>
            <p:nvPr/>
          </p:nvSpPr>
          <p:spPr>
            <a:xfrm>
              <a:off x="5663005" y="2063059"/>
              <a:ext cx="2047355" cy="26144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gcc,g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++,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clang,clang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++ ...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矩形 53">
              <a:extLst>
                <a:ext uri="{FF2B5EF4-FFF2-40B4-BE49-F238E27FC236}">
                  <a16:creationId xmlns:a16="http://schemas.microsoft.com/office/drawing/2014/main" id="{839D43CC-C121-4230-BC3E-13AFFAFD0BA2}"/>
                </a:ext>
              </a:extLst>
            </p:cNvPr>
            <p:cNvSpPr/>
            <p:nvPr/>
          </p:nvSpPr>
          <p:spPr>
            <a:xfrm>
              <a:off x="5649086" y="2355171"/>
              <a:ext cx="1646605" cy="2922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as,ar,ld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, 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llvm-ar,lld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 ...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5" name="连接符: 肘形 54">
              <a:extLst>
                <a:ext uri="{FF2B5EF4-FFF2-40B4-BE49-F238E27FC236}">
                  <a16:creationId xmlns:a16="http://schemas.microsoft.com/office/drawing/2014/main" id="{6039B517-4E2E-432E-8C20-220542128C34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237800" y="2093822"/>
              <a:ext cx="507435" cy="392184"/>
            </a:xfrm>
            <a:prstGeom prst="bentConnector3">
              <a:avLst>
                <a:gd name="adj1" fmla="val 103000"/>
              </a:avLst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接连接符 55">
              <a:extLst>
                <a:ext uri="{FF2B5EF4-FFF2-40B4-BE49-F238E27FC236}">
                  <a16:creationId xmlns:a16="http://schemas.microsoft.com/office/drawing/2014/main" id="{61CF6AAF-F5BC-406E-B969-3327E603669A}"/>
                </a:ext>
              </a:extLst>
            </p:cNvPr>
            <p:cNvCxnSpPr>
              <a:cxnSpLocks/>
            </p:cNvCxnSpPr>
            <p:nvPr/>
          </p:nvCxnSpPr>
          <p:spPr>
            <a:xfrm>
              <a:off x="5288157" y="2248536"/>
              <a:ext cx="437564" cy="0"/>
            </a:xfrm>
            <a:prstGeom prst="line">
              <a:avLst/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C30B9F93-A318-4477-BF97-B747AECB11C0}"/>
                </a:ext>
              </a:extLst>
            </p:cNvPr>
            <p:cNvSpPr/>
            <p:nvPr/>
          </p:nvSpPr>
          <p:spPr>
            <a:xfrm>
              <a:off x="5062362" y="1790090"/>
              <a:ext cx="484428" cy="2922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/bin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58" name="连接符: 肘形 57">
              <a:extLst>
                <a:ext uri="{FF2B5EF4-FFF2-40B4-BE49-F238E27FC236}">
                  <a16:creationId xmlns:a16="http://schemas.microsoft.com/office/drawing/2014/main" id="{9055C763-77FA-4FAF-8AC3-81693CF9BB21}"/>
                </a:ext>
              </a:extLst>
            </p:cNvPr>
            <p:cNvCxnSpPr>
              <a:cxnSpLocks/>
            </p:cNvCxnSpPr>
            <p:nvPr/>
          </p:nvCxnSpPr>
          <p:spPr>
            <a:xfrm>
              <a:off x="4823592" y="1790090"/>
              <a:ext cx="267808" cy="177909"/>
            </a:xfrm>
            <a:prstGeom prst="bentConnector3">
              <a:avLst>
                <a:gd name="adj1" fmla="val -211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矩形 58">
              <a:extLst>
                <a:ext uri="{FF2B5EF4-FFF2-40B4-BE49-F238E27FC236}">
                  <a16:creationId xmlns:a16="http://schemas.microsoft.com/office/drawing/2014/main" id="{3F8D8266-865F-401F-8183-D3C017FDD39D}"/>
                </a:ext>
              </a:extLst>
            </p:cNvPr>
            <p:cNvSpPr/>
            <p:nvPr/>
          </p:nvSpPr>
          <p:spPr>
            <a:xfrm>
              <a:off x="4459336" y="1531923"/>
              <a:ext cx="862784" cy="292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highlight>
                    <a:srgbClr val="00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/usr</a:t>
              </a:r>
              <a:endParaRPr lang="zh-CN" altLang="en-US" sz="1200" b="1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0" name="连接符: 肘形 59">
              <a:extLst>
                <a:ext uri="{FF2B5EF4-FFF2-40B4-BE49-F238E27FC236}">
                  <a16:creationId xmlns:a16="http://schemas.microsoft.com/office/drawing/2014/main" id="{FB14324D-570C-4B3F-A799-F5F6FE4F3AAE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592562" y="2206675"/>
              <a:ext cx="774324" cy="313725"/>
            </a:xfrm>
            <a:prstGeom prst="bentConnector3">
              <a:avLst>
                <a:gd name="adj1" fmla="val 97757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A464889C-CDCC-477C-B02E-686FAF4D0686}"/>
                </a:ext>
              </a:extLst>
            </p:cNvPr>
            <p:cNvSpPr/>
            <p:nvPr/>
          </p:nvSpPr>
          <p:spPr>
            <a:xfrm>
              <a:off x="5091401" y="2592063"/>
              <a:ext cx="780983" cy="29222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/lib64</a:t>
              </a:r>
            </a:p>
          </p:txBody>
        </p:sp>
        <p:cxnSp>
          <p:nvCxnSpPr>
            <p:cNvPr id="62" name="连接符: 肘形 61">
              <a:extLst>
                <a:ext uri="{FF2B5EF4-FFF2-40B4-BE49-F238E27FC236}">
                  <a16:creationId xmlns:a16="http://schemas.microsoft.com/office/drawing/2014/main" id="{5D8D7B1C-4898-42DE-BBAB-5D07245410D3}"/>
                </a:ext>
              </a:extLst>
            </p:cNvPr>
            <p:cNvCxnSpPr>
              <a:cxnSpLocks/>
            </p:cNvCxnSpPr>
            <p:nvPr/>
          </p:nvCxnSpPr>
          <p:spPr>
            <a:xfrm>
              <a:off x="5306270" y="2839731"/>
              <a:ext cx="419451" cy="198097"/>
            </a:xfrm>
            <a:prstGeom prst="bentConnector3">
              <a:avLst>
                <a:gd name="adj1" fmla="val -2897"/>
              </a:avLst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99EB28F2-490F-4493-B568-E27F1326A68F}"/>
                </a:ext>
              </a:extLst>
            </p:cNvPr>
            <p:cNvSpPr/>
            <p:nvPr/>
          </p:nvSpPr>
          <p:spPr>
            <a:xfrm>
              <a:off x="5695548" y="2865032"/>
              <a:ext cx="1945789" cy="29222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libstdc++.so 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libc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++.so...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99F61C71-4F71-42BA-A907-09658EC8DD56}"/>
                </a:ext>
              </a:extLst>
            </p:cNvPr>
            <p:cNvSpPr/>
            <p:nvPr/>
          </p:nvSpPr>
          <p:spPr>
            <a:xfrm>
              <a:off x="4499427" y="1551129"/>
              <a:ext cx="4236201" cy="1562769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5" name="矩形 64">
            <a:extLst>
              <a:ext uri="{FF2B5EF4-FFF2-40B4-BE49-F238E27FC236}">
                <a16:creationId xmlns:a16="http://schemas.microsoft.com/office/drawing/2014/main" id="{4C876216-C17E-4608-BE94-349C21F417A9}"/>
              </a:ext>
            </a:extLst>
          </p:cNvPr>
          <p:cNvSpPr/>
          <p:nvPr/>
        </p:nvSpPr>
        <p:spPr>
          <a:xfrm>
            <a:off x="912233" y="788123"/>
            <a:ext cx="3957479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系统默认工具链（主版本）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0696762F-9468-4C97-9D35-3CAA0490D6BC}"/>
              </a:ext>
            </a:extLst>
          </p:cNvPr>
          <p:cNvGrpSpPr/>
          <p:nvPr/>
        </p:nvGrpSpPr>
        <p:grpSpPr>
          <a:xfrm>
            <a:off x="5872021" y="1303480"/>
            <a:ext cx="4279037" cy="1747604"/>
            <a:chOff x="4456591" y="3476896"/>
            <a:chExt cx="4279037" cy="1822519"/>
          </a:xfrm>
        </p:grpSpPr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FC0BA9EA-E73A-4D2C-B522-CC6117F1D558}"/>
                </a:ext>
              </a:extLst>
            </p:cNvPr>
            <p:cNvSpPr/>
            <p:nvPr/>
          </p:nvSpPr>
          <p:spPr>
            <a:xfrm>
              <a:off x="5140318" y="3844675"/>
              <a:ext cx="676788" cy="322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enable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F6766248-545D-4B7D-80DA-D5948137EDBE}"/>
                </a:ext>
              </a:extLst>
            </p:cNvPr>
            <p:cNvSpPr/>
            <p:nvPr/>
          </p:nvSpPr>
          <p:spPr>
            <a:xfrm>
              <a:off x="5140318" y="4110409"/>
              <a:ext cx="1150700" cy="322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/root/usr/bin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69" name="连接符: 肘形 68">
              <a:extLst>
                <a:ext uri="{FF2B5EF4-FFF2-40B4-BE49-F238E27FC236}">
                  <a16:creationId xmlns:a16="http://schemas.microsoft.com/office/drawing/2014/main" id="{DFCA819F-E672-4F2D-A519-8BF2652EE201}"/>
                </a:ext>
              </a:extLst>
            </p:cNvPr>
            <p:cNvCxnSpPr>
              <a:cxnSpLocks/>
            </p:cNvCxnSpPr>
            <p:nvPr/>
          </p:nvCxnSpPr>
          <p:spPr>
            <a:xfrm>
              <a:off x="4766394" y="4007730"/>
              <a:ext cx="416956" cy="262698"/>
            </a:xfrm>
            <a:prstGeom prst="bentConnector3">
              <a:avLst>
                <a:gd name="adj1" fmla="val 3237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F398886E-C43D-4ABA-8CCB-12620476322A}"/>
                </a:ext>
              </a:extLst>
            </p:cNvPr>
            <p:cNvSpPr/>
            <p:nvPr/>
          </p:nvSpPr>
          <p:spPr>
            <a:xfrm>
              <a:off x="5491517" y="4409803"/>
              <a:ext cx="2137124" cy="288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clang, clang++, 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llvm-ar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, </a:t>
              </a:r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lld</a:t>
              </a:r>
              <a:endPara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1" name="连接符: 肘形 70">
              <a:extLst>
                <a:ext uri="{FF2B5EF4-FFF2-40B4-BE49-F238E27FC236}">
                  <a16:creationId xmlns:a16="http://schemas.microsoft.com/office/drawing/2014/main" id="{E951C34A-33EC-439B-B55D-D8862297A520}"/>
                </a:ext>
              </a:extLst>
            </p:cNvPr>
            <p:cNvCxnSpPr>
              <a:cxnSpLocks/>
            </p:cNvCxnSpPr>
            <p:nvPr/>
          </p:nvCxnSpPr>
          <p:spPr>
            <a:xfrm>
              <a:off x="5310325" y="4377498"/>
              <a:ext cx="208477" cy="208312"/>
            </a:xfrm>
            <a:prstGeom prst="bentConnector3">
              <a:avLst>
                <a:gd name="adj1" fmla="val -2542"/>
              </a:avLst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ACB2AF22-57AE-4C5B-845F-2CAE4011291A}"/>
                </a:ext>
              </a:extLst>
            </p:cNvPr>
            <p:cNvSpPr/>
            <p:nvPr/>
          </p:nvSpPr>
          <p:spPr>
            <a:xfrm>
              <a:off x="4456591" y="3481890"/>
              <a:ext cx="3681246" cy="3226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200" b="1" dirty="0">
                  <a:highlight>
                    <a:srgbClr val="00FFFF"/>
                  </a:highlight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/opt/openEuler/llvm-toolset-18</a:t>
              </a:r>
              <a:endParaRPr lang="zh-CN" altLang="en-US" sz="1200" b="1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3" name="连接符: 肘形 72">
              <a:extLst>
                <a:ext uri="{FF2B5EF4-FFF2-40B4-BE49-F238E27FC236}">
                  <a16:creationId xmlns:a16="http://schemas.microsoft.com/office/drawing/2014/main" id="{7F825DCD-BBB0-4656-869D-C9AAC08768D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706485" y="4350738"/>
              <a:ext cx="551642" cy="402088"/>
            </a:xfrm>
            <a:prstGeom prst="bentConnector3">
              <a:avLst>
                <a:gd name="adj1" fmla="val 97534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B07AC2C3-4884-4261-A8FC-E187F88328CF}"/>
                </a:ext>
              </a:extLst>
            </p:cNvPr>
            <p:cNvSpPr/>
            <p:nvPr/>
          </p:nvSpPr>
          <p:spPr>
            <a:xfrm>
              <a:off x="5183350" y="4675537"/>
              <a:ext cx="1277337" cy="32261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/root/usr/lib64</a:t>
              </a:r>
              <a:endPara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矩形 74">
              <a:extLst>
                <a:ext uri="{FF2B5EF4-FFF2-40B4-BE49-F238E27FC236}">
                  <a16:creationId xmlns:a16="http://schemas.microsoft.com/office/drawing/2014/main" id="{67239C83-31A3-415F-8334-7989021D052B}"/>
                </a:ext>
              </a:extLst>
            </p:cNvPr>
            <p:cNvSpPr/>
            <p:nvPr/>
          </p:nvSpPr>
          <p:spPr>
            <a:xfrm>
              <a:off x="5506238" y="5010542"/>
              <a:ext cx="1512978" cy="28887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200" dirty="0" err="1">
                  <a:latin typeface="微软雅黑" panose="020B0503020204020204" pitchFamily="34" charset="-122"/>
                  <a:ea typeface="微软雅黑" panose="020B0503020204020204" pitchFamily="34" charset="-122"/>
                </a:rPr>
                <a:t>libc</a:t>
              </a:r>
              <a:r>
                <a:rPr lang="en-US" altLang="zh-CN" sz="12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++, libLTO</a:t>
              </a:r>
              <a:r>
                <a:rPr lang="en-US" altLang="zh-CN" sz="1100" dirty="0">
                  <a:latin typeface="微软雅黑" panose="020B0503020204020204" pitchFamily="34" charset="-122"/>
                  <a:ea typeface="微软雅黑" panose="020B0503020204020204" pitchFamily="34" charset="-122"/>
                  <a:cs typeface="宋体" panose="02010600030101010101" pitchFamily="2" charset="-122"/>
                </a:rPr>
                <a:t>.so…</a:t>
              </a:r>
              <a:endParaRPr lang="zh-CN" altLang="en-US" sz="1100" dirty="0">
                <a:highlight>
                  <a:srgbClr val="00FFFF"/>
                </a:highlight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76" name="连接符: 肘形 75">
              <a:extLst>
                <a:ext uri="{FF2B5EF4-FFF2-40B4-BE49-F238E27FC236}">
                  <a16:creationId xmlns:a16="http://schemas.microsoft.com/office/drawing/2014/main" id="{9F936CF6-C1B4-4D58-B9E4-012BF21A14A4}"/>
                </a:ext>
              </a:extLst>
            </p:cNvPr>
            <p:cNvCxnSpPr>
              <a:cxnSpLocks/>
            </p:cNvCxnSpPr>
            <p:nvPr/>
          </p:nvCxnSpPr>
          <p:spPr>
            <a:xfrm>
              <a:off x="5325046" y="4978237"/>
              <a:ext cx="208477" cy="208312"/>
            </a:xfrm>
            <a:prstGeom prst="bentConnector3">
              <a:avLst>
                <a:gd name="adj1" fmla="val -2542"/>
              </a:avLst>
            </a:prstGeom>
            <a:ln w="28575">
              <a:solidFill>
                <a:srgbClr val="00B0F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连接符: 肘形 76">
              <a:extLst>
                <a:ext uri="{FF2B5EF4-FFF2-40B4-BE49-F238E27FC236}">
                  <a16:creationId xmlns:a16="http://schemas.microsoft.com/office/drawing/2014/main" id="{129434F5-B3A9-4495-AF8E-D4526D7E5257}"/>
                </a:ext>
              </a:extLst>
            </p:cNvPr>
            <p:cNvCxnSpPr>
              <a:cxnSpLocks/>
            </p:cNvCxnSpPr>
            <p:nvPr/>
          </p:nvCxnSpPr>
          <p:spPr>
            <a:xfrm>
              <a:off x="4766394" y="3740057"/>
              <a:ext cx="416956" cy="262698"/>
            </a:xfrm>
            <a:prstGeom prst="bentConnector3">
              <a:avLst>
                <a:gd name="adj1" fmla="val 3237"/>
              </a:avLst>
            </a:prstGeom>
            <a:ln w="28575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文本框 77">
              <a:extLst>
                <a:ext uri="{FF2B5EF4-FFF2-40B4-BE49-F238E27FC236}">
                  <a16:creationId xmlns:a16="http://schemas.microsoft.com/office/drawing/2014/main" id="{760A8C28-BD6D-4598-B526-31ABE850CDE2}"/>
                </a:ext>
              </a:extLst>
            </p:cNvPr>
            <p:cNvSpPr txBox="1"/>
            <p:nvPr/>
          </p:nvSpPr>
          <p:spPr>
            <a:xfrm>
              <a:off x="5921301" y="3842945"/>
              <a:ext cx="748923" cy="304694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zh-CN" altLang="en-US" sz="11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切换脚本</a:t>
              </a:r>
            </a:p>
          </p:txBody>
        </p:sp>
        <p:sp>
          <p:nvSpPr>
            <p:cNvPr id="79" name="矩形 78">
              <a:extLst>
                <a:ext uri="{FF2B5EF4-FFF2-40B4-BE49-F238E27FC236}">
                  <a16:creationId xmlns:a16="http://schemas.microsoft.com/office/drawing/2014/main" id="{2360E173-DCCA-4263-A753-12CB395E8673}"/>
                </a:ext>
              </a:extLst>
            </p:cNvPr>
            <p:cNvSpPr/>
            <p:nvPr/>
          </p:nvSpPr>
          <p:spPr>
            <a:xfrm>
              <a:off x="4499428" y="3476896"/>
              <a:ext cx="4236200" cy="1777573"/>
            </a:xfrm>
            <a:prstGeom prst="rect">
              <a:avLst/>
            </a:prstGeom>
            <a:noFill/>
            <a:ln w="19050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60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0" name="矩形 79">
            <a:extLst>
              <a:ext uri="{FF2B5EF4-FFF2-40B4-BE49-F238E27FC236}">
                <a16:creationId xmlns:a16="http://schemas.microsoft.com/office/drawing/2014/main" id="{7676AAD5-9F3B-4FA7-B424-4A6C195EA3EA}"/>
              </a:ext>
            </a:extLst>
          </p:cNvPr>
          <p:cNvSpPr/>
          <p:nvPr/>
        </p:nvSpPr>
        <p:spPr>
          <a:xfrm>
            <a:off x="5727708" y="801590"/>
            <a:ext cx="3957479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zh-CN" sz="16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Devtoolset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工具链（副版本）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1" name="内容占位符 1">
            <a:extLst>
              <a:ext uri="{FF2B5EF4-FFF2-40B4-BE49-F238E27FC236}">
                <a16:creationId xmlns:a16="http://schemas.microsoft.com/office/drawing/2014/main" id="{8538B8CA-F8E8-4E65-845F-05354FBDFD65}"/>
              </a:ext>
            </a:extLst>
          </p:cNvPr>
          <p:cNvSpPr txBox="1">
            <a:spLocks/>
          </p:cNvSpPr>
          <p:nvPr/>
        </p:nvSpPr>
        <p:spPr>
          <a:xfrm>
            <a:off x="745099" y="3257130"/>
            <a:ext cx="10903186" cy="2875650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lnSpc>
                <a:spcPct val="120000"/>
              </a:lnSpc>
            </a:pP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版本切换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1D1D1A"/>
              </a:buClr>
            </a:pP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</a:t>
            </a:r>
            <a:r>
              <a:rPr lang="en-US" altLang="zh-CN" dirty="0" err="1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scl</a:t>
            </a: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工具提供切换脚本，提升版本切换效率。（</a:t>
            </a:r>
            <a:r>
              <a:rPr lang="en-US" altLang="zh-CN" sz="1400" dirty="0" err="1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scl</a:t>
            </a:r>
            <a:r>
              <a:rPr lang="zh-CN" altLang="en-US" sz="14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工具的本质就是自动切换不同版本的环境变量</a:t>
            </a: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0">
              <a:lnSpc>
                <a:spcPct val="120000"/>
              </a:lnSpc>
              <a:defRPr/>
            </a:pP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副版本如何升级</a:t>
            </a:r>
            <a:endParaRPr lang="en-US" altLang="zh-CN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1D1D1A"/>
              </a:buClr>
            </a:pP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约束：</a:t>
            </a:r>
            <a:r>
              <a:rPr lang="zh-CN" altLang="en-US" b="1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软件包不要依赖副版本的内部接口</a:t>
            </a: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（如</a:t>
            </a:r>
            <a:r>
              <a:rPr lang="en-US" altLang="zh-CN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 IR</a:t>
            </a: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等）</a:t>
            </a:r>
            <a:endParaRPr lang="en-US" altLang="zh-CN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1D1D1A"/>
              </a:buClr>
            </a:pP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方案：构建软件包时增加</a:t>
            </a:r>
            <a:r>
              <a:rPr lang="en-US" altLang="zh-CN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LLVM_INSTALL_TOOLCHAIN_ONLY=on</a:t>
            </a: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，安装目标中将不包含</a:t>
            </a:r>
            <a:r>
              <a:rPr lang="en-US" altLang="zh-CN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LLVM</a:t>
            </a: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开发和测试工具以及组件库。</a:t>
            </a:r>
            <a:endParaRPr lang="en-US" altLang="zh-CN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179388" marR="0" lvl="0" indent="-168275" algn="l" defTabSz="1187798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/>
            </a:pP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副版本如何维护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1D1D1A"/>
              </a:buClr>
            </a:pP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原则上副版本不开发新特性，只做版本引入，跟随</a:t>
            </a:r>
            <a:r>
              <a:rPr lang="en-US" altLang="zh-CN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OS</a:t>
            </a:r>
            <a:r>
              <a:rPr lang="zh-CN" altLang="en-US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生命周期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2131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0464CD4-DB01-442D-A285-CEEDFE34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328" y="360796"/>
            <a:ext cx="9185398" cy="480131"/>
          </a:xfrm>
        </p:spPr>
        <p:txBody>
          <a:bodyPr/>
          <a:lstStyle/>
          <a:p>
            <a:r>
              <a:rPr lang="zh-CN" altLang="en-US" sz="2800" b="1" dirty="0">
                <a:solidFill>
                  <a:srgbClr val="002FA7"/>
                </a:solidFill>
              </a:rPr>
              <a:t>方案实施</a:t>
            </a:r>
            <a:endParaRPr lang="zh-CN" altLang="en-US" sz="2800" dirty="0">
              <a:solidFill>
                <a:srgbClr val="002FA7"/>
              </a:solidFill>
            </a:endParaRPr>
          </a:p>
        </p:txBody>
      </p:sp>
      <p:sp>
        <p:nvSpPr>
          <p:cNvPr id="7" name="内容占位符 1">
            <a:extLst>
              <a:ext uri="{FF2B5EF4-FFF2-40B4-BE49-F238E27FC236}">
                <a16:creationId xmlns:a16="http://schemas.microsoft.com/office/drawing/2014/main" id="{A3FBB80E-0549-474F-837E-F8EC686C776E}"/>
              </a:ext>
            </a:extLst>
          </p:cNvPr>
          <p:cNvSpPr txBox="1">
            <a:spLocks/>
          </p:cNvSpPr>
          <p:nvPr/>
        </p:nvSpPr>
        <p:spPr>
          <a:xfrm>
            <a:off x="526814" y="1175355"/>
            <a:ext cx="10903186" cy="2875650"/>
          </a:xfrm>
          <a:prstGeom prst="rect">
            <a:avLst/>
          </a:prstGeom>
        </p:spPr>
        <p:txBody>
          <a:bodyPr lIns="0" tIns="0" rIns="0" bIns="0"/>
          <a:lstStyle>
            <a:lvl1pPr marL="179388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8088" algn="ctr"/>
              </a:tabLst>
              <a:defRPr sz="1800" kern="12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46501" marR="0" indent="-285750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8088" algn="ctr"/>
              </a:tabLst>
              <a:defRPr sz="1600" kern="12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2pPr>
            <a:lvl3pPr marL="1098575" marR="0" indent="-168275" algn="l" defTabSz="118779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8088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Microsoft YaHei" panose="020B0503020204020204" pitchFamily="34" charset="-122"/>
                <a:cs typeface="+mn-cs"/>
              </a:defRPr>
            </a:lvl3pPr>
            <a:lvl4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25850" indent="-171159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tabLst>
                <a:tab pos="1208420" algn="ctr"/>
              </a:tabLst>
              <a:defRPr sz="1299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266447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860346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454245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048144" indent="-296950" algn="l" defTabSz="1187798" rtl="0" eaLnBrk="1" latinLnBrk="0" hangingPunct="1">
              <a:lnSpc>
                <a:spcPct val="90000"/>
              </a:lnSpc>
              <a:spcBef>
                <a:spcPts val="650"/>
              </a:spcBef>
              <a:buFont typeface="Arial" panose="020B0604020202020204" pitchFamily="34" charset="0"/>
              <a:buChar char="•"/>
              <a:defRPr sz="233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主副版本兼容性如何保证？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1D1D1A"/>
              </a:buClr>
            </a:pP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C++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标准库</a:t>
            </a: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+runtime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</a:t>
            </a:r>
            <a:endParaRPr lang="en-US" altLang="zh-CN" sz="1800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Clr>
                <a:srgbClr val="1D1D1A"/>
              </a:buClr>
            </a:pP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：主副版本均使用系统</a:t>
            </a: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工具链。 主副版本基于同源库，兼容。</a:t>
            </a:r>
            <a:endParaRPr lang="en-US" altLang="zh-CN" sz="1499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Clr>
                <a:srgbClr val="1D1D1A"/>
              </a:buClr>
            </a:pPr>
            <a:r>
              <a:rPr kumimoji="0" lang="zh-CN" altLang="en-US" sz="1499" b="0" i="0" u="none" strike="noStrike" kern="120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kumimoji="0" lang="en-US" altLang="zh-CN" sz="1499" b="0" i="0" u="none" strike="noStrike" kern="120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kumimoji="0" lang="zh-CN" altLang="en-US" sz="1499" b="0" i="0" u="none" strike="noStrike" kern="120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：主版本使用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系统</a:t>
            </a: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工具链，副版本使用多版本</a:t>
            </a: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工具链。  依赖</a:t>
            </a: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GNU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多版本兼容方案。</a:t>
            </a:r>
            <a:endParaRPr lang="en-US" altLang="zh-CN" sz="1499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Clr>
                <a:srgbClr val="1D1D1A"/>
              </a:buClr>
            </a:pPr>
            <a:r>
              <a:rPr kumimoji="0" lang="zh-CN" altLang="en-US" sz="1499" b="0" i="0" u="none" strike="noStrike" kern="120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场景</a:t>
            </a:r>
            <a:r>
              <a:rPr kumimoji="0" lang="en-US" altLang="zh-CN" sz="1499" b="0" i="0" u="none" strike="noStrike" kern="120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kumimoji="0" lang="zh-CN" altLang="en-US" sz="1499" b="0" i="0" u="none" strike="noStrike" kern="1200" cap="none" spc="0" normalizeH="0" baseline="0" noProof="0" dirty="0">
                <a:ln>
                  <a:noFill/>
                </a:ln>
                <a:solidFill>
                  <a:srgbClr val="002FA7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主副版本均使用各自标准库和</a:t>
            </a: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runtime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库。暂不做兼容保证。</a:t>
            </a:r>
            <a:endParaRPr kumimoji="0" lang="en-US" altLang="zh-CN" sz="1499" b="0" i="0" u="none" strike="noStrike" kern="1200" cap="none" spc="0" normalizeH="0" baseline="0" noProof="0" dirty="0">
              <a:ln>
                <a:noFill/>
              </a:ln>
              <a:solidFill>
                <a:srgbClr val="002FA7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1D1D1A"/>
              </a:buClr>
            </a:pP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例行做高版本</a:t>
            </a: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与低版本</a:t>
            </a:r>
            <a:r>
              <a:rPr lang="en-US" altLang="zh-CN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clang</a:t>
            </a: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兼容性分析</a:t>
            </a:r>
            <a:endParaRPr lang="en-US" altLang="zh-CN" sz="596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1D1D1A"/>
              </a:buClr>
            </a:pPr>
            <a:endParaRPr lang="en-US" altLang="zh-CN" sz="2000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20000"/>
              </a:lnSpc>
            </a:pPr>
            <a:r>
              <a:rPr lang="zh-CN" altLang="en-US" sz="20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副版本软件仓如何构建？</a:t>
            </a:r>
            <a:endParaRPr lang="en-US" altLang="zh-CN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>
              <a:lnSpc>
                <a:spcPct val="120000"/>
              </a:lnSpc>
              <a:buClr>
                <a:srgbClr val="1D1D1A"/>
              </a:buClr>
              <a:defRPr/>
            </a:pP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主版本：</a:t>
            </a:r>
            <a:endParaRPr lang="en-US" altLang="zh-CN" sz="1800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Clr>
                <a:srgbClr val="1D1D1A"/>
              </a:buClr>
              <a:defRPr/>
            </a:pP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https://gitee.com/src-openeuler/clang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https://gitee.com/src-openeuler/llvm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  <a:p>
            <a:pPr lvl="1">
              <a:lnSpc>
                <a:spcPct val="120000"/>
              </a:lnSpc>
              <a:buClr>
                <a:srgbClr val="1D1D1A"/>
              </a:buClr>
              <a:defRPr/>
            </a:pPr>
            <a:r>
              <a:rPr lang="zh-CN" altLang="en-US" sz="1800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副版本（只创建编译工具仓）：</a:t>
            </a:r>
            <a:endParaRPr lang="en-US" altLang="zh-CN" sz="1800" dirty="0">
              <a:solidFill>
                <a:srgbClr val="002FA7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2">
              <a:lnSpc>
                <a:spcPct val="120000"/>
              </a:lnSpc>
              <a:buClr>
                <a:srgbClr val="1D1D1A"/>
              </a:buClr>
              <a:defRPr/>
            </a:pP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https://gitee.com/src-openeuler/</a:t>
            </a:r>
            <a:r>
              <a:rPr lang="en-US" altLang="zh-CN" sz="1499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clang</a:t>
            </a:r>
            <a:r>
              <a:rPr lang="en-US" altLang="zh-CN" sz="1499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-latest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 </a:t>
            </a: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https://gitee.com/src-openeuler/</a:t>
            </a:r>
            <a:r>
              <a:rPr lang="en-US" altLang="zh-CN" sz="1499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llvm</a:t>
            </a:r>
            <a:r>
              <a:rPr lang="en-US" altLang="zh-CN" sz="1499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-latest</a:t>
            </a:r>
            <a:r>
              <a:rPr lang="zh-CN" altLang="en-US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</a:t>
            </a:r>
            <a:r>
              <a:rPr lang="en-US" altLang="zh-CN" sz="1499" dirty="0">
                <a:solidFill>
                  <a:srgbClr val="002FA7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......</a:t>
            </a:r>
          </a:p>
        </p:txBody>
      </p:sp>
    </p:spTree>
    <p:extLst>
      <p:ext uri="{BB962C8B-B14F-4D97-AF65-F5344CB8AC3E}">
        <p14:creationId xmlns:p14="http://schemas.microsoft.com/office/powerpoint/2010/main" val="4670956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30464CD4-DB01-442D-A285-CEEDFE34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3782" y="2948869"/>
            <a:ext cx="3324435" cy="480131"/>
          </a:xfrm>
        </p:spPr>
        <p:txBody>
          <a:bodyPr/>
          <a:lstStyle/>
          <a:p>
            <a:r>
              <a:rPr lang="en-US" altLang="zh-CN" sz="2800" b="1" dirty="0">
                <a:solidFill>
                  <a:srgbClr val="002FA7"/>
                </a:solidFill>
              </a:rPr>
              <a:t>Any question</a:t>
            </a:r>
            <a:r>
              <a:rPr lang="zh-CN" altLang="en-US" sz="2800" b="1" dirty="0">
                <a:solidFill>
                  <a:srgbClr val="002FA7"/>
                </a:solidFill>
              </a:rPr>
              <a:t>？</a:t>
            </a:r>
            <a:endParaRPr lang="zh-CN" altLang="en-US" sz="2800" dirty="0">
              <a:solidFill>
                <a:srgbClr val="002FA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865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4574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35038</TotalTime>
  <Words>595</Words>
  <Application>Microsoft Office PowerPoint</Application>
  <PresentationFormat>宽屏</PresentationFormat>
  <Paragraphs>93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7" baseType="lpstr">
      <vt:lpstr>.AppleSystemUIFont</vt:lpstr>
      <vt:lpstr>Huawei Sans</vt:lpstr>
      <vt:lpstr>等线</vt:lpstr>
      <vt:lpstr>宋体</vt:lpstr>
      <vt:lpstr>微软雅黑</vt:lpstr>
      <vt:lpstr>微软雅黑</vt:lpstr>
      <vt:lpstr>Arial</vt:lpstr>
      <vt:lpstr>Calibri</vt:lpstr>
      <vt:lpstr>Wingdings</vt:lpstr>
      <vt:lpstr>Office 主题​​</vt:lpstr>
      <vt:lpstr>24.03-LTS周期内LLVM主副版本选型和演进策略-讨论</vt:lpstr>
      <vt:lpstr>动机</vt:lpstr>
      <vt:lpstr>方案</vt:lpstr>
      <vt:lpstr>方案实施</vt:lpstr>
      <vt:lpstr>方案实施</vt:lpstr>
      <vt:lpstr>Any question？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Zhaochuanfeng (Steve)</dc:creator>
  <cp:lastModifiedBy>Zhaochuanfeng (Steve)</cp:lastModifiedBy>
  <cp:revision>1576</cp:revision>
  <dcterms:created xsi:type="dcterms:W3CDTF">2021-09-22T17:27:27Z</dcterms:created>
  <dcterms:modified xsi:type="dcterms:W3CDTF">2024-07-10T03:25:36Z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(3)WiQ1VjtEdxHLUbUDF3iHG2KdivBVKQu4XinyKTPDHKEya50cLMTDYF3OPRDhhco49CyejA08
/mjcUHXm149hnAMcmLhqYFmICzw87e09cSctCypBF7zfJ2TzkN6A57CpP5wKm0G/28tjbpvf
RwJnU2Wpoa8Llz/NyOluxivckDgUu2fGDObkQp+fRrfTfVY7p5uo7EceQBtnTzXzeHTfLgnK
MYmiSdy7Iu6rHfTUbg</vt:lpwstr>
  </property>
  <property fmtid="{D5CDD505-2E9C-101B-9397-08002B2CF9AE}" pid="3" name="_2015_ms_pID_7253431">
    <vt:lpwstr>zMsuc8DRSS/4eif/hHtqXsWNVXquemsuJjAFPIb3yiPFSWC/CsuA7V
YjeiSq6fwAm7blT8YnxSL7btGskUqtj/C6rHyh/jBHxo3kHQa8aNQ3W2T1YF0D+phI2s6Rtz
dt6HNMwa1CFiHuTs7S2Q5qy7AYrajuES6NhOwqFvppcouzsS+C/FS9MvJLs/5Qch4r46Lvz1
WC3/gdqqk/Xr7Lwa/y6El/Vi/9zKJa/RIGvE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1635123647</vt:lpwstr>
  </property>
  <property fmtid="{D5CDD505-2E9C-101B-9397-08002B2CF9AE}" pid="8" name="_2015_ms_pID_7253432">
    <vt:lpwstr>Zw==</vt:lpwstr>
  </property>
</Properties>
</file>