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3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523" autoAdjust="0"/>
  </p:normalViewPr>
  <p:slideViewPr>
    <p:cSldViewPr snapToGrid="0" showGuides="1">
      <p:cViewPr varScale="1">
        <p:scale>
          <a:sx n="97" d="100"/>
          <a:sy n="97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4DB2E-3269-49EA-8EAA-8D4860C88356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2F223-CA7F-4A06-84E1-9AF2A0A92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99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2F223-CA7F-4A06-84E1-9AF2A0A925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904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2F223-CA7F-4A06-84E1-9AF2A0A925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18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（浅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3">
            <a:extLst>
              <a:ext uri="{FF2B5EF4-FFF2-40B4-BE49-F238E27FC236}">
                <a16:creationId xmlns:a16="http://schemas.microsoft.com/office/drawing/2014/main" id="{10C61FE6-A433-47CF-AF72-79BB076C9F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321" y="4037199"/>
            <a:ext cx="8928000" cy="7200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z="4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主标题内容文字区域</a:t>
            </a:r>
          </a:p>
        </p:txBody>
      </p:sp>
      <p:sp>
        <p:nvSpPr>
          <p:cNvPr id="12" name="文本占位符 19">
            <a:extLst>
              <a:ext uri="{FF2B5EF4-FFF2-40B4-BE49-F238E27FC236}">
                <a16:creationId xmlns:a16="http://schemas.microsoft.com/office/drawing/2014/main" id="{57343190-8AFD-4C4F-83E7-C7B97C170C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3321" y="4914899"/>
            <a:ext cx="3600000" cy="32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zh-CN" altLang="en-US" dirty="0"/>
              <a:t>单位：</a:t>
            </a:r>
            <a:endParaRPr lang="en-US" altLang="zh-CN" dirty="0"/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9DDB8AC1-AF80-49B8-9ED4-8C3F93C3BB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321" y="5286375"/>
            <a:ext cx="3600000" cy="2762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zh-CN" altLang="en-US" dirty="0"/>
              <a:t>汇报人：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21" y="3021525"/>
            <a:ext cx="5539353" cy="67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6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（浅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DEEC4-DD0A-4F38-B832-93B4EC389A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5653C86-4825-47F9-A882-A52F95348C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29586"/>
            <a:ext cx="10515600" cy="4359458"/>
          </a:xfrm>
        </p:spPr>
        <p:txBody>
          <a:bodyPr>
            <a:normAutofit/>
          </a:bodyPr>
          <a:lstStyle>
            <a:lvl1pPr marL="457200" indent="-457200">
              <a:buAutoNum type="arabicPeriod"/>
              <a:defRPr sz="2200"/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  <a:p>
            <a:pPr lvl="0"/>
            <a:r>
              <a:rPr lang="zh-CN" altLang="en-US" dirty="0"/>
              <a:t>单击此处添加文本</a:t>
            </a:r>
          </a:p>
        </p:txBody>
      </p:sp>
    </p:spTree>
    <p:extLst>
      <p:ext uri="{BB962C8B-B14F-4D97-AF65-F5344CB8AC3E}">
        <p14:creationId xmlns:p14="http://schemas.microsoft.com/office/powerpoint/2010/main" val="345235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（浅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E0804-E2AC-4BF9-A812-73919677A6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2325" y="294104"/>
            <a:ext cx="8883624" cy="507831"/>
          </a:xfrm>
        </p:spPr>
        <p:txBody>
          <a:bodyPr wrap="square" lIns="102240" tIns="45720" rIns="91440" bIns="45720" anchor="ctr">
            <a:spAutoFit/>
          </a:bodyPr>
          <a:lstStyle>
            <a:lvl1pPr>
              <a:defRPr sz="3000"/>
            </a:lvl1pPr>
          </a:lstStyle>
          <a:p>
            <a:r>
              <a:rPr lang="zh-CN" altLang="en-US" dirty="0"/>
              <a:t>标题文字区域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F7FAC-5F4F-4CBC-A696-623C238418D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2324" y="1234081"/>
            <a:ext cx="10841541" cy="435133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zh-CN" altLang="en-US" dirty="0"/>
              <a:t>此处为文字区域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310" y="294104"/>
            <a:ext cx="1851555" cy="84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1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（浅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7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7A293A-8E37-4208-B4FA-3A2BB9E93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D096C7-D3A4-4E38-A510-F976B1FD1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395D8-B110-436A-A4B8-B2F8D1E2C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0E300F0-0892-48D2-9223-FBD060D137BF}" type="datetimeFigureOut">
              <a:rPr lang="zh-CN" altLang="en-US" smtClean="0"/>
              <a:pPr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C51CC-7CD8-4524-928A-B91086A1A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FEE23E-BF8D-49FD-A13E-22628F41C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DBE4B31-86BE-4417-B8C4-D96246BE2F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97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9095C-E3BB-48D4-9B2E-14606C4B4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20" y="4037199"/>
            <a:ext cx="10715239" cy="720000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AI4Compiler - </a:t>
            </a:r>
            <a:r>
              <a:rPr lang="en-US" altLang="zh-CN" sz="3200" b="1" dirty="0" err="1"/>
              <a:t>BiSheng</a:t>
            </a:r>
            <a:r>
              <a:rPr lang="en-US" altLang="zh-CN" sz="3200" b="1" dirty="0"/>
              <a:t> ACPO</a:t>
            </a:r>
            <a:r>
              <a:rPr lang="zh-CN" altLang="en-US" sz="3200" b="1" dirty="0"/>
              <a:t>框架引入汇报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323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257E7-7732-44EA-8317-72C33307C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25" y="294104"/>
            <a:ext cx="8883624" cy="507831"/>
          </a:xfrm>
        </p:spPr>
        <p:txBody>
          <a:bodyPr/>
          <a:lstStyle/>
          <a:p>
            <a:r>
              <a:rPr lang="en-US" altLang="zh-CN"/>
              <a:t>ACPO </a:t>
            </a:r>
            <a:r>
              <a:rPr lang="zh-CN" altLang="en-US"/>
              <a:t>软件包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D9353-DA86-481D-A15F-E6FE50829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2324" y="1234080"/>
            <a:ext cx="10841541" cy="54450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ACPO</a:t>
            </a:r>
            <a:r>
              <a:rPr lang="zh-CN" altLang="en-US" dirty="0"/>
              <a:t>：</a:t>
            </a:r>
            <a:r>
              <a:rPr lang="en-US" altLang="zh-CN" dirty="0"/>
              <a:t>AI-Enabled Compiler-Driven Program Optimization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上游：</a:t>
            </a:r>
            <a:r>
              <a:rPr lang="en-US" altLang="zh-CN" dirty="0"/>
              <a:t>https://github.com/Huawei-CPLLab/ACPO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ACPO </a:t>
            </a:r>
            <a:r>
              <a:rPr lang="zh-CN" altLang="en-US" dirty="0"/>
              <a:t>软件包：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华为多伦多异构编译器实验室开发，是一种致力于编译器与</a:t>
            </a:r>
            <a:r>
              <a:rPr lang="en-US" altLang="zh-CN" dirty="0"/>
              <a:t>AI</a:t>
            </a:r>
            <a:r>
              <a:rPr lang="zh-CN" altLang="en-US" dirty="0"/>
              <a:t>能力融合的开发框架，通过统一的接口抽象，在编译器中接入基于</a:t>
            </a:r>
            <a:r>
              <a:rPr lang="en-US" altLang="zh-CN" dirty="0" err="1"/>
              <a:t>PyTorch</a:t>
            </a:r>
            <a:r>
              <a:rPr lang="en-US" altLang="zh-CN" dirty="0"/>
              <a:t>/TF</a:t>
            </a:r>
            <a:r>
              <a:rPr lang="zh-CN" altLang="en-US" dirty="0"/>
              <a:t>的各种预训练</a:t>
            </a:r>
            <a:r>
              <a:rPr lang="en-US" altLang="zh-CN" dirty="0"/>
              <a:t>AI</a:t>
            </a:r>
            <a:r>
              <a:rPr lang="zh-CN" altLang="en-US" dirty="0"/>
              <a:t>模型，在编译调优中基于</a:t>
            </a:r>
            <a:r>
              <a:rPr lang="en-US" altLang="zh-CN" dirty="0"/>
              <a:t>AI</a:t>
            </a:r>
            <a:r>
              <a:rPr lang="zh-CN" altLang="en-US" dirty="0"/>
              <a:t>模型决策，指导编译器对循环展开因子、是否</a:t>
            </a:r>
            <a:r>
              <a:rPr lang="en-US" altLang="zh-CN" dirty="0"/>
              <a:t>Inline</a:t>
            </a:r>
            <a:r>
              <a:rPr lang="zh-CN" altLang="en-US" dirty="0"/>
              <a:t>等进行调优，从而提升程序执行性能。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447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257E7-7732-44EA-8317-72C33307C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25" y="294104"/>
            <a:ext cx="8883624" cy="507831"/>
          </a:xfrm>
        </p:spPr>
        <p:txBody>
          <a:bodyPr/>
          <a:lstStyle/>
          <a:p>
            <a:r>
              <a:rPr lang="en-US" altLang="zh-CN"/>
              <a:t>ACPO</a:t>
            </a:r>
            <a:r>
              <a:rPr lang="zh-CN" altLang="en-US"/>
              <a:t> 架构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B41696-0307-4BE6-BA73-914B0E8C9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25" y="996003"/>
            <a:ext cx="7733333" cy="33142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1823986-4F4A-439A-B10B-6E21C168A2EC}"/>
              </a:ext>
            </a:extLst>
          </p:cNvPr>
          <p:cNvSpPr txBox="1"/>
          <p:nvPr/>
        </p:nvSpPr>
        <p:spPr>
          <a:xfrm>
            <a:off x="508000" y="4504357"/>
            <a:ext cx="79576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ACPO</a:t>
            </a:r>
            <a:r>
              <a:rPr lang="zh-CN" altLang="en-US"/>
              <a:t>架构包含：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高层接口：用于编译器对</a:t>
            </a:r>
            <a:r>
              <a:rPr lang="en-US" altLang="zh-CN"/>
              <a:t>AI</a:t>
            </a:r>
            <a:r>
              <a:rPr lang="zh-CN" altLang="en-US"/>
              <a:t>模型的调用，接收编译器中收集的程序特征，用于模型对程序潜在优化点分析。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底层接口：用于接入通过</a:t>
            </a:r>
            <a:r>
              <a:rPr lang="en-US" altLang="zh-CN"/>
              <a:t>PyTorch/TensorFlow</a:t>
            </a:r>
            <a:r>
              <a:rPr lang="zh-CN" altLang="en-US"/>
              <a:t>等不同框架实现的模型。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17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257E7-7732-44EA-8317-72C33307C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25" y="294104"/>
            <a:ext cx="8883624" cy="507831"/>
          </a:xfrm>
        </p:spPr>
        <p:txBody>
          <a:bodyPr/>
          <a:lstStyle/>
          <a:p>
            <a:r>
              <a:rPr lang="zh-CN" altLang="en-US" dirty="0"/>
              <a:t>为什么</a:t>
            </a:r>
            <a:r>
              <a:rPr lang="zh-CN" altLang="en-US"/>
              <a:t>需要引入</a:t>
            </a:r>
            <a:r>
              <a:rPr lang="en-US" altLang="zh-CN"/>
              <a:t>ACPO</a:t>
            </a:r>
            <a:r>
              <a:rPr lang="zh-CN" altLang="en-US"/>
              <a:t>软件包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D9353-DA86-481D-A15F-E6FE50829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2324" y="1234081"/>
            <a:ext cx="10841541" cy="539200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openEuler AI4compiler</a:t>
            </a:r>
            <a:r>
              <a:rPr lang="zh-CN" altLang="en-US"/>
              <a:t>能力完备性提升</a:t>
            </a:r>
            <a:endParaRPr lang="en-US" altLang="zh-CN"/>
          </a:p>
          <a:p>
            <a:pPr marL="10287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/>
              <a:t>通过</a:t>
            </a:r>
            <a:r>
              <a:rPr lang="en-US" altLang="zh-CN" sz="1800"/>
              <a:t>ACPO</a:t>
            </a:r>
            <a:r>
              <a:rPr lang="zh-CN" altLang="en-US" sz="1800"/>
              <a:t>的开源，在</a:t>
            </a:r>
            <a:r>
              <a:rPr lang="en-US" altLang="zh-CN" sz="1800"/>
              <a:t>openEuler LLVM</a:t>
            </a:r>
            <a:r>
              <a:rPr lang="zh-CN" altLang="en-US" sz="1800"/>
              <a:t>编译器中引入</a:t>
            </a:r>
            <a:r>
              <a:rPr lang="en-US" altLang="zh-CN" sz="1800"/>
              <a:t>AI</a:t>
            </a:r>
            <a:r>
              <a:rPr lang="zh-CN" altLang="en-US" sz="1800"/>
              <a:t>能力，通过</a:t>
            </a:r>
            <a:r>
              <a:rPr lang="en-US" altLang="zh-CN" sz="1800"/>
              <a:t>AI</a:t>
            </a:r>
            <a:r>
              <a:rPr lang="zh-CN" altLang="en-US" sz="1800"/>
              <a:t>模型进一步优化</a:t>
            </a:r>
            <a:r>
              <a:rPr lang="en-US" altLang="zh-CN" sz="1800"/>
              <a:t>openEuler LLVM </a:t>
            </a:r>
            <a:r>
              <a:rPr lang="zh-CN" altLang="en-US" sz="1800"/>
              <a:t>编译器的调优效率，借助</a:t>
            </a:r>
            <a:r>
              <a:rPr lang="en-US" altLang="zh-CN" sz="1800"/>
              <a:t>AI</a:t>
            </a:r>
            <a:r>
              <a:rPr lang="zh-CN" altLang="en-US" sz="1800"/>
              <a:t>能力找到比传统编译器</a:t>
            </a:r>
            <a:r>
              <a:rPr lang="en-US" altLang="zh-CN" sz="1800"/>
              <a:t>O3</a:t>
            </a:r>
            <a:r>
              <a:rPr lang="zh-CN" altLang="en-US" sz="1800"/>
              <a:t>性能更高的优化点，提升程序性能。</a:t>
            </a:r>
            <a:endParaRPr lang="en-US" altLang="zh-CN" sz="1800"/>
          </a:p>
          <a:p>
            <a:pPr lvl="1" indent="0">
              <a:lnSpc>
                <a:spcPct val="150000"/>
              </a:lnSpc>
              <a:buNone/>
            </a:pPr>
            <a:endParaRPr lang="en-US" altLang="zh-CN" sz="1800"/>
          </a:p>
          <a:p>
            <a:pPr marL="9715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/>
              <a:t>Autotuner</a:t>
            </a:r>
            <a:r>
              <a:rPr lang="zh-CN" altLang="en-US" sz="1800"/>
              <a:t>已开源，</a:t>
            </a:r>
            <a:r>
              <a:rPr lang="en-US" altLang="zh-CN" sz="1800"/>
              <a:t>ACPO</a:t>
            </a:r>
            <a:r>
              <a:rPr lang="zh-CN" altLang="en-US" sz="1800"/>
              <a:t>可以结合</a:t>
            </a:r>
            <a:r>
              <a:rPr lang="en-US" altLang="zh-CN" sz="1800"/>
              <a:t>Autotuner</a:t>
            </a:r>
            <a:r>
              <a:rPr lang="zh-CN" altLang="en-US" sz="1800"/>
              <a:t>提供高效、</a:t>
            </a:r>
            <a:r>
              <a:rPr lang="en-US" altLang="zh-CN" sz="1800"/>
              <a:t>online</a:t>
            </a:r>
            <a:r>
              <a:rPr lang="zh-CN" altLang="en-US" sz="1800"/>
              <a:t>的</a:t>
            </a:r>
            <a:r>
              <a:rPr lang="en-US" altLang="zh-CN" sz="1800"/>
              <a:t>AI</a:t>
            </a:r>
            <a:r>
              <a:rPr lang="zh-CN" altLang="en-US" sz="1800"/>
              <a:t>模型训练能力</a:t>
            </a:r>
            <a:endParaRPr lang="en-US" altLang="zh-CN" sz="1800"/>
          </a:p>
          <a:p>
            <a:pPr lvl="1" indent="0">
              <a:lnSpc>
                <a:spcPct val="150000"/>
              </a:lnSpc>
              <a:buNone/>
            </a:pPr>
            <a:endParaRPr lang="en-US" altLang="zh-CN" sz="1800"/>
          </a:p>
          <a:p>
            <a:pPr marL="10287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/>
              <a:t>编译器与</a:t>
            </a:r>
            <a:r>
              <a:rPr lang="en-US" altLang="zh-CN" sz="1800"/>
              <a:t>AI</a:t>
            </a:r>
            <a:r>
              <a:rPr lang="zh-CN" altLang="en-US" sz="1800"/>
              <a:t>相结合，引导传统编译器与</a:t>
            </a:r>
            <a:r>
              <a:rPr lang="en-US" altLang="zh-CN" sz="1800"/>
              <a:t>AI</a:t>
            </a:r>
            <a:r>
              <a:rPr lang="zh-CN" altLang="en-US" sz="1800"/>
              <a:t>模型的融合发展，促进</a:t>
            </a:r>
            <a:r>
              <a:rPr lang="en-US" altLang="zh-CN" sz="1800"/>
              <a:t>OpenEuler</a:t>
            </a:r>
            <a:r>
              <a:rPr lang="zh-CN" altLang="en-US" sz="1800"/>
              <a:t>生态繁荣。</a:t>
            </a:r>
            <a:endParaRPr lang="en-US" altLang="zh-CN" sz="1800"/>
          </a:p>
          <a:p>
            <a:pPr marL="10287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74631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257E7-7732-44EA-8317-72C33307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如何引入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D9353-DA86-481D-A15F-E6FE50829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2324" y="1234080"/>
            <a:ext cx="10841541" cy="562392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900" dirty="0"/>
              <a:t>在</a:t>
            </a:r>
            <a:r>
              <a:rPr lang="en-US" altLang="zh-CN" sz="1900" dirty="0"/>
              <a:t>openEuler</a:t>
            </a:r>
            <a:r>
              <a:rPr lang="zh-CN" altLang="en-US" sz="1900" dirty="0"/>
              <a:t>社区新建代码仓</a:t>
            </a:r>
            <a:endParaRPr lang="en-US" altLang="zh-CN" sz="1900" dirty="0"/>
          </a:p>
          <a:p>
            <a:pPr marL="971550" lvl="1" indent="-285750">
              <a:buFont typeface="Wingdings" panose="05000000000000000000" pitchFamily="2" charset="2"/>
              <a:buChar char="Ø"/>
            </a:pPr>
            <a:r>
              <a:rPr lang="en-US" altLang="zh-CN" sz="1900" dirty="0"/>
              <a:t> https://gitee.com/src-openeuler/ACPO</a:t>
            </a:r>
          </a:p>
          <a:p>
            <a:pPr lvl="1" indent="0">
              <a:buNone/>
            </a:pPr>
            <a:endParaRPr lang="en-US" altLang="zh-CN" sz="19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900" dirty="0"/>
              <a:t>将</a:t>
            </a:r>
            <a:r>
              <a:rPr lang="en-US" altLang="zh-CN" sz="1900" dirty="0"/>
              <a:t>ACPO</a:t>
            </a:r>
            <a:r>
              <a:rPr lang="zh-CN" altLang="en-US" sz="1900" dirty="0"/>
              <a:t>框架定义的编译器中接口更新至</a:t>
            </a:r>
            <a:r>
              <a:rPr lang="en-US" altLang="zh-CN" sz="1900" dirty="0" err="1"/>
              <a:t>llvm</a:t>
            </a:r>
            <a:r>
              <a:rPr lang="en-US" altLang="zh-CN" sz="1900" dirty="0"/>
              <a:t>-project</a:t>
            </a:r>
          </a:p>
          <a:p>
            <a:pPr marL="10287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/>
              <a:t> https://gitee.com/openeuler/llvm-project</a:t>
            </a:r>
          </a:p>
          <a:p>
            <a:pPr lvl="1" indent="0">
              <a:lnSpc>
                <a:spcPct val="100000"/>
              </a:lnSpc>
              <a:buNone/>
            </a:pPr>
            <a:endParaRPr lang="en-US" altLang="zh-CN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200" dirty="0" err="1">
                <a:solidFill>
                  <a:prstClr val="black"/>
                </a:solidFill>
              </a:rPr>
              <a:t>Commiter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marL="1028700" lvl="1" indent="-342900"/>
            <a:r>
              <a:rPr lang="en-US" altLang="zh-CN" sz="2200" dirty="0" err="1">
                <a:solidFill>
                  <a:prstClr val="black"/>
                </a:solidFill>
              </a:rPr>
              <a:t>Lv</a:t>
            </a:r>
            <a:r>
              <a:rPr lang="en-US" altLang="zh-CN" sz="2200" dirty="0">
                <a:solidFill>
                  <a:prstClr val="black"/>
                </a:solidFill>
              </a:rPr>
              <a:t> </a:t>
            </a:r>
            <a:r>
              <a:rPr lang="en-US" altLang="zh-CN" sz="2200" dirty="0" err="1">
                <a:solidFill>
                  <a:prstClr val="black"/>
                </a:solidFill>
              </a:rPr>
              <a:t>Yinrun</a:t>
            </a:r>
            <a:r>
              <a:rPr lang="en-US" altLang="zh-CN" sz="2200" dirty="0">
                <a:solidFill>
                  <a:prstClr val="black"/>
                </a:solidFill>
              </a:rPr>
              <a:t>    lvyinrun@huawei.com</a:t>
            </a:r>
          </a:p>
          <a:p>
            <a:pPr marL="1028700" lvl="1" indent="-342900"/>
            <a:r>
              <a:rPr lang="en-US" altLang="zh-CN" sz="2200" dirty="0">
                <a:solidFill>
                  <a:prstClr val="black"/>
                </a:solidFill>
              </a:rPr>
              <a:t>Tomasz Czajkowski    tomasz.czajkowski@huawei.com   </a:t>
            </a:r>
          </a:p>
          <a:p>
            <a:pPr marL="1028700" lvl="1" indent="-342900"/>
            <a:r>
              <a:rPr lang="en-US" altLang="zh-CN" sz="2200" dirty="0">
                <a:solidFill>
                  <a:prstClr val="black"/>
                </a:solidFill>
              </a:rPr>
              <a:t>Wang Zhan    wangzhan23@huawei.com</a:t>
            </a:r>
          </a:p>
          <a:p>
            <a:pPr marL="1028700" lvl="1" indent="-342900"/>
            <a:endParaRPr lang="en-US" altLang="zh-CN" sz="1800" dirty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prstClr val="black"/>
                </a:solidFill>
              </a:rPr>
              <a:t>测试</a:t>
            </a:r>
            <a:endParaRPr lang="en-US" altLang="zh-CN" sz="2600" dirty="0">
              <a:solidFill>
                <a:prstClr val="black"/>
              </a:solidFill>
            </a:endParaRPr>
          </a:p>
          <a:p>
            <a:pPr marL="1028700" lvl="1" indent="-342900"/>
            <a:r>
              <a:rPr lang="zh-CN" altLang="en-US" sz="2200" dirty="0">
                <a:solidFill>
                  <a:prstClr val="black"/>
                </a:solidFill>
              </a:rPr>
              <a:t>基本功能测试</a:t>
            </a:r>
            <a:endParaRPr lang="en-US" altLang="zh-CN" sz="2200" dirty="0">
              <a:solidFill>
                <a:prstClr val="black"/>
              </a:solidFill>
            </a:endParaRPr>
          </a:p>
          <a:p>
            <a:pPr marL="1028700" lvl="1" indent="-342900"/>
            <a:endParaRPr lang="en-US" altLang="zh-CN" sz="2200" dirty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prstClr val="black"/>
                </a:solidFill>
              </a:rPr>
              <a:t>版本与发布</a:t>
            </a:r>
            <a:endParaRPr lang="en-US" altLang="zh-CN" sz="2600" dirty="0">
              <a:solidFill>
                <a:prstClr val="black"/>
              </a:solidFill>
            </a:endParaRPr>
          </a:p>
          <a:p>
            <a:pPr marL="1028700" lvl="1" indent="-342900"/>
            <a:r>
              <a:rPr lang="zh-CN" altLang="en-US" sz="2200" dirty="0">
                <a:solidFill>
                  <a:prstClr val="black"/>
                </a:solidFill>
              </a:rPr>
              <a:t>申请进入</a:t>
            </a:r>
            <a:r>
              <a:rPr lang="en-US" altLang="zh-CN" sz="2200" dirty="0">
                <a:solidFill>
                  <a:prstClr val="black"/>
                </a:solidFill>
              </a:rPr>
              <a:t>24.09 LTS</a:t>
            </a:r>
            <a:r>
              <a:rPr lang="zh-CN" altLang="en-US" sz="2200" dirty="0">
                <a:solidFill>
                  <a:prstClr val="black"/>
                </a:solidFill>
              </a:rPr>
              <a:t>版本，放入</a:t>
            </a:r>
            <a:r>
              <a:rPr lang="en-US" altLang="zh-CN" sz="2200" dirty="0">
                <a:solidFill>
                  <a:prstClr val="black"/>
                </a:solidFill>
              </a:rPr>
              <a:t>EPOL</a:t>
            </a:r>
            <a:r>
              <a:rPr lang="zh-CN" altLang="en-US" sz="2200" dirty="0">
                <a:solidFill>
                  <a:prstClr val="black"/>
                </a:solidFill>
              </a:rPr>
              <a:t>软件仓</a:t>
            </a:r>
            <a:endParaRPr lang="en-US" altLang="zh-CN" sz="2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28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57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12807</TotalTime>
  <Words>329</Words>
  <Application>Microsoft Office PowerPoint</Application>
  <PresentationFormat>宽屏</PresentationFormat>
  <Paragraphs>40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微软雅黑</vt:lpstr>
      <vt:lpstr>微软雅黑</vt:lpstr>
      <vt:lpstr>Arial</vt:lpstr>
      <vt:lpstr>Wingdings</vt:lpstr>
      <vt:lpstr>Office 主题​​</vt:lpstr>
      <vt:lpstr>AI4Compiler - BiSheng ACPO框架引入汇报</vt:lpstr>
      <vt:lpstr>ACPO 软件包介绍</vt:lpstr>
      <vt:lpstr>ACPO 架构</vt:lpstr>
      <vt:lpstr>为什么需要引入ACPO软件包</vt:lpstr>
      <vt:lpstr>如何引入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yijinjing</dc:creator>
  <cp:lastModifiedBy>Zhaochuanfeng (Steve)</cp:lastModifiedBy>
  <cp:revision>99</cp:revision>
  <dcterms:created xsi:type="dcterms:W3CDTF">2021-09-22T17:27:27Z</dcterms:created>
  <dcterms:modified xsi:type="dcterms:W3CDTF">2024-07-10T03:26:55Z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(3)rvM4L1WhgLeLJ+kTz3hyxRKk6JxSKlt54StFNqTpx/ZvZujsWC/kIgMhx1LZrQ2FQr4nfypR
lhg+6qQPhZnzL6ad8alFuqfTAu2jnAe9AIYqd6ECohRljC9GFLr70R7lCwCFbyeuZKO+b5Fk
MRRBYsfYsP6mr1zg87TMiV189cC450u0tmJ0Q9tIzeRmEsZR4ZlhpdcHMBcIqJELxoRNBPdU
b0KPqERsEtoOZPBjeM</vt:lpwstr>
  </property>
  <property fmtid="{D5CDD505-2E9C-101B-9397-08002B2CF9AE}" pid="3" name="_2015_ms_pID_7253431">
    <vt:lpwstr>I7naS9EYQl9RJTIr5GssQZc9n3UIGzfgmBmsaE8TVG1uCE/8Nkboee
/bO8ar80AA8K8Y4F7SNG/iFBmImxFVLKoEp31s07YPH+PgdTss9VhTddToli5dQR9fXAwf2Q
MnaJJKaO0oc7/oUwL1jeHWwaVdEwDVKm2jY0ZfmsvML7dR4vfTJ/b6xdHSb3iNiFqRw8RUMJ
cxDsBvwRu/3xMLPzR505UQAEX01lU2/L3Tcv</vt:lpwstr>
  </property>
  <property fmtid="{D5CDD505-2E9C-101B-9397-08002B2CF9AE}" pid="4" name="_2015_ms_pID_7253432">
    <vt:lpwstr>7Q==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1719803958</vt:lpwstr>
  </property>
</Properties>
</file>