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84" r:id="rId4"/>
    <p:sldId id="292" r:id="rId5"/>
    <p:sldId id="308" r:id="rId6"/>
    <p:sldId id="288" r:id="rId7"/>
    <p:sldId id="314" r:id="rId8"/>
    <p:sldId id="315" r:id="rId9"/>
    <p:sldId id="262" r:id="rId10"/>
    <p:sldId id="263" r:id="rId11"/>
    <p:sldId id="318" r:id="rId12"/>
    <p:sldId id="316" r:id="rId13"/>
    <p:sldId id="317" r:id="rId14"/>
    <p:sldId id="321" r:id="rId15"/>
    <p:sldId id="319" r:id="rId16"/>
    <p:sldId id="290" r:id="rId17"/>
    <p:sldId id="320" r:id="rId18"/>
    <p:sldId id="305" r:id="rId19"/>
    <p:sldId id="324" r:id="rId20"/>
    <p:sldId id="299" r:id="rId21"/>
    <p:sldId id="274" r:id="rId22"/>
    <p:sldId id="326" r:id="rId23"/>
    <p:sldId id="273" r:id="rId24"/>
    <p:sldId id="327" r:id="rId25"/>
    <p:sldId id="328" r:id="rId26"/>
    <p:sldId id="268" r:id="rId27"/>
    <p:sldId id="2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79553" autoAdjust="0"/>
  </p:normalViewPr>
  <p:slideViewPr>
    <p:cSldViewPr snapToGrid="0" showGuides="1">
      <p:cViewPr varScale="1">
        <p:scale>
          <a:sx n="82" d="100"/>
          <a:sy n="82" d="100"/>
        </p:scale>
        <p:origin x="837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48532-D575-4A51-ADFB-B53F101E930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3C4B-5FD1-46A0-BE99-4933910C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8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4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6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2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32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9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2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7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1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87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在切换编译器过程中，不仅有软件包的构建的问题、运行问题，其实我们还遇到从低版本编译器切换到高版本编译器的差异，由于时间关系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7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6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3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1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4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6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053465-9117-4257-8AD2-2FFDD332D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321" y="3130104"/>
            <a:ext cx="2225816" cy="561467"/>
          </a:xfrm>
          <a:prstGeom prst="rect">
            <a:avLst/>
          </a:prstGeom>
        </p:spPr>
      </p:pic>
      <p:sp>
        <p:nvSpPr>
          <p:cNvPr id="10" name="标题 3">
            <a:extLst>
              <a:ext uri="{FF2B5EF4-FFF2-40B4-BE49-F238E27FC236}">
                <a16:creationId xmlns:a16="http://schemas.microsoft.com/office/drawing/2014/main" id="{10C61FE6-A433-47CF-AF72-79BB076C9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57343190-8AFD-4C4F-83E7-C7B97C17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单位：</a:t>
            </a:r>
            <a:endParaRPr lang="en-US" altLang="zh-CN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DDB8AC1-AF80-49B8-9ED4-8C3F93C3B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2871283" y="3149227"/>
            <a:ext cx="27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|</a:t>
            </a:r>
            <a:r>
              <a:rPr lang="en-US" altLang="zh-CN" sz="28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 Compiler</a:t>
            </a:r>
            <a:r>
              <a:rPr lang="en-US" altLang="zh-CN" sz="2800" b="1" dirty="0">
                <a:latin typeface="Huawei Sans" panose="020C0503030203020204" pitchFamily="34" charset="0"/>
                <a:cs typeface="Huawei Sans" panose="020C0503030203020204" pitchFamily="34" charset="0"/>
              </a:rPr>
              <a:t> SIG</a:t>
            </a:r>
            <a:endParaRPr lang="zh-CN" altLang="en-US" sz="28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EEC4-DD0A-4F38-B832-93B4EC389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653C86-4825-47F9-A882-A52F95348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52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0804-E2AC-4BF9-A812-73919677A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7FAC-5F4F-4CBC-A696-623C23841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3B1ED-4BB0-44CB-9B55-826ABBC2E6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002" y="294104"/>
            <a:ext cx="1722863" cy="43459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908524" y="728700"/>
            <a:ext cx="17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Compiler</a:t>
            </a:r>
            <a:r>
              <a:rPr lang="en-US" altLang="zh-CN" sz="2000" b="1" dirty="0">
                <a:latin typeface="Huawei Sans" panose="020C0503030203020204" pitchFamily="34" charset="0"/>
                <a:cs typeface="Huawei Sans" panose="020C0503030203020204" pitchFamily="34" charset="0"/>
              </a:rPr>
              <a:t> SIG</a:t>
            </a:r>
            <a:endParaRPr lang="zh-CN" altLang="en-US" sz="20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F59B993-F106-4F07-A6F3-826D143BE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0035" y="2994404"/>
            <a:ext cx="3445727" cy="86919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5875738" y="3105835"/>
            <a:ext cx="33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|</a:t>
            </a:r>
            <a:r>
              <a:rPr lang="en-US" altLang="zh-CN" sz="36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 Compiler</a:t>
            </a:r>
            <a:r>
              <a:rPr lang="en-US" altLang="zh-CN" sz="3600" b="1" dirty="0">
                <a:latin typeface="Huawei Sans" panose="020C0503030203020204" pitchFamily="34" charset="0"/>
                <a:cs typeface="Huawei Sans" panose="020C0503030203020204" pitchFamily="34" charset="0"/>
              </a:rPr>
              <a:t> SIG</a:t>
            </a:r>
            <a:endParaRPr lang="zh-CN" altLang="en-US" sz="36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293A-8E37-4208-B4FA-3A2BB9E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6C7-D3A4-4E38-A510-F976B1FD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395D8-B110-436A-A4B8-B2F8D1E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E300F0-0892-48D2-9223-FBD060D137BF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51CC-7CD8-4524-928A-B91086A1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E23E-BF8D-49FD-A13E-22628F41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peneuler/TC/blob/master/oEEP/oEEP-0003%20LLVM%E5%B9%B3%E8%A1%8C%E5%AE%87%E5%AE%99%E8%AE%A1%E5%88%92--%E5%9F%BA%E4%BA%8ELLVM%E6%8A%80%E6%9C%AF%E6%A0%88%E6%9E%84%E5%BB%BAoE%E8%BD%AF%E4%BB%B6%E5%8C%85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21" y="4037199"/>
            <a:ext cx="10035714" cy="720000"/>
          </a:xfrm>
        </p:spPr>
        <p:txBody>
          <a:bodyPr>
            <a:normAutofit/>
          </a:bodyPr>
          <a:lstStyle/>
          <a:p>
            <a:r>
              <a:rPr lang="en-US" altLang="zh-CN" dirty="0"/>
              <a:t>LLVM</a:t>
            </a:r>
            <a:r>
              <a:rPr lang="zh-CN" altLang="en-US" dirty="0"/>
              <a:t>构建</a:t>
            </a:r>
            <a:r>
              <a:rPr lang="en-US" altLang="zh-CN" dirty="0"/>
              <a:t>openEuler</a:t>
            </a:r>
            <a:r>
              <a:rPr lang="zh-CN" altLang="en-US" dirty="0"/>
              <a:t>实践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4E3-73A9-40B0-912F-7C8F66D36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210" y="5264854"/>
            <a:ext cx="3600000" cy="324000"/>
          </a:xfrm>
        </p:spPr>
        <p:txBody>
          <a:bodyPr>
            <a:noAutofit/>
          </a:bodyPr>
          <a:lstStyle/>
          <a:p>
            <a:r>
              <a:rPr lang="en-US" altLang="zh-CN" dirty="0"/>
              <a:t>LLVM</a:t>
            </a:r>
            <a:r>
              <a:rPr lang="zh-CN" altLang="en-US" dirty="0"/>
              <a:t>平行宇宙计划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23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02A5266-C3DC-46EF-97D5-4B768FD46EF8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1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93207E3-ADA2-4CCF-86A0-A32DD7A2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0" y="2447819"/>
            <a:ext cx="3305175" cy="1352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3D7252-7B23-404F-A7D3-03069DF4D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28" y="2287763"/>
            <a:ext cx="5762625" cy="2657475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B004115-6311-4A3B-969C-9C99DE76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87949"/>
              </p:ext>
            </p:extLst>
          </p:nvPr>
        </p:nvGraphicFramePr>
        <p:xfrm>
          <a:off x="650010" y="1219043"/>
          <a:ext cx="11018313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92469">
                  <a:extLst>
                    <a:ext uri="{9D8B030D-6E8A-4147-A177-3AD203B41FA5}">
                      <a16:colId xmlns:a16="http://schemas.microsoft.com/office/drawing/2014/main" val="480743036"/>
                    </a:ext>
                  </a:extLst>
                </a:gridCol>
                <a:gridCol w="4101220">
                  <a:extLst>
                    <a:ext uri="{9D8B030D-6E8A-4147-A177-3AD203B41FA5}">
                      <a16:colId xmlns:a16="http://schemas.microsoft.com/office/drawing/2014/main" val="727430720"/>
                    </a:ext>
                  </a:extLst>
                </a:gridCol>
                <a:gridCol w="3824624">
                  <a:extLst>
                    <a:ext uri="{9D8B030D-6E8A-4147-A177-3AD203B41FA5}">
                      <a16:colId xmlns:a16="http://schemas.microsoft.com/office/drawing/2014/main" val="2226821026"/>
                    </a:ext>
                  </a:extLst>
                </a:gridCol>
              </a:tblGrid>
              <a:tr h="292171"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7072"/>
                  </a:ext>
                </a:extLst>
              </a:tr>
              <a:tr h="394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构建脚本写死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构建脚本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Spec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Makefile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configure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CMakeLists.txt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写死编译器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修改构建脚本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Spec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Makefile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configure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CMakeLists.txt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，使用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54939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07D30344-6EB8-45C8-A51B-9D915C3F7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4" y="4354035"/>
            <a:ext cx="3390900" cy="9239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416A3A-65C6-4216-8919-A1D36FAF1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171" y="5213279"/>
            <a:ext cx="4133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B07CE8-016E-4015-86E2-9B36B6C036B8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2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83BC58-ED7D-456A-9BB2-1C583A029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73855"/>
              </p:ext>
            </p:extLst>
          </p:nvPr>
        </p:nvGraphicFramePr>
        <p:xfrm>
          <a:off x="518309" y="813227"/>
          <a:ext cx="8921436" cy="975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11994">
                  <a:extLst>
                    <a:ext uri="{9D8B030D-6E8A-4147-A177-3AD203B41FA5}">
                      <a16:colId xmlns:a16="http://schemas.microsoft.com/office/drawing/2014/main" val="1415887757"/>
                    </a:ext>
                  </a:extLst>
                </a:gridCol>
                <a:gridCol w="3775295">
                  <a:extLst>
                    <a:ext uri="{9D8B030D-6E8A-4147-A177-3AD203B41FA5}">
                      <a16:colId xmlns:a16="http://schemas.microsoft.com/office/drawing/2014/main" val="68580823"/>
                    </a:ext>
                  </a:extLst>
                </a:gridCol>
                <a:gridCol w="2734147">
                  <a:extLst>
                    <a:ext uri="{9D8B030D-6E8A-4147-A177-3AD203B41FA5}">
                      <a16:colId xmlns:a16="http://schemas.microsoft.com/office/drawing/2014/main" val="3150613957"/>
                    </a:ext>
                  </a:extLst>
                </a:gridCol>
              </a:tblGrid>
              <a:tr h="292171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85607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其他语言与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互调用写死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外围包，依赖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包生成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makefile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，这时会沿用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构建时的编译器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同理，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外围包也会沿用构建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时的编译器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先切换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的编译器为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，然后构建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4876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F697EAB-5D27-4E5B-8A7A-A0925D8F6E48}"/>
              </a:ext>
            </a:extLst>
          </p:cNvPr>
          <p:cNvSpPr txBox="1"/>
          <p:nvPr/>
        </p:nvSpPr>
        <p:spPr>
          <a:xfrm>
            <a:off x="518309" y="2286308"/>
            <a:ext cx="3399073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perl-Compress-Raw-Bzip2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报错现象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构建不识别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根本原因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构建时配置的编译器被记录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A4F9BA-8B5E-40ED-8F15-538EF4A4B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10" y="1911980"/>
            <a:ext cx="7887018" cy="477054"/>
          </a:xfrm>
          <a:prstGeom prst="rect">
            <a:avLst/>
          </a:prstGeom>
          <a:solidFill>
            <a:srgbClr val="F8F9FA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日志报错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gcc_old: error: unrecognized command-line option '--config'; did you mean '-mpconfig'? 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AE6899-1998-4818-8D6E-29B78E439BFE}"/>
              </a:ext>
            </a:extLst>
          </p:cNvPr>
          <p:cNvSpPr/>
          <p:nvPr/>
        </p:nvSpPr>
        <p:spPr>
          <a:xfrm>
            <a:off x="4021510" y="2461103"/>
            <a:ext cx="7887018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perl-Compress-Raw-Bzip2.spec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 Makefile.PL INSTALLDIRS=vendor OPTIMIZE="%{optflags}" NO_PACKLIST=1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0678D4-89B8-42E4-8377-D7F7C7F9217D}"/>
              </a:ext>
            </a:extLst>
          </p:cNvPr>
          <p:cNvSpPr/>
          <p:nvPr/>
        </p:nvSpPr>
        <p:spPr>
          <a:xfrm>
            <a:off x="4021510" y="3287160"/>
            <a:ext cx="4020803" cy="13753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1">
            <a:no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 -V | grep -B3 -w cc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usemymalloc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default_inc_excludes_dot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=define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Compiler: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cc='clang'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8DE701-8A1C-48E3-B7EF-0F858EA0DFBA}"/>
              </a:ext>
            </a:extLst>
          </p:cNvPr>
          <p:cNvSpPr/>
          <p:nvPr/>
        </p:nvSpPr>
        <p:spPr>
          <a:xfrm>
            <a:off x="8042313" y="3287160"/>
            <a:ext cx="3866215" cy="13753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1">
            <a:no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perl -V | grep -B3 -w cc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usemymalloc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default_inc_excludes_dot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=define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Compiler: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cc='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4A0A71-D80E-45FA-BABB-8933343B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10" y="4928843"/>
            <a:ext cx="7887018" cy="1462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01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E9F2C12-D251-4CC2-82C1-CA70A285132E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3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028C88-C4FE-4340-A52F-246E7058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85050"/>
              </p:ext>
            </p:extLst>
          </p:nvPr>
        </p:nvGraphicFramePr>
        <p:xfrm>
          <a:off x="838200" y="1333838"/>
          <a:ext cx="10515599" cy="5197135"/>
        </p:xfrm>
        <a:graphic>
          <a:graphicData uri="http://schemas.openxmlformats.org/drawingml/2006/table">
            <a:tbl>
              <a:tblPr/>
              <a:tblGrid>
                <a:gridCol w="2422221">
                  <a:extLst>
                    <a:ext uri="{9D8B030D-6E8A-4147-A177-3AD203B41FA5}">
                      <a16:colId xmlns:a16="http://schemas.microsoft.com/office/drawing/2014/main" val="4127573222"/>
                    </a:ext>
                  </a:extLst>
                </a:gridCol>
                <a:gridCol w="3001448">
                  <a:extLst>
                    <a:ext uri="{9D8B030D-6E8A-4147-A177-3AD203B41FA5}">
                      <a16:colId xmlns:a16="http://schemas.microsoft.com/office/drawing/2014/main" val="2744079981"/>
                    </a:ext>
                  </a:extLst>
                </a:gridCol>
                <a:gridCol w="5091930">
                  <a:extLst>
                    <a:ext uri="{9D8B030D-6E8A-4147-A177-3AD203B41FA5}">
                      <a16:colId xmlns:a16="http://schemas.microsoft.com/office/drawing/2014/main" val="2125145740"/>
                    </a:ext>
                  </a:extLst>
                </a:gridCol>
              </a:tblGrid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软件包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54599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Wunknown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-warning-option</a:t>
                      </a:r>
                    </a:p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-parameter</a:t>
                      </a:r>
                    </a:p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-function</a:t>
                      </a:r>
                    </a:p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-but-set-parameter</a:t>
                      </a:r>
                    </a:p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-but-set-variable</a:t>
                      </a:r>
                    </a:p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-command-line-argument</a:t>
                      </a:r>
                    </a:p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Wignored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-optimization-argument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warning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软件包较多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22584"/>
                  </a:ext>
                </a:extLst>
              </a:tr>
              <a:tr h="472226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Wimplicit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-function-declaration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warning（clang17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multipath-tools、openssh、sblim-sfcc、tcp_wrappers、tftp、trace-cmd、unixODBC、xinetd、xorg-x11-drv-nouveau、netperf、mcpp、lvm2、libxslt、libevent、libesmp、ipmitool、gnome-vfs2、cvs、createrepo_c、accountsservice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193455"/>
                  </a:ext>
                </a:extLst>
              </a:tr>
              <a:tr h="317743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Wincompatible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-function-pointer-types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gcc warning（clang17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pkcs11-helper、perl-XML-LibXML、setroubleshoot、telepathy-glib、vinagre、libsecret、libgee、gnome-font-viewer、freetype、freerdp、alsa-tools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976455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Wregister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warning（clang17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tog-pegasus、lshw、djvulibre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65840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Wint-conversion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gcc warning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zziplib、libdb、cups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101884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Wdeprecated-non-prototype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特有告警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opensc、libreswan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492847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Wimplicit-int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gcc warning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rarian、xmlto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223294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Wunknown-warning-option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兼容性相关告警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pesign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90080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Wcast-align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warning（clang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更严格）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820850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Wenum-constexpr-conversion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gcc warning（clang17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webkit2gtk3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90695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Wunsafe-buffer-usage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特有告警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libipt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470121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Wunused-command-line-argument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兼容性相关告警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acpica-tools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351517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Wenum-conversion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warning（clang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更严格）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ltrace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81916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Wstring-plus-int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特有告警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libstoragemgmt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21619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Wignored-attributes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兼容性相关告警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lcr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10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Wunused-result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warning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edk2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57953"/>
                  </a:ext>
                </a:extLst>
              </a:tr>
              <a:tr h="226458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Wreturn-type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error /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warning（clang17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dmraid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5739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3F769A-6AFD-4A60-A440-EE8F30DBA69F}"/>
              </a:ext>
            </a:extLst>
          </p:cNvPr>
          <p:cNvSpPr txBox="1"/>
          <p:nvPr/>
        </p:nvSpPr>
        <p:spPr>
          <a:xfrm>
            <a:off x="887240" y="977774"/>
            <a:ext cx="52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DD7DD1-943D-465D-91AA-AFBB939C7839}"/>
              </a:ext>
            </a:extLst>
          </p:cNvPr>
          <p:cNvSpPr/>
          <p:nvPr/>
        </p:nvSpPr>
        <p:spPr>
          <a:xfrm>
            <a:off x="4408259" y="890199"/>
            <a:ext cx="5548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https://clang.llvm.org/docs/DiagnosticsReference.html</a:t>
            </a:r>
          </a:p>
        </p:txBody>
      </p:sp>
    </p:spTree>
    <p:extLst>
      <p:ext uri="{BB962C8B-B14F-4D97-AF65-F5344CB8AC3E}">
        <p14:creationId xmlns:p14="http://schemas.microsoft.com/office/powerpoint/2010/main" val="246436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34B2FCE-A401-4AF8-8932-4D4B375A78D6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4-1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938345-5230-4D5B-BFE6-8346AC7B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13738"/>
              </p:ext>
            </p:extLst>
          </p:nvPr>
        </p:nvGraphicFramePr>
        <p:xfrm>
          <a:off x="919681" y="966707"/>
          <a:ext cx="8767527" cy="64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92469">
                  <a:extLst>
                    <a:ext uri="{9D8B030D-6E8A-4147-A177-3AD203B41FA5}">
                      <a16:colId xmlns:a16="http://schemas.microsoft.com/office/drawing/2014/main" val="2383611390"/>
                    </a:ext>
                  </a:extLst>
                </a:gridCol>
                <a:gridCol w="4101220">
                  <a:extLst>
                    <a:ext uri="{9D8B030D-6E8A-4147-A177-3AD203B41FA5}">
                      <a16:colId xmlns:a16="http://schemas.microsoft.com/office/drawing/2014/main" val="1513780721"/>
                    </a:ext>
                  </a:extLst>
                </a:gridCol>
                <a:gridCol w="1573838">
                  <a:extLst>
                    <a:ext uri="{9D8B030D-6E8A-4147-A177-3AD203B41FA5}">
                      <a16:colId xmlns:a16="http://schemas.microsoft.com/office/drawing/2014/main" val="4170826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单元测试运行错误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软件包自带单元测试用例运行失败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具体情况具体分析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72942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BC031EC-6007-40CD-9602-19DF7D606D45}"/>
              </a:ext>
            </a:extLst>
          </p:cNvPr>
          <p:cNvSpPr txBox="1"/>
          <p:nvPr/>
        </p:nvSpPr>
        <p:spPr>
          <a:xfrm>
            <a:off x="792933" y="1947633"/>
            <a:ext cx="3388454" cy="263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外围包名称：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satyr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报错现象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 dump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属性不一致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）修改源码，处理编译器是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optimize((0))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8F7D33-7759-41BC-AC3D-EACF279B577F}"/>
              </a:ext>
            </a:extLst>
          </p:cNvPr>
          <p:cNvSpPr/>
          <p:nvPr/>
        </p:nvSpPr>
        <p:spPr>
          <a:xfrm>
            <a:off x="5236593" y="5858145"/>
            <a:ext cx="398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https://github.com/abrt/satyr/pull/340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84E0B9-C80D-47F2-834C-28F1012B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027" y="3385559"/>
            <a:ext cx="4933950" cy="2295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5ECBB6-6D7E-46D5-98E5-123201ED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34" y="2036923"/>
            <a:ext cx="6667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1866" y="2158044"/>
            <a:ext cx="342568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dirty="0"/>
              <a:t>char _meg[1024*1024 + 40960];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 {</a:t>
            </a:r>
          </a:p>
          <a:p>
            <a:r>
              <a:rPr lang="en-US" altLang="zh-CN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("%lx\n", _meg);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# ./demo-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404040</a:t>
            </a:r>
          </a:p>
          <a:p>
            <a:r>
              <a:rPr lang="en-US" altLang="zh-CN" dirty="0"/>
              <a:t># ./demo-clang</a:t>
            </a:r>
          </a:p>
          <a:p>
            <a:r>
              <a:rPr lang="en-US" altLang="zh-CN" b="1" dirty="0"/>
              <a:t>55a638910030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67552" y="2158045"/>
            <a:ext cx="728330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void *</a:t>
            </a:r>
            <a:r>
              <a:rPr lang="en-US" altLang="zh-CN" dirty="0" err="1"/>
              <a:t>round_up</a:t>
            </a:r>
            <a:r>
              <a:rPr lang="en-US" altLang="zh-CN" dirty="0"/>
              <a:t>(void *</a:t>
            </a:r>
            <a:r>
              <a:rPr lang="en-US" altLang="zh-CN" b="1" dirty="0" err="1"/>
              <a:t>ptr</a:t>
            </a:r>
            <a:r>
              <a:rPr lang="en-US" altLang="zh-CN" dirty="0"/>
              <a:t>, unsigned align, unsigned offset)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unsigned long ret = (unsigned long)</a:t>
            </a:r>
            <a:r>
              <a:rPr lang="en-US" altLang="zh-CN" dirty="0" err="1"/>
              <a:t>ptr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ret = ((ret + align - 1) &amp; ~(align - 1)); 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期望</a:t>
            </a:r>
            <a:r>
              <a:rPr lang="en-US" altLang="zh-CN" dirty="0"/>
              <a:t>~(align - 1)) = 0xfffffffffffff000;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实际</a:t>
            </a:r>
            <a:r>
              <a:rPr lang="en-US" altLang="zh-CN" dirty="0"/>
              <a:t>~(align - 1)) = 0x0000fffff000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改法</a:t>
            </a:r>
            <a:r>
              <a:rPr lang="en-US" altLang="zh-CN" dirty="0"/>
              <a:t>: ~((</a:t>
            </a:r>
            <a:r>
              <a:rPr lang="en-US" altLang="zh-CN" b="1" dirty="0"/>
              <a:t>unsigned long</a:t>
            </a:r>
            <a:r>
              <a:rPr lang="en-US" altLang="zh-CN" dirty="0"/>
              <a:t>)align - 1)</a:t>
            </a:r>
          </a:p>
          <a:p>
            <a:r>
              <a:rPr lang="en-US" altLang="zh-CN" dirty="0"/>
              <a:t>	ret += offset;</a:t>
            </a:r>
          </a:p>
          <a:p>
            <a:r>
              <a:rPr lang="en-US" altLang="zh-CN" dirty="0"/>
              <a:t>	return (void *)ret;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52C0D3E-E63E-4269-B4C5-E937A1BC5AEB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4-2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7239887-D25A-41D7-8165-52E0F28D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4943"/>
              </p:ext>
            </p:extLst>
          </p:nvPr>
        </p:nvGraphicFramePr>
        <p:xfrm>
          <a:off x="919681" y="966707"/>
          <a:ext cx="8767527" cy="64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92469">
                  <a:extLst>
                    <a:ext uri="{9D8B030D-6E8A-4147-A177-3AD203B41FA5}">
                      <a16:colId xmlns:a16="http://schemas.microsoft.com/office/drawing/2014/main" val="2383611390"/>
                    </a:ext>
                  </a:extLst>
                </a:gridCol>
                <a:gridCol w="4101220">
                  <a:extLst>
                    <a:ext uri="{9D8B030D-6E8A-4147-A177-3AD203B41FA5}">
                      <a16:colId xmlns:a16="http://schemas.microsoft.com/office/drawing/2014/main" val="1513780721"/>
                    </a:ext>
                  </a:extLst>
                </a:gridCol>
                <a:gridCol w="1573838">
                  <a:extLst>
                    <a:ext uri="{9D8B030D-6E8A-4147-A177-3AD203B41FA5}">
                      <a16:colId xmlns:a16="http://schemas.microsoft.com/office/drawing/2014/main" val="4170826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3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单元测试运行错误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软件包自带单元测试用例运行失败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具体情况具体分析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7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5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6273AE-B3AF-4199-9D59-CC21C1B50336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5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EBD037-35F3-4E2D-AEE9-DB93C467F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39399"/>
              </p:ext>
            </p:extLst>
          </p:nvPr>
        </p:nvGraphicFramePr>
        <p:xfrm>
          <a:off x="820092" y="929331"/>
          <a:ext cx="8948596" cy="1158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11569">
                  <a:extLst>
                    <a:ext uri="{9D8B030D-6E8A-4147-A177-3AD203B41FA5}">
                      <a16:colId xmlns:a16="http://schemas.microsoft.com/office/drawing/2014/main" val="1317058796"/>
                    </a:ext>
                  </a:extLst>
                </a:gridCol>
                <a:gridCol w="4354731">
                  <a:extLst>
                    <a:ext uri="{9D8B030D-6E8A-4147-A177-3AD203B41FA5}">
                      <a16:colId xmlns:a16="http://schemas.microsoft.com/office/drawing/2014/main" val="2387395622"/>
                    </a:ext>
                  </a:extLst>
                </a:gridCol>
                <a:gridCol w="2082296">
                  <a:extLst>
                    <a:ext uri="{9D8B030D-6E8A-4147-A177-3AD203B41FA5}">
                      <a16:colId xmlns:a16="http://schemas.microsoft.com/office/drawing/2014/main" val="372412439"/>
                    </a:ext>
                  </a:extLst>
                </a:gridCol>
              </a:tblGrid>
              <a:tr h="292171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26116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driver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可以接受链接选项的写法有所差异，如：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zcommon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-page-size=2097152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znow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zrelro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具体情况具体分析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563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D95E257-953C-4F3B-A876-137AF2D19522}"/>
              </a:ext>
            </a:extLst>
          </p:cNvPr>
          <p:cNvSpPr txBox="1"/>
          <p:nvPr/>
        </p:nvSpPr>
        <p:spPr>
          <a:xfrm>
            <a:off x="820091" y="2445574"/>
            <a:ext cx="3661373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外围包名称：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secpaver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报错现象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error: unknown argument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clang driver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可以接受链接选项的写法有所差异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）修改构建脚本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）分析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driver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接受的选项列表，考虑兼容支持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1A6044-0923-4D07-AAA8-17FB21364A53}"/>
              </a:ext>
            </a:extLst>
          </p:cNvPr>
          <p:cNvSpPr/>
          <p:nvPr/>
        </p:nvSpPr>
        <p:spPr>
          <a:xfrm>
            <a:off x="5294390" y="2073933"/>
            <a:ext cx="6647131" cy="3706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gcc -zcommon-page-size=2097152 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-z common-page-size=2097152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-Wl,-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zcommon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-Wl,-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z,common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-Wl,-z common-page-size=2097152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clang 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zcommon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clang: error: unknown argument: '-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zcommon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-page-size=2097152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clang -z common-page-size=2097152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clang -Wl,-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zcommon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clang -Wl,-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z,common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clang -Wl,-z common-page-size=2097152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clang: error: no such file or directory: 'common-page-size=2097152'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9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7024" y="1656381"/>
            <a:ext cx="3001934" cy="337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cyrus-sasl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报错现象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error: expected parameter declarator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extern int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asprintf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(char **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const char *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...);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va_arg_pack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修改源码包，屏蔽软件包内部的实现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54DF3F-1F43-4C3F-BEAE-AA8115219DE0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</a:t>
            </a:r>
            <a:r>
              <a:rPr lang="en-US" altLang="zh-CN" sz="2400" b="1" dirty="0">
                <a:solidFill>
                  <a:srgbClr val="002FA7"/>
                </a:solidFill>
              </a:rPr>
              <a:t>—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6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8BB2706-D992-45F0-A5C6-889E207C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02125"/>
              </p:ext>
            </p:extLst>
          </p:nvPr>
        </p:nvGraphicFramePr>
        <p:xfrm>
          <a:off x="834534" y="843240"/>
          <a:ext cx="8288986" cy="64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981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31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clang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GNU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扩展的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va_arg_pack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等导致的问题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具体情况具体分析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0902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00FFCC2-CE74-4C83-A4E9-262ACB2A2F6F}"/>
              </a:ext>
            </a:extLst>
          </p:cNvPr>
          <p:cNvSpPr/>
          <p:nvPr/>
        </p:nvSpPr>
        <p:spPr>
          <a:xfrm>
            <a:off x="3548958" y="1740122"/>
            <a:ext cx="32233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usr/include/bits/stdio2.h文件有如下实现：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94381F9-72EF-41F0-A7F7-BE47B9FD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88" y="2577197"/>
            <a:ext cx="4267054" cy="382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BD304-26E8-437B-A5B1-42B5050A50D2}"/>
              </a:ext>
            </a:extLst>
          </p:cNvPr>
          <p:cNvSpPr/>
          <p:nvPr/>
        </p:nvSpPr>
        <p:spPr>
          <a:xfrm>
            <a:off x="3494302" y="2077404"/>
            <a:ext cx="4508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fortify_function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extern_always_inline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__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attribute_artificial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837DD7F6-976A-47A6-9B9F-869DF929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84" y="2326574"/>
            <a:ext cx="3932075" cy="117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72B8F90-8F8C-4B02-AA81-5E51EBAB9B94}"/>
              </a:ext>
            </a:extLst>
          </p:cNvPr>
          <p:cNvSpPr/>
          <p:nvPr/>
        </p:nvSpPr>
        <p:spPr>
          <a:xfrm>
            <a:off x="7960034" y="1909257"/>
            <a:ext cx="2436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软件包内有</a:t>
            </a:r>
            <a:r>
              <a:rPr lang="en-US" altLang="zh-CN" sz="1200" dirty="0" err="1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asprintf</a:t>
            </a:r>
            <a:r>
              <a:rPr lang="zh-CN" altLang="en-US" sz="12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的函数实现：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976D4C-CC24-443F-8677-8C7120CF4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896" y="4827668"/>
            <a:ext cx="3847251" cy="15766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F3F693-9FC7-4FD7-9487-37A67DBC6559}"/>
              </a:ext>
            </a:extLst>
          </p:cNvPr>
          <p:cNvSpPr/>
          <p:nvPr/>
        </p:nvSpPr>
        <p:spPr>
          <a:xfrm>
            <a:off x="8057584" y="4170433"/>
            <a:ext cx="3847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修改源码包，如果系统有定义</a:t>
            </a:r>
            <a:r>
              <a:rPr lang="en-US" altLang="zh-CN" sz="1200" dirty="0" err="1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asprintf</a:t>
            </a:r>
            <a:r>
              <a:rPr lang="zh-CN" altLang="en-US" sz="12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的宏，则不自定义次函数：</a:t>
            </a:r>
          </a:p>
        </p:txBody>
      </p:sp>
    </p:spTree>
    <p:extLst>
      <p:ext uri="{BB962C8B-B14F-4D97-AF65-F5344CB8AC3E}">
        <p14:creationId xmlns:p14="http://schemas.microsoft.com/office/powerpoint/2010/main" val="263551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473398"/>
            <a:ext cx="8883624" cy="507831"/>
          </a:xfrm>
        </p:spPr>
        <p:txBody>
          <a:bodyPr/>
          <a:lstStyle/>
          <a:p>
            <a:r>
              <a:rPr lang="en-US" altLang="zh-CN" dirty="0">
                <a:solidFill>
                  <a:srgbClr val="002FA7"/>
                </a:solidFill>
              </a:rPr>
              <a:t>Outline</a:t>
            </a:r>
            <a:endParaRPr lang="zh-CN" altLang="en-US" dirty="0">
              <a:solidFill>
                <a:srgbClr val="002FA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1883" y="1586556"/>
            <a:ext cx="8658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平行宇宙计划介绍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构建软件包问题分析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测试及问题分析</a:t>
            </a:r>
            <a:endParaRPr lang="en-US" altLang="zh-CN" sz="2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构建用户态外围包测试及问题分析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75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88870B7-1B58-4B72-B840-C8610EF3B558}"/>
              </a:ext>
            </a:extLst>
          </p:cNvPr>
          <p:cNvSpPr/>
          <p:nvPr/>
        </p:nvSpPr>
        <p:spPr>
          <a:xfrm>
            <a:off x="7337773" y="3880631"/>
            <a:ext cx="1349088" cy="606489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内核测试用例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4858" y="970229"/>
            <a:ext cx="396615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23.09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kernel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kernel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590922-10EC-42A8-B25B-D4AD5B79C35B}"/>
              </a:ext>
            </a:extLst>
          </p:cNvPr>
          <p:cNvSpPr/>
          <p:nvPr/>
        </p:nvSpPr>
        <p:spPr>
          <a:xfrm>
            <a:off x="3638692" y="3852457"/>
            <a:ext cx="2911151" cy="606489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内核态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92F2CA-08CF-411D-A36D-CA89C8AA6A34}"/>
              </a:ext>
            </a:extLst>
          </p:cNvPr>
          <p:cNvCxnSpPr>
            <a:cxnSpLocks/>
          </p:cNvCxnSpPr>
          <p:nvPr/>
        </p:nvCxnSpPr>
        <p:spPr>
          <a:xfrm>
            <a:off x="3638692" y="3768482"/>
            <a:ext cx="4473213" cy="0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9782AE-6BFD-45A3-AAA0-D762EACC7981}"/>
              </a:ext>
            </a:extLst>
          </p:cNvPr>
          <p:cNvSpPr/>
          <p:nvPr/>
        </p:nvSpPr>
        <p:spPr>
          <a:xfrm>
            <a:off x="3716985" y="4149876"/>
            <a:ext cx="798784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49FCD5-1C97-46B0-B8AF-AF24D786CD58}"/>
              </a:ext>
            </a:extLst>
          </p:cNvPr>
          <p:cNvSpPr/>
          <p:nvPr/>
        </p:nvSpPr>
        <p:spPr>
          <a:xfrm>
            <a:off x="4621514" y="4151822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module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1CED76-0125-469F-9518-F466E269A247}"/>
              </a:ext>
            </a:extLst>
          </p:cNvPr>
          <p:cNvSpPr/>
          <p:nvPr/>
        </p:nvSpPr>
        <p:spPr>
          <a:xfrm>
            <a:off x="5581012" y="4149875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driver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DFA8D3-EBDC-44C1-8051-719BF20485F4}"/>
              </a:ext>
            </a:extLst>
          </p:cNvPr>
          <p:cNvSpPr/>
          <p:nvPr/>
        </p:nvSpPr>
        <p:spPr>
          <a:xfrm>
            <a:off x="3638692" y="2832324"/>
            <a:ext cx="2911151" cy="85218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1B6568-CD5B-4F7F-A516-58D430D7421A}"/>
              </a:ext>
            </a:extLst>
          </p:cNvPr>
          <p:cNvSpPr/>
          <p:nvPr/>
        </p:nvSpPr>
        <p:spPr>
          <a:xfrm>
            <a:off x="3911607" y="3131872"/>
            <a:ext cx="2372314" cy="449025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3.6W+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66C027-9E53-4E74-B2A1-E0A45D0DE44B}"/>
              </a:ext>
            </a:extLst>
          </p:cNvPr>
          <p:cNvSpPr txBox="1"/>
          <p:nvPr/>
        </p:nvSpPr>
        <p:spPr>
          <a:xfrm>
            <a:off x="8832783" y="4360871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E60BAD-51F4-4BE1-9EAA-365EDC9907A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058047" y="4187091"/>
            <a:ext cx="774736" cy="358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768AD96-78E3-4D08-B451-053CD9986776}"/>
              </a:ext>
            </a:extLst>
          </p:cNvPr>
          <p:cNvSpPr txBox="1"/>
          <p:nvPr/>
        </p:nvSpPr>
        <p:spPr>
          <a:xfrm>
            <a:off x="6409250" y="4638711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41C44FC-4B1E-42A1-914F-3AA94AA7BBB4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848540" y="4200227"/>
            <a:ext cx="560710" cy="623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12B2919-B749-4F61-8A6D-5B9AD9BD9595}"/>
              </a:ext>
            </a:extLst>
          </p:cNvPr>
          <p:cNvSpPr txBox="1"/>
          <p:nvPr/>
        </p:nvSpPr>
        <p:spPr>
          <a:xfrm>
            <a:off x="6896695" y="3035827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E364D-4AEF-4282-9EE8-7E0267620AFC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136741" y="3220493"/>
            <a:ext cx="759954" cy="389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6FF6531-5EDD-4599-9492-A0CE547D4A93}"/>
              </a:ext>
            </a:extLst>
          </p:cNvPr>
          <p:cNvSpPr txBox="1"/>
          <p:nvPr/>
        </p:nvSpPr>
        <p:spPr>
          <a:xfrm>
            <a:off x="804858" y="5540721"/>
            <a:ext cx="106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：相比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构建的内核无新增问题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1B782C9-992D-4F6B-AF1E-8CBC8FEEA2D5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</a:rPr>
              <a:t>Kernel</a:t>
            </a:r>
            <a:r>
              <a:rPr lang="zh-CN" altLang="en-US" sz="2400" b="1" dirty="0">
                <a:solidFill>
                  <a:srgbClr val="002FA7"/>
                </a:solidFill>
              </a:rPr>
              <a:t>测试及问题分析 </a:t>
            </a:r>
            <a:r>
              <a:rPr lang="en-US" altLang="zh-CN" sz="2400" b="1" dirty="0">
                <a:solidFill>
                  <a:srgbClr val="002FA7"/>
                </a:solidFill>
              </a:rPr>
              <a:t>--- </a:t>
            </a:r>
            <a:r>
              <a:rPr lang="zh-CN" altLang="en-US" sz="2400" b="1" dirty="0">
                <a:solidFill>
                  <a:srgbClr val="002FA7"/>
                </a:solidFill>
              </a:rPr>
              <a:t>内核测试</a:t>
            </a:r>
          </a:p>
        </p:txBody>
      </p:sp>
    </p:spTree>
    <p:extLst>
      <p:ext uri="{BB962C8B-B14F-4D97-AF65-F5344CB8AC3E}">
        <p14:creationId xmlns:p14="http://schemas.microsoft.com/office/powerpoint/2010/main" val="179246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88870B7-1B58-4B72-B840-C8610EF3B558}"/>
              </a:ext>
            </a:extLst>
          </p:cNvPr>
          <p:cNvSpPr/>
          <p:nvPr/>
        </p:nvSpPr>
        <p:spPr>
          <a:xfrm>
            <a:off x="6934200" y="2840391"/>
            <a:ext cx="1502874" cy="844112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外围包测试用例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4858" y="970229"/>
            <a:ext cx="396615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23.09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kernel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外围包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590922-10EC-42A8-B25B-D4AD5B79C35B}"/>
              </a:ext>
            </a:extLst>
          </p:cNvPr>
          <p:cNvSpPr/>
          <p:nvPr/>
        </p:nvSpPr>
        <p:spPr>
          <a:xfrm>
            <a:off x="3638692" y="3852457"/>
            <a:ext cx="2911151" cy="606489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内核态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92F2CA-08CF-411D-A36D-CA89C8AA6A34}"/>
              </a:ext>
            </a:extLst>
          </p:cNvPr>
          <p:cNvCxnSpPr>
            <a:cxnSpLocks/>
          </p:cNvCxnSpPr>
          <p:nvPr/>
        </p:nvCxnSpPr>
        <p:spPr>
          <a:xfrm>
            <a:off x="3638692" y="3768482"/>
            <a:ext cx="4798382" cy="0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9782AE-6BFD-45A3-AAA0-D762EACC7981}"/>
              </a:ext>
            </a:extLst>
          </p:cNvPr>
          <p:cNvSpPr/>
          <p:nvPr/>
        </p:nvSpPr>
        <p:spPr>
          <a:xfrm>
            <a:off x="3716985" y="4149876"/>
            <a:ext cx="798784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49FCD5-1C97-46B0-B8AF-AF24D786CD58}"/>
              </a:ext>
            </a:extLst>
          </p:cNvPr>
          <p:cNvSpPr/>
          <p:nvPr/>
        </p:nvSpPr>
        <p:spPr>
          <a:xfrm>
            <a:off x="4621514" y="4151822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module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1CED76-0125-469F-9518-F466E269A247}"/>
              </a:ext>
            </a:extLst>
          </p:cNvPr>
          <p:cNvSpPr/>
          <p:nvPr/>
        </p:nvSpPr>
        <p:spPr>
          <a:xfrm>
            <a:off x="5581012" y="4149875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driver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DFA8D3-EBDC-44C1-8051-719BF20485F4}"/>
              </a:ext>
            </a:extLst>
          </p:cNvPr>
          <p:cNvSpPr/>
          <p:nvPr/>
        </p:nvSpPr>
        <p:spPr>
          <a:xfrm>
            <a:off x="3638692" y="2832324"/>
            <a:ext cx="2911151" cy="85218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1B6568-CD5B-4F7F-A516-58D430D7421A}"/>
              </a:ext>
            </a:extLst>
          </p:cNvPr>
          <p:cNvSpPr/>
          <p:nvPr/>
        </p:nvSpPr>
        <p:spPr>
          <a:xfrm>
            <a:off x="3911607" y="3131872"/>
            <a:ext cx="2372314" cy="449025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3.6W+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66C027-9E53-4E74-B2A1-E0A45D0DE44B}"/>
              </a:ext>
            </a:extLst>
          </p:cNvPr>
          <p:cNvSpPr txBox="1"/>
          <p:nvPr/>
        </p:nvSpPr>
        <p:spPr>
          <a:xfrm>
            <a:off x="8534018" y="2338268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E60BAD-51F4-4BE1-9EAA-365EDC9907A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77339" y="2522934"/>
            <a:ext cx="856679" cy="774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768AD96-78E3-4D08-B451-053CD9986776}"/>
              </a:ext>
            </a:extLst>
          </p:cNvPr>
          <p:cNvSpPr txBox="1"/>
          <p:nvPr/>
        </p:nvSpPr>
        <p:spPr>
          <a:xfrm>
            <a:off x="6409250" y="4638711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41C44FC-4B1E-42A1-914F-3AA94AA7BBB4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848540" y="4200227"/>
            <a:ext cx="560710" cy="623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12B2919-B749-4F61-8A6D-5B9AD9BD9595}"/>
              </a:ext>
            </a:extLst>
          </p:cNvPr>
          <p:cNvSpPr txBox="1"/>
          <p:nvPr/>
        </p:nvSpPr>
        <p:spPr>
          <a:xfrm>
            <a:off x="5848540" y="2350844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E364D-4AEF-4282-9EE8-7E0267620AFC}"/>
              </a:ext>
            </a:extLst>
          </p:cNvPr>
          <p:cNvCxnSpPr>
            <a:cxnSpLocks/>
            <a:stCxn id="31" idx="1"/>
            <a:endCxn id="19" idx="0"/>
          </p:cNvCxnSpPr>
          <p:nvPr/>
        </p:nvCxnSpPr>
        <p:spPr>
          <a:xfrm flipH="1">
            <a:off x="5097764" y="2535510"/>
            <a:ext cx="750776" cy="596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>
            <a:extLst>
              <a:ext uri="{FF2B5EF4-FFF2-40B4-BE49-F238E27FC236}">
                <a16:creationId xmlns:a16="http://schemas.microsoft.com/office/drawing/2014/main" id="{CC74CAAA-C65A-43CE-A042-80593A8CFC24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</a:rPr>
              <a:t>Kernel</a:t>
            </a:r>
            <a:r>
              <a:rPr lang="zh-CN" altLang="en-US" sz="2400" b="1" dirty="0">
                <a:solidFill>
                  <a:srgbClr val="002FA7"/>
                </a:solidFill>
              </a:rPr>
              <a:t>测试及问题分析 </a:t>
            </a:r>
            <a:r>
              <a:rPr lang="en-US" altLang="zh-CN" sz="2400" b="1" dirty="0">
                <a:solidFill>
                  <a:srgbClr val="002FA7"/>
                </a:solidFill>
              </a:rPr>
              <a:t>--- </a:t>
            </a:r>
            <a:r>
              <a:rPr lang="zh-CN" altLang="en-US" sz="2400" b="1" dirty="0">
                <a:solidFill>
                  <a:srgbClr val="002FA7"/>
                </a:solidFill>
              </a:rPr>
              <a:t>外围包测试</a:t>
            </a:r>
          </a:p>
        </p:txBody>
      </p:sp>
    </p:spTree>
    <p:extLst>
      <p:ext uri="{BB962C8B-B14F-4D97-AF65-F5344CB8AC3E}">
        <p14:creationId xmlns:p14="http://schemas.microsoft.com/office/powerpoint/2010/main" val="12149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473398"/>
            <a:ext cx="8883624" cy="507831"/>
          </a:xfrm>
        </p:spPr>
        <p:txBody>
          <a:bodyPr/>
          <a:lstStyle/>
          <a:p>
            <a:r>
              <a:rPr lang="en-US" altLang="zh-CN" dirty="0">
                <a:solidFill>
                  <a:srgbClr val="002FA7"/>
                </a:solidFill>
              </a:rPr>
              <a:t>Outline</a:t>
            </a:r>
            <a:endParaRPr lang="zh-CN" altLang="en-US" dirty="0">
              <a:solidFill>
                <a:srgbClr val="002FA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1883" y="1586556"/>
            <a:ext cx="8658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平行宇宙计划介绍</a:t>
            </a:r>
            <a:endParaRPr lang="en-US" altLang="zh-CN" sz="2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构建软件包问题分析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测试及问题分析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构建用户态外围包测试及问题分析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8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77951"/>
              </p:ext>
            </p:extLst>
          </p:nvPr>
        </p:nvGraphicFramePr>
        <p:xfrm>
          <a:off x="1306667" y="1671733"/>
          <a:ext cx="9616154" cy="3559486"/>
        </p:xfrm>
        <a:graphic>
          <a:graphicData uri="http://schemas.openxmlformats.org/drawingml/2006/table">
            <a:tbl>
              <a:tblPr/>
              <a:tblGrid>
                <a:gridCol w="212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66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原因分类</a:t>
                      </a:r>
                    </a:p>
                  </a:txBody>
                  <a:tcPr marL="6740" marR="6740" marT="6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分析结果</a:t>
                      </a:r>
                    </a:p>
                  </a:txBody>
                  <a:tcPr marL="6740" marR="6740" marT="6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建议修改措施</a:t>
                      </a:r>
                    </a:p>
                  </a:txBody>
                  <a:tcPr marL="6740" marR="6740" marT="6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12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内部实现不同，设计用例时需考虑用例通用性。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时，文件行号不相同；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时，栈偏移不同；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segment size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不一样大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测试用例设计时考虑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两种情况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4621724"/>
                  </a:ext>
                </a:extLst>
              </a:tr>
              <a:tr h="1828996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elfutils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软件包处理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构建的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文件时尚不兼容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arange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-section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默认不生成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arange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-section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，而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默认生成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arrage-secition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构建时默认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-DCLANG_DEFAULT_PIE_ON_LINUX=ON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文件无法解析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措施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：修改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行为；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措施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：必要时加选项规避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D2942235-B0C5-47A6-B6A0-8265E1C1248F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</a:rPr>
              <a:t>Kernel</a:t>
            </a:r>
            <a:r>
              <a:rPr lang="zh-CN" altLang="en-US" sz="2400" b="1" dirty="0">
                <a:solidFill>
                  <a:srgbClr val="002FA7"/>
                </a:solidFill>
              </a:rPr>
              <a:t>测试及问题分析 </a:t>
            </a:r>
            <a:r>
              <a:rPr lang="en-US" altLang="zh-CN" sz="2400" b="1" dirty="0">
                <a:solidFill>
                  <a:srgbClr val="002FA7"/>
                </a:solidFill>
              </a:rPr>
              <a:t>--- </a:t>
            </a:r>
            <a:r>
              <a:rPr lang="zh-CN" altLang="en-US" sz="2400" b="1" dirty="0">
                <a:solidFill>
                  <a:srgbClr val="002FA7"/>
                </a:solidFill>
              </a:rPr>
              <a:t>外围包测试</a:t>
            </a:r>
          </a:p>
        </p:txBody>
      </p:sp>
    </p:spTree>
    <p:extLst>
      <p:ext uri="{BB962C8B-B14F-4D97-AF65-F5344CB8AC3E}">
        <p14:creationId xmlns:p14="http://schemas.microsoft.com/office/powerpoint/2010/main" val="153472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8" y="2646970"/>
            <a:ext cx="10946346" cy="33714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918" y="839629"/>
            <a:ext cx="914340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，判断栈偏移是否符合预期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 *(unsigned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*)($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-0x14))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报错现象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栈偏移数据不符合预期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根本原因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用例绑定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918" y="4753579"/>
            <a:ext cx="423915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// test case</a:t>
            </a:r>
          </a:p>
          <a:p>
            <a:r>
              <a:rPr lang="en-US" altLang="zh-CN" sz="1100" dirty="0"/>
              <a:t>expect </a:t>
            </a:r>
            <a:r>
              <a:rPr lang="en-US" altLang="zh-CN" sz="1100" dirty="0" err="1"/>
              <a:t>gdb.exp</a:t>
            </a:r>
            <a:r>
              <a:rPr lang="en-US" altLang="zh-CN" sz="1100" dirty="0"/>
              <a:t> &gt; </a:t>
            </a:r>
            <a:r>
              <a:rPr lang="en-US" altLang="zh-CN" sz="1100" dirty="0" err="1"/>
              <a:t>result_log</a:t>
            </a:r>
            <a:r>
              <a:rPr lang="en-US" altLang="zh-CN" sz="1100" dirty="0"/>
              <a:t> </a:t>
            </a:r>
            <a:r>
              <a:rPr lang="en-US" altLang="zh-CN" sz="1100" b="1" dirty="0"/>
              <a:t>// </a:t>
            </a:r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</a:rPr>
              <a:t>p *(unsigned </a:t>
            </a:r>
            <a:r>
              <a:rPr lang="en-US" altLang="zh-CN" sz="11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</a:rPr>
              <a:t>*)($</a:t>
            </a:r>
            <a:r>
              <a:rPr lang="en-US" altLang="zh-CN" sz="11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rbp</a:t>
            </a:r>
            <a:r>
              <a:rPr lang="en-US" altLang="zh-CN" sz="1100" b="1" dirty="0">
                <a:latin typeface="宋体" panose="02010600030101010101" pitchFamily="2" charset="-122"/>
                <a:ea typeface="宋体" panose="02010600030101010101" pitchFamily="2" charset="-122"/>
              </a:rPr>
              <a:t> -0x14)</a:t>
            </a:r>
            <a:br>
              <a:rPr lang="en-US" altLang="zh-CN" sz="1100" b="1" dirty="0"/>
            </a:br>
            <a:r>
              <a:rPr lang="en-US" altLang="zh-CN" sz="1100" dirty="0"/>
              <a:t>bar_0x14=`cat gdb.txt |</a:t>
            </a:r>
            <a:r>
              <a:rPr lang="en-US" altLang="zh-CN" sz="1100" dirty="0" err="1"/>
              <a:t>awk</a:t>
            </a:r>
            <a:r>
              <a:rPr lang="en-US" altLang="zh-CN" sz="1100" dirty="0"/>
              <a:t> 'NR==1{print $3}'`</a:t>
            </a:r>
            <a:br>
              <a:rPr lang="en-US" altLang="zh-CN" sz="1100" dirty="0"/>
            </a:br>
            <a:r>
              <a:rPr lang="en-US" altLang="zh-CN" sz="1100" dirty="0"/>
              <a:t>if [ ${bar_0x14} -</a:t>
            </a:r>
            <a:r>
              <a:rPr lang="en-US" altLang="zh-CN" sz="1100" dirty="0" err="1"/>
              <a:t>eq</a:t>
            </a:r>
            <a:r>
              <a:rPr lang="en-US" altLang="zh-CN" sz="1100" dirty="0"/>
              <a:t> 1 ];then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checkresult</a:t>
            </a:r>
            <a:r>
              <a:rPr lang="en-US" altLang="zh-CN" sz="1100" dirty="0"/>
              <a:t> $?</a:t>
            </a:r>
            <a:br>
              <a:rPr lang="en-US" altLang="zh-CN" sz="1100" dirty="0"/>
            </a:br>
            <a:r>
              <a:rPr lang="en-US" altLang="zh-CN" sz="1100" dirty="0"/>
              <a:t>else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checkresult</a:t>
            </a:r>
            <a:r>
              <a:rPr lang="en-US" altLang="zh-CN" sz="1100" dirty="0"/>
              <a:t> $?</a:t>
            </a:r>
            <a:br>
              <a:rPr lang="en-US" altLang="zh-CN" sz="1100" dirty="0"/>
            </a:br>
            <a:r>
              <a:rPr lang="en-US" altLang="zh-CN" sz="1100" dirty="0"/>
              <a:t>fi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2A263BE-09DD-4A6A-A829-89EE14F0D188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</a:rPr>
              <a:t>Kernel</a:t>
            </a:r>
            <a:r>
              <a:rPr lang="zh-CN" altLang="en-US" sz="2400" b="1" dirty="0">
                <a:solidFill>
                  <a:srgbClr val="002FA7"/>
                </a:solidFill>
              </a:rPr>
              <a:t>测试及问题分析 </a:t>
            </a:r>
            <a:r>
              <a:rPr lang="en-US" altLang="zh-CN" sz="2400" b="1" dirty="0">
                <a:solidFill>
                  <a:srgbClr val="002FA7"/>
                </a:solidFill>
              </a:rPr>
              <a:t>--- 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1</a:t>
            </a:r>
            <a:endParaRPr lang="zh-CN" altLang="en-US" sz="2400" b="1" dirty="0">
              <a:solidFill>
                <a:srgbClr val="002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9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16E778-EAA4-400C-9649-43CEACEC39A2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 err="1">
                <a:solidFill>
                  <a:srgbClr val="002FA7"/>
                </a:solidFill>
              </a:rPr>
              <a:t>elfutils</a:t>
            </a:r>
            <a:r>
              <a:rPr lang="en-US" altLang="zh-CN" sz="2400" b="1" dirty="0">
                <a:solidFill>
                  <a:srgbClr val="002FA7"/>
                </a:solidFill>
              </a:rPr>
              <a:t> vs </a:t>
            </a:r>
            <a:r>
              <a:rPr lang="en-US" altLang="zh-CN" sz="2400" b="1" dirty="0" err="1">
                <a:solidFill>
                  <a:srgbClr val="002FA7"/>
                </a:solidFill>
              </a:rPr>
              <a:t>binutils</a:t>
            </a:r>
            <a:endParaRPr lang="zh-CN" altLang="en-US" sz="2400" b="1" dirty="0">
              <a:solidFill>
                <a:srgbClr val="002FA7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EAB6C3-9CEF-42D4-B871-80DA54A8F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5400"/>
              </p:ext>
            </p:extLst>
          </p:nvPr>
        </p:nvGraphicFramePr>
        <p:xfrm>
          <a:off x="8230252" y="1168058"/>
          <a:ext cx="3319130" cy="5165962"/>
        </p:xfrm>
        <a:graphic>
          <a:graphicData uri="http://schemas.openxmlformats.org/drawingml/2006/table">
            <a:tbl>
              <a:tblPr/>
              <a:tblGrid>
                <a:gridCol w="1482330">
                  <a:extLst>
                    <a:ext uri="{9D8B030D-6E8A-4147-A177-3AD203B41FA5}">
                      <a16:colId xmlns:a16="http://schemas.microsoft.com/office/drawing/2014/main" val="2173295976"/>
                    </a:ext>
                  </a:extLst>
                </a:gridCol>
                <a:gridCol w="1836800">
                  <a:extLst>
                    <a:ext uri="{9D8B030D-6E8A-4147-A177-3AD203B41FA5}">
                      <a16:colId xmlns:a16="http://schemas.microsoft.com/office/drawing/2014/main" val="95527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elfutils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binutils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00583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256533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44159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gold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79057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addr2line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77616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292188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eu-elfcmp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15343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eu-elfcompress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01142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eu-elflint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978042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eu-findtextrel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89306"/>
                  </a:ext>
                </a:extLst>
              </a:tr>
              <a:tr h="201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-make-debug-archive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3557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-nm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58834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eu-objdump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objdump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81750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eu-ranlib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ranlib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255958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eu-readelf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readelf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83105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-size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08721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-stack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23858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-strings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strings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181507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-strip</a:t>
                      </a: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strip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41877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eu-unstrip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12202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c++filt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923577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dlltool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48822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elfedit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087961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gprof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92361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gprofng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861737"/>
                  </a:ext>
                </a:extLst>
              </a:tr>
              <a:tr h="10339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nlmconv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777" marR="8777" marT="87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308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82E9C3D-7EE2-406F-AD40-2C09D259FE3D}"/>
              </a:ext>
            </a:extLst>
          </p:cNvPr>
          <p:cNvSpPr txBox="1"/>
          <p:nvPr/>
        </p:nvSpPr>
        <p:spPr>
          <a:xfrm>
            <a:off x="1673741" y="4342551"/>
            <a:ext cx="483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elfutils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格式的一个工具链集合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9BC756-3473-4C04-97DD-B60C0B7FA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90184"/>
              </p:ext>
            </p:extLst>
          </p:nvPr>
        </p:nvGraphicFramePr>
        <p:xfrm>
          <a:off x="642618" y="1190847"/>
          <a:ext cx="6710917" cy="2439321"/>
        </p:xfrm>
        <a:graphic>
          <a:graphicData uri="http://schemas.openxmlformats.org/drawingml/2006/table">
            <a:tbl>
              <a:tblPr/>
              <a:tblGrid>
                <a:gridCol w="1485251">
                  <a:extLst>
                    <a:ext uri="{9D8B030D-6E8A-4147-A177-3AD203B41FA5}">
                      <a16:colId xmlns:a16="http://schemas.microsoft.com/office/drawing/2014/main" val="2097087369"/>
                    </a:ext>
                  </a:extLst>
                </a:gridCol>
                <a:gridCol w="3732316">
                  <a:extLst>
                    <a:ext uri="{9D8B030D-6E8A-4147-A177-3AD203B41FA5}">
                      <a16:colId xmlns:a16="http://schemas.microsoft.com/office/drawing/2014/main" val="2726413057"/>
                    </a:ext>
                  </a:extLst>
                </a:gridCol>
                <a:gridCol w="1493350">
                  <a:extLst>
                    <a:ext uri="{9D8B030D-6E8A-4147-A177-3AD203B41FA5}">
                      <a16:colId xmlns:a16="http://schemas.microsoft.com/office/drawing/2014/main" val="100140286"/>
                    </a:ext>
                  </a:extLst>
                </a:gridCol>
              </a:tblGrid>
              <a:tr h="509556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原因分类</a:t>
                      </a:r>
                    </a:p>
                  </a:txBody>
                  <a:tcPr marL="6740" marR="6740" marT="6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分析结果</a:t>
                      </a:r>
                    </a:p>
                  </a:txBody>
                  <a:tcPr marL="6740" marR="6740" marT="6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建议修改措施</a:t>
                      </a:r>
                    </a:p>
                  </a:txBody>
                  <a:tcPr marL="6740" marR="6740" marT="6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10184"/>
                  </a:ext>
                </a:extLst>
              </a:tr>
              <a:tr h="1828996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elfutils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软件包处理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构建的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elf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文件时尚不兼容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arange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-section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默认不生成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arange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-section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，而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默认生成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arrage-secition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构建时默认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-DCLANG_DEFAULT_PIE_ON_LINUX=ON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文件无法解析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措施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：修改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eu-addr2line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行为；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措施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：必要时加选项规避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85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07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18892" y="1451775"/>
            <a:ext cx="718324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$ </a:t>
            </a:r>
            <a:r>
              <a:rPr lang="en-US" altLang="zh-CN" sz="1600" b="1" dirty="0"/>
              <a:t>gcc</a:t>
            </a:r>
            <a:r>
              <a:rPr lang="en-US" altLang="zh-CN" sz="1600" dirty="0"/>
              <a:t> -Wl,-Map=addr2line_main.map -g -o addr2line_main addr2line_main.c</a:t>
            </a:r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main_addr</a:t>
            </a:r>
            <a:r>
              <a:rPr lang="en-US" altLang="zh-CN" sz="1600" dirty="0"/>
              <a:t>=$(grep -w 'main' addr2line_main.map | </a:t>
            </a:r>
            <a:r>
              <a:rPr lang="en-US" altLang="zh-CN" sz="1600" dirty="0" err="1"/>
              <a:t>awk</a:t>
            </a:r>
            <a:r>
              <a:rPr lang="en-US" altLang="zh-CN" sz="1600" dirty="0"/>
              <a:t> '{print $1}')</a:t>
            </a:r>
          </a:p>
          <a:p>
            <a:r>
              <a:rPr lang="en-US" altLang="zh-CN" sz="1600" dirty="0"/>
              <a:t>$ </a:t>
            </a:r>
            <a:r>
              <a:rPr lang="en-US" altLang="zh-CN" sz="1600" b="1" dirty="0"/>
              <a:t>eu-addr2line $</a:t>
            </a:r>
            <a:r>
              <a:rPr lang="en-US" altLang="zh-CN" sz="1600" b="1" dirty="0" err="1"/>
              <a:t>main_addr</a:t>
            </a:r>
            <a:r>
              <a:rPr lang="en-US" altLang="zh-CN" sz="1600" b="1" dirty="0"/>
              <a:t> -e addr2line_main</a:t>
            </a:r>
          </a:p>
          <a:p>
            <a:r>
              <a:rPr lang="en-US" altLang="zh-CN" sz="1600" b="1" i="1" dirty="0">
                <a:solidFill>
                  <a:schemeClr val="accent6">
                    <a:lumMod val="75000"/>
                  </a:schemeClr>
                </a:solidFill>
              </a:rPr>
              <a:t>/root/luofeng/addr2line_main.c:11</a:t>
            </a:r>
            <a:r>
              <a:rPr lang="en-US" altLang="zh-CN" sz="1600" b="1" i="1" dirty="0">
                <a:solidFill>
                  <a:schemeClr val="accent6">
                    <a:lumMod val="50000"/>
                  </a:schemeClr>
                </a:solidFill>
              </a:rPr>
              <a:t>:1</a:t>
            </a:r>
            <a:endParaRPr lang="zh-CN" altLang="en-US" sz="16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8892" y="2603970"/>
            <a:ext cx="718324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:$ </a:t>
            </a:r>
            <a:r>
              <a:rPr lang="en-US" altLang="zh-CN" sz="1600" b="1" dirty="0"/>
              <a:t>clang </a:t>
            </a:r>
            <a:r>
              <a:rPr lang="en-US" altLang="zh-CN" sz="1600" dirty="0"/>
              <a:t>-Wl,-Map=addr2line_main.map -g -o addr2line_main addr2line_main.c </a:t>
            </a:r>
            <a:r>
              <a:rPr lang="en-US" altLang="zh-CN" sz="1600" b="1" dirty="0"/>
              <a:t>-</a:t>
            </a:r>
            <a:r>
              <a:rPr lang="en-US" altLang="zh-CN" sz="1600" b="1" dirty="0" err="1"/>
              <a:t>mllvm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-generate-</a:t>
            </a:r>
            <a:r>
              <a:rPr lang="en-US" altLang="zh-CN" sz="1600" b="1" dirty="0" err="1">
                <a:solidFill>
                  <a:srgbClr val="FF0000"/>
                </a:solidFill>
              </a:rPr>
              <a:t>arange</a:t>
            </a:r>
            <a:r>
              <a:rPr lang="en-US" altLang="zh-CN" sz="1600" b="1" dirty="0">
                <a:solidFill>
                  <a:srgbClr val="FF0000"/>
                </a:solidFill>
              </a:rPr>
              <a:t>-section</a:t>
            </a:r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main_addr</a:t>
            </a:r>
            <a:r>
              <a:rPr lang="en-US" altLang="zh-CN" sz="1600" dirty="0"/>
              <a:t>=$(grep -w 'main' addr2line_main.map | </a:t>
            </a:r>
            <a:r>
              <a:rPr lang="en-US" altLang="zh-CN" sz="1600" dirty="0" err="1"/>
              <a:t>awk</a:t>
            </a:r>
            <a:r>
              <a:rPr lang="en-US" altLang="zh-CN" sz="1600" dirty="0"/>
              <a:t> '{print $1}')</a:t>
            </a:r>
          </a:p>
          <a:p>
            <a:r>
              <a:rPr lang="en-US" altLang="zh-CN" sz="1600" dirty="0"/>
              <a:t>$ </a:t>
            </a:r>
            <a:r>
              <a:rPr lang="en-US" altLang="zh-CN" sz="1600" b="1" dirty="0"/>
              <a:t>eu-addr2line $</a:t>
            </a:r>
            <a:r>
              <a:rPr lang="en-US" altLang="zh-CN" sz="1600" b="1" dirty="0" err="1"/>
              <a:t>main_addr</a:t>
            </a:r>
            <a:r>
              <a:rPr lang="en-US" altLang="zh-CN" sz="1600" b="1" dirty="0"/>
              <a:t> -e addr2line_main</a:t>
            </a:r>
          </a:p>
          <a:p>
            <a:r>
              <a:rPr lang="en-US" altLang="zh-CN" sz="1600" b="1" i="1" dirty="0">
                <a:solidFill>
                  <a:schemeClr val="accent6">
                    <a:lumMod val="75000"/>
                  </a:schemeClr>
                </a:solidFill>
              </a:rPr>
              <a:t>/root/luofeng/addr2line_main.c:11</a:t>
            </a:r>
            <a:endParaRPr lang="zh-CN" altLang="en-US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7850" y="4655025"/>
            <a:ext cx="684834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$ </a:t>
            </a:r>
            <a:r>
              <a:rPr lang="en-US" altLang="zh-CN" sz="1600" b="1" dirty="0"/>
              <a:t>clang</a:t>
            </a:r>
            <a:r>
              <a:rPr lang="en-US" altLang="zh-CN" sz="1600" dirty="0"/>
              <a:t> -Wl,-Map=addr2line_main.map </a:t>
            </a:r>
            <a:r>
              <a:rPr lang="en-US" altLang="zh-CN" sz="1600" b="1" dirty="0">
                <a:solidFill>
                  <a:srgbClr val="FF0000"/>
                </a:solidFill>
              </a:rPr>
              <a:t>–</a:t>
            </a:r>
            <a:r>
              <a:rPr lang="en-US" altLang="zh-CN" sz="1600" b="1" dirty="0" err="1">
                <a:solidFill>
                  <a:srgbClr val="FF0000"/>
                </a:solidFill>
              </a:rPr>
              <a:t>nopie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-</a:t>
            </a:r>
            <a:r>
              <a:rPr lang="en-US" altLang="zh-CN" sz="1600" b="1" dirty="0" err="1"/>
              <a:t>mllvm</a:t>
            </a:r>
            <a:r>
              <a:rPr lang="en-US" altLang="zh-CN" sz="1600" b="1" dirty="0"/>
              <a:t> -generate-</a:t>
            </a:r>
            <a:r>
              <a:rPr lang="en-US" altLang="zh-CN" sz="1600" b="1" dirty="0" err="1"/>
              <a:t>arange</a:t>
            </a:r>
            <a:r>
              <a:rPr lang="en-US" altLang="zh-CN" sz="1600" b="1" dirty="0"/>
              <a:t>-section</a:t>
            </a:r>
            <a:r>
              <a:rPr lang="en-US" altLang="zh-CN" sz="1600" dirty="0"/>
              <a:t> -g -o addr2line_main addr2line_main.c</a:t>
            </a:r>
          </a:p>
          <a:p>
            <a:r>
              <a:rPr lang="en-US" altLang="zh-CN" sz="1600" dirty="0"/>
              <a:t>$ </a:t>
            </a:r>
            <a:r>
              <a:rPr lang="en-US" altLang="zh-CN" sz="1600" dirty="0" err="1"/>
              <a:t>main_addr</a:t>
            </a:r>
            <a:r>
              <a:rPr lang="en-US" altLang="zh-CN" sz="1600" dirty="0"/>
              <a:t>=$(grep -w 'main' addr2line_main.map | </a:t>
            </a:r>
            <a:r>
              <a:rPr lang="en-US" altLang="zh-CN" sz="1600" dirty="0" err="1"/>
              <a:t>awk</a:t>
            </a:r>
            <a:r>
              <a:rPr lang="en-US" altLang="zh-CN" sz="1600" dirty="0"/>
              <a:t> '{print $1}')</a:t>
            </a:r>
          </a:p>
          <a:p>
            <a:r>
              <a:rPr lang="en-US" altLang="zh-CN" sz="1600" dirty="0"/>
              <a:t>$ $ ./addr2line_main &amp;</a:t>
            </a:r>
          </a:p>
          <a:p>
            <a:r>
              <a:rPr lang="en-US" altLang="zh-CN" sz="1600" dirty="0"/>
              <a:t>$ </a:t>
            </a:r>
            <a:r>
              <a:rPr lang="en-US" altLang="zh-CN" sz="1600" b="1" dirty="0"/>
              <a:t>eu-addr2line $</a:t>
            </a:r>
            <a:r>
              <a:rPr lang="en-US" altLang="zh-CN" sz="1600" b="1" dirty="0" err="1"/>
              <a:t>main_addr</a:t>
            </a:r>
            <a:r>
              <a:rPr lang="en-US" altLang="zh-CN" sz="1600" b="1" dirty="0"/>
              <a:t> -M /proc/$!/maps</a:t>
            </a:r>
          </a:p>
          <a:p>
            <a:r>
              <a:rPr lang="en-US" altLang="zh-CN" sz="1600" b="1" i="1" dirty="0">
                <a:solidFill>
                  <a:schemeClr val="accent6">
                    <a:lumMod val="75000"/>
                  </a:schemeClr>
                </a:solidFill>
              </a:rPr>
              <a:t>/root/luofeng/addr2line_main.c:11</a:t>
            </a:r>
            <a:endParaRPr lang="zh-CN" altLang="en-US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278" y="982729"/>
            <a:ext cx="3995687" cy="1154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eu-addr2line</a:t>
            </a: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报错现象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fontAlgn="ctr">
              <a:lnSpc>
                <a:spcPct val="150000"/>
              </a:lnSpc>
              <a:buClr>
                <a:schemeClr val="accent2"/>
              </a:buClr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eu-addr2line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解析符号地址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37" y="4600663"/>
            <a:ext cx="4094303" cy="16783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96B79F-68AE-4C6E-945A-32C3DD0BC63B}"/>
              </a:ext>
            </a:extLst>
          </p:cNvPr>
          <p:cNvSpPr/>
          <p:nvPr/>
        </p:nvSpPr>
        <p:spPr>
          <a:xfrm>
            <a:off x="639918" y="4197515"/>
            <a:ext cx="397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r>
              <a:rPr lang="zh-CN" altLang="en-US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D93C47-3D41-47E9-87D0-DF5D3E99426A}"/>
              </a:ext>
            </a:extLst>
          </p:cNvPr>
          <p:cNvSpPr/>
          <p:nvPr/>
        </p:nvSpPr>
        <p:spPr>
          <a:xfrm>
            <a:off x="4580724" y="1063757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AFA0B4-CCCE-44B9-95C2-26594BC29FD4}"/>
              </a:ext>
            </a:extLst>
          </p:cNvPr>
          <p:cNvSpPr/>
          <p:nvPr/>
        </p:nvSpPr>
        <p:spPr>
          <a:xfrm>
            <a:off x="9071904" y="3962353"/>
            <a:ext cx="2480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addr2line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可以正确解析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2B4652-C603-42D1-B686-028B7C420421}"/>
              </a:ext>
            </a:extLst>
          </p:cNvPr>
          <p:cNvSpPr/>
          <p:nvPr/>
        </p:nvSpPr>
        <p:spPr>
          <a:xfrm>
            <a:off x="5184090" y="6312863"/>
            <a:ext cx="2480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addr2line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无此功能</a:t>
            </a:r>
            <a:endParaRPr lang="zh-CN" altLang="en-US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DE4DDB72-063D-40E3-A6E4-24FEFAA88F54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</a:rPr>
              <a:t>Kernel</a:t>
            </a:r>
            <a:r>
              <a:rPr lang="zh-CN" altLang="en-US" sz="2400" b="1" dirty="0">
                <a:solidFill>
                  <a:srgbClr val="002FA7"/>
                </a:solidFill>
              </a:rPr>
              <a:t>测试及问题分析 </a:t>
            </a:r>
            <a:r>
              <a:rPr lang="en-US" altLang="zh-CN" sz="2400" b="1" dirty="0">
                <a:solidFill>
                  <a:srgbClr val="002FA7"/>
                </a:solidFill>
              </a:rPr>
              <a:t>--- </a:t>
            </a:r>
            <a:r>
              <a:rPr lang="zh-CN" altLang="en-US" sz="2400" b="1" dirty="0">
                <a:solidFill>
                  <a:srgbClr val="002FA7"/>
                </a:solidFill>
              </a:rPr>
              <a:t>示例</a:t>
            </a:r>
            <a:r>
              <a:rPr lang="en-US" altLang="zh-CN" sz="2400" b="1" dirty="0">
                <a:solidFill>
                  <a:srgbClr val="002FA7"/>
                </a:solidFill>
              </a:rPr>
              <a:t>2</a:t>
            </a:r>
            <a:endParaRPr lang="zh-CN" altLang="en-US" sz="2400" b="1" dirty="0">
              <a:solidFill>
                <a:srgbClr val="002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64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473398"/>
            <a:ext cx="8883624" cy="507831"/>
          </a:xfrm>
        </p:spPr>
        <p:txBody>
          <a:bodyPr/>
          <a:lstStyle/>
          <a:p>
            <a:r>
              <a:rPr lang="en-US" altLang="zh-CN" dirty="0">
                <a:solidFill>
                  <a:srgbClr val="002FA7"/>
                </a:solidFill>
              </a:rPr>
              <a:t>Outline</a:t>
            </a:r>
            <a:endParaRPr lang="zh-CN" altLang="en-US" dirty="0">
              <a:solidFill>
                <a:srgbClr val="002FA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1883" y="1586556"/>
            <a:ext cx="8658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平行宇宙计划介绍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构建软件包问题分析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测试及问题分析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构建用户态外围包测试及问题分析</a:t>
            </a:r>
            <a:endParaRPr lang="en-US" altLang="zh-CN" sz="2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24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88870B7-1B58-4B72-B840-C8610EF3B558}"/>
              </a:ext>
            </a:extLst>
          </p:cNvPr>
          <p:cNvSpPr/>
          <p:nvPr/>
        </p:nvSpPr>
        <p:spPr>
          <a:xfrm>
            <a:off x="7327605" y="3351432"/>
            <a:ext cx="1502874" cy="844112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外围包测试用例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590922-10EC-42A8-B25B-D4AD5B79C35B}"/>
              </a:ext>
            </a:extLst>
          </p:cNvPr>
          <p:cNvSpPr/>
          <p:nvPr/>
        </p:nvSpPr>
        <p:spPr>
          <a:xfrm>
            <a:off x="3125973" y="4401313"/>
            <a:ext cx="3817276" cy="606489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内核态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92F2CA-08CF-411D-A36D-CA89C8AA6A34}"/>
              </a:ext>
            </a:extLst>
          </p:cNvPr>
          <p:cNvCxnSpPr>
            <a:cxnSpLocks/>
          </p:cNvCxnSpPr>
          <p:nvPr/>
        </p:nvCxnSpPr>
        <p:spPr>
          <a:xfrm>
            <a:off x="4032097" y="4311422"/>
            <a:ext cx="4798382" cy="0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9782AE-6BFD-45A3-AAA0-D762EACC7981}"/>
              </a:ext>
            </a:extLst>
          </p:cNvPr>
          <p:cNvSpPr/>
          <p:nvPr/>
        </p:nvSpPr>
        <p:spPr>
          <a:xfrm>
            <a:off x="4110390" y="4735348"/>
            <a:ext cx="798784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49FCD5-1C97-46B0-B8AF-AF24D786CD58}"/>
              </a:ext>
            </a:extLst>
          </p:cNvPr>
          <p:cNvSpPr/>
          <p:nvPr/>
        </p:nvSpPr>
        <p:spPr>
          <a:xfrm>
            <a:off x="5014919" y="4737294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module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1CED76-0125-469F-9518-F466E269A247}"/>
              </a:ext>
            </a:extLst>
          </p:cNvPr>
          <p:cNvSpPr/>
          <p:nvPr/>
        </p:nvSpPr>
        <p:spPr>
          <a:xfrm>
            <a:off x="5974417" y="4735347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driver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DFA8D3-EBDC-44C1-8051-719BF20485F4}"/>
              </a:ext>
            </a:extLst>
          </p:cNvPr>
          <p:cNvSpPr/>
          <p:nvPr/>
        </p:nvSpPr>
        <p:spPr>
          <a:xfrm>
            <a:off x="3125973" y="3343365"/>
            <a:ext cx="3817276" cy="85218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1B6568-CD5B-4F7F-A516-58D430D7421A}"/>
              </a:ext>
            </a:extLst>
          </p:cNvPr>
          <p:cNvSpPr/>
          <p:nvPr/>
        </p:nvSpPr>
        <p:spPr>
          <a:xfrm>
            <a:off x="3323625" y="3660086"/>
            <a:ext cx="1710986" cy="449025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3.6W+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66C027-9E53-4E74-B2A1-E0A45D0DE44B}"/>
              </a:ext>
            </a:extLst>
          </p:cNvPr>
          <p:cNvSpPr txBox="1"/>
          <p:nvPr/>
        </p:nvSpPr>
        <p:spPr>
          <a:xfrm>
            <a:off x="8927423" y="2849309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E60BAD-51F4-4BE1-9EAA-365EDC9907A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070744" y="3033975"/>
            <a:ext cx="856679" cy="774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768AD96-78E3-4D08-B451-053CD9986776}"/>
              </a:ext>
            </a:extLst>
          </p:cNvPr>
          <p:cNvSpPr txBox="1"/>
          <p:nvPr/>
        </p:nvSpPr>
        <p:spPr>
          <a:xfrm>
            <a:off x="6802655" y="5224183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41C44FC-4B1E-42A1-914F-3AA94AA7BBB4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034611" y="5004698"/>
            <a:ext cx="1768044" cy="40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12B2919-B749-4F61-8A6D-5B9AD9BD9595}"/>
              </a:ext>
            </a:extLst>
          </p:cNvPr>
          <p:cNvSpPr txBox="1"/>
          <p:nvPr/>
        </p:nvSpPr>
        <p:spPr>
          <a:xfrm>
            <a:off x="4509782" y="2860321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E364D-4AEF-4282-9EE8-7E0267620AFC}"/>
              </a:ext>
            </a:extLst>
          </p:cNvPr>
          <p:cNvCxnSpPr>
            <a:cxnSpLocks/>
            <a:stCxn id="31" idx="1"/>
            <a:endCxn id="19" idx="0"/>
          </p:cNvCxnSpPr>
          <p:nvPr/>
        </p:nvCxnSpPr>
        <p:spPr>
          <a:xfrm flipH="1">
            <a:off x="4179118" y="3044987"/>
            <a:ext cx="330664" cy="615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>
            <a:extLst>
              <a:ext uri="{FF2B5EF4-FFF2-40B4-BE49-F238E27FC236}">
                <a16:creationId xmlns:a16="http://schemas.microsoft.com/office/drawing/2014/main" id="{CC74CAAA-C65A-43CE-A042-80593A8CFC24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构建用户态外围包测试及问题分析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AEF03A-CA45-433F-A41B-55EB0784E5DC}"/>
              </a:ext>
            </a:extLst>
          </p:cNvPr>
          <p:cNvSpPr/>
          <p:nvPr/>
        </p:nvSpPr>
        <p:spPr>
          <a:xfrm>
            <a:off x="804858" y="970229"/>
            <a:ext cx="5468164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22.03 LTS sp1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范围类似）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范围类似）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9AE7A1-80FC-443B-88E8-59586884A4B4}"/>
              </a:ext>
            </a:extLst>
          </p:cNvPr>
          <p:cNvSpPr/>
          <p:nvPr/>
        </p:nvSpPr>
        <p:spPr>
          <a:xfrm>
            <a:off x="5562927" y="3661137"/>
            <a:ext cx="1248338" cy="449025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800+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9EC22E-D4D1-476B-8AD0-D7596FC3CA4E}"/>
              </a:ext>
            </a:extLst>
          </p:cNvPr>
          <p:cNvSpPr txBox="1"/>
          <p:nvPr/>
        </p:nvSpPr>
        <p:spPr>
          <a:xfrm>
            <a:off x="6343321" y="2866222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A6664CA-B1ED-44D1-A568-B7FC938D1834}"/>
              </a:ext>
            </a:extLst>
          </p:cNvPr>
          <p:cNvCxnSpPr>
            <a:cxnSpLocks/>
            <a:stCxn id="28" idx="1"/>
            <a:endCxn id="24" idx="0"/>
          </p:cNvCxnSpPr>
          <p:nvPr/>
        </p:nvCxnSpPr>
        <p:spPr>
          <a:xfrm flipH="1">
            <a:off x="6187096" y="3050888"/>
            <a:ext cx="156225" cy="610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1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4323BBB-1AD5-497E-9D40-9F210447B692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构建用户态外围包测试及问题分析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1A45E1-8BEC-4A86-A711-4055EC389764}"/>
              </a:ext>
            </a:extLst>
          </p:cNvPr>
          <p:cNvSpPr txBox="1"/>
          <p:nvPr/>
        </p:nvSpPr>
        <p:spPr>
          <a:xfrm>
            <a:off x="2806995" y="2296633"/>
            <a:ext cx="44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第二部分内容，未完待续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2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555C-E898-4BE6-BAD4-A6D0C5E7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88495"/>
            <a:ext cx="9185398" cy="42473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凭借先进架构、繁荣社区和友好</a:t>
            </a:r>
            <a:r>
              <a:rPr lang="en-US" altLang="zh-CN" sz="2400" b="1" dirty="0">
                <a:solidFill>
                  <a:srgbClr val="002FA7"/>
                </a:solidFill>
              </a:rPr>
              <a:t>License</a:t>
            </a:r>
            <a:r>
              <a:rPr lang="zh-CN" altLang="en-US" sz="2400" b="1" dirty="0">
                <a:solidFill>
                  <a:srgbClr val="002FA7"/>
                </a:solidFill>
              </a:rPr>
              <a:t>成为编译器新的选择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041FCF-331C-4B50-A794-CFB93642CB4E}"/>
              </a:ext>
            </a:extLst>
          </p:cNvPr>
          <p:cNvSpPr/>
          <p:nvPr/>
        </p:nvSpPr>
        <p:spPr>
          <a:xfrm>
            <a:off x="4094803" y="1329605"/>
            <a:ext cx="7792397" cy="5091731"/>
          </a:xfrm>
          <a:prstGeom prst="roundRect">
            <a:avLst>
              <a:gd name="adj" fmla="val 4759"/>
            </a:avLst>
          </a:prstGeom>
          <a:solidFill>
            <a:srgbClr val="FFFFFF"/>
          </a:solidFill>
          <a:ln w="190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9D1344-4155-4ECE-9F75-BCA95577EB3F}"/>
              </a:ext>
            </a:extLst>
          </p:cNvPr>
          <p:cNvSpPr/>
          <p:nvPr/>
        </p:nvSpPr>
        <p:spPr>
          <a:xfrm>
            <a:off x="5300825" y="1144940"/>
            <a:ext cx="5112136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业界编译器开发生态向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技术栈转移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D7D4E0-82CB-4736-B9AC-512EB82A666F}"/>
              </a:ext>
            </a:extLst>
          </p:cNvPr>
          <p:cNvSpPr/>
          <p:nvPr/>
        </p:nvSpPr>
        <p:spPr>
          <a:xfrm>
            <a:off x="4303425" y="1750960"/>
            <a:ext cx="3697637" cy="5847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666666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社区拥抱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Clang&amp;LLVM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88D1A-D28F-440D-98FF-D13228E98E75}"/>
              </a:ext>
            </a:extLst>
          </p:cNvPr>
          <p:cNvSpPr/>
          <p:nvPr/>
        </p:nvSpPr>
        <p:spPr>
          <a:xfrm>
            <a:off x="8155913" y="1754792"/>
            <a:ext cx="3625631" cy="5847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666666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商业公司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将主编译器切换到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上进行生态和竞争力的构建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B32B2E-E8F9-448C-B9E5-82D4C57BD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27097"/>
              </p:ext>
            </p:extLst>
          </p:nvPr>
        </p:nvGraphicFramePr>
        <p:xfrm>
          <a:off x="4303426" y="2523103"/>
          <a:ext cx="3697636" cy="3735051"/>
        </p:xfrm>
        <a:graphic>
          <a:graphicData uri="http://schemas.openxmlformats.org/drawingml/2006/table">
            <a:tbl>
              <a:tblPr firstRow="1" bandRow="1"/>
              <a:tblGrid>
                <a:gridCol w="1189645">
                  <a:extLst>
                    <a:ext uri="{9D8B030D-6E8A-4147-A177-3AD203B41FA5}">
                      <a16:colId xmlns:a16="http://schemas.microsoft.com/office/drawing/2014/main" val="770505539"/>
                    </a:ext>
                  </a:extLst>
                </a:gridCol>
                <a:gridCol w="1699890">
                  <a:extLst>
                    <a:ext uri="{9D8B030D-6E8A-4147-A177-3AD203B41FA5}">
                      <a16:colId xmlns:a16="http://schemas.microsoft.com/office/drawing/2014/main" val="3750394569"/>
                    </a:ext>
                  </a:extLst>
                </a:gridCol>
                <a:gridCol w="808101">
                  <a:extLst>
                    <a:ext uri="{9D8B030D-6E8A-4147-A177-3AD203B41FA5}">
                      <a16:colId xmlns:a16="http://schemas.microsoft.com/office/drawing/2014/main" val="2713887184"/>
                    </a:ext>
                  </a:extLst>
                </a:gridCol>
              </a:tblGrid>
              <a:tr h="319846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BFC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BF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79214"/>
                  </a:ext>
                </a:extLst>
              </a:tr>
              <a:tr h="575723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 kernel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</a:t>
                      </a:r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 kernel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官方支持的两款编译器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Kernel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代码质量；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特性创新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00344"/>
                  </a:ext>
                </a:extLst>
              </a:tr>
              <a:tr h="415800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完全基于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代码质量；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license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29559"/>
                  </a:ext>
                </a:extLst>
              </a:tr>
              <a:tr h="415800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ChromeOS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marL="0" marR="0" lvl="0" indent="0" algn="l" defTabSz="913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完全基于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3805" rtl="0" eaLnBrk="1" latinLnBrk="0" hangingPunct="1">
                        <a:lnSpc>
                          <a:spcPct val="100000"/>
                        </a:lnSpc>
                      </a:pPr>
                      <a:endParaRPr lang="zh-CN" altLang="en-US" sz="1000" kern="12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64660"/>
                  </a:ext>
                </a:extLst>
              </a:tr>
              <a:tr h="735646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OpenMandriva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绝大部分包基于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构建，个别包基于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第一个基于</a:t>
                      </a:r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构建的开源</a:t>
                      </a:r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4533"/>
                  </a:ext>
                </a:extLst>
              </a:tr>
              <a:tr h="41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Chimera Linux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完全基于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Non-GNU 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46352"/>
                  </a:ext>
                </a:extLst>
              </a:tr>
              <a:tr h="4282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Fadora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/CentOS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编译作为构建工具链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技术栈优势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2401"/>
                  </a:ext>
                </a:extLst>
              </a:tr>
              <a:tr h="4282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Debian/Ubuntu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Clang+LLVM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编译作为构建工具链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418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0367892-FECC-4700-9E87-93280A71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29497"/>
              </p:ext>
            </p:extLst>
          </p:nvPr>
        </p:nvGraphicFramePr>
        <p:xfrm>
          <a:off x="8155913" y="2502001"/>
          <a:ext cx="3625631" cy="3756152"/>
        </p:xfrm>
        <a:graphic>
          <a:graphicData uri="http://schemas.openxmlformats.org/drawingml/2006/table">
            <a:tbl>
              <a:tblPr firstRow="1" bandRow="1"/>
              <a:tblGrid>
                <a:gridCol w="649131">
                  <a:extLst>
                    <a:ext uri="{9D8B030D-6E8A-4147-A177-3AD203B41FA5}">
                      <a16:colId xmlns:a16="http://schemas.microsoft.com/office/drawing/2014/main" val="801868487"/>
                    </a:ext>
                  </a:extLst>
                </a:gridCol>
                <a:gridCol w="811598">
                  <a:extLst>
                    <a:ext uri="{9D8B030D-6E8A-4147-A177-3AD203B41FA5}">
                      <a16:colId xmlns:a16="http://schemas.microsoft.com/office/drawing/2014/main" val="770505539"/>
                    </a:ext>
                  </a:extLst>
                </a:gridCol>
                <a:gridCol w="2164902">
                  <a:extLst>
                    <a:ext uri="{9D8B030D-6E8A-4147-A177-3AD203B41FA5}">
                      <a16:colId xmlns:a16="http://schemas.microsoft.com/office/drawing/2014/main" val="375039456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BFC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BFC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编译器策略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79214"/>
                  </a:ext>
                </a:extLst>
              </a:tr>
              <a:tr h="0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芯片类公司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Apple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LLVM/clang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创始公司， 全系列产品，使用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作为默认编译器</a:t>
                      </a:r>
                      <a:endParaRPr lang="zh-CN" alt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003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全系列（服务器，嵌入式端侧，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GPU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等）编译器， 已切换为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29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NVIDIA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marL="0" algn="l" defTabSz="913805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NVCC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cuda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编译器）基于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  <a:endParaRPr lang="zh-CN" altLang="en-US" sz="1000" kern="12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646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已从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ICC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切换到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DPC++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），同时提供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开源分支</a:t>
                      </a:r>
                      <a:endParaRPr lang="zh-CN" alt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45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AMD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AOCC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编译器已切换至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30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毕昇编译器基于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16627"/>
                  </a:ext>
                </a:extLst>
              </a:tr>
              <a:tr h="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应用类公司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Google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已全部使用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编译器，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center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场景基于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AutoFDO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场景基于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MLIR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引领社区</a:t>
                      </a:r>
                      <a:endParaRPr lang="zh-CN" alt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46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Mata</a:t>
                      </a:r>
                      <a:endParaRPr lang="zh-CN" altLang="en-US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聚焦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center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场景优化，包括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PGO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BOLT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等项目，基于开源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LLVM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，持续加大贡献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2401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712422-0646-477C-98CD-63BFA85DF787}"/>
              </a:ext>
            </a:extLst>
          </p:cNvPr>
          <p:cNvSpPr/>
          <p:nvPr/>
        </p:nvSpPr>
        <p:spPr>
          <a:xfrm>
            <a:off x="337769" y="1329605"/>
            <a:ext cx="3625633" cy="5040560"/>
          </a:xfrm>
          <a:prstGeom prst="roundRect">
            <a:avLst>
              <a:gd name="adj" fmla="val 4799"/>
            </a:avLst>
          </a:prstGeom>
          <a:solidFill>
            <a:srgbClr val="CCECFF"/>
          </a:solidFill>
          <a:ln>
            <a:solidFill>
              <a:schemeClr val="tx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DB1159-2A05-43A9-932B-829FDBAF9459}"/>
              </a:ext>
            </a:extLst>
          </p:cNvPr>
          <p:cNvSpPr txBox="1"/>
          <p:nvPr/>
        </p:nvSpPr>
        <p:spPr>
          <a:xfrm>
            <a:off x="1356974" y="1478251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LLVM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的优势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B627A1-50B9-4328-8789-CD36B828ADCA}"/>
              </a:ext>
            </a:extLst>
          </p:cNvPr>
          <p:cNvSpPr/>
          <p:nvPr/>
        </p:nvSpPr>
        <p:spPr>
          <a:xfrm>
            <a:off x="386328" y="2169400"/>
            <a:ext cx="3553624" cy="363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代码可靠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通过编译告警、静态扫描、运行时检查协助进行代码质量治理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可实现性强：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架构和代码可读性、可维护强，性能特性使能相对容易，潜力大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协议友好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2.0 License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更加友好，灵活，更有助于创新。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生态活跃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rPr>
              <a:t>技术创新</a:t>
            </a:r>
            <a:r>
              <a:rPr kumimoji="1"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1400" kern="0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MLIR</a:t>
            </a:r>
            <a:r>
              <a:rPr lang="zh-CN" altLang="en-US" sz="1400" kern="0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1400" kern="0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CIRCT</a:t>
            </a:r>
            <a:r>
              <a:rPr lang="zh-CN" altLang="en-US" sz="1400" kern="0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1400" kern="0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BOLT</a:t>
            </a:r>
            <a:r>
              <a:rPr lang="zh-CN" altLang="en-US" sz="1400" kern="0" dirty="0">
                <a:solidFill>
                  <a:srgbClr val="1D1D1A"/>
                </a:solidFill>
                <a:latin typeface="微软雅黑"/>
                <a:ea typeface="微软雅黑"/>
                <a:cs typeface="+mn-ea"/>
                <a:sym typeface="+mn-lt"/>
              </a:rPr>
              <a:t>等新编译能力</a:t>
            </a:r>
            <a:r>
              <a:rPr lang="en-US" altLang="zh-CN" sz="1400" kern="0" dirty="0">
                <a:solidFill>
                  <a:srgbClr val="1D1D1A"/>
                </a:solidFill>
                <a:latin typeface="微软雅黑"/>
                <a:ea typeface="微软雅黑"/>
                <a:cs typeface="+mn-ea"/>
                <a:sym typeface="+mn-lt"/>
              </a:rPr>
              <a:t>/</a:t>
            </a:r>
            <a:r>
              <a:rPr lang="zh-CN" altLang="en-US" sz="1400" kern="0" dirty="0">
                <a:solidFill>
                  <a:srgbClr val="1D1D1A"/>
                </a:solidFill>
                <a:latin typeface="微软雅黑"/>
                <a:ea typeface="微软雅黑"/>
                <a:cs typeface="+mn-ea"/>
                <a:sym typeface="+mn-lt"/>
              </a:rPr>
              <a:t>特性不断涌现</a:t>
            </a:r>
            <a:r>
              <a:rPr kumimoji="1"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rPr>
              <a:t>）</a:t>
            </a:r>
            <a:r>
              <a:rPr kumimoji="1"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rPr>
              <a:t>社区活跃</a:t>
            </a:r>
            <a:r>
              <a:rPr kumimoji="1"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社区贡献者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2600+</a:t>
            </a:r>
            <a:r>
              <a:rPr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400" kern="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  <a:sym typeface="+mn-lt"/>
              </a:rPr>
              <a:t>，</a:t>
            </a:r>
            <a:r>
              <a:rPr lang="en-US" altLang="zh-CN" sz="1400" kern="0" dirty="0">
                <a:solidFill>
                  <a:srgbClr val="C00000"/>
                </a:solidFill>
                <a:latin typeface="微软雅黑"/>
                <a:ea typeface="微软雅黑"/>
                <a:cs typeface="Arial" panose="020B0604020202020204" pitchFamily="34" charset="0"/>
                <a:sym typeface="+mn-lt"/>
              </a:rPr>
              <a:t>~150</a:t>
            </a:r>
            <a:r>
              <a:rPr lang="zh-CN" altLang="en-US" sz="1400" kern="0" dirty="0">
                <a:solidFill>
                  <a:srgbClr val="231815"/>
                </a:solidFill>
                <a:latin typeface="微软雅黑"/>
                <a:ea typeface="微软雅黑"/>
                <a:cs typeface="Arial" panose="020B0604020202020204" pitchFamily="34" charset="0"/>
                <a:sym typeface="+mn-lt"/>
              </a:rPr>
              <a:t>家企业贡献</a:t>
            </a:r>
            <a:r>
              <a:rPr kumimoji="1"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  <a:cs typeface="+mn-ea"/>
                <a:sym typeface="+mn-lt"/>
              </a:rPr>
              <a:t>）</a:t>
            </a:r>
            <a:r>
              <a:rPr kumimoji="1"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人才获得</a:t>
            </a:r>
            <a:r>
              <a:rPr kumimoji="1"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zh-CN" altLang="en-US" sz="1400" kern="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  <a:sym typeface="Arial" panose="020B0604020202020204" pitchFamily="34" charset="0"/>
              </a:rPr>
              <a:t>专业人才可</a:t>
            </a:r>
            <a:r>
              <a:rPr lang="zh-CN" altLang="en-US" sz="1400" kern="0" dirty="0">
                <a:solidFill>
                  <a:srgbClr val="C00000"/>
                </a:solidFill>
                <a:latin typeface="微软雅黑"/>
                <a:ea typeface="微软雅黑"/>
                <a:cs typeface="Arial" panose="020B0604020202020204" pitchFamily="34" charset="0"/>
                <a:sym typeface="Arial" panose="020B0604020202020204" pitchFamily="34" charset="0"/>
              </a:rPr>
              <a:t>获得性高</a:t>
            </a:r>
            <a:r>
              <a:rPr kumimoji="1" lang="zh-CN" altLang="en-US" sz="14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kumimoji="1" lang="zh-CN" altLang="en-US" sz="1400" dirty="0">
              <a:solidFill>
                <a:srgbClr val="1D1D1A"/>
              </a:solidFill>
              <a:latin typeface="微软雅黑" panose="020B0503020204020204" pitchFamily="34" charset="-122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20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3354082-3546-429A-801C-5ADA1ACF3AC5}"/>
              </a:ext>
            </a:extLst>
          </p:cNvPr>
          <p:cNvSpPr/>
          <p:nvPr/>
        </p:nvSpPr>
        <p:spPr>
          <a:xfrm>
            <a:off x="4689231" y="1137138"/>
            <a:ext cx="6933491" cy="3130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FEAFB64-C710-45FE-AD31-4DE2DAA1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88495"/>
            <a:ext cx="9185398" cy="42473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平行宇宙计划：版本与长效机制结合，社区化推进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9C2BA-3DBC-482E-8D4C-FD4B9EF52446}"/>
              </a:ext>
            </a:extLst>
          </p:cNvPr>
          <p:cNvSpPr/>
          <p:nvPr/>
        </p:nvSpPr>
        <p:spPr>
          <a:xfrm>
            <a:off x="569278" y="2067147"/>
            <a:ext cx="3756538" cy="263418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285750" marR="0" lvl="0" indent="-2857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月份，软件所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OERV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团队和华为毕昇编译器团队在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RISCV SIG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Compiler SIG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联合发起“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LLVM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平行宇宙计划”；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后续完成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汇报，并在社区提交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oEEP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 proposal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05E322A-76FE-4F7A-B560-BCC019632C10}"/>
              </a:ext>
            </a:extLst>
          </p:cNvPr>
          <p:cNvSpPr/>
          <p:nvPr/>
        </p:nvSpPr>
        <p:spPr>
          <a:xfrm>
            <a:off x="5533294" y="3184287"/>
            <a:ext cx="5568462" cy="95916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长效机制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Compass-CI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CE93A-3A7D-4354-A460-C440A089D88E}"/>
              </a:ext>
            </a:extLst>
          </p:cNvPr>
          <p:cNvSpPr/>
          <p:nvPr/>
        </p:nvSpPr>
        <p:spPr>
          <a:xfrm>
            <a:off x="5533294" y="2731476"/>
            <a:ext cx="2110155" cy="49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Preview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4D2E76-759B-4CFA-A997-2B8CAFC1C53C}"/>
              </a:ext>
            </a:extLst>
          </p:cNvPr>
          <p:cNvSpPr/>
          <p:nvPr/>
        </p:nvSpPr>
        <p:spPr>
          <a:xfrm>
            <a:off x="7238834" y="2129227"/>
            <a:ext cx="2110155" cy="49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平行版本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EB2E5E-8B4F-44BE-9E02-31B8C85A04CF}"/>
              </a:ext>
            </a:extLst>
          </p:cNvPr>
          <p:cNvSpPr/>
          <p:nvPr/>
        </p:nvSpPr>
        <p:spPr>
          <a:xfrm>
            <a:off x="8991601" y="1540090"/>
            <a:ext cx="2110155" cy="49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正式版本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A32268-11D4-4846-8D70-C52DA3D9A6D9}"/>
              </a:ext>
            </a:extLst>
          </p:cNvPr>
          <p:cNvSpPr/>
          <p:nvPr/>
        </p:nvSpPr>
        <p:spPr>
          <a:xfrm>
            <a:off x="4689231" y="4614503"/>
            <a:ext cx="6933491" cy="1680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FFF21CB-884F-44B7-9872-40F181E9E3FA}"/>
              </a:ext>
            </a:extLst>
          </p:cNvPr>
          <p:cNvSpPr/>
          <p:nvPr/>
        </p:nvSpPr>
        <p:spPr>
          <a:xfrm>
            <a:off x="5064374" y="5117535"/>
            <a:ext cx="1559169" cy="546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嵌入式场景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9B94DF-CF75-4369-A21C-B98B04F0FB37}"/>
              </a:ext>
            </a:extLst>
          </p:cNvPr>
          <p:cNvSpPr/>
          <p:nvPr/>
        </p:nvSpPr>
        <p:spPr>
          <a:xfrm>
            <a:off x="6769914" y="5117535"/>
            <a:ext cx="1137139" cy="546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云场景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15D1563-83AC-4A4D-A2B8-9C0F5006F4BA}"/>
              </a:ext>
            </a:extLst>
          </p:cNvPr>
          <p:cNvSpPr/>
          <p:nvPr/>
        </p:nvSpPr>
        <p:spPr>
          <a:xfrm>
            <a:off x="8053424" y="5128864"/>
            <a:ext cx="1137139" cy="546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新语言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830CFA6-229A-4645-BD3B-D8B1E04F8E49}"/>
              </a:ext>
            </a:extLst>
          </p:cNvPr>
          <p:cNvSpPr/>
          <p:nvPr/>
        </p:nvSpPr>
        <p:spPr>
          <a:xfrm>
            <a:off x="9380270" y="5128864"/>
            <a:ext cx="1137139" cy="546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异构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409B244-876B-4DDB-BE8D-85D190238F65}"/>
              </a:ext>
            </a:extLst>
          </p:cNvPr>
          <p:cNvSpPr/>
          <p:nvPr/>
        </p:nvSpPr>
        <p:spPr>
          <a:xfrm>
            <a:off x="10636114" y="5128864"/>
            <a:ext cx="807084" cy="546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3BC04D-2A0A-4B1C-800C-B70944D8B900}"/>
              </a:ext>
            </a:extLst>
          </p:cNvPr>
          <p:cNvSpPr txBox="1"/>
          <p:nvPr/>
        </p:nvSpPr>
        <p:spPr>
          <a:xfrm>
            <a:off x="4979027" y="1315825"/>
            <a:ext cx="15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推进策略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5540D6-F5FF-4121-AD95-FF6D333AE95A}"/>
              </a:ext>
            </a:extLst>
          </p:cNvPr>
          <p:cNvSpPr txBox="1"/>
          <p:nvPr/>
        </p:nvSpPr>
        <p:spPr>
          <a:xfrm>
            <a:off x="4979027" y="4681353"/>
            <a:ext cx="15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竞争力场景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7AC505-26C9-40E4-B87A-94588A76B46C}"/>
              </a:ext>
            </a:extLst>
          </p:cNvPr>
          <p:cNvSpPr txBox="1"/>
          <p:nvPr/>
        </p:nvSpPr>
        <p:spPr>
          <a:xfrm>
            <a:off x="5117129" y="5731378"/>
            <a:ext cx="145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4CD20A-EA7F-4A24-8DE8-0A9C61552595}"/>
              </a:ext>
            </a:extLst>
          </p:cNvPr>
          <p:cNvSpPr txBox="1"/>
          <p:nvPr/>
        </p:nvSpPr>
        <p:spPr>
          <a:xfrm>
            <a:off x="6702320" y="5731378"/>
            <a:ext cx="135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全栈极致优化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584822-43CC-4A97-AF28-307BC2687D2B}"/>
              </a:ext>
            </a:extLst>
          </p:cNvPr>
          <p:cNvSpPr txBox="1"/>
          <p:nvPr/>
        </p:nvSpPr>
        <p:spPr>
          <a:xfrm>
            <a:off x="8239516" y="5731378"/>
            <a:ext cx="75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454543-D82D-4B0C-A3DC-A79CAA953378}"/>
              </a:ext>
            </a:extLst>
          </p:cNvPr>
          <p:cNvSpPr txBox="1"/>
          <p:nvPr/>
        </p:nvSpPr>
        <p:spPr>
          <a:xfrm>
            <a:off x="9489666" y="5715384"/>
            <a:ext cx="9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异构编程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</a:t>
            </a:r>
          </a:p>
        </p:txBody>
      </p:sp>
    </p:spTree>
    <p:extLst>
      <p:ext uri="{BB962C8B-B14F-4D97-AF65-F5344CB8AC3E}">
        <p14:creationId xmlns:p14="http://schemas.microsoft.com/office/powerpoint/2010/main" val="34989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EAFB64-C710-45FE-AD31-4DE2DAA1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88495"/>
            <a:ext cx="9185398" cy="42473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构建</a:t>
            </a:r>
            <a:r>
              <a:rPr lang="en-US" altLang="zh-CN" sz="2400" b="1" dirty="0">
                <a:solidFill>
                  <a:srgbClr val="002FA7"/>
                </a:solidFill>
              </a:rPr>
              <a:t>openEuler</a:t>
            </a:r>
            <a:r>
              <a:rPr lang="zh-CN" altLang="en-US" sz="2400" b="1" dirty="0">
                <a:solidFill>
                  <a:srgbClr val="002FA7"/>
                </a:solidFill>
              </a:rPr>
              <a:t>技术方案（中间态）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306A88-9DC3-4BBF-8197-A058B9685360}"/>
              </a:ext>
            </a:extLst>
          </p:cNvPr>
          <p:cNvSpPr/>
          <p:nvPr/>
        </p:nvSpPr>
        <p:spPr>
          <a:xfrm>
            <a:off x="4243565" y="4251797"/>
            <a:ext cx="4100660" cy="2047358"/>
          </a:xfrm>
          <a:prstGeom prst="rect">
            <a:avLst/>
          </a:prstGeom>
          <a:solidFill>
            <a:srgbClr val="FDF0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975B415-BCDE-43A2-A791-83D0ABCC8E6C}"/>
              </a:ext>
            </a:extLst>
          </p:cNvPr>
          <p:cNvSpPr/>
          <p:nvPr/>
        </p:nvSpPr>
        <p:spPr>
          <a:xfrm>
            <a:off x="4242062" y="1697860"/>
            <a:ext cx="4100660" cy="2480263"/>
          </a:xfrm>
          <a:prstGeom prst="rect">
            <a:avLst/>
          </a:prstGeom>
          <a:solidFill>
            <a:srgbClr val="FDF0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427CD3-BDF4-447A-9F7B-8C9180FFBB88}"/>
              </a:ext>
            </a:extLst>
          </p:cNvPr>
          <p:cNvSpPr/>
          <p:nvPr/>
        </p:nvSpPr>
        <p:spPr>
          <a:xfrm>
            <a:off x="4461397" y="3164914"/>
            <a:ext cx="3655313" cy="942605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1CFAEF-76A2-4900-8E10-84B8918CC7C3}"/>
              </a:ext>
            </a:extLst>
          </p:cNvPr>
          <p:cNvSpPr/>
          <p:nvPr/>
        </p:nvSpPr>
        <p:spPr>
          <a:xfrm>
            <a:off x="4609951" y="3469496"/>
            <a:ext cx="3391836" cy="586186"/>
          </a:xfrm>
          <a:prstGeom prst="rect">
            <a:avLst/>
          </a:prstGeom>
          <a:solidFill>
            <a:srgbClr val="B5D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1999EF-7C37-4655-9707-FD04ED0A361D}"/>
              </a:ext>
            </a:extLst>
          </p:cNvPr>
          <p:cNvSpPr/>
          <p:nvPr/>
        </p:nvSpPr>
        <p:spPr>
          <a:xfrm>
            <a:off x="850225" y="3318303"/>
            <a:ext cx="2911151" cy="606489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内核态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C3C63AB-0167-47E3-ABB2-D121CC6F4C1B}"/>
              </a:ext>
            </a:extLst>
          </p:cNvPr>
          <p:cNvCxnSpPr>
            <a:cxnSpLocks/>
          </p:cNvCxnSpPr>
          <p:nvPr/>
        </p:nvCxnSpPr>
        <p:spPr>
          <a:xfrm>
            <a:off x="850225" y="3234328"/>
            <a:ext cx="2911151" cy="0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5FFFA10-6F77-4D8F-999E-A4DF7C3083E8}"/>
              </a:ext>
            </a:extLst>
          </p:cNvPr>
          <p:cNvSpPr/>
          <p:nvPr/>
        </p:nvSpPr>
        <p:spPr>
          <a:xfrm>
            <a:off x="928518" y="3615722"/>
            <a:ext cx="798784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B376B12-4AFC-4D0F-9EFE-D9FE30B28529}"/>
              </a:ext>
            </a:extLst>
          </p:cNvPr>
          <p:cNvSpPr/>
          <p:nvPr/>
        </p:nvSpPr>
        <p:spPr>
          <a:xfrm>
            <a:off x="1833047" y="3617668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module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FB9A50B-C266-496F-8D40-1EC84600E8D6}"/>
              </a:ext>
            </a:extLst>
          </p:cNvPr>
          <p:cNvSpPr/>
          <p:nvPr/>
        </p:nvSpPr>
        <p:spPr>
          <a:xfrm>
            <a:off x="2792545" y="3615721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driver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103E33D-5F59-4E2D-829E-CAFBB35C9988}"/>
              </a:ext>
            </a:extLst>
          </p:cNvPr>
          <p:cNvSpPr/>
          <p:nvPr/>
        </p:nvSpPr>
        <p:spPr>
          <a:xfrm>
            <a:off x="850225" y="2298170"/>
            <a:ext cx="2911151" cy="85218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用户态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B2279F-CF7B-4F52-9652-A3C6C1E9B1AD}"/>
              </a:ext>
            </a:extLst>
          </p:cNvPr>
          <p:cNvSpPr/>
          <p:nvPr/>
        </p:nvSpPr>
        <p:spPr>
          <a:xfrm>
            <a:off x="1123140" y="2597718"/>
            <a:ext cx="2372314" cy="449025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3.6W+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软件包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4B332A5-ED25-4C1E-B1DE-C718F55C69A5}"/>
              </a:ext>
            </a:extLst>
          </p:cNvPr>
          <p:cNvSpPr/>
          <p:nvPr/>
        </p:nvSpPr>
        <p:spPr>
          <a:xfrm>
            <a:off x="928518" y="1170710"/>
            <a:ext cx="300854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软件包形态</a:t>
            </a:r>
            <a:endParaRPr lang="en-US" altLang="zh-CN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DBB565B-8148-458C-B3B1-6AE2D50C0E65}"/>
              </a:ext>
            </a:extLst>
          </p:cNvPr>
          <p:cNvCxnSpPr>
            <a:cxnSpLocks/>
          </p:cNvCxnSpPr>
          <p:nvPr/>
        </p:nvCxnSpPr>
        <p:spPr>
          <a:xfrm>
            <a:off x="4461397" y="3080940"/>
            <a:ext cx="3540390" cy="0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F8F93549-FB15-4AA7-B9DB-2EF8A089F827}"/>
              </a:ext>
            </a:extLst>
          </p:cNvPr>
          <p:cNvSpPr/>
          <p:nvPr/>
        </p:nvSpPr>
        <p:spPr>
          <a:xfrm>
            <a:off x="4695336" y="3544443"/>
            <a:ext cx="798784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01D1F5C-A37E-46B2-B9E3-A9AC78330A63}"/>
              </a:ext>
            </a:extLst>
          </p:cNvPr>
          <p:cNvSpPr/>
          <p:nvPr/>
        </p:nvSpPr>
        <p:spPr>
          <a:xfrm>
            <a:off x="5713455" y="3558551"/>
            <a:ext cx="1233971" cy="238976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BE98681-338C-4B86-A46F-21B42DE487AC}"/>
              </a:ext>
            </a:extLst>
          </p:cNvPr>
          <p:cNvSpPr/>
          <p:nvPr/>
        </p:nvSpPr>
        <p:spPr>
          <a:xfrm>
            <a:off x="7032956" y="3556603"/>
            <a:ext cx="873968" cy="253083"/>
          </a:xfrm>
          <a:prstGeom prst="rect">
            <a:avLst/>
          </a:prstGeom>
          <a:solidFill>
            <a:srgbClr val="B5DBFD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09F84A4-0DEB-4A9A-A589-27E7163C0DEB}"/>
              </a:ext>
            </a:extLst>
          </p:cNvPr>
          <p:cNvSpPr/>
          <p:nvPr/>
        </p:nvSpPr>
        <p:spPr>
          <a:xfrm>
            <a:off x="4461398" y="2144782"/>
            <a:ext cx="3540390" cy="85218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F9438D1-5E37-43D4-BD0B-A5CAD9DA8CA3}"/>
              </a:ext>
            </a:extLst>
          </p:cNvPr>
          <p:cNvSpPr/>
          <p:nvPr/>
        </p:nvSpPr>
        <p:spPr>
          <a:xfrm>
            <a:off x="6394063" y="2477431"/>
            <a:ext cx="1377954" cy="416295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GCC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92B9312-D9DB-423F-B379-03F17F9D25F9}"/>
              </a:ext>
            </a:extLst>
          </p:cNvPr>
          <p:cNvSpPr/>
          <p:nvPr/>
        </p:nvSpPr>
        <p:spPr>
          <a:xfrm>
            <a:off x="4770877" y="2488972"/>
            <a:ext cx="1302581" cy="416294"/>
          </a:xfrm>
          <a:prstGeom prst="rect">
            <a:avLst/>
          </a:prstGeom>
          <a:solidFill>
            <a:srgbClr val="B5D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AACB1DD-BD44-49C0-ABBB-4F412C7986B6}"/>
              </a:ext>
            </a:extLst>
          </p:cNvPr>
          <p:cNvSpPr/>
          <p:nvPr/>
        </p:nvSpPr>
        <p:spPr>
          <a:xfrm>
            <a:off x="4695336" y="1158913"/>
            <a:ext cx="300854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混编方案</a:t>
            </a:r>
            <a:endParaRPr lang="en-US" altLang="zh-CN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236DBAD-50F7-4CFB-831A-2BF89A30FCCB}"/>
              </a:ext>
            </a:extLst>
          </p:cNvPr>
          <p:cNvSpPr/>
          <p:nvPr/>
        </p:nvSpPr>
        <p:spPr>
          <a:xfrm>
            <a:off x="4463441" y="1740601"/>
            <a:ext cx="3008543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内核态全部用</a:t>
            </a:r>
            <a:r>
              <a:rPr lang="en-US" altLang="zh-CN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构建，用户态混编</a:t>
            </a:r>
            <a:endParaRPr lang="en-US" altLang="zh-CN" sz="1200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BF3D7FF-BDF6-4401-85B5-906D29C8AA92}"/>
              </a:ext>
            </a:extLst>
          </p:cNvPr>
          <p:cNvSpPr/>
          <p:nvPr/>
        </p:nvSpPr>
        <p:spPr>
          <a:xfrm>
            <a:off x="4685446" y="4662605"/>
            <a:ext cx="810381" cy="252545"/>
          </a:xfrm>
          <a:prstGeom prst="rect">
            <a:avLst/>
          </a:prstGeom>
          <a:solidFill>
            <a:srgbClr val="B5D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10D7DC0-240A-4BF1-B271-C35F32CC9905}"/>
              </a:ext>
            </a:extLst>
          </p:cNvPr>
          <p:cNvSpPr/>
          <p:nvPr/>
        </p:nvSpPr>
        <p:spPr>
          <a:xfrm>
            <a:off x="5583682" y="4662605"/>
            <a:ext cx="810381" cy="252545"/>
          </a:xfrm>
          <a:prstGeom prst="rect">
            <a:avLst/>
          </a:prstGeom>
          <a:solidFill>
            <a:srgbClr val="B5D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5B0FA6C-BE51-4865-BEE4-25931FBDE58C}"/>
              </a:ext>
            </a:extLst>
          </p:cNvPr>
          <p:cNvSpPr/>
          <p:nvPr/>
        </p:nvSpPr>
        <p:spPr>
          <a:xfrm>
            <a:off x="7306329" y="4662605"/>
            <a:ext cx="810381" cy="252545"/>
          </a:xfrm>
          <a:prstGeom prst="rect">
            <a:avLst/>
          </a:prstGeom>
          <a:solidFill>
            <a:srgbClr val="B5D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lld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2FB77CC-0CD6-4B7E-ABD7-03CF31450BCF}"/>
              </a:ext>
            </a:extLst>
          </p:cNvPr>
          <p:cNvSpPr/>
          <p:nvPr/>
        </p:nvSpPr>
        <p:spPr>
          <a:xfrm>
            <a:off x="5312672" y="5328363"/>
            <a:ext cx="985127" cy="252546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libstdc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C7000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3426193-483D-4A79-861F-312E5C91FE46}"/>
              </a:ext>
            </a:extLst>
          </p:cNvPr>
          <p:cNvSpPr/>
          <p:nvPr/>
        </p:nvSpPr>
        <p:spPr>
          <a:xfrm>
            <a:off x="6398702" y="5342708"/>
            <a:ext cx="1175950" cy="252546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libgcc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ligcc_s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C7000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37D6A05-DDB0-4B03-9201-F347B298741A}"/>
              </a:ext>
            </a:extLst>
          </p:cNvPr>
          <p:cNvSpPr/>
          <p:nvPr/>
        </p:nvSpPr>
        <p:spPr>
          <a:xfrm>
            <a:off x="9316321" y="1104722"/>
            <a:ext cx="300854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方案关键问题</a:t>
            </a:r>
            <a:endParaRPr lang="en-US" altLang="zh-CN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2E46EA5-8DCD-4CC6-8AE7-F08707F658D8}"/>
              </a:ext>
            </a:extLst>
          </p:cNvPr>
          <p:cNvSpPr/>
          <p:nvPr/>
        </p:nvSpPr>
        <p:spPr>
          <a:xfrm>
            <a:off x="6399488" y="5704971"/>
            <a:ext cx="1175950" cy="252546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GNU 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binutils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C7000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F1D74BC-3F91-4622-BF19-CF00F972F21E}"/>
              </a:ext>
            </a:extLst>
          </p:cNvPr>
          <p:cNvSpPr/>
          <p:nvPr/>
        </p:nvSpPr>
        <p:spPr>
          <a:xfrm>
            <a:off x="5312672" y="5698211"/>
            <a:ext cx="985127" cy="252546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7000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libatomic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C7000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FA3D288-78ED-40C8-A1A9-04CCD27C5AEC}"/>
              </a:ext>
            </a:extLst>
          </p:cNvPr>
          <p:cNvSpPr/>
          <p:nvPr/>
        </p:nvSpPr>
        <p:spPr>
          <a:xfrm>
            <a:off x="4461397" y="4243067"/>
            <a:ext cx="3008543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编译器组件切换方案</a:t>
            </a:r>
            <a:endParaRPr lang="en-US" altLang="zh-CN" sz="1200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十字形 97">
            <a:extLst>
              <a:ext uri="{FF2B5EF4-FFF2-40B4-BE49-F238E27FC236}">
                <a16:creationId xmlns:a16="http://schemas.microsoft.com/office/drawing/2014/main" id="{15AC3826-CD5B-4E1F-A9D6-45879F0F02FB}"/>
              </a:ext>
            </a:extLst>
          </p:cNvPr>
          <p:cNvSpPr/>
          <p:nvPr/>
        </p:nvSpPr>
        <p:spPr>
          <a:xfrm>
            <a:off x="6297799" y="5032380"/>
            <a:ext cx="206648" cy="200611"/>
          </a:xfrm>
          <a:prstGeom prst="plus">
            <a:avLst/>
          </a:prstGeom>
          <a:solidFill>
            <a:srgbClr val="03EBF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3691058-6F11-4B75-BD4B-8451A352AE5F}"/>
              </a:ext>
            </a:extLst>
          </p:cNvPr>
          <p:cNvSpPr/>
          <p:nvPr/>
        </p:nvSpPr>
        <p:spPr>
          <a:xfrm>
            <a:off x="8850361" y="2017213"/>
            <a:ext cx="3008543" cy="3271393"/>
          </a:xfrm>
          <a:prstGeom prst="rect">
            <a:avLst/>
          </a:prstGeom>
          <a:solidFill>
            <a:srgbClr val="FDF0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构建及运行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6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7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用户态外围包</a:t>
            </a:r>
            <a:r>
              <a:rPr lang="en-US" altLang="zh-CN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混编的兼容性</a:t>
            </a:r>
            <a:endParaRPr lang="en-US" altLang="zh-CN" sz="16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南向兼容性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829723-FE38-4C7A-910B-53B8572AB9EA}"/>
              </a:ext>
            </a:extLst>
          </p:cNvPr>
          <p:cNvSpPr/>
          <p:nvPr/>
        </p:nvSpPr>
        <p:spPr>
          <a:xfrm>
            <a:off x="6481919" y="4662605"/>
            <a:ext cx="661744" cy="252545"/>
          </a:xfrm>
          <a:prstGeom prst="rect">
            <a:avLst/>
          </a:prstGeom>
          <a:solidFill>
            <a:srgbClr val="B5DB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60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87261A-2E18-4CCF-86B6-B12BCAC3CD85}"/>
              </a:ext>
            </a:extLst>
          </p:cNvPr>
          <p:cNvGrpSpPr/>
          <p:nvPr/>
        </p:nvGrpSpPr>
        <p:grpSpPr>
          <a:xfrm>
            <a:off x="75307" y="2714063"/>
            <a:ext cx="3869990" cy="2832773"/>
            <a:chOff x="3886275" y="1433294"/>
            <a:chExt cx="3427712" cy="3643002"/>
          </a:xfrm>
          <a:solidFill>
            <a:sysClr val="window" lastClr="FFFFFF">
              <a:lumMod val="95000"/>
            </a:sys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9913B5B-EE2C-40C5-A0FE-7B9C6FB13AE8}"/>
                </a:ext>
              </a:extLst>
            </p:cNvPr>
            <p:cNvSpPr/>
            <p:nvPr/>
          </p:nvSpPr>
          <p:spPr>
            <a:xfrm>
              <a:off x="3886275" y="1433294"/>
              <a:ext cx="3427712" cy="3643002"/>
            </a:xfrm>
            <a:prstGeom prst="ellipse">
              <a:avLst/>
            </a:prstGeom>
            <a:grp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26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5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93753E6-D410-4CC1-8EE4-DB94594D3A45}"/>
                </a:ext>
              </a:extLst>
            </p:cNvPr>
            <p:cNvSpPr/>
            <p:nvPr/>
          </p:nvSpPr>
          <p:spPr>
            <a:xfrm>
              <a:off x="3899216" y="1872752"/>
              <a:ext cx="2993256" cy="2965409"/>
            </a:xfrm>
            <a:prstGeom prst="ellipse">
              <a:avLst/>
            </a:prstGeom>
            <a:solidFill>
              <a:srgbClr val="DEEBF7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26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5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2FC4BAF-25B6-45ED-9EB7-9A4D9BA597FA}"/>
              </a:ext>
            </a:extLst>
          </p:cNvPr>
          <p:cNvSpPr txBox="1"/>
          <p:nvPr/>
        </p:nvSpPr>
        <p:spPr>
          <a:xfrm>
            <a:off x="1538784" y="2777355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2651">
              <a:defRPr/>
            </a:pPr>
            <a:r>
              <a:rPr lang="zh-CN" altLang="en-US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应用软件</a:t>
            </a:r>
            <a:r>
              <a:rPr lang="en-US" altLang="zh-CN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</a:t>
            </a:r>
            <a:r>
              <a:rPr lang="zh-CN" altLang="en-US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en-US" altLang="zh-CN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+)</a:t>
            </a:r>
            <a:endParaRPr lang="en-US" altLang="zh-CN" sz="105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2B5D24-5276-404A-A2F9-F662ED4BB727}"/>
              </a:ext>
            </a:extLst>
          </p:cNvPr>
          <p:cNvSpPr/>
          <p:nvPr/>
        </p:nvSpPr>
        <p:spPr>
          <a:xfrm>
            <a:off x="81495" y="3347767"/>
            <a:ext cx="2989136" cy="1759292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58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AFE526-603F-4469-B6A5-8419FBE3237B}"/>
              </a:ext>
            </a:extLst>
          </p:cNvPr>
          <p:cNvSpPr/>
          <p:nvPr/>
        </p:nvSpPr>
        <p:spPr>
          <a:xfrm>
            <a:off x="1153530" y="5622605"/>
            <a:ext cx="1707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380">
              <a:defRPr/>
            </a:pPr>
            <a:r>
              <a: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OS</a:t>
            </a: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开源软件分层</a:t>
            </a:r>
            <a:endParaRPr lang="en-US" altLang="zh-CN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962D90BA-91DE-4FDB-B2D9-FF2F63BAC5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37787" y="4628522"/>
            <a:ext cx="569387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计算包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09DC832-F156-4BC8-B879-D2F107BB1799}"/>
              </a:ext>
            </a:extLst>
          </p:cNvPr>
          <p:cNvSpPr/>
          <p:nvPr/>
        </p:nvSpPr>
        <p:spPr>
          <a:xfrm>
            <a:off x="97566" y="3691022"/>
            <a:ext cx="2220948" cy="1104484"/>
          </a:xfrm>
          <a:prstGeom prst="ellipse">
            <a:avLst/>
          </a:prstGeom>
          <a:solidFill>
            <a:srgbClr val="ED7D31">
              <a:lumMod val="20000"/>
              <a:lumOff val="80000"/>
            </a:srgbClr>
          </a:solidFill>
          <a:ln w="0" cap="flat" cmpd="sng" algn="ctr">
            <a:solidFill>
              <a:srgbClr val="41719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BCA154-C1A1-4AC5-8A38-8EBB59746F5A}"/>
              </a:ext>
            </a:extLst>
          </p:cNvPr>
          <p:cNvSpPr/>
          <p:nvPr/>
        </p:nvSpPr>
        <p:spPr>
          <a:xfrm>
            <a:off x="116191" y="3959891"/>
            <a:ext cx="897901" cy="527924"/>
          </a:xfrm>
          <a:prstGeom prst="ellipse">
            <a:avLst/>
          </a:prstGeom>
          <a:solidFill>
            <a:srgbClr val="F8CBAD"/>
          </a:solidFill>
          <a:ln w="0" cap="flat" cmpd="sng" algn="ctr">
            <a:solidFill>
              <a:srgbClr val="41719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2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51FA0A-6F05-4D53-8710-3DAD06507BBD}"/>
              </a:ext>
            </a:extLst>
          </p:cNvPr>
          <p:cNvSpPr txBox="1"/>
          <p:nvPr/>
        </p:nvSpPr>
        <p:spPr>
          <a:xfrm>
            <a:off x="1052641" y="3098777"/>
            <a:ext cx="15985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2651"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系统软件</a:t>
            </a:r>
            <a:r>
              <a:rPr lang="en-US" altLang="zh-CN" sz="105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05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lang="en-US" altLang="zh-CN" sz="105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(6000+)</a:t>
            </a:r>
            <a:endParaRPr lang="en-US" altLang="zh-CN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024D7C-A291-4F2B-977F-A773BAB90C8C}"/>
              </a:ext>
            </a:extLst>
          </p:cNvPr>
          <p:cNvSpPr/>
          <p:nvPr/>
        </p:nvSpPr>
        <p:spPr>
          <a:xfrm>
            <a:off x="2463962" y="4131592"/>
            <a:ext cx="6463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docker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557BA1-DB30-4CFE-BD6E-E5A8C0094FF5}"/>
              </a:ext>
            </a:extLst>
          </p:cNvPr>
          <p:cNvSpPr/>
          <p:nvPr/>
        </p:nvSpPr>
        <p:spPr>
          <a:xfrm>
            <a:off x="2197871" y="372011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基础命令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3D0572-689D-4847-810E-E8EBD575FE27}"/>
              </a:ext>
            </a:extLst>
          </p:cNvPr>
          <p:cNvSpPr/>
          <p:nvPr/>
        </p:nvSpPr>
        <p:spPr>
          <a:xfrm>
            <a:off x="2110085" y="458897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开发库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96280F-0B3F-410F-974B-73348D861ACC}"/>
              </a:ext>
            </a:extLst>
          </p:cNvPr>
          <p:cNvSpPr/>
          <p:nvPr/>
        </p:nvSpPr>
        <p:spPr>
          <a:xfrm>
            <a:off x="1654549" y="4171258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rPr>
              <a:t>gcc</a:t>
            </a:r>
            <a:endParaRPr lang="zh-CN" altLang="en-US" sz="11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0B3E5A-73D7-42E9-BE82-EB528B29D64F}"/>
              </a:ext>
            </a:extLst>
          </p:cNvPr>
          <p:cNvSpPr/>
          <p:nvPr/>
        </p:nvSpPr>
        <p:spPr>
          <a:xfrm>
            <a:off x="1121513" y="4179023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1100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rPr>
              <a:t>glibc</a:t>
            </a:r>
            <a:endParaRPr lang="zh-CN" altLang="en-US" sz="11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C41996-5007-4C68-A6BD-C30296A24015}"/>
              </a:ext>
            </a:extLst>
          </p:cNvPr>
          <p:cNvSpPr/>
          <p:nvPr/>
        </p:nvSpPr>
        <p:spPr>
          <a:xfrm>
            <a:off x="1377106" y="4397959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/>
              </a:rPr>
              <a:t>……</a:t>
            </a:r>
            <a:endParaRPr lang="zh-CN" altLang="en-US" sz="11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2ABBB9-E151-4775-BE3E-AAF816E9F9C7}"/>
              </a:ext>
            </a:extLst>
          </p:cNvPr>
          <p:cNvSpPr txBox="1"/>
          <p:nvPr/>
        </p:nvSpPr>
        <p:spPr>
          <a:xfrm>
            <a:off x="603658" y="3762590"/>
            <a:ext cx="162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51">
              <a:defRPr/>
            </a:pPr>
            <a:r>
              <a:rPr lang="zh-CN" altLang="en-US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核心基础库</a:t>
            </a:r>
            <a:r>
              <a:rPr lang="en-US" altLang="zh-CN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工具链</a:t>
            </a:r>
            <a:r>
              <a:rPr lang="en-US" altLang="zh-CN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(40)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B0C19F-2EB5-48BD-9D26-DC167E6EBED1}"/>
              </a:ext>
            </a:extLst>
          </p:cNvPr>
          <p:cNvSpPr txBox="1"/>
          <p:nvPr/>
        </p:nvSpPr>
        <p:spPr>
          <a:xfrm>
            <a:off x="203020" y="4083999"/>
            <a:ext cx="704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51">
              <a:defRPr/>
            </a:pPr>
            <a:r>
              <a:rPr lang="zh-CN" altLang="en-US" sz="11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内核</a:t>
            </a:r>
            <a:endParaRPr lang="en-US" altLang="zh-CN" sz="11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4338F6D-B8A7-4C74-9C05-A5D45E2596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17168" y="4078089"/>
            <a:ext cx="569387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存储包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D6154EDC-62CA-4AFF-841A-8634A079C09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2861" y="3352178"/>
            <a:ext cx="569387" cy="246221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扩展包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7BDCEC-4473-452A-884B-59D198871863}"/>
              </a:ext>
            </a:extLst>
          </p:cNvPr>
          <p:cNvSpPr txBox="1"/>
          <p:nvPr/>
        </p:nvSpPr>
        <p:spPr>
          <a:xfrm>
            <a:off x="495731" y="3442320"/>
            <a:ext cx="2019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51">
              <a:defRPr/>
            </a:pPr>
            <a:r>
              <a:rPr lang="zh-CN" altLang="en-US" sz="11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核心运行时</a:t>
            </a:r>
            <a:r>
              <a:rPr lang="en-US" altLang="zh-CN" sz="11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管理工具链</a:t>
            </a:r>
            <a:r>
              <a:rPr lang="en-US" altLang="zh-CN" sz="11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(161)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134B83-D11A-4655-8A2D-9A92024B1FA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651158" y="2135597"/>
            <a:ext cx="1436873" cy="64019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C25CA3F-358D-4244-8BFF-37F747F0B577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974482" y="5023975"/>
            <a:ext cx="1146297" cy="379481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27" name="圆角矩形 131">
            <a:extLst>
              <a:ext uri="{FF2B5EF4-FFF2-40B4-BE49-F238E27FC236}">
                <a16:creationId xmlns:a16="http://schemas.microsoft.com/office/drawing/2014/main" id="{6D08BFAA-2CFE-4B7C-81FB-9DB458C8904B}"/>
              </a:ext>
            </a:extLst>
          </p:cNvPr>
          <p:cNvSpPr/>
          <p:nvPr/>
        </p:nvSpPr>
        <p:spPr>
          <a:xfrm>
            <a:off x="4115367" y="5361661"/>
            <a:ext cx="3582073" cy="491728"/>
          </a:xfrm>
          <a:prstGeom prst="roundRect">
            <a:avLst>
              <a:gd name="adj" fmla="val 6722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圆角矩形 133">
            <a:extLst>
              <a:ext uri="{FF2B5EF4-FFF2-40B4-BE49-F238E27FC236}">
                <a16:creationId xmlns:a16="http://schemas.microsoft.com/office/drawing/2014/main" id="{20C690C6-3A42-40ED-8FAF-09A105D60851}"/>
              </a:ext>
            </a:extLst>
          </p:cNvPr>
          <p:cNvSpPr/>
          <p:nvPr/>
        </p:nvSpPr>
        <p:spPr bwMode="auto">
          <a:xfrm>
            <a:off x="4132910" y="4591497"/>
            <a:ext cx="3611896" cy="678449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>
            <a:solidFill>
              <a:srgbClr val="41719C"/>
            </a:solidFill>
          </a:ln>
          <a:effectLst/>
          <a:extLst/>
        </p:spPr>
        <p:txBody>
          <a:bodyPr vert="horz" wrap="square" lIns="91344" tIns="45673" rIns="91344" bIns="4567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29" name="圆角矩形 135">
            <a:extLst>
              <a:ext uri="{FF2B5EF4-FFF2-40B4-BE49-F238E27FC236}">
                <a16:creationId xmlns:a16="http://schemas.microsoft.com/office/drawing/2014/main" id="{60B25A38-4BF5-44A3-BF75-A7587F6728AD}"/>
              </a:ext>
            </a:extLst>
          </p:cNvPr>
          <p:cNvSpPr/>
          <p:nvPr/>
        </p:nvSpPr>
        <p:spPr bwMode="auto">
          <a:xfrm>
            <a:off x="4132910" y="3847470"/>
            <a:ext cx="3582510" cy="678449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>
            <a:solidFill>
              <a:srgbClr val="41719C"/>
            </a:solidFill>
          </a:ln>
          <a:effectLst/>
          <a:extLst/>
        </p:spPr>
        <p:txBody>
          <a:bodyPr vert="horz" wrap="square" lIns="91344" tIns="45673" rIns="91344" bIns="4567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核心运行时</a:t>
            </a:r>
            <a:r>
              <a:rPr kumimoji="0" lang="en-US" altLang="zh-CN" sz="12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/</a:t>
            </a: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管理工具链</a:t>
            </a:r>
            <a:r>
              <a:rPr kumimoji="0" lang="en-US" altLang="zh-CN" sz="12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(160)</a:t>
            </a:r>
          </a:p>
        </p:txBody>
      </p:sp>
      <p:sp>
        <p:nvSpPr>
          <p:cNvPr id="30" name="圆角矩形 136">
            <a:extLst>
              <a:ext uri="{FF2B5EF4-FFF2-40B4-BE49-F238E27FC236}">
                <a16:creationId xmlns:a16="http://schemas.microsoft.com/office/drawing/2014/main" id="{A322B32C-4179-41AF-BBFD-5043C7EC7315}"/>
              </a:ext>
            </a:extLst>
          </p:cNvPr>
          <p:cNvSpPr/>
          <p:nvPr/>
        </p:nvSpPr>
        <p:spPr bwMode="auto">
          <a:xfrm>
            <a:off x="4313942" y="4858646"/>
            <a:ext cx="1308259" cy="365366"/>
          </a:xfrm>
          <a:prstGeom prst="roundRect">
            <a:avLst/>
          </a:prstGeom>
          <a:noFill/>
          <a:ln>
            <a:solidFill>
              <a:sysClr val="window" lastClr="FFFFFF">
                <a:lumMod val="7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基础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C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库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Glibc </a:t>
            </a: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 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1" name="圆角矩形 138">
            <a:extLst>
              <a:ext uri="{FF2B5EF4-FFF2-40B4-BE49-F238E27FC236}">
                <a16:creationId xmlns:a16="http://schemas.microsoft.com/office/drawing/2014/main" id="{63108445-06AE-41B9-9BA4-EF69DFB3EF68}"/>
              </a:ext>
            </a:extLst>
          </p:cNvPr>
          <p:cNvSpPr/>
          <p:nvPr/>
        </p:nvSpPr>
        <p:spPr bwMode="auto">
          <a:xfrm>
            <a:off x="4156594" y="5361661"/>
            <a:ext cx="3611896" cy="731364"/>
          </a:xfrm>
          <a:prstGeom prst="roundRect">
            <a:avLst/>
          </a:prstGeom>
          <a:solidFill>
            <a:srgbClr val="F8CBAD"/>
          </a:solidFill>
          <a:ln>
            <a:noFill/>
          </a:ln>
          <a:effectLst/>
          <a:extLst/>
        </p:spPr>
        <p:txBody>
          <a:bodyPr vert="horz" wrap="square" lIns="91344" tIns="45673" rIns="91344" bIns="45673" numCol="1" rtlCol="0" anchor="t" anchorCtr="0" compatLnSpc="1">
            <a:prstTxWarp prst="textNoShape">
              <a:avLst/>
            </a:prstTxWarp>
          </a:bodyPr>
          <a:lstStyle/>
          <a:p>
            <a:pPr algn="ctr" defTabSz="913380">
              <a:defRPr/>
            </a:pPr>
            <a:r>
              <a:rPr lang="zh-CN" altLang="en-US" sz="1200" b="1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内核</a:t>
            </a:r>
            <a:r>
              <a:rPr lang="en-US" altLang="zh-CN" sz="1200" b="1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(1)</a:t>
            </a:r>
          </a:p>
        </p:txBody>
      </p:sp>
      <p:sp>
        <p:nvSpPr>
          <p:cNvPr id="32" name="圆角矩形 142">
            <a:extLst>
              <a:ext uri="{FF2B5EF4-FFF2-40B4-BE49-F238E27FC236}">
                <a16:creationId xmlns:a16="http://schemas.microsoft.com/office/drawing/2014/main" id="{A1B207C7-C2DE-4960-B723-E637991BF11D}"/>
              </a:ext>
            </a:extLst>
          </p:cNvPr>
          <p:cNvSpPr/>
          <p:nvPr/>
        </p:nvSpPr>
        <p:spPr bwMode="auto">
          <a:xfrm>
            <a:off x="4313941" y="5727343"/>
            <a:ext cx="3323530" cy="290112"/>
          </a:xfrm>
          <a:prstGeom prst="roundRect">
            <a:avLst/>
          </a:prstGeom>
          <a:noFill/>
          <a:ln>
            <a:solidFill>
              <a:sysClr val="window" lastClr="FFFFFF">
                <a:lumMod val="6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kernel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3" name="圆角矩形 147">
            <a:extLst>
              <a:ext uri="{FF2B5EF4-FFF2-40B4-BE49-F238E27FC236}">
                <a16:creationId xmlns:a16="http://schemas.microsoft.com/office/drawing/2014/main" id="{A48E1959-C4B5-4B00-8DC5-CFF951697038}"/>
              </a:ext>
            </a:extLst>
          </p:cNvPr>
          <p:cNvSpPr/>
          <p:nvPr/>
        </p:nvSpPr>
        <p:spPr bwMode="auto">
          <a:xfrm>
            <a:off x="4088031" y="1855684"/>
            <a:ext cx="3569235" cy="559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>
            <a:solidFill>
              <a:srgbClr val="41719C"/>
            </a:solidFill>
          </a:ln>
          <a:effectLst/>
          <a:extLst/>
        </p:spPr>
        <p:txBody>
          <a:bodyPr vert="horz" wrap="square" lIns="91344" tIns="45673" rIns="91344" bIns="4567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应用扩展包（</a:t>
            </a:r>
            <a:r>
              <a:rPr kumimoji="0" lang="en-US" altLang="zh-CN" sz="12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30000+</a:t>
            </a:r>
            <a:r>
              <a:rPr kumimoji="0" lang="zh-CN" alt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）</a:t>
            </a:r>
            <a:endParaRPr kumimoji="0" lang="en-US" altLang="zh-CN" sz="1200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2D6599-46F3-4023-9273-6309689399AE}"/>
              </a:ext>
            </a:extLst>
          </p:cNvPr>
          <p:cNvSpPr/>
          <p:nvPr/>
        </p:nvSpPr>
        <p:spPr>
          <a:xfrm>
            <a:off x="4089710" y="3511170"/>
            <a:ext cx="3655097" cy="2657426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最小集</a:t>
            </a:r>
          </a:p>
        </p:txBody>
      </p:sp>
      <p:sp>
        <p:nvSpPr>
          <p:cNvPr id="35" name="圆角矩形 151">
            <a:extLst>
              <a:ext uri="{FF2B5EF4-FFF2-40B4-BE49-F238E27FC236}">
                <a16:creationId xmlns:a16="http://schemas.microsoft.com/office/drawing/2014/main" id="{261A733C-814D-44DA-B8F7-BC7EBB3AD056}"/>
              </a:ext>
            </a:extLst>
          </p:cNvPr>
          <p:cNvSpPr/>
          <p:nvPr/>
        </p:nvSpPr>
        <p:spPr bwMode="auto">
          <a:xfrm>
            <a:off x="5807914" y="4843998"/>
            <a:ext cx="1862626" cy="382476"/>
          </a:xfrm>
          <a:prstGeom prst="roundRect">
            <a:avLst/>
          </a:prstGeom>
          <a:noFill/>
          <a:ln>
            <a:solidFill>
              <a:sysClr val="window" lastClr="FFFFFF">
                <a:lumMod val="6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工具链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/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编译器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binutil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、</a:t>
            </a:r>
            <a:r>
              <a:rPr kumimoji="0" lang="en-US" altLang="zh-CN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g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cc 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、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LLVM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79903B-96F3-407B-BB04-C6FA2FEC4309}"/>
              </a:ext>
            </a:extLst>
          </p:cNvPr>
          <p:cNvSpPr/>
          <p:nvPr/>
        </p:nvSpPr>
        <p:spPr>
          <a:xfrm>
            <a:off x="5021917" y="4571858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380">
              <a:defRPr/>
            </a:pPr>
            <a:r>
              <a:rPr lang="zh-CN" altLang="en-US" sz="1200" b="1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核心基础库</a:t>
            </a:r>
            <a:r>
              <a:rPr lang="en-US" altLang="zh-CN" sz="1200" b="1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/</a:t>
            </a:r>
            <a:r>
              <a:rPr lang="zh-CN" altLang="en-US" sz="1200" b="1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核心工具链</a:t>
            </a:r>
            <a:r>
              <a:rPr lang="en-US" altLang="zh-CN" sz="1200" b="1" u="sng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/>
              </a:rPr>
              <a:t>(39)</a:t>
            </a:r>
            <a:endParaRPr lang="en-US" altLang="zh-CN" sz="1200" b="1" u="sng" kern="0" dirty="0">
              <a:solidFill>
                <a:prstClr val="black"/>
              </a:solidFill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7" name="圆角矩形 155">
            <a:extLst>
              <a:ext uri="{FF2B5EF4-FFF2-40B4-BE49-F238E27FC236}">
                <a16:creationId xmlns:a16="http://schemas.microsoft.com/office/drawing/2014/main" id="{B2ED1B0C-C5B0-4B90-8F52-AD55F7D7BE80}"/>
              </a:ext>
            </a:extLst>
          </p:cNvPr>
          <p:cNvSpPr/>
          <p:nvPr/>
        </p:nvSpPr>
        <p:spPr bwMode="auto">
          <a:xfrm>
            <a:off x="4175216" y="4205748"/>
            <a:ext cx="879301" cy="208831"/>
          </a:xfrm>
          <a:prstGeom prst="roundRect">
            <a:avLst/>
          </a:prstGeom>
          <a:noFill/>
          <a:ln>
            <a:solidFill>
              <a:sysClr val="window" lastClr="FFFFFF">
                <a:lumMod val="6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docker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8" name="圆角矩形 157">
            <a:extLst>
              <a:ext uri="{FF2B5EF4-FFF2-40B4-BE49-F238E27FC236}">
                <a16:creationId xmlns:a16="http://schemas.microsoft.com/office/drawing/2014/main" id="{B597B25A-C97F-4E13-8729-5A3165A47B42}"/>
              </a:ext>
            </a:extLst>
          </p:cNvPr>
          <p:cNvSpPr/>
          <p:nvPr/>
        </p:nvSpPr>
        <p:spPr bwMode="auto">
          <a:xfrm>
            <a:off x="5098980" y="4205748"/>
            <a:ext cx="879301" cy="208831"/>
          </a:xfrm>
          <a:prstGeom prst="roundRect">
            <a:avLst/>
          </a:prstGeom>
          <a:noFill/>
          <a:ln>
            <a:solidFill>
              <a:sysClr val="window" lastClr="FFFFFF">
                <a:lumMod val="6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selinux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39" name="圆角矩形 158">
            <a:extLst>
              <a:ext uri="{FF2B5EF4-FFF2-40B4-BE49-F238E27FC236}">
                <a16:creationId xmlns:a16="http://schemas.microsoft.com/office/drawing/2014/main" id="{FD4079BF-2A72-466C-B248-046F1F537FEB}"/>
              </a:ext>
            </a:extLst>
          </p:cNvPr>
          <p:cNvSpPr/>
          <p:nvPr/>
        </p:nvSpPr>
        <p:spPr bwMode="auto">
          <a:xfrm>
            <a:off x="6063783" y="4205748"/>
            <a:ext cx="806026" cy="208831"/>
          </a:xfrm>
          <a:prstGeom prst="roundRect">
            <a:avLst/>
          </a:prstGeom>
          <a:noFill/>
          <a:ln>
            <a:solidFill>
              <a:sysClr val="window" lastClr="FFFFFF">
                <a:lumMod val="6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systemd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40" name="圆角矩形 147">
            <a:extLst>
              <a:ext uri="{FF2B5EF4-FFF2-40B4-BE49-F238E27FC236}">
                <a16:creationId xmlns:a16="http://schemas.microsoft.com/office/drawing/2014/main" id="{058A22E8-FEDE-44B3-A032-4647F9EF5263}"/>
              </a:ext>
            </a:extLst>
          </p:cNvPr>
          <p:cNvSpPr/>
          <p:nvPr/>
        </p:nvSpPr>
        <p:spPr bwMode="auto">
          <a:xfrm>
            <a:off x="4088030" y="2902356"/>
            <a:ext cx="3582510" cy="584821"/>
          </a:xfrm>
          <a:prstGeom prst="roundRect">
            <a:avLst/>
          </a:prstGeom>
          <a:solidFill>
            <a:srgbClr val="DEEBF7"/>
          </a:solidFill>
          <a:ln w="12700">
            <a:solidFill>
              <a:srgbClr val="41719C"/>
            </a:solidFill>
          </a:ln>
          <a:effectLst/>
          <a:extLst/>
        </p:spPr>
        <p:txBody>
          <a:bodyPr vert="horz" wrap="square" lIns="91344" tIns="45673" rIns="91344" bIns="45673" numCol="1" rtlCol="0" anchor="t" anchorCtr="0" compatLnSpc="1">
            <a:prstTxWarp prst="textNoShape">
              <a:avLst/>
            </a:prstTxWarp>
          </a:bodyPr>
          <a:lstStyle/>
          <a:p>
            <a:pPr algn="ctr" defTabSz="913380">
              <a:defRPr/>
            </a:pPr>
            <a:r>
              <a:rPr lang="zh-CN" altLang="en-US" sz="1200" b="1" u="sng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/>
              </a:rPr>
              <a:t>系统软件包</a:t>
            </a:r>
            <a:r>
              <a:rPr lang="en-US" altLang="zh-CN" sz="1200" b="1" u="sng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/>
              </a:rPr>
              <a:t>/</a:t>
            </a:r>
            <a:r>
              <a:rPr lang="zh-CN" altLang="en-US" sz="1200" b="1" u="sng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/>
              </a:rPr>
              <a:t>开发库（</a:t>
            </a:r>
            <a:r>
              <a:rPr lang="en-US" altLang="zh-CN" sz="1200" b="1" u="sng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/>
              </a:rPr>
              <a:t>6000+</a:t>
            </a:r>
            <a:r>
              <a:rPr lang="zh-CN" altLang="en-US" sz="1200" b="1" u="sng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/>
              </a:rPr>
              <a:t>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3CDAEF3-1B6B-438F-93F2-EDECD7E7CBED}"/>
              </a:ext>
            </a:extLst>
          </p:cNvPr>
          <p:cNvSpPr/>
          <p:nvPr/>
        </p:nvSpPr>
        <p:spPr>
          <a:xfrm>
            <a:off x="8881322" y="5316307"/>
            <a:ext cx="2988000" cy="8309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11868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内核态代码</a:t>
            </a:r>
            <a:r>
              <a:rPr lang="zh-CN" altLang="en-US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均需使用</a:t>
            </a:r>
            <a:r>
              <a:rPr lang="en-US" altLang="zh-CN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，包括内核、驱动、内核模块；</a:t>
            </a:r>
            <a:endParaRPr lang="en-US" altLang="zh-CN" sz="1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11868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自带编译器版本检测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，避免出现内核态混编的情况；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C08C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6194A8-E96C-411E-BC75-D2897F9B327B}"/>
              </a:ext>
            </a:extLst>
          </p:cNvPr>
          <p:cNvSpPr/>
          <p:nvPr/>
        </p:nvSpPr>
        <p:spPr>
          <a:xfrm>
            <a:off x="8881322" y="4197527"/>
            <a:ext cx="2988000" cy="6463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原则上均使用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构建，需深度修复构建问题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，如果不支持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构建，需给出具有说服力的理由；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D14F65-970C-4595-9D25-88B177EDADB3}"/>
              </a:ext>
            </a:extLst>
          </p:cNvPr>
          <p:cNvSpPr/>
          <p:nvPr/>
        </p:nvSpPr>
        <p:spPr>
          <a:xfrm>
            <a:off x="8881322" y="2874443"/>
            <a:ext cx="2988000" cy="6463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lvl="0" defTabSz="1186848">
              <a:defRPr/>
            </a:pPr>
            <a:r>
              <a:rPr lang="zh-CN" altLang="en-US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最好使用</a:t>
            </a:r>
            <a:r>
              <a:rPr lang="en-US" altLang="zh-CN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构建。</a:t>
            </a:r>
            <a:endParaRPr lang="en-US" altLang="zh-CN" sz="12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186848"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在版本基线中，需进行源代码层面的修改软件包，用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构建；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79873B-C676-4DBE-A493-9AC773B6940B}"/>
              </a:ext>
            </a:extLst>
          </p:cNvPr>
          <p:cNvSpPr/>
          <p:nvPr/>
        </p:nvSpPr>
        <p:spPr>
          <a:xfrm>
            <a:off x="8881322" y="1909775"/>
            <a:ext cx="2987999" cy="461665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11868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仍保留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构建，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支持相关接口以配置成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154226-E058-4735-89F5-5FC1E19F8481}"/>
              </a:ext>
            </a:extLst>
          </p:cNvPr>
          <p:cNvSpPr/>
          <p:nvPr/>
        </p:nvSpPr>
        <p:spPr>
          <a:xfrm>
            <a:off x="8881321" y="1352748"/>
            <a:ext cx="2987999" cy="34641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软件包选取编译器原则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DACCFC3-552A-4870-A54E-A0C9AC9954AD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>
            <a:off x="7768490" y="5727343"/>
            <a:ext cx="1112832" cy="4463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5520885-5EE6-4BF7-80B2-691FC49C9B9D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7744806" y="4520693"/>
            <a:ext cx="1136516" cy="410029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8D5A886-DE87-4D8D-94D1-D801824B136A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7715420" y="4186695"/>
            <a:ext cx="1165902" cy="33399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9C3A57-81D0-4D9F-ADC5-FBA07F954F11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>
            <a:off x="7670540" y="3194767"/>
            <a:ext cx="1210782" cy="284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FC77237-82CB-415B-87DC-D7760C2BC6BF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7657266" y="2135597"/>
            <a:ext cx="1224056" cy="501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9B5AF83-EC92-44A0-A46F-5A5483E909F0}"/>
              </a:ext>
            </a:extLst>
          </p:cNvPr>
          <p:cNvSpPr/>
          <p:nvPr/>
        </p:nvSpPr>
        <p:spPr>
          <a:xfrm>
            <a:off x="8019310" y="3917391"/>
            <a:ext cx="728074" cy="209243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1719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LLVM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CCD7F0-5BD4-4AA3-B293-1D50CD4E03BD}"/>
              </a:ext>
            </a:extLst>
          </p:cNvPr>
          <p:cNvSpPr/>
          <p:nvPr/>
        </p:nvSpPr>
        <p:spPr>
          <a:xfrm>
            <a:off x="8019310" y="1881790"/>
            <a:ext cx="728074" cy="4954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1719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E2201D5-93C2-4522-AF96-24827809FA1E}"/>
              </a:ext>
            </a:extLst>
          </p:cNvPr>
          <p:cNvSpPr/>
          <p:nvPr/>
        </p:nvSpPr>
        <p:spPr>
          <a:xfrm>
            <a:off x="4030801" y="2495882"/>
            <a:ext cx="3779919" cy="3778512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dash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功能集</a:t>
            </a:r>
          </a:p>
        </p:txBody>
      </p:sp>
      <p:sp>
        <p:nvSpPr>
          <p:cNvPr id="54" name="圆角矩形 54">
            <a:extLst>
              <a:ext uri="{FF2B5EF4-FFF2-40B4-BE49-F238E27FC236}">
                <a16:creationId xmlns:a16="http://schemas.microsoft.com/office/drawing/2014/main" id="{2D0D8E29-2466-4261-9AF0-17D822FB2710}"/>
              </a:ext>
            </a:extLst>
          </p:cNvPr>
          <p:cNvSpPr/>
          <p:nvPr/>
        </p:nvSpPr>
        <p:spPr bwMode="auto">
          <a:xfrm>
            <a:off x="7003747" y="4200062"/>
            <a:ext cx="633724" cy="193141"/>
          </a:xfrm>
          <a:prstGeom prst="roundRect">
            <a:avLst/>
          </a:prstGeom>
          <a:noFill/>
          <a:ln>
            <a:solidFill>
              <a:sysClr val="window" lastClr="FFFFFF">
                <a:lumMod val="65000"/>
              </a:sys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4" tIns="45673" rIns="91344" bIns="4567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3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</a:rPr>
              <a:t>……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F300DE-EFA7-41A8-A806-7899F0864C64}"/>
              </a:ext>
            </a:extLst>
          </p:cNvPr>
          <p:cNvSpPr/>
          <p:nvPr/>
        </p:nvSpPr>
        <p:spPr>
          <a:xfrm>
            <a:off x="8013068" y="2872813"/>
            <a:ext cx="728074" cy="66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1719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96E5D4C0-5AA8-4C0B-A610-97A8E316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88495"/>
            <a:ext cx="9185398" cy="42473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2FA7"/>
                </a:solidFill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</a:rPr>
              <a:t>平行宇宙计划第一个版本软件包范围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1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473398"/>
            <a:ext cx="8883624" cy="507831"/>
          </a:xfrm>
        </p:spPr>
        <p:txBody>
          <a:bodyPr/>
          <a:lstStyle/>
          <a:p>
            <a:r>
              <a:rPr lang="en-US" altLang="zh-CN" dirty="0">
                <a:solidFill>
                  <a:srgbClr val="002FA7"/>
                </a:solidFill>
              </a:rPr>
              <a:t>Outline</a:t>
            </a:r>
            <a:endParaRPr lang="zh-CN" altLang="en-US" dirty="0">
              <a:solidFill>
                <a:srgbClr val="002FA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1883" y="1586556"/>
            <a:ext cx="8658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平行宇宙计划介绍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构建软件包问题分析</a:t>
            </a:r>
            <a:endParaRPr lang="en-US" altLang="zh-CN" sz="24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测试及问题分析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构建用户态外围包测试及问题分析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4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1672FE-DB0A-4E95-9D30-C4BD5D9BEF98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软件包构建及问题处理流程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7C97AF-0F92-433B-8ED2-ED189D213CF9}"/>
              </a:ext>
            </a:extLst>
          </p:cNvPr>
          <p:cNvSpPr txBox="1"/>
          <p:nvPr/>
        </p:nvSpPr>
        <p:spPr>
          <a:xfrm>
            <a:off x="679010" y="1176950"/>
            <a:ext cx="10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OBS/EBS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平台，切换软件包的构建编译器为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，解决软件包构建和自带测试用例问题。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9E5071-175A-498A-A77A-B8AB427A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35" y="1910005"/>
            <a:ext cx="5777275" cy="410681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86A775-B302-48C1-A52D-F84AC7CEB062}"/>
              </a:ext>
            </a:extLst>
          </p:cNvPr>
          <p:cNvSpPr/>
          <p:nvPr/>
        </p:nvSpPr>
        <p:spPr>
          <a:xfrm>
            <a:off x="714847" y="2771699"/>
            <a:ext cx="265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原则：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Upstream  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32908"/>
              </p:ext>
            </p:extLst>
          </p:nvPr>
        </p:nvGraphicFramePr>
        <p:xfrm>
          <a:off x="528917" y="1150250"/>
          <a:ext cx="11018313" cy="48841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9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31"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详细说明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措施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构建脚本写死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构建脚本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Spec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Makefile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configure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CMakeLists.txt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写死编译器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修改构建脚本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Spec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Makefile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configure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CMakeLists.txt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，使用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30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其他语言与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互调用写死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外围包，依赖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包生成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makefile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，这时会沿用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perl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构建时的编译器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同理，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外围包也会沿用构建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时的编译器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先切换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的编译器为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，然后构建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perl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python-xxx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4">
                <a:tc rowSpan="2"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相较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更多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warning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相对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对代码质量、语言标准遵从更加严格，相比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会有更多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warning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，与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Werror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选项结合，升级为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排查该报错是否引起运行问题，编译器侧忽略该报错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64">
                <a:tc vMerge="1"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特有选项，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不支持，报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warning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，与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Werror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选项结合，升级为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，识别这些不支持的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选项，不升级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63292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将告警升级成报错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LLVM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编译比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严格，升级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GCC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的告警成报错，例如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sysmonitor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外围包报错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Wint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-conversion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排查该报错是否引起运行问题，编译器侧忽略该报错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6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单元测试运行错误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软件包自带单元测试用例运行失败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具体情况具体分析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706687"/>
                  </a:ext>
                </a:extLst>
              </a:tr>
              <a:tr h="1183962"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clang driver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可以接受链接选项的写法有所差异，如：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zcommon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-page-size=2097152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znow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zrelro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clang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不知道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GNU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扩展的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va_arg_pack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等导致的问题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clang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GNU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扩展的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Nested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具体情况具体分析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09020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F9DEEEFF-FC10-4CFF-B964-4581DAC25E37}"/>
              </a:ext>
            </a:extLst>
          </p:cNvPr>
          <p:cNvSpPr txBox="1">
            <a:spLocks/>
          </p:cNvSpPr>
          <p:nvPr/>
        </p:nvSpPr>
        <p:spPr>
          <a:xfrm>
            <a:off x="386328" y="388495"/>
            <a:ext cx="9185398" cy="424732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002FA7"/>
                </a:solidFill>
              </a:rPr>
              <a:t>软件包构建问题汇总</a:t>
            </a:r>
            <a:endParaRPr lang="zh-CN" altLang="en-US" sz="2400" dirty="0">
              <a:solidFill>
                <a:srgbClr val="002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34638</TotalTime>
  <Words>3296</Words>
  <Application>Microsoft Office PowerPoint</Application>
  <PresentationFormat>宽屏</PresentationFormat>
  <Paragraphs>552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Huawei Sans</vt:lpstr>
      <vt:lpstr>等线</vt:lpstr>
      <vt:lpstr>宋体</vt:lpstr>
      <vt:lpstr>Microsoft YaHei</vt:lpstr>
      <vt:lpstr>Microsoft YaHei</vt:lpstr>
      <vt:lpstr>Arial</vt:lpstr>
      <vt:lpstr>Calibri</vt:lpstr>
      <vt:lpstr>Wingdings</vt:lpstr>
      <vt:lpstr>Office 主题​​</vt:lpstr>
      <vt:lpstr>LLVM构建openEuler实践</vt:lpstr>
      <vt:lpstr>Outline</vt:lpstr>
      <vt:lpstr>LLVM凭借先进架构、繁荣社区和友好License成为编译器新的选择</vt:lpstr>
      <vt:lpstr>LLVM平行宇宙计划：版本与长效机制结合，社区化推进</vt:lpstr>
      <vt:lpstr>LLVM构建openEuler技术方案（中间态）</vt:lpstr>
      <vt:lpstr>LLVM平行宇宙计划第一个版本软件包范围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Zhaochuanfeng (Steve)</dc:creator>
  <cp:lastModifiedBy>Zhaochuanfeng (Steve)</cp:lastModifiedBy>
  <cp:revision>1534</cp:revision>
  <dcterms:created xsi:type="dcterms:W3CDTF">2021-09-22T17:27:27Z</dcterms:created>
  <dcterms:modified xsi:type="dcterms:W3CDTF">2024-03-14T11:13:19Z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(3)scq8LETNBKNZ+e/dK+LaGfds9ZoKdyDol+uLSYgC9paXoR3sBMdHmyNFgZnqyeQekdJ1rcE5
+Apilixy79GY2+ZIznrzW8dr8vq8+nPh4XGqzls9PGUGrHmSm008vtpcvKnFC/4GK7xLIx+n
N8Vkk2OjID5FY/cDRqbjdK22C6nIo2UVhMtZZsrOPWHFEvQaJW6tBGznxniHQSi0C0fSDKss
B+elOWsop3MNXf4woI</vt:lpwstr>
  </property>
  <property fmtid="{D5CDD505-2E9C-101B-9397-08002B2CF9AE}" pid="3" name="_2015_ms_pID_7253431">
    <vt:lpwstr>5ZsqTgwyW+KBj92iQ8g0KPfJWaDK5eALOxuTZHNVrIV37f37y5ietW
LMgwXoPmzRSs9sfZZ70TnpIelUY+b1AMxUvkFIcT7CAzzh4bbOgc8HSR0eeXGhI7Wa6kZm00
8zoLn8qeonirNvQwRaeURPPmdfEQQH2nXMkqbwuYo1Yw5SHYTje9AWNmx/h5AlcRjH22XOI8
80FiSPPkNxDDsm9ppQTYFlZaho5aJs+E0AiK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1635123647</vt:lpwstr>
  </property>
  <property fmtid="{D5CDD505-2E9C-101B-9397-08002B2CF9AE}" pid="8" name="_2015_ms_pID_7253432">
    <vt:lpwstr>xg==</vt:lpwstr>
  </property>
</Properties>
</file>